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7" r:id="rId2"/>
    <p:sldId id="296" r:id="rId3"/>
    <p:sldId id="269" r:id="rId4"/>
    <p:sldId id="278" r:id="rId5"/>
    <p:sldId id="279" r:id="rId6"/>
    <p:sldId id="277" r:id="rId7"/>
    <p:sldId id="276" r:id="rId8"/>
    <p:sldId id="292" r:id="rId9"/>
    <p:sldId id="293" r:id="rId10"/>
    <p:sldId id="294" r:id="rId11"/>
    <p:sldId id="295" r:id="rId12"/>
    <p:sldId id="274" r:id="rId13"/>
    <p:sldId id="275" r:id="rId14"/>
    <p:sldId id="273" r:id="rId15"/>
    <p:sldId id="272" r:id="rId16"/>
    <p:sldId id="271" r:id="rId17"/>
    <p:sldId id="270" r:id="rId18"/>
    <p:sldId id="280" r:id="rId19"/>
    <p:sldId id="283" r:id="rId20"/>
    <p:sldId id="282" r:id="rId21"/>
    <p:sldId id="281" r:id="rId22"/>
    <p:sldId id="284" r:id="rId23"/>
    <p:sldId id="285" r:id="rId24"/>
    <p:sldId id="286" r:id="rId25"/>
    <p:sldId id="287" r:id="rId26"/>
    <p:sldId id="288" r:id="rId27"/>
    <p:sldId id="289" r:id="rId28"/>
    <p:sldId id="290" r:id="rId29"/>
    <p:sldId id="268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24" autoAdjust="0"/>
  </p:normalViewPr>
  <p:slideViewPr>
    <p:cSldViewPr>
      <p:cViewPr varScale="1">
        <p:scale>
          <a:sx n="83" d="100"/>
          <a:sy n="83" d="100"/>
        </p:scale>
        <p:origin x="1454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94BEE65-10F4-43DA-9B3C-0EFE55AA9A86}" type="datetimeFigureOut">
              <a:rPr lang="en-US" smtClean="0"/>
              <a:pPr/>
              <a:t>12/23/2020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0A3B4AA-F6D6-4FDD-92F3-B9FBB0645F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BEE65-10F4-43DA-9B3C-0EFE55AA9A86}" type="datetimeFigureOut">
              <a:rPr lang="en-US" smtClean="0"/>
              <a:pPr/>
              <a:t>12/23/2020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3B4AA-F6D6-4FDD-92F3-B9FBB0645F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BEE65-10F4-43DA-9B3C-0EFE55AA9A86}" type="datetimeFigureOut">
              <a:rPr lang="en-US" smtClean="0"/>
              <a:pPr/>
              <a:t>12/23/2020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3B4AA-F6D6-4FDD-92F3-B9FBB0645F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BEE65-10F4-43DA-9B3C-0EFE55AA9A86}" type="datetimeFigureOut">
              <a:rPr lang="en-US" smtClean="0"/>
              <a:pPr/>
              <a:t>12/23/2020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3B4AA-F6D6-4FDD-92F3-B9FBB0645F0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BEE65-10F4-43DA-9B3C-0EFE55AA9A86}" type="datetimeFigureOut">
              <a:rPr lang="en-US" smtClean="0"/>
              <a:pPr/>
              <a:t>12/23/2020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3B4AA-F6D6-4FDD-92F3-B9FBB0645F0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BEE65-10F4-43DA-9B3C-0EFE55AA9A86}" type="datetimeFigureOut">
              <a:rPr lang="en-US" smtClean="0"/>
              <a:pPr/>
              <a:t>12/23/2020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3B4AA-F6D6-4FDD-92F3-B9FBB0645F0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BEE65-10F4-43DA-9B3C-0EFE55AA9A86}" type="datetimeFigureOut">
              <a:rPr lang="en-US" smtClean="0"/>
              <a:pPr/>
              <a:t>12/23/2020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3B4AA-F6D6-4FDD-92F3-B9FBB0645F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BEE65-10F4-43DA-9B3C-0EFE55AA9A86}" type="datetimeFigureOut">
              <a:rPr lang="en-US" smtClean="0"/>
              <a:pPr/>
              <a:t>12/23/2020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3B4AA-F6D6-4FDD-92F3-B9FBB0645F0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BEE65-10F4-43DA-9B3C-0EFE55AA9A86}" type="datetimeFigureOut">
              <a:rPr lang="en-US" smtClean="0"/>
              <a:pPr/>
              <a:t>12/23/2020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3B4AA-F6D6-4FDD-92F3-B9FBB0645F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794BEE65-10F4-43DA-9B3C-0EFE55AA9A86}" type="datetimeFigureOut">
              <a:rPr lang="en-US" smtClean="0"/>
              <a:pPr/>
              <a:t>12/23/2020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3B4AA-F6D6-4FDD-92F3-B9FBB0645F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94BEE65-10F4-43DA-9B3C-0EFE55AA9A86}" type="datetimeFigureOut">
              <a:rPr lang="en-US" smtClean="0"/>
              <a:pPr/>
              <a:t>12/23/2020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0A3B4AA-F6D6-4FDD-92F3-B9FBB0645F0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794BEE65-10F4-43DA-9B3C-0EFE55AA9A86}" type="datetimeFigureOut">
              <a:rPr lang="en-US" smtClean="0"/>
              <a:pPr/>
              <a:t>12/23/2020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50A3B4AA-F6D6-4FDD-92F3-B9FBB0645F0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r-Latn-BA" dirty="0" smtClean="0"/>
              <a:t>PRIPREMA ZA II KOLOKVIJUM</a:t>
            </a: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sr-Latn-BA" dirty="0" smtClean="0"/>
              <a:t>Zadaci iz oblasti analize praga ekonomičnosti i maksimizacije profita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sr-Latn-CS" dirty="0" smtClean="0"/>
              <a:t>1. Kontribucioni dobitak = Planirani prihodi od prodaje – Varijabilni troškovi=</a:t>
            </a:r>
            <a:r>
              <a:rPr lang="sr-Latn-CS" b="1" dirty="0" smtClean="0"/>
              <a:t> 120.000</a:t>
            </a:r>
            <a:endParaRPr lang="en-US" dirty="0" smtClean="0"/>
          </a:p>
          <a:p>
            <a:pPr>
              <a:buNone/>
            </a:pPr>
            <a:r>
              <a:rPr lang="sr-Latn-CS" dirty="0" smtClean="0"/>
              <a:t>2. Neto dobitak= kontribucioni dobitak – Fiksni troškovi=</a:t>
            </a:r>
            <a:r>
              <a:rPr lang="sr-Latn-CS" b="1" dirty="0" smtClean="0"/>
              <a:t> 30.000</a:t>
            </a:r>
            <a:endParaRPr lang="en-US" dirty="0" smtClean="0"/>
          </a:p>
          <a:p>
            <a:pPr>
              <a:buNone/>
            </a:pPr>
            <a:r>
              <a:rPr lang="sr-Latn-CS" dirty="0" smtClean="0"/>
              <a:t>3. Stopa varijabilnog troška =(Varijabilni troškovi/ Planirani prihodi od prodaje) x100= </a:t>
            </a:r>
            <a:r>
              <a:rPr lang="sr-Latn-CS" b="1" dirty="0" smtClean="0"/>
              <a:t>40%</a:t>
            </a:r>
            <a:endParaRPr lang="en-US" b="1" dirty="0" smtClean="0"/>
          </a:p>
          <a:p>
            <a:pPr>
              <a:buNone/>
            </a:pPr>
            <a:r>
              <a:rPr lang="sr-Latn-CS" dirty="0" smtClean="0"/>
              <a:t>4. Stopa kontribucionog dobitka=(Kontribucioni dobitak / Planirani prihodi od prodaje) x 100= </a:t>
            </a:r>
            <a:r>
              <a:rPr lang="sr-Latn-CS" b="1" dirty="0" smtClean="0"/>
              <a:t>60%</a:t>
            </a:r>
            <a:endParaRPr lang="en-US" b="1" dirty="0" smtClean="0"/>
          </a:p>
          <a:p>
            <a:pPr>
              <a:buNone/>
            </a:pPr>
            <a:r>
              <a:rPr lang="sr-Latn-CS" dirty="0" smtClean="0"/>
              <a:t>5. Stopa neto dobiti=(Neto dobit/Planirani prihodi od prodaje) x100= </a:t>
            </a:r>
            <a:r>
              <a:rPr lang="sr-Latn-CS" b="1" dirty="0" smtClean="0"/>
              <a:t>15%</a:t>
            </a:r>
            <a:endParaRPr lang="en-US" b="1" dirty="0" smtClean="0"/>
          </a:p>
          <a:p>
            <a:pPr>
              <a:buNone/>
            </a:pPr>
            <a:r>
              <a:rPr lang="sr-Latn-CS" dirty="0" smtClean="0"/>
              <a:t>6. Prelomna tačka= (Fiksni troškovi x 100) / (100 – stopa varijabilnog troška)=</a:t>
            </a:r>
            <a:r>
              <a:rPr lang="sr-Latn-CS" b="1" dirty="0" smtClean="0"/>
              <a:t> 150.000</a:t>
            </a:r>
            <a:endParaRPr lang="en-US" dirty="0" smtClean="0"/>
          </a:p>
          <a:p>
            <a:pPr>
              <a:buNone/>
            </a:pPr>
            <a:r>
              <a:rPr lang="sr-Latn-CS" dirty="0" smtClean="0"/>
              <a:t>7. Vrijeme potrebno za dostizanje prelomne tačke=  Prelomna tačka / Planirani prihodi od prodaje*12mjeseci=</a:t>
            </a:r>
            <a:r>
              <a:rPr lang="sr-Latn-CS" b="1" dirty="0" smtClean="0"/>
              <a:t> 9 mjeseci</a:t>
            </a:r>
            <a:r>
              <a:rPr lang="sr-Latn-CS" dirty="0" smtClean="0"/>
              <a:t> </a:t>
            </a:r>
            <a:endParaRPr lang="en-US" dirty="0" smtClean="0"/>
          </a:p>
          <a:p>
            <a:pPr>
              <a:buNone/>
            </a:pPr>
            <a:r>
              <a:rPr lang="sr-Latn-CS" dirty="0" smtClean="0"/>
              <a:t>8. Marža sigurnosti= ((Planirani prihodi od prodaje – Prelomna tačka )/ Planirani prihodi od prodaje)) x 100=</a:t>
            </a:r>
            <a:r>
              <a:rPr lang="sr-Latn-CS" b="1" dirty="0" smtClean="0"/>
              <a:t> 25%</a:t>
            </a:r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BA" dirty="0" smtClean="0"/>
              <a:t>Rješenje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6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484229"/>
            <a:ext cx="8458200" cy="5859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228600"/>
            <a:ext cx="8305800" cy="5778691"/>
          </a:xfrm>
        </p:spPr>
        <p:txBody>
          <a:bodyPr/>
          <a:lstStyle/>
          <a:p>
            <a:pPr marL="624078" indent="-514350">
              <a:buFont typeface="+mj-lt"/>
              <a:buAutoNum type="arabicPeriod" startAt="7"/>
            </a:pPr>
            <a:r>
              <a:rPr lang="en-US" dirty="0" err="1" smtClean="0"/>
              <a:t>Proizvo</a:t>
            </a:r>
            <a:r>
              <a:rPr lang="vi-VN" dirty="0" smtClean="0"/>
              <a:t>đ</a:t>
            </a:r>
            <a:r>
              <a:rPr lang="en-US" dirty="0" err="1" smtClean="0"/>
              <a:t>ač</a:t>
            </a:r>
            <a:r>
              <a:rPr lang="sr-Cyrl-BA" dirty="0" smtClean="0"/>
              <a:t> </a:t>
            </a:r>
            <a:r>
              <a:rPr lang="en-US" dirty="0" err="1" smtClean="0"/>
              <a:t>automobila</a:t>
            </a:r>
            <a:r>
              <a:rPr lang="sr-Cyrl-BA" dirty="0" smtClean="0"/>
              <a:t> </a:t>
            </a:r>
            <a:r>
              <a:rPr lang="en-US" dirty="0" smtClean="0"/>
              <a:t>X</a:t>
            </a:r>
            <a:r>
              <a:rPr lang="sr-Cyrl-BA" dirty="0" smtClean="0"/>
              <a:t> </a:t>
            </a:r>
            <a:r>
              <a:rPr lang="en-US" dirty="0" smtClean="0"/>
              <a:t>je</a:t>
            </a:r>
            <a:r>
              <a:rPr lang="sr-Cyrl-BA" dirty="0" smtClean="0"/>
              <a:t> </a:t>
            </a:r>
            <a:r>
              <a:rPr lang="en-US" dirty="0" err="1" smtClean="0"/>
              <a:t>odredio</a:t>
            </a:r>
            <a:r>
              <a:rPr lang="sr-Cyrl-BA" dirty="0" smtClean="0"/>
              <a:t> </a:t>
            </a:r>
            <a:r>
              <a:rPr lang="en-US" dirty="0" err="1" smtClean="0"/>
              <a:t>fiksnu</a:t>
            </a:r>
            <a:r>
              <a:rPr lang="sr-Cyrl-BA" dirty="0" smtClean="0"/>
              <a:t> </a:t>
            </a:r>
            <a:r>
              <a:rPr lang="en-US" dirty="0" err="1" smtClean="0"/>
              <a:t>cijenu</a:t>
            </a:r>
            <a:r>
              <a:rPr lang="sr-Cyrl-BA" dirty="0" smtClean="0"/>
              <a:t> </a:t>
            </a:r>
            <a:r>
              <a:rPr lang="en-US" dirty="0" err="1" smtClean="0"/>
              <a:t>automobila</a:t>
            </a:r>
            <a:r>
              <a:rPr lang="sr-Cyrl-BA" dirty="0" smtClean="0"/>
              <a:t> </a:t>
            </a:r>
            <a:r>
              <a:rPr lang="en-US" dirty="0" smtClean="0"/>
              <a:t>u</a:t>
            </a:r>
            <a:r>
              <a:rPr lang="sr-Cyrl-BA" dirty="0" smtClean="0"/>
              <a:t> </a:t>
            </a:r>
            <a:r>
              <a:rPr lang="en-US" dirty="0" err="1" smtClean="0"/>
              <a:t>iznosu</a:t>
            </a:r>
            <a:r>
              <a:rPr lang="sr-Cyrl-BA" dirty="0" smtClean="0"/>
              <a:t> </a:t>
            </a:r>
            <a:r>
              <a:rPr lang="en-US" dirty="0" err="1" smtClean="0"/>
              <a:t>od</a:t>
            </a:r>
            <a:r>
              <a:rPr lang="sr-Cyrl-BA" dirty="0" smtClean="0"/>
              <a:t> 30.000 </a:t>
            </a:r>
            <a:r>
              <a:rPr lang="en-US" dirty="0" smtClean="0"/>
              <a:t>n</a:t>
            </a:r>
            <a:r>
              <a:rPr lang="sr-Cyrl-BA" dirty="0" smtClean="0"/>
              <a:t>.</a:t>
            </a:r>
            <a:r>
              <a:rPr lang="en-US" dirty="0" smtClean="0"/>
              <a:t>j</a:t>
            </a:r>
            <a:r>
              <a:rPr lang="sr-Cyrl-BA" dirty="0" smtClean="0"/>
              <a:t>. </a:t>
            </a:r>
            <a:r>
              <a:rPr lang="en-US" dirty="0" err="1" smtClean="0"/>
              <a:t>Usvojena</a:t>
            </a:r>
            <a:r>
              <a:rPr lang="sr-Cyrl-BA" dirty="0" smtClean="0"/>
              <a:t> </a:t>
            </a:r>
            <a:r>
              <a:rPr lang="en-US" dirty="0" err="1" smtClean="0"/>
              <a:t>politika</a:t>
            </a:r>
            <a:r>
              <a:rPr lang="sr-Cyrl-BA" dirty="0" smtClean="0"/>
              <a:t> </a:t>
            </a:r>
            <a:r>
              <a:rPr lang="en-US" dirty="0" err="1" smtClean="0"/>
              <a:t>cijena</a:t>
            </a:r>
            <a:r>
              <a:rPr lang="sr-Cyrl-BA" dirty="0" smtClean="0"/>
              <a:t> </a:t>
            </a:r>
            <a:r>
              <a:rPr lang="en-US" dirty="0" err="1" smtClean="0"/>
              <a:t>omogućava</a:t>
            </a:r>
            <a:r>
              <a:rPr lang="sr-Cyrl-BA" dirty="0" smtClean="0"/>
              <a:t> </a:t>
            </a:r>
            <a:r>
              <a:rPr lang="en-US" dirty="0" err="1" smtClean="0"/>
              <a:t>proizvo</a:t>
            </a:r>
            <a:r>
              <a:rPr lang="vi-VN" dirty="0" smtClean="0"/>
              <a:t>đ</a:t>
            </a:r>
            <a:r>
              <a:rPr lang="en-US" dirty="0" err="1" smtClean="0"/>
              <a:t>aču</a:t>
            </a:r>
            <a:r>
              <a:rPr lang="sr-Cyrl-BA" dirty="0" smtClean="0"/>
              <a:t> </a:t>
            </a:r>
            <a:r>
              <a:rPr lang="en-US" dirty="0" err="1" smtClean="0"/>
              <a:t>da</a:t>
            </a:r>
            <a:r>
              <a:rPr lang="sr-Cyrl-BA" dirty="0" smtClean="0"/>
              <a:t> </a:t>
            </a:r>
            <a:r>
              <a:rPr lang="en-US" dirty="0" err="1" smtClean="0"/>
              <a:t>za</a:t>
            </a:r>
            <a:r>
              <a:rPr lang="sr-Cyrl-BA" dirty="0" smtClean="0"/>
              <a:t> </a:t>
            </a:r>
            <a:r>
              <a:rPr lang="en-US" dirty="0" err="1" smtClean="0"/>
              <a:t>svaki</a:t>
            </a:r>
            <a:r>
              <a:rPr lang="sr-Cyrl-BA" dirty="0" smtClean="0"/>
              <a:t> </a:t>
            </a:r>
            <a:r>
              <a:rPr lang="en-US" dirty="0" err="1" smtClean="0"/>
              <a:t>kupljeni</a:t>
            </a:r>
            <a:r>
              <a:rPr lang="sr-Cyrl-BA" dirty="0" smtClean="0"/>
              <a:t> </a:t>
            </a:r>
            <a:r>
              <a:rPr lang="en-US" dirty="0" err="1" smtClean="0"/>
              <a:t>automobil</a:t>
            </a:r>
            <a:r>
              <a:rPr lang="sr-Cyrl-BA" dirty="0" smtClean="0"/>
              <a:t> </a:t>
            </a:r>
            <a:r>
              <a:rPr lang="en-US" dirty="0" err="1" smtClean="0"/>
              <a:t>odobri</a:t>
            </a:r>
            <a:r>
              <a:rPr lang="sr-Cyrl-BA" dirty="0" smtClean="0"/>
              <a:t> </a:t>
            </a:r>
            <a:r>
              <a:rPr lang="en-US" dirty="0" err="1" smtClean="0"/>
              <a:t>popust</a:t>
            </a:r>
            <a:r>
              <a:rPr lang="sr-Cyrl-BA" dirty="0" smtClean="0"/>
              <a:t> </a:t>
            </a:r>
            <a:r>
              <a:rPr lang="en-US" dirty="0" smtClean="0"/>
              <a:t>u</a:t>
            </a:r>
            <a:r>
              <a:rPr lang="sr-Cyrl-BA" dirty="0" smtClean="0"/>
              <a:t> </a:t>
            </a:r>
            <a:r>
              <a:rPr lang="en-US" dirty="0" err="1" smtClean="0"/>
              <a:t>iznosu</a:t>
            </a:r>
            <a:r>
              <a:rPr lang="sr-Cyrl-BA" dirty="0" smtClean="0"/>
              <a:t> </a:t>
            </a:r>
            <a:r>
              <a:rPr lang="en-US" dirty="0" err="1" smtClean="0"/>
              <a:t>od</a:t>
            </a:r>
            <a:r>
              <a:rPr lang="sr-Cyrl-BA" dirty="0" smtClean="0"/>
              <a:t> 500 </a:t>
            </a:r>
            <a:r>
              <a:rPr lang="en-US" dirty="0" smtClean="0"/>
              <a:t>n</a:t>
            </a:r>
            <a:r>
              <a:rPr lang="sr-Cyrl-BA" dirty="0" smtClean="0"/>
              <a:t>.</a:t>
            </a:r>
            <a:r>
              <a:rPr lang="en-US" dirty="0" smtClean="0"/>
              <a:t>j</a:t>
            </a:r>
            <a:r>
              <a:rPr lang="sr-Cyrl-BA" dirty="0" smtClean="0"/>
              <a:t>. </a:t>
            </a:r>
            <a:r>
              <a:rPr lang="en-US" dirty="0" err="1" smtClean="0"/>
              <a:t>Odrediti</a:t>
            </a:r>
            <a:r>
              <a:rPr lang="sr-Cyrl-BA" dirty="0" smtClean="0"/>
              <a:t> </a:t>
            </a:r>
            <a:r>
              <a:rPr lang="en-US" dirty="0" err="1" smtClean="0"/>
              <a:t>i</a:t>
            </a:r>
            <a:r>
              <a:rPr lang="sr-Cyrl-BA" dirty="0" smtClean="0"/>
              <a:t> </a:t>
            </a:r>
            <a:r>
              <a:rPr lang="en-US" dirty="0" err="1" smtClean="0"/>
              <a:t>grafički</a:t>
            </a:r>
            <a:r>
              <a:rPr lang="sr-Cyrl-BA" dirty="0" smtClean="0"/>
              <a:t> </a:t>
            </a:r>
            <a:r>
              <a:rPr lang="en-US" dirty="0" err="1" smtClean="0"/>
              <a:t>predstaviti</a:t>
            </a:r>
            <a:r>
              <a:rPr lang="sr-Cyrl-BA" dirty="0" smtClean="0"/>
              <a:t> </a:t>
            </a:r>
            <a:r>
              <a:rPr lang="en-US" dirty="0" err="1" smtClean="0"/>
              <a:t>funkciju</a:t>
            </a:r>
            <a:r>
              <a:rPr lang="sr-Cyrl-BA" dirty="0" smtClean="0"/>
              <a:t> </a:t>
            </a:r>
            <a:r>
              <a:rPr lang="en-US" dirty="0" err="1" smtClean="0"/>
              <a:t>proizvo</a:t>
            </a:r>
            <a:r>
              <a:rPr lang="vi-VN" dirty="0" smtClean="0"/>
              <a:t>đ</a:t>
            </a:r>
            <a:r>
              <a:rPr lang="en-US" dirty="0" err="1" smtClean="0"/>
              <a:t>ačeve</a:t>
            </a:r>
            <a:r>
              <a:rPr lang="sr-Cyrl-BA" dirty="0" smtClean="0"/>
              <a:t> </a:t>
            </a:r>
            <a:r>
              <a:rPr lang="en-US" dirty="0" err="1" smtClean="0"/>
              <a:t>cijene</a:t>
            </a:r>
            <a:r>
              <a:rPr lang="sr-Cyrl-BA" dirty="0" smtClean="0"/>
              <a:t> </a:t>
            </a:r>
            <a:r>
              <a:rPr lang="en-US" dirty="0" err="1" smtClean="0"/>
              <a:t>automobila</a:t>
            </a:r>
            <a:r>
              <a:rPr lang="sr-Cyrl-BA" dirty="0" smtClean="0"/>
              <a:t> </a:t>
            </a:r>
            <a:r>
              <a:rPr lang="en-US" dirty="0" err="1" smtClean="0"/>
              <a:t>te</a:t>
            </a:r>
            <a:r>
              <a:rPr lang="sr-Cyrl-BA" dirty="0" smtClean="0"/>
              <a:t> </a:t>
            </a:r>
            <a:r>
              <a:rPr lang="en-US" dirty="0" err="1" smtClean="0"/>
              <a:t>izraziti</a:t>
            </a:r>
            <a:r>
              <a:rPr lang="sr-Cyrl-BA" dirty="0" smtClean="0"/>
              <a:t> </a:t>
            </a:r>
            <a:r>
              <a:rPr lang="en-US" dirty="0" err="1" smtClean="0"/>
              <a:t>popust</a:t>
            </a:r>
            <a:r>
              <a:rPr lang="sr-Cyrl-BA" dirty="0" smtClean="0"/>
              <a:t> </a:t>
            </a:r>
            <a:r>
              <a:rPr lang="en-US" dirty="0" smtClean="0"/>
              <a:t>u</a:t>
            </a:r>
            <a:r>
              <a:rPr lang="sr-Cyrl-BA" dirty="0" smtClean="0"/>
              <a:t>  </a:t>
            </a:r>
            <a:r>
              <a:rPr lang="en-US" dirty="0" err="1" smtClean="0"/>
              <a:t>procentualnom</a:t>
            </a:r>
            <a:r>
              <a:rPr lang="sr-Cyrl-BA" dirty="0" smtClean="0"/>
              <a:t> </a:t>
            </a:r>
            <a:r>
              <a:rPr lang="en-US" dirty="0" err="1" smtClean="0"/>
              <a:t>iznosu</a:t>
            </a:r>
            <a:r>
              <a:rPr lang="sr-Cyrl-BA" dirty="0" smtClean="0"/>
              <a:t>.</a:t>
            </a:r>
          </a:p>
          <a:p>
            <a:pPr marL="624078" indent="-514350">
              <a:buFont typeface="+mj-lt"/>
              <a:buAutoNum type="arabicPeriod" startAt="7"/>
            </a:pPr>
            <a:endParaRPr lang="sr-Cyrl-BA" dirty="0" smtClean="0"/>
          </a:p>
          <a:p>
            <a:pPr marL="624078" indent="-514350">
              <a:buFont typeface="+mj-lt"/>
              <a:buAutoNum type="arabicPeriod" startAt="7"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381000"/>
            <a:ext cx="8229600" cy="5486400"/>
          </a:xfrm>
        </p:spPr>
        <p:txBody>
          <a:bodyPr/>
          <a:lstStyle/>
          <a:p>
            <a:pPr marL="624078" indent="-514350">
              <a:buFont typeface="+mj-lt"/>
              <a:buAutoNum type="arabicPeriod" startAt="5"/>
            </a:pPr>
            <a:r>
              <a:rPr lang="en-US" dirty="0" err="1" smtClean="0"/>
              <a:t>Zadate</a:t>
            </a:r>
            <a:r>
              <a:rPr lang="sr-Cyrl-BA" dirty="0" smtClean="0"/>
              <a:t> </a:t>
            </a:r>
            <a:r>
              <a:rPr lang="en-US" dirty="0" err="1" smtClean="0"/>
              <a:t>su</a:t>
            </a:r>
            <a:r>
              <a:rPr lang="sr-Cyrl-BA" dirty="0" smtClean="0"/>
              <a:t> </a:t>
            </a:r>
            <a:r>
              <a:rPr lang="en-US" dirty="0" err="1" smtClean="0"/>
              <a:t>inverzna</a:t>
            </a:r>
            <a:r>
              <a:rPr lang="sr-Cyrl-BA" dirty="0" smtClean="0"/>
              <a:t> </a:t>
            </a:r>
            <a:r>
              <a:rPr lang="en-US" dirty="0" err="1" smtClean="0"/>
              <a:t>krive</a:t>
            </a:r>
            <a:r>
              <a:rPr lang="sr-Cyrl-BA" dirty="0" smtClean="0"/>
              <a:t> </a:t>
            </a:r>
            <a:r>
              <a:rPr lang="en-US" dirty="0" err="1" smtClean="0"/>
              <a:t>tražnje</a:t>
            </a:r>
            <a:r>
              <a:rPr lang="sr-Cyrl-BA" dirty="0" smtClean="0"/>
              <a:t> </a:t>
            </a:r>
            <a:r>
              <a:rPr lang="sr-Latn-BA" dirty="0" smtClean="0"/>
              <a:t>P</a:t>
            </a:r>
            <a:r>
              <a:rPr lang="sr-Cyrl-BA" dirty="0" smtClean="0"/>
              <a:t>=150-0.25</a:t>
            </a:r>
            <a:r>
              <a:rPr lang="en-US" dirty="0" smtClean="0"/>
              <a:t>Q</a:t>
            </a:r>
            <a:r>
              <a:rPr lang="sr-Latn-BA" dirty="0" smtClean="0"/>
              <a:t> </a:t>
            </a:r>
            <a:r>
              <a:rPr lang="en-US" dirty="0" err="1" smtClean="0"/>
              <a:t>i</a:t>
            </a:r>
            <a:r>
              <a:rPr lang="sr-Cyrl-BA" dirty="0" smtClean="0"/>
              <a:t> </a:t>
            </a:r>
            <a:r>
              <a:rPr lang="en-US" dirty="0" err="1" smtClean="0"/>
              <a:t>kriva</a:t>
            </a:r>
            <a:r>
              <a:rPr lang="sr-Cyrl-BA" dirty="0" smtClean="0"/>
              <a:t> </a:t>
            </a:r>
            <a:r>
              <a:rPr lang="en-US" dirty="0" err="1" smtClean="0"/>
              <a:t>ponude</a:t>
            </a:r>
            <a:r>
              <a:rPr lang="sr-Cyrl-BA" dirty="0" smtClean="0"/>
              <a:t> </a:t>
            </a:r>
            <a:r>
              <a:rPr lang="sr-Latn-BA" dirty="0" smtClean="0"/>
              <a:t>Q</a:t>
            </a:r>
            <a:r>
              <a:rPr lang="sr-Latn-BA" baseline="-25000" dirty="0" smtClean="0"/>
              <a:t>S</a:t>
            </a:r>
            <a:r>
              <a:rPr lang="sr-Latn-BA" dirty="0" smtClean="0"/>
              <a:t>=160+4P. </a:t>
            </a:r>
            <a:r>
              <a:rPr lang="en-US" dirty="0" err="1" smtClean="0"/>
              <a:t>Izračunati</a:t>
            </a:r>
            <a:r>
              <a:rPr lang="sr-Cyrl-BA" dirty="0" smtClean="0"/>
              <a:t> </a:t>
            </a:r>
            <a:r>
              <a:rPr lang="en-US" dirty="0" err="1" smtClean="0"/>
              <a:t>ravnotežnu</a:t>
            </a:r>
            <a:r>
              <a:rPr lang="sr-Cyrl-BA" dirty="0" smtClean="0"/>
              <a:t> </a:t>
            </a:r>
            <a:r>
              <a:rPr lang="en-US" dirty="0" err="1" smtClean="0"/>
              <a:t>cijenu</a:t>
            </a:r>
            <a:r>
              <a:rPr lang="sr-Cyrl-BA" dirty="0" smtClean="0"/>
              <a:t> </a:t>
            </a:r>
            <a:r>
              <a:rPr lang="en-US" dirty="0" err="1" smtClean="0"/>
              <a:t>proizvoda</a:t>
            </a:r>
            <a:r>
              <a:rPr lang="sr-Cyrl-BA" dirty="0" smtClean="0"/>
              <a:t> </a:t>
            </a:r>
            <a:r>
              <a:rPr lang="en-US" dirty="0" err="1" smtClean="0"/>
              <a:t>i</a:t>
            </a:r>
            <a:r>
              <a:rPr lang="sr-Cyrl-BA" dirty="0" smtClean="0"/>
              <a:t> </a:t>
            </a:r>
            <a:r>
              <a:rPr lang="en-US" dirty="0" err="1" smtClean="0"/>
              <a:t>količinu</a:t>
            </a:r>
            <a:r>
              <a:rPr lang="sr-Cyrl-BA" dirty="0" smtClean="0"/>
              <a:t> </a:t>
            </a:r>
            <a:r>
              <a:rPr lang="en-US" dirty="0" err="1" smtClean="0"/>
              <a:t>ponu</a:t>
            </a:r>
            <a:r>
              <a:rPr lang="vi-VN" dirty="0" smtClean="0"/>
              <a:t>đ</a:t>
            </a:r>
            <a:r>
              <a:rPr lang="en-US" dirty="0" err="1" smtClean="0"/>
              <a:t>enih</a:t>
            </a:r>
            <a:r>
              <a:rPr lang="sr-Cyrl-BA" dirty="0" smtClean="0"/>
              <a:t> </a:t>
            </a:r>
            <a:r>
              <a:rPr lang="en-US" dirty="0" err="1" smtClean="0"/>
              <a:t>i</a:t>
            </a:r>
            <a:r>
              <a:rPr lang="sr-Cyrl-BA" dirty="0" smtClean="0"/>
              <a:t> </a:t>
            </a:r>
            <a:r>
              <a:rPr lang="en-US" dirty="0" err="1" smtClean="0"/>
              <a:t>traženih</a:t>
            </a:r>
            <a:r>
              <a:rPr lang="sr-Cyrl-BA" dirty="0" smtClean="0"/>
              <a:t> </a:t>
            </a:r>
            <a:r>
              <a:rPr lang="en-US" dirty="0" err="1" smtClean="0"/>
              <a:t>proizvoda</a:t>
            </a:r>
            <a:r>
              <a:rPr lang="sr-Cyrl-BA" dirty="0" smtClean="0"/>
              <a:t> </a:t>
            </a:r>
            <a:r>
              <a:rPr lang="en-US" dirty="0" err="1" smtClean="0"/>
              <a:t>na</a:t>
            </a:r>
            <a:r>
              <a:rPr lang="sr-Cyrl-BA" dirty="0" smtClean="0"/>
              <a:t> </a:t>
            </a:r>
            <a:r>
              <a:rPr lang="en-US" dirty="0" err="1" smtClean="0"/>
              <a:t>nivou</a:t>
            </a:r>
            <a:r>
              <a:rPr lang="sr-Cyrl-BA" dirty="0" smtClean="0"/>
              <a:t> </a:t>
            </a:r>
            <a:r>
              <a:rPr lang="en-US" dirty="0" err="1" smtClean="0"/>
              <a:t>ravnotežne</a:t>
            </a:r>
            <a:r>
              <a:rPr lang="sr-Cyrl-BA" dirty="0" smtClean="0"/>
              <a:t> </a:t>
            </a:r>
            <a:r>
              <a:rPr lang="en-US" dirty="0" err="1" smtClean="0"/>
              <a:t>cijene</a:t>
            </a:r>
            <a:r>
              <a:rPr lang="sr-Cyrl-BA" dirty="0" smtClean="0"/>
              <a:t>.</a:t>
            </a:r>
          </a:p>
          <a:p>
            <a:pPr marL="624078" indent="-514350">
              <a:buFont typeface="+mj-lt"/>
              <a:buAutoNum type="arabicPeriod" startAt="5"/>
            </a:pPr>
            <a:endParaRPr lang="sr-Cyrl-BA" dirty="0" smtClean="0"/>
          </a:p>
          <a:p>
            <a:pPr marL="624078" lvl="0" indent="-514350">
              <a:buFont typeface="+mj-lt"/>
              <a:buAutoNum type="arabicPeriod" startAt="5"/>
            </a:pPr>
            <a:r>
              <a:rPr lang="en-US" dirty="0" err="1" smtClean="0"/>
              <a:t>Zadate</a:t>
            </a:r>
            <a:r>
              <a:rPr lang="sr-Cyrl-BA" dirty="0" smtClean="0"/>
              <a:t> </a:t>
            </a:r>
            <a:r>
              <a:rPr lang="en-US" dirty="0" err="1" smtClean="0"/>
              <a:t>su</a:t>
            </a:r>
            <a:r>
              <a:rPr lang="sr-Cyrl-BA" dirty="0" smtClean="0"/>
              <a:t> </a:t>
            </a:r>
            <a:r>
              <a:rPr lang="en-US" dirty="0" err="1" smtClean="0"/>
              <a:t>krive</a:t>
            </a:r>
            <a:r>
              <a:rPr lang="sr-Cyrl-BA" dirty="0" smtClean="0"/>
              <a:t> </a:t>
            </a:r>
            <a:r>
              <a:rPr lang="en-US" dirty="0" err="1" smtClean="0"/>
              <a:t>tražnje</a:t>
            </a:r>
            <a:r>
              <a:rPr lang="sr-Cyrl-BA" dirty="0" smtClean="0"/>
              <a:t> </a:t>
            </a:r>
            <a:r>
              <a:rPr lang="sr-Latn-BA" dirty="0" smtClean="0"/>
              <a:t>Q</a:t>
            </a:r>
            <a:r>
              <a:rPr lang="sr-Latn-BA" baseline="-25000" dirty="0" smtClean="0"/>
              <a:t>D</a:t>
            </a:r>
            <a:r>
              <a:rPr lang="sr-Latn-BA" dirty="0" smtClean="0"/>
              <a:t>=600-5P </a:t>
            </a:r>
            <a:r>
              <a:rPr lang="en-US" dirty="0" err="1" smtClean="0"/>
              <a:t>i</a:t>
            </a:r>
            <a:r>
              <a:rPr lang="sr-Cyrl-BA" dirty="0" smtClean="0"/>
              <a:t> </a:t>
            </a:r>
            <a:r>
              <a:rPr lang="en-US" dirty="0" err="1" smtClean="0"/>
              <a:t>ponude</a:t>
            </a:r>
            <a:r>
              <a:rPr lang="sr-Cyrl-BA" dirty="0" smtClean="0"/>
              <a:t> </a:t>
            </a:r>
            <a:r>
              <a:rPr lang="sr-Latn-BA" dirty="0" smtClean="0"/>
              <a:t>Q</a:t>
            </a:r>
            <a:r>
              <a:rPr lang="sr-Latn-BA" baseline="-25000" dirty="0" smtClean="0"/>
              <a:t>S</a:t>
            </a:r>
            <a:r>
              <a:rPr lang="sr-Latn-BA" dirty="0" smtClean="0"/>
              <a:t>=160+5P. </a:t>
            </a:r>
            <a:r>
              <a:rPr lang="en-US" dirty="0" err="1" smtClean="0"/>
              <a:t>Izračunajte</a:t>
            </a:r>
            <a:r>
              <a:rPr lang="sr-Cyrl-BA" dirty="0" smtClean="0"/>
              <a:t> </a:t>
            </a:r>
            <a:r>
              <a:rPr lang="en-US" dirty="0" err="1" smtClean="0"/>
              <a:t>ravnotežnu</a:t>
            </a:r>
            <a:r>
              <a:rPr lang="sr-Cyrl-BA" dirty="0" smtClean="0"/>
              <a:t> </a:t>
            </a:r>
            <a:r>
              <a:rPr lang="en-US" dirty="0" err="1" smtClean="0"/>
              <a:t>cijenu</a:t>
            </a:r>
            <a:r>
              <a:rPr lang="sr-Cyrl-BA" dirty="0" smtClean="0"/>
              <a:t> </a:t>
            </a:r>
            <a:r>
              <a:rPr lang="en-US" dirty="0" err="1" smtClean="0"/>
              <a:t>proizvoda</a:t>
            </a:r>
            <a:r>
              <a:rPr lang="sr-Cyrl-BA" dirty="0" smtClean="0"/>
              <a:t> </a:t>
            </a:r>
            <a:r>
              <a:rPr lang="en-US" dirty="0" err="1" smtClean="0"/>
              <a:t>i</a:t>
            </a:r>
            <a:r>
              <a:rPr lang="sr-Cyrl-BA" dirty="0" smtClean="0"/>
              <a:t> </a:t>
            </a:r>
            <a:r>
              <a:rPr lang="en-US" dirty="0" err="1" smtClean="0"/>
              <a:t>količinu</a:t>
            </a:r>
            <a:r>
              <a:rPr lang="sr-Cyrl-BA" dirty="0" smtClean="0"/>
              <a:t> </a:t>
            </a:r>
            <a:r>
              <a:rPr lang="en-US" dirty="0" err="1" smtClean="0"/>
              <a:t>ponu</a:t>
            </a:r>
            <a:r>
              <a:rPr lang="vi-VN" dirty="0" smtClean="0"/>
              <a:t>đ</a:t>
            </a:r>
            <a:r>
              <a:rPr lang="en-US" dirty="0" err="1" smtClean="0"/>
              <a:t>enih</a:t>
            </a:r>
            <a:r>
              <a:rPr lang="sr-Cyrl-BA" dirty="0" smtClean="0"/>
              <a:t> </a:t>
            </a:r>
            <a:r>
              <a:rPr lang="en-US" dirty="0" err="1" smtClean="0"/>
              <a:t>i</a:t>
            </a:r>
            <a:r>
              <a:rPr lang="sr-Cyrl-BA" dirty="0" smtClean="0"/>
              <a:t> </a:t>
            </a:r>
            <a:r>
              <a:rPr lang="en-US" dirty="0" err="1" smtClean="0"/>
              <a:t>traženih</a:t>
            </a:r>
            <a:r>
              <a:rPr lang="sr-Cyrl-BA" dirty="0" smtClean="0"/>
              <a:t> </a:t>
            </a:r>
            <a:r>
              <a:rPr lang="en-US" dirty="0" err="1" smtClean="0"/>
              <a:t>proizvoda</a:t>
            </a:r>
            <a:r>
              <a:rPr lang="sr-Cyrl-BA" dirty="0" smtClean="0"/>
              <a:t> </a:t>
            </a:r>
            <a:r>
              <a:rPr lang="en-US" dirty="0" err="1" smtClean="0"/>
              <a:t>na</a:t>
            </a:r>
            <a:r>
              <a:rPr lang="sr-Cyrl-BA" dirty="0" smtClean="0"/>
              <a:t> </a:t>
            </a:r>
            <a:r>
              <a:rPr lang="en-US" dirty="0" err="1" smtClean="0"/>
              <a:t>nivou</a:t>
            </a:r>
            <a:r>
              <a:rPr lang="sr-Cyrl-BA" dirty="0" smtClean="0"/>
              <a:t> </a:t>
            </a:r>
            <a:r>
              <a:rPr lang="en-US" dirty="0" err="1" smtClean="0"/>
              <a:t>ravnotežne</a:t>
            </a:r>
            <a:r>
              <a:rPr lang="sr-Cyrl-BA" dirty="0" smtClean="0"/>
              <a:t> </a:t>
            </a:r>
            <a:r>
              <a:rPr lang="en-US" dirty="0" err="1" smtClean="0"/>
              <a:t>cijene</a:t>
            </a:r>
            <a:r>
              <a:rPr lang="en-US" dirty="0" smtClean="0"/>
              <a:t>.</a:t>
            </a:r>
          </a:p>
          <a:p>
            <a:pPr marL="624078" indent="-514350">
              <a:buFont typeface="+mj-lt"/>
              <a:buAutoNum type="arabicPeriod" startAt="5"/>
            </a:pPr>
            <a:endParaRPr lang="sr-Cyrl-BA" b="1" dirty="0" smtClean="0"/>
          </a:p>
          <a:p>
            <a:pPr marL="624078" indent="-514350">
              <a:buFont typeface="+mj-lt"/>
              <a:buAutoNum type="arabicPeriod" startAt="5"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228600"/>
            <a:ext cx="8305800" cy="5778691"/>
          </a:xfrm>
        </p:spPr>
        <p:txBody>
          <a:bodyPr>
            <a:normAutofit/>
          </a:bodyPr>
          <a:lstStyle/>
          <a:p>
            <a:pPr marL="624078" indent="-514350">
              <a:buFont typeface="+mj-lt"/>
              <a:buAutoNum type="arabicPeriod" startAt="8"/>
            </a:pPr>
            <a:r>
              <a:rPr lang="en-US" dirty="0" smtClean="0"/>
              <a:t>Data</a:t>
            </a:r>
            <a:r>
              <a:rPr lang="sr-Cyrl-BA" dirty="0" smtClean="0"/>
              <a:t> </a:t>
            </a:r>
            <a:r>
              <a:rPr lang="en-US" dirty="0" smtClean="0"/>
              <a:t>je</a:t>
            </a:r>
            <a:r>
              <a:rPr lang="sr-Cyrl-BA" dirty="0" smtClean="0"/>
              <a:t> </a:t>
            </a:r>
            <a:r>
              <a:rPr lang="en-US" dirty="0" err="1" smtClean="0"/>
              <a:t>funkcija</a:t>
            </a:r>
            <a:r>
              <a:rPr lang="en-US" dirty="0" smtClean="0"/>
              <a:t> </a:t>
            </a:r>
            <a:r>
              <a:rPr lang="en-US" dirty="0" err="1" smtClean="0"/>
              <a:t>tražnje</a:t>
            </a:r>
            <a:r>
              <a:rPr lang="sr-Cyrl-BA" dirty="0" smtClean="0"/>
              <a:t> </a:t>
            </a:r>
            <a:r>
              <a:rPr lang="en-US" dirty="0" smtClean="0"/>
              <a:t>Q=16</a:t>
            </a:r>
            <a:r>
              <a:rPr lang="sr-Latn-BA" dirty="0" smtClean="0"/>
              <a:t>,</a:t>
            </a:r>
            <a:r>
              <a:rPr lang="en-US" dirty="0" smtClean="0"/>
              <a:t>25-6P </a:t>
            </a:r>
            <a:r>
              <a:rPr lang="en-US" dirty="0" err="1" smtClean="0"/>
              <a:t>i</a:t>
            </a:r>
            <a:r>
              <a:rPr lang="sr-Cyrl-BA" dirty="0" smtClean="0"/>
              <a:t> </a:t>
            </a:r>
            <a:r>
              <a:rPr lang="en-US" dirty="0" err="1" smtClean="0"/>
              <a:t>funkcija</a:t>
            </a:r>
            <a:r>
              <a:rPr lang="sr-Cyrl-BA" dirty="0" smtClean="0"/>
              <a:t> </a:t>
            </a:r>
            <a:r>
              <a:rPr lang="en-US" dirty="0" err="1" smtClean="0"/>
              <a:t>ukupnih</a:t>
            </a:r>
            <a:r>
              <a:rPr lang="sr-Cyrl-BA" dirty="0" smtClean="0"/>
              <a:t> </a:t>
            </a:r>
            <a:r>
              <a:rPr lang="en-US" dirty="0" err="1" smtClean="0"/>
              <a:t>troškova</a:t>
            </a:r>
            <a:r>
              <a:rPr lang="sr-Cyrl-BA" dirty="0" smtClean="0"/>
              <a:t> </a:t>
            </a:r>
            <a:r>
              <a:rPr lang="en-US" dirty="0" smtClean="0"/>
              <a:t>TC=Q</a:t>
            </a:r>
            <a:r>
              <a:rPr lang="sr-Cyrl-BA" dirty="0" smtClean="0"/>
              <a:t>. </a:t>
            </a:r>
            <a:r>
              <a:rPr lang="en-US" dirty="0" err="1" smtClean="0"/>
              <a:t>Naći</a:t>
            </a:r>
            <a:r>
              <a:rPr lang="sr-Cyrl-BA" dirty="0" smtClean="0"/>
              <a:t> </a:t>
            </a:r>
            <a:r>
              <a:rPr lang="en-US" dirty="0" err="1" smtClean="0"/>
              <a:t>optimalni</a:t>
            </a:r>
            <a:r>
              <a:rPr lang="sr-Cyrl-BA" dirty="0" smtClean="0"/>
              <a:t> </a:t>
            </a:r>
            <a:r>
              <a:rPr lang="en-US" dirty="0" err="1" smtClean="0"/>
              <a:t>obim</a:t>
            </a:r>
            <a:r>
              <a:rPr lang="sr-Cyrl-BA" dirty="0" smtClean="0"/>
              <a:t> </a:t>
            </a:r>
            <a:r>
              <a:rPr lang="en-US" dirty="0" err="1" smtClean="0"/>
              <a:t>proizvodnje</a:t>
            </a:r>
            <a:r>
              <a:rPr lang="sr-Cyrl-BA" dirty="0" smtClean="0"/>
              <a:t>, </a:t>
            </a:r>
            <a:r>
              <a:rPr lang="en-US" dirty="0" err="1" smtClean="0"/>
              <a:t>ravnotežnu</a:t>
            </a:r>
            <a:r>
              <a:rPr lang="sr-Cyrl-BA" dirty="0" smtClean="0"/>
              <a:t> </a:t>
            </a:r>
            <a:r>
              <a:rPr lang="en-US" dirty="0" err="1" smtClean="0"/>
              <a:t>cijenu</a:t>
            </a:r>
            <a:r>
              <a:rPr lang="sr-Cyrl-BA" dirty="0" smtClean="0"/>
              <a:t> </a:t>
            </a:r>
            <a:r>
              <a:rPr lang="en-US" dirty="0" err="1" smtClean="0"/>
              <a:t>i</a:t>
            </a:r>
            <a:r>
              <a:rPr lang="sr-Cyrl-BA" dirty="0" smtClean="0"/>
              <a:t> </a:t>
            </a:r>
            <a:r>
              <a:rPr lang="en-US" dirty="0" err="1" smtClean="0"/>
              <a:t>maksimalnu</a:t>
            </a:r>
            <a:r>
              <a:rPr lang="sr-Cyrl-BA" dirty="0" smtClean="0"/>
              <a:t> </a:t>
            </a:r>
            <a:r>
              <a:rPr lang="en-US" dirty="0" err="1" smtClean="0"/>
              <a:t>dobit</a:t>
            </a:r>
            <a:r>
              <a:rPr lang="sr-Cyrl-BA" dirty="0" smtClean="0"/>
              <a:t>. </a:t>
            </a:r>
            <a:r>
              <a:rPr lang="en-US" dirty="0" err="1" smtClean="0"/>
              <a:t>Definisati</a:t>
            </a:r>
            <a:r>
              <a:rPr lang="sr-Cyrl-BA" dirty="0" smtClean="0"/>
              <a:t> </a:t>
            </a:r>
            <a:r>
              <a:rPr lang="en-US" dirty="0" smtClean="0"/>
              <a:t>o</a:t>
            </a:r>
            <a:r>
              <a:rPr lang="sr-Cyrl-BA" dirty="0" smtClean="0"/>
              <a:t> </a:t>
            </a:r>
            <a:r>
              <a:rPr lang="en-US" dirty="0" err="1" smtClean="0"/>
              <a:t>kom</a:t>
            </a:r>
            <a:r>
              <a:rPr lang="sr-Cyrl-BA" dirty="0" smtClean="0"/>
              <a:t> </a:t>
            </a:r>
            <a:r>
              <a:rPr lang="en-US" dirty="0" err="1" smtClean="0"/>
              <a:t>tržišnom</a:t>
            </a:r>
            <a:r>
              <a:rPr lang="sr-Cyrl-BA" dirty="0" smtClean="0"/>
              <a:t> </a:t>
            </a:r>
            <a:r>
              <a:rPr lang="en-US" dirty="0" err="1" smtClean="0"/>
              <a:t>stanju</a:t>
            </a:r>
            <a:r>
              <a:rPr lang="sr-Cyrl-BA" dirty="0" smtClean="0"/>
              <a:t> </a:t>
            </a:r>
            <a:r>
              <a:rPr lang="en-US" dirty="0" smtClean="0"/>
              <a:t>je</a:t>
            </a:r>
            <a:r>
              <a:rPr lang="sr-Cyrl-BA" dirty="0" smtClean="0"/>
              <a:t> </a:t>
            </a:r>
            <a:r>
              <a:rPr lang="en-US" dirty="0" err="1" smtClean="0"/>
              <a:t>riječ</a:t>
            </a:r>
            <a:r>
              <a:rPr lang="sr-Cyrl-BA" dirty="0" smtClean="0"/>
              <a:t> </a:t>
            </a:r>
            <a:r>
              <a:rPr lang="en-US" dirty="0" err="1" smtClean="0"/>
              <a:t>i</a:t>
            </a:r>
            <a:r>
              <a:rPr lang="sr-Cyrl-BA" dirty="0" smtClean="0"/>
              <a:t> </a:t>
            </a:r>
            <a:r>
              <a:rPr lang="en-US" dirty="0" err="1" smtClean="0"/>
              <a:t>zašto</a:t>
            </a:r>
            <a:r>
              <a:rPr lang="sr-Cyrl-BA" dirty="0" smtClean="0"/>
              <a:t>.</a:t>
            </a:r>
            <a:endParaRPr lang="en-US" dirty="0" smtClean="0"/>
          </a:p>
          <a:p>
            <a:pPr marL="624078" indent="-514350">
              <a:buNone/>
            </a:pPr>
            <a:endParaRPr lang="sr-Cyrl-BA" dirty="0" smtClean="0"/>
          </a:p>
          <a:p>
            <a:pPr marL="624078" indent="-514350">
              <a:buFont typeface="+mj-lt"/>
              <a:buAutoNum type="arabicPeriod" startAt="9"/>
            </a:pPr>
            <a:r>
              <a:rPr lang="en-US" dirty="0" smtClean="0"/>
              <a:t>Date</a:t>
            </a:r>
            <a:r>
              <a:rPr lang="sr-Cyrl-BA" dirty="0" smtClean="0"/>
              <a:t> </a:t>
            </a:r>
            <a:r>
              <a:rPr lang="en-US" dirty="0" err="1" smtClean="0"/>
              <a:t>su</a:t>
            </a:r>
            <a:r>
              <a:rPr lang="sr-Cyrl-BA" dirty="0" smtClean="0"/>
              <a:t> </a:t>
            </a:r>
            <a:r>
              <a:rPr lang="en-US" dirty="0" err="1" smtClean="0"/>
              <a:t>sljedeće</a:t>
            </a:r>
            <a:r>
              <a:rPr lang="sr-Cyrl-BA" dirty="0" smtClean="0"/>
              <a:t> </a:t>
            </a:r>
            <a:r>
              <a:rPr lang="en-US" dirty="0" err="1" smtClean="0"/>
              <a:t>funkcije</a:t>
            </a:r>
            <a:r>
              <a:rPr lang="en-US" dirty="0" smtClean="0"/>
              <a:t>: TFC=1.000, AVC=2.000-180Q+8Q</a:t>
            </a:r>
            <a:r>
              <a:rPr lang="en-US" baseline="30000" dirty="0" smtClean="0"/>
              <a:t>2</a:t>
            </a:r>
            <a:r>
              <a:rPr lang="en-US" dirty="0" smtClean="0"/>
              <a:t>i P=1.250. O</a:t>
            </a:r>
            <a:r>
              <a:rPr lang="sr-Cyrl-BA" dirty="0" smtClean="0"/>
              <a:t> </a:t>
            </a:r>
            <a:r>
              <a:rPr lang="en-US" dirty="0" err="1" smtClean="0"/>
              <a:t>kom</a:t>
            </a:r>
            <a:r>
              <a:rPr lang="sr-Cyrl-BA" dirty="0" smtClean="0"/>
              <a:t> </a:t>
            </a:r>
            <a:r>
              <a:rPr lang="en-US" dirty="0" err="1" smtClean="0"/>
              <a:t>tržišnom</a:t>
            </a:r>
            <a:r>
              <a:rPr lang="sr-Cyrl-BA" dirty="0" smtClean="0"/>
              <a:t> </a:t>
            </a:r>
            <a:r>
              <a:rPr lang="en-US" dirty="0" err="1" smtClean="0"/>
              <a:t>stanju</a:t>
            </a:r>
            <a:r>
              <a:rPr lang="sr-Cyrl-BA" dirty="0" smtClean="0"/>
              <a:t> </a:t>
            </a:r>
            <a:r>
              <a:rPr lang="en-US" dirty="0" smtClean="0"/>
              <a:t>je</a:t>
            </a:r>
            <a:r>
              <a:rPr lang="sr-Cyrl-BA" dirty="0" smtClean="0"/>
              <a:t> </a:t>
            </a:r>
            <a:r>
              <a:rPr lang="en-US" dirty="0" err="1" smtClean="0"/>
              <a:t>riječ</a:t>
            </a:r>
            <a:r>
              <a:rPr lang="sr-Cyrl-BA" dirty="0" smtClean="0"/>
              <a:t> </a:t>
            </a:r>
            <a:r>
              <a:rPr lang="en-US" dirty="0" err="1" smtClean="0"/>
              <a:t>i</a:t>
            </a:r>
            <a:r>
              <a:rPr lang="sr-Cyrl-BA" dirty="0" smtClean="0"/>
              <a:t> </a:t>
            </a:r>
            <a:r>
              <a:rPr lang="en-US" dirty="0" err="1" smtClean="0"/>
              <a:t>zašto</a:t>
            </a:r>
            <a:r>
              <a:rPr lang="sr-Cyrl-BA" dirty="0" smtClean="0"/>
              <a:t>?</a:t>
            </a:r>
          </a:p>
          <a:p>
            <a:pPr marL="880110" lvl="1" indent="-514350">
              <a:buFont typeface="+mj-lt"/>
              <a:buAutoNum type="alphaLcParenR"/>
            </a:pPr>
            <a:r>
              <a:rPr lang="en-US" dirty="0" err="1" smtClean="0"/>
              <a:t>Odrediti</a:t>
            </a:r>
            <a:r>
              <a:rPr lang="sr-Cyrl-BA" dirty="0" smtClean="0"/>
              <a:t> </a:t>
            </a:r>
            <a:r>
              <a:rPr lang="en-US" dirty="0" err="1" smtClean="0"/>
              <a:t>optimalni</a:t>
            </a:r>
            <a:r>
              <a:rPr lang="sr-Cyrl-BA" dirty="0" smtClean="0"/>
              <a:t> </a:t>
            </a:r>
            <a:r>
              <a:rPr lang="en-US" dirty="0" err="1" smtClean="0"/>
              <a:t>obim</a:t>
            </a:r>
            <a:r>
              <a:rPr lang="sr-Cyrl-BA" dirty="0" smtClean="0"/>
              <a:t> </a:t>
            </a:r>
            <a:r>
              <a:rPr lang="en-US" dirty="0" err="1" smtClean="0"/>
              <a:t>proizvodnje</a:t>
            </a:r>
            <a:r>
              <a:rPr lang="sr-Cyrl-BA" dirty="0" smtClean="0"/>
              <a:t> </a:t>
            </a:r>
            <a:r>
              <a:rPr lang="en-US" dirty="0" err="1" smtClean="0"/>
              <a:t>pri</a:t>
            </a:r>
            <a:r>
              <a:rPr lang="sr-Cyrl-BA" dirty="0" smtClean="0"/>
              <a:t> </a:t>
            </a:r>
            <a:r>
              <a:rPr lang="en-US" dirty="0" err="1" smtClean="0"/>
              <a:t>datoj</a:t>
            </a:r>
            <a:r>
              <a:rPr lang="sr-Cyrl-BA" dirty="0" smtClean="0"/>
              <a:t> </a:t>
            </a:r>
            <a:r>
              <a:rPr lang="en-US" dirty="0" err="1" smtClean="0"/>
              <a:t>cijeni</a:t>
            </a:r>
            <a:r>
              <a:rPr lang="sr-Cyrl-BA" dirty="0" smtClean="0"/>
              <a:t>.</a:t>
            </a:r>
          </a:p>
          <a:p>
            <a:pPr marL="880110" lvl="1" indent="-514350">
              <a:buFont typeface="+mj-lt"/>
              <a:buAutoNum type="alphaLcParenR"/>
            </a:pPr>
            <a:r>
              <a:rPr lang="en-US" dirty="0" err="1" smtClean="0"/>
              <a:t>Da</a:t>
            </a:r>
            <a:r>
              <a:rPr lang="sr-Cyrl-BA" dirty="0" smtClean="0"/>
              <a:t> </a:t>
            </a:r>
            <a:r>
              <a:rPr lang="en-US" dirty="0" err="1" smtClean="0"/>
              <a:t>li</a:t>
            </a:r>
            <a:r>
              <a:rPr lang="sr-Cyrl-BA" dirty="0" smtClean="0"/>
              <a:t> </a:t>
            </a:r>
            <a:r>
              <a:rPr lang="en-US" dirty="0" err="1" smtClean="0"/>
              <a:t>će</a:t>
            </a:r>
            <a:r>
              <a:rPr lang="sr-Cyrl-BA" dirty="0" smtClean="0"/>
              <a:t> </a:t>
            </a:r>
            <a:r>
              <a:rPr lang="en-US" dirty="0" err="1" smtClean="0"/>
              <a:t>nastati</a:t>
            </a:r>
            <a:r>
              <a:rPr lang="sr-Cyrl-BA" dirty="0" smtClean="0"/>
              <a:t> </a:t>
            </a:r>
            <a:r>
              <a:rPr lang="en-US" dirty="0" err="1" smtClean="0"/>
              <a:t>ikakve</a:t>
            </a:r>
            <a:r>
              <a:rPr lang="sr-Cyrl-BA" dirty="0" smtClean="0"/>
              <a:t> </a:t>
            </a:r>
            <a:r>
              <a:rPr lang="en-US" dirty="0" err="1" smtClean="0"/>
              <a:t>promjene</a:t>
            </a:r>
            <a:r>
              <a:rPr lang="en-US" dirty="0" smtClean="0"/>
              <a:t> </a:t>
            </a:r>
            <a:r>
              <a:rPr lang="en-US" dirty="0" err="1" smtClean="0"/>
              <a:t>optimalnog</a:t>
            </a:r>
            <a:r>
              <a:rPr lang="sr-Cyrl-BA" dirty="0" smtClean="0"/>
              <a:t> </a:t>
            </a:r>
            <a:r>
              <a:rPr lang="en-US" dirty="0" err="1" smtClean="0"/>
              <a:t>obima</a:t>
            </a:r>
            <a:r>
              <a:rPr lang="sr-Cyrl-BA" dirty="0" smtClean="0"/>
              <a:t> </a:t>
            </a:r>
            <a:r>
              <a:rPr lang="en-US" dirty="0" err="1" smtClean="0"/>
              <a:t>proizvodnja</a:t>
            </a:r>
            <a:r>
              <a:rPr lang="sr-Cyrl-BA" dirty="0" smtClean="0"/>
              <a:t> </a:t>
            </a:r>
            <a:r>
              <a:rPr lang="en-US" dirty="0" smtClean="0"/>
              <a:t>u</a:t>
            </a:r>
            <a:r>
              <a:rPr lang="sr-Cyrl-BA" dirty="0" smtClean="0"/>
              <a:t> </a:t>
            </a:r>
            <a:r>
              <a:rPr lang="en-US" dirty="0" err="1" smtClean="0"/>
              <a:t>slučaju</a:t>
            </a:r>
            <a:r>
              <a:rPr lang="sr-Cyrl-BA" dirty="0" smtClean="0"/>
              <a:t> </a:t>
            </a:r>
            <a:r>
              <a:rPr lang="en-US" dirty="0" err="1" smtClean="0"/>
              <a:t>porasta</a:t>
            </a:r>
            <a:r>
              <a:rPr lang="sr-Cyrl-BA" dirty="0" smtClean="0"/>
              <a:t> </a:t>
            </a:r>
            <a:r>
              <a:rPr lang="en-US" dirty="0" err="1" smtClean="0"/>
              <a:t>fiksnih</a:t>
            </a:r>
            <a:r>
              <a:rPr lang="sr-Cyrl-BA" dirty="0" smtClean="0"/>
              <a:t> </a:t>
            </a:r>
            <a:r>
              <a:rPr lang="en-US" dirty="0" err="1" smtClean="0"/>
              <a:t>troškova</a:t>
            </a:r>
            <a:r>
              <a:rPr lang="sr-Cyrl-BA" dirty="0" smtClean="0"/>
              <a:t> </a:t>
            </a:r>
            <a:r>
              <a:rPr lang="en-US" dirty="0" err="1" smtClean="0"/>
              <a:t>za</a:t>
            </a:r>
            <a:r>
              <a:rPr lang="sr-Cyrl-BA" dirty="0" smtClean="0"/>
              <a:t> 50 %?	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304800"/>
            <a:ext cx="8382000" cy="6019800"/>
          </a:xfrm>
        </p:spPr>
        <p:txBody>
          <a:bodyPr>
            <a:normAutofit fontScale="92500"/>
          </a:bodyPr>
          <a:lstStyle/>
          <a:p>
            <a:pPr marL="624078" indent="-514350">
              <a:buFont typeface="+mj-lt"/>
              <a:buAutoNum type="arabicPeriod" startAt="10"/>
            </a:pPr>
            <a:r>
              <a:rPr lang="en-US" dirty="0" smtClean="0"/>
              <a:t>Date</a:t>
            </a:r>
            <a:r>
              <a:rPr lang="sr-Cyrl-BA" dirty="0" smtClean="0"/>
              <a:t> </a:t>
            </a:r>
            <a:r>
              <a:rPr lang="en-US" dirty="0" err="1" smtClean="0"/>
              <a:t>su</a:t>
            </a:r>
            <a:r>
              <a:rPr lang="sr-Cyrl-BA" dirty="0" smtClean="0"/>
              <a:t> </a:t>
            </a:r>
            <a:r>
              <a:rPr lang="en-US" dirty="0" err="1" smtClean="0"/>
              <a:t>funkcija</a:t>
            </a:r>
            <a:r>
              <a:rPr lang="sr-Cyrl-BA" dirty="0" smtClean="0"/>
              <a:t> </a:t>
            </a:r>
            <a:r>
              <a:rPr lang="en-US" dirty="0" err="1" smtClean="0"/>
              <a:t>tražnje</a:t>
            </a:r>
            <a:r>
              <a:rPr lang="en-US" dirty="0" smtClean="0"/>
              <a:t> Q=20-0,25P</a:t>
            </a:r>
            <a:r>
              <a:rPr lang="sr-Cyrl-BA" dirty="0" smtClean="0"/>
              <a:t> </a:t>
            </a:r>
            <a:r>
              <a:rPr lang="en-US" dirty="0" err="1" smtClean="0"/>
              <a:t>i</a:t>
            </a:r>
            <a:r>
              <a:rPr lang="sr-Cyrl-BA" dirty="0" smtClean="0"/>
              <a:t> </a:t>
            </a:r>
            <a:r>
              <a:rPr lang="en-US" dirty="0" err="1" smtClean="0"/>
              <a:t>funkcija</a:t>
            </a:r>
            <a:r>
              <a:rPr lang="sr-Cyrl-BA" dirty="0" smtClean="0"/>
              <a:t> </a:t>
            </a:r>
            <a:r>
              <a:rPr lang="en-US" dirty="0" err="1" smtClean="0"/>
              <a:t>graničnih</a:t>
            </a:r>
            <a:r>
              <a:rPr lang="sr-Cyrl-BA" dirty="0" smtClean="0"/>
              <a:t> </a:t>
            </a:r>
            <a:r>
              <a:rPr lang="en-US" dirty="0" err="1" smtClean="0"/>
              <a:t>troškova</a:t>
            </a:r>
            <a:r>
              <a:rPr lang="en-US" dirty="0" smtClean="0"/>
              <a:t> MC=20</a:t>
            </a:r>
            <a:r>
              <a:rPr lang="sr-Cyrl-BA" dirty="0" smtClean="0"/>
              <a:t>. </a:t>
            </a:r>
            <a:r>
              <a:rPr lang="en-US" dirty="0" err="1" smtClean="0"/>
              <a:t>Fiksni</a:t>
            </a:r>
            <a:r>
              <a:rPr lang="sr-Cyrl-BA" dirty="0" smtClean="0"/>
              <a:t> </a:t>
            </a:r>
            <a:r>
              <a:rPr lang="en-US" dirty="0" err="1" smtClean="0"/>
              <a:t>troškovi</a:t>
            </a:r>
            <a:r>
              <a:rPr lang="sr-Cyrl-BA" dirty="0" smtClean="0"/>
              <a:t>, </a:t>
            </a:r>
            <a:r>
              <a:rPr lang="en-US" dirty="0" err="1" smtClean="0"/>
              <a:t>nakon</a:t>
            </a:r>
            <a:r>
              <a:rPr lang="sr-Cyrl-BA" dirty="0" smtClean="0"/>
              <a:t> </a:t>
            </a:r>
            <a:r>
              <a:rPr lang="en-US" dirty="0" err="1" smtClean="0"/>
              <a:t>porasta</a:t>
            </a:r>
            <a:r>
              <a:rPr lang="sr-Cyrl-BA" dirty="0" smtClean="0"/>
              <a:t> </a:t>
            </a:r>
            <a:r>
              <a:rPr lang="en-US" dirty="0" err="1" smtClean="0"/>
              <a:t>za</a:t>
            </a:r>
            <a:r>
              <a:rPr lang="sr-Cyrl-BA" dirty="0" smtClean="0"/>
              <a:t> 50%, </a:t>
            </a:r>
            <a:r>
              <a:rPr lang="en-US" dirty="0" err="1" smtClean="0"/>
              <a:t>iznose</a:t>
            </a:r>
            <a:r>
              <a:rPr lang="sr-Cyrl-BA" dirty="0" smtClean="0"/>
              <a:t> 75 </a:t>
            </a:r>
            <a:r>
              <a:rPr lang="en-US" dirty="0" smtClean="0"/>
              <a:t>n</a:t>
            </a:r>
            <a:r>
              <a:rPr lang="sr-Cyrl-BA" dirty="0" smtClean="0"/>
              <a:t>.</a:t>
            </a:r>
            <a:r>
              <a:rPr lang="en-US" dirty="0" smtClean="0"/>
              <a:t>j</a:t>
            </a:r>
            <a:r>
              <a:rPr lang="sr-Cyrl-BA" dirty="0" smtClean="0"/>
              <a:t>. </a:t>
            </a:r>
            <a:r>
              <a:rPr lang="en-US" dirty="0" err="1" smtClean="0"/>
              <a:t>Izračunati</a:t>
            </a:r>
            <a:r>
              <a:rPr lang="sr-Cyrl-BA" dirty="0" smtClean="0"/>
              <a:t> </a:t>
            </a:r>
            <a:r>
              <a:rPr lang="en-US" dirty="0" err="1" smtClean="0"/>
              <a:t>maksimalni</a:t>
            </a:r>
            <a:r>
              <a:rPr lang="sr-Cyrl-BA" dirty="0" smtClean="0"/>
              <a:t> </a:t>
            </a:r>
            <a:r>
              <a:rPr lang="en-US" dirty="0" err="1" smtClean="0"/>
              <a:t>prihod</a:t>
            </a:r>
            <a:r>
              <a:rPr lang="sr-Cyrl-BA" dirty="0" smtClean="0"/>
              <a:t> </a:t>
            </a:r>
            <a:r>
              <a:rPr lang="en-US" dirty="0" err="1" smtClean="0"/>
              <a:t>i</a:t>
            </a:r>
            <a:r>
              <a:rPr lang="sr-Cyrl-BA" dirty="0" smtClean="0"/>
              <a:t> </a:t>
            </a:r>
            <a:r>
              <a:rPr lang="en-US" dirty="0" err="1" smtClean="0"/>
              <a:t>uporediti</a:t>
            </a:r>
            <a:r>
              <a:rPr lang="sr-Cyrl-BA" dirty="0" smtClean="0"/>
              <a:t> </a:t>
            </a:r>
            <a:r>
              <a:rPr lang="en-US" dirty="0" err="1" smtClean="0"/>
              <a:t>rezultujući</a:t>
            </a:r>
            <a:r>
              <a:rPr lang="sr-Cyrl-BA" dirty="0" smtClean="0"/>
              <a:t> </a:t>
            </a:r>
            <a:r>
              <a:rPr lang="en-US" dirty="0" smtClean="0"/>
              <a:t>profit</a:t>
            </a:r>
            <a:r>
              <a:rPr lang="sr-Cyrl-BA" dirty="0" smtClean="0"/>
              <a:t> </a:t>
            </a:r>
            <a:r>
              <a:rPr lang="en-US" dirty="0" err="1" smtClean="0"/>
              <a:t>sa</a:t>
            </a:r>
            <a:r>
              <a:rPr lang="sr-Cyrl-BA" dirty="0" smtClean="0"/>
              <a:t> </a:t>
            </a:r>
            <a:r>
              <a:rPr lang="en-US" dirty="0" err="1" smtClean="0"/>
              <a:t>maksimalnom</a:t>
            </a:r>
            <a:r>
              <a:rPr lang="sr-Cyrl-BA" dirty="0" smtClean="0"/>
              <a:t> </a:t>
            </a:r>
            <a:r>
              <a:rPr lang="en-US" dirty="0" err="1" smtClean="0"/>
              <a:t>vrijednošću</a:t>
            </a:r>
            <a:r>
              <a:rPr lang="sr-Cyrl-BA" dirty="0" smtClean="0"/>
              <a:t> </a:t>
            </a:r>
            <a:r>
              <a:rPr lang="en-US" dirty="0" err="1" smtClean="0"/>
              <a:t>profita</a:t>
            </a:r>
            <a:r>
              <a:rPr lang="sr-Cyrl-BA" dirty="0" smtClean="0"/>
              <a:t>, </a:t>
            </a:r>
            <a:r>
              <a:rPr lang="en-US" dirty="0" err="1" smtClean="0"/>
              <a:t>te</a:t>
            </a:r>
            <a:r>
              <a:rPr lang="sr-Cyrl-BA" dirty="0" smtClean="0"/>
              <a:t> </a:t>
            </a:r>
            <a:r>
              <a:rPr lang="en-US" dirty="0" err="1" smtClean="0"/>
              <a:t>pronaći</a:t>
            </a:r>
            <a:r>
              <a:rPr lang="sr-Cyrl-BA" dirty="0" smtClean="0"/>
              <a:t> </a:t>
            </a:r>
            <a:r>
              <a:rPr lang="en-US" dirty="0" err="1" smtClean="0"/>
              <a:t>tačku</a:t>
            </a:r>
            <a:r>
              <a:rPr lang="sr-Cyrl-BA" dirty="0" smtClean="0"/>
              <a:t> </a:t>
            </a:r>
            <a:r>
              <a:rPr lang="en-US" dirty="0" err="1" smtClean="0"/>
              <a:t>ekonomičnosti</a:t>
            </a:r>
            <a:r>
              <a:rPr lang="sr-Cyrl-BA" dirty="0" smtClean="0"/>
              <a:t> </a:t>
            </a:r>
            <a:r>
              <a:rPr lang="en-US" dirty="0" err="1" smtClean="0"/>
              <a:t>i</a:t>
            </a:r>
            <a:r>
              <a:rPr lang="sr-Cyrl-BA" dirty="0" smtClean="0"/>
              <a:t> </a:t>
            </a:r>
            <a:r>
              <a:rPr lang="en-US" dirty="0" err="1" smtClean="0"/>
              <a:t>tačku</a:t>
            </a:r>
            <a:r>
              <a:rPr lang="sr-Cyrl-BA" dirty="0" smtClean="0"/>
              <a:t> </a:t>
            </a:r>
            <a:r>
              <a:rPr lang="en-US" dirty="0" err="1" smtClean="0"/>
              <a:t>zatvaranja</a:t>
            </a:r>
            <a:r>
              <a:rPr lang="sr-Cyrl-BA" dirty="0" smtClean="0"/>
              <a:t> </a:t>
            </a:r>
            <a:r>
              <a:rPr lang="en-US" dirty="0" err="1" smtClean="0"/>
              <a:t>preduzeća</a:t>
            </a:r>
            <a:r>
              <a:rPr lang="sr-Cyrl-BA" dirty="0" smtClean="0"/>
              <a:t>. </a:t>
            </a:r>
            <a:r>
              <a:rPr lang="en-US" dirty="0" err="1" smtClean="0"/>
              <a:t>Prilikom</a:t>
            </a:r>
            <a:r>
              <a:rPr lang="sr-Cyrl-BA" dirty="0" smtClean="0"/>
              <a:t> </a:t>
            </a:r>
            <a:r>
              <a:rPr lang="en-US" dirty="0" err="1" smtClean="0"/>
              <a:t>izračunavanja</a:t>
            </a:r>
            <a:r>
              <a:rPr lang="sr-Cyrl-BA" dirty="0" smtClean="0"/>
              <a:t> </a:t>
            </a:r>
            <a:r>
              <a:rPr lang="en-US" dirty="0" smtClean="0"/>
              <a:t>ne</a:t>
            </a:r>
            <a:r>
              <a:rPr lang="sr-Cyrl-BA" dirty="0" smtClean="0"/>
              <a:t> </a:t>
            </a:r>
            <a:r>
              <a:rPr lang="en-US" dirty="0" err="1" smtClean="0"/>
              <a:t>uzimati</a:t>
            </a:r>
            <a:r>
              <a:rPr lang="sr-Cyrl-BA" dirty="0" smtClean="0"/>
              <a:t> </a:t>
            </a:r>
            <a:r>
              <a:rPr lang="en-US" dirty="0" smtClean="0"/>
              <a:t>u</a:t>
            </a:r>
            <a:r>
              <a:rPr lang="sr-Cyrl-BA" dirty="0" smtClean="0"/>
              <a:t> </a:t>
            </a:r>
            <a:r>
              <a:rPr lang="en-US" dirty="0" err="1" smtClean="0"/>
              <a:t>obzir</a:t>
            </a:r>
            <a:r>
              <a:rPr lang="sr-Cyrl-BA" dirty="0" smtClean="0"/>
              <a:t> </a:t>
            </a:r>
            <a:r>
              <a:rPr lang="en-US" dirty="0" err="1" smtClean="0"/>
              <a:t>porast</a:t>
            </a:r>
            <a:r>
              <a:rPr lang="sr-Cyrl-BA" dirty="0" smtClean="0"/>
              <a:t> </a:t>
            </a:r>
            <a:r>
              <a:rPr lang="en-US" dirty="0" err="1" smtClean="0"/>
              <a:t>iznosa</a:t>
            </a:r>
            <a:r>
              <a:rPr lang="sr-Cyrl-BA" dirty="0" smtClean="0"/>
              <a:t> </a:t>
            </a:r>
            <a:r>
              <a:rPr lang="en-US" dirty="0" err="1" smtClean="0"/>
              <a:t>fiksnih</a:t>
            </a:r>
            <a:r>
              <a:rPr lang="sr-Cyrl-BA" dirty="0" smtClean="0"/>
              <a:t> </a:t>
            </a:r>
            <a:r>
              <a:rPr lang="en-US" dirty="0" err="1" smtClean="0"/>
              <a:t>troškova</a:t>
            </a:r>
            <a:r>
              <a:rPr lang="sr-Cyrl-BA" dirty="0" smtClean="0"/>
              <a:t>.</a:t>
            </a:r>
            <a:endParaRPr lang="en-US" dirty="0" smtClean="0"/>
          </a:p>
          <a:p>
            <a:pPr marL="624078" indent="-514350">
              <a:buNone/>
            </a:pPr>
            <a:endParaRPr lang="sr-Cyrl-BA" dirty="0" smtClean="0"/>
          </a:p>
          <a:p>
            <a:pPr marL="624078" indent="-514350">
              <a:buFont typeface="+mj-lt"/>
              <a:buAutoNum type="arabicPeriod" startAt="11"/>
            </a:pPr>
            <a:r>
              <a:rPr lang="en-US" dirty="0" err="1" smtClean="0"/>
              <a:t>Monopolista</a:t>
            </a:r>
            <a:r>
              <a:rPr lang="sr-Cyrl-BA" dirty="0" smtClean="0"/>
              <a:t> </a:t>
            </a:r>
            <a:r>
              <a:rPr lang="en-US" dirty="0" err="1" smtClean="0"/>
              <a:t>ima</a:t>
            </a:r>
            <a:r>
              <a:rPr lang="sr-Cyrl-BA" dirty="0" smtClean="0"/>
              <a:t> </a:t>
            </a:r>
            <a:r>
              <a:rPr lang="en-US" dirty="0" err="1" smtClean="0"/>
              <a:t>inverznu</a:t>
            </a:r>
            <a:r>
              <a:rPr lang="sr-Cyrl-BA" dirty="0" smtClean="0"/>
              <a:t> </a:t>
            </a:r>
            <a:r>
              <a:rPr lang="en-US" dirty="0" err="1" smtClean="0"/>
              <a:t>funkciju</a:t>
            </a:r>
            <a:r>
              <a:rPr lang="sr-Cyrl-BA" dirty="0" smtClean="0"/>
              <a:t> </a:t>
            </a:r>
            <a:r>
              <a:rPr lang="en-US" dirty="0" err="1" smtClean="0"/>
              <a:t>tražnje</a:t>
            </a:r>
            <a:r>
              <a:rPr lang="sr-Cyrl-BA" dirty="0" smtClean="0"/>
              <a:t> </a:t>
            </a:r>
            <a:r>
              <a:rPr lang="en-US" dirty="0" smtClean="0"/>
              <a:t>P=12-Q </a:t>
            </a:r>
            <a:r>
              <a:rPr lang="en-US" dirty="0" err="1" smtClean="0"/>
              <a:t>i</a:t>
            </a:r>
            <a:r>
              <a:rPr lang="sr-Cyrl-BA" dirty="0" smtClean="0"/>
              <a:t> </a:t>
            </a:r>
            <a:r>
              <a:rPr lang="en-US" dirty="0" err="1" smtClean="0"/>
              <a:t>funkciju</a:t>
            </a:r>
            <a:r>
              <a:rPr lang="sr-Cyrl-BA" dirty="0" smtClean="0"/>
              <a:t> </a:t>
            </a:r>
            <a:r>
              <a:rPr lang="en-US" dirty="0" err="1" smtClean="0"/>
              <a:t>ukupnih</a:t>
            </a:r>
            <a:r>
              <a:rPr lang="sr-Cyrl-BA" dirty="0" smtClean="0"/>
              <a:t> </a:t>
            </a:r>
            <a:r>
              <a:rPr lang="en-US" dirty="0" err="1" smtClean="0"/>
              <a:t>troškova</a:t>
            </a:r>
            <a:r>
              <a:rPr lang="en-US" dirty="0" smtClean="0"/>
              <a:t> TC=Q</a:t>
            </a:r>
            <a:r>
              <a:rPr lang="en-US" baseline="30000" dirty="0" smtClean="0"/>
              <a:t>2</a:t>
            </a:r>
            <a:r>
              <a:rPr lang="sr-Cyrl-BA" dirty="0" smtClean="0"/>
              <a:t>. </a:t>
            </a:r>
            <a:r>
              <a:rPr lang="en-US" dirty="0" err="1" smtClean="0"/>
              <a:t>Izračunati</a:t>
            </a:r>
            <a:r>
              <a:rPr lang="sr-Cyrl-BA" dirty="0" smtClean="0"/>
              <a:t> </a:t>
            </a:r>
            <a:r>
              <a:rPr lang="en-US" dirty="0" err="1" smtClean="0"/>
              <a:t>optimalni</a:t>
            </a:r>
            <a:r>
              <a:rPr lang="sr-Cyrl-BA" dirty="0" smtClean="0"/>
              <a:t> </a:t>
            </a:r>
            <a:r>
              <a:rPr lang="en-US" dirty="0" err="1" smtClean="0"/>
              <a:t>obim</a:t>
            </a:r>
            <a:r>
              <a:rPr lang="sr-Cyrl-BA" dirty="0" smtClean="0"/>
              <a:t> </a:t>
            </a:r>
            <a:r>
              <a:rPr lang="en-US" dirty="0" err="1" smtClean="0"/>
              <a:t>proizvodnje</a:t>
            </a:r>
            <a:r>
              <a:rPr lang="sr-Cyrl-BA" dirty="0" smtClean="0"/>
              <a:t>, </a:t>
            </a:r>
            <a:r>
              <a:rPr lang="en-US" dirty="0" err="1" smtClean="0"/>
              <a:t>maksimalini</a:t>
            </a:r>
            <a:r>
              <a:rPr lang="sr-Cyrl-BA" dirty="0" smtClean="0"/>
              <a:t> </a:t>
            </a:r>
            <a:r>
              <a:rPr lang="en-US" dirty="0" smtClean="0"/>
              <a:t>profit</a:t>
            </a:r>
            <a:r>
              <a:rPr lang="sr-Cyrl-BA" dirty="0" smtClean="0"/>
              <a:t>, </a:t>
            </a:r>
            <a:r>
              <a:rPr lang="en-US" dirty="0" err="1" smtClean="0"/>
              <a:t>ukupni</a:t>
            </a:r>
            <a:r>
              <a:rPr lang="sr-Cyrl-BA" dirty="0" smtClean="0"/>
              <a:t> </a:t>
            </a:r>
            <a:r>
              <a:rPr lang="en-US" dirty="0" err="1" smtClean="0"/>
              <a:t>prihod</a:t>
            </a:r>
            <a:r>
              <a:rPr lang="sr-Cyrl-BA" dirty="0" smtClean="0"/>
              <a:t>, </a:t>
            </a:r>
            <a:r>
              <a:rPr lang="en-US" dirty="0" err="1" smtClean="0"/>
              <a:t>ukupne</a:t>
            </a:r>
            <a:r>
              <a:rPr lang="sr-Cyrl-BA" dirty="0" smtClean="0"/>
              <a:t> </a:t>
            </a:r>
            <a:r>
              <a:rPr lang="en-US" dirty="0" err="1" smtClean="0"/>
              <a:t>troškove</a:t>
            </a:r>
            <a:r>
              <a:rPr lang="sr-Cyrl-BA" dirty="0" smtClean="0"/>
              <a:t> </a:t>
            </a:r>
            <a:r>
              <a:rPr lang="en-US" dirty="0" err="1" smtClean="0"/>
              <a:t>i</a:t>
            </a:r>
            <a:r>
              <a:rPr lang="sr-Cyrl-BA" dirty="0" smtClean="0"/>
              <a:t> </a:t>
            </a:r>
            <a:r>
              <a:rPr lang="en-US" dirty="0" err="1" smtClean="0"/>
              <a:t>ravnotežnu</a:t>
            </a:r>
            <a:r>
              <a:rPr lang="sr-Cyrl-BA" dirty="0" smtClean="0"/>
              <a:t> </a:t>
            </a:r>
            <a:r>
              <a:rPr lang="en-US" dirty="0" err="1" smtClean="0"/>
              <a:t>cijenu</a:t>
            </a:r>
            <a:r>
              <a:rPr lang="sr-Cyrl-BA" dirty="0" smtClean="0"/>
              <a:t> </a:t>
            </a:r>
            <a:r>
              <a:rPr lang="en-US" dirty="0" err="1" smtClean="0"/>
              <a:t>pri</a:t>
            </a:r>
            <a:r>
              <a:rPr lang="sr-Cyrl-BA" dirty="0" smtClean="0"/>
              <a:t> </a:t>
            </a:r>
            <a:r>
              <a:rPr lang="en-US" dirty="0" err="1" smtClean="0"/>
              <a:t>optimalnom</a:t>
            </a:r>
            <a:r>
              <a:rPr lang="sr-Cyrl-BA" dirty="0" smtClean="0"/>
              <a:t> </a:t>
            </a:r>
            <a:r>
              <a:rPr lang="en-US" dirty="0" err="1" smtClean="0"/>
              <a:t>obimu</a:t>
            </a:r>
            <a:r>
              <a:rPr lang="sr-Cyrl-BA" dirty="0" smtClean="0"/>
              <a:t> </a:t>
            </a:r>
            <a:r>
              <a:rPr lang="en-US" dirty="0" err="1" smtClean="0"/>
              <a:t>proizvodnje</a:t>
            </a:r>
            <a:r>
              <a:rPr lang="sr-Cyrl-BA" dirty="0" smtClean="0"/>
              <a:t>.</a:t>
            </a:r>
          </a:p>
          <a:p>
            <a:pPr marL="624078" indent="-514350">
              <a:buFont typeface="+mj-lt"/>
              <a:buAutoNum type="arabicPeriod" startAt="11"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304800"/>
            <a:ext cx="8305800" cy="5702491"/>
          </a:xfrm>
        </p:spPr>
        <p:txBody>
          <a:bodyPr>
            <a:normAutofit/>
          </a:bodyPr>
          <a:lstStyle/>
          <a:p>
            <a:pPr marL="624078" indent="-514350">
              <a:buFont typeface="+mj-lt"/>
              <a:buAutoNum type="arabicPeriod" startAt="12"/>
            </a:pPr>
            <a:r>
              <a:rPr lang="en-US" dirty="0" err="1" smtClean="0"/>
              <a:t>Zadate</a:t>
            </a:r>
            <a:r>
              <a:rPr lang="sr-Cyrl-BA" dirty="0" smtClean="0"/>
              <a:t> </a:t>
            </a:r>
            <a:r>
              <a:rPr lang="en-US" dirty="0" err="1" smtClean="0"/>
              <a:t>su</a:t>
            </a:r>
            <a:r>
              <a:rPr lang="sr-Cyrl-BA" dirty="0" smtClean="0"/>
              <a:t> </a:t>
            </a:r>
            <a:r>
              <a:rPr lang="en-US" dirty="0" err="1" smtClean="0"/>
              <a:t>funkcije</a:t>
            </a:r>
            <a:r>
              <a:rPr lang="sr-Cyrl-BA" dirty="0" smtClean="0"/>
              <a:t> </a:t>
            </a:r>
            <a:r>
              <a:rPr lang="en-US" dirty="0" err="1" smtClean="0"/>
              <a:t>ukupnog</a:t>
            </a:r>
            <a:r>
              <a:rPr lang="sr-Cyrl-BA" dirty="0" smtClean="0"/>
              <a:t> </a:t>
            </a:r>
            <a:r>
              <a:rPr lang="en-US" dirty="0" err="1" smtClean="0"/>
              <a:t>prihoda</a:t>
            </a:r>
            <a:r>
              <a:rPr lang="sr-Cyrl-BA" dirty="0" smtClean="0"/>
              <a:t> </a:t>
            </a:r>
            <a:r>
              <a:rPr lang="en-US" dirty="0" smtClean="0"/>
              <a:t>TR=32Q-Q</a:t>
            </a:r>
            <a:r>
              <a:rPr lang="en-US" baseline="30000" dirty="0" smtClean="0"/>
              <a:t>2</a:t>
            </a:r>
            <a:r>
              <a:rPr lang="en-US" dirty="0" smtClean="0"/>
              <a:t>i</a:t>
            </a:r>
            <a:r>
              <a:rPr lang="sr-Cyrl-BA" dirty="0" smtClean="0"/>
              <a:t> </a:t>
            </a:r>
            <a:r>
              <a:rPr lang="en-US" dirty="0" err="1" smtClean="0"/>
              <a:t>profita</a:t>
            </a:r>
            <a:r>
              <a:rPr lang="en-US" dirty="0" smtClean="0"/>
              <a:t> </a:t>
            </a:r>
            <a:r>
              <a:rPr lang="en-US" dirty="0" err="1" smtClean="0"/>
              <a:t>pf</a:t>
            </a:r>
            <a:r>
              <a:rPr lang="en-US" dirty="0" smtClean="0"/>
              <a:t>=-Q</a:t>
            </a:r>
            <a:r>
              <a:rPr lang="en-US" baseline="30000" dirty="0" smtClean="0"/>
              <a:t>2</a:t>
            </a:r>
            <a:r>
              <a:rPr lang="en-US" dirty="0" smtClean="0"/>
              <a:t>+11Q-24</a:t>
            </a:r>
            <a:r>
              <a:rPr lang="sr-Cyrl-BA" dirty="0" smtClean="0"/>
              <a:t>. </a:t>
            </a:r>
            <a:r>
              <a:rPr lang="en-US" dirty="0" err="1" smtClean="0"/>
              <a:t>Izračunati</a:t>
            </a:r>
            <a:r>
              <a:rPr lang="sr-Cyrl-BA" dirty="0" smtClean="0"/>
              <a:t> </a:t>
            </a:r>
            <a:r>
              <a:rPr lang="en-US" dirty="0" err="1" smtClean="0"/>
              <a:t>maksimalan</a:t>
            </a:r>
            <a:r>
              <a:rPr lang="sr-Cyrl-BA" dirty="0" smtClean="0"/>
              <a:t> </a:t>
            </a:r>
            <a:r>
              <a:rPr lang="en-US" dirty="0" err="1" smtClean="0"/>
              <a:t>prihod</a:t>
            </a:r>
            <a:r>
              <a:rPr lang="sr-Cyrl-BA" dirty="0" smtClean="0"/>
              <a:t>, </a:t>
            </a:r>
            <a:r>
              <a:rPr lang="en-US" dirty="0" err="1" smtClean="0"/>
              <a:t>maksimalan</a:t>
            </a:r>
            <a:r>
              <a:rPr lang="sr-Cyrl-BA" dirty="0" smtClean="0"/>
              <a:t> </a:t>
            </a:r>
            <a:r>
              <a:rPr lang="en-US" dirty="0" smtClean="0"/>
              <a:t>profit</a:t>
            </a:r>
            <a:r>
              <a:rPr lang="sr-Cyrl-BA" dirty="0" smtClean="0"/>
              <a:t> </a:t>
            </a:r>
            <a:r>
              <a:rPr lang="en-US" dirty="0" err="1" smtClean="0"/>
              <a:t>i</a:t>
            </a:r>
            <a:r>
              <a:rPr lang="sr-Cyrl-BA" dirty="0" smtClean="0"/>
              <a:t> </a:t>
            </a:r>
            <a:r>
              <a:rPr lang="en-US" dirty="0" err="1" smtClean="0"/>
              <a:t>optimalni</a:t>
            </a:r>
            <a:r>
              <a:rPr lang="sr-Cyrl-BA" dirty="0" smtClean="0"/>
              <a:t> </a:t>
            </a:r>
            <a:r>
              <a:rPr lang="en-US" dirty="0" err="1" smtClean="0"/>
              <a:t>obim</a:t>
            </a:r>
            <a:r>
              <a:rPr lang="sr-Cyrl-BA" dirty="0" smtClean="0"/>
              <a:t> </a:t>
            </a:r>
            <a:r>
              <a:rPr lang="en-US" dirty="0" err="1" smtClean="0"/>
              <a:t>proizvodnje</a:t>
            </a:r>
            <a:r>
              <a:rPr lang="sr-Cyrl-BA" dirty="0" smtClean="0"/>
              <a:t>, </a:t>
            </a:r>
            <a:r>
              <a:rPr lang="en-US" dirty="0" err="1" smtClean="0"/>
              <a:t>te</a:t>
            </a:r>
            <a:r>
              <a:rPr lang="sr-Cyrl-BA" dirty="0" smtClean="0"/>
              <a:t> </a:t>
            </a:r>
            <a:r>
              <a:rPr lang="en-US" dirty="0" err="1" smtClean="0"/>
              <a:t>skicirati</a:t>
            </a:r>
            <a:r>
              <a:rPr lang="sr-Cyrl-BA" dirty="0" smtClean="0"/>
              <a:t> </a:t>
            </a:r>
            <a:r>
              <a:rPr lang="en-US" dirty="0" err="1" smtClean="0"/>
              <a:t>grafik</a:t>
            </a:r>
            <a:r>
              <a:rPr lang="sr-Cyrl-BA" dirty="0" smtClean="0"/>
              <a:t>.</a:t>
            </a:r>
          </a:p>
          <a:p>
            <a:pPr marL="624078" indent="-514350">
              <a:buFont typeface="+mj-lt"/>
              <a:buAutoNum type="arabicPeriod" startAt="12"/>
            </a:pPr>
            <a:endParaRPr lang="sr-Cyrl-BA" dirty="0" smtClean="0"/>
          </a:p>
          <a:p>
            <a:pPr marL="624078" indent="-514350">
              <a:buFont typeface="+mj-lt"/>
              <a:buAutoNum type="arabicPeriod" startAt="12"/>
            </a:pPr>
            <a:r>
              <a:rPr lang="en-US" dirty="0" smtClean="0"/>
              <a:t>Date</a:t>
            </a:r>
            <a:r>
              <a:rPr lang="sr-Cyrl-BA" dirty="0" smtClean="0"/>
              <a:t>  </a:t>
            </a:r>
            <a:r>
              <a:rPr lang="en-US" dirty="0" err="1" smtClean="0"/>
              <a:t>su</a:t>
            </a:r>
            <a:r>
              <a:rPr lang="sr-Cyrl-BA" dirty="0" smtClean="0"/>
              <a:t> </a:t>
            </a:r>
            <a:r>
              <a:rPr lang="en-US" dirty="0" err="1" smtClean="0"/>
              <a:t>funkcije</a:t>
            </a:r>
            <a:r>
              <a:rPr lang="sr-Cyrl-BA" dirty="0" smtClean="0"/>
              <a:t> </a:t>
            </a:r>
            <a:r>
              <a:rPr lang="en-US" dirty="0" err="1" smtClean="0"/>
              <a:t>graničnih</a:t>
            </a:r>
            <a:r>
              <a:rPr lang="sr-Cyrl-BA" dirty="0" smtClean="0"/>
              <a:t> </a:t>
            </a:r>
            <a:r>
              <a:rPr lang="en-US" dirty="0" err="1" smtClean="0"/>
              <a:t>troškova</a:t>
            </a:r>
            <a:r>
              <a:rPr lang="sr-Cyrl-BA" dirty="0" smtClean="0"/>
              <a:t> </a:t>
            </a:r>
            <a:r>
              <a:rPr lang="en-US" dirty="0" smtClean="0"/>
              <a:t>MC=140+12Q-3Q</a:t>
            </a:r>
            <a:r>
              <a:rPr lang="en-US" baseline="30000" dirty="0" smtClean="0"/>
              <a:t>2</a:t>
            </a:r>
            <a:r>
              <a:rPr lang="en-US" dirty="0" smtClean="0"/>
              <a:t>i</a:t>
            </a:r>
            <a:r>
              <a:rPr lang="sr-Cyrl-BA" dirty="0" smtClean="0"/>
              <a:t> </a:t>
            </a:r>
            <a:r>
              <a:rPr lang="en-US" dirty="0" err="1" smtClean="0"/>
              <a:t>prosječnih</a:t>
            </a:r>
            <a:r>
              <a:rPr lang="sr-Cyrl-BA" dirty="0" smtClean="0"/>
              <a:t> </a:t>
            </a:r>
            <a:r>
              <a:rPr lang="en-US" dirty="0" err="1" smtClean="0"/>
              <a:t>fiksnih</a:t>
            </a:r>
            <a:r>
              <a:rPr lang="sr-Cyrl-BA" dirty="0" smtClean="0"/>
              <a:t> </a:t>
            </a:r>
            <a:r>
              <a:rPr lang="en-US" dirty="0" err="1" smtClean="0"/>
              <a:t>troškova</a:t>
            </a:r>
            <a:r>
              <a:rPr lang="en-US" dirty="0" smtClean="0"/>
              <a:t> AFC=750/Q</a:t>
            </a:r>
            <a:r>
              <a:rPr lang="sr-Cyrl-BA" dirty="0" smtClean="0"/>
              <a:t>. </a:t>
            </a:r>
            <a:r>
              <a:rPr lang="en-US" dirty="0" err="1" smtClean="0"/>
              <a:t>Naći</a:t>
            </a:r>
            <a:r>
              <a:rPr lang="sr-Cyrl-BA" dirty="0" smtClean="0"/>
              <a:t> </a:t>
            </a:r>
            <a:r>
              <a:rPr lang="en-US" dirty="0" err="1" smtClean="0"/>
              <a:t>tačku</a:t>
            </a:r>
            <a:r>
              <a:rPr lang="sr-Cyrl-BA" dirty="0" smtClean="0"/>
              <a:t> </a:t>
            </a:r>
            <a:r>
              <a:rPr lang="en-US" dirty="0" err="1" smtClean="0"/>
              <a:t>zatvaranja</a:t>
            </a:r>
            <a:r>
              <a:rPr lang="sr-Cyrl-BA" dirty="0" smtClean="0"/>
              <a:t> </a:t>
            </a:r>
            <a:r>
              <a:rPr lang="en-US" dirty="0" err="1" smtClean="0"/>
              <a:t>preduzeća</a:t>
            </a:r>
            <a:r>
              <a:rPr lang="sr-Cyrl-BA" dirty="0" smtClean="0"/>
              <a:t>. </a:t>
            </a:r>
            <a:r>
              <a:rPr lang="en-US" dirty="0" smtClean="0"/>
              <a:t>Koji</a:t>
            </a:r>
            <a:r>
              <a:rPr lang="sr-Cyrl-BA" dirty="0" smtClean="0"/>
              <a:t> </a:t>
            </a:r>
            <a:r>
              <a:rPr lang="en-US" dirty="0" smtClean="0"/>
              <a:t>interval</a:t>
            </a:r>
            <a:r>
              <a:rPr lang="sr-Cyrl-BA" dirty="0" smtClean="0"/>
              <a:t> </a:t>
            </a:r>
            <a:r>
              <a:rPr lang="en-US" dirty="0" err="1" smtClean="0"/>
              <a:t>cijena</a:t>
            </a:r>
            <a:r>
              <a:rPr lang="sr-Cyrl-BA" dirty="0" smtClean="0"/>
              <a:t> </a:t>
            </a:r>
            <a:r>
              <a:rPr lang="en-US" dirty="0" err="1" smtClean="0"/>
              <a:t>omogućava</a:t>
            </a:r>
            <a:r>
              <a:rPr lang="sr-Cyrl-BA" dirty="0" smtClean="0"/>
              <a:t> </a:t>
            </a:r>
            <a:r>
              <a:rPr lang="en-US" dirty="0" err="1" smtClean="0"/>
              <a:t>preduzeću</a:t>
            </a:r>
            <a:r>
              <a:rPr lang="sr-Cyrl-BA" dirty="0" smtClean="0"/>
              <a:t> </a:t>
            </a:r>
            <a:r>
              <a:rPr lang="en-US" dirty="0" err="1" smtClean="0"/>
              <a:t>kratkoročnu</a:t>
            </a:r>
            <a:r>
              <a:rPr lang="sr-Cyrl-BA" dirty="0" smtClean="0"/>
              <a:t> </a:t>
            </a:r>
            <a:r>
              <a:rPr lang="en-US" dirty="0" err="1" smtClean="0"/>
              <a:t>proizvodnju</a:t>
            </a:r>
            <a:r>
              <a:rPr lang="sr-Cyrl-BA" dirty="0" smtClean="0"/>
              <a:t>? </a:t>
            </a:r>
            <a:r>
              <a:rPr lang="en-US" dirty="0" err="1" smtClean="0"/>
              <a:t>Pri</a:t>
            </a:r>
            <a:r>
              <a:rPr lang="sr-Cyrl-BA" dirty="0" smtClean="0"/>
              <a:t> </a:t>
            </a:r>
            <a:r>
              <a:rPr lang="en-US" dirty="0" err="1" smtClean="0"/>
              <a:t>kom</a:t>
            </a:r>
            <a:r>
              <a:rPr lang="sr-Cyrl-BA" dirty="0" smtClean="0"/>
              <a:t> </a:t>
            </a:r>
            <a:r>
              <a:rPr lang="en-US" dirty="0" err="1" smtClean="0"/>
              <a:t>nivou</a:t>
            </a:r>
            <a:r>
              <a:rPr lang="sr-Cyrl-BA" dirty="0" smtClean="0"/>
              <a:t> </a:t>
            </a:r>
            <a:r>
              <a:rPr lang="en-US" dirty="0" err="1" smtClean="0"/>
              <a:t>cijene</a:t>
            </a:r>
            <a:r>
              <a:rPr lang="sr-Cyrl-BA" dirty="0" smtClean="0"/>
              <a:t> </a:t>
            </a:r>
            <a:r>
              <a:rPr lang="en-US" dirty="0" smtClean="0"/>
              <a:t>se</a:t>
            </a:r>
            <a:r>
              <a:rPr lang="sr-Cyrl-BA" dirty="0" smtClean="0"/>
              <a:t> </a:t>
            </a:r>
            <a:r>
              <a:rPr lang="en-US" dirty="0" err="1" smtClean="0"/>
              <a:t>preporučuje</a:t>
            </a:r>
            <a:r>
              <a:rPr lang="sr-Cyrl-BA" dirty="0" smtClean="0"/>
              <a:t> </a:t>
            </a:r>
            <a:r>
              <a:rPr lang="en-US" dirty="0" err="1" smtClean="0"/>
              <a:t>preduzeću</a:t>
            </a:r>
            <a:r>
              <a:rPr lang="sr-Cyrl-BA" dirty="0" smtClean="0"/>
              <a:t> </a:t>
            </a:r>
            <a:r>
              <a:rPr lang="en-US" dirty="0" err="1" smtClean="0"/>
              <a:t>obustava</a:t>
            </a:r>
            <a:r>
              <a:rPr lang="sr-Cyrl-BA" dirty="0" smtClean="0"/>
              <a:t> </a:t>
            </a:r>
            <a:r>
              <a:rPr lang="en-US" dirty="0" err="1" smtClean="0"/>
              <a:t>proizvodnog</a:t>
            </a:r>
            <a:r>
              <a:rPr lang="sr-Cyrl-BA" dirty="0" smtClean="0"/>
              <a:t> </a:t>
            </a:r>
            <a:r>
              <a:rPr lang="en-US" dirty="0" err="1" smtClean="0"/>
              <a:t>procesa</a:t>
            </a:r>
            <a:r>
              <a:rPr lang="sr-Cyrl-BA" dirty="0" smtClean="0"/>
              <a:t>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5702491"/>
          </a:xfrm>
        </p:spPr>
        <p:txBody>
          <a:bodyPr/>
          <a:lstStyle/>
          <a:p>
            <a:pPr marL="624078" indent="-514350">
              <a:buFont typeface="+mj-lt"/>
              <a:buAutoNum type="arabicPeriod" startAt="14"/>
            </a:pPr>
            <a:r>
              <a:rPr lang="en-US" dirty="0" smtClean="0"/>
              <a:t>Date</a:t>
            </a:r>
            <a:r>
              <a:rPr lang="sr-Cyrl-BA" dirty="0" smtClean="0"/>
              <a:t> </a:t>
            </a:r>
            <a:r>
              <a:rPr lang="en-US" dirty="0" err="1" smtClean="0"/>
              <a:t>su</a:t>
            </a:r>
            <a:r>
              <a:rPr lang="sr-Cyrl-BA" dirty="0" smtClean="0"/>
              <a:t> </a:t>
            </a:r>
            <a:r>
              <a:rPr lang="en-US" dirty="0" err="1" smtClean="0"/>
              <a:t>funkcije</a:t>
            </a:r>
            <a:r>
              <a:rPr lang="sr-Cyrl-BA" dirty="0" smtClean="0"/>
              <a:t> </a:t>
            </a:r>
            <a:r>
              <a:rPr lang="en-US" dirty="0" err="1" smtClean="0"/>
              <a:t>ukupnog</a:t>
            </a:r>
            <a:r>
              <a:rPr lang="sr-Cyrl-BA" dirty="0" smtClean="0"/>
              <a:t> </a:t>
            </a:r>
            <a:r>
              <a:rPr lang="en-US" dirty="0" err="1" smtClean="0"/>
              <a:t>prihoda</a:t>
            </a:r>
            <a:r>
              <a:rPr lang="en-US" dirty="0" smtClean="0"/>
              <a:t> TR=1400Q-6Q</a:t>
            </a:r>
            <a:r>
              <a:rPr lang="en-US" baseline="30000" dirty="0" smtClean="0"/>
              <a:t>2</a:t>
            </a:r>
            <a:r>
              <a:rPr lang="sr-Cyrl-BA" dirty="0" smtClean="0"/>
              <a:t> </a:t>
            </a:r>
            <a:r>
              <a:rPr lang="en-US" dirty="0" err="1" smtClean="0"/>
              <a:t>i</a:t>
            </a:r>
            <a:r>
              <a:rPr lang="sr-Cyrl-BA" dirty="0" smtClean="0"/>
              <a:t> </a:t>
            </a:r>
            <a:r>
              <a:rPr lang="en-US" dirty="0" err="1" smtClean="0"/>
              <a:t>ukupnih</a:t>
            </a:r>
            <a:r>
              <a:rPr lang="sr-Cyrl-BA" dirty="0" smtClean="0"/>
              <a:t> </a:t>
            </a:r>
            <a:r>
              <a:rPr lang="en-US" dirty="0" err="1" smtClean="0"/>
              <a:t>troškova</a:t>
            </a:r>
            <a:r>
              <a:rPr lang="en-US" dirty="0" smtClean="0"/>
              <a:t> TC=1500+80Q</a:t>
            </a:r>
            <a:r>
              <a:rPr lang="sr-Cyrl-BA" dirty="0" smtClean="0"/>
              <a:t>.</a:t>
            </a:r>
          </a:p>
          <a:p>
            <a:pPr marL="880110" lvl="1" indent="-514350">
              <a:buFont typeface="+mj-lt"/>
              <a:buAutoNum type="alphaLcParenR"/>
            </a:pPr>
            <a:r>
              <a:rPr lang="en-US" dirty="0" err="1" smtClean="0"/>
              <a:t>Naći</a:t>
            </a:r>
            <a:r>
              <a:rPr lang="sr-Cyrl-BA" dirty="0" smtClean="0"/>
              <a:t> </a:t>
            </a:r>
            <a:r>
              <a:rPr lang="en-US" dirty="0" err="1" smtClean="0"/>
              <a:t>prag</a:t>
            </a:r>
            <a:r>
              <a:rPr lang="sr-Cyrl-BA" dirty="0" smtClean="0"/>
              <a:t> </a:t>
            </a:r>
            <a:r>
              <a:rPr lang="en-US" dirty="0" err="1" smtClean="0"/>
              <a:t>ekonomičnosti</a:t>
            </a:r>
            <a:r>
              <a:rPr lang="sr-Cyrl-BA" dirty="0" smtClean="0"/>
              <a:t>.</a:t>
            </a:r>
          </a:p>
          <a:p>
            <a:pPr marL="880110" lvl="1" indent="-514350">
              <a:buFont typeface="+mj-lt"/>
              <a:buAutoNum type="alphaLcParenR"/>
            </a:pPr>
            <a:r>
              <a:rPr lang="en-US" dirty="0" err="1" smtClean="0"/>
              <a:t>Kako</a:t>
            </a:r>
            <a:r>
              <a:rPr lang="sr-Cyrl-BA" dirty="0" smtClean="0"/>
              <a:t> </a:t>
            </a:r>
            <a:r>
              <a:rPr lang="en-US" dirty="0" err="1" smtClean="0"/>
              <a:t>će</a:t>
            </a:r>
            <a:r>
              <a:rPr lang="sr-Cyrl-BA" dirty="0" smtClean="0"/>
              <a:t> </a:t>
            </a:r>
            <a:r>
              <a:rPr lang="en-US" dirty="0" smtClean="0"/>
              <a:t>se</a:t>
            </a:r>
            <a:r>
              <a:rPr lang="sr-Cyrl-BA" dirty="0" smtClean="0"/>
              <a:t> </a:t>
            </a:r>
            <a:r>
              <a:rPr lang="en-US" dirty="0" err="1" smtClean="0"/>
              <a:t>smanjenje</a:t>
            </a:r>
            <a:r>
              <a:rPr lang="sr-Cyrl-BA" dirty="0" smtClean="0"/>
              <a:t> </a:t>
            </a:r>
            <a:r>
              <a:rPr lang="en-US" dirty="0" err="1" smtClean="0"/>
              <a:t>fiksnih</a:t>
            </a:r>
            <a:r>
              <a:rPr lang="sr-Cyrl-BA" dirty="0" smtClean="0"/>
              <a:t> </a:t>
            </a:r>
            <a:r>
              <a:rPr lang="en-US" dirty="0" err="1" smtClean="0"/>
              <a:t>troškova</a:t>
            </a:r>
            <a:r>
              <a:rPr lang="sr-Cyrl-BA" dirty="0" smtClean="0"/>
              <a:t> </a:t>
            </a:r>
            <a:r>
              <a:rPr lang="en-US" dirty="0" err="1" smtClean="0"/>
              <a:t>za</a:t>
            </a:r>
            <a:r>
              <a:rPr lang="sr-Cyrl-BA" dirty="0" smtClean="0"/>
              <a:t> 2/3 </a:t>
            </a:r>
            <a:r>
              <a:rPr lang="en-US" dirty="0" err="1" smtClean="0"/>
              <a:t>odraziti</a:t>
            </a:r>
            <a:r>
              <a:rPr lang="sr-Cyrl-BA" dirty="0" smtClean="0"/>
              <a:t> </a:t>
            </a:r>
            <a:r>
              <a:rPr lang="en-US" dirty="0" err="1" smtClean="0"/>
              <a:t>na</a:t>
            </a:r>
            <a:r>
              <a:rPr lang="sr-Cyrl-BA" dirty="0" smtClean="0"/>
              <a:t> </a:t>
            </a:r>
            <a:r>
              <a:rPr lang="en-US" dirty="0" err="1" smtClean="0"/>
              <a:t>prag</a:t>
            </a:r>
            <a:r>
              <a:rPr lang="sr-Cyrl-BA" dirty="0" smtClean="0"/>
              <a:t> </a:t>
            </a:r>
            <a:r>
              <a:rPr lang="en-US" dirty="0" err="1" smtClean="0"/>
              <a:t>ekonomičnosti</a:t>
            </a:r>
            <a:r>
              <a:rPr lang="sr-Cyrl-BA" dirty="0" smtClean="0"/>
              <a:t>?</a:t>
            </a:r>
          </a:p>
          <a:p>
            <a:pPr marL="880110" lvl="1" indent="-514350">
              <a:buFont typeface="+mj-lt"/>
              <a:buAutoNum type="alphaLcParenR"/>
            </a:pPr>
            <a:r>
              <a:rPr lang="en-US" dirty="0" err="1" smtClean="0"/>
              <a:t>Kako</a:t>
            </a:r>
            <a:r>
              <a:rPr lang="sr-Cyrl-BA" dirty="0" smtClean="0"/>
              <a:t> </a:t>
            </a:r>
            <a:r>
              <a:rPr lang="en-US" dirty="0" err="1" smtClean="0"/>
              <a:t>će</a:t>
            </a:r>
            <a:r>
              <a:rPr lang="sr-Cyrl-BA" dirty="0" smtClean="0"/>
              <a:t> </a:t>
            </a:r>
            <a:r>
              <a:rPr lang="en-US" dirty="0" smtClean="0"/>
              <a:t>se</a:t>
            </a:r>
            <a:r>
              <a:rPr lang="sr-Cyrl-BA" dirty="0" smtClean="0"/>
              <a:t> </a:t>
            </a:r>
            <a:r>
              <a:rPr lang="en-US" dirty="0" err="1" smtClean="0"/>
              <a:t>rast</a:t>
            </a:r>
            <a:r>
              <a:rPr lang="sr-Cyrl-BA" dirty="0" smtClean="0"/>
              <a:t> </a:t>
            </a:r>
            <a:r>
              <a:rPr lang="en-US" dirty="0" err="1" smtClean="0"/>
              <a:t>ukupnih</a:t>
            </a:r>
            <a:r>
              <a:rPr lang="sr-Cyrl-BA" dirty="0" smtClean="0"/>
              <a:t> </a:t>
            </a:r>
            <a:r>
              <a:rPr lang="en-US" dirty="0" err="1" smtClean="0"/>
              <a:t>prihoda</a:t>
            </a:r>
            <a:r>
              <a:rPr lang="sr-Cyrl-BA" dirty="0" smtClean="0"/>
              <a:t> </a:t>
            </a:r>
            <a:r>
              <a:rPr lang="en-US" dirty="0" err="1" smtClean="0"/>
              <a:t>za</a:t>
            </a:r>
            <a:r>
              <a:rPr lang="sr-Cyrl-BA" dirty="0" smtClean="0"/>
              <a:t> 50% </a:t>
            </a:r>
            <a:r>
              <a:rPr lang="en-US" dirty="0" err="1" smtClean="0"/>
              <a:t>odraziti</a:t>
            </a:r>
            <a:r>
              <a:rPr lang="sr-Cyrl-BA" dirty="0" smtClean="0"/>
              <a:t> </a:t>
            </a:r>
            <a:r>
              <a:rPr lang="en-US" dirty="0" err="1" smtClean="0"/>
              <a:t>na</a:t>
            </a:r>
            <a:r>
              <a:rPr lang="sr-Cyrl-BA" dirty="0" smtClean="0"/>
              <a:t> </a:t>
            </a:r>
            <a:r>
              <a:rPr lang="en-US" dirty="0" err="1" smtClean="0"/>
              <a:t>prag</a:t>
            </a:r>
            <a:r>
              <a:rPr lang="sr-Cyrl-BA" dirty="0" smtClean="0"/>
              <a:t> </a:t>
            </a:r>
            <a:r>
              <a:rPr lang="en-US" dirty="0" err="1" smtClean="0"/>
              <a:t>ekonomičnosti</a:t>
            </a:r>
            <a:r>
              <a:rPr lang="sr-Cyrl-BA" dirty="0" smtClean="0"/>
              <a:t>, </a:t>
            </a:r>
            <a:r>
              <a:rPr lang="en-US" dirty="0" err="1" smtClean="0"/>
              <a:t>pri</a:t>
            </a:r>
            <a:r>
              <a:rPr lang="sr-Cyrl-BA" dirty="0" smtClean="0"/>
              <a:t> </a:t>
            </a:r>
            <a:r>
              <a:rPr lang="en-US" dirty="0" err="1" smtClean="0"/>
              <a:t>nepromijenjenim</a:t>
            </a:r>
            <a:r>
              <a:rPr lang="sr-Cyrl-BA" dirty="0" smtClean="0"/>
              <a:t> </a:t>
            </a:r>
            <a:r>
              <a:rPr lang="en-US" dirty="0" err="1" smtClean="0"/>
              <a:t>ukupnim</a:t>
            </a:r>
            <a:r>
              <a:rPr lang="sr-Cyrl-BA" dirty="0" smtClean="0"/>
              <a:t> </a:t>
            </a:r>
            <a:r>
              <a:rPr lang="en-US" dirty="0" err="1" smtClean="0"/>
              <a:t>troškovima</a:t>
            </a:r>
            <a:r>
              <a:rPr lang="sr-Cyrl-BA" dirty="0" smtClean="0"/>
              <a:t>?		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381000"/>
            <a:ext cx="8458200" cy="5626291"/>
          </a:xfrm>
        </p:spPr>
        <p:txBody>
          <a:bodyPr/>
          <a:lstStyle/>
          <a:p>
            <a:pPr marL="624078" indent="-514350">
              <a:buFont typeface="+mj-lt"/>
              <a:buAutoNum type="arabicPeriod" startAt="15"/>
            </a:pPr>
            <a:r>
              <a:rPr lang="sr-Latn-BA" dirty="0" smtClean="0"/>
              <a:t>Monopolista ima sljedeću inverznu funkciju tražnje P=180-4*Q. Funkcija ukupnih troškova monopoliste je TC=30+2*Q</a:t>
            </a:r>
            <a:r>
              <a:rPr lang="sr-Latn-BA" baseline="30000" dirty="0" smtClean="0"/>
              <a:t>2</a:t>
            </a:r>
            <a:r>
              <a:rPr lang="sr-Latn-BA" dirty="0" smtClean="0"/>
              <a:t>.  Odrediti nivo autputa kada monopolista ostvaruje max profit i iznos max profita.</a:t>
            </a:r>
          </a:p>
          <a:p>
            <a:pPr marL="109728" indent="0">
              <a:buNone/>
            </a:pPr>
            <a:endParaRPr lang="sr-Latn-BA" dirty="0" smtClean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304800"/>
            <a:ext cx="8382000" cy="5702491"/>
          </a:xfrm>
        </p:spPr>
        <p:txBody>
          <a:bodyPr>
            <a:normAutofit/>
          </a:bodyPr>
          <a:lstStyle/>
          <a:p>
            <a:pPr marL="624078" indent="-514350">
              <a:buFont typeface="+mj-lt"/>
              <a:buAutoNum type="arabicPeriod" startAt="16"/>
            </a:pPr>
            <a:r>
              <a:rPr lang="sr-Latn-BA" dirty="0" smtClean="0"/>
              <a:t>Uslov za max profita monopoliste je dat sljedećom jednakošću (pf)</a:t>
            </a:r>
            <a:r>
              <a:rPr lang="en-US" dirty="0" smtClean="0"/>
              <a:t>’=</a:t>
            </a:r>
            <a:r>
              <a:rPr lang="sr-Latn-BA" dirty="0" smtClean="0"/>
              <a:t>90-6*Q=0 i  data je funkcija ukupnog troška TC=Q</a:t>
            </a:r>
            <a:r>
              <a:rPr lang="sr-Latn-BA" baseline="30000" dirty="0" smtClean="0"/>
              <a:t>2</a:t>
            </a:r>
            <a:r>
              <a:rPr lang="sr-Latn-BA" dirty="0" smtClean="0"/>
              <a:t>+10*Q.  Odrediti krivu ukupnih prihoda TR i krivu tražnje sa kojom se suočava monopolista.</a:t>
            </a:r>
          </a:p>
          <a:p>
            <a:pPr marL="624078" indent="-514350">
              <a:buFont typeface="+mj-lt"/>
              <a:buAutoNum type="arabicPeriod" startAt="16"/>
            </a:pPr>
            <a:r>
              <a:rPr lang="en-US" dirty="0" err="1" smtClean="0"/>
              <a:t>Ukoliko</a:t>
            </a:r>
            <a:r>
              <a:rPr lang="en-US" dirty="0" smtClean="0"/>
              <a:t> je </a:t>
            </a:r>
            <a:r>
              <a:rPr lang="en-US" dirty="0" err="1" smtClean="0"/>
              <a:t>kriv</a:t>
            </a:r>
            <a:r>
              <a:rPr lang="sr-Latn-BA" dirty="0" smtClean="0"/>
              <a:t>a</a:t>
            </a:r>
            <a:r>
              <a:rPr lang="en-US" dirty="0" smtClean="0"/>
              <a:t> </a:t>
            </a:r>
            <a:r>
              <a:rPr lang="en-US" dirty="0" err="1" smtClean="0"/>
              <a:t>tražnje</a:t>
            </a:r>
            <a:r>
              <a:rPr lang="en-US" dirty="0" smtClean="0"/>
              <a:t> </a:t>
            </a:r>
            <a:r>
              <a:rPr lang="en-US" dirty="0" err="1" smtClean="0"/>
              <a:t>monopoliste</a:t>
            </a:r>
            <a:r>
              <a:rPr lang="en-US" dirty="0" smtClean="0"/>
              <a:t> </a:t>
            </a:r>
            <a:r>
              <a:rPr lang="en-US" dirty="0" err="1" smtClean="0"/>
              <a:t>da</a:t>
            </a:r>
            <a:r>
              <a:rPr lang="sr-Latn-BA" dirty="0" smtClean="0"/>
              <a:t>ta</a:t>
            </a:r>
            <a:r>
              <a:rPr lang="en-US" dirty="0" smtClean="0"/>
              <a:t> </a:t>
            </a:r>
            <a:r>
              <a:rPr lang="en-US" dirty="0" err="1" smtClean="0"/>
              <a:t>jedna</a:t>
            </a:r>
            <a:r>
              <a:rPr lang="sr-Latn-BA" dirty="0" smtClean="0"/>
              <a:t>čino</a:t>
            </a:r>
            <a:r>
              <a:rPr lang="en-US" dirty="0" smtClean="0"/>
              <a:t>m Q=240</a:t>
            </a:r>
            <a:r>
              <a:rPr lang="sr-Latn-BA" dirty="0" smtClean="0"/>
              <a:t>-</a:t>
            </a:r>
            <a:r>
              <a:rPr lang="en-US" dirty="0" smtClean="0"/>
              <a:t>P, a </a:t>
            </a:r>
            <a:r>
              <a:rPr lang="en-US" dirty="0" err="1" smtClean="0"/>
              <a:t>funkcija</a:t>
            </a:r>
            <a:r>
              <a:rPr lang="en-US" dirty="0" smtClean="0"/>
              <a:t> </a:t>
            </a:r>
            <a:r>
              <a:rPr lang="en-US" dirty="0" err="1" smtClean="0"/>
              <a:t>troškova</a:t>
            </a:r>
            <a:r>
              <a:rPr lang="en-US" dirty="0" smtClean="0"/>
              <a:t> TC=200+4Q</a:t>
            </a:r>
            <a:r>
              <a:rPr lang="sr-Latn-BA" dirty="0" smtClean="0"/>
              <a:t>. Odrediti: </a:t>
            </a:r>
            <a:r>
              <a:rPr lang="en-US" dirty="0" err="1" smtClean="0"/>
              <a:t>cijenu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količinu</a:t>
            </a:r>
            <a:r>
              <a:rPr lang="en-US" dirty="0" smtClean="0"/>
              <a:t> </a:t>
            </a:r>
            <a:r>
              <a:rPr lang="en-US" dirty="0" err="1" smtClean="0"/>
              <a:t>proizvoda</a:t>
            </a:r>
            <a:r>
              <a:rPr lang="en-US" dirty="0" smtClean="0"/>
              <a:t> </a:t>
            </a:r>
            <a:r>
              <a:rPr lang="en-US" dirty="0" err="1" smtClean="0"/>
              <a:t>monopoliste</a:t>
            </a:r>
            <a:r>
              <a:rPr lang="en-US" dirty="0" smtClean="0"/>
              <a:t>,</a:t>
            </a:r>
            <a:r>
              <a:rPr lang="sr-Latn-BA" dirty="0" smtClean="0"/>
              <a:t> </a:t>
            </a:r>
            <a:r>
              <a:rPr lang="en-US" dirty="0" smtClean="0"/>
              <a:t>profit </a:t>
            </a:r>
            <a:r>
              <a:rPr lang="en-US" dirty="0" err="1" smtClean="0"/>
              <a:t>monopol</a:t>
            </a:r>
            <a:r>
              <a:rPr lang="sr-Latn-BA" dirty="0" smtClean="0"/>
              <a:t>iste, </a:t>
            </a:r>
            <a:r>
              <a:rPr lang="en-US" dirty="0" err="1" smtClean="0"/>
              <a:t>odredite</a:t>
            </a:r>
            <a:r>
              <a:rPr lang="en-US" dirty="0" smtClean="0"/>
              <a:t> </a:t>
            </a:r>
            <a:r>
              <a:rPr lang="en-US" dirty="0" err="1" smtClean="0"/>
              <a:t>visinu</a:t>
            </a:r>
            <a:r>
              <a:rPr lang="en-US" dirty="0" smtClean="0"/>
              <a:t> </a:t>
            </a:r>
            <a:r>
              <a:rPr lang="sr-Latn-BA" dirty="0" smtClean="0"/>
              <a:t>alokativno i produktivno efikasne cijene </a:t>
            </a:r>
            <a:r>
              <a:rPr lang="en-US" dirty="0" err="1" smtClean="0"/>
              <a:t>ovog</a:t>
            </a:r>
            <a:r>
              <a:rPr lang="en-US" dirty="0" smtClean="0"/>
              <a:t> </a:t>
            </a:r>
            <a:r>
              <a:rPr lang="en-US" dirty="0" err="1" smtClean="0"/>
              <a:t>monopoliste</a:t>
            </a:r>
            <a:r>
              <a:rPr lang="sr-Latn-BA" dirty="0" smtClean="0"/>
              <a:t>.</a:t>
            </a:r>
          </a:p>
          <a:p>
            <a:pPr marL="624078" indent="-514350">
              <a:buNone/>
            </a:pPr>
            <a:endParaRPr lang="sr-Latn-BA" baseline="-25000" dirty="0" smtClean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267200"/>
          </a:xfrm>
        </p:spPr>
        <p:txBody>
          <a:bodyPr/>
          <a:lstStyle/>
          <a:p>
            <a:r>
              <a:rPr lang="sr-Latn-BA" dirty="0" smtClean="0"/>
              <a:t>Kalkulacije cijene koštanja</a:t>
            </a:r>
            <a:endParaRPr lang="sr-Cyrl-BA" dirty="0" smtClean="0"/>
          </a:p>
          <a:p>
            <a:r>
              <a:rPr lang="sr-Latn-BA" dirty="0" smtClean="0"/>
              <a:t>Potražnja, cijene i prihodi</a:t>
            </a:r>
          </a:p>
          <a:p>
            <a:r>
              <a:rPr lang="sr-Latn-BA" dirty="0" smtClean="0"/>
              <a:t>Analiza praga ekonomičnosti</a:t>
            </a:r>
            <a:endParaRPr lang="sr-Cyrl-BA" dirty="0" smtClean="0"/>
          </a:p>
          <a:p>
            <a:r>
              <a:rPr lang="sr-Latn-BA" dirty="0" smtClean="0"/>
              <a:t>Kontribucioni pristup – analiza praga ekonomičnosti</a:t>
            </a:r>
          </a:p>
          <a:p>
            <a:r>
              <a:rPr lang="sr-Latn-BA" dirty="0" smtClean="0"/>
              <a:t>Maksimizacija profita u savršenoj konkurenciji i monopolu</a:t>
            </a:r>
            <a:endParaRPr lang="sr-Latn-B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II </a:t>
            </a:r>
            <a:r>
              <a:rPr lang="sr-Latn-BA" dirty="0" smtClean="0"/>
              <a:t>kolokvijum obuhvata sljedeće oblasti razmatrane na vježbama</a:t>
            </a:r>
            <a:r>
              <a:rPr lang="sr-Cyrl-BA" dirty="0" smtClean="0"/>
              <a:t>:</a:t>
            </a:r>
            <a:endParaRPr lang="sr-Latn-BA" dirty="0"/>
          </a:p>
        </p:txBody>
      </p:sp>
    </p:spTree>
    <p:extLst>
      <p:ext uri="{BB962C8B-B14F-4D97-AF65-F5344CB8AC3E}">
        <p14:creationId xmlns:p14="http://schemas.microsoft.com/office/powerpoint/2010/main" val="24860215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304800"/>
            <a:ext cx="8382000" cy="5702491"/>
          </a:xfrm>
        </p:spPr>
        <p:txBody>
          <a:bodyPr/>
          <a:lstStyle/>
          <a:p>
            <a:pPr marL="624078" indent="-514350">
              <a:buFont typeface="+mj-lt"/>
              <a:buAutoNum type="arabicPeriod" startAt="18"/>
            </a:pPr>
            <a:r>
              <a:rPr lang="sr-Latn-BA" sz="2800" dirty="0" smtClean="0"/>
              <a:t>Monopolista se suočava sa sljedećom inverznom funkcijom tražnje P=100-2*Q i ima konstantne granične troškove MC=20 n.j. Odrediti:</a:t>
            </a:r>
          </a:p>
          <a:p>
            <a:pPr marL="624078" indent="-514350">
              <a:buNone/>
            </a:pPr>
            <a:endParaRPr lang="sr-Latn-BA" dirty="0" smtClean="0"/>
          </a:p>
          <a:p>
            <a:pPr marL="1401318" lvl="3" indent="-514350">
              <a:buFont typeface="+mj-lt"/>
              <a:buAutoNum type="alphaLcPeriod"/>
            </a:pPr>
            <a:r>
              <a:rPr lang="sr-Latn-BA" sz="2400" dirty="0" smtClean="0"/>
              <a:t>Q</a:t>
            </a:r>
            <a:r>
              <a:rPr lang="sr-Latn-BA" sz="2400" baseline="-25000" dirty="0" smtClean="0"/>
              <a:t>m</a:t>
            </a:r>
            <a:r>
              <a:rPr lang="sr-Latn-BA" sz="2400" dirty="0" smtClean="0"/>
              <a:t> pri kome se ostvaruje max profit;</a:t>
            </a:r>
          </a:p>
          <a:p>
            <a:pPr marL="1401318" lvl="3" indent="-514350">
              <a:buFont typeface="+mj-lt"/>
              <a:buAutoNum type="alphaLcPeriod"/>
            </a:pPr>
            <a:r>
              <a:rPr lang="sr-Latn-BA" sz="2400" dirty="0" smtClean="0"/>
              <a:t>P</a:t>
            </a:r>
            <a:r>
              <a:rPr lang="sr-Latn-BA" sz="2400" baseline="-25000" dirty="0" smtClean="0"/>
              <a:t>m</a:t>
            </a:r>
            <a:r>
              <a:rPr lang="sr-Latn-BA" sz="2400" dirty="0" smtClean="0"/>
              <a:t> pri kojoj se ostvaruje max profit;</a:t>
            </a:r>
          </a:p>
          <a:p>
            <a:pPr marL="1401318" lvl="3" indent="-514350">
              <a:buFont typeface="+mj-lt"/>
              <a:buAutoNum type="alphaLcPeriod"/>
            </a:pPr>
            <a:r>
              <a:rPr lang="sr-Latn-BA" sz="2400" dirty="0" smtClean="0"/>
              <a:t>alokativno efikasan nivo Q</a:t>
            </a:r>
            <a:r>
              <a:rPr lang="sr-Latn-BA" sz="2400" baseline="-25000" dirty="0" smtClean="0"/>
              <a:t>1</a:t>
            </a:r>
            <a:r>
              <a:rPr lang="sr-Latn-BA" sz="2400" dirty="0" smtClean="0"/>
              <a:t> i </a:t>
            </a:r>
            <a:endParaRPr lang="sr-Latn-BA" sz="2400" baseline="-25000" dirty="0" smtClean="0"/>
          </a:p>
          <a:p>
            <a:pPr marL="1401318" lvl="3" indent="-514350">
              <a:buFont typeface="+mj-lt"/>
              <a:buAutoNum type="alphaLcPeriod"/>
            </a:pPr>
            <a:r>
              <a:rPr lang="sr-Latn-BA" sz="2400" dirty="0" smtClean="0"/>
              <a:t>alokativno efikasnu P</a:t>
            </a:r>
            <a:r>
              <a:rPr lang="sr-Latn-BA" sz="2400" baseline="-25000" dirty="0" smtClean="0"/>
              <a:t>1</a:t>
            </a:r>
            <a:r>
              <a:rPr lang="sr-Latn-BA" sz="2400" dirty="0" smtClean="0"/>
              <a:t> pri nivou Q</a:t>
            </a:r>
            <a:r>
              <a:rPr lang="sr-Latn-BA" sz="2400" baseline="-25000" dirty="0" smtClean="0"/>
              <a:t>1</a:t>
            </a:r>
            <a:r>
              <a:rPr lang="sr-Latn-BA" sz="2400" dirty="0" smtClean="0"/>
              <a:t>.</a:t>
            </a:r>
            <a:endParaRPr lang="sr-Latn-BA" sz="2400" baseline="-25000" dirty="0" smtClean="0"/>
          </a:p>
          <a:p>
            <a:pPr marL="1117854" lvl="2" indent="-514350">
              <a:buFont typeface="+mj-lt"/>
              <a:buAutoNum type="alphaLcPeriod"/>
            </a:pPr>
            <a:endParaRPr lang="sr-Latn-BA" baseline="-25000" dirty="0" smtClean="0"/>
          </a:p>
          <a:p>
            <a:pPr marL="1117854" lvl="2" indent="-514350">
              <a:buNone/>
            </a:pPr>
            <a:endParaRPr lang="sr-Latn-BA" baseline="-25000" dirty="0" smtClean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381000"/>
            <a:ext cx="8382000" cy="5626291"/>
          </a:xfrm>
        </p:spPr>
        <p:txBody>
          <a:bodyPr>
            <a:normAutofit/>
          </a:bodyPr>
          <a:lstStyle/>
          <a:p>
            <a:pPr marL="822960" lvl="1" indent="-457200">
              <a:buFont typeface="+mj-lt"/>
              <a:buAutoNum type="arabicPeriod" startAt="19"/>
            </a:pPr>
            <a:r>
              <a:rPr lang="sr-Latn-BA" sz="2400" dirty="0" smtClean="0"/>
              <a:t>Data je funkcija tražnje Q=100-0.5*P. Odrediti koeficijent cjenovne elastičnosti tražnje za nivo autputa Q=200. </a:t>
            </a:r>
          </a:p>
          <a:p>
            <a:pPr marL="880110" lvl="1" indent="-514350">
              <a:buFont typeface="+mj-lt"/>
              <a:buAutoNum type="arabicPeriod" startAt="20"/>
            </a:pPr>
            <a:r>
              <a:rPr lang="sr-Latn-BA" sz="2400" dirty="0" smtClean="0"/>
              <a:t>Data je funkcija prosječnih troškova ATC=200.000/Q+2+0.1*Q i  funkcija tražnje Q=100-0.5*P. Odrediti Qm za koji se ostvaruje max profit i iznos max profita.</a:t>
            </a:r>
          </a:p>
          <a:p>
            <a:pPr marL="880110" lvl="1" indent="-514350">
              <a:buFont typeface="+mj-lt"/>
              <a:buAutoNum type="arabicPeriod" startAt="20"/>
            </a:pPr>
            <a:r>
              <a:rPr lang="sr-Latn-BA" sz="2400" dirty="0" smtClean="0"/>
              <a:t>Monopolista sa funkcijom TC=1/2*Q</a:t>
            </a:r>
            <a:r>
              <a:rPr lang="sr-Latn-BA" sz="2400" baseline="30000" dirty="0" smtClean="0"/>
              <a:t>2</a:t>
            </a:r>
            <a:r>
              <a:rPr lang="sr-Latn-BA" sz="2400" dirty="0" smtClean="0"/>
              <a:t>+4*Q+10 se suočava sa fukcijom tražnje P=20-1/2*Q. Odrediti Pm, Qm, TR, TC i E za koje se ostv</a:t>
            </a:r>
            <a:r>
              <a:rPr lang="en-US" sz="2400" dirty="0" smtClean="0"/>
              <a:t>a</a:t>
            </a:r>
            <a:r>
              <a:rPr lang="sr-Latn-BA" sz="2400" dirty="0" smtClean="0"/>
              <a:t>ruje max profit.</a:t>
            </a:r>
          </a:p>
          <a:p>
            <a:pPr marL="880110" lvl="1" indent="-514350">
              <a:buFont typeface="+mj-lt"/>
              <a:buAutoNum type="arabicPeriod" startAt="20"/>
            </a:pPr>
            <a:r>
              <a:rPr lang="sr-Latn-BA" sz="2400" dirty="0" smtClean="0"/>
              <a:t>Monopolista ima sljedeću funckiju TR=100*Q-1/2*Q</a:t>
            </a:r>
            <a:r>
              <a:rPr lang="sr-Latn-BA" sz="2400" baseline="30000" dirty="0" smtClean="0"/>
              <a:t>2</a:t>
            </a:r>
            <a:r>
              <a:rPr lang="sr-Latn-BA" sz="2400" dirty="0" smtClean="0"/>
              <a:t>. Ukoliko je monopolska cijena 60 n.j. (pri kojoj se ostvaruje max pf), odrediti: TR, E i MC.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 startAt="23"/>
            </a:pPr>
            <a:r>
              <a:rPr lang="en-US" b="0" dirty="0" smtClean="0"/>
              <a:t> </a:t>
            </a:r>
            <a:r>
              <a:rPr lang="sr-Latn-BA" b="0" dirty="0" smtClean="0"/>
              <a:t>Objasniti sljedeće grafike:</a:t>
            </a:r>
            <a:endParaRPr lang="en-US" b="0" dirty="0"/>
          </a:p>
        </p:txBody>
      </p:sp>
      <p:pic>
        <p:nvPicPr>
          <p:cNvPr id="5" name="Content Placeholder 2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2119" t="8871" r="-192" b="6454"/>
          <a:stretch/>
        </p:blipFill>
        <p:spPr>
          <a:xfrm>
            <a:off x="838200" y="1752600"/>
            <a:ext cx="7010399" cy="448891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1173" t="9365" r="-1140" b="6454"/>
          <a:stretch/>
        </p:blipFill>
        <p:spPr>
          <a:xfrm>
            <a:off x="381000" y="685800"/>
            <a:ext cx="8153400" cy="5334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2119" t="9365" r="-192" b="4771"/>
          <a:stretch/>
        </p:blipFill>
        <p:spPr>
          <a:xfrm>
            <a:off x="381000" y="914400"/>
            <a:ext cx="8238258" cy="51054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1364" t="8418" r="-448" b="6927"/>
          <a:stretch/>
        </p:blipFill>
        <p:spPr>
          <a:xfrm>
            <a:off x="762000" y="533400"/>
            <a:ext cx="7620000" cy="5623891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3064" t="9365" r="-193" b="9821"/>
          <a:stretch/>
        </p:blipFill>
        <p:spPr>
          <a:xfrm>
            <a:off x="762000" y="990600"/>
            <a:ext cx="7858126" cy="50292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3064" t="9365" r="-193" b="9821"/>
          <a:stretch/>
        </p:blipFill>
        <p:spPr>
          <a:xfrm>
            <a:off x="685800" y="914400"/>
            <a:ext cx="8000999" cy="5111749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3066" t="9365" r="-193" b="9822"/>
          <a:stretch/>
        </p:blipFill>
        <p:spPr>
          <a:xfrm>
            <a:off x="762000" y="1371600"/>
            <a:ext cx="7848599" cy="4709159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sr-Latn-BA" dirty="0" smtClean="0"/>
              <a:t>SREĆNO</a:t>
            </a:r>
            <a:r>
              <a:rPr lang="sr-Cyrl-BA" dirty="0" smtClean="0"/>
              <a:t>!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24078" indent="-514350">
              <a:buFont typeface="+mj-lt"/>
              <a:buAutoNum type="arabicPeriod"/>
            </a:pPr>
            <a:r>
              <a:rPr lang="en-US" dirty="0" err="1" smtClean="0"/>
              <a:t>Polazeći</a:t>
            </a:r>
            <a:r>
              <a:rPr lang="sr-Cyrl-BA" dirty="0" smtClean="0"/>
              <a:t> </a:t>
            </a:r>
            <a:r>
              <a:rPr lang="en-US" dirty="0" err="1" smtClean="0"/>
              <a:t>od</a:t>
            </a:r>
            <a:r>
              <a:rPr lang="sr-Cyrl-BA" dirty="0" smtClean="0"/>
              <a:t> </a:t>
            </a:r>
            <a:r>
              <a:rPr lang="en-US" dirty="0" err="1" smtClean="0"/>
              <a:t>pretpostavke</a:t>
            </a:r>
            <a:r>
              <a:rPr lang="sr-Cyrl-BA" dirty="0" smtClean="0"/>
              <a:t> </a:t>
            </a:r>
            <a:r>
              <a:rPr lang="en-US" dirty="0" err="1" smtClean="0"/>
              <a:t>da</a:t>
            </a:r>
            <a:r>
              <a:rPr lang="sr-Cyrl-BA" dirty="0" smtClean="0"/>
              <a:t> </a:t>
            </a:r>
            <a:r>
              <a:rPr lang="en-US" dirty="0" err="1" smtClean="0"/>
              <a:t>su</a:t>
            </a:r>
            <a:r>
              <a:rPr lang="sr-Cyrl-BA" dirty="0" smtClean="0"/>
              <a:t> </a:t>
            </a:r>
            <a:r>
              <a:rPr lang="en-US" dirty="0" err="1" smtClean="0"/>
              <a:t>funkcije</a:t>
            </a:r>
            <a:r>
              <a:rPr lang="sr-Cyrl-BA" dirty="0" smtClean="0"/>
              <a:t> </a:t>
            </a:r>
            <a:r>
              <a:rPr lang="en-US" dirty="0" smtClean="0"/>
              <a:t>TC</a:t>
            </a:r>
            <a:r>
              <a:rPr lang="sr-Cyrl-BA" dirty="0" smtClean="0"/>
              <a:t> </a:t>
            </a:r>
            <a:r>
              <a:rPr lang="en-US" dirty="0" err="1" smtClean="0"/>
              <a:t>i</a:t>
            </a:r>
            <a:r>
              <a:rPr lang="sr-Cyrl-BA" dirty="0" smtClean="0"/>
              <a:t> </a:t>
            </a:r>
            <a:r>
              <a:rPr lang="en-US" dirty="0" smtClean="0"/>
              <a:t>TR </a:t>
            </a:r>
            <a:r>
              <a:rPr lang="en-US" dirty="0" err="1" smtClean="0"/>
              <a:t>linearne</a:t>
            </a:r>
            <a:r>
              <a:rPr lang="sr-Cyrl-BA" dirty="0" smtClean="0"/>
              <a:t> </a:t>
            </a:r>
            <a:r>
              <a:rPr lang="en-US" dirty="0" err="1" smtClean="0"/>
              <a:t>funkcije</a:t>
            </a:r>
            <a:r>
              <a:rPr lang="sr-Cyrl-BA" dirty="0" smtClean="0"/>
              <a:t>, </a:t>
            </a:r>
            <a:r>
              <a:rPr lang="en-US" dirty="0" err="1" smtClean="0"/>
              <a:t>grafički</a:t>
            </a:r>
            <a:r>
              <a:rPr lang="sr-Cyrl-BA" dirty="0" smtClean="0"/>
              <a:t> </a:t>
            </a:r>
            <a:r>
              <a:rPr lang="en-US" dirty="0" err="1" smtClean="0"/>
              <a:t>odrediti</a:t>
            </a:r>
            <a:r>
              <a:rPr lang="sr-Cyrl-BA" dirty="0" smtClean="0"/>
              <a:t> </a:t>
            </a:r>
            <a:r>
              <a:rPr lang="en-US" dirty="0" err="1" smtClean="0"/>
              <a:t>zonu</a:t>
            </a:r>
            <a:r>
              <a:rPr lang="sr-Cyrl-BA" dirty="0" smtClean="0"/>
              <a:t> </a:t>
            </a:r>
            <a:r>
              <a:rPr lang="en-US" dirty="0" err="1" smtClean="0"/>
              <a:t>ostvarivanja</a:t>
            </a:r>
            <a:r>
              <a:rPr lang="sr-Cyrl-BA" dirty="0" smtClean="0"/>
              <a:t> </a:t>
            </a:r>
            <a:r>
              <a:rPr lang="en-US" dirty="0" err="1" smtClean="0"/>
              <a:t>profita</a:t>
            </a:r>
            <a:r>
              <a:rPr lang="sr-Cyrl-BA" dirty="0" smtClean="0"/>
              <a:t>. </a:t>
            </a:r>
            <a:r>
              <a:rPr lang="en-US" dirty="0" err="1" smtClean="0"/>
              <a:t>Skicirati</a:t>
            </a:r>
            <a:r>
              <a:rPr lang="sr-Cyrl-BA" dirty="0" smtClean="0"/>
              <a:t> </a:t>
            </a:r>
            <a:r>
              <a:rPr lang="en-US" dirty="0" err="1" smtClean="0"/>
              <a:t>grafik</a:t>
            </a:r>
            <a:r>
              <a:rPr lang="sr-Cyrl-BA" dirty="0" smtClean="0"/>
              <a:t> </a:t>
            </a:r>
            <a:r>
              <a:rPr lang="en-US" dirty="0" err="1" smtClean="0"/>
              <a:t>funkcija</a:t>
            </a:r>
            <a:r>
              <a:rPr lang="sr-Cyrl-BA" dirty="0" smtClean="0"/>
              <a:t> </a:t>
            </a:r>
            <a:r>
              <a:rPr lang="en-US" dirty="0" smtClean="0"/>
              <a:t>TR, TC </a:t>
            </a:r>
            <a:r>
              <a:rPr lang="en-US" dirty="0" err="1" smtClean="0"/>
              <a:t>i</a:t>
            </a:r>
            <a:r>
              <a:rPr lang="sr-Cyrl-BA" dirty="0" smtClean="0"/>
              <a:t> </a:t>
            </a:r>
            <a:r>
              <a:rPr lang="en-US" dirty="0" smtClean="0"/>
              <a:t>pf.</a:t>
            </a:r>
          </a:p>
          <a:p>
            <a:pPr marL="624078" indent="-514350">
              <a:buFont typeface="+mj-lt"/>
              <a:buAutoNum type="arabicPeriod"/>
            </a:pPr>
            <a:r>
              <a:rPr lang="en-US" dirty="0" err="1" smtClean="0"/>
              <a:t>Polazeći</a:t>
            </a:r>
            <a:r>
              <a:rPr lang="sr-Cyrl-BA" dirty="0" smtClean="0"/>
              <a:t> </a:t>
            </a:r>
            <a:r>
              <a:rPr lang="en-US" dirty="0" err="1" smtClean="0"/>
              <a:t>od</a:t>
            </a:r>
            <a:r>
              <a:rPr lang="sr-Cyrl-BA" dirty="0" smtClean="0"/>
              <a:t> </a:t>
            </a:r>
            <a:r>
              <a:rPr lang="en-US" dirty="0" err="1" smtClean="0"/>
              <a:t>pretpostavke</a:t>
            </a:r>
            <a:r>
              <a:rPr lang="sr-Cyrl-BA" dirty="0" smtClean="0"/>
              <a:t> </a:t>
            </a:r>
            <a:r>
              <a:rPr lang="en-US" dirty="0" err="1" smtClean="0"/>
              <a:t>da</a:t>
            </a:r>
            <a:r>
              <a:rPr lang="sr-Cyrl-BA" dirty="0" smtClean="0"/>
              <a:t> </a:t>
            </a:r>
            <a:r>
              <a:rPr lang="en-US" dirty="0" smtClean="0"/>
              <a:t>je</a:t>
            </a:r>
            <a:r>
              <a:rPr lang="sr-Cyrl-BA" dirty="0" smtClean="0"/>
              <a:t> </a:t>
            </a:r>
            <a:r>
              <a:rPr lang="en-US" dirty="0" err="1" smtClean="0"/>
              <a:t>riječ</a:t>
            </a:r>
            <a:r>
              <a:rPr lang="sr-Cyrl-BA" dirty="0" smtClean="0"/>
              <a:t> </a:t>
            </a:r>
            <a:r>
              <a:rPr lang="en-US" dirty="0" smtClean="0"/>
              <a:t>o</a:t>
            </a:r>
            <a:r>
              <a:rPr lang="sr-Cyrl-BA" dirty="0" smtClean="0"/>
              <a:t> </a:t>
            </a:r>
            <a:r>
              <a:rPr lang="en-US" dirty="0" err="1" smtClean="0"/>
              <a:t>savršenoj</a:t>
            </a:r>
            <a:r>
              <a:rPr lang="sr-Cyrl-BA" dirty="0" smtClean="0"/>
              <a:t> </a:t>
            </a:r>
            <a:r>
              <a:rPr lang="en-US" dirty="0" err="1" smtClean="0"/>
              <a:t>konkurenciji</a:t>
            </a:r>
            <a:r>
              <a:rPr lang="sr-Cyrl-BA" dirty="0" smtClean="0"/>
              <a:t> </a:t>
            </a:r>
            <a:r>
              <a:rPr lang="en-US" dirty="0" err="1" smtClean="0"/>
              <a:t>i</a:t>
            </a:r>
            <a:r>
              <a:rPr lang="sr-Cyrl-BA" dirty="0" smtClean="0"/>
              <a:t> </a:t>
            </a:r>
            <a:r>
              <a:rPr lang="en-US" dirty="0" err="1" smtClean="0"/>
              <a:t>da</a:t>
            </a:r>
            <a:r>
              <a:rPr lang="sr-Cyrl-BA" dirty="0" smtClean="0"/>
              <a:t> </a:t>
            </a:r>
            <a:r>
              <a:rPr lang="en-US" dirty="0" smtClean="0"/>
              <a:t>je</a:t>
            </a:r>
            <a:r>
              <a:rPr lang="sr-Cyrl-BA" dirty="0" smtClean="0"/>
              <a:t> </a:t>
            </a:r>
            <a:r>
              <a:rPr lang="en-US" dirty="0" err="1" smtClean="0"/>
              <a:t>funkcija</a:t>
            </a:r>
            <a:r>
              <a:rPr lang="sr-Cyrl-BA" dirty="0" smtClean="0"/>
              <a:t> </a:t>
            </a:r>
            <a:r>
              <a:rPr lang="en-US" dirty="0" smtClean="0"/>
              <a:t>TC </a:t>
            </a:r>
            <a:r>
              <a:rPr lang="en-US" dirty="0" err="1" smtClean="0"/>
              <a:t>kvadratna</a:t>
            </a:r>
            <a:r>
              <a:rPr lang="sr-Cyrl-BA" dirty="0" smtClean="0"/>
              <a:t> </a:t>
            </a:r>
            <a:r>
              <a:rPr lang="en-US" dirty="0" err="1" smtClean="0"/>
              <a:t>funkcija</a:t>
            </a:r>
            <a:r>
              <a:rPr lang="sr-Cyrl-BA" dirty="0" smtClean="0"/>
              <a:t>, </a:t>
            </a:r>
            <a:r>
              <a:rPr lang="en-US" dirty="0" err="1" smtClean="0"/>
              <a:t>odrediti</a:t>
            </a:r>
            <a:r>
              <a:rPr lang="sr-Cyrl-BA" dirty="0" smtClean="0"/>
              <a:t> </a:t>
            </a:r>
            <a:r>
              <a:rPr lang="en-US" dirty="0" smtClean="0"/>
              <a:t>zone</a:t>
            </a:r>
            <a:r>
              <a:rPr lang="sr-Cyrl-BA" dirty="0" smtClean="0"/>
              <a:t> </a:t>
            </a:r>
            <a:r>
              <a:rPr lang="en-US" dirty="0" err="1" smtClean="0"/>
              <a:t>ostvarivanja</a:t>
            </a:r>
            <a:r>
              <a:rPr lang="sr-Cyrl-BA" dirty="0" smtClean="0"/>
              <a:t> </a:t>
            </a:r>
            <a:r>
              <a:rPr lang="en-US" dirty="0" err="1" smtClean="0"/>
              <a:t>profita</a:t>
            </a:r>
            <a:r>
              <a:rPr lang="sr-Cyrl-BA" dirty="0" smtClean="0"/>
              <a:t> </a:t>
            </a:r>
            <a:r>
              <a:rPr lang="en-US" dirty="0" err="1" smtClean="0"/>
              <a:t>i</a:t>
            </a:r>
            <a:r>
              <a:rPr lang="sr-Cyrl-BA" dirty="0" smtClean="0"/>
              <a:t> </a:t>
            </a:r>
            <a:r>
              <a:rPr lang="en-US" dirty="0" err="1" smtClean="0"/>
              <a:t>gubitka</a:t>
            </a:r>
            <a:r>
              <a:rPr lang="sr-Cyrl-BA" dirty="0" smtClean="0"/>
              <a:t>. </a:t>
            </a:r>
            <a:r>
              <a:rPr lang="en-US" dirty="0" err="1" smtClean="0"/>
              <a:t>Skicirati</a:t>
            </a:r>
            <a:r>
              <a:rPr lang="sr-Cyrl-BA" dirty="0" smtClean="0"/>
              <a:t> </a:t>
            </a:r>
            <a:r>
              <a:rPr lang="en-US" dirty="0" err="1" smtClean="0"/>
              <a:t>grafik</a:t>
            </a:r>
            <a:r>
              <a:rPr lang="sr-Cyrl-BA" dirty="0" smtClean="0"/>
              <a:t> </a:t>
            </a:r>
            <a:r>
              <a:rPr lang="en-US" dirty="0" err="1" smtClean="0"/>
              <a:t>funkcija</a:t>
            </a:r>
            <a:r>
              <a:rPr lang="sr-Cyrl-BA" dirty="0" smtClean="0"/>
              <a:t> </a:t>
            </a:r>
            <a:r>
              <a:rPr lang="en-US" dirty="0" smtClean="0"/>
              <a:t>TR, TC</a:t>
            </a:r>
            <a:r>
              <a:rPr lang="sr-Cyrl-BA" dirty="0" smtClean="0"/>
              <a:t> </a:t>
            </a:r>
            <a:r>
              <a:rPr lang="en-US" dirty="0" err="1" smtClean="0"/>
              <a:t>i</a:t>
            </a:r>
            <a:r>
              <a:rPr lang="sr-Cyrl-BA" dirty="0" smtClean="0"/>
              <a:t> </a:t>
            </a:r>
            <a:r>
              <a:rPr lang="en-US" dirty="0" smtClean="0"/>
              <a:t>pf.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BA" dirty="0" smtClean="0"/>
              <a:t>ZADACI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245291"/>
          </a:xfrm>
        </p:spPr>
        <p:txBody>
          <a:bodyPr>
            <a:normAutofit/>
          </a:bodyPr>
          <a:lstStyle/>
          <a:p>
            <a:pPr marL="624078" indent="-514350">
              <a:buFont typeface="+mj-lt"/>
              <a:buAutoNum type="arabicPeriod" startAt="2"/>
            </a:pPr>
            <a:r>
              <a:rPr lang="en-US" dirty="0" err="1" smtClean="0"/>
              <a:t>Polazeći</a:t>
            </a:r>
            <a:r>
              <a:rPr lang="sr-Cyrl-BA" dirty="0" smtClean="0"/>
              <a:t> </a:t>
            </a:r>
            <a:r>
              <a:rPr lang="en-US" dirty="0" err="1" smtClean="0"/>
              <a:t>od</a:t>
            </a:r>
            <a:r>
              <a:rPr lang="sr-Cyrl-BA" dirty="0" smtClean="0"/>
              <a:t> </a:t>
            </a:r>
            <a:r>
              <a:rPr lang="en-US" dirty="0" err="1" smtClean="0"/>
              <a:t>pretpostavke</a:t>
            </a:r>
            <a:r>
              <a:rPr lang="sr-Cyrl-BA" dirty="0" smtClean="0"/>
              <a:t> </a:t>
            </a:r>
            <a:r>
              <a:rPr lang="en-US" dirty="0" err="1" smtClean="0"/>
              <a:t>da</a:t>
            </a:r>
            <a:r>
              <a:rPr lang="sr-Cyrl-BA" dirty="0" smtClean="0"/>
              <a:t> </a:t>
            </a:r>
            <a:r>
              <a:rPr lang="en-US" dirty="0" err="1" smtClean="0"/>
              <a:t>su</a:t>
            </a:r>
            <a:r>
              <a:rPr lang="sr-Cyrl-BA" dirty="0" smtClean="0"/>
              <a:t> </a:t>
            </a:r>
            <a:r>
              <a:rPr lang="en-US" dirty="0" err="1" smtClean="0"/>
              <a:t>funkcije</a:t>
            </a:r>
            <a:r>
              <a:rPr lang="sr-Cyrl-BA" dirty="0" smtClean="0"/>
              <a:t> </a:t>
            </a:r>
            <a:r>
              <a:rPr lang="en-US" dirty="0" smtClean="0"/>
              <a:t>TC</a:t>
            </a:r>
            <a:r>
              <a:rPr lang="sr-Cyrl-BA" dirty="0" smtClean="0"/>
              <a:t> </a:t>
            </a:r>
            <a:r>
              <a:rPr lang="en-US" dirty="0" err="1" smtClean="0"/>
              <a:t>i</a:t>
            </a:r>
            <a:r>
              <a:rPr lang="sr-Cyrl-BA" dirty="0" smtClean="0"/>
              <a:t> </a:t>
            </a:r>
            <a:r>
              <a:rPr lang="en-US" dirty="0" smtClean="0"/>
              <a:t>TR</a:t>
            </a:r>
            <a:r>
              <a:rPr lang="sr-Cyrl-BA" dirty="0" smtClean="0"/>
              <a:t> </a:t>
            </a:r>
            <a:r>
              <a:rPr lang="en-US" dirty="0" err="1" smtClean="0"/>
              <a:t>kvadratne</a:t>
            </a:r>
            <a:r>
              <a:rPr lang="sr-Cyrl-BA" dirty="0" smtClean="0"/>
              <a:t> </a:t>
            </a:r>
            <a:r>
              <a:rPr lang="en-US" dirty="0" err="1" smtClean="0"/>
              <a:t>funkcije</a:t>
            </a:r>
            <a:r>
              <a:rPr lang="sr-Cyrl-BA" dirty="0" smtClean="0"/>
              <a:t>, </a:t>
            </a:r>
            <a:r>
              <a:rPr lang="en-US" dirty="0" err="1" smtClean="0"/>
              <a:t>grafički</a:t>
            </a:r>
            <a:r>
              <a:rPr lang="sr-Cyrl-BA" dirty="0" smtClean="0"/>
              <a:t> </a:t>
            </a:r>
            <a:r>
              <a:rPr lang="en-US" dirty="0" err="1" smtClean="0"/>
              <a:t>odrediti</a:t>
            </a:r>
            <a:r>
              <a:rPr lang="sr-Cyrl-BA" dirty="0" smtClean="0"/>
              <a:t> </a:t>
            </a:r>
            <a:r>
              <a:rPr lang="en-US" dirty="0" err="1" smtClean="0"/>
              <a:t>zonu</a:t>
            </a:r>
            <a:r>
              <a:rPr lang="sr-Cyrl-BA" dirty="0" smtClean="0"/>
              <a:t> </a:t>
            </a:r>
            <a:r>
              <a:rPr lang="en-US" dirty="0" err="1" smtClean="0"/>
              <a:t>ostvarivanja</a:t>
            </a:r>
            <a:r>
              <a:rPr lang="sr-Cyrl-BA" dirty="0" smtClean="0"/>
              <a:t> </a:t>
            </a:r>
            <a:r>
              <a:rPr lang="en-US" dirty="0" err="1" smtClean="0"/>
              <a:t>profita</a:t>
            </a:r>
            <a:r>
              <a:rPr lang="sr-Cyrl-BA" dirty="0" smtClean="0"/>
              <a:t> </a:t>
            </a:r>
            <a:r>
              <a:rPr lang="en-US" dirty="0" err="1" smtClean="0"/>
              <a:t>i</a:t>
            </a:r>
            <a:r>
              <a:rPr lang="sr-Cyrl-BA" dirty="0" smtClean="0"/>
              <a:t> </a:t>
            </a:r>
            <a:r>
              <a:rPr lang="en-US" dirty="0" err="1" smtClean="0"/>
              <a:t>prag</a:t>
            </a:r>
            <a:r>
              <a:rPr lang="sr-Cyrl-BA" dirty="0" smtClean="0"/>
              <a:t> </a:t>
            </a:r>
            <a:r>
              <a:rPr lang="en-US" dirty="0" err="1" smtClean="0"/>
              <a:t>korisnosti</a:t>
            </a:r>
            <a:r>
              <a:rPr lang="sr-Cyrl-BA" dirty="0" smtClean="0"/>
              <a:t>. </a:t>
            </a:r>
            <a:r>
              <a:rPr lang="en-US" dirty="0" err="1" smtClean="0"/>
              <a:t>Skicirati</a:t>
            </a:r>
            <a:r>
              <a:rPr lang="sr-Cyrl-BA" dirty="0" smtClean="0"/>
              <a:t> </a:t>
            </a:r>
            <a:r>
              <a:rPr lang="en-US" dirty="0" err="1" smtClean="0"/>
              <a:t>grafik</a:t>
            </a:r>
            <a:r>
              <a:rPr lang="sr-Cyrl-BA" dirty="0" smtClean="0"/>
              <a:t> </a:t>
            </a:r>
            <a:r>
              <a:rPr lang="en-US" dirty="0" err="1" smtClean="0"/>
              <a:t>funkcija</a:t>
            </a:r>
            <a:r>
              <a:rPr lang="en-US" dirty="0" smtClean="0"/>
              <a:t> TR</a:t>
            </a:r>
            <a:r>
              <a:rPr lang="sr-Cyrl-BA" dirty="0" smtClean="0"/>
              <a:t> </a:t>
            </a:r>
            <a:r>
              <a:rPr lang="en-US" dirty="0" err="1" smtClean="0"/>
              <a:t>i</a:t>
            </a:r>
            <a:r>
              <a:rPr lang="sr-Cyrl-BA" dirty="0" smtClean="0"/>
              <a:t> </a:t>
            </a:r>
            <a:r>
              <a:rPr lang="en-US" dirty="0" smtClean="0"/>
              <a:t>TC.</a:t>
            </a:r>
          </a:p>
          <a:p>
            <a:pPr marL="624078" indent="-514350">
              <a:buFont typeface="+mj-lt"/>
              <a:buAutoNum type="arabicPeriod" startAt="2"/>
            </a:pPr>
            <a:r>
              <a:rPr lang="en-US" dirty="0" err="1" smtClean="0"/>
              <a:t>Polazeći</a:t>
            </a:r>
            <a:r>
              <a:rPr lang="sr-Cyrl-BA" dirty="0" smtClean="0"/>
              <a:t> </a:t>
            </a:r>
            <a:r>
              <a:rPr lang="en-US" dirty="0" err="1" smtClean="0"/>
              <a:t>od</a:t>
            </a:r>
            <a:r>
              <a:rPr lang="sr-Cyrl-BA" dirty="0" smtClean="0"/>
              <a:t> </a:t>
            </a:r>
            <a:r>
              <a:rPr lang="en-US" dirty="0" err="1" smtClean="0"/>
              <a:t>pretpostavke</a:t>
            </a:r>
            <a:r>
              <a:rPr lang="sr-Cyrl-BA" dirty="0" smtClean="0"/>
              <a:t> </a:t>
            </a:r>
            <a:r>
              <a:rPr lang="en-US" dirty="0" err="1" smtClean="0"/>
              <a:t>da</a:t>
            </a:r>
            <a:r>
              <a:rPr lang="sr-Cyrl-BA" dirty="0" smtClean="0"/>
              <a:t> </a:t>
            </a:r>
            <a:r>
              <a:rPr lang="en-US" dirty="0" smtClean="0"/>
              <a:t>je</a:t>
            </a:r>
            <a:r>
              <a:rPr lang="sr-Cyrl-BA" dirty="0" smtClean="0"/>
              <a:t> </a:t>
            </a:r>
            <a:r>
              <a:rPr lang="en-US" dirty="0" err="1" smtClean="0"/>
              <a:t>funkcija</a:t>
            </a:r>
            <a:r>
              <a:rPr lang="sr-Cyrl-BA" dirty="0" smtClean="0"/>
              <a:t> </a:t>
            </a:r>
            <a:r>
              <a:rPr lang="en-US" dirty="0" smtClean="0"/>
              <a:t>TC</a:t>
            </a:r>
            <a:r>
              <a:rPr lang="sr-Cyrl-BA" dirty="0" smtClean="0"/>
              <a:t> </a:t>
            </a:r>
            <a:r>
              <a:rPr lang="en-US" dirty="0" err="1" smtClean="0"/>
              <a:t>linearna</a:t>
            </a:r>
            <a:r>
              <a:rPr lang="sr-Cyrl-BA" dirty="0" smtClean="0"/>
              <a:t> </a:t>
            </a:r>
            <a:r>
              <a:rPr lang="en-US" dirty="0" err="1" smtClean="0"/>
              <a:t>funkcija</a:t>
            </a:r>
            <a:r>
              <a:rPr lang="sr-Cyrl-BA" dirty="0" smtClean="0"/>
              <a:t>, </a:t>
            </a:r>
            <a:r>
              <a:rPr lang="en-US" dirty="0" err="1" smtClean="0"/>
              <a:t>odrediti</a:t>
            </a:r>
            <a:r>
              <a:rPr lang="sr-Cyrl-BA" dirty="0" smtClean="0"/>
              <a:t> </a:t>
            </a:r>
            <a:r>
              <a:rPr lang="en-US" dirty="0" err="1" smtClean="0"/>
              <a:t>tačku</a:t>
            </a:r>
            <a:r>
              <a:rPr lang="sr-Cyrl-BA" dirty="0" smtClean="0"/>
              <a:t> </a:t>
            </a:r>
            <a:r>
              <a:rPr lang="en-US" dirty="0" err="1" smtClean="0"/>
              <a:t>nultog</a:t>
            </a:r>
            <a:r>
              <a:rPr lang="sr-Cyrl-BA" dirty="0" smtClean="0"/>
              <a:t> </a:t>
            </a:r>
            <a:r>
              <a:rPr lang="en-US" dirty="0" err="1" smtClean="0"/>
              <a:t>profita</a:t>
            </a:r>
            <a:r>
              <a:rPr lang="sr-Cyrl-BA" dirty="0" smtClean="0"/>
              <a:t> </a:t>
            </a:r>
            <a:r>
              <a:rPr lang="en-US" dirty="0" err="1" smtClean="0"/>
              <a:t>i</a:t>
            </a:r>
            <a:r>
              <a:rPr lang="sr-Cyrl-BA" dirty="0" smtClean="0"/>
              <a:t> </a:t>
            </a:r>
            <a:r>
              <a:rPr lang="en-US" dirty="0" err="1" smtClean="0"/>
              <a:t>zonu</a:t>
            </a:r>
            <a:r>
              <a:rPr lang="sr-Cyrl-BA" dirty="0" smtClean="0"/>
              <a:t> </a:t>
            </a:r>
            <a:r>
              <a:rPr lang="en-US" dirty="0" err="1" smtClean="0"/>
              <a:t>ostvarivanja</a:t>
            </a:r>
            <a:r>
              <a:rPr lang="sr-Cyrl-BA" dirty="0" smtClean="0"/>
              <a:t> </a:t>
            </a:r>
            <a:r>
              <a:rPr lang="en-US" dirty="0" err="1" smtClean="0"/>
              <a:t>profita</a:t>
            </a:r>
            <a:r>
              <a:rPr lang="sr-Cyrl-BA" dirty="0" smtClean="0"/>
              <a:t> </a:t>
            </a:r>
            <a:r>
              <a:rPr lang="en-US" dirty="0" err="1" smtClean="0"/>
              <a:t>pri</a:t>
            </a:r>
            <a:r>
              <a:rPr lang="sr-Cyrl-BA" dirty="0" smtClean="0"/>
              <a:t> </a:t>
            </a:r>
            <a:r>
              <a:rPr lang="en-US" dirty="0" err="1" smtClean="0"/>
              <a:t>čemu</a:t>
            </a:r>
            <a:r>
              <a:rPr lang="sr-Cyrl-BA" dirty="0" smtClean="0"/>
              <a:t> </a:t>
            </a:r>
            <a:r>
              <a:rPr lang="en-US" dirty="0" smtClean="0"/>
              <a:t>je</a:t>
            </a:r>
            <a:r>
              <a:rPr lang="sr-Cyrl-BA" dirty="0" smtClean="0"/>
              <a:t> </a:t>
            </a:r>
            <a:r>
              <a:rPr lang="en-US" dirty="0" err="1" smtClean="0"/>
              <a:t>riječ</a:t>
            </a:r>
            <a:r>
              <a:rPr lang="sr-Cyrl-BA" dirty="0" smtClean="0"/>
              <a:t> </a:t>
            </a:r>
            <a:r>
              <a:rPr lang="en-US" dirty="0" smtClean="0"/>
              <a:t>o</a:t>
            </a:r>
            <a:r>
              <a:rPr lang="sr-Cyrl-BA" dirty="0" smtClean="0"/>
              <a:t> </a:t>
            </a:r>
            <a:r>
              <a:rPr lang="en-US" dirty="0" err="1" smtClean="0"/>
              <a:t>tržišnom</a:t>
            </a:r>
            <a:r>
              <a:rPr lang="sr-Cyrl-BA" dirty="0" smtClean="0"/>
              <a:t> </a:t>
            </a:r>
            <a:r>
              <a:rPr lang="en-US" dirty="0" err="1" smtClean="0"/>
              <a:t>stanju</a:t>
            </a:r>
            <a:r>
              <a:rPr lang="sr-Cyrl-BA" dirty="0" smtClean="0"/>
              <a:t> </a:t>
            </a:r>
            <a:r>
              <a:rPr lang="en-US" dirty="0" err="1" smtClean="0"/>
              <a:t>monopol</a:t>
            </a:r>
            <a:r>
              <a:rPr lang="sr-Cyrl-BA" dirty="0" smtClean="0"/>
              <a:t>. </a:t>
            </a:r>
            <a:r>
              <a:rPr lang="en-US" dirty="0" err="1" smtClean="0"/>
              <a:t>Skicirati</a:t>
            </a:r>
            <a:r>
              <a:rPr lang="sr-Cyrl-BA" dirty="0" smtClean="0"/>
              <a:t> </a:t>
            </a:r>
            <a:r>
              <a:rPr lang="en-US" dirty="0" err="1" smtClean="0"/>
              <a:t>grafik</a:t>
            </a:r>
            <a:r>
              <a:rPr lang="sr-Cyrl-BA" dirty="0" smtClean="0"/>
              <a:t> </a:t>
            </a:r>
            <a:r>
              <a:rPr lang="en-US" dirty="0" err="1" smtClean="0"/>
              <a:t>funkcija</a:t>
            </a:r>
            <a:r>
              <a:rPr lang="sr-Cyrl-BA" dirty="0" smtClean="0"/>
              <a:t> </a:t>
            </a:r>
            <a:r>
              <a:rPr lang="en-US" dirty="0" smtClean="0"/>
              <a:t>TR</a:t>
            </a:r>
            <a:r>
              <a:rPr lang="sr-Cyrl-BA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TC.</a:t>
            </a:r>
            <a:r>
              <a:rPr lang="sr-Cyrl-BA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533400"/>
            <a:ext cx="8229600" cy="5702491"/>
          </a:xfrm>
        </p:spPr>
        <p:txBody>
          <a:bodyPr>
            <a:normAutofit/>
          </a:bodyPr>
          <a:lstStyle/>
          <a:p>
            <a:pPr marL="624078" indent="-514350">
              <a:buFont typeface="+mj-lt"/>
              <a:buAutoNum type="arabicPeriod" startAt="4"/>
            </a:pPr>
            <a:r>
              <a:rPr lang="en-US" dirty="0" err="1" smtClean="0"/>
              <a:t>Polazeći</a:t>
            </a:r>
            <a:r>
              <a:rPr lang="sr-Cyrl-BA" dirty="0" smtClean="0"/>
              <a:t> </a:t>
            </a:r>
            <a:r>
              <a:rPr lang="en-US" dirty="0" err="1" smtClean="0"/>
              <a:t>od</a:t>
            </a:r>
            <a:r>
              <a:rPr lang="sr-Cyrl-BA" dirty="0" smtClean="0"/>
              <a:t> </a:t>
            </a:r>
            <a:r>
              <a:rPr lang="en-US" dirty="0" err="1" smtClean="0"/>
              <a:t>pretpostavke</a:t>
            </a:r>
            <a:r>
              <a:rPr lang="sr-Cyrl-BA" dirty="0" smtClean="0"/>
              <a:t> </a:t>
            </a:r>
            <a:r>
              <a:rPr lang="en-US" dirty="0" err="1" smtClean="0"/>
              <a:t>da</a:t>
            </a:r>
            <a:r>
              <a:rPr lang="sr-Cyrl-BA" dirty="0" smtClean="0"/>
              <a:t> </a:t>
            </a:r>
            <a:r>
              <a:rPr lang="en-US" dirty="0" smtClean="0"/>
              <a:t>je</a:t>
            </a:r>
            <a:r>
              <a:rPr lang="sr-Cyrl-BA" dirty="0" smtClean="0"/>
              <a:t> </a:t>
            </a:r>
            <a:r>
              <a:rPr lang="en-US" dirty="0" smtClean="0"/>
              <a:t>MR=AR </a:t>
            </a:r>
            <a:r>
              <a:rPr lang="en-US" dirty="0" err="1" smtClean="0"/>
              <a:t>i</a:t>
            </a:r>
            <a:r>
              <a:rPr lang="sr-Cyrl-BA" dirty="0" smtClean="0"/>
              <a:t> </a:t>
            </a:r>
            <a:r>
              <a:rPr lang="en-US" dirty="0" err="1" smtClean="0"/>
              <a:t>da</a:t>
            </a:r>
            <a:r>
              <a:rPr lang="sr-Cyrl-BA" dirty="0" smtClean="0"/>
              <a:t> </a:t>
            </a:r>
            <a:r>
              <a:rPr lang="en-US" dirty="0" smtClean="0"/>
              <a:t>je</a:t>
            </a:r>
            <a:r>
              <a:rPr lang="sr-Cyrl-BA" dirty="0" smtClean="0"/>
              <a:t> </a:t>
            </a:r>
            <a:r>
              <a:rPr lang="en-US" dirty="0" err="1" smtClean="0"/>
              <a:t>funkcija</a:t>
            </a:r>
            <a:r>
              <a:rPr lang="sr-Cyrl-BA" dirty="0" smtClean="0"/>
              <a:t> </a:t>
            </a:r>
            <a:r>
              <a:rPr lang="en-US" dirty="0" smtClean="0"/>
              <a:t>TVC</a:t>
            </a:r>
            <a:r>
              <a:rPr lang="sr-Cyrl-BA" dirty="0" smtClean="0"/>
              <a:t> </a:t>
            </a:r>
            <a:r>
              <a:rPr lang="en-US" dirty="0" err="1" smtClean="0"/>
              <a:t>kvadratna</a:t>
            </a:r>
            <a:r>
              <a:rPr lang="sr-Cyrl-BA" dirty="0" smtClean="0"/>
              <a:t> </a:t>
            </a:r>
            <a:r>
              <a:rPr lang="en-US" dirty="0" err="1" smtClean="0"/>
              <a:t>funkcija</a:t>
            </a:r>
            <a:r>
              <a:rPr lang="sr-Cyrl-BA" dirty="0" smtClean="0"/>
              <a:t>, </a:t>
            </a:r>
            <a:r>
              <a:rPr lang="en-US" dirty="0" err="1" smtClean="0"/>
              <a:t>grafički</a:t>
            </a:r>
            <a:r>
              <a:rPr lang="sr-Cyrl-BA" dirty="0" smtClean="0"/>
              <a:t> </a:t>
            </a:r>
            <a:r>
              <a:rPr lang="en-US" dirty="0" err="1" smtClean="0"/>
              <a:t>odrediti</a:t>
            </a:r>
            <a:r>
              <a:rPr lang="sr-Cyrl-BA" dirty="0" smtClean="0"/>
              <a:t> </a:t>
            </a:r>
            <a:r>
              <a:rPr lang="en-US" dirty="0" err="1" smtClean="0"/>
              <a:t>tačku</a:t>
            </a:r>
            <a:r>
              <a:rPr lang="sr-Cyrl-BA" dirty="0" smtClean="0"/>
              <a:t> </a:t>
            </a:r>
            <a:r>
              <a:rPr lang="en-US" dirty="0" err="1" smtClean="0"/>
              <a:t>zatvaranja</a:t>
            </a:r>
            <a:r>
              <a:rPr lang="sr-Cyrl-BA" dirty="0" smtClean="0"/>
              <a:t> </a:t>
            </a:r>
            <a:r>
              <a:rPr lang="en-US" dirty="0" err="1" smtClean="0"/>
              <a:t>preduzeća</a:t>
            </a:r>
            <a:r>
              <a:rPr lang="sr-Cyrl-BA" dirty="0" smtClean="0"/>
              <a:t> (</a:t>
            </a:r>
            <a:r>
              <a:rPr lang="en-US" dirty="0" err="1" smtClean="0"/>
              <a:t>promjena</a:t>
            </a:r>
            <a:r>
              <a:rPr lang="sr-Cyrl-BA" dirty="0" smtClean="0"/>
              <a:t> </a:t>
            </a:r>
            <a:r>
              <a:rPr lang="en-US" dirty="0" err="1" smtClean="0"/>
              <a:t>po</a:t>
            </a:r>
            <a:r>
              <a:rPr lang="sr-Cyrl-BA" dirty="0" smtClean="0"/>
              <a:t> </a:t>
            </a:r>
            <a:r>
              <a:rPr lang="en-US" dirty="0" err="1" smtClean="0"/>
              <a:t>cijeni</a:t>
            </a:r>
            <a:r>
              <a:rPr lang="sr-Cyrl-BA" dirty="0" smtClean="0"/>
              <a:t>, </a:t>
            </a:r>
            <a:r>
              <a:rPr lang="en-US" dirty="0" err="1" smtClean="0"/>
              <a:t>promjena</a:t>
            </a:r>
            <a:r>
              <a:rPr lang="sr-Cyrl-BA" dirty="0" smtClean="0"/>
              <a:t> </a:t>
            </a:r>
            <a:r>
              <a:rPr lang="en-US" dirty="0" err="1" smtClean="0"/>
              <a:t>po</a:t>
            </a:r>
            <a:r>
              <a:rPr lang="sr-Cyrl-BA" dirty="0" smtClean="0"/>
              <a:t> </a:t>
            </a:r>
            <a:r>
              <a:rPr lang="en-US" dirty="0" err="1" smtClean="0"/>
              <a:t>količini</a:t>
            </a:r>
            <a:r>
              <a:rPr lang="sr-Cyrl-BA" dirty="0" smtClean="0"/>
              <a:t>).</a:t>
            </a:r>
            <a:r>
              <a:rPr lang="en-US" dirty="0" err="1" smtClean="0"/>
              <a:t>Skicirati</a:t>
            </a:r>
            <a:r>
              <a:rPr lang="sr-Cyrl-BA" dirty="0" smtClean="0"/>
              <a:t> </a:t>
            </a:r>
            <a:r>
              <a:rPr lang="en-US" dirty="0" err="1" smtClean="0"/>
              <a:t>grafike</a:t>
            </a:r>
            <a:r>
              <a:rPr lang="sr-Cyrl-BA" dirty="0" smtClean="0"/>
              <a:t> </a:t>
            </a:r>
            <a:r>
              <a:rPr lang="en-US" dirty="0" err="1" smtClean="0"/>
              <a:t>funkcija</a:t>
            </a:r>
            <a:r>
              <a:rPr lang="sr-Cyrl-BA" dirty="0" smtClean="0"/>
              <a:t> </a:t>
            </a:r>
            <a:r>
              <a:rPr lang="en-US" dirty="0" err="1" smtClean="0"/>
              <a:t>i</a:t>
            </a:r>
            <a:r>
              <a:rPr lang="sr-Cyrl-BA" dirty="0" smtClean="0"/>
              <a:t> </a:t>
            </a:r>
            <a:r>
              <a:rPr lang="en-US" dirty="0" err="1" smtClean="0"/>
              <a:t>odrediti</a:t>
            </a:r>
            <a:r>
              <a:rPr lang="sr-Cyrl-BA" dirty="0" smtClean="0"/>
              <a:t> </a:t>
            </a:r>
            <a:r>
              <a:rPr lang="en-US" dirty="0" smtClean="0"/>
              <a:t>o</a:t>
            </a:r>
            <a:r>
              <a:rPr lang="sr-Cyrl-BA" dirty="0" smtClean="0"/>
              <a:t> </a:t>
            </a:r>
            <a:r>
              <a:rPr lang="en-US" dirty="0" err="1" smtClean="0"/>
              <a:t>kom</a:t>
            </a:r>
            <a:r>
              <a:rPr lang="sr-Cyrl-BA" dirty="0" smtClean="0"/>
              <a:t> </a:t>
            </a:r>
            <a:r>
              <a:rPr lang="en-US" dirty="0" err="1" smtClean="0"/>
              <a:t>tržišnom</a:t>
            </a:r>
            <a:r>
              <a:rPr lang="sr-Cyrl-BA" dirty="0" smtClean="0"/>
              <a:t> </a:t>
            </a:r>
            <a:r>
              <a:rPr lang="en-US" dirty="0" err="1" smtClean="0"/>
              <a:t>stanju</a:t>
            </a:r>
            <a:r>
              <a:rPr lang="sr-Cyrl-BA" dirty="0" smtClean="0"/>
              <a:t> </a:t>
            </a:r>
            <a:r>
              <a:rPr lang="en-US" dirty="0" smtClean="0"/>
              <a:t>je</a:t>
            </a:r>
            <a:r>
              <a:rPr lang="sr-Cyrl-BA" dirty="0" smtClean="0"/>
              <a:t> </a:t>
            </a:r>
            <a:r>
              <a:rPr lang="en-US" dirty="0" err="1" smtClean="0"/>
              <a:t>riječ</a:t>
            </a:r>
            <a:r>
              <a:rPr lang="sr-Cyrl-BA" dirty="0" smtClean="0"/>
              <a:t>.</a:t>
            </a:r>
          </a:p>
          <a:p>
            <a:pPr marL="624078" indent="-514350">
              <a:buFont typeface="+mj-lt"/>
              <a:buAutoNum type="arabicPeriod" startAt="4"/>
            </a:pPr>
            <a:r>
              <a:rPr lang="en-US" dirty="0" err="1" smtClean="0"/>
              <a:t>Polazeći</a:t>
            </a:r>
            <a:r>
              <a:rPr lang="sr-Cyrl-BA" dirty="0" smtClean="0"/>
              <a:t> </a:t>
            </a:r>
            <a:r>
              <a:rPr lang="en-US" dirty="0" err="1" smtClean="0"/>
              <a:t>od</a:t>
            </a:r>
            <a:r>
              <a:rPr lang="sr-Cyrl-BA" dirty="0" smtClean="0"/>
              <a:t> </a:t>
            </a:r>
            <a:r>
              <a:rPr lang="en-US" dirty="0" err="1" smtClean="0"/>
              <a:t>pretpostavke</a:t>
            </a:r>
            <a:r>
              <a:rPr lang="sr-Cyrl-BA" dirty="0" smtClean="0"/>
              <a:t> </a:t>
            </a:r>
            <a:r>
              <a:rPr lang="en-US" dirty="0" err="1" smtClean="0"/>
              <a:t>da</a:t>
            </a:r>
            <a:r>
              <a:rPr lang="sr-Cyrl-BA" dirty="0" smtClean="0"/>
              <a:t> </a:t>
            </a:r>
            <a:r>
              <a:rPr lang="en-US" dirty="0" smtClean="0"/>
              <a:t>je</a:t>
            </a:r>
            <a:r>
              <a:rPr lang="sr-Cyrl-BA" dirty="0" smtClean="0"/>
              <a:t> </a:t>
            </a:r>
            <a:r>
              <a:rPr lang="en-US" dirty="0" smtClean="0"/>
              <a:t>MR≠AR</a:t>
            </a:r>
            <a:r>
              <a:rPr lang="sr-Cyrl-BA" dirty="0" smtClean="0"/>
              <a:t> </a:t>
            </a:r>
            <a:r>
              <a:rPr lang="en-US" dirty="0" err="1" smtClean="0"/>
              <a:t>i</a:t>
            </a:r>
            <a:r>
              <a:rPr lang="sr-Cyrl-BA" dirty="0" smtClean="0"/>
              <a:t> </a:t>
            </a:r>
            <a:r>
              <a:rPr lang="en-US" dirty="0" err="1" smtClean="0"/>
              <a:t>da</a:t>
            </a:r>
            <a:r>
              <a:rPr lang="sr-Cyrl-BA" dirty="0" smtClean="0"/>
              <a:t> </a:t>
            </a:r>
            <a:r>
              <a:rPr lang="en-US" dirty="0" smtClean="0"/>
              <a:t>je</a:t>
            </a:r>
            <a:r>
              <a:rPr lang="sr-Cyrl-BA" dirty="0" smtClean="0"/>
              <a:t> </a:t>
            </a:r>
            <a:r>
              <a:rPr lang="en-US" dirty="0" err="1" smtClean="0"/>
              <a:t>funkcija</a:t>
            </a:r>
            <a:r>
              <a:rPr lang="sr-Cyrl-BA" dirty="0" smtClean="0"/>
              <a:t> </a:t>
            </a:r>
            <a:r>
              <a:rPr lang="en-US" dirty="0" smtClean="0"/>
              <a:t>TC</a:t>
            </a:r>
            <a:r>
              <a:rPr lang="sr-Cyrl-BA" dirty="0" smtClean="0"/>
              <a:t> </a:t>
            </a:r>
            <a:r>
              <a:rPr lang="en-US" dirty="0" err="1" smtClean="0"/>
              <a:t>kubna</a:t>
            </a:r>
            <a:r>
              <a:rPr lang="sr-Cyrl-BA" dirty="0" smtClean="0"/>
              <a:t> </a:t>
            </a:r>
            <a:r>
              <a:rPr lang="en-US" dirty="0" err="1" smtClean="0"/>
              <a:t>funkcija</a:t>
            </a:r>
            <a:r>
              <a:rPr lang="sr-Cyrl-BA" dirty="0" smtClean="0"/>
              <a:t>, </a:t>
            </a:r>
            <a:r>
              <a:rPr lang="en-US" dirty="0" err="1" smtClean="0"/>
              <a:t>grafički</a:t>
            </a:r>
            <a:r>
              <a:rPr lang="sr-Cyrl-BA" dirty="0" smtClean="0"/>
              <a:t> </a:t>
            </a:r>
            <a:r>
              <a:rPr lang="en-US" dirty="0" err="1" smtClean="0"/>
              <a:t>odrediti</a:t>
            </a:r>
            <a:r>
              <a:rPr lang="sr-Cyrl-BA" dirty="0" smtClean="0"/>
              <a:t> </a:t>
            </a:r>
            <a:r>
              <a:rPr lang="en-US" dirty="0" err="1" smtClean="0"/>
              <a:t>tačku</a:t>
            </a:r>
            <a:r>
              <a:rPr lang="sr-Cyrl-BA" dirty="0" smtClean="0"/>
              <a:t> </a:t>
            </a:r>
            <a:r>
              <a:rPr lang="en-US" dirty="0" err="1" smtClean="0"/>
              <a:t>zatvaranja</a:t>
            </a:r>
            <a:r>
              <a:rPr lang="sr-Cyrl-BA" dirty="0" smtClean="0"/>
              <a:t> </a:t>
            </a:r>
            <a:r>
              <a:rPr lang="en-US" dirty="0" err="1" smtClean="0"/>
              <a:t>preduzeća</a:t>
            </a:r>
            <a:r>
              <a:rPr lang="sr-Cyrl-BA" dirty="0" smtClean="0"/>
              <a:t> (</a:t>
            </a:r>
            <a:r>
              <a:rPr lang="en-US" dirty="0" err="1" smtClean="0"/>
              <a:t>promjena</a:t>
            </a:r>
            <a:r>
              <a:rPr lang="sr-Cyrl-BA" dirty="0" smtClean="0"/>
              <a:t> </a:t>
            </a:r>
            <a:r>
              <a:rPr lang="en-US" dirty="0" err="1" smtClean="0"/>
              <a:t>po</a:t>
            </a:r>
            <a:r>
              <a:rPr lang="sr-Cyrl-BA" dirty="0" smtClean="0"/>
              <a:t> </a:t>
            </a:r>
            <a:r>
              <a:rPr lang="en-US" dirty="0" err="1" smtClean="0"/>
              <a:t>cijeni</a:t>
            </a:r>
            <a:r>
              <a:rPr lang="sr-Cyrl-BA" dirty="0" smtClean="0"/>
              <a:t>, </a:t>
            </a:r>
            <a:r>
              <a:rPr lang="en-US" dirty="0" err="1" smtClean="0"/>
              <a:t>promjena</a:t>
            </a:r>
            <a:r>
              <a:rPr lang="sr-Cyrl-BA" dirty="0" smtClean="0"/>
              <a:t> </a:t>
            </a:r>
            <a:r>
              <a:rPr lang="en-US" dirty="0" err="1" smtClean="0"/>
              <a:t>po</a:t>
            </a:r>
            <a:r>
              <a:rPr lang="sr-Cyrl-BA" dirty="0" smtClean="0"/>
              <a:t> </a:t>
            </a:r>
            <a:r>
              <a:rPr lang="en-US" dirty="0" err="1" smtClean="0"/>
              <a:t>količini</a:t>
            </a:r>
            <a:r>
              <a:rPr lang="sr-Cyrl-BA" dirty="0" smtClean="0"/>
              <a:t>). </a:t>
            </a:r>
            <a:r>
              <a:rPr lang="en-US" dirty="0" err="1" smtClean="0"/>
              <a:t>Skicirati</a:t>
            </a:r>
            <a:r>
              <a:rPr lang="sr-Cyrl-BA" dirty="0" smtClean="0"/>
              <a:t> </a:t>
            </a:r>
            <a:r>
              <a:rPr lang="en-US" dirty="0" err="1" smtClean="0"/>
              <a:t>grafik</a:t>
            </a:r>
            <a:r>
              <a:rPr lang="sr-Cyrl-BA" dirty="0" smtClean="0"/>
              <a:t> </a:t>
            </a:r>
            <a:r>
              <a:rPr lang="en-US" dirty="0" err="1" smtClean="0"/>
              <a:t>funkcija</a:t>
            </a:r>
            <a:r>
              <a:rPr lang="sr-Cyrl-BA" dirty="0" smtClean="0"/>
              <a:t> </a:t>
            </a:r>
            <a:r>
              <a:rPr lang="en-US" dirty="0" err="1" smtClean="0"/>
              <a:t>i</a:t>
            </a:r>
            <a:r>
              <a:rPr lang="sr-Cyrl-BA" dirty="0" smtClean="0"/>
              <a:t> </a:t>
            </a:r>
            <a:r>
              <a:rPr lang="en-US" dirty="0" err="1" smtClean="0"/>
              <a:t>odrediti</a:t>
            </a:r>
            <a:r>
              <a:rPr lang="sr-Cyrl-BA" dirty="0" smtClean="0"/>
              <a:t> </a:t>
            </a:r>
            <a:r>
              <a:rPr lang="en-US" dirty="0" smtClean="0"/>
              <a:t>o</a:t>
            </a:r>
            <a:r>
              <a:rPr lang="sr-Cyrl-BA" dirty="0" smtClean="0"/>
              <a:t> </a:t>
            </a:r>
            <a:r>
              <a:rPr lang="en-US" dirty="0" err="1" smtClean="0"/>
              <a:t>kom</a:t>
            </a:r>
            <a:r>
              <a:rPr lang="sr-Cyrl-BA" dirty="0" smtClean="0"/>
              <a:t> </a:t>
            </a:r>
            <a:r>
              <a:rPr lang="en-US" dirty="0" err="1" smtClean="0"/>
              <a:t>tržišnom</a:t>
            </a:r>
            <a:r>
              <a:rPr lang="sr-Cyrl-BA" dirty="0" smtClean="0"/>
              <a:t> </a:t>
            </a:r>
            <a:r>
              <a:rPr lang="en-US" dirty="0" err="1" smtClean="0"/>
              <a:t>stanju</a:t>
            </a:r>
            <a:r>
              <a:rPr lang="sr-Cyrl-BA" dirty="0" smtClean="0"/>
              <a:t> </a:t>
            </a:r>
            <a:r>
              <a:rPr lang="en-US" dirty="0" smtClean="0"/>
              <a:t>je</a:t>
            </a:r>
            <a:r>
              <a:rPr lang="sr-Cyrl-BA" dirty="0" smtClean="0"/>
              <a:t> </a:t>
            </a:r>
            <a:r>
              <a:rPr lang="en-US" dirty="0" err="1" smtClean="0"/>
              <a:t>riječ</a:t>
            </a:r>
            <a:r>
              <a:rPr lang="sr-Cyrl-BA" dirty="0" smtClean="0"/>
              <a:t>.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600" y="381000"/>
            <a:ext cx="8077200" cy="6096000"/>
          </a:xfrm>
        </p:spPr>
        <p:txBody>
          <a:bodyPr/>
          <a:lstStyle/>
          <a:p>
            <a:pPr marL="624078" indent="-514350">
              <a:buFont typeface="+mj-lt"/>
              <a:buAutoNum type="arabicPeriod" startAt="3"/>
            </a:pPr>
            <a:r>
              <a:rPr lang="en-US" dirty="0" err="1" smtClean="0"/>
              <a:t>Šta</a:t>
            </a:r>
            <a:r>
              <a:rPr lang="sr-Cyrl-CS" dirty="0" smtClean="0"/>
              <a:t> </a:t>
            </a:r>
            <a:r>
              <a:rPr lang="en-US" dirty="0" smtClean="0"/>
              <a:t>se</a:t>
            </a:r>
            <a:r>
              <a:rPr lang="sr-Cyrl-CS" dirty="0" smtClean="0"/>
              <a:t> </a:t>
            </a:r>
            <a:r>
              <a:rPr lang="en-US" dirty="0" err="1" smtClean="0"/>
              <a:t>dešava</a:t>
            </a:r>
            <a:r>
              <a:rPr lang="sr-Cyrl-CS" dirty="0" smtClean="0"/>
              <a:t> </a:t>
            </a:r>
            <a:r>
              <a:rPr lang="en-US" dirty="0" err="1" smtClean="0"/>
              <a:t>sa</a:t>
            </a:r>
            <a:r>
              <a:rPr lang="sr-Cyrl-CS" dirty="0" smtClean="0"/>
              <a:t> </a:t>
            </a:r>
            <a:r>
              <a:rPr lang="en-US" dirty="0" err="1" smtClean="0"/>
              <a:t>pragom</a:t>
            </a:r>
            <a:r>
              <a:rPr lang="sr-Cyrl-CS" dirty="0" smtClean="0"/>
              <a:t> </a:t>
            </a:r>
            <a:r>
              <a:rPr lang="en-US" dirty="0" err="1" smtClean="0"/>
              <a:t>ekonomičnosti</a:t>
            </a:r>
            <a:r>
              <a:rPr lang="sr-Cyrl-CS" dirty="0" smtClean="0"/>
              <a:t> </a:t>
            </a:r>
            <a:r>
              <a:rPr lang="en-US" dirty="0" smtClean="0"/>
              <a:t>u</a:t>
            </a:r>
            <a:r>
              <a:rPr lang="sr-Cyrl-CS" dirty="0" smtClean="0"/>
              <a:t> </a:t>
            </a:r>
            <a:r>
              <a:rPr lang="en-US" dirty="0" err="1" smtClean="0"/>
              <a:t>slučaju</a:t>
            </a:r>
            <a:r>
              <a:rPr lang="sr-Cyrl-CS" dirty="0" smtClean="0"/>
              <a:t> </a:t>
            </a:r>
            <a:r>
              <a:rPr lang="en-US" dirty="0" err="1" smtClean="0"/>
              <a:t>smanjena</a:t>
            </a:r>
            <a:r>
              <a:rPr lang="sr-Cyrl-CS" dirty="0" smtClean="0"/>
              <a:t> </a:t>
            </a:r>
            <a:r>
              <a:rPr lang="en-US" dirty="0" err="1" smtClean="0"/>
              <a:t>fiksnih</a:t>
            </a:r>
            <a:r>
              <a:rPr lang="sr-Cyrl-CS" dirty="0" smtClean="0"/>
              <a:t> </a:t>
            </a:r>
            <a:r>
              <a:rPr lang="en-US" dirty="0" err="1" smtClean="0"/>
              <a:t>troškova</a:t>
            </a:r>
            <a:r>
              <a:rPr lang="sr-Cyrl-CS" dirty="0" smtClean="0"/>
              <a:t>?</a:t>
            </a:r>
          </a:p>
          <a:p>
            <a:pPr marL="624078" indent="-514350">
              <a:buNone/>
            </a:pPr>
            <a:endParaRPr lang="sr-Cyrl-CS" b="1" dirty="0" smtClean="0"/>
          </a:p>
          <a:p>
            <a:pPr marL="624078" indent="-514350">
              <a:buNone/>
            </a:pPr>
            <a:r>
              <a:rPr lang="sr-Cyrl-CS" b="1" dirty="0" smtClean="0"/>
              <a:t>	</a:t>
            </a:r>
          </a:p>
          <a:p>
            <a:pPr marL="624078" indent="-514350">
              <a:buNone/>
            </a:pP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752600"/>
            <a:ext cx="7239000" cy="463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381000"/>
            <a:ext cx="8153400" cy="5486400"/>
          </a:xfrm>
        </p:spPr>
        <p:txBody>
          <a:bodyPr/>
          <a:lstStyle/>
          <a:p>
            <a:pPr marL="624078" indent="-514350">
              <a:buFont typeface="+mj-lt"/>
              <a:buAutoNum type="arabicPeriod" startAt="4"/>
            </a:pPr>
            <a:r>
              <a:rPr lang="en-US" dirty="0" err="1" smtClean="0"/>
              <a:t>Šta</a:t>
            </a:r>
            <a:r>
              <a:rPr lang="sr-Cyrl-CS" dirty="0" smtClean="0"/>
              <a:t> </a:t>
            </a:r>
            <a:r>
              <a:rPr lang="en-US" dirty="0" smtClean="0"/>
              <a:t>se</a:t>
            </a:r>
            <a:r>
              <a:rPr lang="sr-Cyrl-CS" dirty="0" smtClean="0"/>
              <a:t> </a:t>
            </a:r>
            <a:r>
              <a:rPr lang="en-US" dirty="0" err="1" smtClean="0"/>
              <a:t>dešava</a:t>
            </a:r>
            <a:r>
              <a:rPr lang="sr-Cyrl-CS" dirty="0" smtClean="0"/>
              <a:t> </a:t>
            </a:r>
            <a:r>
              <a:rPr lang="en-US" dirty="0" err="1" smtClean="0"/>
              <a:t>sa</a:t>
            </a:r>
            <a:r>
              <a:rPr lang="sr-Cyrl-CS" dirty="0" smtClean="0"/>
              <a:t> </a:t>
            </a:r>
            <a:r>
              <a:rPr lang="en-US" dirty="0" err="1" smtClean="0"/>
              <a:t>pragom</a:t>
            </a:r>
            <a:r>
              <a:rPr lang="sr-Cyrl-CS" dirty="0" smtClean="0"/>
              <a:t> </a:t>
            </a:r>
            <a:r>
              <a:rPr lang="en-US" dirty="0" err="1" smtClean="0"/>
              <a:t>ekonomičnosti</a:t>
            </a:r>
            <a:r>
              <a:rPr lang="sr-Cyrl-CS" dirty="0" smtClean="0"/>
              <a:t> </a:t>
            </a:r>
            <a:r>
              <a:rPr lang="en-US" dirty="0" smtClean="0"/>
              <a:t>u</a:t>
            </a:r>
            <a:r>
              <a:rPr lang="sr-Cyrl-CS" dirty="0" smtClean="0"/>
              <a:t> </a:t>
            </a:r>
            <a:r>
              <a:rPr lang="en-US" dirty="0" err="1" smtClean="0"/>
              <a:t>slučaju</a:t>
            </a:r>
            <a:r>
              <a:rPr lang="sr-Cyrl-CS" dirty="0" smtClean="0"/>
              <a:t> </a:t>
            </a:r>
            <a:r>
              <a:rPr lang="en-US" dirty="0" err="1" smtClean="0"/>
              <a:t>povećanja</a:t>
            </a:r>
            <a:r>
              <a:rPr lang="sr-Cyrl-CS" dirty="0" smtClean="0"/>
              <a:t> </a:t>
            </a:r>
            <a:r>
              <a:rPr lang="en-US" dirty="0" err="1" smtClean="0"/>
              <a:t>cijena</a:t>
            </a:r>
            <a:r>
              <a:rPr lang="sr-Cyrl-CS" dirty="0" smtClean="0"/>
              <a:t> </a:t>
            </a:r>
            <a:r>
              <a:rPr lang="en-US" dirty="0" err="1" smtClean="0"/>
              <a:t>proizvoda</a:t>
            </a:r>
            <a:r>
              <a:rPr lang="sr-Cyrl-CS" dirty="0" smtClean="0"/>
              <a:t> ?</a:t>
            </a:r>
          </a:p>
          <a:p>
            <a:pPr marL="624078" indent="-514350">
              <a:buNone/>
            </a:pPr>
            <a:endParaRPr lang="sr-Cyrl-CS" b="1" dirty="0" smtClean="0"/>
          </a:p>
          <a:p>
            <a:pPr marL="624078" indent="-514350">
              <a:buNone/>
            </a:pPr>
            <a:endParaRPr lang="en-US" dirty="0"/>
          </a:p>
        </p:txBody>
      </p:sp>
      <p:sp>
        <p:nvSpPr>
          <p:cNvPr id="3081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080" name="Object 8"/>
          <p:cNvGraphicFramePr>
            <a:graphicFrameLocks noChangeAspect="1"/>
          </p:cNvGraphicFramePr>
          <p:nvPr/>
        </p:nvGraphicFramePr>
        <p:xfrm>
          <a:off x="1350669" y="1447800"/>
          <a:ext cx="6650331" cy="457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8" name="Graph System" r:id="rId3" imgW="10044000" imgH="6075000" progId="GraphFile">
                  <p:embed/>
                </p:oleObj>
              </mc:Choice>
              <mc:Fallback>
                <p:oleObj name="Graph System" r:id="rId3" imgW="10044000" imgH="6075000" progId="GraphFile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50669" y="1447800"/>
                        <a:ext cx="6650331" cy="4572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533400"/>
            <a:ext cx="8305800" cy="5473891"/>
          </a:xfrm>
        </p:spPr>
        <p:txBody>
          <a:bodyPr/>
          <a:lstStyle/>
          <a:p>
            <a:r>
              <a:rPr lang="en-US" sz="2800" dirty="0" smtClean="0"/>
              <a:t>Date</a:t>
            </a:r>
            <a:r>
              <a:rPr lang="sr-Cyrl-BA" sz="2800" dirty="0" smtClean="0"/>
              <a:t> </a:t>
            </a:r>
            <a:r>
              <a:rPr lang="en-US" sz="2800" dirty="0" err="1" smtClean="0"/>
              <a:t>su</a:t>
            </a:r>
            <a:r>
              <a:rPr lang="sr-Cyrl-BA" sz="2800" dirty="0" smtClean="0"/>
              <a:t> </a:t>
            </a:r>
            <a:r>
              <a:rPr lang="en-US" sz="2800" dirty="0" err="1" smtClean="0"/>
              <a:t>funkcije</a:t>
            </a:r>
            <a:r>
              <a:rPr lang="sr-Cyrl-BA" sz="2800" dirty="0" smtClean="0"/>
              <a:t> </a:t>
            </a:r>
            <a:r>
              <a:rPr lang="en-US" sz="2800" dirty="0" err="1" smtClean="0"/>
              <a:t>cijene</a:t>
            </a:r>
            <a:r>
              <a:rPr lang="sr-Cyrl-BA" sz="2800" dirty="0" smtClean="0"/>
              <a:t> </a:t>
            </a:r>
            <a:r>
              <a:rPr lang="en-US" sz="2800" dirty="0" smtClean="0"/>
              <a:t>P</a:t>
            </a:r>
            <a:r>
              <a:rPr lang="ru-RU" sz="2800" dirty="0" smtClean="0"/>
              <a:t>=1</a:t>
            </a:r>
            <a:r>
              <a:rPr lang="sr-Cyrl-BA" sz="2800" dirty="0" smtClean="0"/>
              <a:t>4.000 </a:t>
            </a:r>
            <a:r>
              <a:rPr lang="en-US" sz="2800" dirty="0" err="1" smtClean="0"/>
              <a:t>i</a:t>
            </a:r>
            <a:r>
              <a:rPr lang="sr-Cyrl-BA" sz="2800" dirty="0" smtClean="0"/>
              <a:t> </a:t>
            </a:r>
            <a:r>
              <a:rPr lang="en-US" sz="2800" dirty="0" err="1" smtClean="0"/>
              <a:t>profita</a:t>
            </a:r>
            <a:r>
              <a:rPr lang="sr-Cyrl-BA" sz="2800" dirty="0" smtClean="0"/>
              <a:t> </a:t>
            </a:r>
            <a:r>
              <a:rPr lang="en-US" sz="2800" dirty="0" err="1" smtClean="0"/>
              <a:t>pf</a:t>
            </a:r>
            <a:r>
              <a:rPr lang="ru-RU" sz="2800" dirty="0" smtClean="0"/>
              <a:t>=-</a:t>
            </a:r>
            <a:r>
              <a:rPr lang="sr-Cyrl-BA" sz="2800" dirty="0" smtClean="0"/>
              <a:t>4</a:t>
            </a:r>
            <a:r>
              <a:rPr lang="ru-RU" sz="2800" dirty="0" smtClean="0"/>
              <a:t>.000.000+4.000</a:t>
            </a:r>
            <a:r>
              <a:rPr lang="en-US" sz="2800" dirty="0" smtClean="0"/>
              <a:t>Q</a:t>
            </a:r>
            <a:r>
              <a:rPr lang="sr-Cyrl-BA" sz="2800" dirty="0" smtClean="0"/>
              <a:t>. </a:t>
            </a:r>
            <a:r>
              <a:rPr lang="en-US" sz="2800" dirty="0" err="1" smtClean="0"/>
              <a:t>Instalisani</a:t>
            </a:r>
            <a:r>
              <a:rPr lang="sr-Cyrl-BA" sz="2800" dirty="0" smtClean="0"/>
              <a:t> </a:t>
            </a:r>
            <a:r>
              <a:rPr lang="en-US" sz="2800" dirty="0" err="1" smtClean="0"/>
              <a:t>kapacitet</a:t>
            </a:r>
            <a:r>
              <a:rPr lang="sr-Cyrl-BA" sz="2800" dirty="0" smtClean="0"/>
              <a:t> </a:t>
            </a:r>
            <a:r>
              <a:rPr lang="en-US" sz="2800" dirty="0" err="1" smtClean="0"/>
              <a:t>iznosi</a:t>
            </a:r>
            <a:r>
              <a:rPr lang="sr-Latn-BA" sz="2800" dirty="0" smtClean="0"/>
              <a:t> 2.500 </a:t>
            </a:r>
            <a:r>
              <a:rPr lang="en-US" sz="2800" dirty="0" err="1" smtClean="0"/>
              <a:t>jedinica</a:t>
            </a:r>
            <a:r>
              <a:rPr lang="sr-Cyrl-BA" sz="2800" dirty="0" smtClean="0"/>
              <a:t> </a:t>
            </a:r>
            <a:r>
              <a:rPr lang="en-US" sz="2800" dirty="0" err="1" smtClean="0"/>
              <a:t>proizvoda</a:t>
            </a:r>
            <a:r>
              <a:rPr lang="sr-Cyrl-BA" sz="2800" dirty="0" smtClean="0"/>
              <a:t>.</a:t>
            </a:r>
            <a:endParaRPr lang="sr-Latn-BA" sz="2800" dirty="0" smtClean="0"/>
          </a:p>
          <a:p>
            <a:pPr lvl="1">
              <a:buNone/>
            </a:pPr>
            <a:r>
              <a:rPr lang="en-US" sz="2800" dirty="0" smtClean="0"/>
              <a:t>a</a:t>
            </a:r>
            <a:r>
              <a:rPr lang="sr-Cyrl-BA" sz="2800" dirty="0" smtClean="0"/>
              <a:t>)  </a:t>
            </a:r>
            <a:r>
              <a:rPr lang="en-US" sz="2800" dirty="0" err="1" smtClean="0"/>
              <a:t>Naći</a:t>
            </a:r>
            <a:r>
              <a:rPr lang="sr-Cyrl-BA" sz="2800" dirty="0" smtClean="0"/>
              <a:t> </a:t>
            </a:r>
            <a:r>
              <a:rPr lang="en-US" sz="2800" dirty="0" err="1" smtClean="0"/>
              <a:t>stepen</a:t>
            </a:r>
            <a:r>
              <a:rPr lang="sr-Cyrl-BA" sz="2800" dirty="0" smtClean="0"/>
              <a:t> </a:t>
            </a:r>
            <a:r>
              <a:rPr lang="en-US" sz="2800" dirty="0" err="1" smtClean="0"/>
              <a:t>iskorištenja</a:t>
            </a:r>
            <a:r>
              <a:rPr lang="sr-Cyrl-BA" sz="2800" dirty="0" smtClean="0"/>
              <a:t> </a:t>
            </a:r>
            <a:r>
              <a:rPr lang="en-US" sz="2800" dirty="0" err="1" smtClean="0"/>
              <a:t>kapaciteta</a:t>
            </a:r>
            <a:r>
              <a:rPr lang="sr-Cyrl-BA" sz="2800" dirty="0" smtClean="0"/>
              <a:t>.                                                                             </a:t>
            </a:r>
            <a:endParaRPr lang="en-US" sz="4000" dirty="0" smtClean="0"/>
          </a:p>
          <a:p>
            <a:pPr>
              <a:buNone/>
            </a:pPr>
            <a:r>
              <a:rPr lang="sr-Latn-BA" sz="2800" dirty="0" smtClean="0"/>
              <a:t>   </a:t>
            </a:r>
            <a:r>
              <a:rPr lang="en-US" sz="2800" dirty="0" smtClean="0"/>
              <a:t>b</a:t>
            </a:r>
            <a:r>
              <a:rPr lang="sr-Cyrl-BA" sz="2800" dirty="0" smtClean="0"/>
              <a:t>)  </a:t>
            </a:r>
            <a:r>
              <a:rPr lang="en-US" sz="2800" dirty="0" err="1" smtClean="0"/>
              <a:t>Kako</a:t>
            </a:r>
            <a:r>
              <a:rPr lang="sr-Cyrl-BA" sz="2800" dirty="0" smtClean="0"/>
              <a:t> </a:t>
            </a:r>
            <a:r>
              <a:rPr lang="en-US" sz="2800" dirty="0" err="1" smtClean="0"/>
              <a:t>će</a:t>
            </a:r>
            <a:r>
              <a:rPr lang="sr-Cyrl-BA" sz="2800" dirty="0" smtClean="0"/>
              <a:t> </a:t>
            </a:r>
            <a:r>
              <a:rPr lang="en-US" sz="2800" dirty="0" smtClean="0"/>
              <a:t>se</a:t>
            </a:r>
            <a:r>
              <a:rPr lang="sr-Cyrl-BA" sz="2800" dirty="0" smtClean="0"/>
              <a:t> </a:t>
            </a:r>
            <a:r>
              <a:rPr lang="en-US" sz="2800" dirty="0" err="1" smtClean="0"/>
              <a:t>smanjenje</a:t>
            </a:r>
            <a:r>
              <a:rPr lang="sr-Cyrl-BA" sz="2800" dirty="0" smtClean="0"/>
              <a:t> </a:t>
            </a:r>
            <a:r>
              <a:rPr lang="en-US" sz="2800" dirty="0" err="1" smtClean="0"/>
              <a:t>prosječnih</a:t>
            </a:r>
            <a:r>
              <a:rPr lang="sr-Cyrl-BA" sz="2800" dirty="0" smtClean="0"/>
              <a:t> </a:t>
            </a:r>
            <a:r>
              <a:rPr lang="en-US" sz="2800" dirty="0" err="1" smtClean="0"/>
              <a:t>varijabilnih</a:t>
            </a:r>
            <a:r>
              <a:rPr lang="sr-Cyrl-BA" sz="2800" dirty="0" smtClean="0"/>
              <a:t> </a:t>
            </a:r>
            <a:r>
              <a:rPr lang="en-US" sz="2800" dirty="0" err="1" smtClean="0"/>
              <a:t>troškova</a:t>
            </a:r>
            <a:r>
              <a:rPr lang="sr-Cyrl-BA" sz="2800" dirty="0" smtClean="0"/>
              <a:t> </a:t>
            </a:r>
            <a:r>
              <a:rPr lang="en-US" sz="2800" dirty="0" err="1" smtClean="0"/>
              <a:t>za</a:t>
            </a:r>
            <a:r>
              <a:rPr lang="sr-Cyrl-BA" sz="2800" dirty="0" smtClean="0"/>
              <a:t> 1/4 </a:t>
            </a:r>
            <a:r>
              <a:rPr lang="en-US" sz="2800" dirty="0" err="1" smtClean="0"/>
              <a:t>odraziti</a:t>
            </a:r>
            <a:r>
              <a:rPr lang="sr-Latn-BA" sz="2800" dirty="0" smtClean="0"/>
              <a:t> na</a:t>
            </a:r>
            <a:r>
              <a:rPr lang="sr-Cyrl-BA" sz="2800" dirty="0" smtClean="0"/>
              <a:t> </a:t>
            </a:r>
            <a:r>
              <a:rPr lang="en-US" sz="2800" dirty="0" err="1" smtClean="0"/>
              <a:t>maržu</a:t>
            </a:r>
            <a:r>
              <a:rPr lang="sr-Cyrl-BA" sz="2800" dirty="0" smtClean="0"/>
              <a:t> </a:t>
            </a:r>
            <a:r>
              <a:rPr lang="en-US" sz="2800" dirty="0" err="1" smtClean="0"/>
              <a:t>sigurnosti</a:t>
            </a:r>
            <a:r>
              <a:rPr lang="sr-Cyrl-BA" sz="2800" dirty="0" smtClean="0"/>
              <a:t> </a:t>
            </a:r>
            <a:r>
              <a:rPr lang="en-US" sz="2800" dirty="0" err="1" smtClean="0"/>
              <a:t>praga</a:t>
            </a:r>
            <a:r>
              <a:rPr lang="sr-Cyrl-BA" sz="2800" dirty="0" smtClean="0"/>
              <a:t> </a:t>
            </a:r>
            <a:r>
              <a:rPr lang="en-US" sz="2800" dirty="0" err="1" smtClean="0"/>
              <a:t>ekonomičnosti</a:t>
            </a:r>
            <a:r>
              <a:rPr lang="sr-Cyrl-BA" sz="2800" dirty="0" smtClean="0"/>
              <a:t>?</a:t>
            </a:r>
            <a:endParaRPr lang="sr-Latn-BA" sz="2800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685800"/>
            <a:ext cx="8305800" cy="5321491"/>
          </a:xfrm>
        </p:spPr>
        <p:txBody>
          <a:bodyPr>
            <a:normAutofit/>
          </a:bodyPr>
          <a:lstStyle/>
          <a:p>
            <a:r>
              <a:rPr lang="sr-Latn-CS" sz="2400" dirty="0" smtClean="0"/>
              <a:t>Preduzeće X planiralo je za narednu godinu prihode od prodatih učinaka u iznosu od 200.000,00 n.j., fiksne troškove u iznosu od 90.000,00 n.j. i varijabilne troškove u iznosu od 80.000,00 n.j. Na osnovu datih podataka utvrditi: kontribucioni dobitak, % kontribucinog dobitka</a:t>
            </a:r>
            <a:r>
              <a:rPr lang="en-US" sz="2400" dirty="0" smtClean="0"/>
              <a:t>, </a:t>
            </a:r>
            <a:r>
              <a:rPr lang="sr-Latn-CS" sz="2400" dirty="0" smtClean="0"/>
              <a:t>varijabilnog troška</a:t>
            </a:r>
            <a:r>
              <a:rPr lang="en-US" sz="2400" dirty="0" smtClean="0"/>
              <a:t> I </a:t>
            </a:r>
            <a:r>
              <a:rPr lang="en-US" sz="2400" dirty="0" err="1" smtClean="0"/>
              <a:t>neto</a:t>
            </a:r>
            <a:r>
              <a:rPr lang="en-US" sz="2400" dirty="0" smtClean="0"/>
              <a:t> </a:t>
            </a:r>
            <a:r>
              <a:rPr lang="en-US" sz="2400" dirty="0" err="1" smtClean="0"/>
              <a:t>dobiti</a:t>
            </a:r>
            <a:r>
              <a:rPr lang="sr-Latn-CS" sz="2400" dirty="0" smtClean="0"/>
              <a:t>, iznos prelomne tačke vrijednosti izražene na godišnjem nivou i iznos neto dobitka. Izračunati vrijeme potrebno za dostizanje nivoa prelomne tačke izraženo u mjesecima, maržu sigurnosti za planirani obim prihoda od prodaje i utvrđeni iznos prelomne  tačke. Izračunati efekte smanjenja prodajnih cena za 5% u odnosu na početne planirane vrijednosti.</a:t>
            </a:r>
            <a:endParaRPr lang="en-US" sz="2400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1183</TotalTime>
  <Words>1221</Words>
  <Application>Microsoft Office PowerPoint</Application>
  <PresentationFormat>On-screen Show (4:3)</PresentationFormat>
  <Paragraphs>66</Paragraphs>
  <Slides>29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5" baseType="lpstr">
      <vt:lpstr>Lucida Sans Unicode</vt:lpstr>
      <vt:lpstr>Verdana</vt:lpstr>
      <vt:lpstr>Wingdings 2</vt:lpstr>
      <vt:lpstr>Wingdings 3</vt:lpstr>
      <vt:lpstr>Concourse</vt:lpstr>
      <vt:lpstr>Graph System</vt:lpstr>
      <vt:lpstr>PRIPREMA ZA II KOLOKVIJUM</vt:lpstr>
      <vt:lpstr>II kolokvijum obuhvata sljedeće oblasti razmatrane na vježbama:</vt:lpstr>
      <vt:lpstr>ZADACI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Rješenje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Objasniti sljedeće grafike: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SREĆNO!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Matea</cp:lastModifiedBy>
  <cp:revision>119</cp:revision>
  <dcterms:created xsi:type="dcterms:W3CDTF">2012-12-03T08:10:03Z</dcterms:created>
  <dcterms:modified xsi:type="dcterms:W3CDTF">2020-12-23T14:37:09Z</dcterms:modified>
</cp:coreProperties>
</file>