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9" r:id="rId2"/>
    <p:sldId id="257" r:id="rId3"/>
    <p:sldId id="270" r:id="rId4"/>
    <p:sldId id="272" r:id="rId5"/>
    <p:sldId id="258" r:id="rId6"/>
    <p:sldId id="271" r:id="rId7"/>
    <p:sldId id="274" r:id="rId8"/>
    <p:sldId id="275" r:id="rId9"/>
    <p:sldId id="273" r:id="rId10"/>
    <p:sldId id="276" r:id="rId11"/>
    <p:sldId id="264" r:id="rId12"/>
    <p:sldId id="265" r:id="rId13"/>
    <p:sldId id="277" r:id="rId14"/>
    <p:sldId id="267" r:id="rId15"/>
    <p:sldId id="278"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8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C474F1-28A1-4811-B4DF-841C7B600D09}" type="datetimeFigureOut">
              <a:rPr lang="sr-Latn-BA" smtClean="0"/>
              <a:t>23.3.2026</a:t>
            </a:fld>
            <a:endParaRPr lang="sr-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4F3D-78BA-44DD-90BF-388749398653}" type="slidenum">
              <a:rPr lang="sr-Latn-BA" smtClean="0"/>
              <a:t>‹#›</a:t>
            </a:fld>
            <a:endParaRPr lang="sr-Latn-B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r-Latn-BA"/>
          </a:p>
        </p:txBody>
      </p:sp>
      <p:sp>
        <p:nvSpPr>
          <p:cNvPr id="4" name="Slide Number Placeholder 3"/>
          <p:cNvSpPr>
            <a:spLocks noGrp="1"/>
          </p:cNvSpPr>
          <p:nvPr>
            <p:ph type="sldNum" sz="quarter" idx="10"/>
          </p:nvPr>
        </p:nvSpPr>
        <p:spPr/>
        <p:txBody>
          <a:bodyPr/>
          <a:lstStyle/>
          <a:p>
            <a:fld id="{A6E5E098-A55B-4C31-AFFF-B600FB189BD8}" type="slidenum">
              <a:rPr lang="sr-Latn-BA" smtClean="0"/>
              <a:pPr/>
              <a:t>1</a:t>
            </a:fld>
            <a:endParaRPr lang="sr-Latn-B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r-Latn-BA"/>
          </a:p>
        </p:txBody>
      </p:sp>
      <p:sp>
        <p:nvSpPr>
          <p:cNvPr id="4" name="Slide Number Placeholder 3"/>
          <p:cNvSpPr>
            <a:spLocks noGrp="1"/>
          </p:cNvSpPr>
          <p:nvPr>
            <p:ph type="sldNum" sz="quarter" idx="10"/>
          </p:nvPr>
        </p:nvSpPr>
        <p:spPr/>
        <p:txBody>
          <a:bodyPr/>
          <a:lstStyle/>
          <a:p>
            <a:fld id="{A6E5E098-A55B-4C31-AFFF-B600FB189BD8}" type="slidenum">
              <a:rPr lang="sr-Latn-BA" smtClean="0"/>
              <a:pPr/>
              <a:t>6</a:t>
            </a:fld>
            <a:endParaRPr lang="sr-Latn-B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r-Latn-BA"/>
          </a:p>
        </p:txBody>
      </p:sp>
      <p:sp>
        <p:nvSpPr>
          <p:cNvPr id="4" name="Slide Number Placeholder 3"/>
          <p:cNvSpPr>
            <a:spLocks noGrp="1"/>
          </p:cNvSpPr>
          <p:nvPr>
            <p:ph type="sldNum" sz="quarter" idx="10"/>
          </p:nvPr>
        </p:nvSpPr>
        <p:spPr/>
        <p:txBody>
          <a:bodyPr/>
          <a:lstStyle/>
          <a:p>
            <a:fld id="{A6E5E098-A55B-4C31-AFFF-B600FB189BD8}" type="slidenum">
              <a:rPr lang="sr-Latn-BA" smtClean="0"/>
              <a:pPr/>
              <a:t>10</a:t>
            </a:fld>
            <a:endParaRPr lang="sr-Latn-B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r-Latn-BA"/>
          </a:p>
        </p:txBody>
      </p:sp>
      <p:sp>
        <p:nvSpPr>
          <p:cNvPr id="4" name="Slide Number Placeholder 3"/>
          <p:cNvSpPr>
            <a:spLocks noGrp="1"/>
          </p:cNvSpPr>
          <p:nvPr>
            <p:ph type="sldNum" sz="quarter" idx="10"/>
          </p:nvPr>
        </p:nvSpPr>
        <p:spPr/>
        <p:txBody>
          <a:bodyPr/>
          <a:lstStyle/>
          <a:p>
            <a:fld id="{A6E5E098-A55B-4C31-AFFF-B600FB189BD8}" type="slidenum">
              <a:rPr lang="sr-Latn-BA" smtClean="0"/>
              <a:pPr/>
              <a:t>13</a:t>
            </a:fld>
            <a:endParaRPr lang="sr-Latn-B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BD9DD4D-2C5A-48FA-B365-ED2A68BC7BC8}" type="datetimeFigureOut">
              <a:rPr lang="en-US" smtClean="0"/>
              <a:pPr/>
              <a:t>3/18/2026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A0808CA-0609-4E10-8501-2BE0540DB57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D9DD4D-2C5A-48FA-B365-ED2A68BC7BC8}"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08CA-0609-4E10-8501-2BE0540DB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D9DD4D-2C5A-48FA-B365-ED2A68BC7BC8}"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08CA-0609-4E10-8501-2BE0540DB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BD9DD4D-2C5A-48FA-B365-ED2A68BC7BC8}" type="datetimeFigureOut">
              <a:rPr lang="en-US" smtClean="0"/>
              <a:pPr/>
              <a:t>3/18/2026</a:t>
            </a:fld>
            <a:endParaRPr lang="en-US"/>
          </a:p>
        </p:txBody>
      </p:sp>
      <p:sp>
        <p:nvSpPr>
          <p:cNvPr id="9" name="Slide Number Placeholder 8"/>
          <p:cNvSpPr>
            <a:spLocks noGrp="1"/>
          </p:cNvSpPr>
          <p:nvPr>
            <p:ph type="sldNum" sz="quarter" idx="15"/>
          </p:nvPr>
        </p:nvSpPr>
        <p:spPr/>
        <p:txBody>
          <a:bodyPr rtlCol="0"/>
          <a:lstStyle/>
          <a:p>
            <a:fld id="{9A0808CA-0609-4E10-8501-2BE0540DB57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BD9DD4D-2C5A-48FA-B365-ED2A68BC7BC8}" type="datetimeFigureOut">
              <a:rPr lang="en-US" smtClean="0"/>
              <a:pPr/>
              <a:t>3/18/2026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A0808CA-0609-4E10-8501-2BE0540DB5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BD9DD4D-2C5A-48FA-B365-ED2A68BC7BC8}"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0808CA-0609-4E10-8501-2BE0540DB57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BD9DD4D-2C5A-48FA-B365-ED2A68BC7BC8}" type="datetimeFigureOut">
              <a:rPr lang="en-US" smtClean="0"/>
              <a:pPr/>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0808CA-0609-4E10-8501-2BE0540DB57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BD9DD4D-2C5A-48FA-B365-ED2A68BC7BC8}" type="datetimeFigureOut">
              <a:rPr lang="en-US" smtClean="0"/>
              <a:pPr/>
              <a:t>3/18/2026</a:t>
            </a:fld>
            <a:endParaRPr lang="en-US"/>
          </a:p>
        </p:txBody>
      </p:sp>
      <p:sp>
        <p:nvSpPr>
          <p:cNvPr id="7" name="Slide Number Placeholder 6"/>
          <p:cNvSpPr>
            <a:spLocks noGrp="1"/>
          </p:cNvSpPr>
          <p:nvPr>
            <p:ph type="sldNum" sz="quarter" idx="11"/>
          </p:nvPr>
        </p:nvSpPr>
        <p:spPr/>
        <p:txBody>
          <a:bodyPr rtlCol="0"/>
          <a:lstStyle/>
          <a:p>
            <a:fld id="{9A0808CA-0609-4E10-8501-2BE0540DB57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9DD4D-2C5A-48FA-B365-ED2A68BC7BC8}" type="datetimeFigureOut">
              <a:rPr lang="en-US" smtClean="0"/>
              <a:pPr/>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0808CA-0609-4E10-8501-2BE0540DB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BD9DD4D-2C5A-48FA-B365-ED2A68BC7BC8}" type="datetimeFigureOut">
              <a:rPr lang="en-US" smtClean="0"/>
              <a:pPr/>
              <a:t>3/18/2026</a:t>
            </a:fld>
            <a:endParaRPr lang="en-US"/>
          </a:p>
        </p:txBody>
      </p:sp>
      <p:sp>
        <p:nvSpPr>
          <p:cNvPr id="22" name="Slide Number Placeholder 21"/>
          <p:cNvSpPr>
            <a:spLocks noGrp="1"/>
          </p:cNvSpPr>
          <p:nvPr>
            <p:ph type="sldNum" sz="quarter" idx="15"/>
          </p:nvPr>
        </p:nvSpPr>
        <p:spPr/>
        <p:txBody>
          <a:bodyPr rtlCol="0"/>
          <a:lstStyle/>
          <a:p>
            <a:fld id="{9A0808CA-0609-4E10-8501-2BE0540DB57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BD9DD4D-2C5A-48FA-B365-ED2A68BC7BC8}" type="datetimeFigureOut">
              <a:rPr lang="en-US" smtClean="0"/>
              <a:pPr/>
              <a:t>3/18/2026</a:t>
            </a:fld>
            <a:endParaRPr lang="en-US"/>
          </a:p>
        </p:txBody>
      </p:sp>
      <p:sp>
        <p:nvSpPr>
          <p:cNvPr id="18" name="Slide Number Placeholder 17"/>
          <p:cNvSpPr>
            <a:spLocks noGrp="1"/>
          </p:cNvSpPr>
          <p:nvPr>
            <p:ph type="sldNum" sz="quarter" idx="11"/>
          </p:nvPr>
        </p:nvSpPr>
        <p:spPr/>
        <p:txBody>
          <a:bodyPr rtlCol="0"/>
          <a:lstStyle/>
          <a:p>
            <a:fld id="{9A0808CA-0609-4E10-8501-2BE0540DB57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D9DD4D-2C5A-48FA-B365-ED2A68BC7BC8}" type="datetimeFigureOut">
              <a:rPr lang="en-US" smtClean="0"/>
              <a:pPr/>
              <a:t>3/18/2026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A0808CA-0609-4E10-8501-2BE0540DB5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229600" cy="4209331"/>
          </a:xfrm>
        </p:spPr>
        <p:txBody>
          <a:bodyPr/>
          <a:lstStyle/>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r>
              <a:rPr lang="sr-Latn-BA" b="1" dirty="0" smtClean="0">
                <a:latin typeface="Times New Roman" pitchFamily="18" charset="0"/>
                <a:cs typeface="Times New Roman" pitchFamily="18" charset="0"/>
              </a:rPr>
              <a:t>MSR </a:t>
            </a:r>
            <a:r>
              <a:rPr lang="sr-Latn-BA" b="1" dirty="0" smtClean="0">
                <a:latin typeface="Times New Roman" pitchFamily="18" charset="0"/>
                <a:cs typeface="Times New Roman" pitchFamily="18" charset="0"/>
              </a:rPr>
              <a:t>300</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PLANIRANJE REVIZIJE FINANSIJSKIH IZVJEŠTAJA</a:t>
            </a: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p:txBody>
      </p:sp>
      <p:pic>
        <p:nvPicPr>
          <p:cNvPr id="4" name="Picture 3" descr="굆。"/>
          <p:cNvPicPr>
            <a:picLocks noChangeAspect="1" noChangeArrowheads="1"/>
          </p:cNvPicPr>
          <p:nvPr/>
        </p:nvPicPr>
        <p:blipFill>
          <a:blip r:embed="rId3" cstate="print"/>
          <a:srcRect/>
          <a:stretch>
            <a:fillRect/>
          </a:stretch>
        </p:blipFill>
        <p:spPr bwMode="auto">
          <a:xfrm>
            <a:off x="1619672" y="260648"/>
            <a:ext cx="5688632" cy="1319518"/>
          </a:xfrm>
          <a:prstGeom prst="rect">
            <a:avLst/>
          </a:prstGeom>
          <a:noFill/>
          <a:ln w="9525">
            <a:noFill/>
            <a:miter lim="800000"/>
            <a:headEnd/>
            <a:tailEnd/>
          </a:ln>
        </p:spPr>
      </p:pic>
      <p:sp>
        <p:nvSpPr>
          <p:cNvPr id="6" name="Slide Number Placeholder 5"/>
          <p:cNvSpPr>
            <a:spLocks noGrp="1"/>
          </p:cNvSpPr>
          <p:nvPr>
            <p:ph type="sldNum" sz="quarter" idx="15"/>
          </p:nvPr>
        </p:nvSpPr>
        <p:spPr/>
        <p:txBody>
          <a:bodyPr/>
          <a:lstStyle/>
          <a:p>
            <a:fld id="{2FCA1DB4-C1ED-4D75-A260-FC396E7E20F9}" type="slidenum">
              <a:rPr lang="sr-Latn-BA" smtClean="0"/>
              <a:pPr/>
              <a:t>1</a:t>
            </a:fld>
            <a:endParaRPr lang="sr-Latn-B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229600" cy="4209331"/>
          </a:xfrm>
        </p:spPr>
        <p:txBody>
          <a:bodyPr/>
          <a:lstStyle/>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r>
              <a:rPr lang="sr-Latn-BA" b="1" dirty="0" smtClean="0">
                <a:latin typeface="Times New Roman" pitchFamily="18" charset="0"/>
                <a:cs typeface="Times New Roman" pitchFamily="18" charset="0"/>
              </a:rPr>
              <a:t>MSR </a:t>
            </a:r>
            <a:r>
              <a:rPr lang="sr-Latn-BA" b="1" dirty="0" smtClean="0">
                <a:latin typeface="Times New Roman" pitchFamily="18" charset="0"/>
                <a:cs typeface="Times New Roman" pitchFamily="18" charset="0"/>
              </a:rPr>
              <a:t>320</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MATERIJALNOST U PLANIRANJU I PROVO</a:t>
            </a:r>
            <a:r>
              <a:rPr lang="sr-Latn-BA" b="1" dirty="0" smtClean="0">
                <a:latin typeface="Times New Roman" pitchFamily="18" charset="0"/>
                <a:cs typeface="Times New Roman" pitchFamily="18" charset="0"/>
              </a:rPr>
              <a:t>ĐENJU REVIZIJE</a:t>
            </a:r>
            <a:r>
              <a:rPr lang="en-US" b="1" dirty="0" smtClean="0">
                <a:latin typeface="Times New Roman" pitchFamily="18" charset="0"/>
                <a:cs typeface="Times New Roman" pitchFamily="18" charset="0"/>
              </a:rPr>
              <a:t>   </a:t>
            </a:r>
            <a:endParaRPr lang="zh-CN" altLang="en-US"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p:txBody>
      </p:sp>
      <p:pic>
        <p:nvPicPr>
          <p:cNvPr id="4" name="Picture 3" descr="굆。"/>
          <p:cNvPicPr>
            <a:picLocks noChangeAspect="1" noChangeArrowheads="1"/>
          </p:cNvPicPr>
          <p:nvPr/>
        </p:nvPicPr>
        <p:blipFill>
          <a:blip r:embed="rId3" cstate="print"/>
          <a:srcRect/>
          <a:stretch>
            <a:fillRect/>
          </a:stretch>
        </p:blipFill>
        <p:spPr bwMode="auto">
          <a:xfrm>
            <a:off x="1619672" y="260648"/>
            <a:ext cx="5688632" cy="1319518"/>
          </a:xfrm>
          <a:prstGeom prst="rect">
            <a:avLst/>
          </a:prstGeom>
          <a:noFill/>
          <a:ln w="9525">
            <a:noFill/>
            <a:miter lim="800000"/>
            <a:headEnd/>
            <a:tailEnd/>
          </a:ln>
        </p:spPr>
      </p:pic>
      <p:sp>
        <p:nvSpPr>
          <p:cNvPr id="6" name="Slide Number Placeholder 5"/>
          <p:cNvSpPr>
            <a:spLocks noGrp="1"/>
          </p:cNvSpPr>
          <p:nvPr>
            <p:ph type="sldNum" sz="quarter" idx="15"/>
          </p:nvPr>
        </p:nvSpPr>
        <p:spPr/>
        <p:txBody>
          <a:bodyPr/>
          <a:lstStyle/>
          <a:p>
            <a:fld id="{2FCA1DB4-C1ED-4D75-A260-FC396E7E20F9}" type="slidenum">
              <a:rPr lang="sr-Latn-BA" smtClean="0"/>
              <a:pPr/>
              <a:t>10</a:t>
            </a:fld>
            <a:endParaRPr lang="sr-Latn-B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sz="quarter" idx="1"/>
          </p:nvPr>
        </p:nvSpPr>
        <p:spPr>
          <a:xfrm>
            <a:off x="0" y="1268760"/>
            <a:ext cx="8343900" cy="4525963"/>
          </a:xfrm>
        </p:spPr>
        <p:txBody>
          <a:bodyPr>
            <a:normAutofit/>
          </a:bodyPr>
          <a:lstStyle/>
          <a:p>
            <a:pPr>
              <a:buBlip>
                <a:blip r:embed="rId2"/>
              </a:buBlip>
            </a:pPr>
            <a:endParaRPr lang="sr-Latn-BA" dirty="0" smtClean="0">
              <a:latin typeface="Times New Roman" pitchFamily="18" charset="0"/>
              <a:cs typeface="Times New Roman" pitchFamily="18" charset="0"/>
            </a:endParaRPr>
          </a:p>
          <a:p>
            <a:pPr>
              <a:buBlip>
                <a:blip r:embed="rId2"/>
              </a:buBlip>
            </a:pPr>
            <a:r>
              <a:rPr lang="sr-Latn-BA" dirty="0" smtClean="0">
                <a:latin typeface="Times New Roman" pitchFamily="18" charset="0"/>
                <a:cs typeface="Times New Roman" pitchFamily="18" charset="0"/>
              </a:rPr>
              <a:t>Prema </a:t>
            </a:r>
            <a:r>
              <a:rPr lang="sr-Latn-BA" dirty="0" smtClean="0">
                <a:latin typeface="Times New Roman" pitchFamily="18" charset="0"/>
                <a:cs typeface="Times New Roman" pitchFamily="18" charset="0"/>
              </a:rPr>
              <a:t>IASB-ovom Okviru, </a:t>
            </a:r>
          </a:p>
          <a:p>
            <a:pPr>
              <a:buNone/>
            </a:pPr>
            <a:endParaRPr lang="sr-Latn-BA" dirty="0" smtClean="0">
              <a:latin typeface="Times New Roman" pitchFamily="18" charset="0"/>
              <a:cs typeface="Times New Roman" pitchFamily="18" charset="0"/>
            </a:endParaRPr>
          </a:p>
          <a:p>
            <a:pPr algn="just">
              <a:buNone/>
            </a:pPr>
            <a:r>
              <a:rPr lang="sr-Latn-BA"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I</a:t>
            </a:r>
            <a:r>
              <a:rPr lang="sr-Latn-BA" i="1" dirty="0" smtClean="0">
                <a:latin typeface="Times New Roman" pitchFamily="18" charset="0"/>
                <a:cs typeface="Times New Roman" pitchFamily="18" charset="0"/>
              </a:rPr>
              <a:t>nformacija je materijalno značajna ako bi njeno izostavljanje ili pogrešno prikazivanje moglo uticati na ekonomske odluke koje bi korisnici donijeli na bazi finansijskih izvještaja. Materijalnost zavisi od veličine stavke ili greške procijenjene u specifičnim okolnostima njenog izostavljanja ili pogrešnog prikazivanja. Stoga materijalnost prije obezbjeđuje prag ili tačku razgraničenja, nego kvalitativnu karakteristiku koju informacija mora imati da bi bila korisna.</a:t>
            </a:r>
            <a:endParaRPr lang="en-US" i="1" dirty="0">
              <a:latin typeface="Times New Roman" pitchFamily="18" charset="0"/>
              <a:cs typeface="Times New Roman" pitchFamily="18" charset="0"/>
            </a:endParaRPr>
          </a:p>
        </p:txBody>
      </p:sp>
      <p:sp>
        <p:nvSpPr>
          <p:cNvPr id="3"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Pojam materijalnosti</a:t>
            </a:r>
            <a:endParaRPr lang="sr-Latn-BA" dirty="0">
              <a:solidFill>
                <a:schemeClr val="tx1"/>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1556792"/>
            <a:ext cx="8343900" cy="5073427"/>
          </a:xfrm>
        </p:spPr>
        <p:txBody>
          <a:bodyPr>
            <a:normAutofit/>
          </a:bodyPr>
          <a:lstStyle/>
          <a:p>
            <a:pPr>
              <a:lnSpc>
                <a:spcPct val="150000"/>
              </a:lnSpc>
            </a:pPr>
            <a:endParaRPr lang="sr-Latn-BA" dirty="0" smtClean="0"/>
          </a:p>
          <a:p>
            <a:r>
              <a:rPr lang="sr-Latn-BA" dirty="0" smtClean="0">
                <a:latin typeface="Times New Roman" pitchFamily="18" charset="0"/>
                <a:cs typeface="Times New Roman" pitchFamily="18" charset="0"/>
              </a:rPr>
              <a:t>Preliminarnu procjenu materijalnosti revizor treba da izvrši već prilikom izrade plana revizije. Ove procjene predstavljaju osnovu za:</a:t>
            </a:r>
          </a:p>
          <a:p>
            <a:pPr marL="457200" indent="-457200">
              <a:buFont typeface="+mj-lt"/>
              <a:buAutoNum type="arabicPeriod"/>
            </a:pPr>
            <a:r>
              <a:rPr lang="sr-Latn-BA" dirty="0" smtClean="0">
                <a:latin typeface="Times New Roman" pitchFamily="18" charset="0"/>
                <a:cs typeface="Times New Roman" pitchFamily="18" charset="0"/>
              </a:rPr>
              <a:t>u</a:t>
            </a:r>
            <a:r>
              <a:rPr lang="sr-Latn-BA" dirty="0" smtClean="0">
                <a:latin typeface="Times New Roman" pitchFamily="18" charset="0"/>
                <a:cs typeface="Times New Roman" pitchFamily="18" charset="0"/>
              </a:rPr>
              <a:t>tvrđivanje </a:t>
            </a:r>
            <a:r>
              <a:rPr lang="sr-Latn-BA" dirty="0" smtClean="0">
                <a:latin typeface="Times New Roman" pitchFamily="18" charset="0"/>
                <a:cs typeface="Times New Roman" pitchFamily="18" charset="0"/>
              </a:rPr>
              <a:t>prirode, vremena i obima postupaka procjene </a:t>
            </a:r>
            <a:r>
              <a:rPr lang="sr-Latn-BA" dirty="0" smtClean="0">
                <a:latin typeface="Times New Roman" pitchFamily="18" charset="0"/>
                <a:cs typeface="Times New Roman" pitchFamily="18" charset="0"/>
              </a:rPr>
              <a:t>rizika,</a:t>
            </a:r>
          </a:p>
          <a:p>
            <a:pPr marL="457200" indent="-457200">
              <a:buFont typeface="+mj-lt"/>
              <a:buAutoNum type="arabicPeriod"/>
            </a:pPr>
            <a:r>
              <a:rPr lang="sr-Latn-BA" dirty="0" smtClean="0">
                <a:latin typeface="Times New Roman" pitchFamily="18" charset="0"/>
                <a:cs typeface="Times New Roman" pitchFamily="18" charset="0"/>
              </a:rPr>
              <a:t>i</a:t>
            </a:r>
            <a:r>
              <a:rPr lang="sr-Latn-BA" dirty="0" smtClean="0">
                <a:latin typeface="Times New Roman" pitchFamily="18" charset="0"/>
                <a:cs typeface="Times New Roman" pitchFamily="18" charset="0"/>
              </a:rPr>
              <a:t>dentifikovanje </a:t>
            </a:r>
            <a:r>
              <a:rPr lang="sr-Latn-BA" dirty="0" smtClean="0">
                <a:latin typeface="Times New Roman" pitchFamily="18" charset="0"/>
                <a:cs typeface="Times New Roman" pitchFamily="18" charset="0"/>
              </a:rPr>
              <a:t>i procjenu rizika materijalno pogrešnih iskaza, i </a:t>
            </a:r>
            <a:endParaRPr lang="sr-Latn-BA" dirty="0" smtClean="0">
              <a:latin typeface="Times New Roman" pitchFamily="18" charset="0"/>
              <a:cs typeface="Times New Roman" pitchFamily="18" charset="0"/>
            </a:endParaRPr>
          </a:p>
          <a:p>
            <a:pPr marL="457200" indent="-457200">
              <a:buFont typeface="+mj-lt"/>
              <a:buAutoNum type="arabicPeriod"/>
            </a:pPr>
            <a:r>
              <a:rPr lang="sr-Latn-BA" dirty="0" smtClean="0">
                <a:latin typeface="Times New Roman" pitchFamily="18" charset="0"/>
                <a:cs typeface="Times New Roman" pitchFamily="18" charset="0"/>
              </a:rPr>
              <a:t>u</a:t>
            </a:r>
            <a:r>
              <a:rPr lang="sr-Latn-BA" dirty="0" smtClean="0">
                <a:latin typeface="Times New Roman" pitchFamily="18" charset="0"/>
                <a:cs typeface="Times New Roman" pitchFamily="18" charset="0"/>
              </a:rPr>
              <a:t>tvrđivanje </a:t>
            </a:r>
            <a:r>
              <a:rPr lang="sr-Latn-BA" dirty="0" smtClean="0">
                <a:latin typeface="Times New Roman" pitchFamily="18" charset="0"/>
                <a:cs typeface="Times New Roman" pitchFamily="18" charset="0"/>
              </a:rPr>
              <a:t>prirode, vremena i obima daljih revizijskih postupaka.</a:t>
            </a:r>
          </a:p>
        </p:txBody>
      </p:sp>
      <p:sp>
        <p:nvSpPr>
          <p:cNvPr id="4"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Preliminarna procjena materijalnosti</a:t>
            </a:r>
            <a:endParaRPr lang="sr-Latn-BA" dirty="0">
              <a:solidFill>
                <a:schemeClr val="tx1"/>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229600" cy="4209331"/>
          </a:xfrm>
        </p:spPr>
        <p:txBody>
          <a:bodyPr/>
          <a:lstStyle/>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r>
              <a:rPr lang="sr-Latn-BA" b="1" dirty="0" smtClean="0">
                <a:latin typeface="Times New Roman" pitchFamily="18" charset="0"/>
                <a:cs typeface="Times New Roman" pitchFamily="18" charset="0"/>
              </a:rPr>
              <a:t>MSR </a:t>
            </a:r>
            <a:r>
              <a:rPr lang="sr-Latn-BA" b="1" dirty="0" smtClean="0">
                <a:latin typeface="Times New Roman" pitchFamily="18" charset="0"/>
                <a:cs typeface="Times New Roman" pitchFamily="18" charset="0"/>
              </a:rPr>
              <a:t>330</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REVIZORSKI ODGOVOR NA PROCIJENJENE RIZIKE</a:t>
            </a:r>
            <a:r>
              <a:rPr lang="en-US" b="1" dirty="0" smtClean="0">
                <a:latin typeface="Times New Roman" pitchFamily="18" charset="0"/>
                <a:cs typeface="Times New Roman" pitchFamily="18" charset="0"/>
              </a:rPr>
              <a:t> </a:t>
            </a:r>
            <a:endParaRPr lang="zh-CN" altLang="en-US"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p:txBody>
      </p:sp>
      <p:pic>
        <p:nvPicPr>
          <p:cNvPr id="4" name="Picture 3" descr="굆。"/>
          <p:cNvPicPr>
            <a:picLocks noChangeAspect="1" noChangeArrowheads="1"/>
          </p:cNvPicPr>
          <p:nvPr/>
        </p:nvPicPr>
        <p:blipFill>
          <a:blip r:embed="rId3" cstate="print"/>
          <a:srcRect/>
          <a:stretch>
            <a:fillRect/>
          </a:stretch>
        </p:blipFill>
        <p:spPr bwMode="auto">
          <a:xfrm>
            <a:off x="1619672" y="260648"/>
            <a:ext cx="5688632" cy="1319518"/>
          </a:xfrm>
          <a:prstGeom prst="rect">
            <a:avLst/>
          </a:prstGeom>
          <a:noFill/>
          <a:ln w="9525">
            <a:noFill/>
            <a:miter lim="800000"/>
            <a:headEnd/>
            <a:tailEnd/>
          </a:ln>
        </p:spPr>
      </p:pic>
      <p:sp>
        <p:nvSpPr>
          <p:cNvPr id="6" name="Slide Number Placeholder 5"/>
          <p:cNvSpPr>
            <a:spLocks noGrp="1"/>
          </p:cNvSpPr>
          <p:nvPr>
            <p:ph type="sldNum" sz="quarter" idx="15"/>
          </p:nvPr>
        </p:nvSpPr>
        <p:spPr/>
        <p:txBody>
          <a:bodyPr/>
          <a:lstStyle/>
          <a:p>
            <a:fld id="{2FCA1DB4-C1ED-4D75-A260-FC396E7E20F9}" type="slidenum">
              <a:rPr lang="sr-Latn-BA" smtClean="0"/>
              <a:pPr/>
              <a:t>13</a:t>
            </a:fld>
            <a:endParaRPr lang="sr-Latn-BA"/>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556792"/>
            <a:ext cx="8343900" cy="4525963"/>
          </a:xfrm>
        </p:spPr>
        <p:txBody>
          <a:bodyPr>
            <a:normAutofit/>
          </a:bodyPr>
          <a:lstStyle/>
          <a:p>
            <a:pPr algn="just"/>
            <a:r>
              <a:rPr lang="sr-Latn-BA" dirty="0" smtClean="0">
                <a:latin typeface="Times New Roman" pitchFamily="18" charset="0"/>
                <a:cs typeface="Times New Roman" pitchFamily="18" charset="0"/>
              </a:rPr>
              <a:t>MSR 330 – Revizorski odgovor na procjenjene rizike zahtijeva da revizor treba da osmisli i obavi dalje revizijske postupke čiji su priroda, vrijeme i obim odgovarajući, odnosno primjereni procjenjenim rizicima materijalno pogrešnog iskazivanja na nivou tvrdnje. </a:t>
            </a:r>
          </a:p>
          <a:p>
            <a:pPr algn="just"/>
            <a:r>
              <a:rPr lang="sr-Latn-BA" dirty="0" smtClean="0">
                <a:latin typeface="Times New Roman" pitchFamily="18" charset="0"/>
                <a:cs typeface="Times New Roman" pitchFamily="18" charset="0"/>
              </a:rPr>
              <a:t>Cilj revizora je da prikupi dovoljno adekvatnih revizijskih dokaza u vezi sa procjenjenim rizicima materijalno pogrešnih iskaza, putem osmišljavanja i primjene adekvatnih odgovora na te rizike.</a:t>
            </a:r>
            <a:endParaRPr lang="en-US" dirty="0">
              <a:latin typeface="Times New Roman" pitchFamily="18" charset="0"/>
              <a:cs typeface="Times New Roman" pitchFamily="18" charset="0"/>
            </a:endParaRPr>
          </a:p>
        </p:txBody>
      </p:sp>
      <p:sp>
        <p:nvSpPr>
          <p:cNvPr id="4"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Cilj MSR 330</a:t>
            </a:r>
            <a:endParaRPr lang="sr-Latn-BA" dirty="0">
              <a:solidFill>
                <a:schemeClr val="tx1"/>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solidFill>
                  <a:schemeClr val="tx1"/>
                </a:solidFill>
                <a:latin typeface="Times New Roman" pitchFamily="18" charset="0"/>
                <a:cs typeface="Times New Roman" pitchFamily="18" charset="0"/>
              </a:rPr>
              <a:t>Testovi kontrola</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179512" y="1340768"/>
            <a:ext cx="8343900" cy="4525963"/>
          </a:xfrm>
        </p:spPr>
        <p:txBody>
          <a:bodyPr>
            <a:normAutofit fontScale="85000" lnSpcReduction="20000"/>
          </a:bodyPr>
          <a:lstStyle/>
          <a:p>
            <a:pPr>
              <a:buNone/>
            </a:pPr>
            <a:r>
              <a:rPr lang="sr-Latn-BA" dirty="0" smtClean="0"/>
              <a:t>   </a:t>
            </a:r>
          </a:p>
          <a:p>
            <a:pPr>
              <a:buNone/>
            </a:pPr>
            <a:endParaRPr lang="sr-Latn-BA" dirty="0" smtClean="0">
              <a:latin typeface="Times New Roman" pitchFamily="18" charset="0"/>
              <a:cs typeface="Times New Roman" pitchFamily="18" charset="0"/>
            </a:endParaRPr>
          </a:p>
          <a:p>
            <a:pPr algn="just">
              <a:buNone/>
            </a:pPr>
            <a:r>
              <a:rPr lang="sr-Latn-BA" dirty="0" smtClean="0">
                <a:latin typeface="Times New Roman" pitchFamily="18" charset="0"/>
                <a:cs typeface="Times New Roman" pitchFamily="18" charset="0"/>
              </a:rPr>
              <a:t>    Prema </a:t>
            </a:r>
            <a:r>
              <a:rPr lang="sr-Latn-BA" dirty="0" smtClean="0">
                <a:latin typeface="Times New Roman" pitchFamily="18" charset="0"/>
                <a:cs typeface="Times New Roman" pitchFamily="18" charset="0"/>
              </a:rPr>
              <a:t>MSR 330, testiranje kontrola se vrši samo za one kontrole za koje je revizor procijenio da su adekvatno osmišljene da spriječe, ili otkriju ili isprave, materijalno pogrešan iskaz na nivou tvrdnje. Pitanja koja revizor može razmatrati prilikom utvrđivanja obima tesova kontrola obuhvataju:</a:t>
            </a:r>
          </a:p>
          <a:p>
            <a:pPr marL="457200" indent="-457200">
              <a:buFont typeface="+mj-lt"/>
              <a:buAutoNum type="arabicPeriod"/>
            </a:pPr>
            <a:r>
              <a:rPr lang="sr-Latn-BA" dirty="0" smtClean="0">
                <a:latin typeface="Times New Roman" pitchFamily="18" charset="0"/>
                <a:cs typeface="Times New Roman" pitchFamily="18" charset="0"/>
              </a:rPr>
              <a:t>učestalost </a:t>
            </a:r>
            <a:r>
              <a:rPr lang="sr-Latn-BA" dirty="0" smtClean="0">
                <a:latin typeface="Times New Roman" pitchFamily="18" charset="0"/>
                <a:cs typeface="Times New Roman" pitchFamily="18" charset="0"/>
              </a:rPr>
              <a:t>rada kontrole pravnog lica tokom </a:t>
            </a:r>
            <a:r>
              <a:rPr lang="sr-Latn-BA" dirty="0" smtClean="0">
                <a:latin typeface="Times New Roman" pitchFamily="18" charset="0"/>
                <a:cs typeface="Times New Roman" pitchFamily="18" charset="0"/>
              </a:rPr>
              <a:t>perioda,</a:t>
            </a:r>
          </a:p>
          <a:p>
            <a:pPr marL="457200" indent="-457200">
              <a:buFont typeface="+mj-lt"/>
              <a:buAutoNum type="arabicPeriod"/>
            </a:pPr>
            <a:r>
              <a:rPr lang="sr-Latn-BA" dirty="0" smtClean="0">
                <a:latin typeface="Times New Roman" pitchFamily="18" charset="0"/>
                <a:cs typeface="Times New Roman" pitchFamily="18" charset="0"/>
              </a:rPr>
              <a:t>dužinu </a:t>
            </a:r>
            <a:r>
              <a:rPr lang="sr-Latn-BA" dirty="0" smtClean="0">
                <a:latin typeface="Times New Roman" pitchFamily="18" charset="0"/>
                <a:cs typeface="Times New Roman" pitchFamily="18" charset="0"/>
              </a:rPr>
              <a:t>vremena tokom perioda revizije u kom se revizor oslanja na efektivno funkcionisanje </a:t>
            </a:r>
            <a:r>
              <a:rPr lang="sr-Latn-BA" dirty="0" smtClean="0">
                <a:latin typeface="Times New Roman" pitchFamily="18" charset="0"/>
                <a:cs typeface="Times New Roman" pitchFamily="18" charset="0"/>
              </a:rPr>
              <a:t>kontrole,</a:t>
            </a:r>
          </a:p>
          <a:p>
            <a:pPr marL="457200" indent="-457200">
              <a:buFont typeface="+mj-lt"/>
              <a:buAutoNum type="arabicPeriod"/>
            </a:pPr>
            <a:r>
              <a:rPr lang="sr-Latn-BA" dirty="0" smtClean="0">
                <a:latin typeface="Times New Roman" pitchFamily="18" charset="0"/>
                <a:cs typeface="Times New Roman" pitchFamily="18" charset="0"/>
              </a:rPr>
              <a:t>očekivano </a:t>
            </a:r>
            <a:r>
              <a:rPr lang="sr-Latn-BA" dirty="0" smtClean="0">
                <a:latin typeface="Times New Roman" pitchFamily="18" charset="0"/>
                <a:cs typeface="Times New Roman" pitchFamily="18" charset="0"/>
              </a:rPr>
              <a:t>odstupanje od </a:t>
            </a:r>
            <a:r>
              <a:rPr lang="sr-Latn-BA" dirty="0" smtClean="0">
                <a:latin typeface="Times New Roman" pitchFamily="18" charset="0"/>
                <a:cs typeface="Times New Roman" pitchFamily="18" charset="0"/>
              </a:rPr>
              <a:t>kontrole,</a:t>
            </a:r>
          </a:p>
          <a:p>
            <a:pPr marL="457200" indent="-457200">
              <a:buFont typeface="+mj-lt"/>
              <a:buAutoNum type="arabicPeriod"/>
            </a:pPr>
            <a:r>
              <a:rPr lang="sr-Latn-BA" dirty="0" smtClean="0">
                <a:latin typeface="Times New Roman" pitchFamily="18" charset="0"/>
                <a:cs typeface="Times New Roman" pitchFamily="18" charset="0"/>
              </a:rPr>
              <a:t>značaj </a:t>
            </a:r>
            <a:r>
              <a:rPr lang="sr-Latn-BA" dirty="0" smtClean="0">
                <a:latin typeface="Times New Roman" pitchFamily="18" charset="0"/>
                <a:cs typeface="Times New Roman" pitchFamily="18" charset="0"/>
              </a:rPr>
              <a:t>i pouzdanost revizijskih dokaza koje treba pribaviti kao podršku pretpostavci da se kontrolom sprečavaju ili otkrivaju i ispravljaju materijalne greške na nivou </a:t>
            </a:r>
            <a:r>
              <a:rPr lang="sr-Latn-BA" dirty="0" smtClean="0">
                <a:latin typeface="Times New Roman" pitchFamily="18" charset="0"/>
                <a:cs typeface="Times New Roman" pitchFamily="18" charset="0"/>
              </a:rPr>
              <a:t>tvrdnje,</a:t>
            </a:r>
          </a:p>
          <a:p>
            <a:pPr marL="457200" indent="-457200">
              <a:buFont typeface="+mj-lt"/>
              <a:buAutoNum type="arabicPeriod"/>
            </a:pPr>
            <a:r>
              <a:rPr lang="sr-Latn-BA" dirty="0" smtClean="0">
                <a:latin typeface="Times New Roman" pitchFamily="18" charset="0"/>
                <a:cs typeface="Times New Roman" pitchFamily="18" charset="0"/>
              </a:rPr>
              <a:t>obim </a:t>
            </a:r>
            <a:r>
              <a:rPr lang="sr-Latn-BA" dirty="0" smtClean="0">
                <a:latin typeface="Times New Roman" pitchFamily="18" charset="0"/>
                <a:cs typeface="Times New Roman" pitchFamily="18" charset="0"/>
              </a:rPr>
              <a:t>u </a:t>
            </a:r>
            <a:r>
              <a:rPr lang="sr-Latn-BA" dirty="0" smtClean="0">
                <a:latin typeface="Times New Roman" pitchFamily="18" charset="0"/>
                <a:cs typeface="Times New Roman" pitchFamily="18" charset="0"/>
              </a:rPr>
              <a:t>kojem </a:t>
            </a:r>
            <a:r>
              <a:rPr lang="sr-Latn-BA" dirty="0" smtClean="0">
                <a:latin typeface="Times New Roman" pitchFamily="18" charset="0"/>
                <a:cs typeface="Times New Roman" pitchFamily="18" charset="0"/>
              </a:rPr>
              <a:t>se </a:t>
            </a:r>
            <a:r>
              <a:rPr lang="sr-Latn-BA" dirty="0" err="1" smtClean="0">
                <a:latin typeface="Times New Roman" pitchFamily="18" charset="0"/>
                <a:cs typeface="Times New Roman" pitchFamily="18" charset="0"/>
              </a:rPr>
              <a:t>revizijski</a:t>
            </a: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dokazi pribavljaju </a:t>
            </a:r>
            <a:r>
              <a:rPr lang="sr-Latn-BA" dirty="0" smtClean="0">
                <a:latin typeface="Times New Roman" pitchFamily="18" charset="0"/>
                <a:cs typeface="Times New Roman" pitchFamily="18" charset="0"/>
              </a:rPr>
              <a:t>iz testova drugih kontrola vezanih sa tvrdnjom.</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r>
              <a:rPr lang="sr-Latn-BA" dirty="0" smtClean="0">
                <a:latin typeface="Times New Roman" pitchFamily="18" charset="0"/>
                <a:cs typeface="Times New Roman" pitchFamily="18" charset="0"/>
              </a:rPr>
              <a:t>U zavisnosti od </a:t>
            </a:r>
            <a:r>
              <a:rPr lang="sr-Latn-BA" dirty="0" smtClean="0">
                <a:latin typeface="Times New Roman" pitchFamily="18" charset="0"/>
                <a:cs typeface="Times New Roman" pitchFamily="18" charset="0"/>
              </a:rPr>
              <a:t>okolnosti, adekvatan odgovor na procijenjeni nivo </a:t>
            </a:r>
            <a:r>
              <a:rPr lang="sr-Latn-BA" dirty="0" smtClean="0">
                <a:latin typeface="Times New Roman" pitchFamily="18" charset="0"/>
                <a:cs typeface="Times New Roman" pitchFamily="18" charset="0"/>
              </a:rPr>
              <a:t>rizika materijalno pogrešnog iskaza na nivou tvrdnje može biti</a:t>
            </a:r>
            <a:r>
              <a:rPr lang="sr-Latn-BA" dirty="0" smtClean="0">
                <a:latin typeface="Times New Roman" pitchFamily="18" charset="0"/>
                <a:cs typeface="Times New Roman" pitchFamily="18" charset="0"/>
              </a:rPr>
              <a:t>:</a:t>
            </a:r>
            <a:endParaRPr lang="sr-Latn-BA" dirty="0" smtClean="0">
              <a:latin typeface="Times New Roman" pitchFamily="18" charset="0"/>
              <a:cs typeface="Times New Roman" pitchFamily="18" charset="0"/>
            </a:endParaRPr>
          </a:p>
          <a:p>
            <a:pPr marL="457200" indent="-457200" algn="just">
              <a:buFont typeface="+mj-lt"/>
              <a:buAutoNum type="arabicPeriod"/>
            </a:pPr>
            <a:r>
              <a:rPr lang="sr-Latn-BA" dirty="0" smtClean="0">
                <a:latin typeface="Times New Roman" pitchFamily="18" charset="0"/>
                <a:cs typeface="Times New Roman" pitchFamily="18" charset="0"/>
              </a:rPr>
              <a:t>sprovođenje samo suštinskih analitičkih postupaka je dovoljno za svođenje rizika materijalno pogrešnog iskazivanja na prihvatljivo nizak </a:t>
            </a:r>
            <a:r>
              <a:rPr lang="sr-Latn-BA" dirty="0" smtClean="0">
                <a:latin typeface="Times New Roman" pitchFamily="18" charset="0"/>
                <a:cs typeface="Times New Roman" pitchFamily="18" charset="0"/>
              </a:rPr>
              <a:t>nivo;</a:t>
            </a:r>
          </a:p>
          <a:p>
            <a:pPr marL="457200" indent="-457200" algn="just">
              <a:buFont typeface="+mj-lt"/>
              <a:buAutoNum type="arabicPeriod"/>
            </a:pPr>
            <a:r>
              <a:rPr lang="sr-Latn-BA" dirty="0" smtClean="0">
                <a:latin typeface="Times New Roman" pitchFamily="18" charset="0"/>
                <a:cs typeface="Times New Roman" pitchFamily="18" charset="0"/>
              </a:rPr>
              <a:t>samo </a:t>
            </a:r>
            <a:r>
              <a:rPr lang="sr-Latn-BA" dirty="0" smtClean="0">
                <a:latin typeface="Times New Roman" pitchFamily="18" charset="0"/>
                <a:cs typeface="Times New Roman" pitchFamily="18" charset="0"/>
              </a:rPr>
              <a:t>detaljni testovi su </a:t>
            </a:r>
            <a:r>
              <a:rPr lang="sr-Latn-BA" dirty="0" smtClean="0">
                <a:latin typeface="Times New Roman" pitchFamily="18" charset="0"/>
                <a:cs typeface="Times New Roman" pitchFamily="18" charset="0"/>
              </a:rPr>
              <a:t>prikladni;</a:t>
            </a:r>
          </a:p>
          <a:p>
            <a:pPr marL="457200" indent="-457200" algn="just">
              <a:buFont typeface="+mj-lt"/>
              <a:buAutoNum type="arabicPeriod"/>
            </a:pPr>
            <a:r>
              <a:rPr lang="sr-Latn-BA" dirty="0" smtClean="0">
                <a:latin typeface="Times New Roman" pitchFamily="18" charset="0"/>
                <a:cs typeface="Times New Roman" pitchFamily="18" charset="0"/>
              </a:rPr>
              <a:t>kombinacija </a:t>
            </a:r>
            <a:r>
              <a:rPr lang="sr-Latn-BA" dirty="0" smtClean="0">
                <a:latin typeface="Times New Roman" pitchFamily="18" charset="0"/>
                <a:cs typeface="Times New Roman" pitchFamily="18" charset="0"/>
              </a:rPr>
              <a:t>suštinskih analitičkih postupaka i detaljnih testova najbolje odgovara procijenjenim rizicima.</a:t>
            </a:r>
            <a:endParaRPr lang="en-US" dirty="0">
              <a:latin typeface="Times New Roman" pitchFamily="18" charset="0"/>
              <a:cs typeface="Times New Roman" pitchFamily="18" charset="0"/>
            </a:endParaRPr>
          </a:p>
        </p:txBody>
      </p:sp>
      <p:sp>
        <p:nvSpPr>
          <p:cNvPr id="4"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Preliminarna procjena materijalnosti</a:t>
            </a:r>
            <a:endParaRPr lang="sr-Latn-BA"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28800"/>
            <a:ext cx="8229600" cy="4320480"/>
          </a:xfrm>
        </p:spPr>
        <p:txBody>
          <a:bodyPr>
            <a:normAutofit fontScale="92500" lnSpcReduction="10000"/>
          </a:bodyPr>
          <a:lstStyle/>
          <a:p>
            <a:pPr algn="just">
              <a:buNone/>
            </a:pPr>
            <a:r>
              <a:rPr lang="sr-Latn-BA" dirty="0" smtClean="0"/>
              <a:t>   </a:t>
            </a:r>
          </a:p>
          <a:p>
            <a:pPr algn="just">
              <a:buNone/>
            </a:pP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Cilj </a:t>
            </a:r>
            <a:r>
              <a:rPr lang="sr-Latn-BA" dirty="0" smtClean="0">
                <a:latin typeface="Times New Roman" pitchFamily="18" charset="0"/>
                <a:cs typeface="Times New Roman" pitchFamily="18" charset="0"/>
              </a:rPr>
              <a:t>revizora je planiranje revizije kako bi ona bila izvršena na efektivan način. Planiranje revizije podrazumijeva </a:t>
            </a:r>
            <a:r>
              <a:rPr lang="sr-Latn-BA" dirty="0" smtClean="0">
                <a:latin typeface="Times New Roman" pitchFamily="18" charset="0"/>
                <a:cs typeface="Times New Roman" pitchFamily="18" charset="0"/>
              </a:rPr>
              <a:t>uspostavljanje opšte </a:t>
            </a:r>
            <a:r>
              <a:rPr lang="sr-Latn-BA" dirty="0" smtClean="0">
                <a:latin typeface="Times New Roman" pitchFamily="18" charset="0"/>
                <a:cs typeface="Times New Roman" pitchFamily="18" charset="0"/>
              </a:rPr>
              <a:t>revizijske strategije za angažovanje i razvijanje plana revizije. Adekvatno planiranje je od višestruke koristi za reviziju </a:t>
            </a:r>
            <a:r>
              <a:rPr lang="sr-Latn-BA" dirty="0" smtClean="0">
                <a:latin typeface="Times New Roman" pitchFamily="18" charset="0"/>
                <a:cs typeface="Times New Roman" pitchFamily="18" charset="0"/>
              </a:rPr>
              <a:t>finansijskih </a:t>
            </a:r>
            <a:r>
              <a:rPr lang="sr-Latn-BA" dirty="0" smtClean="0">
                <a:latin typeface="Times New Roman" pitchFamily="18" charset="0"/>
                <a:cs typeface="Times New Roman" pitchFamily="18" charset="0"/>
              </a:rPr>
              <a:t>izvještaja uključujući i sljedeće:</a:t>
            </a:r>
          </a:p>
          <a:p>
            <a:pPr algn="just"/>
            <a:r>
              <a:rPr lang="sr-Latn-BA" dirty="0" smtClean="0">
                <a:latin typeface="Times New Roman" pitchFamily="18" charset="0"/>
                <a:cs typeface="Times New Roman" pitchFamily="18" charset="0"/>
              </a:rPr>
              <a:t>p</a:t>
            </a:r>
            <a:r>
              <a:rPr lang="sr-Latn-BA" dirty="0" smtClean="0">
                <a:latin typeface="Times New Roman" pitchFamily="18" charset="0"/>
                <a:cs typeface="Times New Roman" pitchFamily="18" charset="0"/>
              </a:rPr>
              <a:t>omaže </a:t>
            </a:r>
            <a:r>
              <a:rPr lang="sr-Latn-BA" dirty="0" smtClean="0">
                <a:latin typeface="Times New Roman" pitchFamily="18" charset="0"/>
                <a:cs typeface="Times New Roman" pitchFamily="18" charset="0"/>
              </a:rPr>
              <a:t>revizoru da značajnim oblastima revizije posveti odgovarajuću </a:t>
            </a:r>
            <a:r>
              <a:rPr lang="sr-Latn-BA" dirty="0" smtClean="0">
                <a:latin typeface="Times New Roman" pitchFamily="18" charset="0"/>
                <a:cs typeface="Times New Roman" pitchFamily="18" charset="0"/>
              </a:rPr>
              <a:t>pažnju,</a:t>
            </a:r>
            <a:endParaRPr lang="sr-Latn-BA" dirty="0" smtClean="0">
              <a:latin typeface="Times New Roman" pitchFamily="18" charset="0"/>
              <a:cs typeface="Times New Roman" pitchFamily="18" charset="0"/>
            </a:endParaRPr>
          </a:p>
          <a:p>
            <a:pPr algn="just"/>
            <a:r>
              <a:rPr lang="sr-Latn-BA" dirty="0" smtClean="0">
                <a:latin typeface="Times New Roman" pitchFamily="18" charset="0"/>
                <a:cs typeface="Times New Roman" pitchFamily="18" charset="0"/>
              </a:rPr>
              <a:t>p</a:t>
            </a:r>
            <a:r>
              <a:rPr lang="sr-Latn-BA" dirty="0" smtClean="0">
                <a:latin typeface="Times New Roman" pitchFamily="18" charset="0"/>
                <a:cs typeface="Times New Roman" pitchFamily="18" charset="0"/>
              </a:rPr>
              <a:t>omaže </a:t>
            </a:r>
            <a:r>
              <a:rPr lang="sr-Latn-BA" dirty="0" smtClean="0">
                <a:latin typeface="Times New Roman" pitchFamily="18" charset="0"/>
                <a:cs typeface="Times New Roman" pitchFamily="18" charset="0"/>
              </a:rPr>
              <a:t>revizoru da identifikuje i pravovremeno </a:t>
            </a:r>
            <a:r>
              <a:rPr lang="en-US" dirty="0" err="1" smtClean="0">
                <a:latin typeface="Times New Roman" pitchFamily="18" charset="0"/>
                <a:cs typeface="Times New Roman" pitchFamily="18" charset="0"/>
              </a:rPr>
              <a:t>rij</a:t>
            </a:r>
            <a:r>
              <a:rPr lang="sr-Latn-BA" dirty="0" smtClean="0">
                <a:latin typeface="Times New Roman" pitchFamily="18" charset="0"/>
                <a:cs typeface="Times New Roman" pitchFamily="18" charset="0"/>
              </a:rPr>
              <a:t>eši potencijalne </a:t>
            </a:r>
            <a:r>
              <a:rPr lang="sr-Latn-BA" dirty="0" smtClean="0">
                <a:latin typeface="Times New Roman" pitchFamily="18" charset="0"/>
                <a:cs typeface="Times New Roman" pitchFamily="18" charset="0"/>
              </a:rPr>
              <a:t>probleme, i</a:t>
            </a:r>
            <a:endParaRPr lang="sr-Latn-BA" dirty="0" smtClean="0">
              <a:latin typeface="Times New Roman" pitchFamily="18" charset="0"/>
              <a:cs typeface="Times New Roman" pitchFamily="18" charset="0"/>
            </a:endParaRPr>
          </a:p>
          <a:p>
            <a:pPr algn="just"/>
            <a:r>
              <a:rPr lang="sr-Latn-BA" dirty="0" smtClean="0">
                <a:latin typeface="Times New Roman" pitchFamily="18" charset="0"/>
                <a:cs typeface="Times New Roman" pitchFamily="18" charset="0"/>
              </a:rPr>
              <a:t>p</a:t>
            </a:r>
            <a:r>
              <a:rPr lang="sr-Latn-BA" dirty="0" smtClean="0">
                <a:latin typeface="Times New Roman" pitchFamily="18" charset="0"/>
                <a:cs typeface="Times New Roman" pitchFamily="18" charset="0"/>
              </a:rPr>
              <a:t>omaže </a:t>
            </a:r>
            <a:r>
              <a:rPr lang="sr-Latn-BA" dirty="0" smtClean="0">
                <a:latin typeface="Times New Roman" pitchFamily="18" charset="0"/>
                <a:cs typeface="Times New Roman" pitchFamily="18" charset="0"/>
              </a:rPr>
              <a:t>revizoru da adekvatno organizuje i upravlja revizijskim angažovanjem, tako da se obavlja na efektivan i efikasan način.</a:t>
            </a:r>
          </a:p>
          <a:p>
            <a:endParaRPr lang="en-US" dirty="0"/>
          </a:p>
        </p:txBody>
      </p:sp>
      <p:sp>
        <p:nvSpPr>
          <p:cNvPr id="4"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Cilj planiranja revizije</a:t>
            </a:r>
            <a:endParaRPr lang="sr-Latn-BA"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solidFill>
                  <a:schemeClr val="tx1"/>
                </a:solidFill>
                <a:latin typeface="Times New Roman" pitchFamily="18" charset="0"/>
                <a:cs typeface="Times New Roman" pitchFamily="18" charset="0"/>
              </a:rPr>
              <a:t>Značaj planiranja revizije</a:t>
            </a:r>
            <a:endParaRPr lang="sr-Latn-BA"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a:bodyPr>
          <a:lstStyle/>
          <a:p>
            <a:pPr algn="just"/>
            <a:r>
              <a:rPr lang="sr-Latn-BA" dirty="0" smtClean="0">
                <a:latin typeface="Times New Roman" pitchFamily="18" charset="0"/>
                <a:cs typeface="Times New Roman" pitchFamily="18" charset="0"/>
              </a:rPr>
              <a:t>MSR 300 prvo uspostavlja </a:t>
            </a:r>
            <a:r>
              <a:rPr lang="sr-Latn-BA" i="1" dirty="0" smtClean="0">
                <a:latin typeface="Times New Roman" pitchFamily="18" charset="0"/>
                <a:cs typeface="Times New Roman" pitchFamily="18" charset="0"/>
              </a:rPr>
              <a:t>“globalni” zahtjev da “revizor treba da planira poslove revizije tako da revizija bude obavljena na efektivan i efikasan način”. </a:t>
            </a:r>
            <a:r>
              <a:rPr lang="sr-Latn-BA" dirty="0" smtClean="0">
                <a:latin typeface="Times New Roman" pitchFamily="18" charset="0"/>
                <a:cs typeface="Times New Roman" pitchFamily="18" charset="0"/>
              </a:rPr>
              <a:t>Prema ovom standardu, planiranje podrazumijeva razvoj opšte strategije i detaljnog pristupa za očekivanu prirodu, vrijeme i obim revizije (razvijanje plana revizije), a revizor treba da planira da reviziju obavi efikasno i na vrijeme. </a:t>
            </a:r>
          </a:p>
          <a:p>
            <a:r>
              <a:rPr lang="sr-Latn-BA" dirty="0" smtClean="0">
                <a:latin typeface="Times New Roman" pitchFamily="18" charset="0"/>
                <a:cs typeface="Times New Roman" pitchFamily="18" charset="0"/>
              </a:rPr>
              <a:t>Ukupni pristup, obim i </a:t>
            </a:r>
            <a:r>
              <a:rPr lang="sr-Latn-BA" dirty="0" err="1" smtClean="0">
                <a:latin typeface="Times New Roman" pitchFamily="18" charset="0"/>
                <a:cs typeface="Times New Roman" pitchFamily="18" charset="0"/>
              </a:rPr>
              <a:t>detaljnost</a:t>
            </a:r>
            <a:r>
              <a:rPr lang="sr-Latn-BA" dirty="0" smtClean="0">
                <a:latin typeface="Times New Roman" pitchFamily="18" charset="0"/>
                <a:cs typeface="Times New Roman" pitchFamily="18" charset="0"/>
              </a:rPr>
              <a:t> planiranja revizije zavisi od: </a:t>
            </a:r>
          </a:p>
          <a:p>
            <a:pPr marL="457200" indent="-457200">
              <a:buAutoNum type="arabicPeriod"/>
            </a:pPr>
            <a:r>
              <a:rPr lang="sr-Latn-BA" dirty="0" smtClean="0">
                <a:latin typeface="Times New Roman" pitchFamily="18" charset="0"/>
                <a:cs typeface="Times New Roman" pitchFamily="18" charset="0"/>
              </a:rPr>
              <a:t>v</a:t>
            </a:r>
            <a:r>
              <a:rPr lang="sr-Latn-BA" dirty="0" smtClean="0">
                <a:latin typeface="Times New Roman" pitchFamily="18" charset="0"/>
                <a:cs typeface="Times New Roman" pitchFamily="18" charset="0"/>
              </a:rPr>
              <a:t>eličine pravnog lica – klijenta revizije, </a:t>
            </a:r>
          </a:p>
          <a:p>
            <a:pPr marL="457200" indent="-457200">
              <a:buAutoNum type="arabicPeriod"/>
            </a:pPr>
            <a:r>
              <a:rPr lang="sr-Latn-BA" dirty="0" smtClean="0">
                <a:latin typeface="Times New Roman" pitchFamily="18" charset="0"/>
                <a:cs typeface="Times New Roman" pitchFamily="18" charset="0"/>
              </a:rPr>
              <a:t>p</a:t>
            </a:r>
            <a:r>
              <a:rPr lang="sr-Latn-BA" dirty="0" smtClean="0">
                <a:latin typeface="Times New Roman" pitchFamily="18" charset="0"/>
                <a:cs typeface="Times New Roman" pitchFamily="18" charset="0"/>
              </a:rPr>
              <a:t>rethodnog iskustva sa datim klijentom i </a:t>
            </a:r>
          </a:p>
          <a:p>
            <a:pPr marL="457200" indent="-457200">
              <a:buAutoNum type="arabicPeriod"/>
            </a:pPr>
            <a:r>
              <a:rPr lang="sr-Latn-BA" dirty="0" smtClean="0">
                <a:latin typeface="Times New Roman" pitchFamily="18" charset="0"/>
                <a:cs typeface="Times New Roman" pitchFamily="18" charset="0"/>
              </a:rPr>
              <a:t>p</a:t>
            </a:r>
            <a:r>
              <a:rPr lang="sr-Latn-BA" dirty="0" smtClean="0">
                <a:latin typeface="Times New Roman" pitchFamily="18" charset="0"/>
                <a:cs typeface="Times New Roman" pitchFamily="18" charset="0"/>
              </a:rPr>
              <a:t>oznavanja njegovog poslovanja. </a:t>
            </a:r>
            <a:endParaRPr lang="sr-Latn-BA" dirty="0" smtClean="0">
              <a:latin typeface="Times New Roman" pitchFamily="18" charset="0"/>
              <a:cs typeface="Times New Roman" pitchFamily="18" charset="0"/>
            </a:endParaRPr>
          </a:p>
          <a:p>
            <a:pPr marL="457200" indent="-457200">
              <a:buNone/>
            </a:pPr>
            <a:r>
              <a:rPr lang="sr-Latn-BA" dirty="0" smtClean="0">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solidFill>
                  <a:schemeClr val="tx1"/>
                </a:solidFill>
                <a:latin typeface="Times New Roman" pitchFamily="18" charset="0"/>
                <a:cs typeface="Times New Roman" pitchFamily="18" charset="0"/>
              </a:rPr>
              <a:t>Značaj planiranja revizije</a:t>
            </a:r>
            <a:endParaRPr lang="sr-Latn-BA" dirty="0"/>
          </a:p>
        </p:txBody>
      </p:sp>
      <p:sp>
        <p:nvSpPr>
          <p:cNvPr id="3" name="Content Placeholder 2"/>
          <p:cNvSpPr>
            <a:spLocks noGrp="1"/>
          </p:cNvSpPr>
          <p:nvPr>
            <p:ph sz="quarter" idx="1"/>
          </p:nvPr>
        </p:nvSpPr>
        <p:spPr/>
        <p:txBody>
          <a:bodyPr/>
          <a:lstStyle/>
          <a:p>
            <a:pPr algn="just"/>
            <a:endParaRPr lang="sr-Latn-BA" dirty="0" smtClean="0">
              <a:latin typeface="Times New Roman" pitchFamily="18" charset="0"/>
              <a:cs typeface="Times New Roman" pitchFamily="18" charset="0"/>
            </a:endParaRPr>
          </a:p>
          <a:p>
            <a:pPr algn="just"/>
            <a:r>
              <a:rPr lang="sr-Latn-BA" dirty="0" smtClean="0">
                <a:latin typeface="Times New Roman" pitchFamily="18" charset="0"/>
                <a:cs typeface="Times New Roman" pitchFamily="18" charset="0"/>
              </a:rPr>
              <a:t>Prema </a:t>
            </a:r>
            <a:r>
              <a:rPr lang="sr-Latn-BA" dirty="0" smtClean="0">
                <a:latin typeface="Times New Roman" pitchFamily="18" charset="0"/>
                <a:cs typeface="Times New Roman" pitchFamily="18" charset="0"/>
              </a:rPr>
              <a:t>tome, poznavanje poslovanja potencijalnog klijenta revizije je </a:t>
            </a:r>
            <a:r>
              <a:rPr lang="sr-Latn-BA" dirty="0" smtClean="0">
                <a:latin typeface="Times New Roman" pitchFamily="18" charset="0"/>
                <a:cs typeface="Times New Roman" pitchFamily="18" charset="0"/>
              </a:rPr>
              <a:t>istovremeno i pretpostavka i sastavni dio planiranja revizije finansijskih izvještaja. Upoznavanje i razumijevanje poslovnog pravnog lica, potencijalnog klijenta revizije, veoma je bitna aktivnost u prvoj fazi procesa revizije – fazi prihvatanja klijenta, te kao takva prethodi prihvatanju angažovanja i planiranju revizije. </a:t>
            </a:r>
            <a:endParaRPr lang="sr-Latn-B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12776"/>
            <a:ext cx="7467600" cy="5061176"/>
          </a:xfrm>
        </p:spPr>
        <p:txBody>
          <a:bodyPr>
            <a:noAutofit/>
          </a:bodyPr>
          <a:lstStyle/>
          <a:p>
            <a:pPr algn="just"/>
            <a:r>
              <a:rPr lang="sr-Latn-BA" sz="2000" dirty="0" smtClean="0">
                <a:latin typeface="Times New Roman" pitchFamily="18" charset="0"/>
                <a:cs typeface="Times New Roman" pitchFamily="18" charset="0"/>
              </a:rPr>
              <a:t>Adekvatno planiranje revizije finansijskih izvještaja </a:t>
            </a:r>
            <a:r>
              <a:rPr lang="sr-Latn-BA" sz="2000" dirty="0" err="1" smtClean="0">
                <a:latin typeface="Times New Roman" pitchFamily="18" charset="0"/>
                <a:cs typeface="Times New Roman" pitchFamily="18" charset="0"/>
              </a:rPr>
              <a:t>obezbjeđuju</a:t>
            </a:r>
            <a:r>
              <a:rPr lang="sr-Latn-BA" sz="2000" dirty="0" smtClean="0">
                <a:latin typeface="Times New Roman" pitchFamily="18" charset="0"/>
                <a:cs typeface="Times New Roman" pitchFamily="18" charset="0"/>
              </a:rPr>
              <a:t> sljedeće efekte:</a:t>
            </a:r>
          </a:p>
          <a:p>
            <a:pPr marL="457200" indent="-457200" algn="just">
              <a:buFontTx/>
              <a:buChar char="-"/>
            </a:pPr>
            <a:r>
              <a:rPr lang="sr-Latn-BA" sz="2000" dirty="0" err="1" smtClean="0">
                <a:latin typeface="Times New Roman" pitchFamily="18" charset="0"/>
                <a:cs typeface="Times New Roman" pitchFamily="18" charset="0"/>
              </a:rPr>
              <a:t>Usmjeravanje</a:t>
            </a:r>
            <a:r>
              <a:rPr lang="sr-Latn-BA" sz="2000" dirty="0" smtClean="0">
                <a:latin typeface="Times New Roman" pitchFamily="18" charset="0"/>
                <a:cs typeface="Times New Roman" pitchFamily="18" charset="0"/>
              </a:rPr>
              <a:t> odgovarajuće pažnje odgovornog partnera i revizorskog tima u cjelini na važne oblasti revizije;</a:t>
            </a:r>
          </a:p>
          <a:p>
            <a:pPr marL="457200" indent="-457200" algn="just">
              <a:buFontTx/>
              <a:buChar char="-"/>
            </a:pPr>
            <a:r>
              <a:rPr lang="sr-Latn-BA" sz="2000" dirty="0" smtClean="0">
                <a:latin typeface="Times New Roman" pitchFamily="18" charset="0"/>
                <a:cs typeface="Times New Roman" pitchFamily="18" charset="0"/>
              </a:rPr>
              <a:t>Identifikovanje potencijalnih problema koji mogu imati značajan uticaj na finansijske izvještaje, odnosno postojanje materijalno značajnih grešaka u njima;</a:t>
            </a:r>
          </a:p>
          <a:p>
            <a:pPr marL="457200" indent="-457200" algn="just">
              <a:buFontTx/>
              <a:buChar char="-"/>
            </a:pPr>
            <a:r>
              <a:rPr lang="sr-Latn-BA" sz="2000" dirty="0" smtClean="0">
                <a:latin typeface="Times New Roman" pitchFamily="18" charset="0"/>
                <a:cs typeface="Times New Roman" pitchFamily="18" charset="0"/>
              </a:rPr>
              <a:t>Ekspeditivno obavljanje revizorskog angažmana (efektivno, efikasno, blagovremeno, uz uvažavanje </a:t>
            </a:r>
            <a:r>
              <a:rPr lang="sr-Latn-BA" sz="2000" dirty="0" err="1" smtClean="0">
                <a:latin typeface="Times New Roman" pitchFamily="18" charset="0"/>
                <a:cs typeface="Times New Roman" pitchFamily="18" charset="0"/>
              </a:rPr>
              <a:t>cost</a:t>
            </a:r>
            <a:r>
              <a:rPr lang="sr-Latn-BA" sz="2000" dirty="0" smtClean="0">
                <a:latin typeface="Times New Roman" pitchFamily="18" charset="0"/>
                <a:cs typeface="Times New Roman" pitchFamily="18" charset="0"/>
              </a:rPr>
              <a:t> </a:t>
            </a:r>
            <a:r>
              <a:rPr lang="sr-Latn-BA" sz="2000" dirty="0" err="1" smtClean="0">
                <a:latin typeface="Times New Roman" pitchFamily="18" charset="0"/>
                <a:cs typeface="Times New Roman" pitchFamily="18" charset="0"/>
              </a:rPr>
              <a:t>benefit</a:t>
            </a:r>
            <a:r>
              <a:rPr lang="sr-Latn-BA" sz="2000" dirty="0" smtClean="0">
                <a:latin typeface="Times New Roman" pitchFamily="18" charset="0"/>
                <a:cs typeface="Times New Roman" pitchFamily="18" charset="0"/>
              </a:rPr>
              <a:t> pristupa), </a:t>
            </a:r>
          </a:p>
          <a:p>
            <a:pPr marL="457200" indent="-457200" algn="just">
              <a:buFontTx/>
              <a:buChar char="-"/>
            </a:pPr>
            <a:r>
              <a:rPr lang="sr-Latn-BA" sz="2000" dirty="0" smtClean="0">
                <a:latin typeface="Times New Roman" pitchFamily="18" charset="0"/>
                <a:cs typeface="Times New Roman" pitchFamily="18" charset="0"/>
              </a:rPr>
              <a:t>Adekvatno delegiranja posla na članove revizorskog tima, </a:t>
            </a:r>
            <a:r>
              <a:rPr lang="sr-Latn-BA" sz="2000" dirty="0" err="1" smtClean="0">
                <a:latin typeface="Times New Roman" pitchFamily="18" charset="0"/>
                <a:cs typeface="Times New Roman" pitchFamily="18" charset="0"/>
              </a:rPr>
              <a:t>usmjeravanje</a:t>
            </a:r>
            <a:r>
              <a:rPr lang="sr-Latn-BA" sz="2000" dirty="0" smtClean="0">
                <a:latin typeface="Times New Roman" pitchFamily="18" charset="0"/>
                <a:cs typeface="Times New Roman" pitchFamily="18" charset="0"/>
              </a:rPr>
              <a:t> i nadzor članova revizorskog tima,</a:t>
            </a:r>
          </a:p>
          <a:p>
            <a:pPr marL="457200" indent="-457200" algn="just">
              <a:buFontTx/>
              <a:buChar char="-"/>
            </a:pPr>
            <a:r>
              <a:rPr lang="sr-Latn-BA" sz="2000" dirty="0" smtClean="0">
                <a:latin typeface="Times New Roman" pitchFamily="18" charset="0"/>
                <a:cs typeface="Times New Roman" pitchFamily="18" charset="0"/>
              </a:rPr>
              <a:t>Adekvatna koordinacija rada koju obavljaju drugi revizori ili eksterni stručnjaci, </a:t>
            </a:r>
          </a:p>
          <a:p>
            <a:pPr marL="457200" indent="-457200" algn="just">
              <a:buFontTx/>
              <a:buChar char="-"/>
            </a:pPr>
            <a:r>
              <a:rPr lang="sr-Latn-BA" sz="2000" dirty="0" smtClean="0">
                <a:latin typeface="Times New Roman" pitchFamily="18" charset="0"/>
                <a:cs typeface="Times New Roman" pitchFamily="18" charset="0"/>
              </a:rPr>
              <a:t>Stvaranje pretpostavki za efikasnije nadgledanje, bolju kontrolu i veći kvalitet ukupnog revizorskog angažmana. </a:t>
            </a:r>
            <a:endParaRPr lang="en-US" sz="2000" dirty="0">
              <a:latin typeface="Times New Roman" pitchFamily="18" charset="0"/>
              <a:cs typeface="Times New Roman" pitchFamily="18" charset="0"/>
            </a:endParaRPr>
          </a:p>
        </p:txBody>
      </p:sp>
      <p:sp>
        <p:nvSpPr>
          <p:cNvPr id="4" name="Title 1"/>
          <p:cNvSpPr>
            <a:spLocks noGrp="1"/>
          </p:cNvSpPr>
          <p:nvPr>
            <p:ph type="title"/>
          </p:nvPr>
        </p:nvSpPr>
        <p:spPr>
          <a:xfrm>
            <a:off x="457200" y="274638"/>
            <a:ext cx="7467600" cy="1143000"/>
          </a:xfrm>
        </p:spPr>
        <p:txBody>
          <a:bodyPr/>
          <a:lstStyle/>
          <a:p>
            <a:r>
              <a:rPr lang="sr-Latn-BA" dirty="0" smtClean="0">
                <a:solidFill>
                  <a:schemeClr val="tx1"/>
                </a:solidFill>
                <a:latin typeface="Times New Roman" pitchFamily="18" charset="0"/>
                <a:cs typeface="Times New Roman" pitchFamily="18" charset="0"/>
              </a:rPr>
              <a:t>Efekti planiranja </a:t>
            </a:r>
            <a:r>
              <a:rPr lang="sr-Latn-BA" dirty="0" smtClean="0">
                <a:solidFill>
                  <a:schemeClr val="tx1"/>
                </a:solidFill>
                <a:latin typeface="Times New Roman" pitchFamily="18" charset="0"/>
                <a:cs typeface="Times New Roman" pitchFamily="18" charset="0"/>
              </a:rPr>
              <a:t>revizije</a:t>
            </a:r>
            <a:endParaRPr lang="sr-Latn-B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16832"/>
            <a:ext cx="8229600" cy="4209331"/>
          </a:xfrm>
        </p:spPr>
        <p:txBody>
          <a:bodyPr/>
          <a:lstStyle/>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r>
              <a:rPr lang="sr-Latn-BA" b="1" dirty="0" smtClean="0">
                <a:latin typeface="Times New Roman" pitchFamily="18" charset="0"/>
                <a:cs typeface="Times New Roman" pitchFamily="18" charset="0"/>
              </a:rPr>
              <a:t>MSR </a:t>
            </a:r>
            <a:r>
              <a:rPr lang="sr-Latn-BA" b="1" dirty="0" smtClean="0">
                <a:latin typeface="Times New Roman" pitchFamily="18" charset="0"/>
                <a:cs typeface="Times New Roman" pitchFamily="18" charset="0"/>
              </a:rPr>
              <a:t>315</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 </a:t>
            </a:r>
            <a:r>
              <a:rPr lang="sr-Latn-BA" b="1" dirty="0" smtClean="0">
                <a:latin typeface="Times New Roman" pitchFamily="18" charset="0"/>
                <a:cs typeface="Times New Roman" pitchFamily="18" charset="0"/>
              </a:rPr>
              <a:t>IDENTIFIKOVANJE I PROCJENA RIZIKA MATERIJALNO POGREŠNIH ISKAZA PUTEM RAZUMIJEVANJA PRAVNOG LICA I NJEGOVOG OKRUŽENJA</a:t>
            </a: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a:p>
            <a:pPr algn="ctr">
              <a:buNone/>
            </a:pPr>
            <a:endParaRPr lang="sr-Latn-BA" b="1" dirty="0" smtClean="0">
              <a:latin typeface="Times New Roman" pitchFamily="18" charset="0"/>
              <a:cs typeface="Times New Roman" pitchFamily="18" charset="0"/>
            </a:endParaRPr>
          </a:p>
        </p:txBody>
      </p:sp>
      <p:pic>
        <p:nvPicPr>
          <p:cNvPr id="4" name="Picture 3" descr="굆。"/>
          <p:cNvPicPr>
            <a:picLocks noChangeAspect="1" noChangeArrowheads="1"/>
          </p:cNvPicPr>
          <p:nvPr/>
        </p:nvPicPr>
        <p:blipFill>
          <a:blip r:embed="rId3" cstate="print"/>
          <a:srcRect/>
          <a:stretch>
            <a:fillRect/>
          </a:stretch>
        </p:blipFill>
        <p:spPr bwMode="auto">
          <a:xfrm>
            <a:off x="1619672" y="260648"/>
            <a:ext cx="5688632" cy="1319518"/>
          </a:xfrm>
          <a:prstGeom prst="rect">
            <a:avLst/>
          </a:prstGeom>
          <a:noFill/>
          <a:ln w="9525">
            <a:noFill/>
            <a:miter lim="800000"/>
            <a:headEnd/>
            <a:tailEnd/>
          </a:ln>
        </p:spPr>
      </p:pic>
      <p:sp>
        <p:nvSpPr>
          <p:cNvPr id="6" name="Slide Number Placeholder 5"/>
          <p:cNvSpPr>
            <a:spLocks noGrp="1"/>
          </p:cNvSpPr>
          <p:nvPr>
            <p:ph type="sldNum" sz="quarter" idx="15"/>
          </p:nvPr>
        </p:nvSpPr>
        <p:spPr/>
        <p:txBody>
          <a:bodyPr/>
          <a:lstStyle/>
          <a:p>
            <a:fld id="{2FCA1DB4-C1ED-4D75-A260-FC396E7E20F9}" type="slidenum">
              <a:rPr lang="sr-Latn-BA" smtClean="0"/>
              <a:pPr/>
              <a:t>6</a:t>
            </a:fld>
            <a:endParaRPr lang="sr-Latn-B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smtClean="0">
                <a:solidFill>
                  <a:schemeClr val="tx1"/>
                </a:solidFill>
                <a:latin typeface="Times New Roman" pitchFamily="18" charset="0"/>
                <a:cs typeface="Times New Roman" pitchFamily="18" charset="0"/>
              </a:rPr>
              <a:t>Zahtjevi MSR 315</a:t>
            </a:r>
            <a:endParaRPr lang="sr-Latn-BA"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a:bodyPr>
          <a:lstStyle/>
          <a:p>
            <a:pPr algn="just"/>
            <a:r>
              <a:rPr lang="vi-VN" b="1" dirty="0" smtClean="0"/>
              <a:t>Međunarodni standard revizije 315</a:t>
            </a:r>
            <a:r>
              <a:rPr lang="vi-VN" dirty="0" smtClean="0"/>
              <a:t> bavi se utvrđivanjem odgovornosti revizora da kroz provođenje postupaka procjene rizika stekne dovoljno razumijevanje subjekta i njegovog okruženja, uključujući sistem internih kontrola, kako bi identifikovao i procijenio rizike materijalno značajnih pogrešnih iskaza u finansijskim izvještajima, bilo da su uzrokovani greškom ili prevarom.</a:t>
            </a:r>
          </a:p>
          <a:p>
            <a:pPr algn="just"/>
            <a:r>
              <a:rPr lang="vi-VN" dirty="0" smtClean="0"/>
              <a:t>Standard propisuje način na koji revizor prikuplja relevantne informacije putem upita, analitičkih postupaka i inspekcije, te kako koristi profesionalni skepticizam i prosudbu u identifikaciji rizičnih područja. Poseban fokus stavlja se na razumijevanje poslovnog modela, regulatornog okruženja, informacionih sistema i kontrolnih aktivnosti koje utiču na pouzdanost finansijskog izvještavanja.</a:t>
            </a:r>
          </a:p>
          <a:p>
            <a:endParaRPr lang="sr-Latn-B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solidFill>
                  <a:schemeClr val="tx1"/>
                </a:solidFill>
                <a:latin typeface="Times New Roman" pitchFamily="18" charset="0"/>
                <a:cs typeface="Times New Roman" pitchFamily="18" charset="0"/>
              </a:rPr>
              <a:t>Ključni zahtjevi i struktura MSR 315</a:t>
            </a:r>
            <a:endParaRPr lang="sr-Latn-BA"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sr-Latn-BA" dirty="0" smtClean="0">
                <a:latin typeface="Times New Roman" pitchFamily="18" charset="0"/>
                <a:cs typeface="Times New Roman" pitchFamily="18" charset="0"/>
              </a:rPr>
              <a:t>Ključne zahtjeve i strukturu MSR 315 čine:</a:t>
            </a:r>
          </a:p>
          <a:p>
            <a:pPr marL="457200" indent="-457200">
              <a:buAutoNum type="arabicPeriod"/>
            </a:pPr>
            <a:r>
              <a:rPr lang="sr-Latn-BA" dirty="0" smtClean="0">
                <a:latin typeface="Times New Roman" pitchFamily="18" charset="0"/>
                <a:cs typeface="Times New Roman" pitchFamily="18" charset="0"/>
              </a:rPr>
              <a:t>Postupci procjene rizika i povezane aktivnosti;</a:t>
            </a:r>
          </a:p>
          <a:p>
            <a:pPr marL="457200" indent="-457200">
              <a:buAutoNum type="arabicPeriod"/>
            </a:pPr>
            <a:r>
              <a:rPr lang="sr-Latn-BA" dirty="0" smtClean="0">
                <a:latin typeface="Times New Roman" pitchFamily="18" charset="0"/>
                <a:cs typeface="Times New Roman" pitchFamily="18" charset="0"/>
              </a:rPr>
              <a:t>Neophodno razumijevanje pravnog lica i njegovog okruženja, uključujući i internu kontrolu entiteta;</a:t>
            </a:r>
          </a:p>
          <a:p>
            <a:pPr marL="457200" indent="-457200">
              <a:buAutoNum type="arabicPeriod"/>
            </a:pPr>
            <a:r>
              <a:rPr lang="sr-Latn-BA" dirty="0" smtClean="0">
                <a:latin typeface="Times New Roman" pitchFamily="18" charset="0"/>
                <a:cs typeface="Times New Roman" pitchFamily="18" charset="0"/>
              </a:rPr>
              <a:t>Identifikovanje i procjena rizika materijalno pogrešnog iskaza;</a:t>
            </a:r>
          </a:p>
          <a:p>
            <a:pPr marL="457200" indent="-457200">
              <a:buAutoNum type="arabicPeriod"/>
            </a:pPr>
            <a:r>
              <a:rPr lang="sr-Latn-BA" dirty="0" smtClean="0">
                <a:latin typeface="Times New Roman" pitchFamily="18" charset="0"/>
                <a:cs typeface="Times New Roman" pitchFamily="18" charset="0"/>
              </a:rPr>
              <a:t>Dokumentacija;</a:t>
            </a:r>
          </a:p>
          <a:p>
            <a:pPr marL="457200" indent="-457200">
              <a:buAutoNum type="arabicPeriod"/>
            </a:pPr>
            <a:r>
              <a:rPr lang="sr-Latn-BA" dirty="0" smtClean="0">
                <a:latin typeface="Times New Roman" pitchFamily="18" charset="0"/>
                <a:cs typeface="Times New Roman" pitchFamily="18" charset="0"/>
              </a:rPr>
              <a:t>Primjena i ostala objašnjena. </a:t>
            </a:r>
          </a:p>
          <a:p>
            <a:pPr marL="457200" indent="-457200">
              <a:buAutoNum type="arabicPeriod"/>
            </a:pPr>
            <a:endParaRPr lang="sr-Latn-B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solidFill>
                  <a:schemeClr val="tx1"/>
                </a:solidFill>
                <a:latin typeface="Times New Roman" pitchFamily="18" charset="0"/>
                <a:cs typeface="Times New Roman" pitchFamily="18" charset="0"/>
              </a:rPr>
              <a:t>Postupci procjene rizika</a:t>
            </a:r>
            <a:endParaRPr lang="sr-Latn-BA"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pPr marL="457200" indent="-457200">
              <a:buNone/>
            </a:pPr>
            <a:r>
              <a:rPr lang="sr-Latn-BA" dirty="0" smtClean="0">
                <a:latin typeface="Times New Roman" pitchFamily="18" charset="0"/>
                <a:cs typeface="Times New Roman" pitchFamily="18" charset="0"/>
              </a:rPr>
              <a:t>Prema MSR 315, revizor treba da obavi sljedeće postupke procjene rizika:</a:t>
            </a:r>
          </a:p>
          <a:p>
            <a:pPr marL="457200" indent="-457200">
              <a:buAutoNum type="arabicPeriod"/>
            </a:pPr>
            <a:r>
              <a:rPr lang="sr-Latn-BA" b="1" dirty="0" smtClean="0">
                <a:latin typeface="Times New Roman" pitchFamily="18" charset="0"/>
                <a:cs typeface="Times New Roman" pitchFamily="18" charset="0"/>
              </a:rPr>
              <a:t>Ispitivanje rukovodstva</a:t>
            </a:r>
            <a:r>
              <a:rPr lang="sr-Latn-BA" dirty="0" smtClean="0">
                <a:latin typeface="Times New Roman" pitchFamily="18" charset="0"/>
                <a:cs typeface="Times New Roman" pitchFamily="18" charset="0"/>
              </a:rPr>
              <a:t>, odgovarajućih lica iz funkcije interne revizije i drugih lica u </a:t>
            </a:r>
            <a:r>
              <a:rPr lang="sr-Latn-BA" dirty="0" err="1" smtClean="0">
                <a:latin typeface="Times New Roman" pitchFamily="18" charset="0"/>
                <a:cs typeface="Times New Roman" pitchFamily="18" charset="0"/>
              </a:rPr>
              <a:t>entitetu</a:t>
            </a:r>
            <a:r>
              <a:rPr lang="sr-Latn-BA" dirty="0" smtClean="0">
                <a:latin typeface="Times New Roman" pitchFamily="18" charset="0"/>
                <a:cs typeface="Times New Roman" pitchFamily="18" charset="0"/>
              </a:rPr>
              <a:t>, koja po procjeni revizora mogu imati informacije koje vjerovatno mogu pomoći u identifikovanju rizika materijalno pogrešnih iskaza nastalih zbog kriminalne radnje ili greške. </a:t>
            </a:r>
          </a:p>
          <a:p>
            <a:pPr marL="457200" indent="-457200" algn="just">
              <a:buFont typeface="+mj-lt"/>
              <a:buAutoNum type="arabicPeriod"/>
            </a:pPr>
            <a:r>
              <a:rPr lang="sr-Latn-BA" b="1" dirty="0" smtClean="0">
                <a:latin typeface="Times New Roman" pitchFamily="18" charset="0"/>
                <a:cs typeface="Times New Roman" pitchFamily="18" charset="0"/>
              </a:rPr>
              <a:t>Analitički postupci </a:t>
            </a:r>
            <a:r>
              <a:rPr lang="sr-Latn-BA" dirty="0" smtClean="0">
                <a:latin typeface="Times New Roman" pitchFamily="18" charset="0"/>
                <a:cs typeface="Times New Roman" pitchFamily="18" charset="0"/>
              </a:rPr>
              <a:t>– </a:t>
            </a:r>
            <a:r>
              <a:rPr lang="sr-Latn-BA" dirty="0" smtClean="0"/>
              <a:t>a</a:t>
            </a:r>
            <a:r>
              <a:rPr lang="vi-VN" dirty="0" smtClean="0"/>
              <a:t>naliza </a:t>
            </a:r>
            <a:r>
              <a:rPr lang="vi-VN" dirty="0" smtClean="0"/>
              <a:t>finansijskih podataka radi uočavanja </a:t>
            </a:r>
            <a:r>
              <a:rPr lang="vi-VN" dirty="0" smtClean="0"/>
              <a:t>odstupanja</a:t>
            </a:r>
            <a:r>
              <a:rPr lang="sr-Latn-BA" dirty="0" smtClean="0"/>
              <a:t>. Ti postupci obuhvataju </a:t>
            </a:r>
            <a:r>
              <a:rPr lang="vi-VN" dirty="0" smtClean="0"/>
              <a:t>poređenje </a:t>
            </a:r>
            <a:r>
              <a:rPr lang="vi-VN" dirty="0" smtClean="0"/>
              <a:t>sa prethodnim </a:t>
            </a:r>
            <a:r>
              <a:rPr lang="vi-VN" dirty="0" smtClean="0"/>
              <a:t>periodima</a:t>
            </a:r>
            <a:r>
              <a:rPr lang="sr-Latn-BA" dirty="0" smtClean="0"/>
              <a:t>, </a:t>
            </a:r>
            <a:r>
              <a:rPr lang="vi-VN" dirty="0" smtClean="0"/>
              <a:t>poređenje </a:t>
            </a:r>
            <a:r>
              <a:rPr lang="vi-VN" dirty="0" smtClean="0"/>
              <a:t>sa budžetom </a:t>
            </a:r>
            <a:r>
              <a:rPr lang="sr-Latn-BA" dirty="0" smtClean="0"/>
              <a:t>i </a:t>
            </a:r>
            <a:r>
              <a:rPr lang="vi-VN" dirty="0" smtClean="0"/>
              <a:t>analiz</a:t>
            </a:r>
            <a:r>
              <a:rPr lang="sr-Latn-BA" dirty="0" smtClean="0"/>
              <a:t>u</a:t>
            </a:r>
            <a:r>
              <a:rPr lang="vi-VN" dirty="0" smtClean="0"/>
              <a:t> </a:t>
            </a:r>
            <a:r>
              <a:rPr lang="vi-VN" dirty="0" smtClean="0"/>
              <a:t>trendova i odnosa (npr. prihodi, troškovi</a:t>
            </a:r>
            <a:r>
              <a:rPr lang="vi-VN" dirty="0" smtClean="0"/>
              <a:t>)</a:t>
            </a:r>
            <a:r>
              <a:rPr lang="sr-Latn-BA" dirty="0" smtClean="0"/>
              <a:t>.</a:t>
            </a:r>
          </a:p>
          <a:p>
            <a:pPr marL="457200" indent="-457200" algn="just">
              <a:buFont typeface="+mj-lt"/>
              <a:buAutoNum type="arabicPeriod"/>
            </a:pPr>
            <a:r>
              <a:rPr lang="sr-Latn-BA" b="1" dirty="0" smtClean="0">
                <a:latin typeface="Times New Roman" pitchFamily="18" charset="0"/>
                <a:cs typeface="Times New Roman" pitchFamily="18" charset="0"/>
              </a:rPr>
              <a:t>Posmatranje i provjera </a:t>
            </a:r>
            <a:r>
              <a:rPr lang="sr-Latn-BA" dirty="0" smtClean="0">
                <a:latin typeface="Times New Roman" pitchFamily="18" charset="0"/>
                <a:cs typeface="Times New Roman" pitchFamily="18" charset="0"/>
              </a:rPr>
              <a:t>– </a:t>
            </a:r>
            <a:r>
              <a:rPr lang="sr-Latn-BA" dirty="0" smtClean="0">
                <a:latin typeface="Times New Roman" pitchFamily="18" charset="0"/>
                <a:cs typeface="Times New Roman" pitchFamily="18" charset="0"/>
              </a:rPr>
              <a:t>Revizor posmatra </a:t>
            </a:r>
            <a:r>
              <a:rPr lang="sr-Latn-BA" dirty="0" smtClean="0">
                <a:latin typeface="Times New Roman" pitchFamily="18" charset="0"/>
                <a:cs typeface="Times New Roman" pitchFamily="18" charset="0"/>
              </a:rPr>
              <a:t>procese u </a:t>
            </a:r>
            <a:r>
              <a:rPr lang="sr-Latn-BA" dirty="0" smtClean="0">
                <a:latin typeface="Times New Roman" pitchFamily="18" charset="0"/>
                <a:cs typeface="Times New Roman" pitchFamily="18" charset="0"/>
              </a:rPr>
              <a:t>firmi, pregleda dokumentaciju, analizira </a:t>
            </a:r>
            <a:r>
              <a:rPr lang="sr-Latn-BA" dirty="0" smtClean="0">
                <a:latin typeface="Times New Roman" pitchFamily="18" charset="0"/>
                <a:cs typeface="Times New Roman" pitchFamily="18" charset="0"/>
              </a:rPr>
              <a:t>interne procedure i </a:t>
            </a:r>
            <a:r>
              <a:rPr lang="sr-Latn-BA" dirty="0" smtClean="0">
                <a:latin typeface="Times New Roman" pitchFamily="18" charset="0"/>
                <a:cs typeface="Times New Roman" pitchFamily="18" charset="0"/>
              </a:rPr>
              <a:t>kontrole.</a:t>
            </a:r>
            <a:endParaRPr lang="sr-Latn-BA" dirty="0" smtClean="0">
              <a:latin typeface="Times New Roman" pitchFamily="18" charset="0"/>
              <a:cs typeface="Times New Roman" pitchFamily="18" charset="0"/>
            </a:endParaRPr>
          </a:p>
          <a:p>
            <a:pPr marL="457200" indent="-457200" algn="just">
              <a:buFont typeface="+mj-lt"/>
              <a:buAutoNum type="arabicPeriod"/>
            </a:pPr>
            <a:endParaRPr lang="vi-VN" dirty="0" smtClean="0"/>
          </a:p>
          <a:p>
            <a:pPr marL="457200" indent="-457200">
              <a:buAutoNum type="arabicPeriod"/>
            </a:pPr>
            <a:endParaRPr lang="sr-Latn-BA"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7814</TotalTime>
  <Words>1036</Words>
  <Application>Microsoft Office PowerPoint</Application>
  <PresentationFormat>On-screen Show (4:3)</PresentationFormat>
  <Paragraphs>91</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Slide 1</vt:lpstr>
      <vt:lpstr>Cilj planiranja revizije</vt:lpstr>
      <vt:lpstr>Značaj planiranja revizije</vt:lpstr>
      <vt:lpstr>Značaj planiranja revizije</vt:lpstr>
      <vt:lpstr>Efekti planiranja revizije</vt:lpstr>
      <vt:lpstr>Slide 6</vt:lpstr>
      <vt:lpstr>Zahtjevi MSR 315</vt:lpstr>
      <vt:lpstr>Ključni zahtjevi i struktura MSR 315</vt:lpstr>
      <vt:lpstr>Postupci procjene rizika</vt:lpstr>
      <vt:lpstr>Slide 10</vt:lpstr>
      <vt:lpstr>Pojam materijalnosti</vt:lpstr>
      <vt:lpstr>Preliminarna procjena materijalnosti</vt:lpstr>
      <vt:lpstr>Slide 13</vt:lpstr>
      <vt:lpstr>Cilj MSR 330</vt:lpstr>
      <vt:lpstr>Testovi kontrola</vt:lpstr>
      <vt:lpstr>Preliminarna procjena materijalnosti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MEĐUNARODNI STANDARD REVIZIJE 300</dc:title>
  <dc:creator>Branka</dc:creator>
  <cp:lastModifiedBy>Svetlana</cp:lastModifiedBy>
  <cp:revision>50</cp:revision>
  <dcterms:created xsi:type="dcterms:W3CDTF">2012-04-04T13:35:27Z</dcterms:created>
  <dcterms:modified xsi:type="dcterms:W3CDTF">2026-03-23T12:31:15Z</dcterms:modified>
</cp:coreProperties>
</file>