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0" r:id="rId1"/>
  </p:sldMasterIdLst>
  <p:sldIdLst>
    <p:sldId id="256" r:id="rId2"/>
    <p:sldId id="459" r:id="rId3"/>
    <p:sldId id="258" r:id="rId4"/>
    <p:sldId id="460" r:id="rId5"/>
    <p:sldId id="461" r:id="rId6"/>
    <p:sldId id="462" r:id="rId7"/>
    <p:sldId id="463" r:id="rId8"/>
    <p:sldId id="464" r:id="rId9"/>
    <p:sldId id="465" r:id="rId10"/>
    <p:sldId id="466" r:id="rId11"/>
    <p:sldId id="467" r:id="rId12"/>
    <p:sldId id="468" r:id="rId13"/>
    <p:sldId id="469" r:id="rId14"/>
    <p:sldId id="470" r:id="rId15"/>
    <p:sldId id="471" r:id="rId16"/>
    <p:sldId id="285" r:id="rId17"/>
    <p:sldId id="472" r:id="rId18"/>
    <p:sldId id="473" r:id="rId19"/>
    <p:sldId id="291" r:id="rId20"/>
    <p:sldId id="305" r:id="rId21"/>
    <p:sldId id="312" r:id="rId22"/>
    <p:sldId id="313" r:id="rId23"/>
    <p:sldId id="318" r:id="rId24"/>
    <p:sldId id="475" r:id="rId25"/>
    <p:sldId id="476" r:id="rId26"/>
    <p:sldId id="478" r:id="rId27"/>
    <p:sldId id="345" r:id="rId28"/>
    <p:sldId id="479" r:id="rId29"/>
    <p:sldId id="483" r:id="rId30"/>
    <p:sldId id="484" r:id="rId31"/>
    <p:sldId id="485" r:id="rId32"/>
    <p:sldId id="486" r:id="rId33"/>
    <p:sldId id="487" r:id="rId34"/>
    <p:sldId id="489" r:id="rId35"/>
    <p:sldId id="490" r:id="rId36"/>
    <p:sldId id="491" r:id="rId37"/>
    <p:sldId id="492" r:id="rId38"/>
    <p:sldId id="494" r:id="rId39"/>
    <p:sldId id="496" r:id="rId40"/>
    <p:sldId id="498" r:id="rId41"/>
    <p:sldId id="411" r:id="rId42"/>
    <p:sldId id="499" r:id="rId43"/>
    <p:sldId id="501" r:id="rId44"/>
    <p:sldId id="502" r:id="rId45"/>
    <p:sldId id="504" r:id="rId46"/>
    <p:sldId id="506" r:id="rId47"/>
    <p:sldId id="507" r:id="rId48"/>
    <p:sldId id="508" r:id="rId49"/>
    <p:sldId id="510" r:id="rId50"/>
    <p:sldId id="511" r:id="rId51"/>
    <p:sldId id="458" r:id="rId5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00CC"/>
    <a:srgbClr val="CC3399"/>
    <a:srgbClr val="E2BCD4"/>
    <a:srgbClr val="33CCCC"/>
    <a:srgbClr val="00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440" autoAdjust="0"/>
    <p:restoredTop sz="94599" autoAdjust="0"/>
  </p:normalViewPr>
  <p:slideViewPr>
    <p:cSldViewPr>
      <p:cViewPr varScale="1">
        <p:scale>
          <a:sx n="110" d="100"/>
          <a:sy n="110" d="100"/>
        </p:scale>
        <p:origin x="1512" y="90"/>
      </p:cViewPr>
      <p:guideLst>
        <p:guide orient="horz" pos="2160"/>
        <p:guide pos="2880"/>
      </p:guideLst>
    </p:cSldViewPr>
  </p:slideViewPr>
  <p:outlineViewPr>
    <p:cViewPr>
      <p:scale>
        <a:sx n="33" d="100"/>
        <a:sy n="33" d="100"/>
      </p:scale>
      <p:origin x="0" y="158064"/>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6" name="Group 5"/>
          <p:cNvGrpSpPr/>
          <p:nvPr/>
        </p:nvGrpSpPr>
        <p:grpSpPr>
          <a:xfrm>
            <a:off x="-1588" y="0"/>
            <a:ext cx="9145588" cy="6860798"/>
            <a:chOff x="-1588" y="0"/>
            <a:chExt cx="9145588" cy="6860798"/>
          </a:xfrm>
        </p:grpSpPr>
        <p:sp>
          <p:nvSpPr>
            <p:cNvPr id="9" name="Rectangle 8"/>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Oval 9"/>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866440" y="2226503"/>
            <a:ext cx="5917679" cy="2550877"/>
          </a:xfrm>
        </p:spPr>
        <p:txBody>
          <a:bodyPr anchor="b"/>
          <a:lstStyle>
            <a:lvl1pPr>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866440" y="4777380"/>
            <a:ext cx="5917679"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bwMode="gray">
          <a:xfrm rot="5400000">
            <a:off x="7498080" y="1828800"/>
            <a:ext cx="990599" cy="228659"/>
          </a:xfrm>
        </p:spPr>
        <p:txBody>
          <a:bodyPr anchor="t"/>
          <a:lstStyle>
            <a:lvl1pPr algn="l">
              <a:defRPr b="0" i="0">
                <a:solidFill>
                  <a:schemeClr val="bg1">
                    <a:alpha val="60000"/>
                  </a:schemeClr>
                </a:solidFill>
              </a:defRPr>
            </a:lvl1pPr>
          </a:lstStyle>
          <a:p>
            <a:fld id="{1D8BD707-D9CF-40AE-B4C6-C98DA3205C09}" type="datetimeFigureOut">
              <a:rPr lang="en-US" smtClean="0"/>
              <a:pPr/>
              <a:t>12/15/2025</a:t>
            </a:fld>
            <a:endParaRPr lang="en-US"/>
          </a:p>
        </p:txBody>
      </p:sp>
      <p:sp>
        <p:nvSpPr>
          <p:cNvPr id="5" name="Footer Placeholder 4"/>
          <p:cNvSpPr>
            <a:spLocks noGrp="1"/>
          </p:cNvSpPr>
          <p:nvPr>
            <p:ph type="ftr" sz="quarter" idx="11"/>
          </p:nvPr>
        </p:nvSpPr>
        <p:spPr bwMode="gray">
          <a:xfrm rot="5400000">
            <a:off x="6236208" y="3264408"/>
            <a:ext cx="3859795" cy="228660"/>
          </a:xfrm>
        </p:spPr>
        <p:txBody>
          <a:bodyPr/>
          <a:lstStyle>
            <a:lvl1pPr>
              <a:defRPr b="0" i="0">
                <a:solidFill>
                  <a:schemeClr val="bg1">
                    <a:alpha val="60000"/>
                  </a:schemeClr>
                </a:solidFill>
              </a:defRPr>
            </a:lvl1pPr>
          </a:lstStyle>
          <a:p>
            <a:endParaRPr lang="en-US"/>
          </a:p>
        </p:txBody>
      </p:sp>
      <p:sp>
        <p:nvSpPr>
          <p:cNvPr id="11" name="Rectangle 10"/>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8" name="Slide Number Placeholder 5"/>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122495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8" name="Group 7"/>
          <p:cNvGrpSpPr/>
          <p:nvPr/>
        </p:nvGrpSpPr>
        <p:grpSpPr>
          <a:xfrm>
            <a:off x="-1588" y="0"/>
            <a:ext cx="9145588" cy="6860798"/>
            <a:chOff x="-1588" y="0"/>
            <a:chExt cx="9145588" cy="6860798"/>
          </a:xfrm>
        </p:grpSpPr>
        <p:sp>
          <p:nvSpPr>
            <p:cNvPr id="12" name="Rectangle 11"/>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10204164">
              <a:off x="426788" y="4564241"/>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6" name="Rectangle 15"/>
            <p:cNvSpPr/>
            <p:nvPr/>
          </p:nvSpPr>
          <p:spPr>
            <a:xfrm>
              <a:off x="421503" y="402165"/>
              <a:ext cx="8327939" cy="3141135"/>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bwMode="gray">
            <a:xfrm rot="10800000">
              <a:off x="485023" y="2670079"/>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20"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1" y="4961454"/>
            <a:ext cx="6422004"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66441" y="685800"/>
            <a:ext cx="6422004"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bwMode="gray">
          <a:xfrm>
            <a:off x="866440" y="5528192"/>
            <a:ext cx="6422004"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12/15/2025</a:t>
            </a:fld>
            <a:endParaRPr lang="en-US"/>
          </a:p>
        </p:txBody>
      </p:sp>
      <p:sp>
        <p:nvSpPr>
          <p:cNvPr id="6" name="Footer Placeholder 5"/>
          <p:cNvSpPr>
            <a:spLocks noGrp="1"/>
          </p:cNvSpPr>
          <p:nvPr>
            <p:ph type="ftr" sz="quarter" idx="11"/>
          </p:nvPr>
        </p:nvSpPr>
        <p:spPr/>
        <p:txBody>
          <a:bodyPr/>
          <a:lstStyle/>
          <a:p>
            <a:endParaRPr lang="en-US"/>
          </a:p>
        </p:txBody>
      </p:sp>
      <p:sp>
        <p:nvSpPr>
          <p:cNvPr id="10" name="Rectangle 9"/>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678616" y="295730"/>
            <a:ext cx="791308" cy="767687"/>
          </a:xfrm>
          <a:prstGeom prst="rect">
            <a:avLst/>
          </a:prstGeom>
        </p:spPr>
        <p:txBody>
          <a:bodyPr/>
          <a:lstStyle>
            <a:lvl1pPr algn="ctr">
              <a:defRPr sz="2800"/>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6449068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grpSp>
        <p:nvGrpSpPr>
          <p:cNvPr id="3" name="Group 2"/>
          <p:cNvGrpSpPr/>
          <p:nvPr/>
        </p:nvGrpSpPr>
        <p:grpSpPr>
          <a:xfrm>
            <a:off x="-1588" y="0"/>
            <a:ext cx="9145588" cy="6860798"/>
            <a:chOff x="-1588" y="0"/>
            <a:chExt cx="9145588" cy="6860798"/>
          </a:xfrm>
        </p:grpSpPr>
        <p:sp>
          <p:nvSpPr>
            <p:cNvPr id="12" name="Rectangle 11"/>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21010068">
              <a:off x="6359946" y="2780895"/>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Rectangle 8"/>
            <p:cNvSpPr/>
            <p:nvPr/>
          </p:nvSpPr>
          <p:spPr>
            <a:xfrm>
              <a:off x="485023" y="4343399"/>
              <a:ext cx="8182128" cy="2112436"/>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bwMode="gray">
            <a:xfrm>
              <a:off x="485023" y="2854646"/>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0" y="927100"/>
            <a:ext cx="6422005" cy="1692720"/>
          </a:xfrm>
        </p:spPr>
        <p:txBody>
          <a:bodyPr/>
          <a:lstStyle>
            <a:lvl1pPr>
              <a:defRPr sz="3600"/>
            </a:lvl1pPr>
          </a:lstStyle>
          <a:p>
            <a:r>
              <a:rPr lang="en-US" smtClean="0"/>
              <a:t>Click to edit Master title style</a:t>
            </a:r>
            <a:endParaRPr lang="en-US" dirty="0"/>
          </a:p>
        </p:txBody>
      </p:sp>
      <p:sp>
        <p:nvSpPr>
          <p:cNvPr id="13" name="Text Placeholder 3"/>
          <p:cNvSpPr>
            <a:spLocks noGrp="1"/>
          </p:cNvSpPr>
          <p:nvPr>
            <p:ph type="body" sz="half" idx="2"/>
          </p:nvPr>
        </p:nvSpPr>
        <p:spPr>
          <a:xfrm>
            <a:off x="866440" y="3488023"/>
            <a:ext cx="6422005" cy="2536857"/>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12/15/2025</a:t>
            </a:fld>
            <a:endParaRPr lang="en-US"/>
          </a:p>
        </p:txBody>
      </p:sp>
      <p:sp>
        <p:nvSpPr>
          <p:cNvPr id="5" name="Footer Placeholder 4"/>
          <p:cNvSpPr>
            <a:spLocks noGrp="1"/>
          </p:cNvSpPr>
          <p:nvPr>
            <p:ph type="ftr" sz="quarter" idx="11"/>
          </p:nvPr>
        </p:nvSpPr>
        <p:spPr/>
        <p:txBody>
          <a:bodyPr/>
          <a:lstStyle/>
          <a:p>
            <a:endParaRPr lang="en-US"/>
          </a:p>
        </p:txBody>
      </p:sp>
      <p:sp>
        <p:nvSpPr>
          <p:cNvPr id="8" name="Rectangle 7"/>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9225181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grpSp>
        <p:nvGrpSpPr>
          <p:cNvPr id="3" name="Group 2"/>
          <p:cNvGrpSpPr/>
          <p:nvPr/>
        </p:nvGrpSpPr>
        <p:grpSpPr>
          <a:xfrm>
            <a:off x="-1588" y="0"/>
            <a:ext cx="9145588" cy="6860798"/>
            <a:chOff x="-1588" y="0"/>
            <a:chExt cx="9145588" cy="6860798"/>
          </a:xfrm>
        </p:grpSpPr>
        <p:sp>
          <p:nvSpPr>
            <p:cNvPr id="13" name="Rectangle 12"/>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21010068">
              <a:off x="6359946" y="4309201"/>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10"/>
            <p:cNvSpPr/>
            <p:nvPr/>
          </p:nvSpPr>
          <p:spPr bwMode="gray">
            <a:xfrm>
              <a:off x="485023" y="4381500"/>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24"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3" name="TextBox 22"/>
          <p:cNvSpPr txBox="1"/>
          <p:nvPr/>
        </p:nvSpPr>
        <p:spPr bwMode="gray">
          <a:xfrm>
            <a:off x="647430" y="651690"/>
            <a:ext cx="601591" cy="1323439"/>
          </a:xfrm>
          <a:prstGeom prst="rect">
            <a:avLst/>
          </a:prstGeom>
          <a:noFill/>
        </p:spPr>
        <p:txBody>
          <a:bodyPr wrap="square" rtlCol="0">
            <a:spAutoFit/>
          </a:bodyPr>
          <a:lstStyle/>
          <a:p>
            <a:pPr algn="r"/>
            <a:r>
              <a:rPr lang="en-US" sz="8000" b="0" i="0" dirty="0">
                <a:solidFill>
                  <a:schemeClr val="accent1">
                    <a:lumMod val="60000"/>
                    <a:lumOff val="40000"/>
                  </a:schemeClr>
                </a:solidFill>
                <a:latin typeface="Arial"/>
                <a:cs typeface="Arial"/>
              </a:rPr>
              <a:t>“</a:t>
            </a:r>
          </a:p>
        </p:txBody>
      </p:sp>
      <p:sp>
        <p:nvSpPr>
          <p:cNvPr id="14" name="TextBox 13"/>
          <p:cNvSpPr txBox="1"/>
          <p:nvPr/>
        </p:nvSpPr>
        <p:spPr bwMode="gray">
          <a:xfrm>
            <a:off x="7069418" y="2900292"/>
            <a:ext cx="619063" cy="1323439"/>
          </a:xfrm>
          <a:prstGeom prst="rect">
            <a:avLst/>
          </a:prstGeom>
          <a:noFill/>
        </p:spPr>
        <p:txBody>
          <a:bodyPr wrap="square" rtlCol="0">
            <a:spAutoFit/>
          </a:bodyPr>
          <a:lstStyle/>
          <a:p>
            <a:pPr algn="r"/>
            <a:r>
              <a:rPr lang="en-US" sz="80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128060" y="927099"/>
            <a:ext cx="6160385" cy="2882179"/>
          </a:xfrm>
        </p:spPr>
        <p:txBody>
          <a:bodyPr anchor="ctr"/>
          <a:lstStyle>
            <a:lvl1pPr>
              <a:defRPr sz="3600"/>
            </a:lvl1pPr>
          </a:lstStyle>
          <a:p>
            <a:r>
              <a:rPr lang="en-US" smtClean="0"/>
              <a:t>Click to edit Master title style</a:t>
            </a:r>
            <a:endParaRPr lang="en-US" dirty="0"/>
          </a:p>
        </p:txBody>
      </p:sp>
      <p:sp>
        <p:nvSpPr>
          <p:cNvPr id="17" name="Text Placeholder 3"/>
          <p:cNvSpPr>
            <a:spLocks noGrp="1"/>
          </p:cNvSpPr>
          <p:nvPr>
            <p:ph type="body" sz="half" idx="13"/>
          </p:nvPr>
        </p:nvSpPr>
        <p:spPr bwMode="gray">
          <a:xfrm>
            <a:off x="1387278" y="3809278"/>
            <a:ext cx="5646143" cy="333113"/>
          </a:xfrm>
        </p:spPr>
        <p:txBody>
          <a:bodyPr>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6" name="Text Placeholder 3"/>
          <p:cNvSpPr>
            <a:spLocks noGrp="1"/>
          </p:cNvSpPr>
          <p:nvPr>
            <p:ph type="body" sz="half" idx="2"/>
          </p:nvPr>
        </p:nvSpPr>
        <p:spPr>
          <a:xfrm>
            <a:off x="866440" y="5000816"/>
            <a:ext cx="6343673" cy="1010619"/>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12/15/2025</a:t>
            </a:fld>
            <a:endParaRPr lang="en-US"/>
          </a:p>
        </p:txBody>
      </p:sp>
      <p:sp>
        <p:nvSpPr>
          <p:cNvPr id="5" name="Footer Placeholder 4"/>
          <p:cNvSpPr>
            <a:spLocks noGrp="1"/>
          </p:cNvSpPr>
          <p:nvPr>
            <p:ph type="ftr" sz="quarter" idx="11"/>
          </p:nvPr>
        </p:nvSpPr>
        <p:spPr/>
        <p:txBody>
          <a:bodyPr/>
          <a:lstStyle/>
          <a:p>
            <a:endParaRPr lang="en-US"/>
          </a:p>
        </p:txBody>
      </p:sp>
      <p:sp>
        <p:nvSpPr>
          <p:cNvPr id="9" name="Rectangle 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74766275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grpSp>
        <p:nvGrpSpPr>
          <p:cNvPr id="9" name="Group 8"/>
          <p:cNvGrpSpPr/>
          <p:nvPr/>
        </p:nvGrpSpPr>
        <p:grpSpPr>
          <a:xfrm>
            <a:off x="-1588" y="0"/>
            <a:ext cx="9145588" cy="6860798"/>
            <a:chOff x="-1588" y="0"/>
            <a:chExt cx="9145588" cy="6860798"/>
          </a:xfrm>
        </p:grpSpPr>
        <p:sp>
          <p:nvSpPr>
            <p:cNvPr id="10" name="Rectangle 9"/>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Freeform 5"/>
            <p:cNvSpPr/>
            <p:nvPr/>
          </p:nvSpPr>
          <p:spPr bwMode="gray">
            <a:xfrm rot="21010068">
              <a:off x="6359946" y="431124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7"/>
            <p:cNvSpPr/>
            <p:nvPr/>
          </p:nvSpPr>
          <p:spPr bwMode="gray">
            <a:xfrm>
              <a:off x="485023" y="4381500"/>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17"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0" y="2057400"/>
            <a:ext cx="6422005" cy="20955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866441" y="5024908"/>
            <a:ext cx="6422004" cy="994891"/>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12/15/2025</a:t>
            </a:fld>
            <a:endParaRPr lang="en-US"/>
          </a:p>
        </p:txBody>
      </p:sp>
      <p:sp>
        <p:nvSpPr>
          <p:cNvPr id="5" name="Footer Placeholder 4"/>
          <p:cNvSpPr>
            <a:spLocks noGrp="1"/>
          </p:cNvSpPr>
          <p:nvPr>
            <p:ph type="ftr" sz="quarter" idx="11"/>
          </p:nvPr>
        </p:nvSpPr>
        <p:spPr/>
        <p:txBody>
          <a:bodyPr/>
          <a:lstStyle/>
          <a:p>
            <a:endParaRPr lang="en-US"/>
          </a:p>
        </p:txBody>
      </p:sp>
      <p:sp>
        <p:nvSpPr>
          <p:cNvPr id="7" name="Rectangle 6"/>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0644547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866440" y="927100"/>
            <a:ext cx="6423593" cy="709864"/>
          </a:xfrm>
        </p:spPr>
        <p:txBody>
          <a:bodyPr/>
          <a:lstStyle>
            <a:lvl1pPr>
              <a:defRPr sz="3200"/>
            </a:lvl1pPr>
          </a:lstStyle>
          <a:p>
            <a:r>
              <a:rPr lang="en-US" smtClean="0"/>
              <a:t>Click to edit Master title style</a:t>
            </a:r>
            <a:endParaRPr lang="en-US" dirty="0"/>
          </a:p>
        </p:txBody>
      </p:sp>
      <p:sp>
        <p:nvSpPr>
          <p:cNvPr id="3" name="Text Placeholder 2"/>
          <p:cNvSpPr>
            <a:spLocks noGrp="1"/>
          </p:cNvSpPr>
          <p:nvPr>
            <p:ph type="body" idx="1"/>
          </p:nvPr>
        </p:nvSpPr>
        <p:spPr>
          <a:xfrm>
            <a:off x="866440" y="2489200"/>
            <a:ext cx="2313432"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2" name="Text Placeholder 3"/>
          <p:cNvSpPr>
            <a:spLocks noGrp="1"/>
          </p:cNvSpPr>
          <p:nvPr>
            <p:ph type="body" sz="half" idx="15"/>
          </p:nvPr>
        </p:nvSpPr>
        <p:spPr>
          <a:xfrm>
            <a:off x="866440" y="3147164"/>
            <a:ext cx="2313432" cy="2888366"/>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405614" y="2489200"/>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Text Placeholder 3"/>
          <p:cNvSpPr>
            <a:spLocks noGrp="1"/>
          </p:cNvSpPr>
          <p:nvPr>
            <p:ph type="body" sz="half" idx="16"/>
          </p:nvPr>
        </p:nvSpPr>
        <p:spPr>
          <a:xfrm>
            <a:off x="3408471" y="3147164"/>
            <a:ext cx="2318918" cy="2888366"/>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5958642" y="2489200"/>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4" name="Text Placeholder 3"/>
          <p:cNvSpPr>
            <a:spLocks noGrp="1"/>
          </p:cNvSpPr>
          <p:nvPr>
            <p:ph type="body" sz="half" idx="17"/>
          </p:nvPr>
        </p:nvSpPr>
        <p:spPr>
          <a:xfrm>
            <a:off x="5960935" y="3147164"/>
            <a:ext cx="2316625" cy="2888366"/>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3294530"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849521"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1D8BD707-D9CF-40AE-B4C6-C98DA3205C09}" type="datetimeFigureOut">
              <a:rPr lang="en-US" smtClean="0"/>
              <a:pPr/>
              <a:t>12/15/2025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a:xfrm>
            <a:off x="7678616" y="295730"/>
            <a:ext cx="791308" cy="767687"/>
          </a:xfrm>
          <a:prstGeom prst="rect">
            <a:avLst/>
          </a:prstGeom>
        </p:spPr>
        <p:txBody>
          <a:bodyPr/>
          <a:lstStyle>
            <a:lvl1pPr algn="ctr">
              <a:defRPr sz="2800"/>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550239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866440" y="927100"/>
            <a:ext cx="6345260" cy="709864"/>
          </a:xfrm>
        </p:spPr>
        <p:txBody>
          <a:bodyPr/>
          <a:lstStyle>
            <a:lvl1pPr>
              <a:defRPr sz="3200"/>
            </a:lvl1pPr>
          </a:lstStyle>
          <a:p>
            <a:r>
              <a:rPr lang="en-US" smtClean="0"/>
              <a:t>Click to edit Master title style</a:t>
            </a:r>
            <a:endParaRPr lang="en-US" dirty="0"/>
          </a:p>
        </p:txBody>
      </p:sp>
      <p:sp>
        <p:nvSpPr>
          <p:cNvPr id="3" name="Text Placeholder 2"/>
          <p:cNvSpPr>
            <a:spLocks noGrp="1"/>
          </p:cNvSpPr>
          <p:nvPr>
            <p:ph type="body" idx="1"/>
          </p:nvPr>
        </p:nvSpPr>
        <p:spPr>
          <a:xfrm>
            <a:off x="866440" y="4179596"/>
            <a:ext cx="2313432"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2" name="Picture Placeholder 2"/>
          <p:cNvSpPr>
            <a:spLocks noGrp="1" noChangeAspect="1"/>
          </p:cNvSpPr>
          <p:nvPr>
            <p:ph type="pic" idx="15"/>
          </p:nvPr>
        </p:nvSpPr>
        <p:spPr>
          <a:xfrm>
            <a:off x="1019055" y="2489200"/>
            <a:ext cx="2015144"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8"/>
          </p:nvPr>
        </p:nvSpPr>
        <p:spPr>
          <a:xfrm>
            <a:off x="866439" y="4837558"/>
            <a:ext cx="2313432" cy="1187321"/>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411125" y="4179595"/>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8" name="Picture Placeholder 2"/>
          <p:cNvSpPr>
            <a:spLocks noGrp="1" noChangeAspect="1"/>
          </p:cNvSpPr>
          <p:nvPr>
            <p:ph type="pic" idx="21"/>
          </p:nvPr>
        </p:nvSpPr>
        <p:spPr>
          <a:xfrm>
            <a:off x="3553189" y="2489200"/>
            <a:ext cx="2015144"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3411125" y="4848208"/>
            <a:ext cx="2318918" cy="1187321"/>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5958642" y="4179596"/>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9" name="Picture Placeholder 2"/>
          <p:cNvSpPr>
            <a:spLocks noGrp="1" noChangeAspect="1"/>
          </p:cNvSpPr>
          <p:nvPr>
            <p:ph type="pic" idx="22"/>
          </p:nvPr>
        </p:nvSpPr>
        <p:spPr>
          <a:xfrm>
            <a:off x="6108641" y="2489200"/>
            <a:ext cx="2015144"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5958642" y="4837558"/>
            <a:ext cx="2318918" cy="1187321"/>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40" name="Straight Connector 39"/>
          <p:cNvCxnSpPr/>
          <p:nvPr/>
        </p:nvCxnSpPr>
        <p:spPr>
          <a:xfrm>
            <a:off x="3290019"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1" name="Straight Connector 40"/>
          <p:cNvCxnSpPr/>
          <p:nvPr/>
        </p:nvCxnSpPr>
        <p:spPr>
          <a:xfrm>
            <a:off x="5849521"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1D8BD707-D9CF-40AE-B4C6-C98DA3205C09}" type="datetimeFigureOut">
              <a:rPr lang="en-US" smtClean="0"/>
              <a:pPr/>
              <a:t>12/15/2025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a:xfrm>
            <a:off x="7678616" y="295730"/>
            <a:ext cx="791308" cy="767687"/>
          </a:xfrm>
          <a:prstGeom prst="rect">
            <a:avLst/>
          </a:prstGeom>
        </p:spPr>
        <p:txBody>
          <a:bodyPr/>
          <a:lstStyle>
            <a:lvl1pPr algn="ctr">
              <a:defRPr sz="2800"/>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1781962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7621301" y="6387910"/>
            <a:ext cx="990599" cy="228659"/>
          </a:xfrm>
        </p:spPr>
        <p:txBody>
          <a:bodyPr/>
          <a:lstStyle/>
          <a:p>
            <a:fld id="{1D8BD707-D9CF-40AE-B4C6-C98DA3205C09}" type="datetimeFigureOut">
              <a:rPr lang="en-US" smtClean="0"/>
              <a:pPr/>
              <a:t>12/15/2025</a:t>
            </a:fld>
            <a:endParaRPr lang="en-US"/>
          </a:p>
        </p:txBody>
      </p:sp>
      <p:sp>
        <p:nvSpPr>
          <p:cNvPr id="5" name="Footer Placeholder 4"/>
          <p:cNvSpPr>
            <a:spLocks noGrp="1"/>
          </p:cNvSpPr>
          <p:nvPr>
            <p:ph type="ftr" sz="quarter" idx="11"/>
          </p:nvPr>
        </p:nvSpPr>
        <p:spPr>
          <a:xfrm>
            <a:off x="516133" y="6387910"/>
            <a:ext cx="3859795" cy="228660"/>
          </a:xfrm>
        </p:spPr>
        <p:txBody>
          <a:bodyPr/>
          <a:lstStyle/>
          <a:p>
            <a:endParaRPr lang="en-US"/>
          </a:p>
        </p:txBody>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38725823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7" name="Group 6"/>
          <p:cNvGrpSpPr/>
          <p:nvPr/>
        </p:nvGrpSpPr>
        <p:grpSpPr>
          <a:xfrm>
            <a:off x="-1588" y="0"/>
            <a:ext cx="9120420" cy="6860798"/>
            <a:chOff x="-1588" y="0"/>
            <a:chExt cx="9120420" cy="6860798"/>
          </a:xfrm>
        </p:grpSpPr>
        <p:sp>
          <p:nvSpPr>
            <p:cNvPr id="11" name="Rectangle 10"/>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Freeform 5"/>
            <p:cNvSpPr/>
            <p:nvPr/>
          </p:nvSpPr>
          <p:spPr bwMode="gray">
            <a:xfrm rot="4966650">
              <a:off x="4673046" y="5107506"/>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grpSp>
      <p:sp>
        <p:nvSpPr>
          <p:cNvPr id="17" name="Rectangle 16"/>
          <p:cNvSpPr/>
          <p:nvPr/>
        </p:nvSpPr>
        <p:spPr>
          <a:xfrm>
            <a:off x="414867" y="402165"/>
            <a:ext cx="46105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9"/>
          <p:cNvSpPr/>
          <p:nvPr/>
        </p:nvSpPr>
        <p:spPr bwMode="gray">
          <a:xfrm rot="5400000">
            <a:off x="1299309"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8"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sp>
        <p:nvSpPr>
          <p:cNvPr id="2" name="Vertical Title 1"/>
          <p:cNvSpPr>
            <a:spLocks noGrp="1"/>
          </p:cNvSpPr>
          <p:nvPr>
            <p:ph type="title" orient="vert"/>
          </p:nvPr>
        </p:nvSpPr>
        <p:spPr>
          <a:xfrm>
            <a:off x="6174928" y="1447799"/>
            <a:ext cx="1113516" cy="4572001"/>
          </a:xfrm>
        </p:spPr>
        <p:txBody>
          <a:bodyPr vert="eaVert" anchor="ctr"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66738" y="1447799"/>
            <a:ext cx="4416936" cy="457200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12/15/2025</a:t>
            </a:fld>
            <a:endParaRPr lang="en-US"/>
          </a:p>
        </p:txBody>
      </p:sp>
      <p:sp>
        <p:nvSpPr>
          <p:cNvPr id="5" name="Footer Placeholder 4"/>
          <p:cNvSpPr>
            <a:spLocks noGrp="1"/>
          </p:cNvSpPr>
          <p:nvPr>
            <p:ph type="ftr" sz="quarter" idx="11"/>
          </p:nvPr>
        </p:nvSpPr>
        <p:spPr>
          <a:xfrm>
            <a:off x="538546" y="6365498"/>
            <a:ext cx="3859795" cy="228660"/>
          </a:xfrm>
        </p:spPr>
        <p:txBody>
          <a:bodyPr/>
          <a:lstStyle/>
          <a:p>
            <a:endParaRPr lang="en-US"/>
          </a:p>
        </p:txBody>
      </p:sp>
      <p:sp>
        <p:nvSpPr>
          <p:cNvPr id="9" name="Rectangle 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534587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65970" y="927098"/>
            <a:ext cx="6343672" cy="709865"/>
          </a:xfrm>
        </p:spPr>
        <p:txBody>
          <a:bodyPr anchor="ctr"/>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12/15/2025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41180976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7" name="Group 6"/>
          <p:cNvGrpSpPr/>
          <p:nvPr/>
        </p:nvGrpSpPr>
        <p:grpSpPr>
          <a:xfrm>
            <a:off x="-1588" y="0"/>
            <a:ext cx="9145588" cy="6860798"/>
            <a:chOff x="-1588" y="0"/>
            <a:chExt cx="9145588" cy="6860798"/>
          </a:xfrm>
        </p:grpSpPr>
        <p:sp>
          <p:nvSpPr>
            <p:cNvPr id="12" name="Rectangle 11"/>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bwMode="gray">
            <a:xfrm rot="16200000">
              <a:off x="3105027"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8" name="Freeform 5"/>
            <p:cNvSpPr/>
            <p:nvPr/>
          </p:nvSpPr>
          <p:spPr bwMode="gray">
            <a:xfrm rot="15687606">
              <a:off x="3320102"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77534" y="2257588"/>
            <a:ext cx="3090672" cy="3020344"/>
          </a:xfrm>
        </p:spPr>
        <p:txBody>
          <a:bodyPr anchor="ctr"/>
          <a:lstStyle>
            <a:lvl1pPr algn="l">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5119261" y="2257588"/>
            <a:ext cx="3082516" cy="302034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12/15/2025</a:t>
            </a:fld>
            <a:endParaRPr lang="en-US"/>
          </a:p>
        </p:txBody>
      </p:sp>
      <p:sp>
        <p:nvSpPr>
          <p:cNvPr id="5" name="Footer Placeholder 4"/>
          <p:cNvSpPr>
            <a:spLocks noGrp="1"/>
          </p:cNvSpPr>
          <p:nvPr>
            <p:ph type="ftr" sz="quarter" idx="11"/>
          </p:nvPr>
        </p:nvSpPr>
        <p:spPr/>
        <p:txBody>
          <a:bodyPr/>
          <a:lstStyle/>
          <a:p>
            <a:endParaRPr lang="en-US"/>
          </a:p>
        </p:txBody>
      </p:sp>
      <p:sp>
        <p:nvSpPr>
          <p:cNvPr id="8" name="Rectangle 7"/>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7956054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US" smtClean="0"/>
              <a:t>Click to edit Master title style</a:t>
            </a:r>
            <a:endParaRPr lang="en-US" dirty="0"/>
          </a:p>
        </p:txBody>
      </p:sp>
      <p:sp>
        <p:nvSpPr>
          <p:cNvPr id="3" name="Content Placeholder 2"/>
          <p:cNvSpPr>
            <a:spLocks noGrp="1"/>
          </p:cNvSpPr>
          <p:nvPr>
            <p:ph sz="half" idx="1"/>
          </p:nvPr>
        </p:nvSpPr>
        <p:spPr>
          <a:xfrm>
            <a:off x="866440" y="2489200"/>
            <a:ext cx="3636980" cy="3530603"/>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0581" y="2489203"/>
            <a:ext cx="3636980" cy="353060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12/15/2025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6972956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869918" y="2489200"/>
            <a:ext cx="3633502" cy="759290"/>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66440" y="3248490"/>
            <a:ext cx="3636980" cy="2771311"/>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0581" y="2489200"/>
            <a:ext cx="3636979" cy="756635"/>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0581" y="3245835"/>
            <a:ext cx="3636980" cy="277396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12/15/2025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6290770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pPr/>
              <a:t>12/15/2025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2101594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Date Placeholder 1"/>
          <p:cNvSpPr>
            <a:spLocks noGrp="1"/>
          </p:cNvSpPr>
          <p:nvPr>
            <p:ph type="dt" sz="half" idx="10"/>
          </p:nvPr>
        </p:nvSpPr>
        <p:spPr/>
        <p:txBody>
          <a:bodyPr/>
          <a:lstStyle/>
          <a:p>
            <a:fld id="{1D8BD707-D9CF-40AE-B4C6-C98DA3205C09}" type="datetimeFigureOut">
              <a:rPr lang="en-US" smtClean="0"/>
              <a:pPr/>
              <a:t>12/15/2025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7678616" y="295730"/>
            <a:ext cx="791308" cy="767687"/>
          </a:xfrm>
          <a:prstGeom prst="rect">
            <a:avLst/>
          </a:prstGeom>
        </p:spPr>
        <p:txBody>
          <a:bodyPr/>
          <a:lstStyle>
            <a:lvl1pPr algn="ctr">
              <a:defRPr sz="2800"/>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6086876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8" name="Group 7"/>
          <p:cNvGrpSpPr/>
          <p:nvPr/>
        </p:nvGrpSpPr>
        <p:grpSpPr>
          <a:xfrm>
            <a:off x="-1588" y="0"/>
            <a:ext cx="9145588" cy="6860798"/>
            <a:chOff x="-1588" y="0"/>
            <a:chExt cx="9145588" cy="6860798"/>
          </a:xfrm>
        </p:grpSpPr>
        <p:sp>
          <p:nvSpPr>
            <p:cNvPr id="13" name="Rectangle 12"/>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bwMode="gray">
            <a:xfrm rot="16200000">
              <a:off x="2548536"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22" name="Freeform 5"/>
            <p:cNvSpPr/>
            <p:nvPr/>
          </p:nvSpPr>
          <p:spPr bwMode="gray">
            <a:xfrm rot="15687606">
              <a:off x="2769747"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0" y="1447800"/>
            <a:ext cx="2712590" cy="1495588"/>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568927" y="1447800"/>
            <a:ext cx="3632850" cy="4572000"/>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bwMode="gray">
          <a:xfrm>
            <a:off x="866441" y="3086845"/>
            <a:ext cx="2712589" cy="2933701"/>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12/15/2025</a:t>
            </a:fld>
            <a:endParaRPr lang="en-US"/>
          </a:p>
        </p:txBody>
      </p:sp>
      <p:sp>
        <p:nvSpPr>
          <p:cNvPr id="6" name="Footer Placeholder 5"/>
          <p:cNvSpPr>
            <a:spLocks noGrp="1"/>
          </p:cNvSpPr>
          <p:nvPr>
            <p:ph type="ftr" sz="quarter" idx="11"/>
          </p:nvPr>
        </p:nvSpPr>
        <p:spPr/>
        <p:txBody>
          <a:bodyPr/>
          <a:lstStyle/>
          <a:p>
            <a:endParaRPr lang="en-US"/>
          </a:p>
        </p:txBody>
      </p:sp>
      <p:sp>
        <p:nvSpPr>
          <p:cNvPr id="9" name="Rectangle 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678616" y="295730"/>
            <a:ext cx="791308" cy="767687"/>
          </a:xfrm>
          <a:prstGeom prst="rect">
            <a:avLst/>
          </a:prstGeom>
        </p:spPr>
        <p:txBody>
          <a:bodyPr/>
          <a:lstStyle>
            <a:lvl1pPr algn="ctr">
              <a:defRPr sz="2800"/>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7227226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1588" y="0"/>
            <a:ext cx="9145588" cy="6860798"/>
            <a:chOff x="-1588" y="0"/>
            <a:chExt cx="9145588" cy="6860798"/>
          </a:xfrm>
        </p:grpSpPr>
        <p:sp>
          <p:nvSpPr>
            <p:cNvPr id="13" name="Rectangle 12"/>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bwMode="gray">
            <a:xfrm rot="16200000">
              <a:off x="2852610"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24" name="Freeform 5"/>
            <p:cNvSpPr/>
            <p:nvPr/>
          </p:nvSpPr>
          <p:spPr bwMode="gray">
            <a:xfrm rot="15687606">
              <a:off x="3074559"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0" y="1381390"/>
            <a:ext cx="2987089" cy="157480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722909" y="1320800"/>
            <a:ext cx="2791102" cy="42164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866440" y="3086100"/>
            <a:ext cx="2987089" cy="24511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12/15/2025</a:t>
            </a:fld>
            <a:endParaRPr lang="en-US"/>
          </a:p>
        </p:txBody>
      </p:sp>
      <p:sp>
        <p:nvSpPr>
          <p:cNvPr id="6" name="Footer Placeholder 5"/>
          <p:cNvSpPr>
            <a:spLocks noGrp="1"/>
          </p:cNvSpPr>
          <p:nvPr>
            <p:ph type="ftr" sz="quarter" idx="11"/>
          </p:nvPr>
        </p:nvSpPr>
        <p:spPr/>
        <p:txBody>
          <a:bodyPr/>
          <a:lstStyle/>
          <a:p>
            <a:endParaRPr lang="en-US"/>
          </a:p>
        </p:txBody>
      </p:sp>
      <p:sp>
        <p:nvSpPr>
          <p:cNvPr id="10" name="Rectangle 9"/>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678616" y="295730"/>
            <a:ext cx="791308" cy="767687"/>
          </a:xfrm>
          <a:prstGeom prst="rect">
            <a:avLst/>
          </a:prstGeom>
        </p:spPr>
        <p:txBody>
          <a:bodyPr/>
          <a:lstStyle>
            <a:lvl1pPr algn="ctr">
              <a:defRPr sz="2800"/>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8170569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14170">
              <a:srgbClr val="E0CBDD"/>
            </a:gs>
            <a:gs pos="28339">
              <a:srgbClr val="DEDAE6"/>
            </a:gs>
            <a:gs pos="0">
              <a:srgbClr val="E2BCD4"/>
            </a:gs>
            <a:gs pos="74000">
              <a:schemeClr val="accent5">
                <a:lumMod val="45000"/>
                <a:lumOff val="55000"/>
              </a:schemeClr>
            </a:gs>
            <a:gs pos="48692">
              <a:schemeClr val="accent5">
                <a:lumMod val="20000"/>
                <a:lumOff val="80000"/>
              </a:schemeClr>
            </a:gs>
            <a:gs pos="83000">
              <a:schemeClr val="accent5">
                <a:lumMod val="45000"/>
                <a:lumOff val="55000"/>
              </a:schemeClr>
            </a:gs>
            <a:gs pos="100000">
              <a:schemeClr val="accent5">
                <a:lumMod val="30000"/>
                <a:lumOff val="70000"/>
              </a:schemeClr>
            </a:gs>
          </a:gsLst>
          <a:path path="circle">
            <a:fillToRect l="100000" t="100000"/>
          </a:path>
          <a:tileRect r="-100000" b="-100000"/>
        </a:gradFill>
        <a:effectLst/>
      </p:bgPr>
    </p:bg>
    <p:spTree>
      <p:nvGrpSpPr>
        <p:cNvPr id="1" name=""/>
        <p:cNvGrpSpPr/>
        <p:nvPr/>
      </p:nvGrpSpPr>
      <p:grpSpPr>
        <a:xfrm>
          <a:off x="0" y="0"/>
          <a:ext cx="0" cy="0"/>
          <a:chOff x="0" y="0"/>
          <a:chExt cx="0" cy="0"/>
        </a:xfrm>
      </p:grpSpPr>
      <p:grpSp>
        <p:nvGrpSpPr>
          <p:cNvPr id="6" name="Group 5"/>
          <p:cNvGrpSpPr/>
          <p:nvPr/>
        </p:nvGrpSpPr>
        <p:grpSpPr>
          <a:xfrm>
            <a:off x="-1588" y="0"/>
            <a:ext cx="9145588" cy="6860798"/>
            <a:chOff x="-1588" y="0"/>
            <a:chExt cx="9145588" cy="6860798"/>
          </a:xfrm>
        </p:grpSpPr>
        <p:sp>
          <p:nvSpPr>
            <p:cNvPr id="14" name="Rectangle 13"/>
            <p:cNvSpPr/>
            <p:nvPr/>
          </p:nvSpPr>
          <p:spPr>
            <a:xfrm>
              <a:off x="0" y="0"/>
              <a:ext cx="9118832"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Oval 20"/>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Freeform 5"/>
            <p:cNvSpPr/>
            <p:nvPr/>
          </p:nvSpPr>
          <p:spPr bwMode="gray">
            <a:xfrm rot="21010068">
              <a:off x="6359946" y="179029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5" name="Freeform 24"/>
            <p:cNvSpPr/>
            <p:nvPr/>
          </p:nvSpPr>
          <p:spPr bwMode="gray">
            <a:xfrm>
              <a:off x="485023" y="1856450"/>
              <a:ext cx="8173954" cy="4535226"/>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0"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Placeholder 1"/>
          <p:cNvSpPr>
            <a:spLocks noGrp="1"/>
          </p:cNvSpPr>
          <p:nvPr>
            <p:ph type="title"/>
          </p:nvPr>
        </p:nvSpPr>
        <p:spPr bwMode="gray">
          <a:xfrm>
            <a:off x="866440" y="927099"/>
            <a:ext cx="6345260" cy="709865"/>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64382" y="2489200"/>
            <a:ext cx="6345260" cy="353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574443" y="6365498"/>
            <a:ext cx="990599" cy="228659"/>
          </a:xfrm>
          <a:prstGeom prst="rect">
            <a:avLst/>
          </a:prstGeom>
        </p:spPr>
        <p:txBody>
          <a:bodyPr vert="horz" lIns="91440" tIns="45720" rIns="91440" bIns="45720" rtlCol="0" anchor="b"/>
          <a:lstStyle>
            <a:lvl1pPr algn="r">
              <a:defRPr sz="900" b="1" i="0">
                <a:solidFill>
                  <a:schemeClr val="accent1"/>
                </a:solidFill>
              </a:defRPr>
            </a:lvl1pPr>
          </a:lstStyle>
          <a:p>
            <a:fld id="{1D8BD707-D9CF-40AE-B4C6-C98DA3205C09}" type="datetimeFigureOut">
              <a:rPr lang="en-US" smtClean="0"/>
              <a:pPr/>
              <a:t>12/15/2025</a:t>
            </a:fld>
            <a:endParaRPr lang="en-US"/>
          </a:p>
        </p:txBody>
      </p:sp>
      <p:sp>
        <p:nvSpPr>
          <p:cNvPr id="5" name="Footer Placeholder 4"/>
          <p:cNvSpPr>
            <a:spLocks noGrp="1"/>
          </p:cNvSpPr>
          <p:nvPr>
            <p:ph type="ftr" sz="quarter" idx="3"/>
          </p:nvPr>
        </p:nvSpPr>
        <p:spPr>
          <a:xfrm>
            <a:off x="590843" y="6365497"/>
            <a:ext cx="3859795" cy="228660"/>
          </a:xfrm>
          <a:prstGeom prst="rect">
            <a:avLst/>
          </a:prstGeom>
        </p:spPr>
        <p:txBody>
          <a:bodyPr vert="horz" lIns="91440" tIns="45720" rIns="91440" bIns="45720" rtlCol="0" anchor="b"/>
          <a:lstStyle>
            <a:lvl1pPr algn="l">
              <a:defRPr sz="900" b="1" i="0">
                <a:solidFill>
                  <a:schemeClr val="accent1"/>
                </a:solidFill>
              </a:defRPr>
            </a:lvl1pPr>
          </a:lstStyle>
          <a:p>
            <a:endParaRPr lang="en-US"/>
          </a:p>
        </p:txBody>
      </p:sp>
      <p:sp>
        <p:nvSpPr>
          <p:cNvPr id="26" name="Rectangle 25"/>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8" name="Slide Number Placeholder 5"/>
          <p:cNvSpPr>
            <a:spLocks noGrp="1"/>
          </p:cNvSpPr>
          <p:nvPr>
            <p:ph type="sldNum" sz="quarter" idx="4"/>
          </p:nvPr>
        </p:nvSpPr>
        <p:spPr bwMode="gray">
          <a:xfrm>
            <a:off x="7678616" y="295730"/>
            <a:ext cx="791308" cy="767687"/>
          </a:xfrm>
          <a:prstGeom prst="rect">
            <a:avLst/>
          </a:prstGeom>
        </p:spPr>
        <p:txBody>
          <a:bodyPr anchor="b"/>
          <a:lstStyle>
            <a:lvl1pPr algn="ctr">
              <a:defRPr sz="2800">
                <a:solidFill>
                  <a:schemeClr val="bg1"/>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4099409617"/>
      </p:ext>
    </p:extLst>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 id="2147483852" r:id="rId12"/>
    <p:sldLayoutId id="2147483853" r:id="rId13"/>
    <p:sldLayoutId id="2147483854" r:id="rId14"/>
    <p:sldLayoutId id="2147483855" r:id="rId15"/>
    <p:sldLayoutId id="2147483856" r:id="rId16"/>
    <p:sldLayoutId id="2147483857" r:id="rId17"/>
  </p:sldLayoutIdLst>
  <p:txStyles>
    <p:titleStyle>
      <a:lvl1pPr algn="l" defTabSz="457200" rtl="0" eaLnBrk="1" latinLnBrk="0" hangingPunct="1">
        <a:spcBef>
          <a:spcPct val="0"/>
        </a:spcBef>
        <a:buNone/>
        <a:defRPr sz="3200" b="0" i="0" kern="1200">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685800" indent="-283464"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96012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23444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150876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18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0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225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24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3581400"/>
            <a:ext cx="7772400" cy="1470025"/>
          </a:xfrm>
        </p:spPr>
        <p:txBody>
          <a:bodyPr>
            <a:normAutofit fontScale="90000"/>
          </a:bodyPr>
          <a:lstStyle/>
          <a:p>
            <a:pPr algn="ctr"/>
            <a:r>
              <a:rPr lang="sr-Latn-BA" b="1" dirty="0" smtClean="0">
                <a:solidFill>
                  <a:schemeClr val="tx1"/>
                </a:solidFill>
                <a:latin typeface="Times New Roman" pitchFamily="18" charset="0"/>
                <a:cs typeface="Times New Roman" pitchFamily="18" charset="0"/>
              </a:rPr>
              <a:t>VII DONOŠENJE ODLUKA O DIVIDENDI</a:t>
            </a:r>
            <a:endParaRPr lang="en-US" b="1" dirty="0">
              <a:solidFill>
                <a:schemeClr val="tx1"/>
              </a:solidFill>
              <a:latin typeface="Times New Roman" pitchFamily="18" charset="0"/>
              <a:cs typeface="Times New Roman" pitchFamily="18" charset="0"/>
            </a:endParaRPr>
          </a:p>
        </p:txBody>
      </p:sp>
      <p:sp>
        <p:nvSpPr>
          <p:cNvPr id="3" name="Subtitle 2"/>
          <p:cNvSpPr>
            <a:spLocks noGrp="1"/>
          </p:cNvSpPr>
          <p:nvPr>
            <p:ph type="subTitle" idx="1"/>
          </p:nvPr>
        </p:nvSpPr>
        <p:spPr>
          <a:xfrm>
            <a:off x="1219200" y="1600200"/>
            <a:ext cx="6781800" cy="1752600"/>
          </a:xfrm>
        </p:spPr>
        <p:txBody>
          <a:bodyPr>
            <a:normAutofit/>
          </a:bodyPr>
          <a:lstStyle/>
          <a:p>
            <a:pPr algn="r"/>
            <a:r>
              <a:rPr lang="en-US" dirty="0" smtClean="0">
                <a:solidFill>
                  <a:schemeClr val="bg1"/>
                </a:solidFill>
                <a:latin typeface="Times New Roman" pitchFamily="18" charset="0"/>
                <a:cs typeface="Times New Roman" pitchFamily="18" charset="0"/>
              </a:rPr>
              <a:t>“</a:t>
            </a:r>
            <a:r>
              <a:rPr lang="en-US" dirty="0" err="1" smtClean="0">
                <a:solidFill>
                  <a:schemeClr val="bg1"/>
                </a:solidFill>
                <a:latin typeface="Times New Roman" pitchFamily="18" charset="0"/>
                <a:cs typeface="Times New Roman" pitchFamily="18" charset="0"/>
              </a:rPr>
              <a:t>Budući</a:t>
            </a:r>
            <a:r>
              <a:rPr lang="en-US" dirty="0" smtClean="0">
                <a:solidFill>
                  <a:schemeClr val="bg1"/>
                </a:solidFill>
                <a:latin typeface="Times New Roman" pitchFamily="18" charset="0"/>
                <a:cs typeface="Times New Roman" pitchFamily="18" charset="0"/>
              </a:rPr>
              <a:t> </a:t>
            </a:r>
            <a:r>
              <a:rPr lang="en-US" dirty="0" err="1" smtClean="0">
                <a:solidFill>
                  <a:schemeClr val="bg1"/>
                </a:solidFill>
                <a:latin typeface="Times New Roman" pitchFamily="18" charset="0"/>
                <a:cs typeface="Times New Roman" pitchFamily="18" charset="0"/>
              </a:rPr>
              <a:t>uspjeh</a:t>
            </a:r>
            <a:r>
              <a:rPr lang="en-US" dirty="0" smtClean="0">
                <a:solidFill>
                  <a:schemeClr val="bg1"/>
                </a:solidFill>
                <a:latin typeface="Times New Roman" pitchFamily="18" charset="0"/>
                <a:cs typeface="Times New Roman" pitchFamily="18" charset="0"/>
              </a:rPr>
              <a:t> </a:t>
            </a:r>
            <a:r>
              <a:rPr lang="en-US" dirty="0" err="1" smtClean="0">
                <a:solidFill>
                  <a:schemeClr val="bg1"/>
                </a:solidFill>
                <a:latin typeface="Times New Roman" pitchFamily="18" charset="0"/>
                <a:cs typeface="Times New Roman" pitchFamily="18" charset="0"/>
              </a:rPr>
              <a:t>zavisi</a:t>
            </a:r>
            <a:r>
              <a:rPr lang="sr-Latn-BA" dirty="0" smtClean="0">
                <a:solidFill>
                  <a:schemeClr val="bg1"/>
                </a:solidFill>
                <a:latin typeface="Times New Roman" pitchFamily="18" charset="0"/>
                <a:cs typeface="Times New Roman" pitchFamily="18" charset="0"/>
              </a:rPr>
              <a:t> </a:t>
            </a:r>
            <a:r>
              <a:rPr lang="en-US" dirty="0" smtClean="0">
                <a:solidFill>
                  <a:schemeClr val="bg1"/>
                </a:solidFill>
                <a:latin typeface="Times New Roman" pitchFamily="18" charset="0"/>
                <a:cs typeface="Times New Roman" pitchFamily="18" charset="0"/>
              </a:rPr>
              <a:t>od </a:t>
            </a:r>
            <a:r>
              <a:rPr lang="en-US" dirty="0" err="1" smtClean="0">
                <a:solidFill>
                  <a:schemeClr val="bg1"/>
                </a:solidFill>
                <a:latin typeface="Times New Roman" pitchFamily="18" charset="0"/>
                <a:cs typeface="Times New Roman" pitchFamily="18" charset="0"/>
              </a:rPr>
              <a:t>odluka</a:t>
            </a:r>
            <a:r>
              <a:rPr lang="en-US" dirty="0" smtClean="0">
                <a:solidFill>
                  <a:schemeClr val="bg1"/>
                </a:solidFill>
                <a:latin typeface="Times New Roman" pitchFamily="18" charset="0"/>
                <a:cs typeface="Times New Roman" pitchFamily="18" charset="0"/>
              </a:rPr>
              <a:t> </a:t>
            </a:r>
            <a:r>
              <a:rPr lang="en-US" dirty="0" err="1" smtClean="0">
                <a:solidFill>
                  <a:schemeClr val="bg1"/>
                </a:solidFill>
                <a:latin typeface="Times New Roman" pitchFamily="18" charset="0"/>
                <a:cs typeface="Times New Roman" pitchFamily="18" charset="0"/>
              </a:rPr>
              <a:t>donesenih</a:t>
            </a:r>
            <a:r>
              <a:rPr lang="en-US" dirty="0" smtClean="0">
                <a:solidFill>
                  <a:schemeClr val="bg1"/>
                </a:solidFill>
                <a:latin typeface="Times New Roman" pitchFamily="18" charset="0"/>
                <a:cs typeface="Times New Roman" pitchFamily="18" charset="0"/>
              </a:rPr>
              <a:t> </a:t>
            </a:r>
            <a:r>
              <a:rPr lang="en-US" dirty="0" err="1" smtClean="0">
                <a:solidFill>
                  <a:schemeClr val="bg1"/>
                </a:solidFill>
                <a:latin typeface="Times New Roman" pitchFamily="18" charset="0"/>
                <a:cs typeface="Times New Roman" pitchFamily="18" charset="0"/>
              </a:rPr>
              <a:t>danas</a:t>
            </a:r>
            <a:r>
              <a:rPr lang="en-US" dirty="0" smtClean="0">
                <a:solidFill>
                  <a:schemeClr val="bg1"/>
                </a:solidFill>
                <a:latin typeface="Times New Roman" pitchFamily="18" charset="0"/>
                <a:cs typeface="Times New Roman" pitchFamily="18" charset="0"/>
              </a:rPr>
              <a:t>.”</a:t>
            </a:r>
          </a:p>
          <a:p>
            <a:r>
              <a:rPr lang="en-US" dirty="0" smtClean="0">
                <a:solidFill>
                  <a:schemeClr val="bg1"/>
                </a:solidFill>
                <a:latin typeface="Times New Roman" pitchFamily="18" charset="0"/>
                <a:cs typeface="Times New Roman" pitchFamily="18" charset="0"/>
              </a:rPr>
              <a:t>                                                                    (H. </a:t>
            </a:r>
            <a:r>
              <a:rPr lang="en-US" dirty="0" err="1" smtClean="0">
                <a:solidFill>
                  <a:schemeClr val="bg1"/>
                </a:solidFill>
                <a:latin typeface="Times New Roman" pitchFamily="18" charset="0"/>
                <a:cs typeface="Times New Roman" pitchFamily="18" charset="0"/>
              </a:rPr>
              <a:t>Bierman</a:t>
            </a:r>
            <a:r>
              <a:rPr lang="en-US" dirty="0" smtClean="0">
                <a:solidFill>
                  <a:schemeClr val="bg1"/>
                </a:solidFill>
                <a:latin typeface="Times New Roman" pitchFamily="18" charset="0"/>
                <a:cs typeface="Times New Roman" pitchFamily="18" charset="0"/>
              </a:rPr>
              <a:t> </a:t>
            </a:r>
            <a:r>
              <a:rPr lang="en-US" dirty="0" err="1" smtClean="0">
                <a:solidFill>
                  <a:schemeClr val="bg1"/>
                </a:solidFill>
                <a:latin typeface="Times New Roman" pitchFamily="18" charset="0"/>
                <a:cs typeface="Times New Roman" pitchFamily="18" charset="0"/>
              </a:rPr>
              <a:t>i</a:t>
            </a:r>
            <a:r>
              <a:rPr lang="en-US" dirty="0" smtClean="0">
                <a:solidFill>
                  <a:schemeClr val="bg1"/>
                </a:solidFill>
                <a:latin typeface="Times New Roman" pitchFamily="18" charset="0"/>
                <a:cs typeface="Times New Roman" pitchFamily="18" charset="0"/>
              </a:rPr>
              <a:t> </a:t>
            </a:r>
            <a:r>
              <a:rPr lang="sr-Latn-BA" dirty="0" smtClean="0">
                <a:solidFill>
                  <a:schemeClr val="bg1"/>
                </a:solidFill>
                <a:latin typeface="Times New Roman" pitchFamily="18" charset="0"/>
                <a:cs typeface="Times New Roman" pitchFamily="18" charset="0"/>
              </a:rPr>
              <a:t>S. </a:t>
            </a:r>
            <a:r>
              <a:rPr lang="en-US" dirty="0" err="1" smtClean="0">
                <a:solidFill>
                  <a:schemeClr val="bg1"/>
                </a:solidFill>
                <a:latin typeface="Times New Roman" pitchFamily="18" charset="0"/>
                <a:cs typeface="Times New Roman" pitchFamily="18" charset="0"/>
              </a:rPr>
              <a:t>Smidt</a:t>
            </a:r>
            <a:r>
              <a:rPr lang="en-US" dirty="0" smtClean="0">
                <a:solidFill>
                  <a:schemeClr val="bg1"/>
                </a:solidFill>
                <a:latin typeface="Times New Roman" pitchFamily="18" charset="0"/>
                <a:cs typeface="Times New Roman" pitchFamily="18" charset="0"/>
              </a:rPr>
              <a:t>)</a:t>
            </a:r>
            <a:endParaRPr lang="sr-Latn-BA" dirty="0" smtClean="0">
              <a:solidFill>
                <a:schemeClr val="bg1"/>
              </a:solidFill>
              <a:latin typeface="Times New Roman" pitchFamily="18" charset="0"/>
              <a:cs typeface="Times New Roman" pitchFamily="18" charset="0"/>
            </a:endParaRPr>
          </a:p>
          <a:p>
            <a:pPr algn="r"/>
            <a:endParaRPr lang="sr-Latn-BA" dirty="0" smtClean="0">
              <a:solidFill>
                <a:schemeClr val="bg1"/>
              </a:solidFill>
              <a:latin typeface="Times New Roman" pitchFamily="18" charset="0"/>
              <a:cs typeface="Times New Roman" pitchFamily="18" charset="0"/>
            </a:endParaRPr>
          </a:p>
          <a:p>
            <a:pPr algn="r"/>
            <a:endParaRPr lang="en-US" dirty="0">
              <a:solidFill>
                <a:schemeClr val="bg1"/>
              </a:solid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5970" y="927098"/>
            <a:ext cx="6982630" cy="901702"/>
          </a:xfrm>
        </p:spPr>
        <p:txBody>
          <a:bodyPr/>
          <a:lstStyle/>
          <a:p>
            <a:r>
              <a:rPr lang="sr-Latn-BA" sz="2800" b="1" dirty="0" smtClean="0"/>
              <a:t>1.1.2. Teorija irelevantnosti dividende</a:t>
            </a:r>
            <a:endParaRPr lang="sr-Latn-BA" sz="2800" b="1" dirty="0"/>
          </a:p>
        </p:txBody>
      </p:sp>
      <p:sp>
        <p:nvSpPr>
          <p:cNvPr id="3" name="Content Placeholder 2"/>
          <p:cNvSpPr>
            <a:spLocks noGrp="1"/>
          </p:cNvSpPr>
          <p:nvPr>
            <p:ph idx="1"/>
          </p:nvPr>
        </p:nvSpPr>
        <p:spPr>
          <a:xfrm>
            <a:off x="533400" y="2209800"/>
            <a:ext cx="7924800" cy="4267200"/>
          </a:xfrm>
          <a:pattFill prst="pct40">
            <a:fgClr>
              <a:schemeClr val="tx2">
                <a:lumMod val="40000"/>
                <a:lumOff val="60000"/>
              </a:schemeClr>
            </a:fgClr>
            <a:bgClr>
              <a:schemeClr val="bg1"/>
            </a:bgClr>
          </a:pattFill>
        </p:spPr>
        <p:txBody>
          <a:bodyPr>
            <a:normAutofit fontScale="92500" lnSpcReduction="10000"/>
          </a:bodyPr>
          <a:lstStyle/>
          <a:p>
            <a:r>
              <a:rPr lang="vi-VN" sz="2400" dirty="0" smtClean="0">
                <a:latin typeface="Times New Roman" pitchFamily="18" charset="0"/>
                <a:cs typeface="Times New Roman" pitchFamily="18" charset="0"/>
              </a:rPr>
              <a:t>Miller </a:t>
            </a:r>
            <a:r>
              <a:rPr lang="vi-VN" sz="2400" dirty="0">
                <a:latin typeface="Times New Roman" pitchFamily="18" charset="0"/>
                <a:cs typeface="Times New Roman" pitchFamily="18" charset="0"/>
              </a:rPr>
              <a:t>i Modigliani su tvrdili da vrijednost preduzeća zavisi samo od prinosa koji je ostvaren datom aktivom preduzeća, a time i ostvarenog rasta </a:t>
            </a:r>
            <a:r>
              <a:rPr lang="vi-VN" sz="2400" dirty="0" smtClean="0">
                <a:latin typeface="Times New Roman" pitchFamily="18" charset="0"/>
                <a:cs typeface="Times New Roman" pitchFamily="18" charset="0"/>
              </a:rPr>
              <a:t>preduzeća</a:t>
            </a:r>
            <a:r>
              <a:rPr lang="sr-Latn-BA" sz="2400" dirty="0" smtClean="0">
                <a:latin typeface="Times New Roman" pitchFamily="18" charset="0"/>
                <a:cs typeface="Times New Roman" pitchFamily="18" charset="0"/>
              </a:rPr>
              <a:t>,</a:t>
            </a:r>
            <a:r>
              <a:rPr lang="vi-VN" sz="2400" dirty="0" smtClean="0">
                <a:latin typeface="Times New Roman" pitchFamily="18" charset="0"/>
                <a:cs typeface="Times New Roman" pitchFamily="18" charset="0"/>
              </a:rPr>
              <a:t> </a:t>
            </a:r>
            <a:r>
              <a:rPr lang="vi-VN" sz="2400" dirty="0">
                <a:latin typeface="Times New Roman" pitchFamily="18" charset="0"/>
                <a:cs typeface="Times New Roman" pitchFamily="18" charset="0"/>
              </a:rPr>
              <a:t>a ne i kako je taj prinos podijeljen između dividendi i preostalih akumuliranih zarada.</a:t>
            </a:r>
            <a:endParaRPr lang="sr-Latn-BA" sz="2400" dirty="0">
              <a:latin typeface="Times New Roman" pitchFamily="18" charset="0"/>
              <a:cs typeface="Times New Roman" pitchFamily="18" charset="0"/>
            </a:endParaRPr>
          </a:p>
          <a:p>
            <a:r>
              <a:rPr lang="vi-VN" sz="2400" dirty="0">
                <a:latin typeface="Times New Roman" pitchFamily="18" charset="0"/>
                <a:cs typeface="Times New Roman" pitchFamily="18" charset="0"/>
              </a:rPr>
              <a:t>S tim u vezi kako je neto dobitak podijeljen je samo informacija koja nema u kontekstu datih ograničenja </a:t>
            </a:r>
            <a:r>
              <a:rPr lang="sr-Latn-BA" sz="2400" dirty="0">
                <a:latin typeface="Times New Roman" pitchFamily="18" charset="0"/>
                <a:cs typeface="Times New Roman" pitchFamily="18" charset="0"/>
              </a:rPr>
              <a:t>o</a:t>
            </a:r>
            <a:r>
              <a:rPr lang="vi-VN" sz="2400" dirty="0">
                <a:latin typeface="Times New Roman" pitchFamily="18" charset="0"/>
                <a:cs typeface="Times New Roman" pitchFamily="18" charset="0"/>
              </a:rPr>
              <a:t>dnosno pretpostavki nikakvog uticaja na tržišnu vrijednost preduzeća</a:t>
            </a:r>
            <a:r>
              <a:rPr lang="vi-VN" sz="2400" dirty="0" smtClean="0">
                <a:latin typeface="Times New Roman" pitchFamily="18" charset="0"/>
                <a:cs typeface="Times New Roman" pitchFamily="18" charset="0"/>
              </a:rPr>
              <a:t>.</a:t>
            </a:r>
            <a:endParaRPr lang="sr-Latn-BA" sz="2400" dirty="0" smtClean="0">
              <a:latin typeface="Times New Roman" pitchFamily="18" charset="0"/>
              <a:cs typeface="Times New Roman" pitchFamily="18" charset="0"/>
            </a:endParaRPr>
          </a:p>
          <a:p>
            <a:r>
              <a:rPr lang="vi-VN" sz="2400" dirty="0">
                <a:latin typeface="Times New Roman" pitchFamily="18" charset="0"/>
                <a:cs typeface="Times New Roman" pitchFamily="18" charset="0"/>
              </a:rPr>
              <a:t>Pored prethodnih ograničenja MM uvode još i hipotezu po kojoj je investiciona politika primarna i nezavisna od politike dividende. </a:t>
            </a:r>
            <a:endParaRPr lang="sr-Latn-BA" sz="2400" dirty="0">
              <a:latin typeface="Times New Roman" pitchFamily="18" charset="0"/>
              <a:cs typeface="Times New Roman" pitchFamily="18" charset="0"/>
            </a:endParaRPr>
          </a:p>
          <a:p>
            <a:r>
              <a:rPr lang="vi-VN" sz="2400" dirty="0">
                <a:latin typeface="Times New Roman" pitchFamily="18" charset="0"/>
                <a:cs typeface="Times New Roman" pitchFamily="18" charset="0"/>
              </a:rPr>
              <a:t>Po njima, investiciona politika je najvažnija jer determiniše zarađivačku sposobnost i neto tok gotovine preduzeća. </a:t>
            </a:r>
            <a:endParaRPr lang="en-US" sz="2400" dirty="0">
              <a:latin typeface="Times New Roman" pitchFamily="18" charset="0"/>
              <a:cs typeface="Times New Roman" pitchFamily="18" charset="0"/>
            </a:endParaRPr>
          </a:p>
          <a:p>
            <a:endParaRPr lang="en-US" sz="2400" dirty="0">
              <a:latin typeface="Times New Roman" pitchFamily="18" charset="0"/>
              <a:cs typeface="Times New Roman" pitchFamily="18" charset="0"/>
            </a:endParaRPr>
          </a:p>
          <a:p>
            <a:endParaRPr lang="en-US" sz="2200" dirty="0">
              <a:latin typeface="Times New Roman" pitchFamily="18" charset="0"/>
              <a:cs typeface="Times New Roman" pitchFamily="18" charset="0"/>
            </a:endParaRPr>
          </a:p>
        </p:txBody>
      </p:sp>
    </p:spTree>
    <p:extLst>
      <p:ext uri="{BB962C8B-B14F-4D97-AF65-F5344CB8AC3E}">
        <p14:creationId xmlns:p14="http://schemas.microsoft.com/office/powerpoint/2010/main" val="9144052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5970" y="927098"/>
            <a:ext cx="6982630" cy="901702"/>
          </a:xfrm>
        </p:spPr>
        <p:txBody>
          <a:bodyPr/>
          <a:lstStyle/>
          <a:p>
            <a:r>
              <a:rPr lang="sr-Latn-BA" b="1" dirty="0" smtClean="0"/>
              <a:t>1.1.2. Teorija irelevantnosti dividende</a:t>
            </a:r>
            <a:endParaRPr lang="sr-Latn-BA" b="1" dirty="0"/>
          </a:p>
        </p:txBody>
      </p:sp>
      <p:sp>
        <p:nvSpPr>
          <p:cNvPr id="3" name="Content Placeholder 2"/>
          <p:cNvSpPr>
            <a:spLocks noGrp="1"/>
          </p:cNvSpPr>
          <p:nvPr>
            <p:ph idx="1"/>
          </p:nvPr>
        </p:nvSpPr>
        <p:spPr>
          <a:xfrm>
            <a:off x="533400" y="2209800"/>
            <a:ext cx="7924800" cy="4419600"/>
          </a:xfrm>
          <a:pattFill prst="pct40">
            <a:fgClr>
              <a:schemeClr val="tx2">
                <a:lumMod val="40000"/>
                <a:lumOff val="60000"/>
              </a:schemeClr>
            </a:fgClr>
            <a:bgClr>
              <a:schemeClr val="bg1"/>
            </a:bgClr>
          </a:pattFill>
        </p:spPr>
        <p:txBody>
          <a:bodyPr>
            <a:normAutofit/>
          </a:bodyPr>
          <a:lstStyle/>
          <a:p>
            <a:pPr marL="0" indent="0">
              <a:buNone/>
            </a:pPr>
            <a:r>
              <a:rPr lang="en-US" sz="2400" dirty="0" err="1" smtClean="0">
                <a:latin typeface="Times New Roman" pitchFamily="18" charset="0"/>
                <a:cs typeface="Times New Roman" pitchFamily="18" charset="0"/>
              </a:rPr>
              <a:t>Očigledno</a:t>
            </a:r>
            <a:r>
              <a:rPr lang="en-US" sz="2400" dirty="0" smtClean="0">
                <a:latin typeface="Times New Roman" pitchFamily="18" charset="0"/>
                <a:cs typeface="Times New Roman" pitchFamily="18" charset="0"/>
              </a:rPr>
              <a:t> </a:t>
            </a:r>
            <a:r>
              <a:rPr lang="en-US" sz="2400" dirty="0">
                <a:latin typeface="Times New Roman" pitchFamily="18" charset="0"/>
                <a:cs typeface="Times New Roman" pitchFamily="18" charset="0"/>
              </a:rPr>
              <a:t>da </a:t>
            </a:r>
            <a:r>
              <a:rPr lang="en-US" sz="2400" dirty="0" err="1">
                <a:latin typeface="Times New Roman" pitchFamily="18" charset="0"/>
                <a:cs typeface="Times New Roman" pitchFamily="18" charset="0"/>
              </a:rPr>
              <a:t>su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ove</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pretpostavke</a:t>
            </a:r>
            <a:r>
              <a:rPr lang="en-US" sz="2400" dirty="0">
                <a:latin typeface="Times New Roman" pitchFamily="18" charset="0"/>
                <a:cs typeface="Times New Roman" pitchFamily="18" charset="0"/>
              </a:rPr>
              <a:t> u </a:t>
            </a:r>
            <a:r>
              <a:rPr lang="en-US" sz="2400" dirty="0" err="1">
                <a:latin typeface="Times New Roman" pitchFamily="18" charset="0"/>
                <a:cs typeface="Times New Roman" pitchFamily="18" charset="0"/>
              </a:rPr>
              <a:t>praksi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neodržive</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jer</a:t>
            </a:r>
            <a:r>
              <a:rPr lang="en-US" sz="2400" dirty="0">
                <a:latin typeface="Times New Roman" pitchFamily="18" charset="0"/>
                <a:cs typeface="Times New Roman" pitchFamily="18" charset="0"/>
              </a:rPr>
              <a:t>:</a:t>
            </a:r>
          </a:p>
          <a:p>
            <a:r>
              <a:rPr lang="en-US" sz="2400" dirty="0" err="1" smtClean="0">
                <a:latin typeface="Times New Roman" pitchFamily="18" charset="0"/>
                <a:cs typeface="Times New Roman" pitchFamily="18" charset="0"/>
              </a:rPr>
              <a:t>preduzeća</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investitori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plaćaju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porez</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dobitak</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odnosno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porez</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dividendu</a:t>
            </a:r>
            <a:r>
              <a:rPr lang="en-US" sz="2400" dirty="0">
                <a:latin typeface="Times New Roman" pitchFamily="18" charset="0"/>
                <a:cs typeface="Times New Roman" pitchFamily="18" charset="0"/>
              </a:rPr>
              <a:t>,</a:t>
            </a:r>
          </a:p>
          <a:p>
            <a:r>
              <a:rPr lang="en-US" sz="2400" dirty="0" err="1">
                <a:latin typeface="Times New Roman" pitchFamily="18" charset="0"/>
                <a:cs typeface="Times New Roman" pitchFamily="18" charset="0"/>
              </a:rPr>
              <a:t>preduze</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ća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imaju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troškove</a:t>
            </a:r>
            <a:r>
              <a:rPr lang="en-US" sz="2400" dirty="0">
                <a:latin typeface="Times New Roman" pitchFamily="18" charset="0"/>
                <a:cs typeface="Times New Roman" pitchFamily="18" charset="0"/>
              </a:rPr>
              <a:t> </a:t>
            </a:r>
            <a:r>
              <a:rPr lang="en-US" sz="2400" dirty="0" err="1" smtClean="0">
                <a:latin typeface="Times New Roman" pitchFamily="18" charset="0"/>
                <a:cs typeface="Times New Roman" pitchFamily="18" charset="0"/>
              </a:rPr>
              <a:t>flotacije</a:t>
            </a:r>
            <a:r>
              <a:rPr lang="en-US" sz="2400" dirty="0">
                <a:latin typeface="Times New Roman" pitchFamily="18" charset="0"/>
                <a:cs typeface="Times New Roman" pitchFamily="18" charset="0"/>
              </a:rPr>
              <a:t>,</a:t>
            </a:r>
          </a:p>
          <a:p>
            <a:r>
              <a:rPr lang="en-US" sz="2400" dirty="0" err="1">
                <a:latin typeface="Times New Roman" pitchFamily="18" charset="0"/>
                <a:cs typeface="Times New Roman" pitchFamily="18" charset="0"/>
              </a:rPr>
              <a:t>menadžeri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objektivno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znaju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više</a:t>
            </a:r>
            <a:r>
              <a:rPr lang="en-US" sz="2400" dirty="0">
                <a:latin typeface="Times New Roman" pitchFamily="18" charset="0"/>
                <a:cs typeface="Times New Roman" pitchFamily="18" charset="0"/>
              </a:rPr>
              <a:t> o </a:t>
            </a:r>
            <a:r>
              <a:rPr lang="en-US" sz="2400" dirty="0" err="1">
                <a:latin typeface="Times New Roman" pitchFamily="18" charset="0"/>
                <a:cs typeface="Times New Roman" pitchFamily="18" charset="0"/>
              </a:rPr>
              <a:t>budućim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izgledima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preduzeća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nego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što</a:t>
            </a:r>
            <a:r>
              <a:rPr lang="en-US" sz="2400" dirty="0">
                <a:latin typeface="Times New Roman" pitchFamily="18" charset="0"/>
                <a:cs typeface="Times New Roman" pitchFamily="18" charset="0"/>
              </a:rPr>
              <a:t> to </a:t>
            </a:r>
            <a:r>
              <a:rPr lang="en-US" sz="2400" dirty="0" err="1">
                <a:latin typeface="Times New Roman" pitchFamily="18" charset="0"/>
                <a:cs typeface="Times New Roman" pitchFamily="18" charset="0"/>
              </a:rPr>
              <a:t>znaju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investitori</a:t>
            </a:r>
            <a:r>
              <a:rPr lang="en-US" sz="2400" dirty="0">
                <a:latin typeface="Times New Roman" pitchFamily="18" charset="0"/>
                <a:cs typeface="Times New Roman" pitchFamily="18" charset="0"/>
              </a:rPr>
              <a:t>,</a:t>
            </a:r>
          </a:p>
          <a:p>
            <a:r>
              <a:rPr lang="en-US" sz="2400" dirty="0" err="1">
                <a:latin typeface="Times New Roman" pitchFamily="18" charset="0"/>
                <a:cs typeface="Times New Roman" pitchFamily="18" charset="0"/>
              </a:rPr>
              <a:t>investitorima</a:t>
            </a:r>
            <a:r>
              <a:rPr lang="en-US" sz="2400" dirty="0">
                <a:latin typeface="Times New Roman" pitchFamily="18" charset="0"/>
                <a:cs typeface="Times New Roman" pitchFamily="18" charset="0"/>
              </a:rPr>
              <a:t> se </a:t>
            </a:r>
            <a:r>
              <a:rPr lang="en-US" sz="2400" dirty="0" err="1">
                <a:latin typeface="Times New Roman" pitchFamily="18" charset="0"/>
                <a:cs typeface="Times New Roman" pitchFamily="18" charset="0"/>
              </a:rPr>
              <a:t>nameću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troškovi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transakcije</a:t>
            </a:r>
            <a:r>
              <a:rPr lang="en-US" sz="2400" dirty="0">
                <a:latin typeface="Times New Roman" pitchFamily="18" charset="0"/>
                <a:cs typeface="Times New Roman" pitchFamily="18" charset="0"/>
              </a:rPr>
              <a:t>,</a:t>
            </a:r>
          </a:p>
          <a:p>
            <a:r>
              <a:rPr lang="en-US" sz="2400" dirty="0" err="1">
                <a:latin typeface="Times New Roman" pitchFamily="18" charset="0"/>
                <a:cs typeface="Times New Roman" pitchFamily="18" charset="0"/>
              </a:rPr>
              <a:t>porezi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troškovi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transakcije</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mogu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uzrokovati</a:t>
            </a:r>
            <a:r>
              <a:rPr lang="en-US" sz="2400" dirty="0">
                <a:latin typeface="Times New Roman" pitchFamily="18" charset="0"/>
                <a:cs typeface="Times New Roman" pitchFamily="18" charset="0"/>
              </a:rPr>
              <a:t> da </a:t>
            </a:r>
            <a:r>
              <a:rPr lang="en-US" sz="2400" dirty="0" err="1">
                <a:latin typeface="Times New Roman" pitchFamily="18" charset="0"/>
                <a:cs typeface="Times New Roman" pitchFamily="18" charset="0"/>
              </a:rPr>
              <a:t>prinos</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nekretnine</a:t>
            </a:r>
            <a:r>
              <a:rPr lang="en-US" sz="2400" dirty="0">
                <a:latin typeface="Times New Roman" pitchFamily="18" charset="0"/>
                <a:cs typeface="Times New Roman" pitchFamily="18" charset="0"/>
              </a:rPr>
              <a:t>(</a:t>
            </a:r>
            <a:r>
              <a:rPr lang="en-US" sz="2400" dirty="0" err="1">
                <a:latin typeface="Times New Roman" pitchFamily="18" charset="0"/>
                <a:cs typeface="Times New Roman" pitchFamily="18" charset="0"/>
              </a:rPr>
              <a:t>ks</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bude</a:t>
            </a:r>
            <a:r>
              <a:rPr lang="en-US" sz="2400" dirty="0">
                <a:latin typeface="Times New Roman" pitchFamily="18" charset="0"/>
                <a:cs typeface="Times New Roman" pitchFamily="18" charset="0"/>
              </a:rPr>
              <a:t> pod </a:t>
            </a:r>
            <a:r>
              <a:rPr lang="en-US" sz="2400" dirty="0" err="1">
                <a:latin typeface="Times New Roman" pitchFamily="18" charset="0"/>
                <a:cs typeface="Times New Roman" pitchFamily="18" charset="0"/>
              </a:rPr>
              <a:t>uticajem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politike</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dividende</a:t>
            </a:r>
            <a:r>
              <a:rPr lang="en-US" sz="2400" dirty="0" smtClean="0">
                <a:latin typeface="Times New Roman" pitchFamily="18" charset="0"/>
                <a:cs typeface="Times New Roman" pitchFamily="18" charset="0"/>
              </a:rPr>
              <a:t>.</a:t>
            </a:r>
            <a:endParaRPr lang="sr-Latn-BA" sz="24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28028605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5970" y="927098"/>
            <a:ext cx="6982630" cy="901702"/>
          </a:xfrm>
        </p:spPr>
        <p:txBody>
          <a:bodyPr/>
          <a:lstStyle/>
          <a:p>
            <a:r>
              <a:rPr lang="sr-Latn-BA" b="1" dirty="0" smtClean="0"/>
              <a:t>1.1.2. Teorija „Ptica u ruci“</a:t>
            </a:r>
            <a:endParaRPr lang="sr-Latn-BA" b="1" dirty="0"/>
          </a:p>
        </p:txBody>
      </p:sp>
      <p:sp>
        <p:nvSpPr>
          <p:cNvPr id="3" name="Content Placeholder 2"/>
          <p:cNvSpPr>
            <a:spLocks noGrp="1"/>
          </p:cNvSpPr>
          <p:nvPr>
            <p:ph idx="1"/>
          </p:nvPr>
        </p:nvSpPr>
        <p:spPr>
          <a:xfrm>
            <a:off x="533400" y="2209800"/>
            <a:ext cx="7924800" cy="4419600"/>
          </a:xfrm>
          <a:pattFill prst="pct40">
            <a:fgClr>
              <a:schemeClr val="tx2">
                <a:lumMod val="40000"/>
                <a:lumOff val="60000"/>
              </a:schemeClr>
            </a:fgClr>
            <a:bgClr>
              <a:schemeClr val="bg1"/>
            </a:bgClr>
          </a:pattFill>
        </p:spPr>
        <p:txBody>
          <a:bodyPr>
            <a:normAutofit lnSpcReduction="10000"/>
          </a:bodyPr>
          <a:lstStyle/>
          <a:p>
            <a:r>
              <a:rPr lang="vi-VN" sz="2400" dirty="0">
                <a:latin typeface="Times New Roman" pitchFamily="18" charset="0"/>
                <a:cs typeface="Times New Roman" pitchFamily="18" charset="0"/>
              </a:rPr>
              <a:t>Teorija relevantnosti dividende se pripisuje Gordonu i Lintneru.</a:t>
            </a:r>
            <a:endParaRPr lang="sr-Latn-BA" sz="2400" dirty="0">
              <a:latin typeface="Times New Roman" pitchFamily="18" charset="0"/>
              <a:cs typeface="Times New Roman" pitchFamily="18" charset="0"/>
            </a:endParaRPr>
          </a:p>
          <a:p>
            <a:r>
              <a:rPr lang="vi-VN" sz="2400" dirty="0">
                <a:latin typeface="Times New Roman" pitchFamily="18" charset="0"/>
                <a:cs typeface="Times New Roman" pitchFamily="18" charset="0"/>
              </a:rPr>
              <a:t> Oni tvrde da akcionari </a:t>
            </a:r>
            <a:r>
              <a:rPr lang="vi-VN" sz="2400" dirty="0" smtClean="0">
                <a:latin typeface="Times New Roman" pitchFamily="18" charset="0"/>
                <a:cs typeface="Times New Roman" pitchFamily="18" charset="0"/>
              </a:rPr>
              <a:t>preferiraju </a:t>
            </a:r>
            <a:r>
              <a:rPr lang="vi-VN" sz="2400" dirty="0">
                <a:latin typeface="Times New Roman" pitchFamily="18" charset="0"/>
                <a:cs typeface="Times New Roman" pitchFamily="18" charset="0"/>
              </a:rPr>
              <a:t>isplate novčanih </a:t>
            </a:r>
            <a:r>
              <a:rPr lang="vi-VN" sz="2400" dirty="0" smtClean="0">
                <a:latin typeface="Times New Roman" pitchFamily="18" charset="0"/>
                <a:cs typeface="Times New Roman" pitchFamily="18" charset="0"/>
              </a:rPr>
              <a:t>dividendi </a:t>
            </a:r>
            <a:r>
              <a:rPr lang="vi-VN" sz="2400" dirty="0">
                <a:latin typeface="Times New Roman" pitchFamily="18" charset="0"/>
                <a:cs typeface="Times New Roman" pitchFamily="18" charset="0"/>
              </a:rPr>
              <a:t>i da zbog toga postji direktna</a:t>
            </a:r>
            <a:r>
              <a:rPr lang="sr-Latn-BA" sz="2400" dirty="0">
                <a:latin typeface="Times New Roman" pitchFamily="18" charset="0"/>
                <a:cs typeface="Times New Roman" pitchFamily="18" charset="0"/>
              </a:rPr>
              <a:t> </a:t>
            </a:r>
            <a:r>
              <a:rPr lang="vi-VN" sz="2400" dirty="0">
                <a:latin typeface="Times New Roman" pitchFamily="18" charset="0"/>
                <a:cs typeface="Times New Roman" pitchFamily="18" charset="0"/>
              </a:rPr>
              <a:t>međuzavisnost politike dividende preduzeća i njegove tržišne </a:t>
            </a:r>
            <a:r>
              <a:rPr lang="vi-VN" sz="2400" dirty="0" smtClean="0">
                <a:latin typeface="Times New Roman" pitchFamily="18" charset="0"/>
                <a:cs typeface="Times New Roman" pitchFamily="18" charset="0"/>
              </a:rPr>
              <a:t>vrijednosti</a:t>
            </a:r>
            <a:r>
              <a:rPr lang="sr-Latn-BA" sz="2400" dirty="0" smtClean="0">
                <a:latin typeface="Times New Roman" pitchFamily="18" charset="0"/>
                <a:cs typeface="Times New Roman" pitchFamily="18" charset="0"/>
              </a:rPr>
              <a:t>.</a:t>
            </a:r>
          </a:p>
          <a:p>
            <a:r>
              <a:rPr lang="vi-VN" sz="2400" dirty="0" smtClean="0">
                <a:latin typeface="Times New Roman" pitchFamily="18" charset="0"/>
                <a:cs typeface="Times New Roman" pitchFamily="18" charset="0"/>
              </a:rPr>
              <a:t>Gordon </a:t>
            </a:r>
            <a:r>
              <a:rPr lang="vi-VN" sz="2400" dirty="0">
                <a:latin typeface="Times New Roman" pitchFamily="18" charset="0"/>
                <a:cs typeface="Times New Roman" pitchFamily="18" charset="0"/>
              </a:rPr>
              <a:t>i Lintner</a:t>
            </a:r>
            <a:r>
              <a:rPr lang="sr-Latn-BA" sz="2400" dirty="0">
                <a:latin typeface="Times New Roman" pitchFamily="18" charset="0"/>
                <a:cs typeface="Times New Roman" pitchFamily="18" charset="0"/>
              </a:rPr>
              <a:t> </a:t>
            </a:r>
            <a:r>
              <a:rPr lang="vi-VN" sz="2400" dirty="0" smtClean="0">
                <a:latin typeface="Times New Roman" pitchFamily="18" charset="0"/>
                <a:cs typeface="Times New Roman" pitchFamily="18" charset="0"/>
              </a:rPr>
              <a:t>su</a:t>
            </a:r>
            <a:r>
              <a:rPr lang="sr-Latn-BA" sz="2400" dirty="0" smtClean="0">
                <a:latin typeface="Times New Roman" pitchFamily="18" charset="0"/>
                <a:cs typeface="Times New Roman" pitchFamily="18" charset="0"/>
              </a:rPr>
              <a:t> </a:t>
            </a:r>
            <a:r>
              <a:rPr lang="vi-VN" sz="2400" dirty="0" smtClean="0">
                <a:latin typeface="Times New Roman" pitchFamily="18" charset="0"/>
                <a:cs typeface="Times New Roman" pitchFamily="18" charset="0"/>
              </a:rPr>
              <a:t>tvrdili </a:t>
            </a:r>
            <a:r>
              <a:rPr lang="vi-VN" sz="2400" dirty="0">
                <a:latin typeface="Times New Roman" pitchFamily="18" charset="0"/>
                <a:cs typeface="Times New Roman" pitchFamily="18" charset="0"/>
              </a:rPr>
              <a:t>da je investitorova vrijednost jednog dolara očekivane dividende viša od jednog dolara očekivanog kapitalnog dobitka jer komponenta prinosa po osnovu dividende D1/P0</a:t>
            </a:r>
            <a:r>
              <a:rPr lang="sr-Latn-BA" sz="2400" dirty="0">
                <a:latin typeface="Times New Roman" pitchFamily="18" charset="0"/>
                <a:cs typeface="Times New Roman" pitchFamily="18" charset="0"/>
              </a:rPr>
              <a:t> </a:t>
            </a:r>
            <a:r>
              <a:rPr lang="vi-VN" sz="2400" dirty="0">
                <a:latin typeface="Times New Roman" pitchFamily="18" charset="0"/>
                <a:cs typeface="Times New Roman" pitchFamily="18" charset="0"/>
              </a:rPr>
              <a:t>je manje rizična od “g” komponente u jednačini ukupno očekivanog </a:t>
            </a:r>
            <a:r>
              <a:rPr lang="vi-VN" sz="2400" dirty="0" smtClean="0">
                <a:latin typeface="Times New Roman" pitchFamily="18" charset="0"/>
                <a:cs typeface="Times New Roman" pitchFamily="18" charset="0"/>
              </a:rPr>
              <a:t>povraćaja</a:t>
            </a:r>
            <a:r>
              <a:rPr lang="sr-Latn-BA" sz="2400" dirty="0" smtClean="0">
                <a:latin typeface="Times New Roman" pitchFamily="18" charset="0"/>
                <a:cs typeface="Times New Roman" pitchFamily="18" charset="0"/>
              </a:rPr>
              <a:t>: </a:t>
            </a:r>
          </a:p>
          <a:p>
            <a:pPr marL="0" indent="0">
              <a:buNone/>
            </a:pPr>
            <a:r>
              <a:rPr lang="sr-Latn-BA" sz="2400" dirty="0">
                <a:latin typeface="Times New Roman" pitchFamily="18" charset="0"/>
                <a:cs typeface="Times New Roman" pitchFamily="18" charset="0"/>
              </a:rPr>
              <a:t>	</a:t>
            </a:r>
            <a:r>
              <a:rPr lang="vi-VN" sz="2400" dirty="0" smtClean="0">
                <a:latin typeface="Times New Roman" pitchFamily="18" charset="0"/>
                <a:cs typeface="Times New Roman" pitchFamily="18" charset="0"/>
              </a:rPr>
              <a:t>ks </a:t>
            </a:r>
            <a:r>
              <a:rPr lang="vi-VN" sz="2400" dirty="0">
                <a:latin typeface="Times New Roman" pitchFamily="18" charset="0"/>
                <a:cs typeface="Times New Roman" pitchFamily="18" charset="0"/>
              </a:rPr>
              <a:t>= D1/P0 + g. </a:t>
            </a:r>
            <a:endParaRPr lang="en-US" sz="2400" dirty="0">
              <a:latin typeface="Times New Roman" pitchFamily="18" charset="0"/>
              <a:cs typeface="Times New Roman" pitchFamily="18" charset="0"/>
            </a:endParaRPr>
          </a:p>
          <a:p>
            <a:pPr marL="0" indent="0">
              <a:buNone/>
            </a:pP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518109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5970" y="927098"/>
            <a:ext cx="6982630" cy="901702"/>
          </a:xfrm>
        </p:spPr>
        <p:txBody>
          <a:bodyPr/>
          <a:lstStyle/>
          <a:p>
            <a:r>
              <a:rPr lang="sr-Latn-BA" b="1" dirty="0" smtClean="0"/>
              <a:t>1.1.2. Teorija „Ptica u ruci“</a:t>
            </a:r>
            <a:endParaRPr lang="sr-Latn-BA" b="1" dirty="0"/>
          </a:p>
        </p:txBody>
      </p:sp>
      <p:sp>
        <p:nvSpPr>
          <p:cNvPr id="3" name="Content Placeholder 2"/>
          <p:cNvSpPr>
            <a:spLocks noGrp="1"/>
          </p:cNvSpPr>
          <p:nvPr>
            <p:ph idx="1"/>
          </p:nvPr>
        </p:nvSpPr>
        <p:spPr>
          <a:xfrm>
            <a:off x="533400" y="2209800"/>
            <a:ext cx="7924800" cy="4419600"/>
          </a:xfrm>
          <a:pattFill prst="pct40">
            <a:fgClr>
              <a:schemeClr val="tx2">
                <a:lumMod val="40000"/>
                <a:lumOff val="60000"/>
              </a:schemeClr>
            </a:fgClr>
            <a:bgClr>
              <a:schemeClr val="bg1"/>
            </a:bgClr>
          </a:pattFill>
        </p:spPr>
        <p:txBody>
          <a:bodyPr>
            <a:normAutofit fontScale="92500"/>
          </a:bodyPr>
          <a:lstStyle/>
          <a:p>
            <a:r>
              <a:rPr lang="sr-Latn-BA" sz="2400" dirty="0" smtClean="0">
                <a:latin typeface="Times New Roman" pitchFamily="18" charset="0"/>
                <a:cs typeface="Times New Roman" pitchFamily="18" charset="0"/>
              </a:rPr>
              <a:t>Gordon i Lintner </a:t>
            </a:r>
            <a:r>
              <a:rPr lang="vi-VN" sz="2400" dirty="0" smtClean="0">
                <a:latin typeface="Times New Roman" pitchFamily="18" charset="0"/>
                <a:cs typeface="Times New Roman" pitchFamily="18" charset="0"/>
              </a:rPr>
              <a:t>smatraju </a:t>
            </a:r>
            <a:r>
              <a:rPr lang="vi-VN" sz="2400" dirty="0">
                <a:latin typeface="Times New Roman" pitchFamily="18" charset="0"/>
                <a:cs typeface="Times New Roman" pitchFamily="18" charset="0"/>
              </a:rPr>
              <a:t>da postoji visoki stepen korelacije između politike dividendi kompanija i njihove tržišne vrijednosti.</a:t>
            </a:r>
            <a:endParaRPr lang="sr-Latn-BA" sz="2400" dirty="0">
              <a:latin typeface="Times New Roman" pitchFamily="18" charset="0"/>
              <a:cs typeface="Times New Roman" pitchFamily="18" charset="0"/>
            </a:endParaRPr>
          </a:p>
          <a:p>
            <a:r>
              <a:rPr lang="vi-VN" sz="2400" dirty="0">
                <a:latin typeface="Times New Roman" pitchFamily="18" charset="0"/>
                <a:cs typeface="Times New Roman" pitchFamily="18" charset="0"/>
              </a:rPr>
              <a:t>Miller i Modligiani se nisu slagali s ovom </a:t>
            </a:r>
            <a:r>
              <a:rPr lang="vi-VN" sz="2400" dirty="0" smtClean="0">
                <a:latin typeface="Times New Roman" pitchFamily="18" charset="0"/>
                <a:cs typeface="Times New Roman" pitchFamily="18" charset="0"/>
              </a:rPr>
              <a:t>konstatacijom</a:t>
            </a:r>
            <a:r>
              <a:rPr lang="sr-Latn-BA" sz="2400" dirty="0" smtClean="0">
                <a:latin typeface="Times New Roman" pitchFamily="18" charset="0"/>
                <a:cs typeface="Times New Roman" pitchFamily="18" charset="0"/>
              </a:rPr>
              <a:t> i t</a:t>
            </a:r>
            <a:r>
              <a:rPr lang="vi-VN" sz="2400" dirty="0" smtClean="0">
                <a:latin typeface="Times New Roman" pitchFamily="18" charset="0"/>
                <a:cs typeface="Times New Roman" pitchFamily="18" charset="0"/>
              </a:rPr>
              <a:t>vrdili </a:t>
            </a:r>
            <a:r>
              <a:rPr lang="vi-VN" sz="2400" dirty="0">
                <a:latin typeface="Times New Roman" pitchFamily="18" charset="0"/>
                <a:cs typeface="Times New Roman" pitchFamily="18" charset="0"/>
              </a:rPr>
              <a:t>su da je tržišna vrijednost nezavisna od </a:t>
            </a:r>
            <a:r>
              <a:rPr lang="vi-VN" sz="2400" dirty="0" smtClean="0">
                <a:latin typeface="Times New Roman" pitchFamily="18" charset="0"/>
                <a:cs typeface="Times New Roman" pitchFamily="18" charset="0"/>
              </a:rPr>
              <a:t>politike</a:t>
            </a:r>
            <a:r>
              <a:rPr lang="sr-Latn-BA" sz="2400" dirty="0" smtClean="0">
                <a:latin typeface="Times New Roman" pitchFamily="18" charset="0"/>
                <a:cs typeface="Times New Roman" pitchFamily="18" charset="0"/>
              </a:rPr>
              <a:t> dividendi.</a:t>
            </a:r>
            <a:r>
              <a:rPr lang="vi-VN" sz="2400" dirty="0" smtClean="0">
                <a:latin typeface="Times New Roman" pitchFamily="18" charset="0"/>
                <a:cs typeface="Times New Roman" pitchFamily="18" charset="0"/>
              </a:rPr>
              <a:t> </a:t>
            </a:r>
            <a:endParaRPr lang="vi-VN" sz="2400" dirty="0">
              <a:latin typeface="Times New Roman" pitchFamily="18" charset="0"/>
              <a:cs typeface="Times New Roman" pitchFamily="18" charset="0"/>
            </a:endParaRPr>
          </a:p>
          <a:p>
            <a:r>
              <a:rPr lang="vi-VN" sz="2400" dirty="0">
                <a:latin typeface="Times New Roman" pitchFamily="18" charset="0"/>
                <a:cs typeface="Times New Roman" pitchFamily="18" charset="0"/>
              </a:rPr>
              <a:t>Stoga su oni Gordon-Lintnerov argument nazvali “Ptica u ruci”, tj. da je bolje imati jednu pticu u ruci nego dvije na grani</a:t>
            </a:r>
            <a:r>
              <a:rPr lang="vi-VN" sz="2400" dirty="0" smtClean="0">
                <a:latin typeface="Times New Roman" pitchFamily="18" charset="0"/>
                <a:cs typeface="Times New Roman" pitchFamily="18" charset="0"/>
              </a:rPr>
              <a:t>.</a:t>
            </a:r>
            <a:r>
              <a:rPr lang="en-US" sz="2400" dirty="0">
                <a:latin typeface="Times New Roman" pitchFamily="18" charset="0"/>
                <a:cs typeface="Times New Roman" pitchFamily="18" charset="0"/>
              </a:rPr>
              <a:t> </a:t>
            </a:r>
            <a:endParaRPr lang="sr-Latn-BA" sz="2400" dirty="0" smtClean="0">
              <a:latin typeface="Times New Roman" pitchFamily="18" charset="0"/>
              <a:cs typeface="Times New Roman" pitchFamily="18" charset="0"/>
            </a:endParaRPr>
          </a:p>
          <a:p>
            <a:r>
              <a:rPr lang="en-US" sz="2400" dirty="0" err="1" smtClean="0">
                <a:latin typeface="Times New Roman" pitchFamily="18" charset="0"/>
                <a:cs typeface="Times New Roman" pitchFamily="18" charset="0"/>
              </a:rPr>
              <a:t>Teorija</a:t>
            </a:r>
            <a:r>
              <a:rPr lang="en-US" sz="2400" dirty="0" smtClean="0">
                <a:latin typeface="Times New Roman" pitchFamily="18" charset="0"/>
                <a:cs typeface="Times New Roman" pitchFamily="18" charset="0"/>
              </a:rPr>
              <a:t> </a:t>
            </a:r>
            <a:r>
              <a:rPr lang="en-US" sz="2400" dirty="0">
                <a:latin typeface="Times New Roman" pitchFamily="18" charset="0"/>
                <a:cs typeface="Times New Roman" pitchFamily="18" charset="0"/>
              </a:rPr>
              <a:t>“</a:t>
            </a:r>
            <a:r>
              <a:rPr lang="en-US" sz="2400" dirty="0" err="1">
                <a:latin typeface="Times New Roman" pitchFamily="18" charset="0"/>
                <a:cs typeface="Times New Roman" pitchFamily="18" charset="0"/>
              </a:rPr>
              <a:t>Ptica</a:t>
            </a:r>
            <a:r>
              <a:rPr lang="en-US" sz="2400" dirty="0">
                <a:latin typeface="Times New Roman" pitchFamily="18" charset="0"/>
                <a:cs typeface="Times New Roman" pitchFamily="18" charset="0"/>
              </a:rPr>
              <a:t> u </a:t>
            </a:r>
            <a:r>
              <a:rPr lang="en-US" sz="2400" dirty="0" err="1">
                <a:latin typeface="Times New Roman" pitchFamily="18" charset="0"/>
                <a:cs typeface="Times New Roman" pitchFamily="18" charset="0"/>
              </a:rPr>
              <a:t>ruci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tj</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relevantnosti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politike</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dividende</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posmatra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dividendu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kao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aktivnu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varijablu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politike</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raspodjele</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neto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dobitka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dok</a:t>
            </a:r>
            <a:r>
              <a:rPr lang="en-US" sz="2400" dirty="0">
                <a:latin typeface="Times New Roman" pitchFamily="18" charset="0"/>
                <a:cs typeface="Times New Roman" pitchFamily="18" charset="0"/>
              </a:rPr>
              <a:t> je </a:t>
            </a:r>
            <a:r>
              <a:rPr lang="en-US" sz="2400" dirty="0" err="1">
                <a:latin typeface="Times New Roman" pitchFamily="18" charset="0"/>
                <a:cs typeface="Times New Roman" pitchFamily="18" charset="0"/>
              </a:rPr>
              <a:t>akumulirani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dobitak</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samo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rezidualna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vrijednost</a:t>
            </a:r>
            <a:r>
              <a:rPr lang="en-US" sz="2400" dirty="0">
                <a:latin typeface="Times New Roman" pitchFamily="18" charset="0"/>
                <a:cs typeface="Times New Roman" pitchFamily="18" charset="0"/>
              </a:rPr>
              <a:t>. </a:t>
            </a:r>
          </a:p>
          <a:p>
            <a:endParaRPr lang="en-US" sz="2400" dirty="0">
              <a:latin typeface="Times New Roman" pitchFamily="18" charset="0"/>
              <a:cs typeface="Times New Roman" pitchFamily="18" charset="0"/>
            </a:endParaRPr>
          </a:p>
          <a:p>
            <a:pPr marL="0" indent="0">
              <a:buNone/>
            </a:pP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26372958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5970" y="927098"/>
            <a:ext cx="6982630" cy="901702"/>
          </a:xfrm>
        </p:spPr>
        <p:txBody>
          <a:bodyPr/>
          <a:lstStyle/>
          <a:p>
            <a:pPr algn="ctr"/>
            <a:r>
              <a:rPr lang="sr-Latn-BA" b="1" dirty="0" smtClean="0"/>
              <a:t>2. POLITIKA DIVIDENDI I TRŽIŠTE KAPITALA</a:t>
            </a:r>
            <a:endParaRPr lang="sr-Latn-BA" b="1" dirty="0"/>
          </a:p>
        </p:txBody>
      </p:sp>
      <p:sp>
        <p:nvSpPr>
          <p:cNvPr id="3" name="Content Placeholder 2"/>
          <p:cNvSpPr>
            <a:spLocks noGrp="1"/>
          </p:cNvSpPr>
          <p:nvPr>
            <p:ph idx="1"/>
          </p:nvPr>
        </p:nvSpPr>
        <p:spPr>
          <a:xfrm>
            <a:off x="533400" y="2209800"/>
            <a:ext cx="7924800" cy="4419600"/>
          </a:xfrm>
          <a:pattFill prst="pct40">
            <a:fgClr>
              <a:schemeClr val="tx2">
                <a:lumMod val="40000"/>
                <a:lumOff val="60000"/>
              </a:schemeClr>
            </a:fgClr>
            <a:bgClr>
              <a:schemeClr val="bg1"/>
            </a:bgClr>
          </a:pattFill>
        </p:spPr>
        <p:txBody>
          <a:bodyPr>
            <a:normAutofit/>
          </a:bodyPr>
          <a:lstStyle/>
          <a:p>
            <a:r>
              <a:rPr lang="vi-VN" sz="2400" dirty="0">
                <a:latin typeface="Times New Roman" pitchFamily="18" charset="0"/>
                <a:cs typeface="Times New Roman" pitchFamily="18" charset="0"/>
              </a:rPr>
              <a:t>Empirijski dokazi, međutim, ukazuju na veliku reakciju prosječne cijene akcija na promjene u dividendama, a to u osnovi ukazuje na važnost odluka o dividendi.</a:t>
            </a:r>
          </a:p>
          <a:p>
            <a:r>
              <a:rPr lang="vi-VN" sz="2400" dirty="0">
                <a:latin typeface="Times New Roman" pitchFamily="18" charset="0"/>
                <a:cs typeface="Times New Roman" pitchFamily="18" charset="0"/>
              </a:rPr>
              <a:t>Važnost odluke o dividendi dolazi otuda što visina dividende utiče na promjenu  finansijskog položaja i tržišne cijene akcija</a:t>
            </a:r>
            <a:r>
              <a:rPr lang="vi-VN" sz="2400" dirty="0" smtClean="0">
                <a:latin typeface="Times New Roman" pitchFamily="18" charset="0"/>
                <a:cs typeface="Times New Roman" pitchFamily="18" charset="0"/>
              </a:rPr>
              <a:t>.</a:t>
            </a:r>
            <a:endParaRPr lang="sr-Latn-BA" sz="2400" dirty="0" smtClean="0">
              <a:latin typeface="Times New Roman" pitchFamily="18" charset="0"/>
              <a:cs typeface="Times New Roman" pitchFamily="18" charset="0"/>
            </a:endParaRPr>
          </a:p>
          <a:p>
            <a:r>
              <a:rPr lang="vi-VN" sz="2400" dirty="0">
                <a:latin typeface="Times New Roman" pitchFamily="18" charset="0"/>
                <a:cs typeface="Times New Roman" pitchFamily="18" charset="0"/>
              </a:rPr>
              <a:t>Sa isplatom dividende smanjuje se neraspoređeni dobitak što, dakako, izaziva i smanjenje ukupnog sopstvenog kapitala.</a:t>
            </a:r>
            <a:endParaRPr lang="sr-Latn-BA" sz="2400" dirty="0">
              <a:latin typeface="Times New Roman" pitchFamily="18" charset="0"/>
              <a:cs typeface="Times New Roman" pitchFamily="18" charset="0"/>
            </a:endParaRPr>
          </a:p>
          <a:p>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36448896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5970" y="927098"/>
            <a:ext cx="6982630" cy="901702"/>
          </a:xfrm>
        </p:spPr>
        <p:txBody>
          <a:bodyPr/>
          <a:lstStyle/>
          <a:p>
            <a:pPr algn="ctr"/>
            <a:r>
              <a:rPr lang="sr-Latn-BA" b="1" dirty="0" smtClean="0"/>
              <a:t>2. POLITIKA DIVIDENDI I TRŽIŠTE KAPITALA</a:t>
            </a:r>
            <a:endParaRPr lang="sr-Latn-BA" b="1" dirty="0"/>
          </a:p>
        </p:txBody>
      </p:sp>
      <p:sp>
        <p:nvSpPr>
          <p:cNvPr id="3" name="Content Placeholder 2"/>
          <p:cNvSpPr>
            <a:spLocks noGrp="1"/>
          </p:cNvSpPr>
          <p:nvPr>
            <p:ph idx="1"/>
          </p:nvPr>
        </p:nvSpPr>
        <p:spPr>
          <a:xfrm>
            <a:off x="533400" y="2209800"/>
            <a:ext cx="7924800" cy="4419600"/>
          </a:xfrm>
          <a:pattFill prst="pct40">
            <a:fgClr>
              <a:schemeClr val="tx2">
                <a:lumMod val="40000"/>
                <a:lumOff val="60000"/>
              </a:schemeClr>
            </a:fgClr>
            <a:bgClr>
              <a:schemeClr val="bg1"/>
            </a:bgClr>
          </a:pattFill>
        </p:spPr>
        <p:txBody>
          <a:bodyPr>
            <a:normAutofit/>
          </a:bodyPr>
          <a:lstStyle/>
          <a:p>
            <a:r>
              <a:rPr lang="vi-VN" sz="2400" dirty="0">
                <a:latin typeface="Times New Roman" pitchFamily="18" charset="0"/>
                <a:cs typeface="Times New Roman" pitchFamily="18" charset="0"/>
              </a:rPr>
              <a:t>Otuda visina dividende koja se namjerava isplatiti akcionarima ne bi smjela biti viša od slobodnog kapitala, koji predstavlja pozitivnu razliku između trajnog i dugoročnog kapitala s jedne i dugoročno vezane imovine s druge strane</a:t>
            </a:r>
            <a:r>
              <a:rPr lang="vi-VN" sz="2400" dirty="0" smtClean="0">
                <a:latin typeface="Times New Roman" pitchFamily="18" charset="0"/>
                <a:cs typeface="Times New Roman" pitchFamily="18" charset="0"/>
              </a:rPr>
              <a:t>.</a:t>
            </a:r>
            <a:endParaRPr lang="sr-Latn-BA" sz="2400" dirty="0" smtClean="0">
              <a:latin typeface="Times New Roman" pitchFamily="18" charset="0"/>
              <a:cs typeface="Times New Roman" pitchFamily="18" charset="0"/>
            </a:endParaRPr>
          </a:p>
          <a:p>
            <a:r>
              <a:rPr lang="en-US" sz="2400" dirty="0" err="1">
                <a:solidFill>
                  <a:srgbClr val="9900CC"/>
                </a:solidFill>
                <a:latin typeface="Times New Roman" pitchFamily="18" charset="0"/>
                <a:cs typeface="Times New Roman" pitchFamily="18" charset="0"/>
              </a:rPr>
              <a:t>Visina</a:t>
            </a:r>
            <a:r>
              <a:rPr lang="en-US" sz="2400" dirty="0">
                <a:solidFill>
                  <a:srgbClr val="9900CC"/>
                </a:solidFill>
                <a:latin typeface="Times New Roman" pitchFamily="18" charset="0"/>
                <a:cs typeface="Times New Roman" pitchFamily="18" charset="0"/>
              </a:rPr>
              <a:t> </a:t>
            </a:r>
            <a:r>
              <a:rPr lang="en-US" sz="2400" dirty="0" err="1">
                <a:solidFill>
                  <a:srgbClr val="9900CC"/>
                </a:solidFill>
                <a:latin typeface="Times New Roman" pitchFamily="18" charset="0"/>
                <a:cs typeface="Times New Roman" pitchFamily="18" charset="0"/>
              </a:rPr>
              <a:t>dividende</a:t>
            </a:r>
            <a:r>
              <a:rPr lang="en-US" sz="2400" dirty="0">
                <a:solidFill>
                  <a:srgbClr val="9900CC"/>
                </a:solidFill>
                <a:latin typeface="Times New Roman" pitchFamily="18" charset="0"/>
                <a:cs typeface="Times New Roman" pitchFamily="18" charset="0"/>
              </a:rPr>
              <a:t> </a:t>
            </a:r>
            <a:r>
              <a:rPr lang="en-US" sz="2400" dirty="0" err="1">
                <a:solidFill>
                  <a:srgbClr val="9900CC"/>
                </a:solidFill>
                <a:latin typeface="Times New Roman" pitchFamily="18" charset="0"/>
                <a:cs typeface="Times New Roman" pitchFamily="18" charset="0"/>
              </a:rPr>
              <a:t>po</a:t>
            </a:r>
            <a:r>
              <a:rPr lang="en-US" sz="2400" dirty="0">
                <a:solidFill>
                  <a:srgbClr val="9900CC"/>
                </a:solidFill>
                <a:latin typeface="Times New Roman" pitchFamily="18" charset="0"/>
                <a:cs typeface="Times New Roman" pitchFamily="18" charset="0"/>
              </a:rPr>
              <a:t> </a:t>
            </a:r>
            <a:r>
              <a:rPr lang="en-US" sz="2400" dirty="0" err="1">
                <a:solidFill>
                  <a:srgbClr val="9900CC"/>
                </a:solidFill>
                <a:latin typeface="Times New Roman" pitchFamily="18" charset="0"/>
                <a:cs typeface="Times New Roman" pitchFamily="18" charset="0"/>
              </a:rPr>
              <a:t>akciji</a:t>
            </a:r>
            <a:r>
              <a:rPr lang="en-US" sz="2400" dirty="0">
                <a:solidFill>
                  <a:srgbClr val="9900CC"/>
                </a:solidFill>
                <a:latin typeface="Times New Roman" pitchFamily="18" charset="0"/>
                <a:cs typeface="Times New Roman" pitchFamily="18" charset="0"/>
              </a:rPr>
              <a:t> </a:t>
            </a:r>
            <a:r>
              <a:rPr lang="en-US" sz="2400" dirty="0" err="1">
                <a:solidFill>
                  <a:srgbClr val="9900CC"/>
                </a:solidFill>
                <a:latin typeface="Times New Roman" pitchFamily="18" charset="0"/>
                <a:cs typeface="Times New Roman" pitchFamily="18" charset="0"/>
              </a:rPr>
              <a:t>bitno</a:t>
            </a:r>
            <a:r>
              <a:rPr lang="en-US" sz="2400" dirty="0">
                <a:solidFill>
                  <a:srgbClr val="9900CC"/>
                </a:solidFill>
                <a:latin typeface="Times New Roman" pitchFamily="18" charset="0"/>
                <a:cs typeface="Times New Roman" pitchFamily="18" charset="0"/>
              </a:rPr>
              <a:t> </a:t>
            </a:r>
            <a:r>
              <a:rPr lang="en-US" sz="2400" dirty="0" err="1">
                <a:solidFill>
                  <a:srgbClr val="9900CC"/>
                </a:solidFill>
                <a:latin typeface="Times New Roman" pitchFamily="18" charset="0"/>
                <a:cs typeface="Times New Roman" pitchFamily="18" charset="0"/>
              </a:rPr>
              <a:t>utiče</a:t>
            </a:r>
            <a:r>
              <a:rPr lang="en-US" sz="2400" dirty="0">
                <a:solidFill>
                  <a:srgbClr val="9900CC"/>
                </a:solidFill>
                <a:latin typeface="Times New Roman" pitchFamily="18" charset="0"/>
                <a:cs typeface="Times New Roman" pitchFamily="18" charset="0"/>
              </a:rPr>
              <a:t> </a:t>
            </a:r>
            <a:r>
              <a:rPr lang="en-US" sz="2400" dirty="0" err="1">
                <a:solidFill>
                  <a:srgbClr val="9900CC"/>
                </a:solidFill>
                <a:latin typeface="Times New Roman" pitchFamily="18" charset="0"/>
                <a:cs typeface="Times New Roman" pitchFamily="18" charset="0"/>
              </a:rPr>
              <a:t>na</a:t>
            </a:r>
            <a:r>
              <a:rPr lang="en-US" sz="2400" dirty="0">
                <a:solidFill>
                  <a:srgbClr val="9900CC"/>
                </a:solidFill>
                <a:latin typeface="Times New Roman" pitchFamily="18" charset="0"/>
                <a:cs typeface="Times New Roman" pitchFamily="18" charset="0"/>
              </a:rPr>
              <a:t> </a:t>
            </a:r>
            <a:r>
              <a:rPr lang="en-US" sz="2400" dirty="0" err="1">
                <a:solidFill>
                  <a:srgbClr val="9900CC"/>
                </a:solidFill>
                <a:latin typeface="Times New Roman" pitchFamily="18" charset="0"/>
                <a:cs typeface="Times New Roman" pitchFamily="18" charset="0"/>
              </a:rPr>
              <a:t>tržišnu</a:t>
            </a:r>
            <a:r>
              <a:rPr lang="en-US" sz="2400" dirty="0">
                <a:solidFill>
                  <a:srgbClr val="9900CC"/>
                </a:solidFill>
                <a:latin typeface="Times New Roman" pitchFamily="18" charset="0"/>
                <a:cs typeface="Times New Roman" pitchFamily="18" charset="0"/>
              </a:rPr>
              <a:t> </a:t>
            </a:r>
            <a:r>
              <a:rPr lang="en-US" sz="2400" dirty="0" err="1">
                <a:solidFill>
                  <a:srgbClr val="9900CC"/>
                </a:solidFill>
                <a:latin typeface="Times New Roman" pitchFamily="18" charset="0"/>
                <a:cs typeface="Times New Roman" pitchFamily="18" charset="0"/>
              </a:rPr>
              <a:t>cijenu</a:t>
            </a:r>
            <a:r>
              <a:rPr lang="en-US" sz="2400" dirty="0">
                <a:solidFill>
                  <a:srgbClr val="9900CC"/>
                </a:solidFill>
                <a:latin typeface="Times New Roman" pitchFamily="18" charset="0"/>
                <a:cs typeface="Times New Roman" pitchFamily="18" charset="0"/>
              </a:rPr>
              <a:t> </a:t>
            </a:r>
            <a:r>
              <a:rPr lang="en-US" sz="2400" dirty="0" err="1">
                <a:solidFill>
                  <a:srgbClr val="9900CC"/>
                </a:solidFill>
                <a:latin typeface="Times New Roman" pitchFamily="18" charset="0"/>
                <a:cs typeface="Times New Roman" pitchFamily="18" charset="0"/>
              </a:rPr>
              <a:t>akcija</a:t>
            </a:r>
            <a:r>
              <a:rPr lang="en-US" sz="2400" dirty="0">
                <a:solidFill>
                  <a:srgbClr val="9900CC"/>
                </a:solidFill>
                <a:latin typeface="Times New Roman" pitchFamily="18" charset="0"/>
                <a:cs typeface="Times New Roman" pitchFamily="18" charset="0"/>
              </a:rPr>
              <a:t> – </a:t>
            </a:r>
            <a:r>
              <a:rPr lang="en-US" sz="2400" dirty="0" err="1">
                <a:solidFill>
                  <a:srgbClr val="9900CC"/>
                </a:solidFill>
                <a:latin typeface="Times New Roman" pitchFamily="18" charset="0"/>
                <a:cs typeface="Times New Roman" pitchFamily="18" charset="0"/>
              </a:rPr>
              <a:t>viša</a:t>
            </a:r>
            <a:r>
              <a:rPr lang="en-US" sz="2400" dirty="0">
                <a:solidFill>
                  <a:srgbClr val="9900CC"/>
                </a:solidFill>
                <a:latin typeface="Times New Roman" pitchFamily="18" charset="0"/>
                <a:cs typeface="Times New Roman" pitchFamily="18" charset="0"/>
              </a:rPr>
              <a:t> </a:t>
            </a:r>
            <a:r>
              <a:rPr lang="en-US" sz="2400" dirty="0" err="1">
                <a:solidFill>
                  <a:srgbClr val="9900CC"/>
                </a:solidFill>
                <a:latin typeface="Times New Roman" pitchFamily="18" charset="0"/>
                <a:cs typeface="Times New Roman" pitchFamily="18" charset="0"/>
              </a:rPr>
              <a:t>dividenda</a:t>
            </a:r>
            <a:r>
              <a:rPr lang="en-US" sz="2400" dirty="0">
                <a:solidFill>
                  <a:srgbClr val="9900CC"/>
                </a:solidFill>
                <a:latin typeface="Times New Roman" pitchFamily="18" charset="0"/>
                <a:cs typeface="Times New Roman" pitchFamily="18" charset="0"/>
              </a:rPr>
              <a:t> </a:t>
            </a:r>
            <a:r>
              <a:rPr lang="en-US" sz="2400" dirty="0" err="1">
                <a:solidFill>
                  <a:srgbClr val="9900CC"/>
                </a:solidFill>
                <a:latin typeface="Times New Roman" pitchFamily="18" charset="0"/>
                <a:cs typeface="Times New Roman" pitchFamily="18" charset="0"/>
              </a:rPr>
              <a:t>po</a:t>
            </a:r>
            <a:r>
              <a:rPr lang="en-US" sz="2400" dirty="0">
                <a:solidFill>
                  <a:srgbClr val="9900CC"/>
                </a:solidFill>
                <a:latin typeface="Times New Roman" pitchFamily="18" charset="0"/>
                <a:cs typeface="Times New Roman" pitchFamily="18" charset="0"/>
              </a:rPr>
              <a:t> </a:t>
            </a:r>
            <a:r>
              <a:rPr lang="en-US" sz="2400" dirty="0" err="1">
                <a:solidFill>
                  <a:srgbClr val="9900CC"/>
                </a:solidFill>
                <a:latin typeface="Times New Roman" pitchFamily="18" charset="0"/>
                <a:cs typeface="Times New Roman" pitchFamily="18" charset="0"/>
              </a:rPr>
              <a:t>akciji</a:t>
            </a:r>
            <a:r>
              <a:rPr lang="en-US" sz="2400" dirty="0">
                <a:solidFill>
                  <a:srgbClr val="9900CC"/>
                </a:solidFill>
                <a:latin typeface="Times New Roman" pitchFamily="18" charset="0"/>
                <a:cs typeface="Times New Roman" pitchFamily="18" charset="0"/>
              </a:rPr>
              <a:t>, </a:t>
            </a:r>
            <a:r>
              <a:rPr lang="en-US" sz="2400" dirty="0" err="1">
                <a:solidFill>
                  <a:srgbClr val="9900CC"/>
                </a:solidFill>
                <a:latin typeface="Times New Roman" pitchFamily="18" charset="0"/>
                <a:cs typeface="Times New Roman" pitchFamily="18" charset="0"/>
              </a:rPr>
              <a:t>veća</a:t>
            </a:r>
            <a:r>
              <a:rPr lang="en-US" sz="2400" dirty="0">
                <a:solidFill>
                  <a:srgbClr val="9900CC"/>
                </a:solidFill>
                <a:latin typeface="Times New Roman" pitchFamily="18" charset="0"/>
                <a:cs typeface="Times New Roman" pitchFamily="18" charset="0"/>
              </a:rPr>
              <a:t> </a:t>
            </a:r>
            <a:r>
              <a:rPr lang="en-US" sz="2400" dirty="0" err="1">
                <a:solidFill>
                  <a:srgbClr val="9900CC"/>
                </a:solidFill>
                <a:latin typeface="Times New Roman" pitchFamily="18" charset="0"/>
                <a:cs typeface="Times New Roman" pitchFamily="18" charset="0"/>
              </a:rPr>
              <a:t>tržišna</a:t>
            </a:r>
            <a:r>
              <a:rPr lang="en-US" sz="2400" dirty="0">
                <a:solidFill>
                  <a:srgbClr val="9900CC"/>
                </a:solidFill>
                <a:latin typeface="Times New Roman" pitchFamily="18" charset="0"/>
                <a:cs typeface="Times New Roman" pitchFamily="18" charset="0"/>
              </a:rPr>
              <a:t> </a:t>
            </a:r>
            <a:r>
              <a:rPr lang="en-US" sz="2400" dirty="0" err="1">
                <a:solidFill>
                  <a:srgbClr val="9900CC"/>
                </a:solidFill>
                <a:latin typeface="Times New Roman" pitchFamily="18" charset="0"/>
                <a:cs typeface="Times New Roman" pitchFamily="18" charset="0"/>
              </a:rPr>
              <a:t>vrijednost</a:t>
            </a:r>
            <a:r>
              <a:rPr lang="en-US" sz="2400" dirty="0">
                <a:solidFill>
                  <a:srgbClr val="9900CC"/>
                </a:solidFill>
                <a:latin typeface="Times New Roman" pitchFamily="18" charset="0"/>
                <a:cs typeface="Times New Roman" pitchFamily="18" charset="0"/>
              </a:rPr>
              <a:t> </a:t>
            </a:r>
            <a:r>
              <a:rPr lang="en-US" sz="2400" dirty="0" err="1">
                <a:solidFill>
                  <a:srgbClr val="9900CC"/>
                </a:solidFill>
                <a:latin typeface="Times New Roman" pitchFamily="18" charset="0"/>
                <a:cs typeface="Times New Roman" pitchFamily="18" charset="0"/>
              </a:rPr>
              <a:t>akcije</a:t>
            </a:r>
            <a:r>
              <a:rPr lang="en-US" sz="2400" dirty="0">
                <a:solidFill>
                  <a:srgbClr val="9900CC"/>
                </a:solidFill>
                <a:latin typeface="Times New Roman" pitchFamily="18" charset="0"/>
                <a:cs typeface="Times New Roman" pitchFamily="18" charset="0"/>
              </a:rPr>
              <a:t> </a:t>
            </a:r>
            <a:r>
              <a:rPr lang="en-US" sz="2400" dirty="0" err="1">
                <a:solidFill>
                  <a:srgbClr val="9900CC"/>
                </a:solidFill>
                <a:latin typeface="Times New Roman" pitchFamily="18" charset="0"/>
                <a:cs typeface="Times New Roman" pitchFamily="18" charset="0"/>
              </a:rPr>
              <a:t>i</a:t>
            </a:r>
            <a:r>
              <a:rPr lang="en-US" sz="2400" dirty="0">
                <a:solidFill>
                  <a:srgbClr val="9900CC"/>
                </a:solidFill>
                <a:latin typeface="Times New Roman" pitchFamily="18" charset="0"/>
                <a:cs typeface="Times New Roman" pitchFamily="18" charset="0"/>
              </a:rPr>
              <a:t> </a:t>
            </a:r>
            <a:r>
              <a:rPr lang="en-US" sz="2400" dirty="0" err="1">
                <a:solidFill>
                  <a:srgbClr val="9900CC"/>
                </a:solidFill>
                <a:latin typeface="Times New Roman" pitchFamily="18" charset="0"/>
                <a:cs typeface="Times New Roman" pitchFamily="18" charset="0"/>
              </a:rPr>
              <a:t>obrnuto</a:t>
            </a:r>
            <a:r>
              <a:rPr lang="en-US" sz="2400" dirty="0">
                <a:solidFill>
                  <a:srgbClr val="9900CC"/>
                </a:solidFill>
                <a:latin typeface="Times New Roman" pitchFamily="18" charset="0"/>
                <a:cs typeface="Times New Roman" pitchFamily="18" charset="0"/>
              </a:rPr>
              <a:t>.</a:t>
            </a:r>
          </a:p>
          <a:p>
            <a:endParaRPr lang="en-US" sz="2400" dirty="0">
              <a:latin typeface="Times New Roman" pitchFamily="18" charset="0"/>
              <a:cs typeface="Times New Roman" pitchFamily="18" charset="0"/>
            </a:endParaRPr>
          </a:p>
          <a:p>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13046321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914400"/>
            <a:ext cx="6343672" cy="709865"/>
          </a:xfrm>
        </p:spPr>
        <p:txBody>
          <a:bodyPr/>
          <a:lstStyle/>
          <a:p>
            <a:pPr algn="ctr"/>
            <a:r>
              <a:rPr lang="sr-Latn-BA" b="1" dirty="0"/>
              <a:t>2. POLITIKA DIVIDENDI I TRŽIŠTE KAPITALA</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864382" y="2489200"/>
            <a:ext cx="7289018" cy="3911600"/>
          </a:xfrm>
          <a:pattFill prst="pct40">
            <a:fgClr>
              <a:schemeClr val="tx2">
                <a:lumMod val="40000"/>
                <a:lumOff val="60000"/>
              </a:schemeClr>
            </a:fgClr>
            <a:bgClr>
              <a:schemeClr val="bg1"/>
            </a:bgClr>
          </a:pattFill>
        </p:spPr>
        <p:txBody>
          <a:bodyPr>
            <a:normAutofit/>
          </a:bodyPr>
          <a:lstStyle/>
          <a:p>
            <a:r>
              <a:rPr lang="vi-VN" sz="2200" dirty="0" smtClean="0">
                <a:latin typeface="Times New Roman" pitchFamily="18" charset="0"/>
                <a:cs typeface="Times New Roman" pitchFamily="18" charset="0"/>
              </a:rPr>
              <a:t>Interes akcionara je da tržišna cijena akcija bude što viša, jer ako akcionar prodaje svoje akcije, što je tržišna cijena akcije viša, ostvaruje veći dobitak od prodaje akcija (razlika između tržišne i nominalne vrijednosti akcije).</a:t>
            </a:r>
            <a:endParaRPr lang="sr-Latn-BA" sz="2200" dirty="0" smtClean="0">
              <a:latin typeface="Times New Roman" pitchFamily="18" charset="0"/>
              <a:cs typeface="Times New Roman" pitchFamily="18" charset="0"/>
            </a:endParaRPr>
          </a:p>
          <a:p>
            <a:r>
              <a:rPr lang="vi-VN" sz="2200" dirty="0" smtClean="0">
                <a:latin typeface="Times New Roman" pitchFamily="18" charset="0"/>
                <a:cs typeface="Times New Roman" pitchFamily="18" charset="0"/>
              </a:rPr>
              <a:t> Na drugoj strani, preduzeće (akcionarsko društvo) u određenim okolnostima ima interes da tržišna cijena akcije bude što viša</a:t>
            </a:r>
            <a:r>
              <a:rPr lang="sr-Latn-BA" sz="2200" dirty="0" smtClean="0">
                <a:latin typeface="Times New Roman" pitchFamily="18" charset="0"/>
                <a:cs typeface="Times New Roman" pitchFamily="18" charset="0"/>
              </a:rPr>
              <a:t> (emisija novih akcija)</a:t>
            </a:r>
            <a:r>
              <a:rPr lang="vi-VN" sz="2200" dirty="0" smtClean="0">
                <a:latin typeface="Times New Roman" pitchFamily="18" charset="0"/>
                <a:cs typeface="Times New Roman" pitchFamily="18" charset="0"/>
              </a:rPr>
              <a:t>, a u drugim okolnostima njegov interes je da tržišna cijena akcija bude što niža</a:t>
            </a:r>
            <a:r>
              <a:rPr lang="sr-Latn-BA" sz="2200" dirty="0" smtClean="0">
                <a:latin typeface="Times New Roman" pitchFamily="18" charset="0"/>
                <a:cs typeface="Times New Roman" pitchFamily="18" charset="0"/>
              </a:rPr>
              <a:t> (otkup sopstvenih akcija)</a:t>
            </a:r>
            <a:r>
              <a:rPr lang="vi-VN" sz="2200" dirty="0" smtClean="0">
                <a:latin typeface="Times New Roman" pitchFamily="18" charset="0"/>
                <a:cs typeface="Times New Roman" pitchFamily="18" charset="0"/>
              </a:rPr>
              <a:t>.</a:t>
            </a:r>
            <a:endParaRPr lang="en-US" sz="2200" dirty="0">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914400"/>
            <a:ext cx="6343672" cy="709865"/>
          </a:xfrm>
        </p:spPr>
        <p:txBody>
          <a:bodyPr/>
          <a:lstStyle/>
          <a:p>
            <a:pPr algn="ctr"/>
            <a:r>
              <a:rPr lang="sr-Latn-BA" b="1" dirty="0"/>
              <a:t>2. POLITIKA DIVIDENDI I TRŽIŠTE KAPITALA</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381000" y="2209800"/>
            <a:ext cx="8077200" cy="4419600"/>
          </a:xfrm>
          <a:pattFill prst="pct40">
            <a:fgClr>
              <a:schemeClr val="tx2">
                <a:lumMod val="40000"/>
                <a:lumOff val="60000"/>
              </a:schemeClr>
            </a:fgClr>
            <a:bgClr>
              <a:schemeClr val="bg1"/>
            </a:bgClr>
          </a:pattFill>
        </p:spPr>
        <p:txBody>
          <a:bodyPr>
            <a:normAutofit fontScale="92500" lnSpcReduction="20000"/>
          </a:bodyPr>
          <a:lstStyle/>
          <a:p>
            <a:pPr marL="0" indent="0">
              <a:buNone/>
            </a:pPr>
            <a:r>
              <a:rPr lang="sr-Latn-BA" sz="2400" dirty="0">
                <a:latin typeface="Times New Roman" pitchFamily="18" charset="0"/>
                <a:cs typeface="Times New Roman" pitchFamily="18" charset="0"/>
              </a:rPr>
              <a:t>U</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oblasti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odlučivanja</a:t>
            </a:r>
            <a:r>
              <a:rPr lang="en-US" sz="2400" dirty="0">
                <a:latin typeface="Times New Roman" pitchFamily="18" charset="0"/>
                <a:cs typeface="Times New Roman" pitchFamily="18" charset="0"/>
              </a:rPr>
              <a:t> o </a:t>
            </a:r>
            <a:r>
              <a:rPr lang="en-US" sz="2400" dirty="0" err="1">
                <a:latin typeface="Times New Roman" pitchFamily="18" charset="0"/>
                <a:cs typeface="Times New Roman" pitchFamily="18" charset="0"/>
              </a:rPr>
              <a:t>visini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dividende</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akcionarsko</a:t>
            </a:r>
            <a:r>
              <a:rPr lang="en-US" sz="2400" dirty="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društvo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ponaša</a:t>
            </a:r>
            <a:r>
              <a:rPr lang="sr-Latn-BA" sz="2400" dirty="0" smtClean="0">
                <a:latin typeface="Times New Roman" pitchFamily="18" charset="0"/>
                <a:cs typeface="Times New Roman" pitchFamily="18" charset="0"/>
              </a:rPr>
              <a:t>će se</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na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sljedeći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način</a:t>
            </a:r>
            <a:r>
              <a:rPr lang="en-US" sz="2400" dirty="0">
                <a:latin typeface="Times New Roman" pitchFamily="18" charset="0"/>
                <a:cs typeface="Times New Roman" pitchFamily="18" charset="0"/>
              </a:rPr>
              <a:t>:</a:t>
            </a:r>
          </a:p>
          <a:p>
            <a:r>
              <a:rPr lang="en-US" sz="2400" dirty="0" err="1">
                <a:latin typeface="Times New Roman" pitchFamily="18" charset="0"/>
                <a:cs typeface="Times New Roman" pitchFamily="18" charset="0"/>
              </a:rPr>
              <a:t>Ako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finansijska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stabilnost</a:t>
            </a:r>
            <a:r>
              <a:rPr lang="en-US" sz="2400" dirty="0">
                <a:latin typeface="Times New Roman" pitchFamily="18" charset="0"/>
                <a:cs typeface="Times New Roman" pitchFamily="18" charset="0"/>
              </a:rPr>
              <a:t> ne </a:t>
            </a:r>
            <a:r>
              <a:rPr lang="en-US" sz="2400" dirty="0" err="1">
                <a:latin typeface="Times New Roman" pitchFamily="18" charset="0"/>
                <a:cs typeface="Times New Roman" pitchFamily="18" charset="0"/>
              </a:rPr>
              <a:t>dozvoljava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isplatu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dividende</a:t>
            </a:r>
            <a:r>
              <a:rPr lang="en-US" sz="2400" dirty="0">
                <a:latin typeface="Times New Roman" pitchFamily="18" charset="0"/>
                <a:cs typeface="Times New Roman" pitchFamily="18" charset="0"/>
              </a:rPr>
              <a:t> u </a:t>
            </a:r>
            <a:r>
              <a:rPr lang="en-US" sz="2400" dirty="0" err="1">
                <a:latin typeface="Times New Roman" pitchFamily="18" charset="0"/>
                <a:cs typeface="Times New Roman" pitchFamily="18" charset="0"/>
              </a:rPr>
              <a:t>gotovu</a:t>
            </a:r>
            <a:r>
              <a:rPr lang="en-US" sz="2400" dirty="0">
                <a:latin typeface="Times New Roman" pitchFamily="18" charset="0"/>
                <a:cs typeface="Times New Roman" pitchFamily="18" charset="0"/>
              </a:rPr>
              <a:t>, ne </a:t>
            </a:r>
            <a:r>
              <a:rPr lang="en-US" sz="2400" dirty="0" err="1">
                <a:latin typeface="Times New Roman" pitchFamily="18" charset="0"/>
                <a:cs typeface="Times New Roman" pitchFamily="18" charset="0"/>
              </a:rPr>
              <a:t>vrši</a:t>
            </a:r>
            <a:r>
              <a:rPr lang="en-US" sz="2400" dirty="0">
                <a:latin typeface="Times New Roman" pitchFamily="18" charset="0"/>
                <a:cs typeface="Times New Roman" pitchFamily="18" charset="0"/>
              </a:rPr>
              <a:t> se </a:t>
            </a:r>
            <a:r>
              <a:rPr lang="en-US" sz="2400" dirty="0" err="1">
                <a:latin typeface="Times New Roman" pitchFamily="18" charset="0"/>
                <a:cs typeface="Times New Roman" pitchFamily="18" charset="0"/>
              </a:rPr>
              <a:t>isplata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dividenda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će</a:t>
            </a:r>
            <a:r>
              <a:rPr lang="en-US" sz="2400" dirty="0">
                <a:latin typeface="Times New Roman" pitchFamily="18" charset="0"/>
                <a:cs typeface="Times New Roman" pitchFamily="18" charset="0"/>
              </a:rPr>
              <a:t> se </a:t>
            </a:r>
            <a:r>
              <a:rPr lang="en-US" sz="2400" dirty="0" err="1">
                <a:latin typeface="Times New Roman" pitchFamily="18" charset="0"/>
                <a:cs typeface="Times New Roman" pitchFamily="18" charset="0"/>
              </a:rPr>
              <a:t>isplatiti</a:t>
            </a:r>
            <a:r>
              <a:rPr lang="en-US" sz="2400" dirty="0">
                <a:latin typeface="Times New Roman" pitchFamily="18" charset="0"/>
                <a:cs typeface="Times New Roman" pitchFamily="18" charset="0"/>
              </a:rPr>
              <a:t> u </a:t>
            </a:r>
            <a:r>
              <a:rPr lang="en-US" sz="2400" dirty="0" err="1">
                <a:latin typeface="Times New Roman" pitchFamily="18" charset="0"/>
                <a:cs typeface="Times New Roman" pitchFamily="18" charset="0"/>
              </a:rPr>
              <a:t>vidu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dividendnih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akcija</a:t>
            </a:r>
            <a:r>
              <a:rPr lang="en-US" sz="2400" dirty="0">
                <a:latin typeface="Times New Roman" pitchFamily="18" charset="0"/>
                <a:cs typeface="Times New Roman" pitchFamily="18" charset="0"/>
              </a:rPr>
              <a:t>,</a:t>
            </a:r>
          </a:p>
          <a:p>
            <a:r>
              <a:rPr lang="en-US" sz="2400" dirty="0" err="1">
                <a:latin typeface="Times New Roman" pitchFamily="18" charset="0"/>
                <a:cs typeface="Times New Roman" pitchFamily="18" charset="0"/>
              </a:rPr>
              <a:t>Ako</a:t>
            </a:r>
            <a:r>
              <a:rPr lang="en-US" sz="2400" dirty="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preduzeće</a:t>
            </a:r>
            <a:r>
              <a:rPr lang="en-US" sz="2400" dirty="0" smtClean="0">
                <a:latin typeface="Times New Roman" pitchFamily="18" charset="0"/>
                <a:cs typeface="Times New Roman" pitchFamily="18" charset="0"/>
              </a:rPr>
              <a:t> </a:t>
            </a:r>
            <a:r>
              <a:rPr lang="en-US" sz="2400" dirty="0" err="1">
                <a:solidFill>
                  <a:srgbClr val="9900CC"/>
                </a:solidFill>
                <a:latin typeface="Times New Roman" pitchFamily="18" charset="0"/>
                <a:cs typeface="Times New Roman" pitchFamily="18" charset="0"/>
              </a:rPr>
              <a:t>namjerava</a:t>
            </a:r>
            <a:r>
              <a:rPr lang="en-US" sz="2400" dirty="0">
                <a:solidFill>
                  <a:srgbClr val="9900CC"/>
                </a:solidFill>
                <a:latin typeface="Times New Roman" pitchFamily="18" charset="0"/>
                <a:cs typeface="Times New Roman" pitchFamily="18" charset="0"/>
              </a:rPr>
              <a:t> da </a:t>
            </a:r>
            <a:r>
              <a:rPr lang="en-US" sz="2400" dirty="0" err="1">
                <a:solidFill>
                  <a:srgbClr val="9900CC"/>
                </a:solidFill>
                <a:latin typeface="Times New Roman" pitchFamily="18" charset="0"/>
                <a:cs typeface="Times New Roman" pitchFamily="18" charset="0"/>
              </a:rPr>
              <a:t>emituje</a:t>
            </a:r>
            <a:r>
              <a:rPr lang="en-US" sz="2400" dirty="0">
                <a:solidFill>
                  <a:srgbClr val="9900CC"/>
                </a:solidFill>
                <a:latin typeface="Times New Roman" pitchFamily="18" charset="0"/>
                <a:cs typeface="Times New Roman" pitchFamily="18" charset="0"/>
              </a:rPr>
              <a:t> </a:t>
            </a:r>
            <a:r>
              <a:rPr lang="en-US" sz="2400" dirty="0" err="1">
                <a:solidFill>
                  <a:srgbClr val="9900CC"/>
                </a:solidFill>
                <a:latin typeface="Times New Roman" pitchFamily="18" charset="0"/>
                <a:cs typeface="Times New Roman" pitchFamily="18" charset="0"/>
              </a:rPr>
              <a:t>novu</a:t>
            </a:r>
            <a:r>
              <a:rPr lang="en-US" sz="2400" dirty="0">
                <a:solidFill>
                  <a:srgbClr val="9900CC"/>
                </a:solidFill>
                <a:latin typeface="Times New Roman" pitchFamily="18" charset="0"/>
                <a:cs typeface="Times New Roman" pitchFamily="18" charset="0"/>
              </a:rPr>
              <a:t> </a:t>
            </a:r>
            <a:r>
              <a:rPr lang="en-US" sz="2400" dirty="0" err="1">
                <a:solidFill>
                  <a:srgbClr val="9900CC"/>
                </a:solidFill>
                <a:latin typeface="Times New Roman" pitchFamily="18" charset="0"/>
                <a:cs typeface="Times New Roman" pitchFamily="18" charset="0"/>
              </a:rPr>
              <a:t>seriju</a:t>
            </a:r>
            <a:r>
              <a:rPr lang="en-US" sz="2400" dirty="0">
                <a:solidFill>
                  <a:srgbClr val="9900CC"/>
                </a:solidFill>
                <a:latin typeface="Times New Roman" pitchFamily="18" charset="0"/>
                <a:cs typeface="Times New Roman" pitchFamily="18" charset="0"/>
              </a:rPr>
              <a:t> </a:t>
            </a:r>
            <a:r>
              <a:rPr lang="en-US" sz="2400" dirty="0" err="1">
                <a:solidFill>
                  <a:srgbClr val="9900CC"/>
                </a:solidFill>
                <a:latin typeface="Times New Roman" pitchFamily="18" charset="0"/>
                <a:cs typeface="Times New Roman" pitchFamily="18" charset="0"/>
              </a:rPr>
              <a:t>akcija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akcionarsko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društvo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će</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težiti</a:t>
            </a:r>
            <a:r>
              <a:rPr lang="en-US" sz="2400" dirty="0">
                <a:latin typeface="Times New Roman" pitchFamily="18" charset="0"/>
                <a:cs typeface="Times New Roman" pitchFamily="18" charset="0"/>
              </a:rPr>
              <a:t> da </a:t>
            </a:r>
            <a:r>
              <a:rPr lang="en-US" sz="2400" dirty="0" err="1">
                <a:latin typeface="Times New Roman" pitchFamily="18" charset="0"/>
                <a:cs typeface="Times New Roman" pitchFamily="18" charset="0"/>
              </a:rPr>
              <a:t>dividenda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bude</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što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viša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kako</a:t>
            </a:r>
            <a:r>
              <a:rPr lang="en-US" sz="2400" dirty="0">
                <a:latin typeface="Times New Roman" pitchFamily="18" charset="0"/>
                <a:cs typeface="Times New Roman" pitchFamily="18" charset="0"/>
              </a:rPr>
              <a:t> bi </a:t>
            </a:r>
            <a:r>
              <a:rPr lang="en-US" sz="2400" dirty="0" err="1">
                <a:latin typeface="Times New Roman" pitchFamily="18" charset="0"/>
                <a:cs typeface="Times New Roman" pitchFamily="18" charset="0"/>
              </a:rPr>
              <a:t>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tržišna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cijena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akcija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bila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što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viša</a:t>
            </a:r>
            <a:r>
              <a:rPr lang="en-US" sz="2400" dirty="0">
                <a:latin typeface="Times New Roman" pitchFamily="18" charset="0"/>
                <a:cs typeface="Times New Roman" pitchFamily="18" charset="0"/>
              </a:rPr>
              <a:t>,</a:t>
            </a:r>
          </a:p>
          <a:p>
            <a:r>
              <a:rPr lang="en-US" sz="2400" dirty="0" err="1">
                <a:latin typeface="Times New Roman" pitchFamily="18" charset="0"/>
                <a:cs typeface="Times New Roman" pitchFamily="18" charset="0"/>
              </a:rPr>
              <a:t>Ako</a:t>
            </a:r>
            <a:r>
              <a:rPr lang="en-US" sz="2400" dirty="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preduzeće</a:t>
            </a:r>
            <a:r>
              <a:rPr lang="en-US" sz="2400" dirty="0" smtClean="0">
                <a:latin typeface="Times New Roman" pitchFamily="18" charset="0"/>
                <a:cs typeface="Times New Roman" pitchFamily="18" charset="0"/>
              </a:rPr>
              <a:t> </a:t>
            </a:r>
            <a:r>
              <a:rPr lang="en-US" sz="2400" dirty="0" err="1">
                <a:solidFill>
                  <a:srgbClr val="9900CC"/>
                </a:solidFill>
                <a:latin typeface="Times New Roman" pitchFamily="18" charset="0"/>
                <a:cs typeface="Times New Roman" pitchFamily="18" charset="0"/>
              </a:rPr>
              <a:t>namjerava</a:t>
            </a:r>
            <a:r>
              <a:rPr lang="en-US" sz="2400" dirty="0">
                <a:solidFill>
                  <a:srgbClr val="9900CC"/>
                </a:solidFill>
                <a:latin typeface="Times New Roman" pitchFamily="18" charset="0"/>
                <a:cs typeface="Times New Roman" pitchFamily="18" charset="0"/>
              </a:rPr>
              <a:t> da u </a:t>
            </a:r>
            <a:r>
              <a:rPr lang="en-US" sz="2400" dirty="0" err="1">
                <a:solidFill>
                  <a:srgbClr val="9900CC"/>
                </a:solidFill>
                <a:latin typeface="Times New Roman" pitchFamily="18" charset="0"/>
                <a:cs typeface="Times New Roman" pitchFamily="18" charset="0"/>
              </a:rPr>
              <a:t>bliskoj</a:t>
            </a:r>
            <a:r>
              <a:rPr lang="en-US" sz="2400" dirty="0">
                <a:solidFill>
                  <a:srgbClr val="9900CC"/>
                </a:solidFill>
                <a:latin typeface="Times New Roman" pitchFamily="18" charset="0"/>
                <a:cs typeface="Times New Roman" pitchFamily="18" charset="0"/>
              </a:rPr>
              <a:t> </a:t>
            </a:r>
            <a:r>
              <a:rPr lang="en-US" sz="2400" dirty="0" err="1">
                <a:solidFill>
                  <a:srgbClr val="9900CC"/>
                </a:solidFill>
                <a:latin typeface="Times New Roman" pitchFamily="18" charset="0"/>
                <a:cs typeface="Times New Roman" pitchFamily="18" charset="0"/>
              </a:rPr>
              <a:t>budućnosti</a:t>
            </a:r>
            <a:r>
              <a:rPr lang="en-US" sz="2400" dirty="0">
                <a:solidFill>
                  <a:srgbClr val="9900CC"/>
                </a:solidFill>
                <a:latin typeface="Times New Roman" pitchFamily="18" charset="0"/>
                <a:cs typeface="Times New Roman" pitchFamily="18" charset="0"/>
              </a:rPr>
              <a:t> </a:t>
            </a:r>
            <a:r>
              <a:rPr lang="en-US" sz="2400" dirty="0" err="1">
                <a:solidFill>
                  <a:srgbClr val="9900CC"/>
                </a:solidFill>
                <a:latin typeface="Times New Roman" pitchFamily="18" charset="0"/>
                <a:cs typeface="Times New Roman" pitchFamily="18" charset="0"/>
              </a:rPr>
              <a:t>otkupi</a:t>
            </a:r>
            <a:r>
              <a:rPr lang="en-US" sz="2400" dirty="0">
                <a:solidFill>
                  <a:srgbClr val="9900CC"/>
                </a:solidFill>
                <a:latin typeface="Times New Roman" pitchFamily="18" charset="0"/>
                <a:cs typeface="Times New Roman" pitchFamily="18" charset="0"/>
              </a:rPr>
              <a:t> </a:t>
            </a:r>
            <a:r>
              <a:rPr lang="en-US" sz="2400" dirty="0" err="1">
                <a:solidFill>
                  <a:srgbClr val="9900CC"/>
                </a:solidFill>
                <a:latin typeface="Times New Roman" pitchFamily="18" charset="0"/>
                <a:cs typeface="Times New Roman" pitchFamily="18" charset="0"/>
              </a:rPr>
              <a:t>dio</a:t>
            </a:r>
            <a:r>
              <a:rPr lang="en-US" sz="2400" dirty="0">
                <a:solidFill>
                  <a:srgbClr val="9900CC"/>
                </a:solidFill>
                <a:latin typeface="Times New Roman" pitchFamily="18" charset="0"/>
                <a:cs typeface="Times New Roman" pitchFamily="18" charset="0"/>
              </a:rPr>
              <a:t> </a:t>
            </a:r>
            <a:r>
              <a:rPr lang="en-US" sz="2400" dirty="0" err="1">
                <a:solidFill>
                  <a:srgbClr val="9900CC"/>
                </a:solidFill>
                <a:latin typeface="Times New Roman" pitchFamily="18" charset="0"/>
                <a:cs typeface="Times New Roman" pitchFamily="18" charset="0"/>
              </a:rPr>
              <a:t>sopstvenih</a:t>
            </a:r>
            <a:r>
              <a:rPr lang="en-US" sz="2400" dirty="0">
                <a:solidFill>
                  <a:srgbClr val="9900CC"/>
                </a:solidFill>
                <a:latin typeface="Times New Roman" pitchFamily="18" charset="0"/>
                <a:cs typeface="Times New Roman" pitchFamily="18" charset="0"/>
              </a:rPr>
              <a:t> </a:t>
            </a:r>
            <a:r>
              <a:rPr lang="en-US" sz="2400" dirty="0" err="1">
                <a:solidFill>
                  <a:srgbClr val="9900CC"/>
                </a:solidFill>
                <a:latin typeface="Times New Roman" pitchFamily="18" charset="0"/>
                <a:cs typeface="Times New Roman" pitchFamily="18" charset="0"/>
              </a:rPr>
              <a:t>akcija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akcionarsko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društvo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će</a:t>
            </a:r>
            <a:r>
              <a:rPr lang="en-US" sz="2400" dirty="0">
                <a:latin typeface="Times New Roman" pitchFamily="18" charset="0"/>
                <a:cs typeface="Times New Roman" pitchFamily="18" charset="0"/>
              </a:rPr>
              <a:t>: </a:t>
            </a:r>
            <a:endParaRPr lang="sr-Latn-BA" sz="2400" dirty="0" smtClean="0">
              <a:latin typeface="Times New Roman" pitchFamily="18" charset="0"/>
              <a:cs typeface="Times New Roman" pitchFamily="18" charset="0"/>
            </a:endParaRPr>
          </a:p>
          <a:p>
            <a:pPr lvl="1"/>
            <a:r>
              <a:rPr lang="sr-Latn-BA" sz="2200" dirty="0" err="1">
                <a:latin typeface="Times New Roman" pitchFamily="18" charset="0"/>
                <a:cs typeface="Times New Roman" pitchFamily="18" charset="0"/>
              </a:rPr>
              <a:t>I</a:t>
            </a:r>
            <a:r>
              <a:rPr lang="en-US" sz="2200" dirty="0" smtClean="0">
                <a:latin typeface="Times New Roman" pitchFamily="18" charset="0"/>
                <a:cs typeface="Times New Roman" pitchFamily="18" charset="0"/>
              </a:rPr>
              <a:t>li </a:t>
            </a:r>
            <a:r>
              <a:rPr lang="en-US" sz="2200" dirty="0" err="1">
                <a:latin typeface="Times New Roman" pitchFamily="18" charset="0"/>
                <a:cs typeface="Times New Roman" pitchFamily="18" charset="0"/>
              </a:rPr>
              <a:t>težiti</a:t>
            </a:r>
            <a:r>
              <a:rPr lang="en-US" sz="2200" dirty="0">
                <a:latin typeface="Times New Roman" pitchFamily="18" charset="0"/>
                <a:cs typeface="Times New Roman" pitchFamily="18" charset="0"/>
              </a:rPr>
              <a:t> da </a:t>
            </a:r>
            <a:r>
              <a:rPr lang="en-US" sz="2200" dirty="0" err="1">
                <a:latin typeface="Times New Roman" pitchFamily="18" charset="0"/>
                <a:cs typeface="Times New Roman" pitchFamily="18" charset="0"/>
              </a:rPr>
              <a:t>dividenda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bude</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što</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niža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kako</a:t>
            </a:r>
            <a:r>
              <a:rPr lang="en-US" sz="2200" dirty="0">
                <a:latin typeface="Times New Roman" pitchFamily="18" charset="0"/>
                <a:cs typeface="Times New Roman" pitchFamily="18" charset="0"/>
              </a:rPr>
              <a:t> bi </a:t>
            </a:r>
            <a:r>
              <a:rPr lang="en-US" sz="2200" dirty="0" err="1">
                <a:latin typeface="Times New Roman" pitchFamily="18" charset="0"/>
                <a:cs typeface="Times New Roman" pitchFamily="18" charset="0"/>
              </a:rPr>
              <a:t>tržišna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cijena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akcija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pri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otkupu</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bila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niža</a:t>
            </a:r>
            <a:r>
              <a:rPr lang="en-US" sz="2200" dirty="0">
                <a:latin typeface="Times New Roman" pitchFamily="18" charset="0"/>
                <a:cs typeface="Times New Roman" pitchFamily="18" charset="0"/>
              </a:rPr>
              <a:t>, </a:t>
            </a:r>
            <a:endParaRPr lang="sr-Latn-BA" sz="2200" dirty="0" smtClean="0">
              <a:latin typeface="Times New Roman" pitchFamily="18" charset="0"/>
              <a:cs typeface="Times New Roman" pitchFamily="18" charset="0"/>
            </a:endParaRPr>
          </a:p>
          <a:p>
            <a:pPr lvl="1"/>
            <a:r>
              <a:rPr lang="sr-Latn-BA" sz="2200" dirty="0" smtClean="0">
                <a:latin typeface="Times New Roman" pitchFamily="18" charset="0"/>
                <a:cs typeface="Times New Roman" pitchFamily="18" charset="0"/>
              </a:rPr>
              <a:t>ili </a:t>
            </a:r>
            <a:r>
              <a:rPr lang="en-US" sz="2200" dirty="0" err="1" smtClean="0">
                <a:latin typeface="Times New Roman" pitchFamily="18" charset="0"/>
                <a:cs typeface="Times New Roman" pitchFamily="18" charset="0"/>
              </a:rPr>
              <a:t>će</a:t>
            </a:r>
            <a:r>
              <a:rPr lang="en-US" sz="2200" dirty="0" smtClean="0">
                <a:latin typeface="Times New Roman" pitchFamily="18" charset="0"/>
                <a:cs typeface="Times New Roman" pitchFamily="18" charset="0"/>
              </a:rPr>
              <a:t> </a:t>
            </a:r>
            <a:r>
              <a:rPr lang="en-US" sz="2200" dirty="0" err="1">
                <a:latin typeface="Times New Roman" pitchFamily="18" charset="0"/>
                <a:cs typeface="Times New Roman" pitchFamily="18" charset="0"/>
              </a:rPr>
              <a:t>otkupiti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dio</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sopstvenih</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akcija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prije</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isplate</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dividende</a:t>
            </a:r>
            <a:r>
              <a:rPr lang="en-US" sz="2200" dirty="0">
                <a:latin typeface="Times New Roman" pitchFamily="18" charset="0"/>
                <a:cs typeface="Times New Roman" pitchFamily="18" charset="0"/>
              </a:rPr>
              <a:t> u </a:t>
            </a:r>
            <a:r>
              <a:rPr lang="en-US" sz="2200" dirty="0" err="1">
                <a:latin typeface="Times New Roman" pitchFamily="18" charset="0"/>
                <a:cs typeface="Times New Roman" pitchFamily="18" charset="0"/>
              </a:rPr>
              <a:t>gotovu</a:t>
            </a:r>
            <a:r>
              <a:rPr lang="en-US" sz="2200" dirty="0">
                <a:latin typeface="Times New Roman" pitchFamily="18" charset="0"/>
                <a:cs typeface="Times New Roman" pitchFamily="18" charset="0"/>
              </a:rPr>
              <a:t>, </a:t>
            </a:r>
            <a:r>
              <a:rPr lang="sr-Latn-BA"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jer</a:t>
            </a:r>
            <a:r>
              <a:rPr lang="en-US" sz="2200" dirty="0">
                <a:latin typeface="Times New Roman" pitchFamily="18" charset="0"/>
                <a:cs typeface="Times New Roman" pitchFamily="18" charset="0"/>
              </a:rPr>
              <a:t> je </a:t>
            </a:r>
            <a:r>
              <a:rPr lang="en-US" sz="2200" dirty="0" err="1">
                <a:latin typeface="Times New Roman" pitchFamily="18" charset="0"/>
                <a:cs typeface="Times New Roman" pitchFamily="18" charset="0"/>
              </a:rPr>
              <a:t>tada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njihova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tržišna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cijena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niža</a:t>
            </a:r>
            <a:r>
              <a:rPr lang="en-US" sz="2200" dirty="0">
                <a:latin typeface="Times New Roman" pitchFamily="18" charset="0"/>
                <a:cs typeface="Times New Roman" pitchFamily="18" charset="0"/>
              </a:rPr>
              <a:t>.</a:t>
            </a:r>
          </a:p>
          <a:p>
            <a:endParaRPr lang="en-US" sz="2200" dirty="0">
              <a:latin typeface="Times New Roman" pitchFamily="18" charset="0"/>
              <a:cs typeface="Times New Roman" pitchFamily="18" charset="0"/>
            </a:endParaRPr>
          </a:p>
        </p:txBody>
      </p:sp>
    </p:spTree>
    <p:extLst>
      <p:ext uri="{BB962C8B-B14F-4D97-AF65-F5344CB8AC3E}">
        <p14:creationId xmlns:p14="http://schemas.microsoft.com/office/powerpoint/2010/main" val="1583295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533400"/>
            <a:ext cx="6343672" cy="1447800"/>
          </a:xfrm>
        </p:spPr>
        <p:txBody>
          <a:bodyPr/>
          <a:lstStyle/>
          <a:p>
            <a:pPr algn="ctr"/>
            <a:r>
              <a:rPr lang="sr-Latn-BA" sz="2800" b="1" dirty="0"/>
              <a:t>2. POLITIKA DIVIDENDI </a:t>
            </a:r>
            <a:r>
              <a:rPr lang="sr-Latn-BA" sz="2800" b="1" dirty="0" smtClean="0"/>
              <a:t>SA STANOVIŠTA SAVRŠENOG TRŽIŠTA KAPITALA</a:t>
            </a:r>
            <a:endParaRPr lang="en-US" sz="2800" dirty="0">
              <a:latin typeface="Times New Roman" pitchFamily="18" charset="0"/>
              <a:cs typeface="Times New Roman" pitchFamily="18" charset="0"/>
            </a:endParaRPr>
          </a:p>
        </p:txBody>
      </p:sp>
      <p:sp>
        <p:nvSpPr>
          <p:cNvPr id="3" name="Content Placeholder 2"/>
          <p:cNvSpPr>
            <a:spLocks noGrp="1"/>
          </p:cNvSpPr>
          <p:nvPr>
            <p:ph idx="1"/>
          </p:nvPr>
        </p:nvSpPr>
        <p:spPr>
          <a:xfrm>
            <a:off x="381000" y="2209800"/>
            <a:ext cx="8077200" cy="4419600"/>
          </a:xfrm>
          <a:pattFill prst="pct40">
            <a:fgClr>
              <a:schemeClr val="tx2">
                <a:lumMod val="40000"/>
                <a:lumOff val="60000"/>
              </a:schemeClr>
            </a:fgClr>
            <a:bgClr>
              <a:schemeClr val="bg1"/>
            </a:bgClr>
          </a:pattFill>
        </p:spPr>
        <p:txBody>
          <a:bodyPr>
            <a:normAutofit/>
          </a:bodyPr>
          <a:lstStyle/>
          <a:p>
            <a:r>
              <a:rPr lang="en-US" sz="2400" dirty="0">
                <a:latin typeface="Times New Roman" pitchFamily="18" charset="0"/>
                <a:cs typeface="Times New Roman" pitchFamily="18" charset="0"/>
              </a:rPr>
              <a:t>S </a:t>
            </a:r>
            <a:r>
              <a:rPr lang="en-US" sz="2400" dirty="0" err="1">
                <a:latin typeface="Times New Roman" pitchFamily="18" charset="0"/>
                <a:cs typeface="Times New Roman" pitchFamily="18" charset="0"/>
              </a:rPr>
              <a:t>gledišta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savršenog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tržišta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politika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dividendi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nije</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bitna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iz</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razloga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što</a:t>
            </a:r>
            <a:r>
              <a:rPr lang="en-US" sz="2400" dirty="0">
                <a:latin typeface="Times New Roman" pitchFamily="18" charset="0"/>
                <a:cs typeface="Times New Roman" pitchFamily="18" charset="0"/>
              </a:rPr>
              <a:t> je </a:t>
            </a:r>
            <a:r>
              <a:rPr lang="en-US" sz="2400" dirty="0" err="1">
                <a:latin typeface="Times New Roman" pitchFamily="18" charset="0"/>
                <a:cs typeface="Times New Roman" pitchFamily="18" charset="0"/>
              </a:rPr>
              <a:t>tržište</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kapitala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ef</a:t>
            </a:r>
            <a:r>
              <a:rPr lang="sr-Latn-BA" sz="2400" dirty="0">
                <a:latin typeface="Times New Roman" pitchFamily="18" charset="0"/>
                <a:cs typeface="Times New Roman" pitchFamily="18" charset="0"/>
              </a:rPr>
              <a:t>i</a:t>
            </a:r>
            <a:r>
              <a:rPr lang="en-US" sz="2400" dirty="0" err="1">
                <a:latin typeface="Times New Roman" pitchFamily="18" charset="0"/>
                <a:cs typeface="Times New Roman" pitchFamily="18" charset="0"/>
              </a:rPr>
              <a:t>kasno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vrijednost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kompanije</a:t>
            </a:r>
            <a:r>
              <a:rPr lang="en-US" sz="2400" dirty="0">
                <a:latin typeface="Times New Roman" pitchFamily="18" charset="0"/>
                <a:cs typeface="Times New Roman" pitchFamily="18" charset="0"/>
              </a:rPr>
              <a:t> je </a:t>
            </a:r>
            <a:r>
              <a:rPr lang="en-US" sz="2400" dirty="0" err="1">
                <a:latin typeface="Times New Roman" pitchFamily="18" charset="0"/>
                <a:cs typeface="Times New Roman" pitchFamily="18" charset="0"/>
              </a:rPr>
              <a:t>relativno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neosjetljiva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dividendnu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politiku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kompanije</a:t>
            </a:r>
            <a:r>
              <a:rPr lang="en-US" sz="2400" dirty="0">
                <a:latin typeface="Times New Roman" pitchFamily="18" charset="0"/>
                <a:cs typeface="Times New Roman" pitchFamily="18" charset="0"/>
              </a:rPr>
              <a:t>. </a:t>
            </a:r>
            <a:endParaRPr lang="sr-Latn-BA" sz="2400" dirty="0">
              <a:latin typeface="Times New Roman" pitchFamily="18" charset="0"/>
              <a:cs typeface="Times New Roman" pitchFamily="18" charset="0"/>
            </a:endParaRPr>
          </a:p>
          <a:p>
            <a:r>
              <a:rPr lang="en-US" sz="2400" dirty="0" err="1">
                <a:latin typeface="Times New Roman" pitchFamily="18" charset="0"/>
                <a:cs typeface="Times New Roman" pitchFamily="18" charset="0"/>
              </a:rPr>
              <a:t>Iako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smo</a:t>
            </a:r>
            <a:r>
              <a:rPr lang="en-US" sz="2400" dirty="0">
                <a:latin typeface="Times New Roman" pitchFamily="18" charset="0"/>
                <a:cs typeface="Times New Roman" pitchFamily="18" charset="0"/>
              </a:rPr>
              <a:t> u </a:t>
            </a:r>
            <a:r>
              <a:rPr lang="en-US" sz="2400" dirty="0" err="1">
                <a:latin typeface="Times New Roman" pitchFamily="18" charset="0"/>
                <a:cs typeface="Times New Roman" pitchFamily="18" charset="0"/>
              </a:rPr>
              <a:t>uvodu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dividendnu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politiku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okarakterisali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kroz</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racio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isplate</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ona</a:t>
            </a:r>
            <a:r>
              <a:rPr lang="en-US" sz="2400" dirty="0">
                <a:latin typeface="Times New Roman" pitchFamily="18" charset="0"/>
                <a:cs typeface="Times New Roman" pitchFamily="18" charset="0"/>
              </a:rPr>
              <a:t> je </a:t>
            </a:r>
            <a:r>
              <a:rPr lang="en-US" sz="2400" dirty="0" err="1">
                <a:latin typeface="Times New Roman" pitchFamily="18" charset="0"/>
                <a:cs typeface="Times New Roman" pitchFamily="18" charset="0"/>
              </a:rPr>
              <a:t>ipak</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mnogo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više</a:t>
            </a:r>
            <a:r>
              <a:rPr lang="en-US" sz="2400" dirty="0">
                <a:latin typeface="Times New Roman" pitchFamily="18" charset="0"/>
                <a:cs typeface="Times New Roman" pitchFamily="18" charset="0"/>
              </a:rPr>
              <a:t> od toga. </a:t>
            </a:r>
            <a:r>
              <a:rPr lang="en-US" sz="2400" dirty="0" err="1">
                <a:latin typeface="Times New Roman" pitchFamily="18" charset="0"/>
                <a:cs typeface="Times New Roman" pitchFamily="18" charset="0"/>
              </a:rPr>
              <a:t>Naime</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isplata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dividendi</a:t>
            </a:r>
            <a:r>
              <a:rPr lang="en-US" sz="2400" dirty="0">
                <a:latin typeface="Times New Roman" pitchFamily="18" charset="0"/>
                <a:cs typeface="Times New Roman" pitchFamily="18" charset="0"/>
              </a:rPr>
              <a:t> se </a:t>
            </a:r>
            <a:r>
              <a:rPr lang="en-US" sz="2400" dirty="0" err="1">
                <a:latin typeface="Times New Roman" pitchFamily="18" charset="0"/>
                <a:cs typeface="Times New Roman" pitchFamily="18" charset="0"/>
              </a:rPr>
              <a:t>uglavnom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obavlja</a:t>
            </a:r>
            <a:r>
              <a:rPr lang="en-US" sz="2400" dirty="0">
                <a:latin typeface="Times New Roman" pitchFamily="18" charset="0"/>
                <a:cs typeface="Times New Roman" pitchFamily="18" charset="0"/>
              </a:rPr>
              <a:t> u </a:t>
            </a:r>
            <a:r>
              <a:rPr lang="en-US" sz="2400" dirty="0" err="1">
                <a:latin typeface="Times New Roman" pitchFamily="18" charset="0"/>
                <a:cs typeface="Times New Roman" pitchFamily="18" charset="0"/>
              </a:rPr>
              <a:t>gotovini</a:t>
            </a:r>
            <a:r>
              <a:rPr lang="en-US" sz="2400" dirty="0">
                <a:latin typeface="Times New Roman" pitchFamily="18" charset="0"/>
                <a:cs typeface="Times New Roman" pitchFamily="18" charset="0"/>
              </a:rPr>
              <a:t>.</a:t>
            </a:r>
          </a:p>
        </p:txBody>
      </p:sp>
    </p:spTree>
    <p:extLst>
      <p:ext uri="{BB962C8B-B14F-4D97-AF65-F5344CB8AC3E}">
        <p14:creationId xmlns:p14="http://schemas.microsoft.com/office/powerpoint/2010/main" val="1887268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sr-Latn-BA" sz="2800" b="1" dirty="0"/>
              <a:t>2. POLITIKA DIVIDENDI SA STANOVIŠTA SAVRŠENOG TRŽIŠTA KAPITALA</a:t>
            </a:r>
            <a:endParaRPr lang="en-US" sz="2800" dirty="0">
              <a:latin typeface="Times New Roman" pitchFamily="18" charset="0"/>
              <a:cs typeface="Times New Roman" pitchFamily="18" charset="0"/>
            </a:endParaRPr>
          </a:p>
        </p:txBody>
      </p:sp>
      <p:sp>
        <p:nvSpPr>
          <p:cNvPr id="3" name="Content Placeholder 2"/>
          <p:cNvSpPr>
            <a:spLocks noGrp="1"/>
          </p:cNvSpPr>
          <p:nvPr>
            <p:ph idx="1"/>
          </p:nvPr>
        </p:nvSpPr>
        <p:spPr>
          <a:xfrm>
            <a:off x="865970" y="2286000"/>
            <a:ext cx="7516030" cy="4267200"/>
          </a:xfrm>
          <a:pattFill prst="pct40">
            <a:fgClr>
              <a:schemeClr val="tx2">
                <a:lumMod val="40000"/>
                <a:lumOff val="60000"/>
              </a:schemeClr>
            </a:fgClr>
            <a:bgClr>
              <a:schemeClr val="bg1"/>
            </a:bgClr>
          </a:pattFill>
        </p:spPr>
        <p:txBody>
          <a:bodyPr>
            <a:noAutofit/>
          </a:bodyPr>
          <a:lstStyle/>
          <a:p>
            <a:r>
              <a:rPr lang="vi-VN" sz="2000" dirty="0" smtClean="0">
                <a:latin typeface="Times New Roman" pitchFamily="18" charset="0"/>
                <a:cs typeface="Times New Roman" pitchFamily="18" charset="0"/>
              </a:rPr>
              <a:t>S obzirom na to da kompanija ima alternativne upotrebe za gotovinu, može nastati konfuzija između politike dividendi, kapitalnog budžetiranja i politike strukture kapitala.</a:t>
            </a:r>
            <a:endParaRPr lang="sr-Latn-BA" sz="2000" dirty="0" smtClean="0">
              <a:latin typeface="Times New Roman" pitchFamily="18" charset="0"/>
              <a:cs typeface="Times New Roman" pitchFamily="18" charset="0"/>
            </a:endParaRPr>
          </a:p>
          <a:p>
            <a:r>
              <a:rPr lang="vi-VN" sz="2000" dirty="0">
                <a:latin typeface="Times New Roman" pitchFamily="18" charset="0"/>
                <a:cs typeface="Times New Roman" pitchFamily="18" charset="0"/>
              </a:rPr>
              <a:t>U striktnom  smislu, </a:t>
            </a:r>
            <a:r>
              <a:rPr lang="vi-VN" sz="2000" dirty="0">
                <a:solidFill>
                  <a:srgbClr val="9900CC"/>
                </a:solidFill>
                <a:latin typeface="Times New Roman" pitchFamily="18" charset="0"/>
                <a:cs typeface="Times New Roman" pitchFamily="18" charset="0"/>
              </a:rPr>
              <a:t>čista dividendna politika podrazumijeva razmjenu između zadržane zarade (neto dobitka), s jedne, i prodaje i emisije novih akcija kako bi se isplatile dividende, s druge strane</a:t>
            </a:r>
            <a:r>
              <a:rPr lang="sr-Latn-BA" sz="2000" dirty="0" smtClean="0">
                <a:solidFill>
                  <a:srgbClr val="9900CC"/>
                </a:solidFill>
                <a:latin typeface="Times New Roman" pitchFamily="18" charset="0"/>
                <a:cs typeface="Times New Roman" pitchFamily="18" charset="0"/>
              </a:rPr>
              <a:t>.</a:t>
            </a:r>
          </a:p>
          <a:p>
            <a:r>
              <a:rPr lang="en-US" sz="2000" dirty="0" err="1">
                <a:latin typeface="Times New Roman" pitchFamily="18" charset="0"/>
                <a:cs typeface="Times New Roman" pitchFamily="18" charset="0"/>
              </a:rPr>
              <a:t>Iako</a:t>
            </a:r>
            <a:r>
              <a:rPr lang="en-US" sz="2000" dirty="0">
                <a:latin typeface="Times New Roman" pitchFamily="18" charset="0"/>
                <a:cs typeface="Times New Roman" pitchFamily="18" charset="0"/>
              </a:rPr>
              <a:t> bi </a:t>
            </a:r>
            <a:r>
              <a:rPr lang="en-US" sz="2000" dirty="0" err="1">
                <a:latin typeface="Times New Roman" pitchFamily="18" charset="0"/>
                <a:cs typeface="Times New Roman" pitchFamily="18" charset="0"/>
              </a:rPr>
              <a:t>dividendna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politika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trebala</a:t>
            </a:r>
            <a:r>
              <a:rPr lang="en-US" sz="2000" dirty="0">
                <a:latin typeface="Times New Roman" pitchFamily="18" charset="0"/>
                <a:cs typeface="Times New Roman" pitchFamily="18" charset="0"/>
              </a:rPr>
              <a:t> da </a:t>
            </a:r>
            <a:r>
              <a:rPr lang="en-US" sz="2000" dirty="0" err="1">
                <a:latin typeface="Times New Roman" pitchFamily="18" charset="0"/>
                <a:cs typeface="Times New Roman" pitchFamily="18" charset="0"/>
              </a:rPr>
              <a:t>bude</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nebitna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za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vrijednost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savršenom</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tržištu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kapitala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većina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investitora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vjeruje</a:t>
            </a:r>
            <a:r>
              <a:rPr lang="en-US" sz="2000" dirty="0">
                <a:latin typeface="Times New Roman" pitchFamily="18" charset="0"/>
                <a:cs typeface="Times New Roman" pitchFamily="18" charset="0"/>
              </a:rPr>
              <a:t> da </a:t>
            </a:r>
            <a:r>
              <a:rPr lang="en-US" sz="2000" dirty="0" err="1">
                <a:latin typeface="Times New Roman" pitchFamily="18" charset="0"/>
                <a:cs typeface="Times New Roman" pitchFamily="18" charset="0"/>
              </a:rPr>
              <a:t>su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sadašnje</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dividende</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mnogo</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manje</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rizične</a:t>
            </a:r>
            <a:r>
              <a:rPr lang="en-US" sz="2000" dirty="0">
                <a:latin typeface="Times New Roman" pitchFamily="18" charset="0"/>
                <a:cs typeface="Times New Roman" pitchFamily="18" charset="0"/>
              </a:rPr>
              <a:t> od </a:t>
            </a:r>
            <a:r>
              <a:rPr lang="en-US" sz="2000" dirty="0" err="1">
                <a:latin typeface="Times New Roman" pitchFamily="18" charset="0"/>
                <a:cs typeface="Times New Roman" pitchFamily="18" charset="0"/>
              </a:rPr>
              <a:t>budućih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kapitalnih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dobitaka</a:t>
            </a:r>
            <a:r>
              <a:rPr lang="en-US" sz="2000" dirty="0">
                <a:latin typeface="Times New Roman" pitchFamily="18" charset="0"/>
                <a:cs typeface="Times New Roman" pitchFamily="18" charset="0"/>
              </a:rPr>
              <a:t>.</a:t>
            </a:r>
            <a:endParaRPr lang="sr-Latn-BA" sz="2000" dirty="0">
              <a:latin typeface="Times New Roman" pitchFamily="18" charset="0"/>
              <a:cs typeface="Times New Roman" pitchFamily="18" charset="0"/>
            </a:endParaRPr>
          </a:p>
          <a:p>
            <a:r>
              <a:rPr lang="en-US" sz="2000" dirty="0" err="1">
                <a:solidFill>
                  <a:srgbClr val="9900CC"/>
                </a:solidFill>
                <a:latin typeface="Times New Roman" pitchFamily="18" charset="0"/>
                <a:cs typeface="Times New Roman" pitchFamily="18" charset="0"/>
              </a:rPr>
              <a:t>Dakle</a:t>
            </a:r>
            <a:r>
              <a:rPr lang="en-US" sz="2000" dirty="0">
                <a:solidFill>
                  <a:srgbClr val="9900CC"/>
                </a:solidFill>
                <a:latin typeface="Times New Roman" pitchFamily="18" charset="0"/>
                <a:cs typeface="Times New Roman" pitchFamily="18" charset="0"/>
              </a:rPr>
              <a:t>, </a:t>
            </a:r>
            <a:r>
              <a:rPr lang="en-US" sz="2000" dirty="0" err="1">
                <a:solidFill>
                  <a:srgbClr val="9900CC"/>
                </a:solidFill>
                <a:latin typeface="Times New Roman" pitchFamily="18" charset="0"/>
                <a:cs typeface="Times New Roman" pitchFamily="18" charset="0"/>
              </a:rPr>
              <a:t>tradicionalno</a:t>
            </a:r>
            <a:r>
              <a:rPr lang="en-US" sz="2000" dirty="0">
                <a:solidFill>
                  <a:srgbClr val="9900CC"/>
                </a:solidFill>
                <a:latin typeface="Times New Roman" pitchFamily="18" charset="0"/>
                <a:cs typeface="Times New Roman" pitchFamily="18" charset="0"/>
              </a:rPr>
              <a:t> </a:t>
            </a:r>
            <a:r>
              <a:rPr lang="en-US" sz="2000" dirty="0" err="1">
                <a:solidFill>
                  <a:srgbClr val="9900CC"/>
                </a:solidFill>
                <a:latin typeface="Times New Roman" pitchFamily="18" charset="0"/>
                <a:cs typeface="Times New Roman" pitchFamily="18" charset="0"/>
              </a:rPr>
              <a:t>gledište</a:t>
            </a:r>
            <a:r>
              <a:rPr lang="en-US" sz="2000" dirty="0">
                <a:solidFill>
                  <a:srgbClr val="9900CC"/>
                </a:solidFill>
                <a:latin typeface="Times New Roman" pitchFamily="18" charset="0"/>
                <a:cs typeface="Times New Roman" pitchFamily="18" charset="0"/>
              </a:rPr>
              <a:t>  </a:t>
            </a:r>
            <a:r>
              <a:rPr lang="en-US" sz="2000" dirty="0" err="1">
                <a:solidFill>
                  <a:srgbClr val="9900CC"/>
                </a:solidFill>
                <a:latin typeface="Times New Roman" pitchFamily="18" charset="0"/>
                <a:cs typeface="Times New Roman" pitchFamily="18" charset="0"/>
              </a:rPr>
              <a:t>na</a:t>
            </a:r>
            <a:r>
              <a:rPr lang="en-US" sz="2000" dirty="0">
                <a:solidFill>
                  <a:srgbClr val="9900CC"/>
                </a:solidFill>
                <a:latin typeface="Times New Roman" pitchFamily="18" charset="0"/>
                <a:cs typeface="Times New Roman" pitchFamily="18" charset="0"/>
              </a:rPr>
              <a:t> </a:t>
            </a:r>
            <a:r>
              <a:rPr lang="en-US" sz="2000" dirty="0" err="1">
                <a:solidFill>
                  <a:srgbClr val="9900CC"/>
                </a:solidFill>
                <a:latin typeface="Times New Roman" pitchFamily="18" charset="0"/>
                <a:cs typeface="Times New Roman" pitchFamily="18" charset="0"/>
              </a:rPr>
              <a:t>politiku</a:t>
            </a:r>
            <a:r>
              <a:rPr lang="en-US" sz="2000" dirty="0">
                <a:solidFill>
                  <a:srgbClr val="9900CC"/>
                </a:solidFill>
                <a:latin typeface="Times New Roman" pitchFamily="18" charset="0"/>
                <a:cs typeface="Times New Roman" pitchFamily="18" charset="0"/>
              </a:rPr>
              <a:t> </a:t>
            </a:r>
            <a:r>
              <a:rPr lang="en-US" sz="2000" dirty="0" err="1">
                <a:solidFill>
                  <a:srgbClr val="9900CC"/>
                </a:solidFill>
                <a:latin typeface="Times New Roman" pitchFamily="18" charset="0"/>
                <a:cs typeface="Times New Roman" pitchFamily="18" charset="0"/>
              </a:rPr>
              <a:t>dividendi</a:t>
            </a:r>
            <a:r>
              <a:rPr lang="en-US" sz="2000" dirty="0">
                <a:solidFill>
                  <a:srgbClr val="9900CC"/>
                </a:solidFill>
                <a:latin typeface="Times New Roman" pitchFamily="18" charset="0"/>
                <a:cs typeface="Times New Roman" pitchFamily="18" charset="0"/>
              </a:rPr>
              <a:t> </a:t>
            </a:r>
            <a:r>
              <a:rPr lang="en-US" sz="2000" dirty="0" err="1">
                <a:solidFill>
                  <a:srgbClr val="9900CC"/>
                </a:solidFill>
                <a:latin typeface="Times New Roman" pitchFamily="18" charset="0"/>
                <a:cs typeface="Times New Roman" pitchFamily="18" charset="0"/>
              </a:rPr>
              <a:t>zagovara</a:t>
            </a:r>
            <a:r>
              <a:rPr lang="en-US" sz="2000" dirty="0">
                <a:solidFill>
                  <a:srgbClr val="9900CC"/>
                </a:solidFill>
                <a:latin typeface="Times New Roman" pitchFamily="18" charset="0"/>
                <a:cs typeface="Times New Roman" pitchFamily="18" charset="0"/>
              </a:rPr>
              <a:t> </a:t>
            </a:r>
            <a:r>
              <a:rPr lang="en-US" sz="2000" dirty="0" err="1">
                <a:solidFill>
                  <a:srgbClr val="9900CC"/>
                </a:solidFill>
                <a:latin typeface="Times New Roman" pitchFamily="18" charset="0"/>
                <a:cs typeface="Times New Roman" pitchFamily="18" charset="0"/>
              </a:rPr>
              <a:t>visoki</a:t>
            </a:r>
            <a:r>
              <a:rPr lang="en-US" sz="2000" dirty="0">
                <a:solidFill>
                  <a:srgbClr val="9900CC"/>
                </a:solidFill>
                <a:latin typeface="Times New Roman" pitchFamily="18" charset="0"/>
                <a:cs typeface="Times New Roman" pitchFamily="18" charset="0"/>
              </a:rPr>
              <a:t> </a:t>
            </a:r>
            <a:r>
              <a:rPr lang="en-US" sz="2000" dirty="0" err="1">
                <a:solidFill>
                  <a:srgbClr val="9900CC"/>
                </a:solidFill>
                <a:latin typeface="Times New Roman" pitchFamily="18" charset="0"/>
                <a:cs typeface="Times New Roman" pitchFamily="18" charset="0"/>
              </a:rPr>
              <a:t>racio</a:t>
            </a:r>
            <a:r>
              <a:rPr lang="en-US" sz="2000" dirty="0">
                <a:solidFill>
                  <a:srgbClr val="9900CC"/>
                </a:solidFill>
                <a:latin typeface="Times New Roman" pitchFamily="18" charset="0"/>
                <a:cs typeface="Times New Roman" pitchFamily="18" charset="0"/>
              </a:rPr>
              <a:t> </a:t>
            </a:r>
            <a:r>
              <a:rPr lang="en-US" sz="2000" dirty="0" err="1">
                <a:solidFill>
                  <a:srgbClr val="9900CC"/>
                </a:solidFill>
                <a:latin typeface="Times New Roman" pitchFamily="18" charset="0"/>
                <a:cs typeface="Times New Roman" pitchFamily="18" charset="0"/>
              </a:rPr>
              <a:t>isplate</a:t>
            </a:r>
            <a:r>
              <a:rPr lang="en-US" sz="2000" dirty="0">
                <a:latin typeface="Times New Roman" pitchFamily="18" charset="0"/>
                <a:cs typeface="Times New Roman" pitchFamily="18" charset="0"/>
              </a:rPr>
              <a:t>.</a:t>
            </a:r>
            <a:r>
              <a:rPr lang="sr-Latn-BA" sz="2000" dirty="0">
                <a:latin typeface="Times New Roman" pitchFamily="18" charset="0"/>
                <a:cs typeface="Times New Roman" pitchFamily="18" charset="0"/>
              </a:rPr>
              <a:t> </a:t>
            </a:r>
          </a:p>
          <a:p>
            <a:endParaRPr lang="sr-Latn-BA" sz="2200" dirty="0" smtClean="0">
              <a:solidFill>
                <a:srgbClr val="9900CC"/>
              </a:solidFill>
              <a:latin typeface="Times New Roman" pitchFamily="18" charset="0"/>
              <a:cs typeface="Times New Roman" pitchFamily="18" charset="0"/>
            </a:endParaRPr>
          </a:p>
          <a:p>
            <a:endParaRPr lang="sr-Latn-BA" sz="2200" dirty="0" smtClean="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sr-Latn-BA" b="1" dirty="0" smtClean="0"/>
              <a:t>1. POLITIKA DIVIDENDI</a:t>
            </a:r>
            <a:endParaRPr lang="sr-Latn-BA" b="1" dirty="0"/>
          </a:p>
        </p:txBody>
      </p:sp>
      <p:sp>
        <p:nvSpPr>
          <p:cNvPr id="3" name="Content Placeholder 2"/>
          <p:cNvSpPr>
            <a:spLocks noGrp="1"/>
          </p:cNvSpPr>
          <p:nvPr>
            <p:ph idx="1"/>
          </p:nvPr>
        </p:nvSpPr>
        <p:spPr>
          <a:xfrm>
            <a:off x="381000" y="2286000"/>
            <a:ext cx="8534400" cy="4343400"/>
          </a:xfrm>
          <a:pattFill prst="pct40">
            <a:fgClr>
              <a:schemeClr val="tx2">
                <a:lumMod val="40000"/>
                <a:lumOff val="60000"/>
              </a:schemeClr>
            </a:fgClr>
            <a:bgClr>
              <a:schemeClr val="bg1"/>
            </a:bgClr>
          </a:pattFill>
        </p:spPr>
        <p:txBody>
          <a:bodyPr>
            <a:normAutofit/>
          </a:bodyPr>
          <a:lstStyle/>
          <a:p>
            <a:pPr marL="0" indent="0">
              <a:buNone/>
            </a:pPr>
            <a:r>
              <a:rPr lang="en-US" sz="2200" dirty="0" smtClean="0">
                <a:latin typeface="Times New Roman" pitchFamily="18" charset="0"/>
                <a:cs typeface="Times New Roman" pitchFamily="18" charset="0"/>
              </a:rPr>
              <a:t>U </a:t>
            </a:r>
            <a:r>
              <a:rPr lang="en-US" sz="2200" dirty="0" err="1">
                <a:latin typeface="Times New Roman" pitchFamily="18" charset="0"/>
                <a:cs typeface="Times New Roman" pitchFamily="18" charset="0"/>
              </a:rPr>
              <a:t>cilju</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traženja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odgovora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probleme</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dividendne</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politike</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neophodno</a:t>
            </a:r>
            <a:r>
              <a:rPr lang="en-US" sz="2200" dirty="0">
                <a:latin typeface="Times New Roman" pitchFamily="18" charset="0"/>
                <a:cs typeface="Times New Roman" pitchFamily="18" charset="0"/>
              </a:rPr>
              <a:t> se </a:t>
            </a:r>
            <a:r>
              <a:rPr lang="en-US" sz="2200" dirty="0" err="1">
                <a:latin typeface="Times New Roman" pitchFamily="18" charset="0"/>
                <a:cs typeface="Times New Roman" pitchFamily="18" charset="0"/>
              </a:rPr>
              <a:t>osvrnuti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nekoliko</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pitanja</a:t>
            </a:r>
            <a:r>
              <a:rPr lang="en-US" sz="2200" dirty="0">
                <a:latin typeface="Times New Roman" pitchFamily="18" charset="0"/>
                <a:cs typeface="Times New Roman" pitchFamily="18" charset="0"/>
              </a:rPr>
              <a:t>:</a:t>
            </a:r>
          </a:p>
          <a:p>
            <a:r>
              <a:rPr lang="en-US" sz="2200" dirty="0">
                <a:latin typeface="Times New Roman" pitchFamily="18" charset="0"/>
                <a:cs typeface="Times New Roman" pitchFamily="18" charset="0"/>
              </a:rPr>
              <a:t>da li je </a:t>
            </a:r>
            <a:r>
              <a:rPr lang="en-US" sz="2200" dirty="0" err="1">
                <a:latin typeface="Times New Roman" pitchFamily="18" charset="0"/>
                <a:cs typeface="Times New Roman" pitchFamily="18" charset="0"/>
              </a:rPr>
              <a:t>razuman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zahtjev</a:t>
            </a:r>
            <a:r>
              <a:rPr lang="en-US" sz="2200" dirty="0">
                <a:latin typeface="Times New Roman" pitchFamily="18" charset="0"/>
                <a:cs typeface="Times New Roman" pitchFamily="18" charset="0"/>
              </a:rPr>
              <a:t> da </a:t>
            </a:r>
            <a:r>
              <a:rPr lang="en-US" sz="2200" dirty="0" err="1">
                <a:latin typeface="Times New Roman" pitchFamily="18" charset="0"/>
                <a:cs typeface="Times New Roman" pitchFamily="18" charset="0"/>
              </a:rPr>
              <a:t>kompanije</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preduzeća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treba</a:t>
            </a:r>
            <a:r>
              <a:rPr lang="en-US" sz="2200" dirty="0">
                <a:latin typeface="Times New Roman" pitchFamily="18" charset="0"/>
                <a:cs typeface="Times New Roman" pitchFamily="18" charset="0"/>
              </a:rPr>
              <a:t> da </a:t>
            </a:r>
            <a:r>
              <a:rPr lang="en-US" sz="2200" dirty="0" err="1">
                <a:latin typeface="Times New Roman" pitchFamily="18" charset="0"/>
                <a:cs typeface="Times New Roman" pitchFamily="18" charset="0"/>
              </a:rPr>
              <a:t>ustupe</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vlasnicima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akcija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dio</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zarade</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neto</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dobitka</a:t>
            </a:r>
            <a:r>
              <a:rPr lang="en-US" sz="2200" dirty="0">
                <a:latin typeface="Times New Roman" pitchFamily="18" charset="0"/>
                <a:cs typeface="Times New Roman" pitchFamily="18" charset="0"/>
              </a:rPr>
              <a:t>).</a:t>
            </a:r>
          </a:p>
          <a:p>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zašto</a:t>
            </a:r>
            <a:r>
              <a:rPr lang="en-US" sz="2200" dirty="0">
                <a:latin typeface="Times New Roman" pitchFamily="18" charset="0"/>
                <a:cs typeface="Times New Roman" pitchFamily="18" charset="0"/>
              </a:rPr>
              <a:t> ne </a:t>
            </a:r>
            <a:r>
              <a:rPr lang="en-US" sz="2200" dirty="0" err="1">
                <a:latin typeface="Times New Roman" pitchFamily="18" charset="0"/>
                <a:cs typeface="Times New Roman" pitchFamily="18" charset="0"/>
              </a:rPr>
              <a:t>dijeliti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stvoreno</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bogatstvo</a:t>
            </a:r>
            <a:r>
              <a:rPr lang="en-US" sz="2200" dirty="0">
                <a:latin typeface="Times New Roman" pitchFamily="18" charset="0"/>
                <a:cs typeface="Times New Roman" pitchFamily="18" charset="0"/>
              </a:rPr>
              <a:t> u </a:t>
            </a:r>
            <a:r>
              <a:rPr lang="en-US" sz="2200" dirty="0" err="1">
                <a:latin typeface="Times New Roman" pitchFamily="18" charset="0"/>
                <a:cs typeface="Times New Roman" pitchFamily="18" charset="0"/>
              </a:rPr>
              <a:t>vidu</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neto</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dobitka</a:t>
            </a:r>
            <a:r>
              <a:rPr lang="en-US" sz="2200" dirty="0">
                <a:latin typeface="Times New Roman" pitchFamily="18" charset="0"/>
                <a:cs typeface="Times New Roman" pitchFamily="18" charset="0"/>
              </a:rPr>
              <a:t>,</a:t>
            </a:r>
          </a:p>
          <a:p>
            <a:r>
              <a:rPr lang="en-US" sz="2200" dirty="0">
                <a:latin typeface="Times New Roman" pitchFamily="18" charset="0"/>
                <a:cs typeface="Times New Roman" pitchFamily="18" charset="0"/>
              </a:rPr>
              <a:t>da li bi </a:t>
            </a:r>
            <a:r>
              <a:rPr lang="en-US" sz="2200" dirty="0" err="1">
                <a:latin typeface="Times New Roman" pitchFamily="18" charset="0"/>
                <a:cs typeface="Times New Roman" pitchFamily="18" charset="0"/>
              </a:rPr>
              <a:t>akcionarima</a:t>
            </a:r>
            <a:r>
              <a:rPr lang="en-US" sz="2200" dirty="0">
                <a:latin typeface="Times New Roman" pitchFamily="18" charset="0"/>
                <a:cs typeface="Times New Roman" pitchFamily="18" charset="0"/>
              </a:rPr>
              <a:t> u </a:t>
            </a:r>
            <a:r>
              <a:rPr lang="en-US" sz="2200" dirty="0" err="1">
                <a:latin typeface="Times New Roman" pitchFamily="18" charset="0"/>
                <a:cs typeface="Times New Roman" pitchFamily="18" charset="0"/>
              </a:rPr>
              <a:t>uslovima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kada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kompanije</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imaju</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investicione</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projekte</a:t>
            </a:r>
            <a:r>
              <a:rPr lang="en-US" sz="2200" dirty="0">
                <a:latin typeface="Times New Roman" pitchFamily="18" charset="0"/>
                <a:cs typeface="Times New Roman" pitchFamily="18" charset="0"/>
              </a:rPr>
              <a:t> s </a:t>
            </a:r>
            <a:r>
              <a:rPr lang="en-US" sz="2200" dirty="0" err="1">
                <a:latin typeface="Times New Roman" pitchFamily="18" charset="0"/>
                <a:cs typeface="Times New Roman" pitchFamily="18" charset="0"/>
              </a:rPr>
              <a:t>pozitivnom</a:t>
            </a:r>
            <a:r>
              <a:rPr lang="en-US" sz="2200" dirty="0">
                <a:latin typeface="Times New Roman" pitchFamily="18" charset="0"/>
                <a:cs typeface="Times New Roman" pitchFamily="18" charset="0"/>
              </a:rPr>
              <a:t> </a:t>
            </a:r>
            <a:r>
              <a:rPr lang="sr-Latn-BA" sz="2200" dirty="0" smtClean="0">
                <a:latin typeface="Times New Roman" pitchFamily="18" charset="0"/>
                <a:cs typeface="Times New Roman" pitchFamily="18" charset="0"/>
              </a:rPr>
              <a:t>NSV </a:t>
            </a:r>
            <a:r>
              <a:rPr lang="en-US" sz="2200" dirty="0" smtClean="0">
                <a:latin typeface="Times New Roman" pitchFamily="18" charset="0"/>
                <a:cs typeface="Times New Roman" pitchFamily="18" charset="0"/>
              </a:rPr>
              <a:t>u </a:t>
            </a:r>
            <a:r>
              <a:rPr lang="en-US" sz="2200" dirty="0" err="1">
                <a:latin typeface="Times New Roman" pitchFamily="18" charset="0"/>
                <a:cs typeface="Times New Roman" pitchFamily="18" charset="0"/>
              </a:rPr>
              <a:t>koje</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mogu</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investirati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novac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bilo</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bolje</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ako</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uprava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preduzeća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donese</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odluku</a:t>
            </a:r>
            <a:r>
              <a:rPr lang="en-US" sz="2200" dirty="0">
                <a:latin typeface="Times New Roman" pitchFamily="18" charset="0"/>
                <a:cs typeface="Times New Roman" pitchFamily="18" charset="0"/>
              </a:rPr>
              <a:t> da </a:t>
            </a:r>
            <a:r>
              <a:rPr lang="en-US" sz="2200" dirty="0" err="1">
                <a:latin typeface="Times New Roman" pitchFamily="18" charset="0"/>
                <a:cs typeface="Times New Roman" pitchFamily="18" charset="0"/>
              </a:rPr>
              <a:t>ulože</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novac</a:t>
            </a:r>
            <a:r>
              <a:rPr lang="en-US" sz="2200" dirty="0">
                <a:latin typeface="Times New Roman" pitchFamily="18" charset="0"/>
                <a:cs typeface="Times New Roman" pitchFamily="18" charset="0"/>
              </a:rPr>
              <a:t> u </a:t>
            </a:r>
            <a:r>
              <a:rPr lang="en-US" sz="2200" dirty="0" err="1">
                <a:latin typeface="Times New Roman" pitchFamily="18" charset="0"/>
                <a:cs typeface="Times New Roman" pitchFamily="18" charset="0"/>
              </a:rPr>
              <a:t>te</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projekte</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i</a:t>
            </a:r>
            <a:r>
              <a:rPr lang="en-US" sz="2200" dirty="0">
                <a:latin typeface="Times New Roman" pitchFamily="18" charset="0"/>
                <a:cs typeface="Times New Roman" pitchFamily="18" charset="0"/>
              </a:rPr>
              <a:t> time </a:t>
            </a:r>
            <a:r>
              <a:rPr lang="en-US" sz="2200" dirty="0" err="1">
                <a:latin typeface="Times New Roman" pitchFamily="18" charset="0"/>
                <a:cs typeface="Times New Roman" pitchFamily="18" charset="0"/>
              </a:rPr>
              <a:t>zanemare</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dividende</a:t>
            </a:r>
            <a:r>
              <a:rPr lang="en-US" sz="2200" dirty="0">
                <a:latin typeface="Times New Roman" pitchFamily="18" charset="0"/>
                <a:cs typeface="Times New Roman" pitchFamily="18" charset="0"/>
              </a:rPr>
              <a:t>;</a:t>
            </a:r>
          </a:p>
          <a:p>
            <a:r>
              <a:rPr lang="en-US" sz="2200" dirty="0">
                <a:latin typeface="Times New Roman" pitchFamily="18" charset="0"/>
                <a:cs typeface="Times New Roman" pitchFamily="18" charset="0"/>
              </a:rPr>
              <a:t>da li se </a:t>
            </a:r>
            <a:r>
              <a:rPr lang="en-US" sz="2200" dirty="0" err="1">
                <a:latin typeface="Times New Roman" pitchFamily="18" charset="0"/>
                <a:cs typeface="Times New Roman" pitchFamily="18" charset="0"/>
              </a:rPr>
              <a:t>uz</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pomoć</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politike</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dividende</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mogu</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ostvariti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strateški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finansijski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ciljevi</a:t>
            </a:r>
            <a:r>
              <a:rPr lang="en-US" sz="2200" dirty="0">
                <a:latin typeface="Times New Roman" pitchFamily="18" charset="0"/>
                <a:cs typeface="Times New Roman" pitchFamily="18" charset="0"/>
              </a:rPr>
              <a:t>.</a:t>
            </a:r>
          </a:p>
          <a:p>
            <a:endParaRPr lang="en-US" sz="2200" dirty="0">
              <a:latin typeface="Times New Roman" pitchFamily="18" charset="0"/>
              <a:cs typeface="Times New Roman" pitchFamily="18" charset="0"/>
            </a:endParaRPr>
          </a:p>
          <a:p>
            <a:endParaRPr lang="sr-Latn-BA" dirty="0"/>
          </a:p>
        </p:txBody>
      </p:sp>
    </p:spTree>
    <p:extLst>
      <p:ext uri="{BB962C8B-B14F-4D97-AF65-F5344CB8AC3E}">
        <p14:creationId xmlns:p14="http://schemas.microsoft.com/office/powerpoint/2010/main" val="23712439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609600"/>
            <a:ext cx="6705600" cy="1295400"/>
          </a:xfrm>
        </p:spPr>
        <p:txBody>
          <a:bodyPr/>
          <a:lstStyle/>
          <a:p>
            <a:pPr algn="ctr"/>
            <a:r>
              <a:rPr lang="sr-Latn-BA" dirty="0">
                <a:latin typeface="Times New Roman" pitchFamily="18" charset="0"/>
                <a:cs typeface="Times New Roman" pitchFamily="18" charset="0"/>
              </a:rPr>
              <a:t> </a:t>
            </a:r>
            <a:r>
              <a:rPr lang="en-US" sz="2800" b="1" dirty="0" smtClean="0">
                <a:cs typeface="Times New Roman" pitchFamily="18" charset="0"/>
              </a:rPr>
              <a:t>2.2. </a:t>
            </a:r>
            <a:r>
              <a:rPr lang="en-US" sz="2800" b="1" dirty="0" err="1" smtClean="0">
                <a:cs typeface="Times New Roman" pitchFamily="18" charset="0"/>
              </a:rPr>
              <a:t>POLITIKA</a:t>
            </a:r>
            <a:r>
              <a:rPr lang="en-US" sz="2800" b="1" dirty="0" smtClean="0">
                <a:cs typeface="Times New Roman" pitchFamily="18" charset="0"/>
              </a:rPr>
              <a:t> </a:t>
            </a:r>
            <a:r>
              <a:rPr lang="en-US" sz="2800" b="1" dirty="0" err="1" smtClean="0">
                <a:cs typeface="Times New Roman" pitchFamily="18" charset="0"/>
              </a:rPr>
              <a:t>DIVIDENDI</a:t>
            </a:r>
            <a:r>
              <a:rPr lang="en-US" sz="2800" b="1" dirty="0" smtClean="0">
                <a:cs typeface="Times New Roman" pitchFamily="18" charset="0"/>
              </a:rPr>
              <a:t> SA </a:t>
            </a:r>
            <a:r>
              <a:rPr lang="en-US" sz="2800" b="1" dirty="0" err="1" smtClean="0">
                <a:cs typeface="Times New Roman" pitchFamily="18" charset="0"/>
              </a:rPr>
              <a:t>STANOVIŠTA</a:t>
            </a:r>
            <a:r>
              <a:rPr lang="en-US" sz="2800" b="1" dirty="0" smtClean="0">
                <a:cs typeface="Times New Roman" pitchFamily="18" charset="0"/>
              </a:rPr>
              <a:t> </a:t>
            </a:r>
            <a:r>
              <a:rPr lang="en-US" sz="2800" b="1" dirty="0" err="1" smtClean="0">
                <a:cs typeface="Times New Roman" pitchFamily="18" charset="0"/>
              </a:rPr>
              <a:t>NESAVRŠENOSTI</a:t>
            </a:r>
            <a:r>
              <a:rPr lang="en-US" sz="2800" b="1" dirty="0" smtClean="0">
                <a:cs typeface="Times New Roman" pitchFamily="18" charset="0"/>
              </a:rPr>
              <a:t> </a:t>
            </a:r>
            <a:r>
              <a:rPr lang="en-US" sz="2800" b="1" dirty="0" err="1" smtClean="0">
                <a:cs typeface="Times New Roman" pitchFamily="18" charset="0"/>
              </a:rPr>
              <a:t>TRŽIŠTA</a:t>
            </a:r>
            <a:r>
              <a:rPr lang="en-US" sz="2800" b="1" dirty="0" smtClean="0">
                <a:cs typeface="Times New Roman" pitchFamily="18" charset="0"/>
              </a:rPr>
              <a:t> </a:t>
            </a:r>
            <a:r>
              <a:rPr lang="en-US" sz="2800" b="1" dirty="0" err="1" smtClean="0">
                <a:cs typeface="Times New Roman" pitchFamily="18" charset="0"/>
              </a:rPr>
              <a:t>KAPITALA</a:t>
            </a:r>
            <a:endParaRPr lang="en-US" sz="2800" b="1" dirty="0">
              <a:cs typeface="Times New Roman" pitchFamily="18" charset="0"/>
            </a:endParaRPr>
          </a:p>
        </p:txBody>
      </p:sp>
      <p:sp>
        <p:nvSpPr>
          <p:cNvPr id="3" name="Content Placeholder 2"/>
          <p:cNvSpPr>
            <a:spLocks noGrp="1"/>
          </p:cNvSpPr>
          <p:nvPr>
            <p:ph idx="1"/>
          </p:nvPr>
        </p:nvSpPr>
        <p:spPr>
          <a:xfrm>
            <a:off x="381000" y="2209800"/>
            <a:ext cx="8001000" cy="4191000"/>
          </a:xfrm>
          <a:pattFill prst="pct40">
            <a:fgClr>
              <a:schemeClr val="tx2">
                <a:lumMod val="40000"/>
                <a:lumOff val="60000"/>
              </a:schemeClr>
            </a:fgClr>
            <a:bgClr>
              <a:schemeClr val="bg1"/>
            </a:bgClr>
          </a:pattFill>
        </p:spPr>
        <p:txBody>
          <a:bodyPr>
            <a:normAutofit/>
          </a:bodyPr>
          <a:lstStyle/>
          <a:p>
            <a:pPr>
              <a:buNone/>
            </a:pPr>
            <a:r>
              <a:rPr lang="sr-Latn-BA" dirty="0" smtClean="0">
                <a:latin typeface="Times New Roman" pitchFamily="18" charset="0"/>
                <a:cs typeface="Times New Roman" pitchFamily="18" charset="0"/>
              </a:rPr>
              <a:t>   </a:t>
            </a:r>
            <a:endParaRPr lang="en-US" dirty="0" smtClean="0">
              <a:latin typeface="Times New Roman" pitchFamily="18" charset="0"/>
              <a:cs typeface="Times New Roman" pitchFamily="18" charset="0"/>
            </a:endParaRPr>
          </a:p>
          <a:p>
            <a:r>
              <a:rPr lang="sr-Latn-BA" dirty="0" smtClean="0">
                <a:latin typeface="Times New Roman" pitchFamily="18" charset="0"/>
                <a:cs typeface="Times New Roman" pitchFamily="18" charset="0"/>
              </a:rPr>
              <a:t>G</a:t>
            </a:r>
            <a:r>
              <a:rPr lang="en-US" dirty="0" err="1" smtClean="0">
                <a:latin typeface="Times New Roman" pitchFamily="18" charset="0"/>
                <a:cs typeface="Times New Roman" pitchFamily="18" charset="0"/>
              </a:rPr>
              <a:t>ledište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koje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polazi</a:t>
            </a:r>
            <a:r>
              <a:rPr lang="en-US" dirty="0" smtClean="0">
                <a:latin typeface="Times New Roman" pitchFamily="18" charset="0"/>
                <a:cs typeface="Times New Roman" pitchFamily="18" charset="0"/>
              </a:rPr>
              <a:t> od </a:t>
            </a:r>
            <a:r>
              <a:rPr lang="en-US" dirty="0" err="1" smtClean="0">
                <a:latin typeface="Times New Roman" pitchFamily="18" charset="0"/>
                <a:cs typeface="Times New Roman" pitchFamily="18" charset="0"/>
              </a:rPr>
              <a:t>savršenog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tržišta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izostavlja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iz</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razmatranja</a:t>
            </a:r>
            <a:r>
              <a:rPr lang="en-US" dirty="0" smtClean="0">
                <a:latin typeface="Times New Roman" pitchFamily="18" charset="0"/>
                <a:cs typeface="Times New Roman" pitchFamily="18" charset="0"/>
              </a:rPr>
              <a:t> </a:t>
            </a:r>
            <a:r>
              <a:rPr lang="en-US" dirty="0" err="1" smtClean="0">
                <a:solidFill>
                  <a:srgbClr val="9900CC"/>
                </a:solidFill>
                <a:latin typeface="Times New Roman" pitchFamily="18" charset="0"/>
                <a:cs typeface="Times New Roman" pitchFamily="18" charset="0"/>
              </a:rPr>
              <a:t>uticaje</a:t>
            </a:r>
            <a:r>
              <a:rPr lang="en-US" dirty="0" smtClean="0">
                <a:solidFill>
                  <a:srgbClr val="9900CC"/>
                </a:solidFill>
                <a:latin typeface="Times New Roman" pitchFamily="18" charset="0"/>
                <a:cs typeface="Times New Roman" pitchFamily="18" charset="0"/>
              </a:rPr>
              <a:t> </a:t>
            </a:r>
            <a:r>
              <a:rPr lang="en-US" dirty="0" err="1" smtClean="0">
                <a:solidFill>
                  <a:srgbClr val="9900CC"/>
                </a:solidFill>
                <a:latin typeface="Times New Roman" pitchFamily="18" charset="0"/>
                <a:cs typeface="Times New Roman" pitchFamily="18" charset="0"/>
              </a:rPr>
              <a:t>poreza</a:t>
            </a:r>
            <a:r>
              <a:rPr lang="en-US" dirty="0" smtClean="0">
                <a:solidFill>
                  <a:srgbClr val="9900CC"/>
                </a:solidFill>
                <a:latin typeface="Times New Roman" pitchFamily="18" charset="0"/>
                <a:cs typeface="Times New Roman" pitchFamily="18" charset="0"/>
              </a:rPr>
              <a:t>, </a:t>
            </a:r>
            <a:r>
              <a:rPr lang="en-US" dirty="0" err="1" smtClean="0">
                <a:solidFill>
                  <a:srgbClr val="9900CC"/>
                </a:solidFill>
                <a:latin typeface="Times New Roman" pitchFamily="18" charset="0"/>
                <a:cs typeface="Times New Roman" pitchFamily="18" charset="0"/>
              </a:rPr>
              <a:t>troškove</a:t>
            </a:r>
            <a:r>
              <a:rPr lang="en-US" dirty="0" smtClean="0">
                <a:solidFill>
                  <a:srgbClr val="9900CC"/>
                </a:solidFill>
                <a:latin typeface="Times New Roman" pitchFamily="18" charset="0"/>
                <a:cs typeface="Times New Roman" pitchFamily="18" charset="0"/>
              </a:rPr>
              <a:t> </a:t>
            </a:r>
            <a:r>
              <a:rPr lang="en-US" dirty="0" err="1" smtClean="0">
                <a:solidFill>
                  <a:srgbClr val="9900CC"/>
                </a:solidFill>
                <a:latin typeface="Times New Roman" pitchFamily="18" charset="0"/>
                <a:cs typeface="Times New Roman" pitchFamily="18" charset="0"/>
              </a:rPr>
              <a:t>transakcije</a:t>
            </a:r>
            <a:r>
              <a:rPr lang="en-US" dirty="0" smtClean="0">
                <a:solidFill>
                  <a:srgbClr val="9900CC"/>
                </a:solidFill>
                <a:latin typeface="Times New Roman" pitchFamily="18" charset="0"/>
                <a:cs typeface="Times New Roman" pitchFamily="18" charset="0"/>
              </a:rPr>
              <a:t> </a:t>
            </a:r>
            <a:r>
              <a:rPr lang="en-US" dirty="0" err="1" smtClean="0">
                <a:solidFill>
                  <a:srgbClr val="9900CC"/>
                </a:solidFill>
                <a:latin typeface="Times New Roman" pitchFamily="18" charset="0"/>
                <a:cs typeface="Times New Roman" pitchFamily="18" charset="0"/>
              </a:rPr>
              <a:t>i</a:t>
            </a:r>
            <a:r>
              <a:rPr lang="en-US" dirty="0" smtClean="0">
                <a:solidFill>
                  <a:srgbClr val="9900CC"/>
                </a:solidFill>
                <a:latin typeface="Times New Roman" pitchFamily="18" charset="0"/>
                <a:cs typeface="Times New Roman" pitchFamily="18" charset="0"/>
              </a:rPr>
              <a:t> </a:t>
            </a:r>
            <a:r>
              <a:rPr lang="en-US" dirty="0" err="1" smtClean="0">
                <a:solidFill>
                  <a:srgbClr val="9900CC"/>
                </a:solidFill>
                <a:latin typeface="Times New Roman" pitchFamily="18" charset="0"/>
                <a:cs typeface="Times New Roman" pitchFamily="18" charset="0"/>
              </a:rPr>
              <a:t>informacionu</a:t>
            </a:r>
            <a:r>
              <a:rPr lang="en-US" dirty="0" smtClean="0">
                <a:solidFill>
                  <a:srgbClr val="9900CC"/>
                </a:solidFill>
                <a:latin typeface="Times New Roman" pitchFamily="18" charset="0"/>
                <a:cs typeface="Times New Roman" pitchFamily="18" charset="0"/>
              </a:rPr>
              <a:t> </a:t>
            </a:r>
            <a:r>
              <a:rPr lang="en-US" dirty="0" err="1" smtClean="0">
                <a:solidFill>
                  <a:srgbClr val="9900CC"/>
                </a:solidFill>
                <a:latin typeface="Times New Roman" pitchFamily="18" charset="0"/>
                <a:cs typeface="Times New Roman" pitchFamily="18" charset="0"/>
              </a:rPr>
              <a:t>asimetriju</a:t>
            </a:r>
            <a:r>
              <a:rPr lang="en-US" dirty="0" smtClean="0">
                <a:solidFill>
                  <a:srgbClr val="9900CC"/>
                </a:solidFill>
                <a:latin typeface="Times New Roman" pitchFamily="18" charset="0"/>
                <a:cs typeface="Times New Roman" pitchFamily="18" charset="0"/>
              </a:rPr>
              <a:t>. </a:t>
            </a:r>
            <a:endParaRPr lang="sr-Latn-BA" dirty="0" smtClean="0">
              <a:solidFill>
                <a:srgbClr val="9900CC"/>
              </a:solidFill>
              <a:latin typeface="Times New Roman" pitchFamily="18" charset="0"/>
              <a:cs typeface="Times New Roman" pitchFamily="18" charset="0"/>
            </a:endParaRPr>
          </a:p>
          <a:p>
            <a:r>
              <a:rPr lang="en-US" dirty="0" err="1" smtClean="0">
                <a:latin typeface="Times New Roman" pitchFamily="18" charset="0"/>
                <a:cs typeface="Times New Roman" pitchFamily="18" charset="0"/>
              </a:rPr>
              <a:t>Ukoliko</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kapitalni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dobici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oporezivi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po</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stopi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manjoj</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nego</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dividende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akcionari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koji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plaćaju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poreze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obje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vrste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prihoda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više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će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težiti</a:t>
            </a:r>
            <a:r>
              <a:rPr lang="en-US" dirty="0" smtClean="0">
                <a:latin typeface="Times New Roman" pitchFamily="18" charset="0"/>
                <a:cs typeface="Times New Roman" pitchFamily="18" charset="0"/>
              </a:rPr>
              <a:t> da </a:t>
            </a:r>
            <a:r>
              <a:rPr lang="en-US" dirty="0" err="1" smtClean="0">
                <a:latin typeface="Times New Roman" pitchFamily="18" charset="0"/>
                <a:cs typeface="Times New Roman" pitchFamily="18" charset="0"/>
              </a:rPr>
              <a:t>dobiju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prinos</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putem</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kapitalnog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dobitka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nego</a:t>
            </a:r>
            <a:r>
              <a:rPr lang="en-US" dirty="0" smtClean="0">
                <a:latin typeface="Times New Roman" pitchFamily="18" charset="0"/>
                <a:cs typeface="Times New Roman" pitchFamily="18" charset="0"/>
              </a:rPr>
              <a:t> u </a:t>
            </a:r>
            <a:r>
              <a:rPr lang="en-US" dirty="0" err="1" smtClean="0">
                <a:latin typeface="Times New Roman" pitchFamily="18" charset="0"/>
                <a:cs typeface="Times New Roman" pitchFamily="18" charset="0"/>
              </a:rPr>
              <a:t>vidu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dividendi</a:t>
            </a:r>
            <a:r>
              <a:rPr lang="en-US" dirty="0" smtClean="0">
                <a:latin typeface="Times New Roman" pitchFamily="18" charset="0"/>
                <a:cs typeface="Times New Roman" pitchFamily="18" charset="0"/>
              </a:rPr>
              <a:t>. </a:t>
            </a:r>
            <a:endParaRPr lang="sr-Latn-BA" dirty="0" smtClean="0">
              <a:latin typeface="Times New Roman" pitchFamily="18" charset="0"/>
              <a:cs typeface="Times New Roman" pitchFamily="18" charset="0"/>
            </a:endParaRPr>
          </a:p>
          <a:p>
            <a:r>
              <a:rPr lang="vi-VN" dirty="0">
                <a:latin typeface="Times New Roman" pitchFamily="18" charset="0"/>
                <a:cs typeface="Times New Roman" pitchFamily="18" charset="0"/>
              </a:rPr>
              <a:t>Neki autori nameću takođe provokativnu dilemu: da li su više dividende razlog da rizik bude manji ili su visoke dividende posljedica aktivnosti preduzeća koje su praćene manjim </a:t>
            </a:r>
            <a:r>
              <a:rPr lang="vi-VN" dirty="0" smtClean="0">
                <a:latin typeface="Times New Roman" pitchFamily="18" charset="0"/>
                <a:cs typeface="Times New Roman" pitchFamily="18" charset="0"/>
              </a:rPr>
              <a:t>rizikom</a:t>
            </a:r>
            <a:r>
              <a:rPr lang="sr-Latn-BA" dirty="0" smtClean="0">
                <a:latin typeface="Times New Roman" pitchFamily="18" charset="0"/>
                <a:cs typeface="Times New Roman" pitchFamily="18" charset="0"/>
              </a:rPr>
              <a:t> (</a:t>
            </a:r>
            <a:r>
              <a:rPr lang="vi-VN" dirty="0" smtClean="0">
                <a:latin typeface="Times New Roman" pitchFamily="18" charset="0"/>
                <a:cs typeface="Times New Roman" pitchFamily="18" charset="0"/>
              </a:rPr>
              <a:t>kompanije </a:t>
            </a:r>
            <a:r>
              <a:rPr lang="vi-VN" dirty="0">
                <a:latin typeface="Times New Roman" pitchFamily="18" charset="0"/>
                <a:cs typeface="Times New Roman" pitchFamily="18" charset="0"/>
              </a:rPr>
              <a:t>koje obavljaju rizičnije poslovne aktivnosti biraju nižu politiku </a:t>
            </a:r>
            <a:r>
              <a:rPr lang="vi-VN" dirty="0" smtClean="0">
                <a:latin typeface="Times New Roman" pitchFamily="18" charset="0"/>
                <a:cs typeface="Times New Roman" pitchFamily="18" charset="0"/>
              </a:rPr>
              <a:t>isplata</a:t>
            </a:r>
            <a:r>
              <a:rPr lang="sr-Latn-BA" dirty="0" smtClean="0">
                <a:latin typeface="Times New Roman" pitchFamily="18" charset="0"/>
                <a:cs typeface="Times New Roman" pitchFamily="18" charset="0"/>
              </a:rPr>
              <a:t>).</a:t>
            </a:r>
            <a:endParaRPr lang="vi-VN" dirty="0">
              <a:latin typeface="Times New Roman" pitchFamily="18" charset="0"/>
              <a:cs typeface="Times New Roman" pitchFamily="18" charset="0"/>
            </a:endParaRPr>
          </a:p>
          <a:p>
            <a:endParaRPr lang="en-US" dirty="0">
              <a:latin typeface="Times New Roman" pitchFamily="18" charset="0"/>
              <a:cs typeface="Times New Roman"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800" b="1" dirty="0">
                <a:cs typeface="Times New Roman" pitchFamily="18" charset="0"/>
              </a:rPr>
              <a:t>2.2. POLITIKA DIVIDENDI SA STANOVIŠTA NESAVRŠENOSTI TRŽIŠTA KAPITALA</a:t>
            </a:r>
            <a:endParaRPr lang="en-US" sz="2800" dirty="0">
              <a:latin typeface="Times New Roman" pitchFamily="18" charset="0"/>
              <a:cs typeface="Times New Roman" pitchFamily="18" charset="0"/>
            </a:endParaRPr>
          </a:p>
        </p:txBody>
      </p:sp>
      <p:sp>
        <p:nvSpPr>
          <p:cNvPr id="3" name="Content Placeholder 2"/>
          <p:cNvSpPr>
            <a:spLocks noGrp="1"/>
          </p:cNvSpPr>
          <p:nvPr>
            <p:ph idx="1"/>
          </p:nvPr>
        </p:nvSpPr>
        <p:spPr>
          <a:xfrm>
            <a:off x="864382" y="2489200"/>
            <a:ext cx="7365218" cy="3911600"/>
          </a:xfrm>
          <a:pattFill prst="pct40">
            <a:fgClr>
              <a:schemeClr val="tx2">
                <a:lumMod val="40000"/>
                <a:lumOff val="60000"/>
              </a:schemeClr>
            </a:fgClr>
            <a:bgClr>
              <a:schemeClr val="bg1"/>
            </a:bgClr>
          </a:pattFill>
        </p:spPr>
        <p:txBody>
          <a:bodyPr>
            <a:normAutofit/>
          </a:bodyPr>
          <a:lstStyle/>
          <a:p>
            <a:r>
              <a:rPr lang="sr-Latn-BA" sz="2200" dirty="0" smtClean="0">
                <a:latin typeface="Times New Roman" pitchFamily="18" charset="0"/>
                <a:cs typeface="Times New Roman" pitchFamily="18" charset="0"/>
              </a:rPr>
              <a:t>Na savršenom tržištu kapitala </a:t>
            </a:r>
            <a:r>
              <a:rPr lang="en-US" sz="2200" dirty="0" err="1" smtClean="0">
                <a:latin typeface="Times New Roman" pitchFamily="18" charset="0"/>
                <a:cs typeface="Times New Roman" pitchFamily="18" charset="0"/>
              </a:rPr>
              <a:t>sve</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potrebne</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informacije</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su</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inkorpo</a:t>
            </a:r>
            <a:r>
              <a:rPr lang="vi-VN" sz="2200" dirty="0" smtClean="0">
                <a:latin typeface="Times New Roman" pitchFamily="18" charset="0"/>
                <a:cs typeface="Times New Roman" pitchFamily="18" charset="0"/>
              </a:rPr>
              <a:t>rirane u cijenu akcija. </a:t>
            </a:r>
            <a:endParaRPr lang="sr-Latn-BA" sz="2200" dirty="0" smtClean="0">
              <a:latin typeface="Times New Roman" pitchFamily="18" charset="0"/>
              <a:cs typeface="Times New Roman" pitchFamily="18" charset="0"/>
            </a:endParaRPr>
          </a:p>
          <a:p>
            <a:r>
              <a:rPr lang="vi-VN" sz="2200" dirty="0" smtClean="0">
                <a:latin typeface="Times New Roman" pitchFamily="18" charset="0"/>
                <a:cs typeface="Times New Roman" pitchFamily="18" charset="0"/>
              </a:rPr>
              <a:t>Međutim, u realnom, nesavršenom svijetu, investitori i menadžeri nemaju iste informacije, te se otuda i njihove procjene o perspektivi preduzeća neće poklapati.</a:t>
            </a:r>
            <a:endParaRPr lang="sr-Latn-BA" sz="2200" dirty="0" smtClean="0">
              <a:latin typeface="Times New Roman" pitchFamily="18" charset="0"/>
              <a:cs typeface="Times New Roman" pitchFamily="18" charset="0"/>
            </a:endParaRPr>
          </a:p>
          <a:p>
            <a:r>
              <a:rPr lang="vi-VN" sz="2200" b="1" dirty="0" smtClean="0">
                <a:latin typeface="Times New Roman" pitchFamily="18" charset="0"/>
                <a:cs typeface="Times New Roman" pitchFamily="18" charset="0"/>
              </a:rPr>
              <a:t>Ovaj problem, u literaturi poznat kao problem informacione asimetrije ili problem informacionog sadržaja dividendi</a:t>
            </a:r>
            <a:r>
              <a:rPr lang="vi-VN" sz="2200" dirty="0" smtClean="0">
                <a:latin typeface="Times New Roman" pitchFamily="18" charset="0"/>
                <a:cs typeface="Times New Roman" pitchFamily="18" charset="0"/>
              </a:rPr>
              <a:t>, predstavlja drugu važnu tačku na kojoj se testira teorija o irelevantnosti dividendi.</a:t>
            </a:r>
            <a:endParaRPr lang="en-US" sz="2200" dirty="0">
              <a:latin typeface="Times New Roman" pitchFamily="18" charset="0"/>
              <a:cs typeface="Times New Roman"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800" b="1" dirty="0">
                <a:cs typeface="Times New Roman" pitchFamily="18" charset="0"/>
              </a:rPr>
              <a:t>2.2. POLITIKA DIVIDENDI SA STANOVIŠTA NESAVRŠENOSTI TRŽIŠTA KAPITALA</a:t>
            </a:r>
            <a:endParaRPr lang="en-US" sz="28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2489200"/>
            <a:ext cx="8001000" cy="4140200"/>
          </a:xfrm>
          <a:pattFill prst="pct40">
            <a:fgClr>
              <a:schemeClr val="tx2">
                <a:lumMod val="40000"/>
                <a:lumOff val="60000"/>
              </a:schemeClr>
            </a:fgClr>
            <a:bgClr>
              <a:schemeClr val="bg1"/>
            </a:bgClr>
          </a:pattFill>
        </p:spPr>
        <p:txBody>
          <a:bodyPr>
            <a:normAutofit/>
          </a:bodyPr>
          <a:lstStyle/>
          <a:p>
            <a:r>
              <a:rPr lang="en-US" sz="2000" dirty="0" err="1" smtClean="0">
                <a:latin typeface="Times New Roman" pitchFamily="18" charset="0"/>
                <a:cs typeface="Times New Roman" pitchFamily="18" charset="0"/>
              </a:rPr>
              <a:t>Dividendne</a:t>
            </a:r>
            <a:r>
              <a:rPr lang="en-US" sz="2000" dirty="0" smtClean="0">
                <a:latin typeface="Times New Roman" pitchFamily="18" charset="0"/>
                <a:cs typeface="Times New Roman" pitchFamily="18" charset="0"/>
              </a:rPr>
              <a:t> </a:t>
            </a:r>
            <a:r>
              <a:rPr lang="en-US" sz="2000" dirty="0" err="1">
                <a:latin typeface="Times New Roman" pitchFamily="18" charset="0"/>
                <a:cs typeface="Times New Roman" pitchFamily="18" charset="0"/>
              </a:rPr>
              <a:t>objave</a:t>
            </a:r>
            <a:r>
              <a:rPr lang="en-US" sz="2000" dirty="0">
                <a:latin typeface="Times New Roman" pitchFamily="18" charset="0"/>
                <a:cs typeface="Times New Roman" pitchFamily="18" charset="0"/>
              </a:rPr>
              <a:t> u tom </a:t>
            </a:r>
            <a:r>
              <a:rPr lang="en-US" sz="2000" dirty="0" err="1">
                <a:latin typeface="Times New Roman" pitchFamily="18" charset="0"/>
                <a:cs typeface="Times New Roman" pitchFamily="18" charset="0"/>
              </a:rPr>
              <a:t>kontekstu</a:t>
            </a:r>
            <a:r>
              <a:rPr lang="en-US" sz="2000" dirty="0">
                <a:latin typeface="Times New Roman" pitchFamily="18" charset="0"/>
                <a:cs typeface="Times New Roman" pitchFamily="18" charset="0"/>
              </a:rPr>
              <a:t> se </a:t>
            </a:r>
            <a:r>
              <a:rPr lang="en-US" sz="2000" dirty="0" err="1">
                <a:latin typeface="Times New Roman" pitchFamily="18" charset="0"/>
                <a:cs typeface="Times New Roman" pitchFamily="18" charset="0"/>
              </a:rPr>
              <a:t>posmatraju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kao</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prikladno</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pouzdano</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sredstvo</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za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prenošenje</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informacija</a:t>
            </a:r>
            <a:r>
              <a:rPr lang="en-US" sz="2000" dirty="0">
                <a:latin typeface="Times New Roman" pitchFamily="18" charset="0"/>
                <a:cs typeface="Times New Roman" pitchFamily="18" charset="0"/>
              </a:rPr>
              <a:t> o tome </a:t>
            </a:r>
            <a:r>
              <a:rPr lang="en-US" sz="2000" dirty="0" err="1">
                <a:latin typeface="Times New Roman" pitchFamily="18" charset="0"/>
                <a:cs typeface="Times New Roman" pitchFamily="18" charset="0"/>
              </a:rPr>
              <a:t>kako</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korporativni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direktori</a:t>
            </a:r>
            <a:r>
              <a:rPr lang="en-US" sz="2000" dirty="0">
                <a:latin typeface="Times New Roman" pitchFamily="18" charset="0"/>
                <a:cs typeface="Times New Roman" pitchFamily="18" charset="0"/>
              </a:rPr>
              <a:t> vide </a:t>
            </a:r>
            <a:r>
              <a:rPr lang="en-US" sz="2000" dirty="0" err="1">
                <a:latin typeface="Times New Roman" pitchFamily="18" charset="0"/>
                <a:cs typeface="Times New Roman" pitchFamily="18" charset="0"/>
              </a:rPr>
              <a:t>buduću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profitabilnost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preduzeća</a:t>
            </a:r>
            <a:r>
              <a:rPr lang="en-US" sz="2000" dirty="0">
                <a:latin typeface="Times New Roman" pitchFamily="18" charset="0"/>
                <a:cs typeface="Times New Roman" pitchFamily="18" charset="0"/>
              </a:rPr>
              <a:t>. </a:t>
            </a:r>
            <a:endParaRPr lang="sr-Latn-BA" sz="2000" dirty="0">
              <a:latin typeface="Times New Roman" pitchFamily="18" charset="0"/>
              <a:cs typeface="Times New Roman" pitchFamily="18" charset="0"/>
            </a:endParaRPr>
          </a:p>
          <a:p>
            <a:r>
              <a:rPr lang="en-US" sz="2000" dirty="0">
                <a:latin typeface="Times New Roman" pitchFamily="18" charset="0"/>
                <a:cs typeface="Times New Roman" pitchFamily="18" charset="0"/>
              </a:rPr>
              <a:t>S </a:t>
            </a:r>
            <a:r>
              <a:rPr lang="en-US" sz="2000" dirty="0" err="1">
                <a:latin typeface="Times New Roman" pitchFamily="18" charset="0"/>
                <a:cs typeface="Times New Roman" pitchFamily="18" charset="0"/>
              </a:rPr>
              <a:t>tim</a:t>
            </a:r>
            <a:r>
              <a:rPr lang="en-US" sz="2000" dirty="0">
                <a:latin typeface="Times New Roman" pitchFamily="18" charset="0"/>
                <a:cs typeface="Times New Roman" pitchFamily="18" charset="0"/>
              </a:rPr>
              <a:t> u </a:t>
            </a:r>
            <a:r>
              <a:rPr lang="en-US" sz="2000" dirty="0" err="1">
                <a:latin typeface="Times New Roman" pitchFamily="18" charset="0"/>
                <a:cs typeface="Times New Roman" pitchFamily="18" charset="0"/>
              </a:rPr>
              <a:t>vezi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povećanje</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dividendi</a:t>
            </a:r>
            <a:r>
              <a:rPr lang="en-US" sz="2000" dirty="0">
                <a:latin typeface="Times New Roman" pitchFamily="18" charset="0"/>
                <a:cs typeface="Times New Roman" pitchFamily="18" charset="0"/>
              </a:rPr>
              <a:t> se </a:t>
            </a:r>
            <a:r>
              <a:rPr lang="en-US" sz="2000" dirty="0" err="1">
                <a:latin typeface="Times New Roman" pitchFamily="18" charset="0"/>
                <a:cs typeface="Times New Roman" pitchFamily="18" charset="0"/>
              </a:rPr>
              <a:t>posmatra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kao</a:t>
            </a:r>
            <a:r>
              <a:rPr lang="en-US" sz="2000" dirty="0">
                <a:latin typeface="Times New Roman" pitchFamily="18" charset="0"/>
                <a:cs typeface="Times New Roman" pitchFamily="18" charset="0"/>
              </a:rPr>
              <a:t> dobra </a:t>
            </a:r>
            <a:r>
              <a:rPr lang="en-US" sz="2000" dirty="0" err="1">
                <a:latin typeface="Times New Roman" pitchFamily="18" charset="0"/>
                <a:cs typeface="Times New Roman" pitchFamily="18" charset="0"/>
              </a:rPr>
              <a:t>vijest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koja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prenosi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optimizam</a:t>
            </a:r>
            <a:r>
              <a:rPr lang="en-US" sz="2000" dirty="0">
                <a:latin typeface="Times New Roman" pitchFamily="18" charset="0"/>
                <a:cs typeface="Times New Roman" pitchFamily="18" charset="0"/>
              </a:rPr>
              <a:t> o </a:t>
            </a:r>
            <a:r>
              <a:rPr lang="en-US" sz="2000" dirty="0" err="1">
                <a:latin typeface="Times New Roman" pitchFamily="18" charset="0"/>
                <a:cs typeface="Times New Roman" pitchFamily="18" charset="0"/>
              </a:rPr>
              <a:t>budućnosti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preduzeća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i</a:t>
            </a:r>
            <a:r>
              <a:rPr lang="en-US" sz="2000" dirty="0">
                <a:latin typeface="Times New Roman" pitchFamily="18" charset="0"/>
                <a:cs typeface="Times New Roman" pitchFamily="18" charset="0"/>
              </a:rPr>
              <a:t> </a:t>
            </a:r>
            <a:r>
              <a:rPr lang="en-US" sz="2000" dirty="0" err="1" smtClean="0">
                <a:latin typeface="Times New Roman" pitchFamily="18" charset="0"/>
                <a:cs typeface="Times New Roman" pitchFamily="18" charset="0"/>
              </a:rPr>
              <a:t>obrnuto</a:t>
            </a:r>
            <a:r>
              <a:rPr lang="en-US" sz="2000" dirty="0" smtClean="0">
                <a:latin typeface="Times New Roman" pitchFamily="18" charset="0"/>
                <a:cs typeface="Times New Roman" pitchFamily="18" charset="0"/>
              </a:rPr>
              <a:t>.</a:t>
            </a:r>
            <a:endParaRPr lang="sr-Cyrl-BA" sz="2000" dirty="0" smtClean="0">
              <a:latin typeface="Times New Roman" pitchFamily="18" charset="0"/>
              <a:cs typeface="Times New Roman" pitchFamily="18" charset="0"/>
            </a:endParaRPr>
          </a:p>
          <a:p>
            <a:r>
              <a:rPr lang="en-US" sz="2000" dirty="0" err="1" smtClean="0">
                <a:latin typeface="Times New Roman" pitchFamily="18" charset="0"/>
                <a:cs typeface="Times New Roman" pitchFamily="18" charset="0"/>
              </a:rPr>
              <a:t>Postoje</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i</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neke</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psihološke</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teorije</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koje</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daju</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objašnjenje</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zbog</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čega</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akcionari</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više</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preferiraju</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novac</a:t>
            </a:r>
            <a:r>
              <a:rPr lang="en-US" sz="2000" dirty="0" smtClean="0">
                <a:latin typeface="Times New Roman" pitchFamily="18" charset="0"/>
                <a:cs typeface="Times New Roman" pitchFamily="18" charset="0"/>
              </a:rPr>
              <a:t> od </a:t>
            </a:r>
            <a:r>
              <a:rPr lang="en-US" sz="2000" dirty="0" err="1" smtClean="0">
                <a:latin typeface="Times New Roman" pitchFamily="18" charset="0"/>
                <a:cs typeface="Times New Roman" pitchFamily="18" charset="0"/>
              </a:rPr>
              <a:t>dividendi</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nego</a:t>
            </a:r>
            <a:r>
              <a:rPr lang="en-US" sz="2000" dirty="0" smtClean="0">
                <a:latin typeface="Times New Roman" pitchFamily="18" charset="0"/>
                <a:cs typeface="Times New Roman" pitchFamily="18" charset="0"/>
              </a:rPr>
              <a:t> od </a:t>
            </a:r>
            <a:r>
              <a:rPr lang="en-US" sz="2000" dirty="0" err="1" smtClean="0">
                <a:latin typeface="Times New Roman" pitchFamily="18" charset="0"/>
                <a:cs typeface="Times New Roman" pitchFamily="18" charset="0"/>
              </a:rPr>
              <a:t>kapitalnih</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dobitaka</a:t>
            </a:r>
            <a:r>
              <a:rPr lang="en-US" sz="2000" dirty="0" smtClean="0">
                <a:latin typeface="Times New Roman" pitchFamily="18" charset="0"/>
                <a:cs typeface="Times New Roman" pitchFamily="18" charset="0"/>
              </a:rPr>
              <a:t>. </a:t>
            </a:r>
            <a:endParaRPr lang="sr-Cyrl-BA" sz="2000" dirty="0" smtClean="0">
              <a:latin typeface="Times New Roman" pitchFamily="18" charset="0"/>
              <a:cs typeface="Times New Roman" pitchFamily="18" charset="0"/>
            </a:endParaRPr>
          </a:p>
          <a:p>
            <a:r>
              <a:rPr lang="en-US" sz="2000" dirty="0" err="1" smtClean="0">
                <a:latin typeface="Times New Roman" pitchFamily="18" charset="0"/>
                <a:cs typeface="Times New Roman" pitchFamily="18" charset="0"/>
              </a:rPr>
              <a:t>Nema</a:t>
            </a:r>
            <a:r>
              <a:rPr lang="en-US" sz="2000" dirty="0" smtClean="0">
                <a:latin typeface="Times New Roman" pitchFamily="18" charset="0"/>
                <a:cs typeface="Times New Roman" pitchFamily="18" charset="0"/>
              </a:rPr>
              <a:t> </a:t>
            </a:r>
            <a:r>
              <a:rPr lang="en-US" sz="2000" dirty="0" err="1">
                <a:latin typeface="Times New Roman" pitchFamily="18" charset="0"/>
                <a:cs typeface="Times New Roman" pitchFamily="18" charset="0"/>
              </a:rPr>
              <a:t>sumnje</a:t>
            </a:r>
            <a:r>
              <a:rPr lang="en-US" sz="2000" dirty="0">
                <a:latin typeface="Times New Roman" pitchFamily="18" charset="0"/>
                <a:cs typeface="Times New Roman" pitchFamily="18" charset="0"/>
              </a:rPr>
              <a:t> da </a:t>
            </a:r>
            <a:r>
              <a:rPr lang="en-US" sz="2000" dirty="0" err="1">
                <a:latin typeface="Times New Roman" pitchFamily="18" charset="0"/>
                <a:cs typeface="Times New Roman" pitchFamily="18" charset="0"/>
              </a:rPr>
              <a:t>su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svi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ovi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razlozi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validni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i</a:t>
            </a:r>
            <a:r>
              <a:rPr lang="en-US" sz="2000" dirty="0">
                <a:latin typeface="Times New Roman" pitchFamily="18" charset="0"/>
                <a:cs typeface="Times New Roman" pitchFamily="18" charset="0"/>
              </a:rPr>
              <a:t> </a:t>
            </a:r>
            <a:r>
              <a:rPr lang="en-US" sz="2000" dirty="0" err="1">
                <a:solidFill>
                  <a:srgbClr val="9900CC"/>
                </a:solidFill>
                <a:latin typeface="Times New Roman" pitchFamily="18" charset="0"/>
                <a:cs typeface="Times New Roman" pitchFamily="18" charset="0"/>
              </a:rPr>
              <a:t>nesavršenost</a:t>
            </a:r>
            <a:r>
              <a:rPr lang="en-US" sz="2000" dirty="0">
                <a:solidFill>
                  <a:srgbClr val="9900CC"/>
                </a:solidFill>
                <a:latin typeface="Times New Roman" pitchFamily="18" charset="0"/>
                <a:cs typeface="Times New Roman" pitchFamily="18" charset="0"/>
              </a:rPr>
              <a:t> </a:t>
            </a:r>
            <a:r>
              <a:rPr lang="en-US" sz="2000" dirty="0" err="1">
                <a:solidFill>
                  <a:srgbClr val="9900CC"/>
                </a:solidFill>
                <a:latin typeface="Times New Roman" pitchFamily="18" charset="0"/>
                <a:cs typeface="Times New Roman" pitchFamily="18" charset="0"/>
              </a:rPr>
              <a:t>tržišta</a:t>
            </a:r>
            <a:r>
              <a:rPr lang="en-US" sz="2000" dirty="0">
                <a:solidFill>
                  <a:srgbClr val="9900CC"/>
                </a:solidFill>
                <a:latin typeface="Times New Roman" pitchFamily="18" charset="0"/>
                <a:cs typeface="Times New Roman" pitchFamily="18" charset="0"/>
              </a:rPr>
              <a:t> </a:t>
            </a:r>
            <a:r>
              <a:rPr lang="en-US" sz="2000" dirty="0" err="1">
                <a:solidFill>
                  <a:srgbClr val="9900CC"/>
                </a:solidFill>
                <a:latin typeface="Times New Roman" pitchFamily="18" charset="0"/>
                <a:cs typeface="Times New Roman" pitchFamily="18" charset="0"/>
              </a:rPr>
              <a:t>kapitala</a:t>
            </a:r>
            <a:r>
              <a:rPr lang="en-US" sz="2000" dirty="0">
                <a:solidFill>
                  <a:srgbClr val="9900CC"/>
                </a:solidFill>
                <a:latin typeface="Times New Roman" pitchFamily="18" charset="0"/>
                <a:cs typeface="Times New Roman" pitchFamily="18" charset="0"/>
              </a:rPr>
              <a:t> </a:t>
            </a:r>
            <a:r>
              <a:rPr lang="en-US" sz="2000" dirty="0" err="1">
                <a:solidFill>
                  <a:srgbClr val="9900CC"/>
                </a:solidFill>
                <a:latin typeface="Times New Roman" pitchFamily="18" charset="0"/>
                <a:cs typeface="Times New Roman" pitchFamily="18" charset="0"/>
              </a:rPr>
              <a:t>zajedno</a:t>
            </a:r>
            <a:r>
              <a:rPr lang="en-US" sz="2000" dirty="0">
                <a:solidFill>
                  <a:srgbClr val="9900CC"/>
                </a:solidFill>
                <a:latin typeface="Times New Roman" pitchFamily="18" charset="0"/>
                <a:cs typeface="Times New Roman" pitchFamily="18" charset="0"/>
              </a:rPr>
              <a:t> s </a:t>
            </a:r>
            <a:r>
              <a:rPr lang="en-US" sz="2000" dirty="0" err="1">
                <a:solidFill>
                  <a:srgbClr val="9900CC"/>
                </a:solidFill>
                <a:latin typeface="Times New Roman" pitchFamily="18" charset="0"/>
                <a:cs typeface="Times New Roman" pitchFamily="18" charset="0"/>
              </a:rPr>
              <a:t>informacionom</a:t>
            </a:r>
            <a:r>
              <a:rPr lang="en-US" sz="2000" dirty="0">
                <a:solidFill>
                  <a:srgbClr val="9900CC"/>
                </a:solidFill>
                <a:latin typeface="Times New Roman" pitchFamily="18" charset="0"/>
                <a:cs typeface="Times New Roman" pitchFamily="18" charset="0"/>
              </a:rPr>
              <a:t> </a:t>
            </a:r>
            <a:r>
              <a:rPr lang="en-US" sz="2000" dirty="0" err="1">
                <a:solidFill>
                  <a:srgbClr val="9900CC"/>
                </a:solidFill>
                <a:latin typeface="Times New Roman" pitchFamily="18" charset="0"/>
                <a:cs typeface="Times New Roman" pitchFamily="18" charset="0"/>
              </a:rPr>
              <a:t>asimetrijom</a:t>
            </a:r>
            <a:r>
              <a:rPr lang="en-US" sz="2000" dirty="0">
                <a:solidFill>
                  <a:srgbClr val="9900CC"/>
                </a:solidFill>
                <a:latin typeface="Times New Roman" pitchFamily="18" charset="0"/>
                <a:cs typeface="Times New Roman" pitchFamily="18" charset="0"/>
              </a:rPr>
              <a:t> </a:t>
            </a:r>
            <a:r>
              <a:rPr lang="en-US" sz="2000" dirty="0" err="1">
                <a:solidFill>
                  <a:srgbClr val="9900CC"/>
                </a:solidFill>
                <a:latin typeface="Times New Roman" pitchFamily="18" charset="0"/>
                <a:cs typeface="Times New Roman" pitchFamily="18" charset="0"/>
              </a:rPr>
              <a:t>doprinose</a:t>
            </a:r>
            <a:r>
              <a:rPr lang="en-US" sz="2000" dirty="0">
                <a:solidFill>
                  <a:srgbClr val="9900CC"/>
                </a:solidFill>
                <a:latin typeface="Times New Roman" pitchFamily="18" charset="0"/>
                <a:cs typeface="Times New Roman" pitchFamily="18" charset="0"/>
              </a:rPr>
              <a:t> </a:t>
            </a:r>
            <a:r>
              <a:rPr lang="en-US" sz="2000" dirty="0" err="1">
                <a:solidFill>
                  <a:srgbClr val="9900CC"/>
                </a:solidFill>
                <a:latin typeface="Times New Roman" pitchFamily="18" charset="0"/>
                <a:cs typeface="Times New Roman" pitchFamily="18" charset="0"/>
              </a:rPr>
              <a:t>relevantnosti</a:t>
            </a:r>
            <a:r>
              <a:rPr lang="en-US" sz="2000" dirty="0">
                <a:solidFill>
                  <a:srgbClr val="9900CC"/>
                </a:solidFill>
                <a:latin typeface="Times New Roman" pitchFamily="18" charset="0"/>
                <a:cs typeface="Times New Roman" pitchFamily="18" charset="0"/>
              </a:rPr>
              <a:t> </a:t>
            </a:r>
            <a:r>
              <a:rPr lang="en-US" sz="2000" dirty="0" err="1">
                <a:solidFill>
                  <a:srgbClr val="9900CC"/>
                </a:solidFill>
                <a:latin typeface="Times New Roman" pitchFamily="18" charset="0"/>
                <a:cs typeface="Times New Roman" pitchFamily="18" charset="0"/>
              </a:rPr>
              <a:t>dividendne</a:t>
            </a:r>
            <a:r>
              <a:rPr lang="en-US" sz="2000" dirty="0">
                <a:solidFill>
                  <a:srgbClr val="9900CC"/>
                </a:solidFill>
                <a:latin typeface="Times New Roman" pitchFamily="18" charset="0"/>
                <a:cs typeface="Times New Roman" pitchFamily="18" charset="0"/>
              </a:rPr>
              <a:t> </a:t>
            </a:r>
            <a:r>
              <a:rPr lang="en-US" sz="2000" dirty="0" err="1" smtClean="0">
                <a:solidFill>
                  <a:srgbClr val="9900CC"/>
                </a:solidFill>
                <a:latin typeface="Times New Roman" pitchFamily="18" charset="0"/>
                <a:cs typeface="Times New Roman" pitchFamily="18" charset="0"/>
              </a:rPr>
              <a:t>politike</a:t>
            </a:r>
            <a:r>
              <a:rPr lang="sr-Cyrl-BA" sz="2000" dirty="0" smtClean="0">
                <a:solidFill>
                  <a:srgbClr val="9900CC"/>
                </a:solidFill>
                <a:latin typeface="Times New Roman" pitchFamily="18" charset="0"/>
                <a:cs typeface="Times New Roman" pitchFamily="18" charset="0"/>
              </a:rPr>
              <a:t>.</a:t>
            </a:r>
            <a:endParaRPr lang="sr-Latn-BA" sz="2000" dirty="0">
              <a:solidFill>
                <a:srgbClr val="9900CC"/>
              </a:solidFill>
              <a:latin typeface="Times New Roman" pitchFamily="18" charset="0"/>
              <a:cs typeface="Times New Roman" pitchFamily="18" charset="0"/>
            </a:endParaRPr>
          </a:p>
          <a:p>
            <a:endParaRPr lang="en-US" sz="2000" dirty="0">
              <a:latin typeface="Times New Roman" pitchFamily="18" charset="0"/>
              <a:cs typeface="Times New Roman"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BA" dirty="0" smtClean="0">
                <a:latin typeface="Times New Roman" pitchFamily="18" charset="0"/>
                <a:cs typeface="Times New Roman" pitchFamily="18" charset="0"/>
              </a:rPr>
              <a:t>Efekat klijentele</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457200" y="2286000"/>
            <a:ext cx="8153400" cy="4267200"/>
          </a:xfrm>
          <a:pattFill prst="pct40">
            <a:fgClr>
              <a:schemeClr val="tx2">
                <a:lumMod val="40000"/>
                <a:lumOff val="60000"/>
              </a:schemeClr>
            </a:fgClr>
            <a:bgClr>
              <a:schemeClr val="bg1"/>
            </a:bgClr>
          </a:pattFill>
        </p:spPr>
        <p:txBody>
          <a:bodyPr>
            <a:noAutofit/>
          </a:bodyPr>
          <a:lstStyle/>
          <a:p>
            <a:r>
              <a:rPr lang="vi-VN" sz="2200" dirty="0" smtClean="0">
                <a:latin typeface="Times New Roman" pitchFamily="18" charset="0"/>
                <a:cs typeface="Times New Roman" pitchFamily="18" charset="0"/>
              </a:rPr>
              <a:t>Prilikom razmatranja značaja dividendi, prema Milleru i Modigliani-ju, važnost ima i </a:t>
            </a:r>
            <a:r>
              <a:rPr lang="vi-VN" sz="2200" dirty="0" smtClean="0">
                <a:solidFill>
                  <a:srgbClr val="9900CC"/>
                </a:solidFill>
                <a:latin typeface="Times New Roman" pitchFamily="18" charset="0"/>
                <a:cs typeface="Times New Roman" pitchFamily="18" charset="0"/>
              </a:rPr>
              <a:t>efekat klijentele (kupaca). </a:t>
            </a:r>
            <a:endParaRPr lang="sr-Latn-BA" sz="2200" dirty="0" smtClean="0">
              <a:solidFill>
                <a:srgbClr val="9900CC"/>
              </a:solidFill>
              <a:latin typeface="Times New Roman" pitchFamily="18" charset="0"/>
              <a:cs typeface="Times New Roman" pitchFamily="18" charset="0"/>
            </a:endParaRPr>
          </a:p>
          <a:p>
            <a:r>
              <a:rPr lang="vi-VN" sz="2200" dirty="0" smtClean="0">
                <a:latin typeface="Times New Roman" pitchFamily="18" charset="0"/>
                <a:cs typeface="Times New Roman" pitchFamily="18" charset="0"/>
              </a:rPr>
              <a:t>Ovaj efekat se odnosi na investitore “koji se svrstavaju u određene grupacije” od kojih svaka želi da kompanija u koju investiraju prati određenu vrstu politike. </a:t>
            </a:r>
            <a:endParaRPr lang="sr-Latn-BA" sz="2200" dirty="0" smtClean="0">
              <a:latin typeface="Times New Roman" pitchFamily="18" charset="0"/>
              <a:cs typeface="Times New Roman" pitchFamily="18" charset="0"/>
            </a:endParaRPr>
          </a:p>
          <a:p>
            <a:r>
              <a:rPr lang="vi-VN" sz="2200" dirty="0">
                <a:latin typeface="Times New Roman" pitchFamily="18" charset="0"/>
                <a:cs typeface="Times New Roman" pitchFamily="18" charset="0"/>
              </a:rPr>
              <a:t>Kada se to primjeni na politiku dividendi, </a:t>
            </a:r>
            <a:r>
              <a:rPr lang="vi-VN" sz="2200" dirty="0">
                <a:solidFill>
                  <a:srgbClr val="9900CC"/>
                </a:solidFill>
                <a:latin typeface="Times New Roman" pitchFamily="18" charset="0"/>
                <a:cs typeface="Times New Roman" pitchFamily="18" charset="0"/>
              </a:rPr>
              <a:t>efekat klijentele se odnosi na one investitore, koji, iz </a:t>
            </a:r>
            <a:r>
              <a:rPr lang="vi-VN" sz="2200" dirty="0" smtClean="0">
                <a:solidFill>
                  <a:srgbClr val="9900CC"/>
                </a:solidFill>
                <a:latin typeface="Times New Roman" pitchFamily="18" charset="0"/>
                <a:cs typeface="Times New Roman" pitchFamily="18" charset="0"/>
              </a:rPr>
              <a:t>određenog </a:t>
            </a:r>
            <a:r>
              <a:rPr lang="vi-VN" sz="2200" dirty="0">
                <a:solidFill>
                  <a:srgbClr val="9900CC"/>
                </a:solidFill>
                <a:latin typeface="Times New Roman" pitchFamily="18" charset="0"/>
                <a:cs typeface="Times New Roman" pitchFamily="18" charset="0"/>
              </a:rPr>
              <a:t>razloga, više preferiraju neku dividendnu </a:t>
            </a:r>
            <a:r>
              <a:rPr lang="vi-VN" sz="2200" dirty="0" smtClean="0">
                <a:solidFill>
                  <a:srgbClr val="9900CC"/>
                </a:solidFill>
                <a:latin typeface="Times New Roman" pitchFamily="18" charset="0"/>
                <a:cs typeface="Times New Roman" pitchFamily="18" charset="0"/>
              </a:rPr>
              <a:t>politiku.</a:t>
            </a:r>
            <a:endParaRPr lang="sr-Cyrl-BA" sz="2200" dirty="0" smtClean="0">
              <a:solidFill>
                <a:srgbClr val="9900CC"/>
              </a:solidFill>
              <a:latin typeface="Times New Roman" pitchFamily="18" charset="0"/>
              <a:cs typeface="Times New Roman" pitchFamily="18" charset="0"/>
            </a:endParaRPr>
          </a:p>
          <a:p>
            <a:r>
              <a:rPr lang="vi-VN" sz="2200" dirty="0" smtClean="0">
                <a:latin typeface="Times New Roman" pitchFamily="18" charset="0"/>
                <a:cs typeface="Times New Roman" pitchFamily="18" charset="0"/>
              </a:rPr>
              <a:t>Naime</a:t>
            </a:r>
            <a:r>
              <a:rPr lang="vi-VN" sz="2200" dirty="0">
                <a:latin typeface="Times New Roman" pitchFamily="18" charset="0"/>
                <a:cs typeface="Times New Roman" pitchFamily="18" charset="0"/>
              </a:rPr>
              <a:t>, postoje investitori koji više preferiraju akcije koje daju visoku novčanu dividendu, a ima i onih koji preferiraju akcije sa nižom </a:t>
            </a:r>
            <a:r>
              <a:rPr lang="vi-VN" sz="2200" dirty="0" smtClean="0">
                <a:latin typeface="Times New Roman" pitchFamily="18" charset="0"/>
                <a:cs typeface="Times New Roman" pitchFamily="18" charset="0"/>
              </a:rPr>
              <a:t>dividendom</a:t>
            </a:r>
            <a:r>
              <a:rPr lang="sr-Cyrl-BA" sz="2200" dirty="0" smtClean="0">
                <a:latin typeface="Times New Roman" pitchFamily="18" charset="0"/>
                <a:cs typeface="Times New Roman" pitchFamily="18" charset="0"/>
              </a:rPr>
              <a:t>.</a:t>
            </a:r>
            <a:endParaRPr lang="en-US" sz="2200" dirty="0">
              <a:latin typeface="Times New Roman" pitchFamily="18" charset="0"/>
              <a:cs typeface="Times New Roman" pitchFamily="18" charset="0"/>
            </a:endParaRPr>
          </a:p>
          <a:p>
            <a:pPr marL="0" indent="0">
              <a:buNone/>
            </a:pPr>
            <a:r>
              <a:rPr lang="vi-VN" sz="2200" dirty="0" smtClean="0">
                <a:latin typeface="Times New Roman" pitchFamily="18" charset="0"/>
                <a:cs typeface="Times New Roman" pitchFamily="18" charset="0"/>
              </a:rPr>
              <a:t> </a:t>
            </a:r>
            <a:endParaRPr lang="en-US" sz="2200" dirty="0">
              <a:latin typeface="Times New Roman" pitchFamily="18" charset="0"/>
              <a:cs typeface="Times New Roman"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BA" dirty="0" smtClean="0">
                <a:latin typeface="Times New Roman" pitchFamily="18" charset="0"/>
                <a:cs typeface="Times New Roman" pitchFamily="18" charset="0"/>
              </a:rPr>
              <a:t>Efekat klijentele</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457200" y="2133600"/>
            <a:ext cx="8153400" cy="4419600"/>
          </a:xfrm>
          <a:pattFill prst="pct40">
            <a:fgClr>
              <a:schemeClr val="tx2">
                <a:lumMod val="40000"/>
                <a:lumOff val="60000"/>
              </a:schemeClr>
            </a:fgClr>
            <a:bgClr>
              <a:schemeClr val="bg1"/>
            </a:bgClr>
          </a:pattFill>
        </p:spPr>
        <p:txBody>
          <a:bodyPr>
            <a:noAutofit/>
          </a:bodyPr>
          <a:lstStyle/>
          <a:p>
            <a:r>
              <a:rPr lang="en-US" sz="2200" dirty="0" err="1" smtClean="0">
                <a:latin typeface="Times New Roman" pitchFamily="18" charset="0"/>
                <a:cs typeface="Times New Roman" pitchFamily="18" charset="0"/>
              </a:rPr>
              <a:t>Promjene</a:t>
            </a:r>
            <a:r>
              <a:rPr lang="en-US" sz="2200" dirty="0" smtClean="0">
                <a:latin typeface="Times New Roman" pitchFamily="18" charset="0"/>
                <a:cs typeface="Times New Roman" pitchFamily="18" charset="0"/>
              </a:rPr>
              <a:t> </a:t>
            </a:r>
            <a:r>
              <a:rPr lang="en-US" sz="2200" dirty="0">
                <a:latin typeface="Times New Roman" pitchFamily="18" charset="0"/>
                <a:cs typeface="Times New Roman" pitchFamily="18" charset="0"/>
              </a:rPr>
              <a:t>u </a:t>
            </a:r>
            <a:r>
              <a:rPr lang="en-US" sz="2200" dirty="0" err="1">
                <a:latin typeface="Times New Roman" pitchFamily="18" charset="0"/>
                <a:cs typeface="Times New Roman" pitchFamily="18" charset="0"/>
              </a:rPr>
              <a:t>dividendama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mogu</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uticati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cijenu</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akcija</a:t>
            </a:r>
            <a:r>
              <a:rPr lang="en-US" sz="2200" dirty="0">
                <a:latin typeface="Times New Roman" pitchFamily="18" charset="0"/>
                <a:cs typeface="Times New Roman" pitchFamily="18" charset="0"/>
              </a:rPr>
              <a:t> </a:t>
            </a:r>
            <a:r>
              <a:rPr lang="sr-Cyrl-BA" sz="2200" dirty="0" smtClean="0">
                <a:latin typeface="Times New Roman" pitchFamily="18" charset="0"/>
                <a:cs typeface="Times New Roman" pitchFamily="18" charset="0"/>
              </a:rPr>
              <a:t>а</a:t>
            </a:r>
            <a:r>
              <a:rPr lang="sr-Latn-BA" sz="2200" dirty="0" smtClean="0">
                <a:latin typeface="Times New Roman" pitchFamily="18" charset="0"/>
                <a:cs typeface="Times New Roman" pitchFamily="18" charset="0"/>
              </a:rPr>
              <a:t>k</a:t>
            </a:r>
            <a:r>
              <a:rPr lang="sr-Cyrl-BA" sz="2200" dirty="0" smtClean="0">
                <a:latin typeface="Times New Roman" pitchFamily="18" charset="0"/>
                <a:cs typeface="Times New Roman" pitchFamily="18" charset="0"/>
              </a:rPr>
              <a:t>о</a:t>
            </a:r>
            <a:r>
              <a:rPr lang="en-US" sz="2200" dirty="0" smtClean="0">
                <a:latin typeface="Times New Roman" pitchFamily="18" charset="0"/>
                <a:cs typeface="Times New Roman" pitchFamily="18" charset="0"/>
              </a:rPr>
              <a:t> </a:t>
            </a:r>
            <a:r>
              <a:rPr lang="en-US" sz="2200" dirty="0" err="1">
                <a:latin typeface="Times New Roman" pitchFamily="18" charset="0"/>
                <a:cs typeface="Times New Roman" pitchFamily="18" charset="0"/>
              </a:rPr>
              <a:t>investitori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smatraju</a:t>
            </a:r>
            <a:r>
              <a:rPr lang="en-US" sz="2200" dirty="0">
                <a:latin typeface="Times New Roman" pitchFamily="18" charset="0"/>
                <a:cs typeface="Times New Roman" pitchFamily="18" charset="0"/>
              </a:rPr>
              <a:t> da u </a:t>
            </a:r>
            <a:r>
              <a:rPr lang="en-US" sz="2200" dirty="0" err="1">
                <a:latin typeface="Times New Roman" pitchFamily="18" charset="0"/>
                <a:cs typeface="Times New Roman" pitchFamily="18" charset="0"/>
              </a:rPr>
              <a:t>sebi</a:t>
            </a:r>
            <a:r>
              <a:rPr lang="en-US" sz="2200" dirty="0">
                <a:latin typeface="Times New Roman" pitchFamily="18" charset="0"/>
                <a:cs typeface="Times New Roman" pitchFamily="18" charset="0"/>
              </a:rPr>
              <a:t> nose </a:t>
            </a:r>
            <a:r>
              <a:rPr lang="en-US" sz="2200" dirty="0" err="1">
                <a:latin typeface="Times New Roman" pitchFamily="18" charset="0"/>
                <a:cs typeface="Times New Roman" pitchFamily="18" charset="0"/>
              </a:rPr>
              <a:t>korisne</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informacije</a:t>
            </a:r>
            <a:r>
              <a:rPr lang="en-US" sz="2200" dirty="0">
                <a:latin typeface="Times New Roman" pitchFamily="18" charset="0"/>
                <a:cs typeface="Times New Roman" pitchFamily="18" charset="0"/>
              </a:rPr>
              <a:t>.</a:t>
            </a:r>
            <a:endParaRPr lang="sr-Latn-BA" sz="2200" dirty="0">
              <a:latin typeface="Times New Roman" pitchFamily="18" charset="0"/>
              <a:cs typeface="Times New Roman" pitchFamily="18" charset="0"/>
            </a:endParaRPr>
          </a:p>
          <a:p>
            <a:r>
              <a:rPr lang="en-US" sz="2200" dirty="0" err="1">
                <a:solidFill>
                  <a:srgbClr val="9900CC"/>
                </a:solidFill>
                <a:latin typeface="Times New Roman" pitchFamily="18" charset="0"/>
                <a:cs typeface="Times New Roman" pitchFamily="18" charset="0"/>
              </a:rPr>
              <a:t>Ukoliko</a:t>
            </a:r>
            <a:r>
              <a:rPr lang="en-US" sz="2200" dirty="0">
                <a:solidFill>
                  <a:srgbClr val="9900CC"/>
                </a:solidFill>
                <a:latin typeface="Times New Roman" pitchFamily="18" charset="0"/>
                <a:cs typeface="Times New Roman" pitchFamily="18" charset="0"/>
              </a:rPr>
              <a:t> se u </a:t>
            </a:r>
            <a:r>
              <a:rPr lang="en-US" sz="2200" dirty="0" err="1">
                <a:solidFill>
                  <a:srgbClr val="9900CC"/>
                </a:solidFill>
                <a:latin typeface="Times New Roman" pitchFamily="18" charset="0"/>
                <a:cs typeface="Times New Roman" pitchFamily="18" charset="0"/>
              </a:rPr>
              <a:t>kompaniji</a:t>
            </a:r>
            <a:r>
              <a:rPr lang="en-US" sz="2200" dirty="0">
                <a:solidFill>
                  <a:srgbClr val="9900CC"/>
                </a:solidFill>
                <a:latin typeface="Times New Roman" pitchFamily="18" charset="0"/>
                <a:cs typeface="Times New Roman" pitchFamily="18" charset="0"/>
              </a:rPr>
              <a:t>, </a:t>
            </a:r>
            <a:r>
              <a:rPr lang="en-US" sz="2200" dirty="0" err="1">
                <a:solidFill>
                  <a:srgbClr val="9900CC"/>
                </a:solidFill>
                <a:latin typeface="Times New Roman" pitchFamily="18" charset="0"/>
                <a:cs typeface="Times New Roman" pitchFamily="18" charset="0"/>
              </a:rPr>
              <a:t>iako</a:t>
            </a:r>
            <a:r>
              <a:rPr lang="en-US" sz="2200" dirty="0">
                <a:solidFill>
                  <a:srgbClr val="9900CC"/>
                </a:solidFill>
                <a:latin typeface="Times New Roman" pitchFamily="18" charset="0"/>
                <a:cs typeface="Times New Roman" pitchFamily="18" charset="0"/>
              </a:rPr>
              <a:t> </a:t>
            </a:r>
            <a:r>
              <a:rPr lang="en-US" sz="2200" dirty="0" err="1">
                <a:solidFill>
                  <a:srgbClr val="9900CC"/>
                </a:solidFill>
                <a:latin typeface="Times New Roman" pitchFamily="18" charset="0"/>
                <a:cs typeface="Times New Roman" pitchFamily="18" charset="0"/>
              </a:rPr>
              <a:t>rijetko</a:t>
            </a:r>
            <a:r>
              <a:rPr lang="en-US" sz="2200" dirty="0">
                <a:solidFill>
                  <a:srgbClr val="9900CC"/>
                </a:solidFill>
                <a:latin typeface="Times New Roman" pitchFamily="18" charset="0"/>
                <a:cs typeface="Times New Roman" pitchFamily="18" charset="0"/>
              </a:rPr>
              <a:t> </a:t>
            </a:r>
            <a:r>
              <a:rPr lang="en-US" sz="2200" dirty="0" err="1">
                <a:solidFill>
                  <a:srgbClr val="9900CC"/>
                </a:solidFill>
                <a:latin typeface="Times New Roman" pitchFamily="18" charset="0"/>
                <a:cs typeface="Times New Roman" pitchFamily="18" charset="0"/>
              </a:rPr>
              <a:t>mijenja</a:t>
            </a:r>
            <a:r>
              <a:rPr lang="en-US" sz="2200" dirty="0">
                <a:solidFill>
                  <a:srgbClr val="9900CC"/>
                </a:solidFill>
                <a:latin typeface="Times New Roman" pitchFamily="18" charset="0"/>
                <a:cs typeface="Times New Roman" pitchFamily="18" charset="0"/>
              </a:rPr>
              <a:t> </a:t>
            </a:r>
            <a:r>
              <a:rPr lang="en-US" sz="2200" dirty="0" err="1">
                <a:solidFill>
                  <a:srgbClr val="9900CC"/>
                </a:solidFill>
                <a:latin typeface="Times New Roman" pitchFamily="18" charset="0"/>
                <a:cs typeface="Times New Roman" pitchFamily="18" charset="0"/>
              </a:rPr>
              <a:t>stopu</a:t>
            </a:r>
            <a:r>
              <a:rPr lang="en-US" sz="2200" dirty="0">
                <a:solidFill>
                  <a:srgbClr val="9900CC"/>
                </a:solidFill>
                <a:latin typeface="Times New Roman" pitchFamily="18" charset="0"/>
                <a:cs typeface="Times New Roman" pitchFamily="18" charset="0"/>
              </a:rPr>
              <a:t> </a:t>
            </a:r>
            <a:r>
              <a:rPr lang="en-US" sz="2200" dirty="0" err="1">
                <a:solidFill>
                  <a:srgbClr val="9900CC"/>
                </a:solidFill>
                <a:latin typeface="Times New Roman" pitchFamily="18" charset="0"/>
                <a:cs typeface="Times New Roman" pitchFamily="18" charset="0"/>
              </a:rPr>
              <a:t>dividende</a:t>
            </a:r>
            <a:r>
              <a:rPr lang="en-US" sz="2200" dirty="0">
                <a:solidFill>
                  <a:srgbClr val="9900CC"/>
                </a:solidFill>
                <a:latin typeface="Times New Roman" pitchFamily="18" charset="0"/>
                <a:cs typeface="Times New Roman" pitchFamily="18" charset="0"/>
              </a:rPr>
              <a:t>, </a:t>
            </a:r>
            <a:r>
              <a:rPr lang="en-US" sz="2200" dirty="0" err="1">
                <a:solidFill>
                  <a:srgbClr val="9900CC"/>
                </a:solidFill>
                <a:latin typeface="Times New Roman" pitchFamily="18" charset="0"/>
                <a:cs typeface="Times New Roman" pitchFamily="18" charset="0"/>
              </a:rPr>
              <a:t>prilikom</a:t>
            </a:r>
            <a:r>
              <a:rPr lang="en-US" sz="2200" dirty="0">
                <a:solidFill>
                  <a:srgbClr val="9900CC"/>
                </a:solidFill>
                <a:latin typeface="Times New Roman" pitchFamily="18" charset="0"/>
                <a:cs typeface="Times New Roman" pitchFamily="18" charset="0"/>
              </a:rPr>
              <a:t> </a:t>
            </a:r>
            <a:r>
              <a:rPr lang="en-US" sz="2200" dirty="0" err="1">
                <a:solidFill>
                  <a:srgbClr val="9900CC"/>
                </a:solidFill>
                <a:latin typeface="Times New Roman" pitchFamily="18" charset="0"/>
                <a:cs typeface="Times New Roman" pitchFamily="18" charset="0"/>
              </a:rPr>
              <a:t>promjene</a:t>
            </a:r>
            <a:r>
              <a:rPr lang="en-US" sz="2200" dirty="0">
                <a:solidFill>
                  <a:srgbClr val="9900CC"/>
                </a:solidFill>
                <a:latin typeface="Times New Roman" pitchFamily="18" charset="0"/>
                <a:cs typeface="Times New Roman" pitchFamily="18" charset="0"/>
              </a:rPr>
              <a:t> u </a:t>
            </a:r>
            <a:r>
              <a:rPr lang="en-US" sz="2200" dirty="0" err="1">
                <a:solidFill>
                  <a:srgbClr val="9900CC"/>
                </a:solidFill>
                <a:latin typeface="Times New Roman" pitchFamily="18" charset="0"/>
                <a:cs typeface="Times New Roman" pitchFamily="18" charset="0"/>
              </a:rPr>
              <a:t>istom</a:t>
            </a:r>
            <a:r>
              <a:rPr lang="en-US" sz="2200" dirty="0">
                <a:solidFill>
                  <a:srgbClr val="9900CC"/>
                </a:solidFill>
                <a:latin typeface="Times New Roman" pitchFamily="18" charset="0"/>
                <a:cs typeface="Times New Roman" pitchFamily="18" charset="0"/>
              </a:rPr>
              <a:t> </a:t>
            </a:r>
            <a:r>
              <a:rPr lang="en-US" sz="2200" dirty="0" err="1">
                <a:solidFill>
                  <a:srgbClr val="9900CC"/>
                </a:solidFill>
                <a:latin typeface="Times New Roman" pitchFamily="18" charset="0"/>
                <a:cs typeface="Times New Roman" pitchFamily="18" charset="0"/>
              </a:rPr>
              <a:t>pravcu</a:t>
            </a:r>
            <a:r>
              <a:rPr lang="en-US" sz="2200" dirty="0">
                <a:solidFill>
                  <a:srgbClr val="9900CC"/>
                </a:solidFill>
                <a:latin typeface="Times New Roman" pitchFamily="18" charset="0"/>
                <a:cs typeface="Times New Roman" pitchFamily="18" charset="0"/>
              </a:rPr>
              <a:t> </a:t>
            </a:r>
            <a:r>
              <a:rPr lang="en-US" sz="2200" dirty="0" err="1">
                <a:solidFill>
                  <a:srgbClr val="9900CC"/>
                </a:solidFill>
                <a:latin typeface="Times New Roman" pitchFamily="18" charset="0"/>
                <a:cs typeface="Times New Roman" pitchFamily="18" charset="0"/>
              </a:rPr>
              <a:t>mijenja</a:t>
            </a:r>
            <a:r>
              <a:rPr lang="en-US" sz="2200" dirty="0">
                <a:solidFill>
                  <a:srgbClr val="9900CC"/>
                </a:solidFill>
                <a:latin typeface="Times New Roman" pitchFamily="18" charset="0"/>
                <a:cs typeface="Times New Roman" pitchFamily="18" charset="0"/>
              </a:rPr>
              <a:t> </a:t>
            </a:r>
            <a:r>
              <a:rPr lang="en-US" sz="2200" dirty="0" err="1">
                <a:solidFill>
                  <a:srgbClr val="9900CC"/>
                </a:solidFill>
                <a:latin typeface="Times New Roman" pitchFamily="18" charset="0"/>
                <a:cs typeface="Times New Roman" pitchFamily="18" charset="0"/>
              </a:rPr>
              <a:t>i</a:t>
            </a:r>
            <a:r>
              <a:rPr lang="en-US" sz="2200" dirty="0">
                <a:solidFill>
                  <a:srgbClr val="9900CC"/>
                </a:solidFill>
                <a:latin typeface="Times New Roman" pitchFamily="18" charset="0"/>
                <a:cs typeface="Times New Roman" pitchFamily="18" charset="0"/>
              </a:rPr>
              <a:t> </a:t>
            </a:r>
            <a:r>
              <a:rPr lang="en-US" sz="2200" dirty="0" err="1">
                <a:solidFill>
                  <a:srgbClr val="9900CC"/>
                </a:solidFill>
                <a:latin typeface="Times New Roman" pitchFamily="18" charset="0"/>
                <a:cs typeface="Times New Roman" pitchFamily="18" charset="0"/>
              </a:rPr>
              <a:t>zarada</a:t>
            </a:r>
            <a:r>
              <a:rPr lang="en-US" sz="2200" dirty="0">
                <a:solidFill>
                  <a:srgbClr val="9900CC"/>
                </a:solidFill>
                <a:latin typeface="Times New Roman" pitchFamily="18" charset="0"/>
                <a:cs typeface="Times New Roman" pitchFamily="18" charset="0"/>
              </a:rPr>
              <a:t> (</a:t>
            </a:r>
            <a:r>
              <a:rPr lang="en-US" sz="2200" dirty="0" err="1">
                <a:solidFill>
                  <a:srgbClr val="9900CC"/>
                </a:solidFill>
                <a:latin typeface="Times New Roman" pitchFamily="18" charset="0"/>
                <a:cs typeface="Times New Roman" pitchFamily="18" charset="0"/>
              </a:rPr>
              <a:t>neto</a:t>
            </a:r>
            <a:r>
              <a:rPr lang="en-US" sz="2200" dirty="0">
                <a:solidFill>
                  <a:srgbClr val="9900CC"/>
                </a:solidFill>
                <a:latin typeface="Times New Roman" pitchFamily="18" charset="0"/>
                <a:cs typeface="Times New Roman" pitchFamily="18" charset="0"/>
              </a:rPr>
              <a:t> </a:t>
            </a:r>
            <a:r>
              <a:rPr lang="en-US" sz="2200" dirty="0" err="1">
                <a:solidFill>
                  <a:srgbClr val="9900CC"/>
                </a:solidFill>
                <a:latin typeface="Times New Roman" pitchFamily="18" charset="0"/>
                <a:cs typeface="Times New Roman" pitchFamily="18" charset="0"/>
              </a:rPr>
              <a:t>dobitak</a:t>
            </a:r>
            <a:r>
              <a:rPr lang="en-US" sz="2200" dirty="0">
                <a:solidFill>
                  <a:srgbClr val="9900CC"/>
                </a:solidFill>
                <a:latin typeface="Times New Roman" pitchFamily="18" charset="0"/>
                <a:cs typeface="Times New Roman" pitchFamily="18" charset="0"/>
              </a:rPr>
              <a:t>), to </a:t>
            </a:r>
            <a:r>
              <a:rPr lang="en-US" sz="2200" dirty="0" err="1" smtClean="0">
                <a:solidFill>
                  <a:srgbClr val="9900CC"/>
                </a:solidFill>
                <a:latin typeface="Times New Roman" pitchFamily="18" charset="0"/>
                <a:cs typeface="Times New Roman" pitchFamily="18" charset="0"/>
              </a:rPr>
              <a:t>će</a:t>
            </a:r>
            <a:r>
              <a:rPr lang="en-US" sz="2200" dirty="0" smtClean="0">
                <a:solidFill>
                  <a:srgbClr val="9900CC"/>
                </a:solidFill>
                <a:latin typeface="Times New Roman" pitchFamily="18" charset="0"/>
                <a:cs typeface="Times New Roman" pitchFamily="18" charset="0"/>
              </a:rPr>
              <a:t> </a:t>
            </a:r>
            <a:r>
              <a:rPr lang="en-US" sz="2200" dirty="0">
                <a:solidFill>
                  <a:srgbClr val="9900CC"/>
                </a:solidFill>
                <a:latin typeface="Times New Roman" pitchFamily="18" charset="0"/>
                <a:cs typeface="Times New Roman" pitchFamily="18" charset="0"/>
              </a:rPr>
              <a:t>se </a:t>
            </a:r>
            <a:r>
              <a:rPr lang="en-US" sz="2200" dirty="0" err="1">
                <a:solidFill>
                  <a:srgbClr val="9900CC"/>
                </a:solidFill>
                <a:latin typeface="Times New Roman" pitchFamily="18" charset="0"/>
                <a:cs typeface="Times New Roman" pitchFamily="18" charset="0"/>
              </a:rPr>
              <a:t>za</a:t>
            </a:r>
            <a:r>
              <a:rPr lang="en-US" sz="2200" dirty="0">
                <a:solidFill>
                  <a:srgbClr val="9900CC"/>
                </a:solidFill>
                <a:latin typeface="Times New Roman" pitchFamily="18" charset="0"/>
                <a:cs typeface="Times New Roman" pitchFamily="18" charset="0"/>
              </a:rPr>
              <a:t> </a:t>
            </a:r>
            <a:r>
              <a:rPr lang="en-US" sz="2200" dirty="0" err="1">
                <a:solidFill>
                  <a:srgbClr val="9900CC"/>
                </a:solidFill>
                <a:latin typeface="Times New Roman" pitchFamily="18" charset="0"/>
                <a:cs typeface="Times New Roman" pitchFamily="18" charset="0"/>
              </a:rPr>
              <a:t>investitore</a:t>
            </a:r>
            <a:r>
              <a:rPr lang="en-US" sz="2200" dirty="0">
                <a:solidFill>
                  <a:srgbClr val="9900CC"/>
                </a:solidFill>
                <a:latin typeface="Times New Roman" pitchFamily="18" charset="0"/>
                <a:cs typeface="Times New Roman" pitchFamily="18" charset="0"/>
              </a:rPr>
              <a:t> </a:t>
            </a:r>
            <a:r>
              <a:rPr lang="en-US" sz="2200" dirty="0" err="1">
                <a:solidFill>
                  <a:srgbClr val="9900CC"/>
                </a:solidFill>
                <a:latin typeface="Times New Roman" pitchFamily="18" charset="0"/>
                <a:cs typeface="Times New Roman" pitchFamily="18" charset="0"/>
              </a:rPr>
              <a:t>buduće</a:t>
            </a:r>
            <a:r>
              <a:rPr lang="en-US" sz="2200" dirty="0">
                <a:solidFill>
                  <a:srgbClr val="9900CC"/>
                </a:solidFill>
                <a:latin typeface="Times New Roman" pitchFamily="18" charset="0"/>
                <a:cs typeface="Times New Roman" pitchFamily="18" charset="0"/>
              </a:rPr>
              <a:t> </a:t>
            </a:r>
            <a:r>
              <a:rPr lang="en-US" sz="2200" dirty="0" err="1">
                <a:solidFill>
                  <a:srgbClr val="9900CC"/>
                </a:solidFill>
                <a:latin typeface="Times New Roman" pitchFamily="18" charset="0"/>
                <a:cs typeface="Times New Roman" pitchFamily="18" charset="0"/>
              </a:rPr>
              <a:t>promjene</a:t>
            </a:r>
            <a:r>
              <a:rPr lang="en-US" sz="2200" dirty="0">
                <a:solidFill>
                  <a:srgbClr val="9900CC"/>
                </a:solidFill>
                <a:latin typeface="Times New Roman" pitchFamily="18" charset="0"/>
                <a:cs typeface="Times New Roman" pitchFamily="18" charset="0"/>
              </a:rPr>
              <a:t> u </a:t>
            </a:r>
            <a:r>
              <a:rPr lang="en-US" sz="2200" dirty="0" err="1">
                <a:solidFill>
                  <a:srgbClr val="9900CC"/>
                </a:solidFill>
                <a:latin typeface="Times New Roman" pitchFamily="18" charset="0"/>
                <a:cs typeface="Times New Roman" pitchFamily="18" charset="0"/>
              </a:rPr>
              <a:t>dividendnim</a:t>
            </a:r>
            <a:r>
              <a:rPr lang="en-US" sz="2200" dirty="0">
                <a:solidFill>
                  <a:srgbClr val="9900CC"/>
                </a:solidFill>
                <a:latin typeface="Times New Roman" pitchFamily="18" charset="0"/>
                <a:cs typeface="Times New Roman" pitchFamily="18" charset="0"/>
              </a:rPr>
              <a:t> </a:t>
            </a:r>
            <a:r>
              <a:rPr lang="en-US" sz="2200" dirty="0" err="1">
                <a:solidFill>
                  <a:srgbClr val="9900CC"/>
                </a:solidFill>
                <a:latin typeface="Times New Roman" pitchFamily="18" charset="0"/>
                <a:cs typeface="Times New Roman" pitchFamily="18" charset="0"/>
              </a:rPr>
              <a:t>stopama</a:t>
            </a:r>
            <a:r>
              <a:rPr lang="en-US" sz="2200" dirty="0">
                <a:solidFill>
                  <a:srgbClr val="9900CC"/>
                </a:solidFill>
                <a:latin typeface="Times New Roman" pitchFamily="18" charset="0"/>
                <a:cs typeface="Times New Roman" pitchFamily="18" charset="0"/>
              </a:rPr>
              <a:t> </a:t>
            </a:r>
            <a:r>
              <a:rPr lang="en-US" sz="2200" dirty="0" err="1">
                <a:solidFill>
                  <a:srgbClr val="9900CC"/>
                </a:solidFill>
                <a:latin typeface="Times New Roman" pitchFamily="18" charset="0"/>
                <a:cs typeface="Times New Roman" pitchFamily="18" charset="0"/>
              </a:rPr>
              <a:t>interpretirati</a:t>
            </a:r>
            <a:r>
              <a:rPr lang="en-US" sz="2200" dirty="0">
                <a:solidFill>
                  <a:srgbClr val="9900CC"/>
                </a:solidFill>
                <a:latin typeface="Times New Roman" pitchFamily="18" charset="0"/>
                <a:cs typeface="Times New Roman" pitchFamily="18" charset="0"/>
              </a:rPr>
              <a:t> </a:t>
            </a:r>
            <a:r>
              <a:rPr lang="en-US" sz="2200" dirty="0" err="1">
                <a:solidFill>
                  <a:srgbClr val="9900CC"/>
                </a:solidFill>
                <a:latin typeface="Times New Roman" pitchFamily="18" charset="0"/>
                <a:cs typeface="Times New Roman" pitchFamily="18" charset="0"/>
              </a:rPr>
              <a:t>kao</a:t>
            </a:r>
            <a:r>
              <a:rPr lang="en-US" sz="2200" dirty="0">
                <a:solidFill>
                  <a:srgbClr val="9900CC"/>
                </a:solidFill>
                <a:latin typeface="Times New Roman" pitchFamily="18" charset="0"/>
                <a:cs typeface="Times New Roman" pitchFamily="18" charset="0"/>
              </a:rPr>
              <a:t> </a:t>
            </a:r>
            <a:r>
              <a:rPr lang="en-US" sz="2200" dirty="0" err="1">
                <a:solidFill>
                  <a:srgbClr val="9900CC"/>
                </a:solidFill>
                <a:latin typeface="Times New Roman" pitchFamily="18" charset="0"/>
                <a:cs typeface="Times New Roman" pitchFamily="18" charset="0"/>
              </a:rPr>
              <a:t>dobar</a:t>
            </a:r>
            <a:r>
              <a:rPr lang="en-US" sz="2200" dirty="0">
                <a:solidFill>
                  <a:srgbClr val="9900CC"/>
                </a:solidFill>
                <a:latin typeface="Times New Roman" pitchFamily="18" charset="0"/>
                <a:cs typeface="Times New Roman" pitchFamily="18" charset="0"/>
              </a:rPr>
              <a:t> signal</a:t>
            </a:r>
            <a:r>
              <a:rPr lang="en-US" sz="2200" dirty="0" smtClean="0">
                <a:latin typeface="Times New Roman" pitchFamily="18" charset="0"/>
                <a:cs typeface="Times New Roman" pitchFamily="18" charset="0"/>
              </a:rPr>
              <a:t>.</a:t>
            </a:r>
            <a:endParaRPr lang="sr-Cyrl-BA" sz="2200" dirty="0" smtClean="0">
              <a:latin typeface="Times New Roman" pitchFamily="18" charset="0"/>
              <a:cs typeface="Times New Roman" pitchFamily="18" charset="0"/>
            </a:endParaRPr>
          </a:p>
          <a:p>
            <a:r>
              <a:rPr lang="en-US" sz="2200" dirty="0" err="1">
                <a:latin typeface="Times New Roman" pitchFamily="18" charset="0"/>
                <a:cs typeface="Times New Roman" pitchFamily="18" charset="0"/>
              </a:rPr>
              <a:t>Dakle</a:t>
            </a:r>
            <a:r>
              <a:rPr lang="en-US" sz="2200" dirty="0">
                <a:latin typeface="Times New Roman" pitchFamily="18" charset="0"/>
                <a:cs typeface="Times New Roman" pitchFamily="18" charset="0"/>
              </a:rPr>
              <a:t>, u </a:t>
            </a:r>
            <a:r>
              <a:rPr lang="en-US" sz="2200" dirty="0" err="1">
                <a:latin typeface="Times New Roman" pitchFamily="18" charset="0"/>
                <a:cs typeface="Times New Roman" pitchFamily="18" charset="0"/>
              </a:rPr>
              <a:t>ovom</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slučaju</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promjene</a:t>
            </a:r>
            <a:r>
              <a:rPr lang="en-US" sz="2200" dirty="0">
                <a:latin typeface="Times New Roman" pitchFamily="18" charset="0"/>
                <a:cs typeface="Times New Roman" pitchFamily="18" charset="0"/>
              </a:rPr>
              <a:t> u </a:t>
            </a:r>
            <a:r>
              <a:rPr lang="en-US" sz="2200" dirty="0" err="1">
                <a:latin typeface="Times New Roman" pitchFamily="18" charset="0"/>
                <a:cs typeface="Times New Roman" pitchFamily="18" charset="0"/>
              </a:rPr>
              <a:t>dividendama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predstavljaju</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važne</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signale</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za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investitore</a:t>
            </a:r>
            <a:r>
              <a:rPr lang="en-US" sz="2200" dirty="0">
                <a:latin typeface="Times New Roman" pitchFamily="18" charset="0"/>
                <a:cs typeface="Times New Roman" pitchFamily="18" charset="0"/>
              </a:rPr>
              <a:t> o </a:t>
            </a:r>
            <a:r>
              <a:rPr lang="en-US" sz="2200" dirty="0" err="1">
                <a:latin typeface="Times New Roman" pitchFamily="18" charset="0"/>
                <a:cs typeface="Times New Roman" pitchFamily="18" charset="0"/>
              </a:rPr>
              <a:t>promjenama</a:t>
            </a:r>
            <a:r>
              <a:rPr lang="en-US" sz="2200" dirty="0">
                <a:latin typeface="Times New Roman" pitchFamily="18" charset="0"/>
                <a:cs typeface="Times New Roman" pitchFamily="18" charset="0"/>
              </a:rPr>
              <a:t> u </a:t>
            </a:r>
            <a:r>
              <a:rPr lang="en-US" sz="2200" dirty="0" err="1">
                <a:latin typeface="Times New Roman" pitchFamily="18" charset="0"/>
                <a:cs typeface="Times New Roman" pitchFamily="18" charset="0"/>
              </a:rPr>
              <a:t>očekivanju</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menadžmenta</a:t>
            </a:r>
            <a:r>
              <a:rPr lang="en-US" sz="2200" dirty="0">
                <a:latin typeface="Times New Roman" pitchFamily="18" charset="0"/>
                <a:cs typeface="Times New Roman" pitchFamily="18" charset="0"/>
              </a:rPr>
              <a:t> o </a:t>
            </a:r>
            <a:r>
              <a:rPr lang="en-US" sz="2200" dirty="0" err="1">
                <a:latin typeface="Times New Roman" pitchFamily="18" charset="0"/>
                <a:cs typeface="Times New Roman" pitchFamily="18" charset="0"/>
              </a:rPr>
              <a:t>budućim</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zaradama</a:t>
            </a:r>
            <a:r>
              <a:rPr lang="en-US" sz="2200" dirty="0">
                <a:latin typeface="Times New Roman" pitchFamily="18" charset="0"/>
                <a:cs typeface="Times New Roman" pitchFamily="18" charset="0"/>
              </a:rPr>
              <a:t> </a:t>
            </a:r>
            <a:r>
              <a:rPr lang="en-US" sz="2200" dirty="0" err="1" smtClean="0">
                <a:latin typeface="Times New Roman" pitchFamily="18" charset="0"/>
                <a:cs typeface="Times New Roman" pitchFamily="18" charset="0"/>
              </a:rPr>
              <a:t>kompanija</a:t>
            </a:r>
            <a:r>
              <a:rPr lang="sr-Cyrl-BA" sz="2200" dirty="0" smtClean="0">
                <a:latin typeface="Times New Roman" pitchFamily="18" charset="0"/>
                <a:cs typeface="Times New Roman" pitchFamily="18" charset="0"/>
              </a:rPr>
              <a:t>.</a:t>
            </a:r>
            <a:r>
              <a:rPr lang="vi-VN" sz="2200" dirty="0">
                <a:latin typeface="Times New Roman" pitchFamily="18" charset="0"/>
                <a:cs typeface="Times New Roman" pitchFamily="18" charset="0"/>
              </a:rPr>
              <a:t> </a:t>
            </a:r>
            <a:endParaRPr lang="sr-Latn-BA" sz="2200" dirty="0" smtClean="0">
              <a:latin typeface="Times New Roman" pitchFamily="18" charset="0"/>
              <a:cs typeface="Times New Roman" pitchFamily="18" charset="0"/>
            </a:endParaRPr>
          </a:p>
          <a:p>
            <a:r>
              <a:rPr lang="sr-Latn-BA" sz="2200" dirty="0" smtClean="0">
                <a:latin typeface="Times New Roman" pitchFamily="18" charset="0"/>
                <a:cs typeface="Times New Roman" pitchFamily="18" charset="0"/>
              </a:rPr>
              <a:t>Pr</a:t>
            </a:r>
            <a:r>
              <a:rPr lang="vi-VN" sz="2200" dirty="0" smtClean="0">
                <a:latin typeface="Times New Roman" pitchFamily="18" charset="0"/>
                <a:cs typeface="Times New Roman" pitchFamily="18" charset="0"/>
              </a:rPr>
              <a:t>ikupljanje </a:t>
            </a:r>
            <a:r>
              <a:rPr lang="vi-VN" sz="2200" dirty="0">
                <a:latin typeface="Times New Roman" pitchFamily="18" charset="0"/>
                <a:cs typeface="Times New Roman" pitchFamily="18" charset="0"/>
              </a:rPr>
              <a:t>informacija je skupo, te je moguće da politika dividendi postane ipak najjeftiniji i/ili najtačniji metod prikupljanja informacija za akcionare</a:t>
            </a:r>
            <a:endParaRPr lang="en-US" sz="2200" dirty="0">
              <a:latin typeface="Times New Roman" pitchFamily="18" charset="0"/>
              <a:cs typeface="Times New Roman" pitchFamily="18" charset="0"/>
            </a:endParaRPr>
          </a:p>
          <a:p>
            <a:endParaRPr lang="en-US" sz="2400" dirty="0">
              <a:latin typeface="Times New Roman" pitchFamily="18" charset="0"/>
              <a:cs typeface="Times New Roman" pitchFamily="18" charset="0"/>
            </a:endParaRPr>
          </a:p>
          <a:p>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19621768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sr-Latn-BA" sz="2800" b="1" dirty="0">
                <a:cs typeface="Times New Roman" pitchFamily="18" charset="0"/>
              </a:rPr>
              <a:t>2.3. UTICAJNI FAKTORI NA DIVIDENDNU POLITIKU</a:t>
            </a:r>
            <a:endParaRPr lang="en-US" sz="28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2133600"/>
            <a:ext cx="8153400" cy="4419600"/>
          </a:xfrm>
          <a:pattFill prst="pct40">
            <a:fgClr>
              <a:schemeClr val="tx2">
                <a:lumMod val="40000"/>
                <a:lumOff val="60000"/>
              </a:schemeClr>
            </a:fgClr>
            <a:bgClr>
              <a:schemeClr val="bg1"/>
            </a:bgClr>
          </a:pattFill>
        </p:spPr>
        <p:txBody>
          <a:bodyPr>
            <a:noAutofit/>
          </a:bodyPr>
          <a:lstStyle/>
          <a:p>
            <a:pPr>
              <a:buNone/>
            </a:pPr>
            <a:r>
              <a:rPr lang="en-US" sz="2400" dirty="0">
                <a:latin typeface="+mj-lt"/>
                <a:cs typeface="Times New Roman" pitchFamily="18" charset="0"/>
              </a:rPr>
              <a:t>2.3.1. </a:t>
            </a:r>
            <a:r>
              <a:rPr lang="en-US" sz="2400" dirty="0" err="1">
                <a:latin typeface="+mj-lt"/>
                <a:cs typeface="Times New Roman" pitchFamily="18" charset="0"/>
              </a:rPr>
              <a:t>Uticaj</a:t>
            </a:r>
            <a:r>
              <a:rPr lang="en-US" sz="2400" dirty="0">
                <a:latin typeface="+mj-lt"/>
                <a:cs typeface="Times New Roman" pitchFamily="18" charset="0"/>
              </a:rPr>
              <a:t> </a:t>
            </a:r>
            <a:r>
              <a:rPr lang="en-US" sz="2400" dirty="0" err="1" smtClean="0">
                <a:latin typeface="+mj-lt"/>
                <a:cs typeface="Times New Roman" pitchFamily="18" charset="0"/>
              </a:rPr>
              <a:t>politike</a:t>
            </a:r>
            <a:r>
              <a:rPr lang="en-US" sz="2400" dirty="0" smtClean="0">
                <a:latin typeface="+mj-lt"/>
                <a:cs typeface="Times New Roman" pitchFamily="18" charset="0"/>
              </a:rPr>
              <a:t> </a:t>
            </a:r>
            <a:r>
              <a:rPr lang="en-US" sz="2400" dirty="0" err="1" smtClean="0">
                <a:latin typeface="+mj-lt"/>
                <a:cs typeface="Times New Roman" pitchFamily="18" charset="0"/>
              </a:rPr>
              <a:t>oporezivanja</a:t>
            </a:r>
            <a:endParaRPr lang="sr-Latn-BA" sz="2400" dirty="0" smtClean="0">
              <a:latin typeface="+mj-lt"/>
              <a:cs typeface="Times New Roman" pitchFamily="18" charset="0"/>
            </a:endParaRPr>
          </a:p>
          <a:p>
            <a:r>
              <a:rPr lang="en-US" sz="2200" dirty="0" err="1">
                <a:latin typeface="Times New Roman" pitchFamily="18" charset="0"/>
                <a:cs typeface="Times New Roman" pitchFamily="18" charset="0"/>
              </a:rPr>
              <a:t>Prinos</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akcionara</a:t>
            </a:r>
            <a:r>
              <a:rPr lang="en-US" sz="2200" dirty="0">
                <a:latin typeface="Times New Roman" pitchFamily="18" charset="0"/>
                <a:cs typeface="Times New Roman" pitchFamily="18" charset="0"/>
              </a:rPr>
              <a:t> se u </a:t>
            </a:r>
            <a:r>
              <a:rPr lang="sr-Latn-BA" sz="2200" dirty="0" smtClean="0">
                <a:latin typeface="Times New Roman" pitchFamily="18" charset="0"/>
                <a:cs typeface="Times New Roman" pitchFamily="18" charset="0"/>
              </a:rPr>
              <a:t>SAD, </a:t>
            </a:r>
            <a:r>
              <a:rPr lang="en-US" sz="2200" dirty="0" smtClean="0">
                <a:latin typeface="Times New Roman" pitchFamily="18" charset="0"/>
                <a:cs typeface="Times New Roman" pitchFamily="18" charset="0"/>
              </a:rPr>
              <a:t>a </a:t>
            </a:r>
            <a:r>
              <a:rPr lang="en-US" sz="2200" dirty="0" err="1">
                <a:latin typeface="Times New Roman" pitchFamily="18" charset="0"/>
                <a:cs typeface="Times New Roman" pitchFamily="18" charset="0"/>
              </a:rPr>
              <a:t>i</a:t>
            </a:r>
            <a:r>
              <a:rPr lang="en-US" sz="2200" dirty="0">
                <a:latin typeface="Times New Roman" pitchFamily="18" charset="0"/>
                <a:cs typeface="Times New Roman" pitchFamily="18" charset="0"/>
              </a:rPr>
              <a:t> u </a:t>
            </a:r>
            <a:r>
              <a:rPr lang="en-US" sz="2200" dirty="0" err="1" smtClean="0">
                <a:latin typeface="Times New Roman" pitchFamily="18" charset="0"/>
                <a:cs typeface="Times New Roman" pitchFamily="18" charset="0"/>
              </a:rPr>
              <a:t>većini</a:t>
            </a:r>
            <a:r>
              <a:rPr lang="en-US" sz="2200" dirty="0" smtClean="0">
                <a:latin typeface="Times New Roman" pitchFamily="18" charset="0"/>
                <a:cs typeface="Times New Roman" pitchFamily="18" charset="0"/>
              </a:rPr>
              <a:t> </a:t>
            </a:r>
            <a:r>
              <a:rPr lang="en-US" sz="2200" dirty="0" err="1">
                <a:latin typeface="Times New Roman" pitchFamily="18" charset="0"/>
                <a:cs typeface="Times New Roman" pitchFamily="18" charset="0"/>
              </a:rPr>
              <a:t>drugih</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zemalja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dva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puta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oporezuje</a:t>
            </a:r>
            <a:r>
              <a:rPr lang="en-US" sz="2200" dirty="0">
                <a:latin typeface="Times New Roman" pitchFamily="18" charset="0"/>
                <a:cs typeface="Times New Roman" pitchFamily="18" charset="0"/>
              </a:rPr>
              <a:t>. </a:t>
            </a:r>
          </a:p>
          <a:p>
            <a:r>
              <a:rPr lang="en-US" sz="2200" dirty="0" err="1">
                <a:latin typeface="Times New Roman" pitchFamily="18" charset="0"/>
                <a:cs typeface="Times New Roman" pitchFamily="18" charset="0"/>
              </a:rPr>
              <a:t>Profiti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korporacija</a:t>
            </a:r>
            <a:r>
              <a:rPr lang="en-US" sz="2200" dirty="0">
                <a:latin typeface="Times New Roman" pitchFamily="18" charset="0"/>
                <a:cs typeface="Times New Roman" pitchFamily="18" charset="0"/>
              </a:rPr>
              <a:t> se </a:t>
            </a:r>
            <a:r>
              <a:rPr lang="en-US" sz="2200" dirty="0" err="1">
                <a:latin typeface="Times New Roman" pitchFamily="18" charset="0"/>
                <a:cs typeface="Times New Roman" pitchFamily="18" charset="0"/>
              </a:rPr>
              <a:t>oporezuju</a:t>
            </a:r>
            <a:r>
              <a:rPr lang="en-US" sz="2200" dirty="0">
                <a:latin typeface="Times New Roman" pitchFamily="18" charset="0"/>
                <a:cs typeface="Times New Roman" pitchFamily="18" charset="0"/>
              </a:rPr>
              <a:t>, a </a:t>
            </a:r>
            <a:r>
              <a:rPr lang="en-US" sz="2200" dirty="0" err="1">
                <a:latin typeface="Times New Roman" pitchFamily="18" charset="0"/>
                <a:cs typeface="Times New Roman" pitchFamily="18" charset="0"/>
              </a:rPr>
              <a:t>nakon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oporezivanja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kada</a:t>
            </a:r>
            <a:r>
              <a:rPr lang="en-US" sz="2200" dirty="0">
                <a:latin typeface="Times New Roman" pitchFamily="18" charset="0"/>
                <a:cs typeface="Times New Roman" pitchFamily="18" charset="0"/>
              </a:rPr>
              <a:t> se profit </a:t>
            </a:r>
            <a:r>
              <a:rPr lang="en-US" sz="2200" dirty="0" err="1">
                <a:latin typeface="Times New Roman" pitchFamily="18" charset="0"/>
                <a:cs typeface="Times New Roman" pitchFamily="18" charset="0"/>
              </a:rPr>
              <a:t>distribuira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investitorima</a:t>
            </a:r>
            <a:r>
              <a:rPr lang="en-US" sz="2200" dirty="0">
                <a:latin typeface="Times New Roman" pitchFamily="18" charset="0"/>
                <a:cs typeface="Times New Roman" pitchFamily="18" charset="0"/>
              </a:rPr>
              <a:t> u </a:t>
            </a:r>
            <a:r>
              <a:rPr lang="en-US" sz="2200" dirty="0" err="1">
                <a:latin typeface="Times New Roman" pitchFamily="18" charset="0"/>
                <a:cs typeface="Times New Roman" pitchFamily="18" charset="0"/>
              </a:rPr>
              <a:t>vidu</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dividendi</a:t>
            </a:r>
            <a:r>
              <a:rPr lang="en-US" sz="2200" dirty="0">
                <a:latin typeface="Times New Roman" pitchFamily="18" charset="0"/>
                <a:cs typeface="Times New Roman" pitchFamily="18" charset="0"/>
              </a:rPr>
              <a:t>, on se </a:t>
            </a:r>
            <a:r>
              <a:rPr lang="en-US" sz="2200" dirty="0" err="1">
                <a:latin typeface="Times New Roman" pitchFamily="18" charset="0"/>
                <a:cs typeface="Times New Roman" pitchFamily="18" charset="0"/>
              </a:rPr>
              <a:t>oporezuje</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ponovo</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Ovaj</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metod</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oporezivanja</a:t>
            </a:r>
            <a:r>
              <a:rPr lang="en-US" sz="2200" dirty="0">
                <a:latin typeface="Times New Roman" pitchFamily="18" charset="0"/>
                <a:cs typeface="Times New Roman" pitchFamily="18" charset="0"/>
              </a:rPr>
              <a:t> je </a:t>
            </a:r>
            <a:r>
              <a:rPr lang="en-US" sz="2200" dirty="0" err="1">
                <a:latin typeface="Times New Roman" pitchFamily="18" charset="0"/>
                <a:cs typeface="Times New Roman" pitchFamily="18" charset="0"/>
              </a:rPr>
              <a:t>poznat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kao</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dvostruki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sistem</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oporezivanja</a:t>
            </a:r>
            <a:r>
              <a:rPr lang="en-US" sz="2200" dirty="0">
                <a:latin typeface="Times New Roman" pitchFamily="18" charset="0"/>
                <a:cs typeface="Times New Roman" pitchFamily="18" charset="0"/>
              </a:rPr>
              <a:t> </a:t>
            </a:r>
            <a:r>
              <a:rPr lang="en-US" sz="2200" dirty="0" smtClean="0">
                <a:latin typeface="Times New Roman" pitchFamily="18" charset="0"/>
                <a:cs typeface="Times New Roman" pitchFamily="18" charset="0"/>
              </a:rPr>
              <a:t>.</a:t>
            </a:r>
            <a:endParaRPr lang="sr-Latn-BA" sz="2200" dirty="0" smtClean="0">
              <a:latin typeface="Times New Roman" pitchFamily="18" charset="0"/>
              <a:cs typeface="Times New Roman" pitchFamily="18" charset="0"/>
            </a:endParaRPr>
          </a:p>
          <a:p>
            <a:r>
              <a:rPr lang="sr-Latn-BA" sz="2200" dirty="0" smtClean="0">
                <a:latin typeface="Times New Roman" pitchFamily="18" charset="0"/>
                <a:cs typeface="Times New Roman" pitchFamily="18" charset="0"/>
              </a:rPr>
              <a:t>U imputacionom </a:t>
            </a:r>
            <a:r>
              <a:rPr lang="vi-VN" sz="2200" dirty="0" smtClean="0">
                <a:latin typeface="Times New Roman" pitchFamily="18" charset="0"/>
                <a:cs typeface="Times New Roman" pitchFamily="18" charset="0"/>
              </a:rPr>
              <a:t>sistemu </a:t>
            </a:r>
            <a:r>
              <a:rPr lang="vi-VN" sz="2200" dirty="0">
                <a:latin typeface="Times New Roman" pitchFamily="18" charset="0"/>
                <a:cs typeface="Times New Roman" pitchFamily="18" charset="0"/>
              </a:rPr>
              <a:t>prinos akcionara se ne oporezuje u potpunosti, dva puta. </a:t>
            </a:r>
            <a:endParaRPr lang="sr-Latn-BA" sz="2200" dirty="0">
              <a:latin typeface="Times New Roman" pitchFamily="18" charset="0"/>
              <a:cs typeface="Times New Roman" pitchFamily="18" charset="0"/>
            </a:endParaRPr>
          </a:p>
          <a:p>
            <a:r>
              <a:rPr lang="vi-VN" sz="2200" dirty="0">
                <a:latin typeface="Times New Roman" pitchFamily="18" charset="0"/>
                <a:cs typeface="Times New Roman" pitchFamily="18" charset="0"/>
              </a:rPr>
              <a:t>Akcionari se oporezuju na dividende koje primaju, ali dobijaju kredit za porez koji korporacije plaćaju na raspoređen neto dobitak.</a:t>
            </a:r>
            <a:endParaRPr lang="en-US" sz="2200" dirty="0">
              <a:latin typeface="Times New Roman" pitchFamily="18" charset="0"/>
              <a:cs typeface="Times New Roman" pitchFamily="18" charset="0"/>
            </a:endParaRPr>
          </a:p>
          <a:p>
            <a:endParaRPr lang="en-US" sz="2400" dirty="0">
              <a:latin typeface="Times New Roman" pitchFamily="18" charset="0"/>
              <a:cs typeface="Times New Roman" pitchFamily="18" charset="0"/>
            </a:endParaRPr>
          </a:p>
          <a:p>
            <a:pPr>
              <a:buNone/>
            </a:pPr>
            <a:endParaRPr lang="en-US" sz="2400" dirty="0">
              <a:latin typeface="+mj-lt"/>
              <a:cs typeface="Times New Roman" pitchFamily="18" charset="0"/>
            </a:endParaRPr>
          </a:p>
        </p:txBody>
      </p:sp>
    </p:spTree>
    <p:extLst>
      <p:ext uri="{BB962C8B-B14F-4D97-AF65-F5344CB8AC3E}">
        <p14:creationId xmlns:p14="http://schemas.microsoft.com/office/powerpoint/2010/main" val="275199223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800" b="1" dirty="0">
                <a:cs typeface="Times New Roman" pitchFamily="18" charset="0"/>
              </a:rPr>
              <a:t>2.3.1. </a:t>
            </a:r>
            <a:r>
              <a:rPr lang="en-US" sz="2800" b="1" dirty="0" err="1">
                <a:cs typeface="Times New Roman" pitchFamily="18" charset="0"/>
              </a:rPr>
              <a:t>Uticaj</a:t>
            </a:r>
            <a:r>
              <a:rPr lang="en-US" sz="2800" b="1" dirty="0">
                <a:cs typeface="Times New Roman" pitchFamily="18" charset="0"/>
              </a:rPr>
              <a:t> </a:t>
            </a:r>
            <a:r>
              <a:rPr lang="en-US" sz="2800" b="1" dirty="0" err="1">
                <a:cs typeface="Times New Roman" pitchFamily="18" charset="0"/>
              </a:rPr>
              <a:t>politike</a:t>
            </a:r>
            <a:r>
              <a:rPr lang="en-US" sz="2800" b="1" dirty="0">
                <a:cs typeface="Times New Roman" pitchFamily="18" charset="0"/>
              </a:rPr>
              <a:t> </a:t>
            </a:r>
            <a:r>
              <a:rPr lang="en-US" sz="2800" b="1" dirty="0" err="1">
                <a:cs typeface="Times New Roman" pitchFamily="18" charset="0"/>
              </a:rPr>
              <a:t>oporezivanja</a:t>
            </a:r>
            <a:endParaRPr lang="en-US" sz="2800"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2133600"/>
            <a:ext cx="8153400" cy="4419600"/>
          </a:xfrm>
          <a:pattFill prst="pct40">
            <a:fgClr>
              <a:schemeClr val="tx2">
                <a:lumMod val="40000"/>
                <a:lumOff val="60000"/>
              </a:schemeClr>
            </a:fgClr>
            <a:bgClr>
              <a:schemeClr val="bg1"/>
            </a:bgClr>
          </a:pattFill>
        </p:spPr>
        <p:txBody>
          <a:bodyPr>
            <a:noAutofit/>
          </a:bodyPr>
          <a:lstStyle/>
          <a:p>
            <a:r>
              <a:rPr lang="vi-VN" sz="2400" dirty="0">
                <a:latin typeface="Times New Roman" pitchFamily="18" charset="0"/>
                <a:cs typeface="Times New Roman" pitchFamily="18" charset="0"/>
              </a:rPr>
              <a:t>Akcionari izuzeti iz plaćanja poreza preferiraju visok racio isplate pri imputacionom sistemu. Oni primaju ček na iznos poreskog kredita. </a:t>
            </a:r>
            <a:endParaRPr lang="sr-Latn-BA" sz="2400" dirty="0">
              <a:latin typeface="Times New Roman" pitchFamily="18" charset="0"/>
              <a:cs typeface="Times New Roman" pitchFamily="18" charset="0"/>
            </a:endParaRPr>
          </a:p>
          <a:p>
            <a:r>
              <a:rPr lang="vi-VN" sz="2400" dirty="0">
                <a:latin typeface="Times New Roman" pitchFamily="18" charset="0"/>
                <a:cs typeface="Times New Roman" pitchFamily="18" charset="0"/>
              </a:rPr>
              <a:t>Investitori koji se visoko oporezuju najčešće su u suprotnoj poziciji. Oni moraju da napišu  ček kako bi pokrili iznos poreza preko iznosa kredita. Stoga oni više vole politike niskih isplata dividendi.</a:t>
            </a:r>
          </a:p>
          <a:p>
            <a:pPr>
              <a:buNone/>
            </a:pPr>
            <a:endParaRPr lang="en-US" sz="2400" dirty="0">
              <a:latin typeface="+mj-lt"/>
              <a:cs typeface="Times New Roman" pitchFamily="18" charset="0"/>
            </a:endParaRPr>
          </a:p>
        </p:txBody>
      </p:sp>
    </p:spTree>
    <p:extLst>
      <p:ext uri="{BB962C8B-B14F-4D97-AF65-F5344CB8AC3E}">
        <p14:creationId xmlns:p14="http://schemas.microsoft.com/office/powerpoint/2010/main" val="268098132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228600"/>
            <a:ext cx="7928000" cy="152400"/>
          </a:xfrm>
        </p:spPr>
        <p:txBody>
          <a:bodyPr>
            <a:normAutofit fontScale="25000" lnSpcReduction="20000"/>
          </a:bodyPr>
          <a:lstStyle/>
          <a:p>
            <a:pPr>
              <a:buNone/>
            </a:pPr>
            <a:endParaRPr lang="en-US" dirty="0">
              <a:latin typeface="Times New Roman" pitchFamily="18" charset="0"/>
              <a:cs typeface="Times New Roman" pitchFamily="18" charset="0"/>
            </a:endParaRPr>
          </a:p>
        </p:txBody>
      </p:sp>
      <p:pic>
        <p:nvPicPr>
          <p:cNvPr id="2050" name="Picture 2"/>
          <p:cNvPicPr>
            <a:picLocks noChangeAspect="1" noChangeArrowheads="1"/>
          </p:cNvPicPr>
          <p:nvPr/>
        </p:nvPicPr>
        <p:blipFill>
          <a:blip r:embed="rId2" cstate="print"/>
          <a:srcRect/>
          <a:stretch>
            <a:fillRect/>
          </a:stretch>
        </p:blipFill>
        <p:spPr bwMode="auto">
          <a:xfrm>
            <a:off x="762000" y="685800"/>
            <a:ext cx="7321600" cy="4495800"/>
          </a:xfrm>
          <a:prstGeom prst="rect">
            <a:avLst/>
          </a:prstGeom>
          <a:noFill/>
          <a:ln w="9525">
            <a:noFill/>
            <a:miter lim="800000"/>
            <a:headEnd/>
            <a:tailEnd/>
          </a:ln>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800" b="1" dirty="0">
                <a:cs typeface="Times New Roman" pitchFamily="18" charset="0"/>
              </a:rPr>
              <a:t>2.3.1. </a:t>
            </a:r>
            <a:r>
              <a:rPr lang="en-US" sz="2800" b="1" dirty="0" err="1">
                <a:cs typeface="Times New Roman" pitchFamily="18" charset="0"/>
              </a:rPr>
              <a:t>Uticaj</a:t>
            </a:r>
            <a:r>
              <a:rPr lang="en-US" sz="2800" b="1" dirty="0">
                <a:cs typeface="Times New Roman" pitchFamily="18" charset="0"/>
              </a:rPr>
              <a:t> </a:t>
            </a:r>
            <a:r>
              <a:rPr lang="en-US" sz="2800" b="1" dirty="0" err="1">
                <a:cs typeface="Times New Roman" pitchFamily="18" charset="0"/>
              </a:rPr>
              <a:t>politike</a:t>
            </a:r>
            <a:r>
              <a:rPr lang="en-US" sz="2800" b="1" dirty="0">
                <a:cs typeface="Times New Roman" pitchFamily="18" charset="0"/>
              </a:rPr>
              <a:t> </a:t>
            </a:r>
            <a:r>
              <a:rPr lang="en-US" sz="2800" b="1" dirty="0" err="1">
                <a:cs typeface="Times New Roman" pitchFamily="18" charset="0"/>
              </a:rPr>
              <a:t>oporezivanja</a:t>
            </a:r>
            <a:endParaRPr lang="en-US" sz="28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2133600"/>
            <a:ext cx="8229600" cy="4495800"/>
          </a:xfrm>
          <a:pattFill prst="pct40">
            <a:fgClr>
              <a:schemeClr val="tx2">
                <a:lumMod val="40000"/>
                <a:lumOff val="60000"/>
              </a:schemeClr>
            </a:fgClr>
            <a:bgClr>
              <a:schemeClr val="bg1"/>
            </a:bgClr>
          </a:pattFill>
        </p:spPr>
        <p:txBody>
          <a:bodyPr>
            <a:noAutofit/>
          </a:bodyPr>
          <a:lstStyle/>
          <a:p>
            <a:r>
              <a:rPr lang="vi-VN" sz="2200" dirty="0" smtClean="0">
                <a:latin typeface="Times New Roman" pitchFamily="18" charset="0"/>
                <a:cs typeface="Times New Roman" pitchFamily="18" charset="0"/>
              </a:rPr>
              <a:t>Koji </a:t>
            </a:r>
            <a:r>
              <a:rPr lang="vi-VN" sz="2200" dirty="0">
                <a:latin typeface="Times New Roman" pitchFamily="18" charset="0"/>
                <a:cs typeface="Times New Roman" pitchFamily="18" charset="0"/>
              </a:rPr>
              <a:t>zaključak donosimo kada je riječ o porezima? </a:t>
            </a:r>
            <a:endParaRPr lang="en-US" sz="2200" dirty="0" smtClean="0">
              <a:latin typeface="Times New Roman" pitchFamily="18" charset="0"/>
              <a:cs typeface="Times New Roman" pitchFamily="18" charset="0"/>
            </a:endParaRPr>
          </a:p>
          <a:p>
            <a:r>
              <a:rPr lang="vi-VN" sz="2200" dirty="0" smtClean="0">
                <a:solidFill>
                  <a:srgbClr val="9900CC"/>
                </a:solidFill>
                <a:latin typeface="Times New Roman" pitchFamily="18" charset="0"/>
                <a:cs typeface="Times New Roman" pitchFamily="18" charset="0"/>
              </a:rPr>
              <a:t>Porez </a:t>
            </a:r>
            <a:r>
              <a:rPr lang="vi-VN" sz="2200" dirty="0">
                <a:solidFill>
                  <a:srgbClr val="9900CC"/>
                </a:solidFill>
                <a:latin typeface="Times New Roman" pitchFamily="18" charset="0"/>
                <a:cs typeface="Times New Roman" pitchFamily="18" charset="0"/>
              </a:rPr>
              <a:t>na prihod po osnovu dividende može da utiče na vrstu dividendne politike koju žele akcionari</a:t>
            </a:r>
            <a:r>
              <a:rPr lang="vi-VN" sz="2200" dirty="0">
                <a:latin typeface="Times New Roman" pitchFamily="18" charset="0"/>
                <a:cs typeface="Times New Roman" pitchFamily="18" charset="0"/>
              </a:rPr>
              <a:t>. </a:t>
            </a:r>
            <a:endParaRPr lang="sr-Latn-BA" sz="2200" dirty="0">
              <a:latin typeface="Times New Roman" pitchFamily="18" charset="0"/>
              <a:cs typeface="Times New Roman" pitchFamily="18" charset="0"/>
            </a:endParaRPr>
          </a:p>
          <a:p>
            <a:r>
              <a:rPr lang="vi-VN" sz="2200" dirty="0">
                <a:latin typeface="Times New Roman" pitchFamily="18" charset="0"/>
                <a:cs typeface="Times New Roman" pitchFamily="18" charset="0"/>
              </a:rPr>
              <a:t>Ali efekat klijentele smanjuje značaj poreza. </a:t>
            </a:r>
            <a:r>
              <a:rPr lang="vi-VN" sz="2200" dirty="0" smtClean="0">
                <a:latin typeface="Times New Roman" pitchFamily="18" charset="0"/>
                <a:cs typeface="Times New Roman" pitchFamily="18" charset="0"/>
              </a:rPr>
              <a:t>Promjene </a:t>
            </a:r>
            <a:r>
              <a:rPr lang="vi-VN" sz="2200" dirty="0">
                <a:latin typeface="Times New Roman" pitchFamily="18" charset="0"/>
                <a:cs typeface="Times New Roman" pitchFamily="18" charset="0"/>
              </a:rPr>
              <a:t>u poreskom sistemu vjerovatno su mnogo značajnije od nivoa poreza koji važi u određenom trenutku. </a:t>
            </a:r>
            <a:endParaRPr lang="en-US" sz="2200" dirty="0" smtClean="0">
              <a:latin typeface="Times New Roman" pitchFamily="18" charset="0"/>
              <a:cs typeface="Times New Roman" pitchFamily="18" charset="0"/>
            </a:endParaRPr>
          </a:p>
          <a:p>
            <a:r>
              <a:rPr lang="en-US" sz="2200" dirty="0" err="1">
                <a:latin typeface="Times New Roman" pitchFamily="18" charset="0"/>
                <a:cs typeface="Times New Roman" pitchFamily="18" charset="0"/>
              </a:rPr>
              <a:t>Prihvatimo</a:t>
            </a:r>
            <a:r>
              <a:rPr lang="en-US" sz="2200" dirty="0">
                <a:latin typeface="Times New Roman" pitchFamily="18" charset="0"/>
                <a:cs typeface="Times New Roman" pitchFamily="18" charset="0"/>
              </a:rPr>
              <a:t> li </a:t>
            </a:r>
            <a:r>
              <a:rPr lang="en-US" sz="2200" dirty="0" err="1">
                <a:latin typeface="Times New Roman" pitchFamily="18" charset="0"/>
                <a:cs typeface="Times New Roman" pitchFamily="18" charset="0"/>
              </a:rPr>
              <a:t>validnost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tvrdnje</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Millera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Modliganija</a:t>
            </a:r>
            <a:r>
              <a:rPr lang="en-US" sz="2200" dirty="0">
                <a:latin typeface="Times New Roman" pitchFamily="18" charset="0"/>
                <a:cs typeface="Times New Roman" pitchFamily="18" charset="0"/>
              </a:rPr>
              <a:t> da </a:t>
            </a:r>
            <a:r>
              <a:rPr lang="en-US" sz="2200" dirty="0" err="1">
                <a:latin typeface="Times New Roman" pitchFamily="18" charset="0"/>
                <a:cs typeface="Times New Roman" pitchFamily="18" charset="0"/>
              </a:rPr>
              <a:t>su</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sve</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druge</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stvari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jednake</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prije</a:t>
            </a:r>
            <a:r>
              <a:rPr lang="en-US" sz="2200" dirty="0">
                <a:latin typeface="Times New Roman" pitchFamily="18" charset="0"/>
                <a:cs typeface="Times New Roman" pitchFamily="18" charset="0"/>
              </a:rPr>
              <a:t> </a:t>
            </a:r>
            <a:r>
              <a:rPr lang="en-US" sz="2200" dirty="0" err="1" smtClean="0">
                <a:latin typeface="Times New Roman" pitchFamily="18" charset="0"/>
                <a:cs typeface="Times New Roman" pitchFamily="18" charset="0"/>
              </a:rPr>
              <a:t>poreza</a:t>
            </a:r>
            <a:r>
              <a:rPr lang="en-US" sz="2200" dirty="0" smtClean="0">
                <a:latin typeface="Times New Roman" pitchFamily="18" charset="0"/>
                <a:cs typeface="Times New Roman" pitchFamily="18" charset="0"/>
              </a:rPr>
              <a:t>, </a:t>
            </a:r>
            <a:r>
              <a:rPr lang="en-US" sz="2200" dirty="0" err="1">
                <a:latin typeface="Times New Roman" pitchFamily="18" charset="0"/>
                <a:cs typeface="Times New Roman" pitchFamily="18" charset="0"/>
              </a:rPr>
              <a:t>logično</a:t>
            </a:r>
            <a:r>
              <a:rPr lang="en-US" sz="2200" dirty="0">
                <a:latin typeface="Times New Roman" pitchFamily="18" charset="0"/>
                <a:cs typeface="Times New Roman" pitchFamily="18" charset="0"/>
              </a:rPr>
              <a:t> je </a:t>
            </a:r>
            <a:r>
              <a:rPr lang="en-US" sz="2200" dirty="0" err="1">
                <a:latin typeface="Times New Roman" pitchFamily="18" charset="0"/>
                <a:cs typeface="Times New Roman" pitchFamily="18" charset="0"/>
              </a:rPr>
              <a:t>onda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pretpostaviti</a:t>
            </a:r>
            <a:r>
              <a:rPr lang="en-US" sz="2200" dirty="0">
                <a:latin typeface="Times New Roman" pitchFamily="18" charset="0"/>
                <a:cs typeface="Times New Roman" pitchFamily="18" charset="0"/>
              </a:rPr>
              <a:t> da </a:t>
            </a:r>
            <a:r>
              <a:rPr lang="en-US" sz="2200" dirty="0" err="1">
                <a:latin typeface="Times New Roman" pitchFamily="18" charset="0"/>
                <a:cs typeface="Times New Roman" pitchFamily="18" charset="0"/>
              </a:rPr>
              <a:t>eventualno</a:t>
            </a:r>
            <a:r>
              <a:rPr lang="en-US" sz="2200" dirty="0">
                <a:latin typeface="Times New Roman" pitchFamily="18" charset="0"/>
                <a:cs typeface="Times New Roman" pitchFamily="18" charset="0"/>
              </a:rPr>
              <a:t> </a:t>
            </a:r>
            <a:r>
              <a:rPr lang="sr-Latn-BA" sz="2200" dirty="0">
                <a:latin typeface="Times New Roman" pitchFamily="18" charset="0"/>
                <a:cs typeface="Times New Roman" pitchFamily="18" charset="0"/>
              </a:rPr>
              <a:t> različiti poreski teret može uticati ne samo na preferencije investitora u odnosu na način isplate njihovog prinosa, već, </a:t>
            </a:r>
            <a:r>
              <a:rPr lang="sr-Latn-BA" sz="2200" dirty="0" smtClean="0">
                <a:latin typeface="Times New Roman" pitchFamily="18" charset="0"/>
                <a:cs typeface="Times New Roman" pitchFamily="18" charset="0"/>
              </a:rPr>
              <a:t>posredno, </a:t>
            </a:r>
            <a:r>
              <a:rPr lang="sr-Latn-BA" sz="2200" dirty="0">
                <a:latin typeface="Times New Roman" pitchFamily="18" charset="0"/>
                <a:cs typeface="Times New Roman" pitchFamily="18" charset="0"/>
              </a:rPr>
              <a:t>i na tržišnu vrijednost preduzeća.</a:t>
            </a:r>
            <a:endParaRPr lang="en-US" sz="2200" dirty="0">
              <a:latin typeface="Times New Roman" pitchFamily="18" charset="0"/>
              <a:cs typeface="Times New Roman" pitchFamily="18" charset="0"/>
            </a:endParaRPr>
          </a:p>
          <a:p>
            <a:endParaRPr lang="en-US" sz="2400" dirty="0">
              <a:latin typeface="+mj-lt"/>
              <a:cs typeface="Times New Roman" pitchFamily="18" charset="0"/>
            </a:endParaRPr>
          </a:p>
        </p:txBody>
      </p:sp>
    </p:spTree>
    <p:extLst>
      <p:ext uri="{BB962C8B-B14F-4D97-AF65-F5344CB8AC3E}">
        <p14:creationId xmlns:p14="http://schemas.microsoft.com/office/powerpoint/2010/main" val="50138181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38200"/>
            <a:ext cx="7010400" cy="977902"/>
          </a:xfrm>
        </p:spPr>
        <p:txBody>
          <a:bodyPr/>
          <a:lstStyle/>
          <a:p>
            <a:pPr algn="ctr"/>
            <a:r>
              <a:rPr lang="sr-Latn-BA" sz="2800" b="1" dirty="0" smtClean="0">
                <a:cs typeface="Times New Roman" pitchFamily="18" charset="0"/>
              </a:rPr>
              <a:t>2.3.2. </a:t>
            </a:r>
            <a:r>
              <a:rPr lang="en-US" sz="2800" b="1" dirty="0" err="1" smtClean="0">
                <a:cs typeface="Times New Roman" pitchFamily="18" charset="0"/>
              </a:rPr>
              <a:t>Uticaj</a:t>
            </a:r>
            <a:r>
              <a:rPr lang="en-US" sz="2800" b="1" dirty="0" smtClean="0">
                <a:cs typeface="Times New Roman" pitchFamily="18" charset="0"/>
              </a:rPr>
              <a:t> </a:t>
            </a:r>
            <a:r>
              <a:rPr lang="en-US" sz="2800" b="1" dirty="0" err="1">
                <a:cs typeface="Times New Roman" pitchFamily="18" charset="0"/>
              </a:rPr>
              <a:t>tro</a:t>
            </a:r>
            <a:r>
              <a:rPr lang="sr-Latn-BA" sz="2800" b="1" dirty="0">
                <a:cs typeface="Times New Roman" pitchFamily="18" charset="0"/>
              </a:rPr>
              <a:t>š</a:t>
            </a:r>
            <a:r>
              <a:rPr lang="en-US" sz="2800" b="1" dirty="0" err="1">
                <a:cs typeface="Times New Roman" pitchFamily="18" charset="0"/>
              </a:rPr>
              <a:t>kova</a:t>
            </a:r>
            <a:r>
              <a:rPr lang="en-US" sz="2800" b="1" dirty="0">
                <a:cs typeface="Times New Roman" pitchFamily="18" charset="0"/>
              </a:rPr>
              <a:t> </a:t>
            </a:r>
            <a:r>
              <a:rPr lang="en-US" sz="2800" b="1" dirty="0" err="1" smtClean="0">
                <a:cs typeface="Times New Roman" pitchFamily="18" charset="0"/>
              </a:rPr>
              <a:t>transakcija</a:t>
            </a:r>
            <a:r>
              <a:rPr lang="en-US" sz="2800" dirty="0">
                <a:solidFill>
                  <a:srgbClr val="9900CC"/>
                </a:solidFill>
                <a:latin typeface="Times New Roman" pitchFamily="18" charset="0"/>
                <a:cs typeface="Times New Roman" pitchFamily="18" charset="0"/>
              </a:rPr>
              <a:t> </a:t>
            </a:r>
            <a:r>
              <a:rPr lang="sr-Latn-BA" sz="2800" dirty="0" smtClean="0">
                <a:solidFill>
                  <a:srgbClr val="9900CC"/>
                </a:solidFill>
                <a:latin typeface="Times New Roman" pitchFamily="18" charset="0"/>
                <a:cs typeface="Times New Roman" pitchFamily="18" charset="0"/>
              </a:rPr>
              <a:t>Troškovi flotacije i naplata provizije</a:t>
            </a:r>
            <a:endParaRPr lang="en-US" sz="28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2133600"/>
            <a:ext cx="8382000" cy="4572000"/>
          </a:xfrm>
          <a:pattFill prst="pct40">
            <a:fgClr>
              <a:schemeClr val="tx2">
                <a:lumMod val="40000"/>
                <a:lumOff val="60000"/>
              </a:schemeClr>
            </a:fgClr>
            <a:bgClr>
              <a:schemeClr val="bg1"/>
            </a:bgClr>
          </a:pattFill>
        </p:spPr>
        <p:txBody>
          <a:bodyPr>
            <a:noAutofit/>
          </a:bodyPr>
          <a:lstStyle/>
          <a:p>
            <a:r>
              <a:rPr lang="en-US" sz="2200" dirty="0" err="1" smtClean="0">
                <a:latin typeface="Times New Roman" pitchFamily="18" charset="0"/>
                <a:cs typeface="Times New Roman" pitchFamily="18" charset="0"/>
              </a:rPr>
              <a:t>Iako</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akcionari</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mogu</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samostalno</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pribaviti</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dividende</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ili</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reinvestirati</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dividende</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koje</a:t>
            </a:r>
            <a:r>
              <a:rPr lang="en-US" sz="2200" dirty="0" smtClean="0">
                <a:latin typeface="Times New Roman" pitchFamily="18" charset="0"/>
                <a:cs typeface="Times New Roman" pitchFamily="18" charset="0"/>
              </a:rPr>
              <a:t> prime, </a:t>
            </a:r>
            <a:r>
              <a:rPr lang="en-US" sz="2200" dirty="0" err="1" smtClean="0">
                <a:latin typeface="Times New Roman" pitchFamily="18" charset="0"/>
                <a:cs typeface="Times New Roman" pitchFamily="18" charset="0"/>
              </a:rPr>
              <a:t>oni</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će</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morati</a:t>
            </a:r>
            <a:r>
              <a:rPr lang="en-US" sz="2200" dirty="0" smtClean="0">
                <a:latin typeface="Times New Roman" pitchFamily="18" charset="0"/>
                <a:cs typeface="Times New Roman" pitchFamily="18" charset="0"/>
              </a:rPr>
              <a:t> da </a:t>
            </a:r>
            <a:r>
              <a:rPr lang="en-US" sz="2200" dirty="0" err="1" smtClean="0">
                <a:latin typeface="Times New Roman" pitchFamily="18" charset="0"/>
                <a:cs typeface="Times New Roman" pitchFamily="18" charset="0"/>
              </a:rPr>
              <a:t>preuzmu</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plaćanje</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brokerskih</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provizija</a:t>
            </a:r>
            <a:r>
              <a:rPr lang="en-US" sz="2200" dirty="0" smtClean="0">
                <a:latin typeface="Times New Roman" pitchFamily="18" charset="0"/>
                <a:cs typeface="Times New Roman" pitchFamily="18" charset="0"/>
              </a:rPr>
              <a:t>. </a:t>
            </a:r>
            <a:endParaRPr lang="sr-Latn-BA" sz="2200" dirty="0" smtClean="0">
              <a:latin typeface="Times New Roman" pitchFamily="18" charset="0"/>
              <a:cs typeface="Times New Roman" pitchFamily="18" charset="0"/>
            </a:endParaRPr>
          </a:p>
          <a:p>
            <a:r>
              <a:rPr lang="sr-Latn-BA" sz="2200" dirty="0" smtClean="0">
                <a:latin typeface="Times New Roman" pitchFamily="18" charset="0"/>
                <a:cs typeface="Times New Roman" pitchFamily="18" charset="0"/>
              </a:rPr>
              <a:t>Ako</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kompanija</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emituje</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akcije</a:t>
            </a:r>
            <a:r>
              <a:rPr lang="en-US" sz="2200" dirty="0" smtClean="0">
                <a:latin typeface="Times New Roman" pitchFamily="18" charset="0"/>
                <a:cs typeface="Times New Roman" pitchFamily="18" charset="0"/>
              </a:rPr>
              <a:t> da bi </a:t>
            </a:r>
            <a:r>
              <a:rPr lang="en-US" sz="2200" dirty="0" err="1" smtClean="0">
                <a:latin typeface="Times New Roman" pitchFamily="18" charset="0"/>
                <a:cs typeface="Times New Roman" pitchFamily="18" charset="0"/>
              </a:rPr>
              <a:t>isplatila</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novčane</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dividende</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ona</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će</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preuzeti</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plaćanje</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direktnih</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troškova</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transakcije</a:t>
            </a:r>
            <a:r>
              <a:rPr lang="en-US" sz="2200" dirty="0" smtClean="0">
                <a:latin typeface="Times New Roman" pitchFamily="18" charset="0"/>
                <a:cs typeface="Times New Roman" pitchFamily="18" charset="0"/>
              </a:rPr>
              <a:t> u </a:t>
            </a:r>
            <a:r>
              <a:rPr lang="en-US" sz="2200" dirty="0" err="1" smtClean="0">
                <a:latin typeface="Times New Roman" pitchFamily="18" charset="0"/>
                <a:cs typeface="Times New Roman" pitchFamily="18" charset="0"/>
              </a:rPr>
              <a:t>vidu</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troškova</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flotacije</a:t>
            </a:r>
            <a:r>
              <a:rPr lang="en-US" sz="2200" dirty="0" smtClean="0">
                <a:latin typeface="Times New Roman" pitchFamily="18" charset="0"/>
                <a:cs typeface="Times New Roman" pitchFamily="18" charset="0"/>
              </a:rPr>
              <a:t>.</a:t>
            </a:r>
            <a:endParaRPr lang="sr-Latn-BA" sz="2200" dirty="0" smtClean="0">
              <a:latin typeface="Times New Roman" pitchFamily="18" charset="0"/>
              <a:cs typeface="Times New Roman" pitchFamily="18" charset="0"/>
            </a:endParaRPr>
          </a:p>
          <a:p>
            <a:r>
              <a:rPr lang="en-US" sz="2200" dirty="0" smtClean="0">
                <a:solidFill>
                  <a:srgbClr val="9900CC"/>
                </a:solidFill>
                <a:latin typeface="Times New Roman" pitchFamily="18" charset="0"/>
                <a:cs typeface="Times New Roman" pitchFamily="18" charset="0"/>
              </a:rPr>
              <a:t>Ova </a:t>
            </a:r>
            <a:r>
              <a:rPr lang="en-US" sz="2200" dirty="0" err="1" smtClean="0">
                <a:solidFill>
                  <a:srgbClr val="9900CC"/>
                </a:solidFill>
                <a:latin typeface="Times New Roman" pitchFamily="18" charset="0"/>
                <a:cs typeface="Times New Roman" pitchFamily="18" charset="0"/>
              </a:rPr>
              <a:t>ekonomija</a:t>
            </a:r>
            <a:r>
              <a:rPr lang="en-US" sz="2200" dirty="0" smtClean="0">
                <a:solidFill>
                  <a:srgbClr val="9900CC"/>
                </a:solidFill>
                <a:latin typeface="Times New Roman" pitchFamily="18" charset="0"/>
                <a:cs typeface="Times New Roman" pitchFamily="18" charset="0"/>
              </a:rPr>
              <a:t> </a:t>
            </a:r>
            <a:r>
              <a:rPr lang="en-US" sz="2200" dirty="0" err="1" smtClean="0">
                <a:solidFill>
                  <a:srgbClr val="9900CC"/>
                </a:solidFill>
                <a:latin typeface="Times New Roman" pitchFamily="18" charset="0"/>
                <a:cs typeface="Times New Roman" pitchFamily="18" charset="0"/>
              </a:rPr>
              <a:t>obima</a:t>
            </a:r>
            <a:r>
              <a:rPr lang="en-US" sz="2200" dirty="0" smtClean="0">
                <a:solidFill>
                  <a:srgbClr val="9900CC"/>
                </a:solidFill>
                <a:latin typeface="Times New Roman" pitchFamily="18" charset="0"/>
                <a:cs typeface="Times New Roman" pitchFamily="18" charset="0"/>
              </a:rPr>
              <a:t> </a:t>
            </a:r>
            <a:r>
              <a:rPr lang="en-US" sz="2200" dirty="0" err="1" smtClean="0">
                <a:solidFill>
                  <a:srgbClr val="9900CC"/>
                </a:solidFill>
                <a:latin typeface="Times New Roman" pitchFamily="18" charset="0"/>
                <a:cs typeface="Times New Roman" pitchFamily="18" charset="0"/>
              </a:rPr>
              <a:t>ima</a:t>
            </a:r>
            <a:r>
              <a:rPr lang="en-US" sz="2200" dirty="0" smtClean="0">
                <a:solidFill>
                  <a:srgbClr val="9900CC"/>
                </a:solidFill>
                <a:latin typeface="Times New Roman" pitchFamily="18" charset="0"/>
                <a:cs typeface="Times New Roman" pitchFamily="18" charset="0"/>
              </a:rPr>
              <a:t> </a:t>
            </a:r>
            <a:r>
              <a:rPr lang="en-US" sz="2200" dirty="0" err="1" smtClean="0">
                <a:solidFill>
                  <a:srgbClr val="9900CC"/>
                </a:solidFill>
                <a:latin typeface="Times New Roman" pitchFamily="18" charset="0"/>
                <a:cs typeface="Times New Roman" pitchFamily="18" charset="0"/>
              </a:rPr>
              <a:t>za</a:t>
            </a:r>
            <a:r>
              <a:rPr lang="en-US" sz="2200" dirty="0" smtClean="0">
                <a:solidFill>
                  <a:srgbClr val="9900CC"/>
                </a:solidFill>
                <a:latin typeface="Times New Roman" pitchFamily="18" charset="0"/>
                <a:cs typeface="Times New Roman" pitchFamily="18" charset="0"/>
              </a:rPr>
              <a:t> </a:t>
            </a:r>
            <a:r>
              <a:rPr lang="en-US" sz="2200" dirty="0" err="1" smtClean="0">
                <a:solidFill>
                  <a:srgbClr val="9900CC"/>
                </a:solidFill>
                <a:latin typeface="Times New Roman" pitchFamily="18" charset="0"/>
                <a:cs typeface="Times New Roman" pitchFamily="18" charset="0"/>
              </a:rPr>
              <a:t>rezultat</a:t>
            </a:r>
            <a:r>
              <a:rPr lang="en-US" sz="2200" dirty="0" smtClean="0">
                <a:solidFill>
                  <a:srgbClr val="9900CC"/>
                </a:solidFill>
                <a:latin typeface="Times New Roman" pitchFamily="18" charset="0"/>
                <a:cs typeface="Times New Roman" pitchFamily="18" charset="0"/>
              </a:rPr>
              <a:t> </a:t>
            </a:r>
            <a:r>
              <a:rPr lang="sr-Latn-BA" sz="2200" dirty="0" smtClean="0">
                <a:solidFill>
                  <a:srgbClr val="9900CC"/>
                </a:solidFill>
                <a:latin typeface="Times New Roman" pitchFamily="18" charset="0"/>
                <a:cs typeface="Times New Roman" pitchFamily="18" charset="0"/>
              </a:rPr>
              <a:t>da je za </a:t>
            </a:r>
            <a:r>
              <a:rPr lang="vi-VN" sz="2200" dirty="0" smtClean="0">
                <a:solidFill>
                  <a:srgbClr val="9900CC"/>
                </a:solidFill>
                <a:latin typeface="Times New Roman" pitchFamily="18" charset="0"/>
                <a:cs typeface="Times New Roman" pitchFamily="18" charset="0"/>
              </a:rPr>
              <a:t>kompaniju jeftinije da plaća dividende nego što je za akcionare da ih samostalno pribave</a:t>
            </a:r>
            <a:r>
              <a:rPr lang="sr-Latn-BA" sz="2200" dirty="0" smtClean="0">
                <a:solidFill>
                  <a:srgbClr val="9900CC"/>
                </a:solidFill>
                <a:latin typeface="Times New Roman" pitchFamily="18" charset="0"/>
                <a:cs typeface="Times New Roman" pitchFamily="18" charset="0"/>
              </a:rPr>
              <a:t>.</a:t>
            </a:r>
          </a:p>
          <a:p>
            <a:r>
              <a:rPr lang="en-US" sz="2200" dirty="0" err="1" smtClean="0">
                <a:solidFill>
                  <a:srgbClr val="9900CC"/>
                </a:solidFill>
                <a:latin typeface="Times New Roman" pitchFamily="18" charset="0"/>
                <a:cs typeface="Times New Roman" pitchFamily="18" charset="0"/>
              </a:rPr>
              <a:t>Ovo</a:t>
            </a:r>
            <a:r>
              <a:rPr lang="en-US" sz="2200" dirty="0" smtClean="0">
                <a:solidFill>
                  <a:srgbClr val="9900CC"/>
                </a:solidFill>
                <a:latin typeface="Times New Roman" pitchFamily="18" charset="0"/>
                <a:cs typeface="Times New Roman" pitchFamily="18" charset="0"/>
              </a:rPr>
              <a:t> </a:t>
            </a:r>
            <a:r>
              <a:rPr lang="en-US" sz="2200" dirty="0" err="1" smtClean="0">
                <a:solidFill>
                  <a:srgbClr val="9900CC"/>
                </a:solidFill>
                <a:latin typeface="Times New Roman" pitchFamily="18" charset="0"/>
                <a:cs typeface="Times New Roman" pitchFamily="18" charset="0"/>
              </a:rPr>
              <a:t>smanjuje</a:t>
            </a:r>
            <a:r>
              <a:rPr lang="en-US" sz="2200" dirty="0" smtClean="0">
                <a:solidFill>
                  <a:srgbClr val="9900CC"/>
                </a:solidFill>
                <a:latin typeface="Times New Roman" pitchFamily="18" charset="0"/>
                <a:cs typeface="Times New Roman" pitchFamily="18" charset="0"/>
              </a:rPr>
              <a:t> </a:t>
            </a:r>
            <a:r>
              <a:rPr lang="en-US" sz="2200" dirty="0" err="1" smtClean="0">
                <a:solidFill>
                  <a:srgbClr val="9900CC"/>
                </a:solidFill>
                <a:latin typeface="Times New Roman" pitchFamily="18" charset="0"/>
                <a:cs typeface="Times New Roman" pitchFamily="18" charset="0"/>
              </a:rPr>
              <a:t>troškove</a:t>
            </a:r>
            <a:r>
              <a:rPr lang="en-US" sz="2200" dirty="0" smtClean="0">
                <a:solidFill>
                  <a:srgbClr val="9900CC"/>
                </a:solidFill>
                <a:latin typeface="Times New Roman" pitchFamily="18" charset="0"/>
                <a:cs typeface="Times New Roman" pitchFamily="18" charset="0"/>
              </a:rPr>
              <a:t> </a:t>
            </a:r>
            <a:r>
              <a:rPr lang="en-US" sz="2200" dirty="0" err="1" smtClean="0">
                <a:solidFill>
                  <a:srgbClr val="9900CC"/>
                </a:solidFill>
                <a:latin typeface="Times New Roman" pitchFamily="18" charset="0"/>
                <a:cs typeface="Times New Roman" pitchFamily="18" charset="0"/>
              </a:rPr>
              <a:t>koje</a:t>
            </a:r>
            <a:r>
              <a:rPr lang="en-US" sz="2200" dirty="0" smtClean="0">
                <a:solidFill>
                  <a:srgbClr val="9900CC"/>
                </a:solidFill>
                <a:latin typeface="Times New Roman" pitchFamily="18" charset="0"/>
                <a:cs typeface="Times New Roman" pitchFamily="18" charset="0"/>
              </a:rPr>
              <a:t> bi </a:t>
            </a:r>
            <a:r>
              <a:rPr lang="en-US" sz="2200" dirty="0" err="1" smtClean="0">
                <a:solidFill>
                  <a:srgbClr val="9900CC"/>
                </a:solidFill>
                <a:latin typeface="Times New Roman" pitchFamily="18" charset="0"/>
                <a:cs typeface="Times New Roman" pitchFamily="18" charset="0"/>
              </a:rPr>
              <a:t>dividendne</a:t>
            </a:r>
            <a:r>
              <a:rPr lang="en-US" sz="2200" dirty="0" smtClean="0">
                <a:solidFill>
                  <a:srgbClr val="9900CC"/>
                </a:solidFill>
                <a:latin typeface="Times New Roman" pitchFamily="18" charset="0"/>
                <a:cs typeface="Times New Roman" pitchFamily="18" charset="0"/>
              </a:rPr>
              <a:t> </a:t>
            </a:r>
            <a:r>
              <a:rPr lang="en-US" sz="2200" dirty="0" err="1" smtClean="0">
                <a:solidFill>
                  <a:srgbClr val="9900CC"/>
                </a:solidFill>
                <a:latin typeface="Times New Roman" pitchFamily="18" charset="0"/>
                <a:cs typeface="Times New Roman" pitchFamily="18" charset="0"/>
              </a:rPr>
              <a:t>politike</a:t>
            </a:r>
            <a:r>
              <a:rPr lang="en-US" sz="2200" dirty="0" smtClean="0">
                <a:solidFill>
                  <a:srgbClr val="9900CC"/>
                </a:solidFill>
                <a:latin typeface="Times New Roman" pitchFamily="18" charset="0"/>
                <a:cs typeface="Times New Roman" pitchFamily="18" charset="0"/>
              </a:rPr>
              <a:t> s </a:t>
            </a:r>
            <a:r>
              <a:rPr lang="en-US" sz="2200" dirty="0" err="1" smtClean="0">
                <a:solidFill>
                  <a:srgbClr val="9900CC"/>
                </a:solidFill>
                <a:latin typeface="Times New Roman" pitchFamily="18" charset="0"/>
                <a:cs typeface="Times New Roman" pitchFamily="18" charset="0"/>
              </a:rPr>
              <a:t>velikim</a:t>
            </a:r>
            <a:r>
              <a:rPr lang="en-US" sz="2200" dirty="0" smtClean="0">
                <a:solidFill>
                  <a:srgbClr val="9900CC"/>
                </a:solidFill>
                <a:latin typeface="Times New Roman" pitchFamily="18" charset="0"/>
                <a:cs typeface="Times New Roman" pitchFamily="18" charset="0"/>
              </a:rPr>
              <a:t> </a:t>
            </a:r>
            <a:r>
              <a:rPr lang="en-US" sz="2200" dirty="0" err="1" smtClean="0">
                <a:solidFill>
                  <a:srgbClr val="9900CC"/>
                </a:solidFill>
                <a:latin typeface="Times New Roman" pitchFamily="18" charset="0"/>
                <a:cs typeface="Times New Roman" pitchFamily="18" charset="0"/>
              </a:rPr>
              <a:t>raciom</a:t>
            </a:r>
            <a:r>
              <a:rPr lang="en-US" sz="2200" dirty="0" smtClean="0">
                <a:solidFill>
                  <a:srgbClr val="9900CC"/>
                </a:solidFill>
                <a:latin typeface="Times New Roman" pitchFamily="18" charset="0"/>
                <a:cs typeface="Times New Roman" pitchFamily="18" charset="0"/>
              </a:rPr>
              <a:t> </a:t>
            </a:r>
            <a:r>
              <a:rPr lang="en-US" sz="2200" dirty="0" err="1" smtClean="0">
                <a:solidFill>
                  <a:srgbClr val="9900CC"/>
                </a:solidFill>
                <a:latin typeface="Times New Roman" pitchFamily="18" charset="0"/>
                <a:cs typeface="Times New Roman" pitchFamily="18" charset="0"/>
              </a:rPr>
              <a:t>isplate</a:t>
            </a:r>
            <a:r>
              <a:rPr lang="en-US" sz="2200" dirty="0" smtClean="0">
                <a:solidFill>
                  <a:srgbClr val="9900CC"/>
                </a:solidFill>
                <a:latin typeface="Times New Roman" pitchFamily="18" charset="0"/>
                <a:cs typeface="Times New Roman" pitchFamily="18" charset="0"/>
              </a:rPr>
              <a:t> </a:t>
            </a:r>
            <a:r>
              <a:rPr lang="en-US" sz="2200" dirty="0" err="1" smtClean="0">
                <a:solidFill>
                  <a:srgbClr val="9900CC"/>
                </a:solidFill>
                <a:latin typeface="Times New Roman" pitchFamily="18" charset="0"/>
                <a:cs typeface="Times New Roman" pitchFamily="18" charset="0"/>
              </a:rPr>
              <a:t>imale</a:t>
            </a:r>
            <a:r>
              <a:rPr lang="en-US" sz="2200" dirty="0" smtClean="0">
                <a:solidFill>
                  <a:srgbClr val="9900CC"/>
                </a:solidFill>
                <a:latin typeface="Times New Roman" pitchFamily="18" charset="0"/>
                <a:cs typeface="Times New Roman" pitchFamily="18" charset="0"/>
              </a:rPr>
              <a:t> </a:t>
            </a:r>
            <a:r>
              <a:rPr lang="en-US" sz="2200" dirty="0" err="1" smtClean="0">
                <a:solidFill>
                  <a:srgbClr val="9900CC"/>
                </a:solidFill>
                <a:latin typeface="Times New Roman" pitchFamily="18" charset="0"/>
                <a:cs typeface="Times New Roman" pitchFamily="18" charset="0"/>
              </a:rPr>
              <a:t>za</a:t>
            </a:r>
            <a:r>
              <a:rPr lang="en-US" sz="2200" dirty="0" smtClean="0">
                <a:solidFill>
                  <a:srgbClr val="9900CC"/>
                </a:solidFill>
                <a:latin typeface="Times New Roman" pitchFamily="18" charset="0"/>
                <a:cs typeface="Times New Roman" pitchFamily="18" charset="0"/>
              </a:rPr>
              <a:t> </a:t>
            </a:r>
            <a:r>
              <a:rPr lang="en-US" sz="2200" dirty="0" err="1" smtClean="0">
                <a:solidFill>
                  <a:srgbClr val="9900CC"/>
                </a:solidFill>
                <a:latin typeface="Times New Roman" pitchFamily="18" charset="0"/>
                <a:cs typeface="Times New Roman" pitchFamily="18" charset="0"/>
              </a:rPr>
              <a:t>akcionare</a:t>
            </a:r>
            <a:r>
              <a:rPr lang="en-US" sz="2200" dirty="0" smtClean="0">
                <a:solidFill>
                  <a:srgbClr val="9900CC"/>
                </a:solidFill>
                <a:latin typeface="Times New Roman" pitchFamily="18" charset="0"/>
                <a:cs typeface="Times New Roman" pitchFamily="18" charset="0"/>
              </a:rPr>
              <a:t> </a:t>
            </a:r>
            <a:r>
              <a:rPr lang="en-US" sz="2200" dirty="0" err="1" smtClean="0">
                <a:solidFill>
                  <a:srgbClr val="9900CC"/>
                </a:solidFill>
                <a:latin typeface="Times New Roman" pitchFamily="18" charset="0"/>
                <a:cs typeface="Times New Roman" pitchFamily="18" charset="0"/>
              </a:rPr>
              <a:t>koji</a:t>
            </a:r>
            <a:r>
              <a:rPr lang="en-US" sz="2200" dirty="0" smtClean="0">
                <a:solidFill>
                  <a:srgbClr val="9900CC"/>
                </a:solidFill>
                <a:latin typeface="Times New Roman" pitchFamily="18" charset="0"/>
                <a:cs typeface="Times New Roman" pitchFamily="18" charset="0"/>
              </a:rPr>
              <a:t> </a:t>
            </a:r>
            <a:r>
              <a:rPr lang="en-US" sz="2200" dirty="0" err="1" smtClean="0">
                <a:solidFill>
                  <a:srgbClr val="9900CC"/>
                </a:solidFill>
                <a:latin typeface="Times New Roman" pitchFamily="18" charset="0"/>
                <a:cs typeface="Times New Roman" pitchFamily="18" charset="0"/>
              </a:rPr>
              <a:t>žele</a:t>
            </a:r>
            <a:r>
              <a:rPr lang="en-US" sz="2200" dirty="0" smtClean="0">
                <a:solidFill>
                  <a:srgbClr val="9900CC"/>
                </a:solidFill>
                <a:latin typeface="Times New Roman" pitchFamily="18" charset="0"/>
                <a:cs typeface="Times New Roman" pitchFamily="18" charset="0"/>
              </a:rPr>
              <a:t> da </a:t>
            </a:r>
            <a:r>
              <a:rPr lang="en-US" sz="2200" dirty="0" err="1" smtClean="0">
                <a:solidFill>
                  <a:srgbClr val="9900CC"/>
                </a:solidFill>
                <a:latin typeface="Times New Roman" pitchFamily="18" charset="0"/>
                <a:cs typeface="Times New Roman" pitchFamily="18" charset="0"/>
              </a:rPr>
              <a:t>reinvestiraju</a:t>
            </a:r>
            <a:r>
              <a:rPr lang="en-US" sz="2200" dirty="0" smtClean="0">
                <a:solidFill>
                  <a:srgbClr val="9900CC"/>
                </a:solidFill>
                <a:latin typeface="Times New Roman" pitchFamily="18" charset="0"/>
                <a:cs typeface="Times New Roman" pitchFamily="18" charset="0"/>
              </a:rPr>
              <a:t> </a:t>
            </a:r>
            <a:r>
              <a:rPr lang="en-US" sz="2200" dirty="0" err="1" smtClean="0">
                <a:solidFill>
                  <a:srgbClr val="9900CC"/>
                </a:solidFill>
                <a:latin typeface="Times New Roman" pitchFamily="18" charset="0"/>
                <a:cs typeface="Times New Roman" pitchFamily="18" charset="0"/>
              </a:rPr>
              <a:t>svoje</a:t>
            </a:r>
            <a:r>
              <a:rPr lang="en-US" sz="2200" dirty="0" smtClean="0">
                <a:solidFill>
                  <a:srgbClr val="9900CC"/>
                </a:solidFill>
                <a:latin typeface="Times New Roman" pitchFamily="18" charset="0"/>
                <a:cs typeface="Times New Roman" pitchFamily="18" charset="0"/>
              </a:rPr>
              <a:t> </a:t>
            </a:r>
            <a:r>
              <a:rPr lang="en-US" sz="2200" dirty="0" err="1" smtClean="0">
                <a:solidFill>
                  <a:srgbClr val="9900CC"/>
                </a:solidFill>
                <a:latin typeface="Times New Roman" pitchFamily="18" charset="0"/>
                <a:cs typeface="Times New Roman" pitchFamily="18" charset="0"/>
              </a:rPr>
              <a:t>dividende</a:t>
            </a:r>
            <a:r>
              <a:rPr lang="en-US" sz="2200" dirty="0" smtClean="0">
                <a:latin typeface="Times New Roman" pitchFamily="18" charset="0"/>
                <a:cs typeface="Times New Roman" pitchFamily="18" charset="0"/>
              </a:rPr>
              <a:t>.</a:t>
            </a:r>
            <a:endParaRPr lang="sr-Latn-BA" sz="2200" dirty="0" smtClean="0">
              <a:latin typeface="Times New Roman" pitchFamily="18" charset="0"/>
              <a:cs typeface="Times New Roman" pitchFamily="18" charset="0"/>
            </a:endParaRPr>
          </a:p>
          <a:p>
            <a:r>
              <a:rPr lang="en-US" sz="2200" dirty="0" err="1" smtClean="0">
                <a:latin typeface="Times New Roman" pitchFamily="18" charset="0"/>
                <a:cs typeface="Times New Roman" pitchFamily="18" charset="0"/>
              </a:rPr>
              <a:t>Ipak</a:t>
            </a:r>
            <a:r>
              <a:rPr lang="en-US" sz="2200" dirty="0" smtClean="0">
                <a:latin typeface="Times New Roman" pitchFamily="18" charset="0"/>
                <a:cs typeface="Times New Roman" pitchFamily="18" charset="0"/>
              </a:rPr>
              <a:t>, ne </a:t>
            </a:r>
            <a:r>
              <a:rPr lang="en-US" sz="2200" dirty="0" err="1" smtClean="0">
                <a:latin typeface="Times New Roman" pitchFamily="18" charset="0"/>
                <a:cs typeface="Times New Roman" pitchFamily="18" charset="0"/>
              </a:rPr>
              <a:t>eliminiš</a:t>
            </a:r>
            <a:r>
              <a:rPr lang="sr-Latn-BA" sz="2200" dirty="0" smtClean="0">
                <a:latin typeface="Times New Roman" pitchFamily="18" charset="0"/>
                <a:cs typeface="Times New Roman" pitchFamily="18" charset="0"/>
              </a:rPr>
              <a:t>u se</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poreske</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prednosti</a:t>
            </a:r>
            <a:r>
              <a:rPr lang="en-US" sz="2200" dirty="0" smtClean="0">
                <a:latin typeface="Times New Roman" pitchFamily="18" charset="0"/>
                <a:cs typeface="Times New Roman" pitchFamily="18" charset="0"/>
              </a:rPr>
              <a:t> u </a:t>
            </a:r>
            <a:r>
              <a:rPr lang="en-US" sz="2200" dirty="0" err="1" smtClean="0">
                <a:latin typeface="Times New Roman" pitchFamily="18" charset="0"/>
                <a:cs typeface="Times New Roman" pitchFamily="18" charset="0"/>
              </a:rPr>
              <a:t>korist</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kapitalnih</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dobitaka</a:t>
            </a:r>
            <a:r>
              <a:rPr lang="en-US" sz="2200" dirty="0" smtClean="0">
                <a:latin typeface="Times New Roman" pitchFamily="18" charset="0"/>
                <a:cs typeface="Times New Roman" pitchFamily="18" charset="0"/>
              </a:rPr>
              <a:t> </a:t>
            </a:r>
            <a:r>
              <a:rPr lang="sr-Latn-BA" sz="2200" dirty="0" smtClean="0">
                <a:latin typeface="Times New Roman" pitchFamily="18" charset="0"/>
                <a:cs typeface="Times New Roman" pitchFamily="18" charset="0"/>
              </a:rPr>
              <a:t>jer se </a:t>
            </a:r>
            <a:r>
              <a:rPr lang="en-US" sz="2200" dirty="0" err="1" smtClean="0">
                <a:latin typeface="Times New Roman" pitchFamily="18" charset="0"/>
                <a:cs typeface="Times New Roman" pitchFamily="18" charset="0"/>
              </a:rPr>
              <a:t>reinvestirane</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dividende</a:t>
            </a:r>
            <a:r>
              <a:rPr lang="en-US" sz="2200" dirty="0" smtClean="0">
                <a:latin typeface="Times New Roman" pitchFamily="18" charset="0"/>
                <a:cs typeface="Times New Roman" pitchFamily="18" charset="0"/>
              </a:rPr>
              <a:t> </a:t>
            </a:r>
            <a:r>
              <a:rPr lang="sr-Latn-BA" sz="2200" dirty="0" smtClean="0">
                <a:latin typeface="Times New Roman" pitchFamily="18" charset="0"/>
                <a:cs typeface="Times New Roman" pitchFamily="18" charset="0"/>
              </a:rPr>
              <a:t>prijavljuju </a:t>
            </a:r>
            <a:r>
              <a:rPr lang="en-US" sz="2200" dirty="0" err="1" smtClean="0">
                <a:latin typeface="Times New Roman" pitchFamily="18" charset="0"/>
                <a:cs typeface="Times New Roman" pitchFamily="18" charset="0"/>
              </a:rPr>
              <a:t>kao</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prihod</a:t>
            </a:r>
            <a:r>
              <a:rPr lang="sr-Latn-BA" sz="2200" dirty="0" smtClean="0">
                <a:latin typeface="Times New Roman" pitchFamily="18" charset="0"/>
                <a:cs typeface="Times New Roman" pitchFamily="18" charset="0"/>
              </a:rPr>
              <a:t> akcionara</a:t>
            </a:r>
            <a:r>
              <a:rPr lang="en-US" sz="2200" dirty="0" smtClean="0">
                <a:latin typeface="Times New Roman" pitchFamily="18" charset="0"/>
                <a:cs typeface="Times New Roman" pitchFamily="18" charset="0"/>
              </a:rPr>
              <a:t>. </a:t>
            </a:r>
          </a:p>
          <a:p>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29843296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pattFill prst="pct40">
          <a:fgClr>
            <a:schemeClr val="tx2">
              <a:lumMod val="40000"/>
              <a:lumOff val="60000"/>
            </a:schemeClr>
          </a:fgClr>
          <a:bgClr>
            <a:schemeClr val="bg1"/>
          </a:bgClr>
        </a:patt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65970" y="927098"/>
            <a:ext cx="7135030" cy="977902"/>
          </a:xfrm>
        </p:spPr>
        <p:txBody>
          <a:bodyPr/>
          <a:lstStyle/>
          <a:p>
            <a:r>
              <a:rPr lang="sr-Latn-BA" dirty="0" smtClean="0">
                <a:latin typeface="Times New Roman" pitchFamily="18" charset="0"/>
                <a:cs typeface="Times New Roman" pitchFamily="18" charset="0"/>
              </a:rPr>
              <a:t>  Politika dividendi i principi finansiranja</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865970" y="2362200"/>
            <a:ext cx="7670018" cy="4064000"/>
          </a:xfrm>
          <a:pattFill prst="pct40">
            <a:fgClr>
              <a:schemeClr val="tx2">
                <a:lumMod val="40000"/>
                <a:lumOff val="60000"/>
              </a:schemeClr>
            </a:fgClr>
            <a:bgClr>
              <a:schemeClr val="bg1"/>
            </a:bgClr>
          </a:pattFill>
        </p:spPr>
        <p:txBody>
          <a:bodyPr>
            <a:normAutofit/>
          </a:bodyPr>
          <a:lstStyle/>
          <a:p>
            <a:r>
              <a:rPr lang="vi-VN" sz="2200" i="1" dirty="0">
                <a:latin typeface="Times New Roman" pitchFamily="18" charset="0"/>
                <a:cs typeface="Times New Roman" pitchFamily="18" charset="0"/>
              </a:rPr>
              <a:t>Efikasnost tržišta </a:t>
            </a:r>
            <a:r>
              <a:rPr lang="vi-VN" sz="2200" i="1" dirty="0" smtClean="0">
                <a:latin typeface="Times New Roman" pitchFamily="18" charset="0"/>
                <a:cs typeface="Times New Roman" pitchFamily="18" charset="0"/>
              </a:rPr>
              <a:t>kapitala</a:t>
            </a:r>
            <a:r>
              <a:rPr lang="sr-Latn-BA" sz="2200" i="1" dirty="0" smtClean="0">
                <a:latin typeface="Times New Roman" pitchFamily="18" charset="0"/>
                <a:cs typeface="Times New Roman" pitchFamily="18" charset="0"/>
              </a:rPr>
              <a:t>;</a:t>
            </a:r>
            <a:endParaRPr lang="sr-Latn-BA" sz="2200" dirty="0">
              <a:latin typeface="Times New Roman" pitchFamily="18" charset="0"/>
              <a:cs typeface="Times New Roman" pitchFamily="18" charset="0"/>
            </a:endParaRPr>
          </a:p>
          <a:p>
            <a:r>
              <a:rPr lang="vi-VN" sz="2200" i="1" dirty="0" smtClean="0">
                <a:latin typeface="Times New Roman" pitchFamily="18" charset="0"/>
                <a:cs typeface="Times New Roman" pitchFamily="18" charset="0"/>
              </a:rPr>
              <a:t>Razmjena </a:t>
            </a:r>
            <a:r>
              <a:rPr lang="vi-VN" sz="2200" i="1" dirty="0">
                <a:latin typeface="Times New Roman" pitchFamily="18" charset="0"/>
                <a:cs typeface="Times New Roman" pitchFamily="18" charset="0"/>
              </a:rPr>
              <a:t>na liniji rizik </a:t>
            </a:r>
            <a:r>
              <a:rPr lang="vi-VN" sz="2200" i="1" dirty="0" smtClean="0">
                <a:latin typeface="Times New Roman" pitchFamily="18" charset="0"/>
                <a:cs typeface="Times New Roman" pitchFamily="18" charset="0"/>
              </a:rPr>
              <a:t>– prinos</a:t>
            </a:r>
            <a:r>
              <a:rPr lang="sr-Latn-BA" sz="2200" dirty="0">
                <a:latin typeface="Times New Roman" pitchFamily="18" charset="0"/>
                <a:cs typeface="Times New Roman" pitchFamily="18" charset="0"/>
              </a:rPr>
              <a:t>;</a:t>
            </a:r>
            <a:endParaRPr lang="sr-Latn-BA" sz="2200" dirty="0" smtClean="0">
              <a:latin typeface="Times New Roman" pitchFamily="18" charset="0"/>
              <a:cs typeface="Times New Roman" pitchFamily="18" charset="0"/>
            </a:endParaRPr>
          </a:p>
          <a:p>
            <a:r>
              <a:rPr lang="vi-VN" sz="2200" i="1" dirty="0" smtClean="0">
                <a:latin typeface="Times New Roman" pitchFamily="18" charset="0"/>
                <a:cs typeface="Times New Roman" pitchFamily="18" charset="0"/>
              </a:rPr>
              <a:t>Signaliziranje</a:t>
            </a:r>
            <a:r>
              <a:rPr lang="sr-Latn-BA" sz="2200" dirty="0">
                <a:latin typeface="Times New Roman" pitchFamily="18" charset="0"/>
                <a:cs typeface="Times New Roman" pitchFamily="18" charset="0"/>
              </a:rPr>
              <a:t>;</a:t>
            </a:r>
            <a:endParaRPr lang="vi-VN" sz="2200" dirty="0">
              <a:latin typeface="Times New Roman" pitchFamily="18" charset="0"/>
              <a:cs typeface="Times New Roman" pitchFamily="18" charset="0"/>
            </a:endParaRPr>
          </a:p>
          <a:p>
            <a:r>
              <a:rPr lang="vi-VN" sz="2200" i="1" dirty="0">
                <a:latin typeface="Times New Roman" pitchFamily="18" charset="0"/>
                <a:cs typeface="Times New Roman" pitchFamily="18" charset="0"/>
              </a:rPr>
              <a:t>Vremenska vrijednost </a:t>
            </a:r>
            <a:r>
              <a:rPr lang="vi-VN" sz="2200" i="1" dirty="0" smtClean="0">
                <a:latin typeface="Times New Roman" pitchFamily="18" charset="0"/>
                <a:cs typeface="Times New Roman" pitchFamily="18" charset="0"/>
              </a:rPr>
              <a:t>novca</a:t>
            </a:r>
            <a:r>
              <a:rPr lang="sr-Latn-BA" sz="2200" i="1" dirty="0" smtClean="0">
                <a:latin typeface="Times New Roman" pitchFamily="18" charset="0"/>
                <a:cs typeface="Times New Roman" pitchFamily="18" charset="0"/>
              </a:rPr>
              <a:t>;</a:t>
            </a:r>
            <a:endParaRPr lang="sr-Latn-BA" sz="2200" dirty="0" smtClean="0">
              <a:latin typeface="Times New Roman" pitchFamily="18" charset="0"/>
              <a:cs typeface="Times New Roman" pitchFamily="18" charset="0"/>
            </a:endParaRPr>
          </a:p>
          <a:p>
            <a:r>
              <a:rPr lang="vi-VN" sz="2200" i="1" dirty="0" smtClean="0">
                <a:latin typeface="Times New Roman" pitchFamily="18" charset="0"/>
                <a:cs typeface="Times New Roman" pitchFamily="18" charset="0"/>
              </a:rPr>
              <a:t>Vrijedne ideje</a:t>
            </a:r>
            <a:r>
              <a:rPr lang="sr-Latn-BA" sz="2200" i="1" dirty="0" smtClean="0">
                <a:latin typeface="Times New Roman" pitchFamily="18" charset="0"/>
                <a:cs typeface="Times New Roman" pitchFamily="18" charset="0"/>
              </a:rPr>
              <a:t>;</a:t>
            </a:r>
            <a:endParaRPr lang="sr-Latn-BA" sz="2200" dirty="0">
              <a:latin typeface="Times New Roman" pitchFamily="18" charset="0"/>
              <a:cs typeface="Times New Roman" pitchFamily="18" charset="0"/>
            </a:endParaRPr>
          </a:p>
          <a:p>
            <a:r>
              <a:rPr lang="vi-VN" sz="2200" i="1" dirty="0" smtClean="0">
                <a:latin typeface="Times New Roman" pitchFamily="18" charset="0"/>
                <a:cs typeface="Times New Roman" pitchFamily="18" charset="0"/>
              </a:rPr>
              <a:t>Ponašanje</a:t>
            </a:r>
            <a:r>
              <a:rPr lang="sr-Latn-BA" sz="2200" dirty="0">
                <a:latin typeface="Times New Roman" pitchFamily="18" charset="0"/>
                <a:cs typeface="Times New Roman" pitchFamily="18" charset="0"/>
              </a:rPr>
              <a:t>;</a:t>
            </a:r>
            <a:endParaRPr lang="vi-VN" sz="2200" dirty="0">
              <a:latin typeface="Times New Roman" pitchFamily="18" charset="0"/>
              <a:cs typeface="Times New Roman" pitchFamily="18" charset="0"/>
            </a:endParaRPr>
          </a:p>
          <a:p>
            <a:r>
              <a:rPr lang="vi-VN" sz="2200" i="1" dirty="0" smtClean="0">
                <a:latin typeface="Times New Roman" pitchFamily="18" charset="0"/>
                <a:cs typeface="Times New Roman" pitchFamily="18" charset="0"/>
              </a:rPr>
              <a:t>Opcije</a:t>
            </a:r>
            <a:r>
              <a:rPr lang="sr-Latn-BA" sz="2200" i="1" dirty="0" smtClean="0">
                <a:latin typeface="Times New Roman" pitchFamily="18" charset="0"/>
                <a:cs typeface="Times New Roman" pitchFamily="18" charset="0"/>
              </a:rPr>
              <a:t>.</a:t>
            </a:r>
            <a:endParaRPr lang="en-US" sz="2200" dirty="0">
              <a:latin typeface="Times New Roman" pitchFamily="18" charset="0"/>
              <a:cs typeface="Times New Roman" pitchFamily="18"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38200"/>
            <a:ext cx="7010400" cy="977902"/>
          </a:xfrm>
        </p:spPr>
        <p:txBody>
          <a:bodyPr/>
          <a:lstStyle/>
          <a:p>
            <a:pPr algn="ctr"/>
            <a:r>
              <a:rPr lang="sr-Latn-BA" sz="2800" b="1" dirty="0" smtClean="0">
                <a:cs typeface="Times New Roman" pitchFamily="18" charset="0"/>
              </a:rPr>
              <a:t>2.3.2. </a:t>
            </a:r>
            <a:r>
              <a:rPr lang="en-US" sz="2800" b="1" dirty="0" err="1" smtClean="0">
                <a:cs typeface="Times New Roman" pitchFamily="18" charset="0"/>
              </a:rPr>
              <a:t>Uticaj</a:t>
            </a:r>
            <a:r>
              <a:rPr lang="en-US" sz="2800" b="1" dirty="0" smtClean="0">
                <a:cs typeface="Times New Roman" pitchFamily="18" charset="0"/>
              </a:rPr>
              <a:t> </a:t>
            </a:r>
            <a:r>
              <a:rPr lang="en-US" sz="2800" b="1" dirty="0" err="1">
                <a:cs typeface="Times New Roman" pitchFamily="18" charset="0"/>
              </a:rPr>
              <a:t>tro</a:t>
            </a:r>
            <a:r>
              <a:rPr lang="sr-Latn-BA" sz="2800" b="1" dirty="0">
                <a:cs typeface="Times New Roman" pitchFamily="18" charset="0"/>
              </a:rPr>
              <a:t>š</a:t>
            </a:r>
            <a:r>
              <a:rPr lang="en-US" sz="2800" b="1" dirty="0" err="1">
                <a:cs typeface="Times New Roman" pitchFamily="18" charset="0"/>
              </a:rPr>
              <a:t>kova</a:t>
            </a:r>
            <a:r>
              <a:rPr lang="en-US" sz="2800" b="1" dirty="0">
                <a:cs typeface="Times New Roman" pitchFamily="18" charset="0"/>
              </a:rPr>
              <a:t> </a:t>
            </a:r>
            <a:r>
              <a:rPr lang="en-US" sz="2800" b="1" dirty="0" err="1" smtClean="0">
                <a:cs typeface="Times New Roman" pitchFamily="18" charset="0"/>
              </a:rPr>
              <a:t>transakcija</a:t>
            </a:r>
            <a:r>
              <a:rPr lang="en-US" sz="2800" dirty="0">
                <a:solidFill>
                  <a:srgbClr val="9900CC"/>
                </a:solidFill>
                <a:latin typeface="Times New Roman" pitchFamily="18" charset="0"/>
                <a:cs typeface="Times New Roman" pitchFamily="18" charset="0"/>
              </a:rPr>
              <a:t> </a:t>
            </a:r>
            <a:r>
              <a:rPr lang="sr-Latn-BA" sz="2800" dirty="0" smtClean="0">
                <a:solidFill>
                  <a:srgbClr val="9900CC"/>
                </a:solidFill>
                <a:latin typeface="Times New Roman" pitchFamily="18" charset="0"/>
                <a:cs typeface="Times New Roman" pitchFamily="18" charset="0"/>
              </a:rPr>
              <a:t>Zakonska ograničenja i ograničenja politike</a:t>
            </a:r>
            <a:endParaRPr lang="en-US" sz="28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2133600"/>
            <a:ext cx="8382000" cy="4572000"/>
          </a:xfrm>
          <a:pattFill prst="pct40">
            <a:fgClr>
              <a:schemeClr val="tx2">
                <a:lumMod val="40000"/>
                <a:lumOff val="60000"/>
              </a:schemeClr>
            </a:fgClr>
            <a:bgClr>
              <a:schemeClr val="bg1"/>
            </a:bgClr>
          </a:pattFill>
        </p:spPr>
        <p:txBody>
          <a:bodyPr>
            <a:noAutofit/>
          </a:bodyPr>
          <a:lstStyle/>
          <a:p>
            <a:r>
              <a:rPr lang="vi-VN" sz="2200" dirty="0">
                <a:latin typeface="Times New Roman" pitchFamily="18" charset="0"/>
                <a:cs typeface="Times New Roman" pitchFamily="18" charset="0"/>
              </a:rPr>
              <a:t>Nekim </a:t>
            </a:r>
            <a:r>
              <a:rPr lang="vi-VN" sz="2200" dirty="0" smtClean="0">
                <a:latin typeface="Times New Roman" pitchFamily="18" charset="0"/>
                <a:cs typeface="Times New Roman" pitchFamily="18" charset="0"/>
              </a:rPr>
              <a:t>i</a:t>
            </a:r>
            <a:r>
              <a:rPr lang="sr-Latn-BA" sz="2200" dirty="0" smtClean="0">
                <a:latin typeface="Times New Roman" pitchFamily="18" charset="0"/>
                <a:cs typeface="Times New Roman" pitchFamily="18" charset="0"/>
              </a:rPr>
              <a:t>n</a:t>
            </a:r>
            <a:r>
              <a:rPr lang="vi-VN" sz="2200" dirty="0" smtClean="0">
                <a:latin typeface="Times New Roman" pitchFamily="18" charset="0"/>
                <a:cs typeface="Times New Roman" pitchFamily="18" charset="0"/>
              </a:rPr>
              <a:t>stitucijama </a:t>
            </a:r>
            <a:r>
              <a:rPr lang="vi-VN" sz="2200" dirty="0">
                <a:latin typeface="Times New Roman" pitchFamily="18" charset="0"/>
                <a:cs typeface="Times New Roman" pitchFamily="18" charset="0"/>
              </a:rPr>
              <a:t>u </a:t>
            </a:r>
            <a:r>
              <a:rPr lang="sr-Latn-BA" sz="2200" dirty="0" smtClean="0">
                <a:latin typeface="Times New Roman" pitchFamily="18" charset="0"/>
                <a:cs typeface="Times New Roman" pitchFamily="18" charset="0"/>
              </a:rPr>
              <a:t>SAD </a:t>
            </a:r>
            <a:r>
              <a:rPr lang="vi-VN" sz="2200" dirty="0" smtClean="0">
                <a:latin typeface="Times New Roman" pitchFamily="18" charset="0"/>
                <a:cs typeface="Times New Roman" pitchFamily="18" charset="0"/>
              </a:rPr>
              <a:t>je </a:t>
            </a:r>
            <a:r>
              <a:rPr lang="vi-VN" sz="2200" dirty="0">
                <a:latin typeface="Times New Roman" pitchFamily="18" charset="0"/>
                <a:cs typeface="Times New Roman" pitchFamily="18" charset="0"/>
              </a:rPr>
              <a:t>zakonom ili politikom investiranja zabranjeno da investiraju u obične akcije kompanija koje ne mogu u prošlosti dokazati da su vršile redovne isplate dividendi u dovoljno dugom periodu. </a:t>
            </a:r>
            <a:endParaRPr lang="sr-Latn-BA" sz="2200" dirty="0">
              <a:latin typeface="Times New Roman" pitchFamily="18" charset="0"/>
              <a:cs typeface="Times New Roman" pitchFamily="18" charset="0"/>
            </a:endParaRPr>
          </a:p>
          <a:p>
            <a:r>
              <a:rPr lang="vi-VN" sz="2200" dirty="0">
                <a:latin typeface="Times New Roman" pitchFamily="18" charset="0"/>
                <a:cs typeface="Times New Roman" pitchFamily="18" charset="0"/>
              </a:rPr>
              <a:t>Drugi investitori, kao što su trustovi i fondovi, mogu da utroše dividendne prihode samo u okvirima određenom politikom kompanije</a:t>
            </a:r>
            <a:r>
              <a:rPr lang="vi-VN" sz="2200" dirty="0" smtClean="0">
                <a:latin typeface="Times New Roman" pitchFamily="18" charset="0"/>
                <a:cs typeface="Times New Roman" pitchFamily="18" charset="0"/>
              </a:rPr>
              <a:t>.</a:t>
            </a:r>
            <a:r>
              <a:rPr lang="en-US" sz="2200" dirty="0">
                <a:latin typeface="Times New Roman" pitchFamily="18" charset="0"/>
                <a:cs typeface="Times New Roman" pitchFamily="18" charset="0"/>
              </a:rPr>
              <a:t> </a:t>
            </a:r>
            <a:endParaRPr lang="sr-Latn-BA" sz="2200" dirty="0" smtClean="0">
              <a:latin typeface="Times New Roman" pitchFamily="18" charset="0"/>
              <a:cs typeface="Times New Roman" pitchFamily="18" charset="0"/>
            </a:endParaRPr>
          </a:p>
          <a:p>
            <a:r>
              <a:rPr lang="en-US" sz="2200" dirty="0" err="1" smtClean="0">
                <a:latin typeface="Times New Roman" pitchFamily="18" charset="0"/>
                <a:cs typeface="Times New Roman" pitchFamily="18" charset="0"/>
              </a:rPr>
              <a:t>Ovi</a:t>
            </a:r>
            <a:r>
              <a:rPr lang="en-US" sz="2200" dirty="0" smtClean="0">
                <a:latin typeface="Times New Roman" pitchFamily="18" charset="0"/>
                <a:cs typeface="Times New Roman" pitchFamily="18" charset="0"/>
              </a:rPr>
              <a:t> </a:t>
            </a:r>
            <a:r>
              <a:rPr lang="en-US" sz="2200" dirty="0" err="1">
                <a:latin typeface="Times New Roman" pitchFamily="18" charset="0"/>
                <a:cs typeface="Times New Roman" pitchFamily="18" charset="0"/>
              </a:rPr>
              <a:t>investitori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preferiraju</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barem</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neki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minimalni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nivo</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redovnog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dividendnog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prihoda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koji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im</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omogućava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održavanje</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izvjesne</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fleksibilnosti</a:t>
            </a:r>
            <a:r>
              <a:rPr lang="en-US" sz="2200" dirty="0">
                <a:latin typeface="Times New Roman" pitchFamily="18" charset="0"/>
                <a:cs typeface="Times New Roman" pitchFamily="18" charset="0"/>
              </a:rPr>
              <a:t> u </a:t>
            </a:r>
            <a:r>
              <a:rPr lang="en-US" sz="2200" dirty="0" err="1">
                <a:latin typeface="Times New Roman" pitchFamily="18" charset="0"/>
                <a:cs typeface="Times New Roman" pitchFamily="18" charset="0"/>
              </a:rPr>
              <a:t>donošenju</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odluka</a:t>
            </a:r>
            <a:r>
              <a:rPr lang="en-US" sz="2200" dirty="0">
                <a:latin typeface="Times New Roman" pitchFamily="18" charset="0"/>
                <a:cs typeface="Times New Roman" pitchFamily="18" charset="0"/>
              </a:rPr>
              <a:t>.</a:t>
            </a:r>
            <a:endParaRPr lang="sr-Latn-BA" sz="2200" dirty="0">
              <a:latin typeface="Times New Roman" pitchFamily="18" charset="0"/>
              <a:cs typeface="Times New Roman" pitchFamily="18" charset="0"/>
            </a:endParaRPr>
          </a:p>
          <a:p>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Zakonska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ograničenja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ograničenja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politike</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predstavljaju</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oblik</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indirektnih</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troškova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transakcije</a:t>
            </a:r>
            <a:r>
              <a:rPr lang="sr-Latn-BA" sz="2200" dirty="0">
                <a:latin typeface="Times New Roman" pitchFamily="18" charset="0"/>
                <a:cs typeface="Times New Roman" pitchFamily="18" charset="0"/>
              </a:rPr>
              <a:t>.</a:t>
            </a:r>
            <a:endParaRPr lang="en-US" sz="2200" dirty="0">
              <a:latin typeface="Times New Roman" pitchFamily="18" charset="0"/>
              <a:cs typeface="Times New Roman" pitchFamily="18" charset="0"/>
            </a:endParaRPr>
          </a:p>
          <a:p>
            <a:endParaRPr lang="en-US" sz="2400" dirty="0">
              <a:latin typeface="Times New Roman" pitchFamily="18" charset="0"/>
              <a:cs typeface="Times New Roman" pitchFamily="18" charset="0"/>
            </a:endParaRPr>
          </a:p>
          <a:p>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336649506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38200"/>
            <a:ext cx="7010400" cy="977902"/>
          </a:xfrm>
        </p:spPr>
        <p:txBody>
          <a:bodyPr/>
          <a:lstStyle/>
          <a:p>
            <a:pPr algn="ctr"/>
            <a:r>
              <a:rPr lang="sr-Latn-BA" sz="2800" b="1" dirty="0" smtClean="0">
                <a:cs typeface="Times New Roman" pitchFamily="18" charset="0"/>
              </a:rPr>
              <a:t>2.3.2. </a:t>
            </a:r>
            <a:r>
              <a:rPr lang="en-US" sz="2800" b="1" dirty="0" err="1" smtClean="0">
                <a:cs typeface="Times New Roman" pitchFamily="18" charset="0"/>
              </a:rPr>
              <a:t>Uticaj</a:t>
            </a:r>
            <a:r>
              <a:rPr lang="en-US" sz="2800" b="1" dirty="0" smtClean="0">
                <a:cs typeface="Times New Roman" pitchFamily="18" charset="0"/>
              </a:rPr>
              <a:t> </a:t>
            </a:r>
            <a:r>
              <a:rPr lang="en-US" sz="2800" b="1" dirty="0" err="1">
                <a:cs typeface="Times New Roman" pitchFamily="18" charset="0"/>
              </a:rPr>
              <a:t>tro</a:t>
            </a:r>
            <a:r>
              <a:rPr lang="sr-Latn-BA" sz="2800" b="1" dirty="0">
                <a:cs typeface="Times New Roman" pitchFamily="18" charset="0"/>
              </a:rPr>
              <a:t>š</a:t>
            </a:r>
            <a:r>
              <a:rPr lang="en-US" sz="2800" b="1" dirty="0" err="1">
                <a:cs typeface="Times New Roman" pitchFamily="18" charset="0"/>
              </a:rPr>
              <a:t>kova</a:t>
            </a:r>
            <a:r>
              <a:rPr lang="en-US" sz="2800" b="1" dirty="0">
                <a:cs typeface="Times New Roman" pitchFamily="18" charset="0"/>
              </a:rPr>
              <a:t> </a:t>
            </a:r>
            <a:r>
              <a:rPr lang="en-US" sz="2800" b="1" dirty="0" err="1" smtClean="0">
                <a:cs typeface="Times New Roman" pitchFamily="18" charset="0"/>
              </a:rPr>
              <a:t>transakcija</a:t>
            </a:r>
            <a:r>
              <a:rPr lang="en-US" sz="2800" dirty="0">
                <a:solidFill>
                  <a:srgbClr val="9900CC"/>
                </a:solidFill>
                <a:latin typeface="Times New Roman" pitchFamily="18" charset="0"/>
                <a:cs typeface="Times New Roman" pitchFamily="18" charset="0"/>
              </a:rPr>
              <a:t> </a:t>
            </a:r>
            <a:r>
              <a:rPr lang="sr-Latn-BA" sz="2800" dirty="0" smtClean="0">
                <a:solidFill>
                  <a:srgbClr val="9900CC"/>
                </a:solidFill>
                <a:latin typeface="Times New Roman" pitchFamily="18" charset="0"/>
                <a:cs typeface="Times New Roman" pitchFamily="18" charset="0"/>
              </a:rPr>
              <a:t/>
            </a:r>
            <a:br>
              <a:rPr lang="sr-Latn-BA" sz="2800" dirty="0" smtClean="0">
                <a:solidFill>
                  <a:srgbClr val="9900CC"/>
                </a:solidFill>
                <a:latin typeface="Times New Roman" pitchFamily="18" charset="0"/>
                <a:cs typeface="Times New Roman" pitchFamily="18" charset="0"/>
              </a:rPr>
            </a:br>
            <a:r>
              <a:rPr lang="sr-Latn-BA" sz="2800" dirty="0" smtClean="0">
                <a:solidFill>
                  <a:srgbClr val="9900CC"/>
                </a:solidFill>
                <a:latin typeface="Times New Roman" pitchFamily="18" charset="0"/>
                <a:cs typeface="Times New Roman" pitchFamily="18" charset="0"/>
              </a:rPr>
              <a:t>Neto efekat poreza i troškova transakcije</a:t>
            </a:r>
            <a:endParaRPr lang="en-US" sz="28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2133600"/>
            <a:ext cx="8382000" cy="4572000"/>
          </a:xfrm>
          <a:pattFill prst="pct40">
            <a:fgClr>
              <a:schemeClr val="tx2">
                <a:lumMod val="40000"/>
                <a:lumOff val="60000"/>
              </a:schemeClr>
            </a:fgClr>
            <a:bgClr>
              <a:schemeClr val="bg1"/>
            </a:bgClr>
          </a:pattFill>
        </p:spPr>
        <p:txBody>
          <a:bodyPr>
            <a:noAutofit/>
          </a:bodyPr>
          <a:lstStyle/>
          <a:p>
            <a:r>
              <a:rPr lang="en-US" sz="2400" dirty="0" err="1">
                <a:latin typeface="Times New Roman" pitchFamily="18" charset="0"/>
                <a:cs typeface="Times New Roman" pitchFamily="18" charset="0"/>
              </a:rPr>
              <a:t>Smatra</a:t>
            </a:r>
            <a:r>
              <a:rPr lang="en-US" sz="2400" dirty="0">
                <a:latin typeface="Times New Roman" pitchFamily="18" charset="0"/>
                <a:cs typeface="Times New Roman" pitchFamily="18" charset="0"/>
              </a:rPr>
              <a:t> se da </a:t>
            </a:r>
            <a:r>
              <a:rPr lang="en-US" sz="2400" dirty="0" err="1">
                <a:latin typeface="Times New Roman" pitchFamily="18" charset="0"/>
                <a:cs typeface="Times New Roman" pitchFamily="18" charset="0"/>
              </a:rPr>
              <a:t>poreska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prednost</a:t>
            </a:r>
            <a:r>
              <a:rPr lang="en-US" sz="2400" dirty="0">
                <a:latin typeface="Times New Roman" pitchFamily="18" charset="0"/>
                <a:cs typeface="Times New Roman" pitchFamily="18" charset="0"/>
              </a:rPr>
              <a:t> u </a:t>
            </a:r>
            <a:r>
              <a:rPr lang="en-US" sz="2400" dirty="0" err="1">
                <a:latin typeface="Times New Roman" pitchFamily="18" charset="0"/>
                <a:cs typeface="Times New Roman" pitchFamily="18" charset="0"/>
              </a:rPr>
              <a:t>korist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kapitalnih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dobitaka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ima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veći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uticaj</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dividendnu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politiku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kompanije</a:t>
            </a:r>
            <a:r>
              <a:rPr lang="en-US" sz="2400" dirty="0">
                <a:latin typeface="Times New Roman" pitchFamily="18" charset="0"/>
                <a:cs typeface="Times New Roman" pitchFamily="18" charset="0"/>
              </a:rPr>
              <a:t> od </a:t>
            </a:r>
            <a:r>
              <a:rPr lang="en-US" sz="2400" dirty="0" err="1">
                <a:latin typeface="Times New Roman" pitchFamily="18" charset="0"/>
                <a:cs typeface="Times New Roman" pitchFamily="18" charset="0"/>
              </a:rPr>
              <a:t>troškova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transakcije</a:t>
            </a:r>
            <a:r>
              <a:rPr lang="en-US" sz="2400" dirty="0" smtClean="0">
                <a:latin typeface="Times New Roman" pitchFamily="18" charset="0"/>
                <a:cs typeface="Times New Roman" pitchFamily="18" charset="0"/>
              </a:rPr>
              <a:t>.</a:t>
            </a:r>
            <a:r>
              <a:rPr lang="vi-VN" sz="2400" dirty="0">
                <a:latin typeface="Times New Roman" pitchFamily="18" charset="0"/>
                <a:cs typeface="Times New Roman" pitchFamily="18" charset="0"/>
              </a:rPr>
              <a:t> </a:t>
            </a:r>
            <a:endParaRPr lang="sr-Latn-BA" sz="2400" dirty="0" smtClean="0">
              <a:latin typeface="Times New Roman" pitchFamily="18" charset="0"/>
              <a:cs typeface="Times New Roman" pitchFamily="18" charset="0"/>
            </a:endParaRPr>
          </a:p>
          <a:p>
            <a:r>
              <a:rPr lang="vi-VN" sz="2400" dirty="0" smtClean="0">
                <a:latin typeface="Times New Roman" pitchFamily="18" charset="0"/>
                <a:cs typeface="Times New Roman" pitchFamily="18" charset="0"/>
              </a:rPr>
              <a:t>Kombinovani </a:t>
            </a:r>
            <a:r>
              <a:rPr lang="vi-VN" sz="2400" dirty="0">
                <a:latin typeface="Times New Roman" pitchFamily="18" charset="0"/>
                <a:cs typeface="Times New Roman" pitchFamily="18" charset="0"/>
              </a:rPr>
              <a:t>efekat poreza, direktnih transakcionih troškova i zakonskih ograničenja i ograničenja koja nameće određena politika kompanije odgovorni su što različiti investitori više vole dividendnu politiku koja se zalaže za zadržavanje dividendi.</a:t>
            </a:r>
            <a:endParaRPr lang="en-US" sz="2400" dirty="0">
              <a:latin typeface="Times New Roman" pitchFamily="18" charset="0"/>
              <a:cs typeface="Times New Roman" pitchFamily="18" charset="0"/>
            </a:endParaRPr>
          </a:p>
          <a:p>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18631329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38200"/>
            <a:ext cx="7010400" cy="977902"/>
          </a:xfrm>
        </p:spPr>
        <p:txBody>
          <a:bodyPr/>
          <a:lstStyle/>
          <a:p>
            <a:pPr algn="ctr"/>
            <a:r>
              <a:rPr lang="sr-Latn-BA" sz="2800" b="1" dirty="0" smtClean="0">
                <a:cs typeface="Times New Roman" pitchFamily="18" charset="0"/>
              </a:rPr>
              <a:t>2.3.2. </a:t>
            </a:r>
            <a:r>
              <a:rPr lang="en-US" sz="2800" b="1" dirty="0" err="1" smtClean="0">
                <a:cs typeface="Times New Roman" pitchFamily="18" charset="0"/>
              </a:rPr>
              <a:t>Uticaj</a:t>
            </a:r>
            <a:r>
              <a:rPr lang="en-US" sz="2800" b="1" dirty="0" smtClean="0">
                <a:cs typeface="Times New Roman" pitchFamily="18" charset="0"/>
              </a:rPr>
              <a:t> </a:t>
            </a:r>
            <a:r>
              <a:rPr lang="en-US" sz="2800" b="1" dirty="0" err="1">
                <a:cs typeface="Times New Roman" pitchFamily="18" charset="0"/>
              </a:rPr>
              <a:t>tro</a:t>
            </a:r>
            <a:r>
              <a:rPr lang="sr-Latn-BA" sz="2800" b="1" dirty="0">
                <a:cs typeface="Times New Roman" pitchFamily="18" charset="0"/>
              </a:rPr>
              <a:t>š</a:t>
            </a:r>
            <a:r>
              <a:rPr lang="en-US" sz="2800" b="1" dirty="0" err="1">
                <a:cs typeface="Times New Roman" pitchFamily="18" charset="0"/>
              </a:rPr>
              <a:t>kova</a:t>
            </a:r>
            <a:r>
              <a:rPr lang="en-US" sz="2800" b="1" dirty="0">
                <a:cs typeface="Times New Roman" pitchFamily="18" charset="0"/>
              </a:rPr>
              <a:t> </a:t>
            </a:r>
            <a:r>
              <a:rPr lang="en-US" sz="2800" b="1" dirty="0" err="1" smtClean="0">
                <a:cs typeface="Times New Roman" pitchFamily="18" charset="0"/>
              </a:rPr>
              <a:t>transakcija</a:t>
            </a:r>
            <a:r>
              <a:rPr lang="en-US" sz="2800" dirty="0">
                <a:solidFill>
                  <a:srgbClr val="9900CC"/>
                </a:solidFill>
                <a:latin typeface="Times New Roman" pitchFamily="18" charset="0"/>
                <a:cs typeface="Times New Roman" pitchFamily="18" charset="0"/>
              </a:rPr>
              <a:t> </a:t>
            </a:r>
            <a:r>
              <a:rPr lang="sr-Latn-BA" sz="2800" dirty="0" smtClean="0">
                <a:solidFill>
                  <a:srgbClr val="9900CC"/>
                </a:solidFill>
                <a:latin typeface="Times New Roman" pitchFamily="18" charset="0"/>
                <a:cs typeface="Times New Roman" pitchFamily="18" charset="0"/>
              </a:rPr>
              <a:t/>
            </a:r>
            <a:br>
              <a:rPr lang="sr-Latn-BA" sz="2800" dirty="0" smtClean="0">
                <a:solidFill>
                  <a:srgbClr val="9900CC"/>
                </a:solidFill>
                <a:latin typeface="Times New Roman" pitchFamily="18" charset="0"/>
                <a:cs typeface="Times New Roman" pitchFamily="18" charset="0"/>
              </a:rPr>
            </a:br>
            <a:r>
              <a:rPr lang="sr-Latn-BA" sz="2800" dirty="0" smtClean="0">
                <a:solidFill>
                  <a:srgbClr val="9900CC"/>
                </a:solidFill>
                <a:latin typeface="Times New Roman" pitchFamily="18" charset="0"/>
                <a:cs typeface="Times New Roman" pitchFamily="18" charset="0"/>
              </a:rPr>
              <a:t>Mogućnost profitiranja iz neravnotećže klijentele</a:t>
            </a:r>
            <a:endParaRPr lang="en-US" sz="28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2133600"/>
            <a:ext cx="8382000" cy="4572000"/>
          </a:xfrm>
          <a:pattFill prst="pct40">
            <a:fgClr>
              <a:schemeClr val="tx2">
                <a:lumMod val="40000"/>
                <a:lumOff val="60000"/>
              </a:schemeClr>
            </a:fgClr>
            <a:bgClr>
              <a:schemeClr val="bg1"/>
            </a:bgClr>
          </a:pattFill>
        </p:spPr>
        <p:txBody>
          <a:bodyPr>
            <a:noAutofit/>
          </a:bodyPr>
          <a:lstStyle/>
          <a:p>
            <a:r>
              <a:rPr lang="sr-Latn-BA" sz="2400" dirty="0">
                <a:latin typeface="Times New Roman" pitchFamily="18" charset="0"/>
                <a:cs typeface="Times New Roman" pitchFamily="18" charset="0"/>
              </a:rPr>
              <a:t>P</a:t>
            </a:r>
            <a:r>
              <a:rPr lang="en-US" sz="2400" dirty="0" err="1" smtClean="0">
                <a:latin typeface="Times New Roman" pitchFamily="18" charset="0"/>
                <a:cs typeface="Times New Roman" pitchFamily="18" charset="0"/>
              </a:rPr>
              <a:t>rincipi</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efikasnosti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tržišta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kapitala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kažu</a:t>
            </a:r>
            <a:r>
              <a:rPr lang="en-US" sz="2400" dirty="0">
                <a:latin typeface="Times New Roman" pitchFamily="18" charset="0"/>
                <a:cs typeface="Times New Roman" pitchFamily="18" charset="0"/>
              </a:rPr>
              <a:t> da, </a:t>
            </a:r>
            <a:r>
              <a:rPr lang="en-US" sz="2400" dirty="0" err="1">
                <a:latin typeface="Times New Roman" pitchFamily="18" charset="0"/>
                <a:cs typeface="Times New Roman" pitchFamily="18" charset="0"/>
              </a:rPr>
              <a:t>kada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ostali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uoče</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priliku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kada</a:t>
            </a:r>
            <a:r>
              <a:rPr lang="en-US" sz="2400" dirty="0">
                <a:latin typeface="Times New Roman" pitchFamily="18" charset="0"/>
                <a:cs typeface="Times New Roman" pitchFamily="18" charset="0"/>
              </a:rPr>
              <a:t> se </a:t>
            </a:r>
            <a:r>
              <a:rPr lang="en-US" sz="2400" dirty="0" err="1">
                <a:latin typeface="Times New Roman" pitchFamily="18" charset="0"/>
                <a:cs typeface="Times New Roman" pitchFamily="18" charset="0"/>
              </a:rPr>
              <a:t>na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sceni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aktivira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konkurencija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mogućnost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zarade</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natprosječnih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prinosa</a:t>
            </a:r>
            <a:r>
              <a:rPr lang="en-US" sz="2400" dirty="0">
                <a:latin typeface="Times New Roman" pitchFamily="18" charset="0"/>
                <a:cs typeface="Times New Roman" pitchFamily="18" charset="0"/>
              </a:rPr>
              <a:t> je </a:t>
            </a:r>
            <a:r>
              <a:rPr lang="en-US" sz="2400" dirty="0" err="1">
                <a:latin typeface="Times New Roman" pitchFamily="18" charset="0"/>
                <a:cs typeface="Times New Roman" pitchFamily="18" charset="0"/>
              </a:rPr>
              <a:t>eliminisana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Ove</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principe</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možemo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primijeniti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klijente</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koji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primaju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dividende</a:t>
            </a:r>
            <a:r>
              <a:rPr lang="en-US" sz="2400" dirty="0" smtClean="0">
                <a:latin typeface="Times New Roman" pitchFamily="18" charset="0"/>
                <a:cs typeface="Times New Roman" pitchFamily="18" charset="0"/>
              </a:rPr>
              <a:t>.</a:t>
            </a:r>
            <a:r>
              <a:rPr lang="en-US" sz="2400" dirty="0">
                <a:latin typeface="Times New Roman" pitchFamily="18" charset="0"/>
                <a:cs typeface="Times New Roman" pitchFamily="18" charset="0"/>
              </a:rPr>
              <a:t> </a:t>
            </a:r>
            <a:endParaRPr lang="sr-Latn-BA" sz="2400" dirty="0" smtClean="0">
              <a:latin typeface="Times New Roman" pitchFamily="18" charset="0"/>
              <a:cs typeface="Times New Roman" pitchFamily="18" charset="0"/>
            </a:endParaRPr>
          </a:p>
          <a:p>
            <a:r>
              <a:rPr lang="sr-Latn-BA" sz="2400" dirty="0" smtClean="0">
                <a:latin typeface="Times New Roman" pitchFamily="18" charset="0"/>
                <a:cs typeface="Times New Roman" pitchFamily="18" charset="0"/>
              </a:rPr>
              <a:t>Zbog </a:t>
            </a:r>
            <a:r>
              <a:rPr lang="en-US" sz="2400" dirty="0" err="1" smtClean="0">
                <a:latin typeface="Times New Roman" pitchFamily="18" charset="0"/>
                <a:cs typeface="Times New Roman" pitchFamily="18" charset="0"/>
              </a:rPr>
              <a:t>transakcionih</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troškova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poreza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dividendnim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klijentima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će</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biti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bolje</a:t>
            </a:r>
            <a:r>
              <a:rPr lang="en-US" sz="2400" dirty="0">
                <a:latin typeface="Times New Roman" pitchFamily="18" charset="0"/>
                <a:cs typeface="Times New Roman" pitchFamily="18" charset="0"/>
              </a:rPr>
              <a:t> da plate </a:t>
            </a:r>
            <a:r>
              <a:rPr lang="en-US" sz="2400" dirty="0" err="1">
                <a:latin typeface="Times New Roman" pitchFamily="18" charset="0"/>
                <a:cs typeface="Times New Roman" pitchFamily="18" charset="0"/>
              </a:rPr>
              <a:t>neke</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maksimalne</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premije</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za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akcije</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kompanije</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koja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ima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optimalnu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politiku</a:t>
            </a:r>
            <a:r>
              <a:rPr lang="en-US" sz="2400" dirty="0" smtClean="0">
                <a:latin typeface="Times New Roman" pitchFamily="18" charset="0"/>
                <a:cs typeface="Times New Roman" pitchFamily="18" charset="0"/>
              </a:rPr>
              <a:t>.</a:t>
            </a:r>
            <a:endParaRPr lang="sr-Latn-BA" sz="2400" dirty="0" smtClean="0">
              <a:latin typeface="Times New Roman" pitchFamily="18" charset="0"/>
              <a:cs typeface="Times New Roman" pitchFamily="18" charset="0"/>
            </a:endParaRPr>
          </a:p>
          <a:p>
            <a:r>
              <a:rPr lang="en-US" sz="2400" dirty="0" err="1">
                <a:latin typeface="Times New Roman" pitchFamily="18" charset="0"/>
                <a:cs typeface="Times New Roman" pitchFamily="18" charset="0"/>
              </a:rPr>
              <a:t>Dokle</a:t>
            </a:r>
            <a:r>
              <a:rPr lang="en-US" sz="2400" dirty="0">
                <a:latin typeface="Times New Roman" pitchFamily="18" charset="0"/>
                <a:cs typeface="Times New Roman" pitchFamily="18" charset="0"/>
              </a:rPr>
              <a:t> god se nude </a:t>
            </a:r>
            <a:r>
              <a:rPr lang="en-US" sz="2400" dirty="0" err="1">
                <a:latin typeface="Times New Roman" pitchFamily="18" charset="0"/>
                <a:cs typeface="Times New Roman" pitchFamily="18" charset="0"/>
              </a:rPr>
              <a:t>premije</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kompanija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će</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imati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podsticaj</a:t>
            </a:r>
            <a:r>
              <a:rPr lang="en-US" sz="2400" dirty="0">
                <a:latin typeface="Times New Roman" pitchFamily="18" charset="0"/>
                <a:cs typeface="Times New Roman" pitchFamily="18" charset="0"/>
              </a:rPr>
              <a:t> da </a:t>
            </a:r>
            <a:r>
              <a:rPr lang="en-US" sz="2400" dirty="0" err="1">
                <a:latin typeface="Times New Roman" pitchFamily="18" charset="0"/>
                <a:cs typeface="Times New Roman" pitchFamily="18" charset="0"/>
              </a:rPr>
              <a:t>promijeni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svoju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politiku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i</a:t>
            </a:r>
            <a:r>
              <a:rPr lang="en-US" sz="2400" dirty="0">
                <a:latin typeface="Times New Roman" pitchFamily="18" charset="0"/>
                <a:cs typeface="Times New Roman" pitchFamily="18" charset="0"/>
              </a:rPr>
              <a:t> da </a:t>
            </a:r>
            <a:r>
              <a:rPr lang="en-US" sz="2400" dirty="0" err="1">
                <a:latin typeface="Times New Roman" pitchFamily="18" charset="0"/>
                <a:cs typeface="Times New Roman" pitchFamily="18" charset="0"/>
              </a:rPr>
              <a:t>proda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akcije</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grupaciji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klijenata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koji</a:t>
            </a:r>
            <a:r>
              <a:rPr lang="en-US" sz="2400" dirty="0">
                <a:latin typeface="Times New Roman" pitchFamily="18" charset="0"/>
                <a:cs typeface="Times New Roman" pitchFamily="18" charset="0"/>
              </a:rPr>
              <a:t> nude </a:t>
            </a:r>
            <a:r>
              <a:rPr lang="en-US" sz="2400" dirty="0" err="1">
                <a:latin typeface="Times New Roman" pitchFamily="18" charset="0"/>
                <a:cs typeface="Times New Roman" pitchFamily="18" charset="0"/>
              </a:rPr>
              <a:t>premiju</a:t>
            </a:r>
            <a:r>
              <a:rPr lang="sr-Latn-BA" sz="2400" dirty="0">
                <a:latin typeface="Times New Roman" pitchFamily="18" charset="0"/>
                <a:cs typeface="Times New Roman" pitchFamily="18" charset="0"/>
              </a:rPr>
              <a:t>.</a:t>
            </a:r>
            <a:endParaRPr lang="en-US" sz="2400" dirty="0">
              <a:latin typeface="Times New Roman" pitchFamily="18" charset="0"/>
              <a:cs typeface="Times New Roman" pitchFamily="18" charset="0"/>
            </a:endParaRPr>
          </a:p>
          <a:p>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178158240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38200"/>
            <a:ext cx="7010400" cy="977902"/>
          </a:xfrm>
        </p:spPr>
        <p:txBody>
          <a:bodyPr/>
          <a:lstStyle/>
          <a:p>
            <a:pPr algn="ctr"/>
            <a:r>
              <a:rPr lang="sr-Latn-BA" sz="2800" b="1" dirty="0" smtClean="0">
                <a:cs typeface="Times New Roman" pitchFamily="18" charset="0"/>
              </a:rPr>
              <a:t>2.3.3. </a:t>
            </a:r>
            <a:r>
              <a:rPr lang="en-US" sz="2800" b="1" dirty="0" err="1" smtClean="0">
                <a:cs typeface="Times New Roman" pitchFamily="18" charset="0"/>
              </a:rPr>
              <a:t>Uticaj</a:t>
            </a:r>
            <a:r>
              <a:rPr lang="en-US" sz="2800" b="1" dirty="0" smtClean="0">
                <a:cs typeface="Times New Roman" pitchFamily="18" charset="0"/>
              </a:rPr>
              <a:t> </a:t>
            </a:r>
            <a:r>
              <a:rPr lang="sr-Latn-BA" sz="2800" b="1" dirty="0" smtClean="0">
                <a:cs typeface="Times New Roman" pitchFamily="18" charset="0"/>
              </a:rPr>
              <a:t>signaliziranja</a:t>
            </a:r>
            <a:r>
              <a:rPr lang="sr-Latn-BA" sz="2800" dirty="0" smtClean="0">
                <a:solidFill>
                  <a:srgbClr val="9900CC"/>
                </a:solidFill>
                <a:latin typeface="Times New Roman" pitchFamily="18" charset="0"/>
                <a:cs typeface="Times New Roman" pitchFamily="18" charset="0"/>
              </a:rPr>
              <a:t/>
            </a:r>
            <a:br>
              <a:rPr lang="sr-Latn-BA" sz="2800" dirty="0" smtClean="0">
                <a:solidFill>
                  <a:srgbClr val="9900CC"/>
                </a:solidFill>
                <a:latin typeface="Times New Roman" pitchFamily="18" charset="0"/>
                <a:cs typeface="Times New Roman" pitchFamily="18" charset="0"/>
              </a:rPr>
            </a:br>
            <a:endParaRPr lang="en-US" sz="28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2133600"/>
            <a:ext cx="8382000" cy="4572000"/>
          </a:xfrm>
          <a:pattFill prst="pct40">
            <a:fgClr>
              <a:schemeClr val="tx2">
                <a:lumMod val="40000"/>
                <a:lumOff val="60000"/>
              </a:schemeClr>
            </a:fgClr>
            <a:bgClr>
              <a:schemeClr val="bg1"/>
            </a:bgClr>
          </a:pattFill>
        </p:spPr>
        <p:txBody>
          <a:bodyPr>
            <a:noAutofit/>
          </a:bodyPr>
          <a:lstStyle/>
          <a:p>
            <a:r>
              <a:rPr lang="en-US" sz="2000" dirty="0" err="1">
                <a:latin typeface="Times New Roman" pitchFamily="18" charset="0"/>
                <a:cs typeface="Times New Roman" pitchFamily="18" charset="0"/>
              </a:rPr>
              <a:t>Promjene</a:t>
            </a:r>
            <a:r>
              <a:rPr lang="en-US" sz="2000" dirty="0">
                <a:latin typeface="Times New Roman" pitchFamily="18" charset="0"/>
                <a:cs typeface="Times New Roman" pitchFamily="18" charset="0"/>
              </a:rPr>
              <a:t> u </a:t>
            </a:r>
            <a:r>
              <a:rPr lang="en-US" sz="2000" dirty="0" err="1">
                <a:latin typeface="Times New Roman" pitchFamily="18" charset="0"/>
                <a:cs typeface="Times New Roman" pitchFamily="18" charset="0"/>
              </a:rPr>
              <a:t>dividendama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mogu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uticati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cijenu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akcije</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kompanije</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ukoliko</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investitori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smatraju</a:t>
            </a:r>
            <a:r>
              <a:rPr lang="en-US" sz="2000" dirty="0">
                <a:latin typeface="Times New Roman" pitchFamily="18" charset="0"/>
                <a:cs typeface="Times New Roman" pitchFamily="18" charset="0"/>
              </a:rPr>
              <a:t> da </a:t>
            </a:r>
            <a:r>
              <a:rPr lang="en-US" sz="2000" dirty="0" err="1">
                <a:latin typeface="Times New Roman" pitchFamily="18" charset="0"/>
                <a:cs typeface="Times New Roman" pitchFamily="18" charset="0"/>
              </a:rPr>
              <a:t>takve</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promjene</a:t>
            </a:r>
            <a:r>
              <a:rPr lang="en-US" sz="2000" dirty="0">
                <a:latin typeface="Times New Roman" pitchFamily="18" charset="0"/>
                <a:cs typeface="Times New Roman" pitchFamily="18" charset="0"/>
              </a:rPr>
              <a:t> u </a:t>
            </a:r>
            <a:r>
              <a:rPr lang="en-US" sz="2000" dirty="0" err="1">
                <a:latin typeface="Times New Roman" pitchFamily="18" charset="0"/>
                <a:cs typeface="Times New Roman" pitchFamily="18" charset="0"/>
              </a:rPr>
              <a:t>sebi</a:t>
            </a:r>
            <a:r>
              <a:rPr lang="en-US" sz="2000" dirty="0">
                <a:latin typeface="Times New Roman" pitchFamily="18" charset="0"/>
                <a:cs typeface="Times New Roman" pitchFamily="18" charset="0"/>
              </a:rPr>
              <a:t> nose </a:t>
            </a:r>
            <a:r>
              <a:rPr lang="en-US" sz="2000" dirty="0" err="1">
                <a:latin typeface="Times New Roman" pitchFamily="18" charset="0"/>
                <a:cs typeface="Times New Roman" pitchFamily="18" charset="0"/>
              </a:rPr>
              <a:t>korisne</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informacije</a:t>
            </a:r>
            <a:r>
              <a:rPr lang="en-US" sz="2000" dirty="0">
                <a:latin typeface="Times New Roman" pitchFamily="18" charset="0"/>
                <a:cs typeface="Times New Roman" pitchFamily="18" charset="0"/>
              </a:rPr>
              <a:t>. </a:t>
            </a:r>
            <a:endParaRPr lang="sr-Latn-BA" sz="2000" dirty="0" smtClean="0">
              <a:latin typeface="Times New Roman" pitchFamily="18" charset="0"/>
              <a:cs typeface="Times New Roman" pitchFamily="18" charset="0"/>
            </a:endParaRPr>
          </a:p>
          <a:p>
            <a:r>
              <a:rPr lang="en-US" sz="2000" dirty="0" err="1" smtClean="0">
                <a:latin typeface="Times New Roman" pitchFamily="18" charset="0"/>
                <a:cs typeface="Times New Roman" pitchFamily="18" charset="0"/>
              </a:rPr>
              <a:t>Investitori</a:t>
            </a:r>
            <a:r>
              <a:rPr lang="en-US" sz="2000" dirty="0" smtClean="0">
                <a:latin typeface="Times New Roman" pitchFamily="18" charset="0"/>
                <a:cs typeface="Times New Roman" pitchFamily="18" charset="0"/>
              </a:rPr>
              <a:t> </a:t>
            </a:r>
            <a:r>
              <a:rPr lang="en-US" sz="2000" dirty="0" err="1">
                <a:latin typeface="Times New Roman" pitchFamily="18" charset="0"/>
                <a:cs typeface="Times New Roman" pitchFamily="18" charset="0"/>
              </a:rPr>
              <a:t>će</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stoga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budu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će</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promjene</a:t>
            </a:r>
            <a:r>
              <a:rPr lang="en-US" sz="2000" dirty="0">
                <a:latin typeface="Times New Roman" pitchFamily="18" charset="0"/>
                <a:cs typeface="Times New Roman" pitchFamily="18" charset="0"/>
              </a:rPr>
              <a:t> u </a:t>
            </a:r>
            <a:r>
              <a:rPr lang="en-US" sz="2000" dirty="0" err="1">
                <a:latin typeface="Times New Roman" pitchFamily="18" charset="0"/>
                <a:cs typeface="Times New Roman" pitchFamily="18" charset="0"/>
              </a:rPr>
              <a:t>dividendnim</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stopama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interpretirati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kao</a:t>
            </a:r>
            <a:r>
              <a:rPr lang="en-US" sz="2000" dirty="0">
                <a:latin typeface="Times New Roman" pitchFamily="18" charset="0"/>
                <a:cs typeface="Times New Roman" pitchFamily="18" charset="0"/>
              </a:rPr>
              <a:t> signal da </a:t>
            </a:r>
            <a:r>
              <a:rPr lang="en-US" sz="2000" dirty="0" err="1">
                <a:latin typeface="Times New Roman" pitchFamily="18" charset="0"/>
                <a:cs typeface="Times New Roman" pitchFamily="18" charset="0"/>
              </a:rPr>
              <a:t>menadžment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kompanije</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smatra</a:t>
            </a:r>
            <a:r>
              <a:rPr lang="en-US" sz="2000" dirty="0">
                <a:latin typeface="Times New Roman" pitchFamily="18" charset="0"/>
                <a:cs typeface="Times New Roman" pitchFamily="18" charset="0"/>
              </a:rPr>
              <a:t> da </a:t>
            </a:r>
            <a:r>
              <a:rPr lang="en-US" sz="2000" dirty="0" err="1">
                <a:latin typeface="Times New Roman" pitchFamily="18" charset="0"/>
                <a:cs typeface="Times New Roman" pitchFamily="18" charset="0"/>
              </a:rPr>
              <a:t>su</a:t>
            </a:r>
            <a:r>
              <a:rPr lang="en-US" sz="2000" dirty="0">
                <a:latin typeface="Times New Roman" pitchFamily="18" charset="0"/>
                <a:cs typeface="Times New Roman" pitchFamily="18" charset="0"/>
              </a:rPr>
              <a:t> se </a:t>
            </a:r>
            <a:r>
              <a:rPr lang="en-US" sz="2000" dirty="0" err="1">
                <a:latin typeface="Times New Roman" pitchFamily="18" charset="0"/>
                <a:cs typeface="Times New Roman" pitchFamily="18" charset="0"/>
              </a:rPr>
              <a:t>prospekti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zarade</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kompanije</a:t>
            </a:r>
            <a:r>
              <a:rPr lang="en-US" sz="2000" dirty="0">
                <a:latin typeface="Times New Roman" pitchFamily="18" charset="0"/>
                <a:cs typeface="Times New Roman" pitchFamily="18" charset="0"/>
              </a:rPr>
              <a:t> </a:t>
            </a:r>
            <a:r>
              <a:rPr lang="en-US" sz="2000" dirty="0" err="1" smtClean="0">
                <a:latin typeface="Times New Roman" pitchFamily="18" charset="0"/>
                <a:cs typeface="Times New Roman" pitchFamily="18" charset="0"/>
              </a:rPr>
              <a:t>promijenili</a:t>
            </a:r>
            <a:endParaRPr lang="sr-Latn-BA" sz="2000" dirty="0" smtClean="0">
              <a:latin typeface="Times New Roman" pitchFamily="18" charset="0"/>
              <a:cs typeface="Times New Roman" pitchFamily="18" charset="0"/>
            </a:endParaRPr>
          </a:p>
          <a:p>
            <a:r>
              <a:rPr lang="en-US" sz="2000" dirty="0" err="1">
                <a:latin typeface="Times New Roman" pitchFamily="18" charset="0"/>
                <a:cs typeface="Times New Roman" pitchFamily="18" charset="0"/>
              </a:rPr>
              <a:t>Porast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dividendi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će</a:t>
            </a:r>
            <a:r>
              <a:rPr lang="en-US" sz="2000" dirty="0">
                <a:latin typeface="Times New Roman" pitchFamily="18" charset="0"/>
                <a:cs typeface="Times New Roman" pitchFamily="18" charset="0"/>
              </a:rPr>
              <a:t> se </a:t>
            </a:r>
            <a:r>
              <a:rPr lang="en-US" sz="2000" dirty="0" err="1">
                <a:latin typeface="Times New Roman" pitchFamily="18" charset="0"/>
                <a:cs typeface="Times New Roman" pitchFamily="18" charset="0"/>
              </a:rPr>
              <a:t>smatrati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kao</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pozitivan</a:t>
            </a:r>
            <a:r>
              <a:rPr lang="en-US" sz="2000" dirty="0">
                <a:latin typeface="Times New Roman" pitchFamily="18" charset="0"/>
                <a:cs typeface="Times New Roman" pitchFamily="18" charset="0"/>
              </a:rPr>
              <a:t> signal </a:t>
            </a:r>
            <a:r>
              <a:rPr lang="en-US" sz="2000" dirty="0" err="1">
                <a:latin typeface="Times New Roman" pitchFamily="18" charset="0"/>
                <a:cs typeface="Times New Roman" pitchFamily="18" charset="0"/>
              </a:rPr>
              <a:t>većih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budućih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zarada</a:t>
            </a:r>
            <a:r>
              <a:rPr lang="en-US" sz="2000" dirty="0">
                <a:latin typeface="Times New Roman" pitchFamily="18" charset="0"/>
                <a:cs typeface="Times New Roman" pitchFamily="18" charset="0"/>
              </a:rPr>
              <a:t>. </a:t>
            </a:r>
            <a:endParaRPr lang="sr-Latn-BA" sz="2000" dirty="0">
              <a:latin typeface="Times New Roman" pitchFamily="18" charset="0"/>
              <a:cs typeface="Times New Roman" pitchFamily="18" charset="0"/>
            </a:endParaRPr>
          </a:p>
          <a:p>
            <a:r>
              <a:rPr lang="en-US" sz="2000" dirty="0" err="1">
                <a:latin typeface="Times New Roman" pitchFamily="18" charset="0"/>
                <a:cs typeface="Times New Roman" pitchFamily="18" charset="0"/>
              </a:rPr>
              <a:t>Opadanje</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dividendi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će</a:t>
            </a:r>
            <a:r>
              <a:rPr lang="en-US" sz="2000" dirty="0">
                <a:latin typeface="Times New Roman" pitchFamily="18" charset="0"/>
                <a:cs typeface="Times New Roman" pitchFamily="18" charset="0"/>
              </a:rPr>
              <a:t> se </a:t>
            </a:r>
            <a:r>
              <a:rPr lang="en-US" sz="2000" dirty="0" err="1">
                <a:latin typeface="Times New Roman" pitchFamily="18" charset="0"/>
                <a:cs typeface="Times New Roman" pitchFamily="18" charset="0"/>
              </a:rPr>
              <a:t>smatrati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negativnim</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signalom</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nižih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budućih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zarada</a:t>
            </a:r>
            <a:r>
              <a:rPr lang="en-US" sz="2000" dirty="0">
                <a:latin typeface="Times New Roman" pitchFamily="18" charset="0"/>
                <a:cs typeface="Times New Roman" pitchFamily="18" charset="0"/>
              </a:rPr>
              <a:t>. </a:t>
            </a:r>
            <a:endParaRPr lang="sr-Latn-BA" sz="2000" dirty="0" smtClean="0">
              <a:latin typeface="Times New Roman" pitchFamily="18" charset="0"/>
              <a:cs typeface="Times New Roman" pitchFamily="18" charset="0"/>
            </a:endParaRPr>
          </a:p>
          <a:p>
            <a:r>
              <a:rPr lang="sr-Latn-BA" sz="2000" dirty="0" smtClean="0">
                <a:solidFill>
                  <a:srgbClr val="9900CC"/>
                </a:solidFill>
                <a:latin typeface="Times New Roman" pitchFamily="18" charset="0"/>
                <a:cs typeface="Times New Roman" pitchFamily="18" charset="0"/>
              </a:rPr>
              <a:t>Značaj </a:t>
            </a:r>
            <a:r>
              <a:rPr lang="sr-Latn-BA" sz="2000" dirty="0">
                <a:solidFill>
                  <a:srgbClr val="9900CC"/>
                </a:solidFill>
                <a:latin typeface="Times New Roman" pitchFamily="18" charset="0"/>
                <a:cs typeface="Times New Roman" pitchFamily="18" charset="0"/>
              </a:rPr>
              <a:t>efekta signaliziranja</a:t>
            </a:r>
            <a:r>
              <a:rPr lang="sr-Latn-BA" sz="2000" dirty="0">
                <a:latin typeface="Times New Roman" pitchFamily="18" charset="0"/>
                <a:cs typeface="Times New Roman" pitchFamily="18" charset="0"/>
              </a:rPr>
              <a:t>: </a:t>
            </a:r>
            <a:r>
              <a:rPr lang="en-US" sz="2000" dirty="0">
                <a:latin typeface="Times New Roman" pitchFamily="18" charset="0"/>
                <a:cs typeface="Times New Roman" pitchFamily="18" charset="0"/>
              </a:rPr>
              <a:t>U </a:t>
            </a:r>
            <a:r>
              <a:rPr lang="en-US" sz="2000" dirty="0" err="1">
                <a:latin typeface="Times New Roman" pitchFamily="18" charset="0"/>
                <a:cs typeface="Times New Roman" pitchFamily="18" charset="0"/>
              </a:rPr>
              <a:t>principu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kompanije</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upravljaju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svojim</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dividendnim</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politikama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tako</a:t>
            </a:r>
            <a:r>
              <a:rPr lang="en-US" sz="2000" dirty="0">
                <a:latin typeface="Times New Roman" pitchFamily="18" charset="0"/>
                <a:cs typeface="Times New Roman" pitchFamily="18" charset="0"/>
              </a:rPr>
              <a:t> da </a:t>
            </a:r>
            <a:r>
              <a:rPr lang="en-US" sz="2000" dirty="0" err="1">
                <a:latin typeface="Times New Roman" pitchFamily="18" charset="0"/>
                <a:cs typeface="Times New Roman" pitchFamily="18" charset="0"/>
              </a:rPr>
              <a:t>promjene</a:t>
            </a:r>
            <a:r>
              <a:rPr lang="en-US" sz="2000" dirty="0">
                <a:latin typeface="Times New Roman" pitchFamily="18" charset="0"/>
                <a:cs typeface="Times New Roman" pitchFamily="18" charset="0"/>
              </a:rPr>
              <a:t> u </a:t>
            </a:r>
            <a:r>
              <a:rPr lang="en-US" sz="2000" dirty="0" err="1">
                <a:latin typeface="Times New Roman" pitchFamily="18" charset="0"/>
                <a:cs typeface="Times New Roman" pitchFamily="18" charset="0"/>
              </a:rPr>
              <a:t>dividendama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budu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pravilne</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i</a:t>
            </a:r>
            <a:r>
              <a:rPr lang="en-US" sz="2000" dirty="0">
                <a:latin typeface="Times New Roman" pitchFamily="18" charset="0"/>
                <a:cs typeface="Times New Roman" pitchFamily="18" charset="0"/>
              </a:rPr>
              <a:t> u </a:t>
            </a:r>
            <a:r>
              <a:rPr lang="en-US" sz="2000" dirty="0" err="1">
                <a:latin typeface="Times New Roman" pitchFamily="18" charset="0"/>
                <a:cs typeface="Times New Roman" pitchFamily="18" charset="0"/>
              </a:rPr>
              <a:t>skladu</a:t>
            </a:r>
            <a:r>
              <a:rPr lang="en-US" sz="2000" dirty="0">
                <a:latin typeface="Times New Roman" pitchFamily="18" charset="0"/>
                <a:cs typeface="Times New Roman" pitchFamily="18" charset="0"/>
              </a:rPr>
              <a:t> s </a:t>
            </a:r>
            <a:r>
              <a:rPr lang="en-US" sz="2000" dirty="0" err="1">
                <a:latin typeface="Times New Roman" pitchFamily="18" charset="0"/>
                <a:cs typeface="Times New Roman" pitchFamily="18" charset="0"/>
              </a:rPr>
              <a:t>promjenama</a:t>
            </a:r>
            <a:r>
              <a:rPr lang="en-US" sz="2000" dirty="0">
                <a:latin typeface="Times New Roman" pitchFamily="18" charset="0"/>
                <a:cs typeface="Times New Roman" pitchFamily="18" charset="0"/>
              </a:rPr>
              <a:t> u </a:t>
            </a:r>
            <a:r>
              <a:rPr lang="en-US" sz="2000" dirty="0" err="1">
                <a:latin typeface="Times New Roman" pitchFamily="18" charset="0"/>
                <a:cs typeface="Times New Roman" pitchFamily="18" charset="0"/>
              </a:rPr>
              <a:t>prospektima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zarade</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kompanije</a:t>
            </a:r>
            <a:r>
              <a:rPr lang="en-US" sz="2000" dirty="0">
                <a:latin typeface="Times New Roman" pitchFamily="18" charset="0"/>
                <a:cs typeface="Times New Roman" pitchFamily="18" charset="0"/>
              </a:rPr>
              <a:t>.</a:t>
            </a:r>
          </a:p>
          <a:p>
            <a:endParaRPr lang="sr-Latn-BA" sz="2400" dirty="0">
              <a:latin typeface="Times New Roman" pitchFamily="18" charset="0"/>
              <a:cs typeface="Times New Roman" pitchFamily="18" charset="0"/>
            </a:endParaRPr>
          </a:p>
          <a:p>
            <a:endParaRPr lang="en-US" sz="2400" dirty="0">
              <a:latin typeface="Times New Roman" pitchFamily="18" charset="0"/>
              <a:cs typeface="Times New Roman" pitchFamily="18" charset="0"/>
            </a:endParaRPr>
          </a:p>
          <a:p>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288560962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38200"/>
            <a:ext cx="7010400" cy="977902"/>
          </a:xfrm>
        </p:spPr>
        <p:txBody>
          <a:bodyPr/>
          <a:lstStyle/>
          <a:p>
            <a:pPr algn="ctr"/>
            <a:r>
              <a:rPr lang="sr-Latn-BA" sz="2800" b="1" dirty="0" smtClean="0">
                <a:cs typeface="Times New Roman" pitchFamily="18" charset="0"/>
              </a:rPr>
              <a:t>2.3.3. </a:t>
            </a:r>
            <a:r>
              <a:rPr lang="en-US" sz="2800" b="1" dirty="0" err="1" smtClean="0">
                <a:cs typeface="Times New Roman" pitchFamily="18" charset="0"/>
              </a:rPr>
              <a:t>Uticaj</a:t>
            </a:r>
            <a:r>
              <a:rPr lang="en-US" sz="2800" b="1" dirty="0" smtClean="0">
                <a:cs typeface="Times New Roman" pitchFamily="18" charset="0"/>
              </a:rPr>
              <a:t> </a:t>
            </a:r>
            <a:r>
              <a:rPr lang="sr-Latn-BA" sz="2800" b="1" dirty="0" smtClean="0">
                <a:cs typeface="Times New Roman" pitchFamily="18" charset="0"/>
              </a:rPr>
              <a:t>signaliziranja</a:t>
            </a:r>
            <a:r>
              <a:rPr lang="sr-Latn-BA" sz="2800" dirty="0" smtClean="0">
                <a:solidFill>
                  <a:srgbClr val="9900CC"/>
                </a:solidFill>
                <a:latin typeface="Times New Roman" pitchFamily="18" charset="0"/>
                <a:cs typeface="Times New Roman" pitchFamily="18" charset="0"/>
              </a:rPr>
              <a:t/>
            </a:r>
            <a:br>
              <a:rPr lang="sr-Latn-BA" sz="2800" dirty="0" smtClean="0">
                <a:solidFill>
                  <a:srgbClr val="9900CC"/>
                </a:solidFill>
                <a:latin typeface="Times New Roman" pitchFamily="18" charset="0"/>
                <a:cs typeface="Times New Roman" pitchFamily="18" charset="0"/>
              </a:rPr>
            </a:br>
            <a:endParaRPr lang="en-US" sz="28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2133600"/>
            <a:ext cx="8382000" cy="4572000"/>
          </a:xfrm>
          <a:pattFill prst="pct40">
            <a:fgClr>
              <a:schemeClr val="tx2">
                <a:lumMod val="40000"/>
                <a:lumOff val="60000"/>
              </a:schemeClr>
            </a:fgClr>
            <a:bgClr>
              <a:schemeClr val="bg1"/>
            </a:bgClr>
          </a:pattFill>
        </p:spPr>
        <p:txBody>
          <a:bodyPr>
            <a:noAutofit/>
          </a:bodyPr>
          <a:lstStyle/>
          <a:p>
            <a:r>
              <a:rPr lang="vi-VN" sz="2400" dirty="0" smtClean="0">
                <a:solidFill>
                  <a:srgbClr val="9900CC"/>
                </a:solidFill>
                <a:latin typeface="Times New Roman" pitchFamily="18" charset="0"/>
                <a:cs typeface="Times New Roman" pitchFamily="18" charset="0"/>
              </a:rPr>
              <a:t>Model prilagođavanja dividendi</a:t>
            </a:r>
            <a:r>
              <a:rPr lang="vi-VN" sz="2400" dirty="0" smtClean="0">
                <a:latin typeface="Times New Roman" pitchFamily="18" charset="0"/>
                <a:cs typeface="Times New Roman" pitchFamily="18" charset="0"/>
              </a:rPr>
              <a:t>.  </a:t>
            </a:r>
            <a:endParaRPr lang="sr-Latn-BA" sz="2400" dirty="0" smtClean="0">
              <a:latin typeface="Times New Roman" pitchFamily="18" charset="0"/>
              <a:cs typeface="Times New Roman" pitchFamily="18" charset="0"/>
            </a:endParaRPr>
          </a:p>
          <a:p>
            <a:r>
              <a:rPr lang="vi-VN" sz="2400" dirty="0" smtClean="0">
                <a:latin typeface="Times New Roman" pitchFamily="18" charset="0"/>
                <a:cs typeface="Times New Roman" pitchFamily="18" charset="0"/>
              </a:rPr>
              <a:t>Menadžeri često smatraju da kompanija treba da teži dugoročnim željenim racijima isplate kako bi se  akcionarima pružio “fer dio” zarade kompanije. </a:t>
            </a:r>
            <a:endParaRPr lang="sr-Latn-BA" sz="2400" dirty="0" smtClean="0">
              <a:latin typeface="Times New Roman" pitchFamily="18" charset="0"/>
              <a:cs typeface="Times New Roman" pitchFamily="18" charset="0"/>
            </a:endParaRPr>
          </a:p>
          <a:p>
            <a:r>
              <a:rPr lang="vi-VN" sz="2400" dirty="0" smtClean="0">
                <a:latin typeface="Times New Roman" pitchFamily="18" charset="0"/>
                <a:cs typeface="Times New Roman" pitchFamily="18" charset="0"/>
              </a:rPr>
              <a:t>Naredni model opisuje ovaj proces u matematičkim terminima:</a:t>
            </a:r>
          </a:p>
          <a:p>
            <a:pPr>
              <a:buNone/>
            </a:pPr>
            <a:r>
              <a:rPr lang="sr-Latn-BA" sz="2400" dirty="0" smtClean="0">
                <a:latin typeface="Times New Roman" pitchFamily="18" charset="0"/>
                <a:cs typeface="Times New Roman" pitchFamily="18" charset="0"/>
              </a:rPr>
              <a:t>	</a:t>
            </a:r>
            <a:r>
              <a:rPr lang="vi-VN" sz="2400" dirty="0" smtClean="0">
                <a:latin typeface="Times New Roman" pitchFamily="18" charset="0"/>
                <a:cs typeface="Times New Roman" pitchFamily="18" charset="0"/>
              </a:rPr>
              <a:t>DPSt+1 </a:t>
            </a:r>
            <a:r>
              <a:rPr lang="vi-VN" sz="2400" dirty="0">
                <a:latin typeface="Times New Roman" pitchFamily="18" charset="0"/>
                <a:cs typeface="Times New Roman" pitchFamily="18" charset="0"/>
              </a:rPr>
              <a:t>- DPSt = ADJ (POR(EPSt+1) - DPSt), (7.1)</a:t>
            </a:r>
          </a:p>
          <a:p>
            <a:pPr>
              <a:buNone/>
            </a:pPr>
            <a:r>
              <a:rPr lang="sr-Latn-BA" sz="2400" dirty="0" smtClean="0">
                <a:latin typeface="Times New Roman" pitchFamily="18" charset="0"/>
                <a:cs typeface="Times New Roman" pitchFamily="18" charset="0"/>
              </a:rPr>
              <a:t>	</a:t>
            </a:r>
            <a:r>
              <a:rPr lang="vi-VN" sz="2400" dirty="0" smtClean="0">
                <a:latin typeface="Times New Roman" pitchFamily="18" charset="0"/>
                <a:cs typeface="Times New Roman" pitchFamily="18" charset="0"/>
              </a:rPr>
              <a:t>gdje je</a:t>
            </a:r>
            <a:r>
              <a:rPr lang="sr-Latn-BA" sz="2400" dirty="0" smtClean="0">
                <a:latin typeface="Times New Roman" pitchFamily="18" charset="0"/>
                <a:cs typeface="Times New Roman" pitchFamily="18" charset="0"/>
              </a:rPr>
              <a:t>:</a:t>
            </a:r>
            <a:r>
              <a:rPr lang="vi-VN" sz="2400" dirty="0" smtClean="0">
                <a:latin typeface="Times New Roman" pitchFamily="18" charset="0"/>
                <a:cs typeface="Times New Roman" pitchFamily="18" charset="0"/>
              </a:rPr>
              <a:t> </a:t>
            </a:r>
            <a:r>
              <a:rPr lang="vi-VN" sz="2400" dirty="0">
                <a:latin typeface="Times New Roman" pitchFamily="18" charset="0"/>
                <a:cs typeface="Times New Roman" pitchFamily="18" charset="0"/>
              </a:rPr>
              <a:t>DPS dividenda po akciji, ADJ prilgođavanje dividende, POR racio isplate, EPS zarada po akciji. </a:t>
            </a:r>
            <a:endParaRPr lang="sr-Latn-BA" sz="2400" dirty="0" smtClean="0">
              <a:latin typeface="Times New Roman" pitchFamily="18" charset="0"/>
              <a:cs typeface="Times New Roman" pitchFamily="18" charset="0"/>
            </a:endParaRPr>
          </a:p>
          <a:p>
            <a:pPr>
              <a:buNone/>
            </a:pPr>
            <a:r>
              <a:rPr lang="sr-Latn-BA" sz="2400" dirty="0" smtClean="0">
                <a:latin typeface="Times New Roman" pitchFamily="18" charset="0"/>
                <a:cs typeface="Times New Roman" pitchFamily="18" charset="0"/>
              </a:rPr>
              <a:t>    K</a:t>
            </a:r>
            <a:r>
              <a:rPr lang="vi-VN" sz="2400" dirty="0" smtClean="0">
                <a:latin typeface="Times New Roman" pitchFamily="18" charset="0"/>
                <a:cs typeface="Times New Roman" pitchFamily="18" charset="0"/>
              </a:rPr>
              <a:t>ompanije </a:t>
            </a:r>
            <a:r>
              <a:rPr lang="vi-VN" sz="2400" dirty="0">
                <a:latin typeface="Times New Roman" pitchFamily="18" charset="0"/>
                <a:cs typeface="Times New Roman" pitchFamily="18" charset="0"/>
              </a:rPr>
              <a:t>upravljaju svojim isplatama dividendi da bi obezbijedile njihov nesmetan porast.</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341235028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38200"/>
            <a:ext cx="7010400" cy="977902"/>
          </a:xfrm>
        </p:spPr>
        <p:txBody>
          <a:bodyPr/>
          <a:lstStyle/>
          <a:p>
            <a:pPr algn="ctr"/>
            <a:r>
              <a:rPr lang="sr-Latn-BA" sz="2800" b="1" dirty="0" smtClean="0">
                <a:cs typeface="Times New Roman" pitchFamily="18" charset="0"/>
              </a:rPr>
              <a:t>2.3.3. </a:t>
            </a:r>
            <a:r>
              <a:rPr lang="en-US" sz="2800" b="1" dirty="0" err="1" smtClean="0">
                <a:cs typeface="Times New Roman" pitchFamily="18" charset="0"/>
              </a:rPr>
              <a:t>Uticaj</a:t>
            </a:r>
            <a:r>
              <a:rPr lang="en-US" sz="2800" b="1" dirty="0" smtClean="0">
                <a:cs typeface="Times New Roman" pitchFamily="18" charset="0"/>
              </a:rPr>
              <a:t> </a:t>
            </a:r>
            <a:r>
              <a:rPr lang="sr-Latn-BA" sz="2800" b="1" dirty="0" smtClean="0">
                <a:cs typeface="Times New Roman" pitchFamily="18" charset="0"/>
              </a:rPr>
              <a:t>signaliziranja</a:t>
            </a:r>
            <a:r>
              <a:rPr lang="sr-Latn-BA" sz="2800" dirty="0" smtClean="0">
                <a:solidFill>
                  <a:srgbClr val="9900CC"/>
                </a:solidFill>
                <a:latin typeface="Times New Roman" pitchFamily="18" charset="0"/>
                <a:cs typeface="Times New Roman" pitchFamily="18" charset="0"/>
              </a:rPr>
              <a:t/>
            </a:r>
            <a:br>
              <a:rPr lang="sr-Latn-BA" sz="2800" dirty="0" smtClean="0">
                <a:solidFill>
                  <a:srgbClr val="9900CC"/>
                </a:solidFill>
                <a:latin typeface="Times New Roman" pitchFamily="18" charset="0"/>
                <a:cs typeface="Times New Roman" pitchFamily="18" charset="0"/>
              </a:rPr>
            </a:br>
            <a:endParaRPr lang="en-US" sz="28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2133600"/>
            <a:ext cx="8382000" cy="4572000"/>
          </a:xfrm>
          <a:pattFill prst="pct40">
            <a:fgClr>
              <a:schemeClr val="tx2">
                <a:lumMod val="40000"/>
                <a:lumOff val="60000"/>
              </a:schemeClr>
            </a:fgClr>
            <a:bgClr>
              <a:schemeClr val="bg1"/>
            </a:bgClr>
          </a:pattFill>
        </p:spPr>
        <p:txBody>
          <a:bodyPr>
            <a:noAutofit/>
          </a:bodyPr>
          <a:lstStyle/>
          <a:p>
            <a:r>
              <a:rPr lang="sr-Latn-BA" sz="2400" dirty="0" smtClean="0">
                <a:solidFill>
                  <a:srgbClr val="9900CC"/>
                </a:solidFill>
                <a:latin typeface="Times New Roman" pitchFamily="18" charset="0"/>
                <a:cs typeface="Times New Roman" pitchFamily="18" charset="0"/>
              </a:rPr>
              <a:t>Uticaj inflacije</a:t>
            </a:r>
          </a:p>
          <a:p>
            <a:r>
              <a:rPr lang="vi-VN" sz="2400" dirty="0">
                <a:latin typeface="Times New Roman" pitchFamily="18" charset="0"/>
                <a:cs typeface="Times New Roman" pitchFamily="18" charset="0"/>
              </a:rPr>
              <a:t>Tokom perioda inflacije nije dovoljno da kompanija jednostavno održava određen nivo dividendi stoga što će inflacija obezvrijediti realnu vrijednost. </a:t>
            </a:r>
            <a:endParaRPr lang="sr-Latn-BA" sz="2400" dirty="0">
              <a:latin typeface="Times New Roman" pitchFamily="18" charset="0"/>
              <a:cs typeface="Times New Roman" pitchFamily="18" charset="0"/>
            </a:endParaRPr>
          </a:p>
          <a:p>
            <a:r>
              <a:rPr lang="vi-VN" sz="2400" dirty="0">
                <a:latin typeface="Times New Roman" pitchFamily="18" charset="0"/>
                <a:cs typeface="Times New Roman" pitchFamily="18" charset="0"/>
              </a:rPr>
              <a:t>Mnoge kompanije nastoje da </a:t>
            </a:r>
            <a:r>
              <a:rPr lang="vi-VN" sz="2400" dirty="0" smtClean="0">
                <a:latin typeface="Times New Roman" pitchFamily="18" charset="0"/>
                <a:cs typeface="Times New Roman" pitchFamily="18" charset="0"/>
              </a:rPr>
              <a:t>povećaju </a:t>
            </a:r>
            <a:r>
              <a:rPr lang="vi-VN" sz="2400" dirty="0">
                <a:latin typeface="Times New Roman" pitchFamily="18" charset="0"/>
                <a:cs typeface="Times New Roman" pitchFamily="18" charset="0"/>
              </a:rPr>
              <a:t>iznos dividendi, barem tempom kojim bi održala korak s inflacijom. </a:t>
            </a:r>
            <a:endParaRPr lang="sr-Latn-BA" sz="2400" dirty="0">
              <a:latin typeface="Times New Roman" pitchFamily="18" charset="0"/>
              <a:cs typeface="Times New Roman" pitchFamily="18" charset="0"/>
            </a:endParaRPr>
          </a:p>
          <a:p>
            <a:r>
              <a:rPr lang="vi-VN" sz="2400" dirty="0" smtClean="0">
                <a:latin typeface="Times New Roman" pitchFamily="18" charset="0"/>
                <a:cs typeface="Times New Roman" pitchFamily="18" charset="0"/>
              </a:rPr>
              <a:t>Ipak</a:t>
            </a:r>
            <a:r>
              <a:rPr lang="vi-VN" sz="2400" dirty="0">
                <a:latin typeface="Times New Roman" pitchFamily="18" charset="0"/>
                <a:cs typeface="Times New Roman" pitchFamily="18" charset="0"/>
              </a:rPr>
              <a:t>, kompanija je u stanju da povećava dividende kolika god da je stopa inflacije, jedino kada je povećanje u saglasnosti s njenim prospektima zarade i drugim  finansijskim politikama.</a:t>
            </a:r>
            <a:endParaRPr lang="en-US" sz="2400" dirty="0">
              <a:latin typeface="Times New Roman" pitchFamily="18" charset="0"/>
              <a:cs typeface="Times New Roman" pitchFamily="18" charset="0"/>
            </a:endParaRPr>
          </a:p>
          <a:p>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270118095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38200"/>
            <a:ext cx="7010400" cy="977902"/>
          </a:xfrm>
        </p:spPr>
        <p:txBody>
          <a:bodyPr/>
          <a:lstStyle/>
          <a:p>
            <a:pPr algn="ctr"/>
            <a:r>
              <a:rPr lang="sr-Latn-BA" sz="2800" b="1" dirty="0" smtClean="0">
                <a:cs typeface="Times New Roman" pitchFamily="18" charset="0"/>
              </a:rPr>
              <a:t>2.3.4. </a:t>
            </a:r>
            <a:r>
              <a:rPr lang="en-US" sz="2800" b="1" dirty="0" err="1" smtClean="0">
                <a:cs typeface="Times New Roman" pitchFamily="18" charset="0"/>
              </a:rPr>
              <a:t>Uticaj</a:t>
            </a:r>
            <a:r>
              <a:rPr lang="en-US" sz="2800" b="1" dirty="0" smtClean="0">
                <a:cs typeface="Times New Roman" pitchFamily="18" charset="0"/>
              </a:rPr>
              <a:t> </a:t>
            </a:r>
            <a:r>
              <a:rPr lang="sr-Latn-BA" sz="2800" b="1" dirty="0" smtClean="0">
                <a:cs typeface="Times New Roman" pitchFamily="18" charset="0"/>
              </a:rPr>
              <a:t>otkupa akcija</a:t>
            </a:r>
            <a:endParaRPr lang="en-US" sz="28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2133600"/>
            <a:ext cx="8382000" cy="4572000"/>
          </a:xfrm>
          <a:pattFill prst="pct40">
            <a:fgClr>
              <a:schemeClr val="tx2">
                <a:lumMod val="40000"/>
                <a:lumOff val="60000"/>
              </a:schemeClr>
            </a:fgClr>
            <a:bgClr>
              <a:schemeClr val="bg1"/>
            </a:bgClr>
          </a:pattFill>
        </p:spPr>
        <p:txBody>
          <a:bodyPr>
            <a:noAutofit/>
          </a:bodyPr>
          <a:lstStyle/>
          <a:p>
            <a:r>
              <a:rPr lang="en-US" sz="2200" dirty="0" err="1" smtClean="0">
                <a:latin typeface="Times New Roman" pitchFamily="18" charset="0"/>
                <a:cs typeface="Times New Roman" pitchFamily="18" charset="0"/>
              </a:rPr>
              <a:t>Kompanija</a:t>
            </a:r>
            <a:r>
              <a:rPr lang="en-US" sz="2200" dirty="0" smtClean="0">
                <a:latin typeface="Times New Roman" pitchFamily="18" charset="0"/>
                <a:cs typeface="Times New Roman" pitchFamily="18" charset="0"/>
              </a:rPr>
              <a:t> </a:t>
            </a:r>
            <a:r>
              <a:rPr lang="en-US" sz="2200" dirty="0" err="1">
                <a:latin typeface="Times New Roman" pitchFamily="18" charset="0"/>
                <a:cs typeface="Times New Roman" pitchFamily="18" charset="0"/>
              </a:rPr>
              <a:t>koja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želi</a:t>
            </a:r>
            <a:r>
              <a:rPr lang="en-US" sz="2200" dirty="0">
                <a:latin typeface="Times New Roman" pitchFamily="18" charset="0"/>
                <a:cs typeface="Times New Roman" pitchFamily="18" charset="0"/>
              </a:rPr>
              <a:t> da </a:t>
            </a:r>
            <a:r>
              <a:rPr lang="en-US" sz="2200" dirty="0" err="1">
                <a:latin typeface="Times New Roman" pitchFamily="18" charset="0"/>
                <a:cs typeface="Times New Roman" pitchFamily="18" charset="0"/>
              </a:rPr>
              <a:t>distribuira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novac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svojim</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akcionarima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najčešće</a:t>
            </a:r>
            <a:r>
              <a:rPr lang="en-US" sz="2200" dirty="0">
                <a:latin typeface="Times New Roman" pitchFamily="18" charset="0"/>
                <a:cs typeface="Times New Roman" pitchFamily="18" charset="0"/>
              </a:rPr>
              <a:t> to  </a:t>
            </a:r>
            <a:r>
              <a:rPr lang="en-US" sz="2200" dirty="0" err="1">
                <a:latin typeface="Times New Roman" pitchFamily="18" charset="0"/>
                <a:cs typeface="Times New Roman" pitchFamily="18" charset="0"/>
              </a:rPr>
              <a:t>čini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isplatom</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novčanih</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dividendi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Otkup</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akcija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predstavlja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alternativu</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novčanim</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dividendama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gdje</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kompanija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otkupljuje</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svoje</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obične</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akcije</a:t>
            </a:r>
            <a:r>
              <a:rPr lang="en-US" sz="2200" dirty="0">
                <a:latin typeface="Times New Roman" pitchFamily="18" charset="0"/>
                <a:cs typeface="Times New Roman" pitchFamily="18" charset="0"/>
              </a:rPr>
              <a:t>. </a:t>
            </a:r>
            <a:endParaRPr lang="sr-Latn-BA" sz="2200" dirty="0" smtClean="0">
              <a:latin typeface="Times New Roman" pitchFamily="18" charset="0"/>
              <a:cs typeface="Times New Roman" pitchFamily="18" charset="0"/>
            </a:endParaRPr>
          </a:p>
          <a:p>
            <a:r>
              <a:rPr lang="vi-VN" sz="2200" dirty="0">
                <a:solidFill>
                  <a:srgbClr val="9900CC"/>
                </a:solidFill>
                <a:latin typeface="Times New Roman" pitchFamily="18" charset="0"/>
                <a:cs typeface="Times New Roman" pitchFamily="18" charset="0"/>
              </a:rPr>
              <a:t>Otkup akcija naspram dividendi. </a:t>
            </a:r>
            <a:r>
              <a:rPr lang="sr-Latn-BA" sz="2200" dirty="0" smtClean="0">
                <a:latin typeface="Times New Roman" pitchFamily="18" charset="0"/>
                <a:cs typeface="Times New Roman" pitchFamily="18" charset="0"/>
              </a:rPr>
              <a:t>Na </a:t>
            </a:r>
            <a:r>
              <a:rPr lang="vi-VN" sz="2200" dirty="0" smtClean="0">
                <a:latin typeface="Times New Roman" pitchFamily="18" charset="0"/>
                <a:cs typeface="Times New Roman" pitchFamily="18" charset="0"/>
              </a:rPr>
              <a:t>savršenom </a:t>
            </a:r>
            <a:r>
              <a:rPr lang="vi-VN" sz="2200" dirty="0">
                <a:latin typeface="Times New Roman" pitchFamily="18" charset="0"/>
                <a:cs typeface="Times New Roman" pitchFamily="18" charset="0"/>
              </a:rPr>
              <a:t>tržištu kapitala akcionari indiferentni između (1) isplate dividendi i emisije novih akcija i (2) zadržavanja zarade. </a:t>
            </a:r>
            <a:endParaRPr lang="sr-Latn-BA" sz="2200" dirty="0" smtClean="0">
              <a:latin typeface="Times New Roman" pitchFamily="18" charset="0"/>
              <a:cs typeface="Times New Roman" pitchFamily="18" charset="0"/>
            </a:endParaRPr>
          </a:p>
          <a:p>
            <a:r>
              <a:rPr lang="en-US" sz="2200" dirty="0" err="1">
                <a:solidFill>
                  <a:srgbClr val="9900CC"/>
                </a:solidFill>
                <a:latin typeface="Times New Roman" pitchFamily="18" charset="0"/>
                <a:cs typeface="Times New Roman" pitchFamily="18" charset="0"/>
              </a:rPr>
              <a:t>Uticaj</a:t>
            </a:r>
            <a:r>
              <a:rPr lang="en-US" sz="2200" dirty="0">
                <a:solidFill>
                  <a:srgbClr val="9900CC"/>
                </a:solidFill>
                <a:latin typeface="Times New Roman" pitchFamily="18" charset="0"/>
                <a:cs typeface="Times New Roman" pitchFamily="18" charset="0"/>
              </a:rPr>
              <a:t> </a:t>
            </a:r>
            <a:r>
              <a:rPr lang="en-US" sz="2200" dirty="0" err="1">
                <a:solidFill>
                  <a:srgbClr val="9900CC"/>
                </a:solidFill>
                <a:latin typeface="Times New Roman" pitchFamily="18" charset="0"/>
                <a:cs typeface="Times New Roman" pitchFamily="18" charset="0"/>
              </a:rPr>
              <a:t>na</a:t>
            </a:r>
            <a:r>
              <a:rPr lang="en-US" sz="2200" dirty="0">
                <a:solidFill>
                  <a:srgbClr val="9900CC"/>
                </a:solidFill>
                <a:latin typeface="Times New Roman" pitchFamily="18" charset="0"/>
                <a:cs typeface="Times New Roman" pitchFamily="18" charset="0"/>
              </a:rPr>
              <a:t> EPS (</a:t>
            </a:r>
            <a:r>
              <a:rPr lang="en-US" sz="2200" dirty="0" err="1">
                <a:solidFill>
                  <a:srgbClr val="9900CC"/>
                </a:solidFill>
                <a:latin typeface="Times New Roman" pitchFamily="18" charset="0"/>
                <a:cs typeface="Times New Roman" pitchFamily="18" charset="0"/>
              </a:rPr>
              <a:t>zarada</a:t>
            </a:r>
            <a:r>
              <a:rPr lang="en-US" sz="2200" dirty="0">
                <a:solidFill>
                  <a:srgbClr val="9900CC"/>
                </a:solidFill>
                <a:latin typeface="Times New Roman" pitchFamily="18" charset="0"/>
                <a:cs typeface="Times New Roman" pitchFamily="18" charset="0"/>
              </a:rPr>
              <a:t> </a:t>
            </a:r>
            <a:r>
              <a:rPr lang="en-US" sz="2200" dirty="0" err="1">
                <a:solidFill>
                  <a:srgbClr val="9900CC"/>
                </a:solidFill>
                <a:latin typeface="Times New Roman" pitchFamily="18" charset="0"/>
                <a:cs typeface="Times New Roman" pitchFamily="18" charset="0"/>
              </a:rPr>
              <a:t>po</a:t>
            </a:r>
            <a:r>
              <a:rPr lang="en-US" sz="2200" dirty="0">
                <a:solidFill>
                  <a:srgbClr val="9900CC"/>
                </a:solidFill>
                <a:latin typeface="Times New Roman" pitchFamily="18" charset="0"/>
                <a:cs typeface="Times New Roman" pitchFamily="18" charset="0"/>
              </a:rPr>
              <a:t> </a:t>
            </a:r>
            <a:r>
              <a:rPr lang="en-US" sz="2200" dirty="0" err="1">
                <a:solidFill>
                  <a:srgbClr val="9900CC"/>
                </a:solidFill>
                <a:latin typeface="Times New Roman" pitchFamily="18" charset="0"/>
                <a:cs typeface="Times New Roman" pitchFamily="18" charset="0"/>
              </a:rPr>
              <a:t>akciji</a:t>
            </a:r>
            <a:r>
              <a:rPr lang="en-US" sz="2200" dirty="0">
                <a:solidFill>
                  <a:srgbClr val="9900CC"/>
                </a:solidFill>
                <a:latin typeface="Times New Roman" pitchFamily="18" charset="0"/>
                <a:cs typeface="Times New Roman" pitchFamily="18" charset="0"/>
              </a:rPr>
              <a:t>). </a:t>
            </a:r>
            <a:r>
              <a:rPr lang="en-US" sz="2200" dirty="0" err="1">
                <a:latin typeface="Times New Roman" pitchFamily="18" charset="0"/>
                <a:cs typeface="Times New Roman" pitchFamily="18" charset="0"/>
              </a:rPr>
              <a:t>Efekat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otkupa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akcija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bogatstvo</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akcionara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može</a:t>
            </a:r>
            <a:r>
              <a:rPr lang="en-US" sz="2200" dirty="0">
                <a:latin typeface="Times New Roman" pitchFamily="18" charset="0"/>
                <a:cs typeface="Times New Roman" pitchFamily="18" charset="0"/>
              </a:rPr>
              <a:t> se </a:t>
            </a:r>
            <a:r>
              <a:rPr lang="en-US" sz="2200" dirty="0" err="1">
                <a:latin typeface="Times New Roman" pitchFamily="18" charset="0"/>
                <a:cs typeface="Times New Roman" pitchFamily="18" charset="0"/>
              </a:rPr>
              <a:t>pogrešno</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shvatiti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kada</a:t>
            </a:r>
            <a:r>
              <a:rPr lang="en-US" sz="2200" dirty="0">
                <a:latin typeface="Times New Roman" pitchFamily="18" charset="0"/>
                <a:cs typeface="Times New Roman" pitchFamily="18" charset="0"/>
              </a:rPr>
              <a:t> se </a:t>
            </a:r>
            <a:r>
              <a:rPr lang="en-US" sz="2200" dirty="0" err="1">
                <a:latin typeface="Times New Roman" pitchFamily="18" charset="0"/>
                <a:cs typeface="Times New Roman" pitchFamily="18" charset="0"/>
              </a:rPr>
              <a:t>ocjenjuje</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uticaj</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na</a:t>
            </a:r>
            <a:r>
              <a:rPr lang="en-US" sz="2200" dirty="0">
                <a:latin typeface="Times New Roman" pitchFamily="18" charset="0"/>
                <a:cs typeface="Times New Roman" pitchFamily="18" charset="0"/>
              </a:rPr>
              <a:t> EPS (</a:t>
            </a:r>
            <a:r>
              <a:rPr lang="en-US" sz="2200" dirty="0" err="1">
                <a:latin typeface="Times New Roman" pitchFamily="18" charset="0"/>
                <a:cs typeface="Times New Roman" pitchFamily="18" charset="0"/>
              </a:rPr>
              <a:t>zarada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po</a:t>
            </a:r>
            <a:r>
              <a:rPr lang="en-US" sz="2200" dirty="0">
                <a:latin typeface="Times New Roman" pitchFamily="18" charset="0"/>
                <a:cs typeface="Times New Roman" pitchFamily="18" charset="0"/>
              </a:rPr>
              <a:t> </a:t>
            </a:r>
            <a:r>
              <a:rPr lang="en-US" sz="2200" dirty="0" err="1" smtClean="0">
                <a:latin typeface="Times New Roman" pitchFamily="18" charset="0"/>
                <a:cs typeface="Times New Roman" pitchFamily="18" charset="0"/>
              </a:rPr>
              <a:t>akciji</a:t>
            </a:r>
            <a:r>
              <a:rPr lang="en-US" sz="2200" dirty="0" smtClean="0">
                <a:latin typeface="Times New Roman" pitchFamily="18" charset="0"/>
                <a:cs typeface="Times New Roman" pitchFamily="18" charset="0"/>
              </a:rPr>
              <a:t>)</a:t>
            </a:r>
            <a:r>
              <a:rPr lang="sr-Latn-BA"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Metod</a:t>
            </a:r>
            <a:r>
              <a:rPr lang="en-US" sz="2200" dirty="0" smtClean="0">
                <a:latin typeface="Times New Roman" pitchFamily="18" charset="0"/>
                <a:cs typeface="Times New Roman" pitchFamily="18" charset="0"/>
              </a:rPr>
              <a:t> </a:t>
            </a:r>
            <a:r>
              <a:rPr lang="en-US" sz="2200" dirty="0" err="1">
                <a:latin typeface="Times New Roman" pitchFamily="18" charset="0"/>
                <a:cs typeface="Times New Roman" pitchFamily="18" charset="0"/>
              </a:rPr>
              <a:t>distribucije</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novca</a:t>
            </a:r>
            <a:r>
              <a:rPr lang="en-US" sz="2200" dirty="0">
                <a:latin typeface="Times New Roman" pitchFamily="18" charset="0"/>
                <a:cs typeface="Times New Roman" pitchFamily="18" charset="0"/>
              </a:rPr>
              <a:t> ne </a:t>
            </a:r>
            <a:r>
              <a:rPr lang="en-US" sz="2200" dirty="0" err="1">
                <a:latin typeface="Times New Roman" pitchFamily="18" charset="0"/>
                <a:cs typeface="Times New Roman" pitchFamily="18" charset="0"/>
              </a:rPr>
              <a:t>utiče</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strukturu</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kapitala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kompanije</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niti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politiku</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kapitalnog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budžetiranja</a:t>
            </a:r>
            <a:endParaRPr lang="vi-VN" sz="2200" dirty="0">
              <a:latin typeface="Times New Roman" pitchFamily="18" charset="0"/>
              <a:cs typeface="Times New Roman" pitchFamily="18" charset="0"/>
            </a:endParaRPr>
          </a:p>
          <a:p>
            <a:endParaRPr lang="sr-Latn-BA" sz="2400" dirty="0">
              <a:latin typeface="Times New Roman" pitchFamily="18" charset="0"/>
              <a:cs typeface="Times New Roman" pitchFamily="18" charset="0"/>
            </a:endParaRPr>
          </a:p>
          <a:p>
            <a:endParaRPr lang="en-US" sz="2400" dirty="0">
              <a:latin typeface="Times New Roman" pitchFamily="18" charset="0"/>
              <a:cs typeface="Times New Roman" pitchFamily="18" charset="0"/>
            </a:endParaRPr>
          </a:p>
          <a:p>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106523313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38200"/>
            <a:ext cx="7010400" cy="977902"/>
          </a:xfrm>
        </p:spPr>
        <p:txBody>
          <a:bodyPr/>
          <a:lstStyle/>
          <a:p>
            <a:pPr algn="ctr"/>
            <a:r>
              <a:rPr lang="sr-Latn-BA" sz="2800" b="1" dirty="0" smtClean="0">
                <a:cs typeface="Times New Roman" pitchFamily="18" charset="0"/>
              </a:rPr>
              <a:t>2.3.4. </a:t>
            </a:r>
            <a:r>
              <a:rPr lang="en-US" sz="2800" b="1" dirty="0" err="1" smtClean="0">
                <a:cs typeface="Times New Roman" pitchFamily="18" charset="0"/>
              </a:rPr>
              <a:t>Uticaj</a:t>
            </a:r>
            <a:r>
              <a:rPr lang="en-US" sz="2800" b="1" dirty="0" smtClean="0">
                <a:cs typeface="Times New Roman" pitchFamily="18" charset="0"/>
              </a:rPr>
              <a:t> </a:t>
            </a:r>
            <a:r>
              <a:rPr lang="sr-Latn-BA" sz="2800" b="1" dirty="0" smtClean="0">
                <a:cs typeface="Times New Roman" pitchFamily="18" charset="0"/>
              </a:rPr>
              <a:t>otkupa akcija</a:t>
            </a:r>
            <a:endParaRPr lang="en-US" sz="28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2133600"/>
            <a:ext cx="8382000" cy="4572000"/>
          </a:xfrm>
          <a:pattFill prst="pct40">
            <a:fgClr>
              <a:schemeClr val="tx2">
                <a:lumMod val="40000"/>
                <a:lumOff val="60000"/>
              </a:schemeClr>
            </a:fgClr>
            <a:bgClr>
              <a:schemeClr val="bg1"/>
            </a:bgClr>
          </a:pattFill>
        </p:spPr>
        <p:txBody>
          <a:bodyPr>
            <a:noAutofit/>
          </a:bodyPr>
          <a:lstStyle/>
          <a:p>
            <a:r>
              <a:rPr lang="en-US" sz="2400" dirty="0" err="1">
                <a:latin typeface="Times New Roman" pitchFamily="18" charset="0"/>
                <a:cs typeface="Times New Roman" pitchFamily="18" charset="0"/>
              </a:rPr>
              <a:t>Prednosti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otkupa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akcija</a:t>
            </a:r>
            <a:r>
              <a:rPr lang="en-US" sz="2400" dirty="0">
                <a:latin typeface="Times New Roman" pitchFamily="18" charset="0"/>
                <a:cs typeface="Times New Roman" pitchFamily="18" charset="0"/>
              </a:rPr>
              <a:t>.  U </a:t>
            </a:r>
            <a:r>
              <a:rPr lang="en-US" sz="2400" dirty="0" err="1">
                <a:latin typeface="Times New Roman" pitchFamily="18" charset="0"/>
                <a:cs typeface="Times New Roman" pitchFamily="18" charset="0"/>
              </a:rPr>
              <a:t>prvom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primjeru</a:t>
            </a:r>
            <a:r>
              <a:rPr lang="en-US" sz="2400" dirty="0">
                <a:latin typeface="Times New Roman" pitchFamily="18" charset="0"/>
                <a:cs typeface="Times New Roman" pitchFamily="18" charset="0"/>
              </a:rPr>
              <a:t> u </a:t>
            </a:r>
            <a:r>
              <a:rPr lang="en-US" sz="2400" dirty="0" err="1">
                <a:latin typeface="Times New Roman" pitchFamily="18" charset="0"/>
                <a:cs typeface="Times New Roman" pitchFamily="18" charset="0"/>
              </a:rPr>
              <a:t>vezi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sa</a:t>
            </a:r>
            <a:r>
              <a:rPr lang="en-US" sz="2400" dirty="0">
                <a:latin typeface="Times New Roman" pitchFamily="18" charset="0"/>
                <a:cs typeface="Times New Roman" pitchFamily="18" charset="0"/>
              </a:rPr>
              <a:t> IP </a:t>
            </a:r>
            <a:r>
              <a:rPr lang="en-US" sz="2400" dirty="0" err="1">
                <a:latin typeface="Times New Roman" pitchFamily="18" charset="0"/>
                <a:cs typeface="Times New Roman" pitchFamily="18" charset="0"/>
              </a:rPr>
              <a:t>programom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otkupa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akcija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nije</a:t>
            </a:r>
            <a:r>
              <a:rPr lang="en-US" sz="2400" dirty="0">
                <a:latin typeface="Times New Roman" pitchFamily="18" charset="0"/>
                <a:cs typeface="Times New Roman" pitchFamily="18" charset="0"/>
              </a:rPr>
              <a:t> se </a:t>
            </a:r>
            <a:r>
              <a:rPr lang="en-US" sz="2400" dirty="0" err="1">
                <a:latin typeface="Times New Roman" pitchFamily="18" charset="0"/>
                <a:cs typeface="Times New Roman" pitchFamily="18" charset="0"/>
              </a:rPr>
              <a:t>uticalo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bogatstvo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akcionara</a:t>
            </a:r>
            <a:r>
              <a:rPr lang="en-US" sz="2400" dirty="0" smtClean="0">
                <a:latin typeface="Times New Roman" pitchFamily="18" charset="0"/>
                <a:cs typeface="Times New Roman" pitchFamily="18" charset="0"/>
              </a:rPr>
              <a:t>.</a:t>
            </a:r>
            <a:endParaRPr lang="sr-Latn-BA" sz="2400" dirty="0">
              <a:latin typeface="Times New Roman" pitchFamily="18" charset="0"/>
              <a:cs typeface="Times New Roman" pitchFamily="18" charset="0"/>
            </a:endParaRPr>
          </a:p>
          <a:p>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Poreska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asimetrija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može</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izmijeniti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ovaj</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zaključak</a:t>
            </a:r>
            <a:r>
              <a:rPr lang="en-US" sz="2400" dirty="0">
                <a:latin typeface="Times New Roman" pitchFamily="18" charset="0"/>
                <a:cs typeface="Times New Roman" pitchFamily="18" charset="0"/>
              </a:rPr>
              <a:t>. </a:t>
            </a:r>
            <a:endParaRPr lang="sr-Latn-BA" sz="2400" dirty="0" smtClean="0">
              <a:latin typeface="Times New Roman" pitchFamily="18" charset="0"/>
              <a:cs typeface="Times New Roman" pitchFamily="18" charset="0"/>
            </a:endParaRPr>
          </a:p>
          <a:p>
            <a:r>
              <a:rPr lang="en-US" sz="2400" dirty="0" err="1" smtClean="0">
                <a:latin typeface="Times New Roman" pitchFamily="18" charset="0"/>
                <a:cs typeface="Times New Roman" pitchFamily="18" charset="0"/>
              </a:rPr>
              <a:t>Usljed</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manjih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efektivnih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poreza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kapitalne</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dobitke</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individualni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akcionari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podložni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oporezivanju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će</a:t>
            </a:r>
            <a:r>
              <a:rPr lang="en-US" sz="2400" dirty="0">
                <a:latin typeface="Times New Roman" pitchFamily="18" charset="0"/>
                <a:cs typeface="Times New Roman" pitchFamily="18" charset="0"/>
              </a:rPr>
              <a:t> u </a:t>
            </a:r>
            <a:r>
              <a:rPr lang="en-US" sz="2400" dirty="0" err="1">
                <a:latin typeface="Times New Roman" pitchFamily="18" charset="0"/>
                <a:cs typeface="Times New Roman" pitchFamily="18" charset="0"/>
              </a:rPr>
              <a:t>principu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više</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voljeti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otkup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akcija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kompanije</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nego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isplate</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dividendi</a:t>
            </a:r>
            <a:r>
              <a:rPr lang="en-US" sz="2400" dirty="0" smtClean="0">
                <a:latin typeface="Times New Roman" pitchFamily="18" charset="0"/>
                <a:cs typeface="Times New Roman" pitchFamily="18" charset="0"/>
              </a:rPr>
              <a:t>.</a:t>
            </a:r>
            <a:endParaRPr lang="sr-Latn-BA" sz="2400" dirty="0" smtClean="0">
              <a:latin typeface="Times New Roman" pitchFamily="18" charset="0"/>
              <a:cs typeface="Times New Roman" pitchFamily="18" charset="0"/>
            </a:endParaRPr>
          </a:p>
          <a:p>
            <a:r>
              <a:rPr lang="en-US" sz="2400" dirty="0" err="1">
                <a:latin typeface="Times New Roman" pitchFamily="18" charset="0"/>
                <a:cs typeface="Times New Roman" pitchFamily="18" charset="0"/>
              </a:rPr>
              <a:t>Sveukupne</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neto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poreske</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prednosti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ili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nedostaci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otkupa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akcija</a:t>
            </a:r>
            <a:r>
              <a:rPr lang="en-US" sz="2400" dirty="0">
                <a:latin typeface="Times New Roman" pitchFamily="18" charset="0"/>
                <a:cs typeface="Times New Roman" pitchFamily="18" charset="0"/>
              </a:rPr>
              <a:t> u </a:t>
            </a:r>
            <a:r>
              <a:rPr lang="en-US" sz="2400" dirty="0" err="1">
                <a:latin typeface="Times New Roman" pitchFamily="18" charset="0"/>
                <a:cs typeface="Times New Roman" pitchFamily="18" charset="0"/>
              </a:rPr>
              <a:t>odnosu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dividende</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stoga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zavise</a:t>
            </a:r>
            <a:r>
              <a:rPr lang="en-US" sz="2400" dirty="0">
                <a:latin typeface="Times New Roman" pitchFamily="18" charset="0"/>
                <a:cs typeface="Times New Roman" pitchFamily="18" charset="0"/>
              </a:rPr>
              <a:t> od </a:t>
            </a:r>
            <a:r>
              <a:rPr lang="en-US" sz="2400" dirty="0" err="1">
                <a:latin typeface="Times New Roman" pitchFamily="18" charset="0"/>
                <a:cs typeface="Times New Roman" pitchFamily="18" charset="0"/>
              </a:rPr>
              <a:t>kombinacije</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akcionara</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114643103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38200"/>
            <a:ext cx="7010400" cy="977902"/>
          </a:xfrm>
        </p:spPr>
        <p:txBody>
          <a:bodyPr/>
          <a:lstStyle/>
          <a:p>
            <a:pPr algn="ctr"/>
            <a:r>
              <a:rPr lang="sr-Latn-BA" sz="2800" b="1" dirty="0" smtClean="0">
                <a:cs typeface="Times New Roman" pitchFamily="18" charset="0"/>
              </a:rPr>
              <a:t>2.3.5. Uticaj prenosivih prodajnih prava</a:t>
            </a:r>
            <a:endParaRPr lang="en-US" sz="28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2133600"/>
            <a:ext cx="8382000" cy="4572000"/>
          </a:xfrm>
          <a:pattFill prst="pct40">
            <a:fgClr>
              <a:schemeClr val="tx2">
                <a:lumMod val="40000"/>
                <a:lumOff val="60000"/>
              </a:schemeClr>
            </a:fgClr>
            <a:bgClr>
              <a:schemeClr val="bg1"/>
            </a:bgClr>
          </a:pattFill>
        </p:spPr>
        <p:txBody>
          <a:bodyPr>
            <a:noAutofit/>
          </a:bodyPr>
          <a:lstStyle/>
          <a:p>
            <a:r>
              <a:rPr lang="en-US" sz="2400" dirty="0" err="1">
                <a:latin typeface="Times New Roman" pitchFamily="18" charset="0"/>
                <a:cs typeface="Times New Roman" pitchFamily="18" charset="0"/>
              </a:rPr>
              <a:t>Kompanija</a:t>
            </a:r>
            <a:r>
              <a:rPr lang="en-US" sz="2400" dirty="0">
                <a:latin typeface="Times New Roman" pitchFamily="18" charset="0"/>
                <a:cs typeface="Times New Roman" pitchFamily="18" charset="0"/>
              </a:rPr>
              <a:t> ne </a:t>
            </a:r>
            <a:r>
              <a:rPr lang="en-US" sz="2400" dirty="0" err="1">
                <a:latin typeface="Times New Roman" pitchFamily="18" charset="0"/>
                <a:cs typeface="Times New Roman" pitchFamily="18" charset="0"/>
              </a:rPr>
              <a:t>može</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primorati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svoje</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akcionare</a:t>
            </a:r>
            <a:r>
              <a:rPr lang="en-US" sz="2400" dirty="0">
                <a:latin typeface="Times New Roman" pitchFamily="18" charset="0"/>
                <a:cs typeface="Times New Roman" pitchFamily="18" charset="0"/>
              </a:rPr>
              <a:t> da </a:t>
            </a:r>
            <a:r>
              <a:rPr lang="en-US" sz="2400" dirty="0" err="1">
                <a:latin typeface="Times New Roman" pitchFamily="18" charset="0"/>
                <a:cs typeface="Times New Roman" pitchFamily="18" charset="0"/>
              </a:rPr>
              <a:t>prodaju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akcije</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Ona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jedino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može</a:t>
            </a:r>
            <a:r>
              <a:rPr lang="en-US" sz="2400" dirty="0">
                <a:latin typeface="Times New Roman" pitchFamily="18" charset="0"/>
                <a:cs typeface="Times New Roman" pitchFamily="18" charset="0"/>
              </a:rPr>
              <a:t> da </a:t>
            </a:r>
            <a:r>
              <a:rPr lang="en-US" sz="2400" dirty="0" err="1">
                <a:latin typeface="Times New Roman" pitchFamily="18" charset="0"/>
                <a:cs typeface="Times New Roman" pitchFamily="18" charset="0"/>
              </a:rPr>
              <a:t>ponudi</a:t>
            </a:r>
            <a:r>
              <a:rPr lang="en-US" sz="2400" dirty="0">
                <a:latin typeface="Times New Roman" pitchFamily="18" charset="0"/>
                <a:cs typeface="Times New Roman" pitchFamily="18" charset="0"/>
              </a:rPr>
              <a:t> da </a:t>
            </a:r>
            <a:r>
              <a:rPr lang="en-US" sz="2400" dirty="0" err="1">
                <a:latin typeface="Times New Roman" pitchFamily="18" charset="0"/>
                <a:cs typeface="Times New Roman" pitchFamily="18" charset="0"/>
              </a:rPr>
              <a:t>ih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otkupi</a:t>
            </a:r>
            <a:r>
              <a:rPr lang="en-US" sz="2400" dirty="0" smtClean="0">
                <a:latin typeface="Times New Roman" pitchFamily="18" charset="0"/>
                <a:cs typeface="Times New Roman" pitchFamily="18" charset="0"/>
              </a:rPr>
              <a:t>.</a:t>
            </a:r>
            <a:r>
              <a:rPr lang="en-US" sz="2400" dirty="0">
                <a:latin typeface="Times New Roman" pitchFamily="18" charset="0"/>
                <a:cs typeface="Times New Roman" pitchFamily="18" charset="0"/>
              </a:rPr>
              <a:t> </a:t>
            </a:r>
            <a:endParaRPr lang="sr-Latn-BA" sz="2400" dirty="0" smtClean="0">
              <a:latin typeface="Times New Roman" pitchFamily="18" charset="0"/>
              <a:cs typeface="Times New Roman" pitchFamily="18" charset="0"/>
            </a:endParaRPr>
          </a:p>
          <a:p>
            <a:r>
              <a:rPr lang="en-US" sz="2400" dirty="0" err="1" smtClean="0">
                <a:latin typeface="Times New Roman" pitchFamily="18" charset="0"/>
                <a:cs typeface="Times New Roman" pitchFamily="18" charset="0"/>
              </a:rPr>
              <a:t>Kompanija</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uglavnom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odredi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maksimalni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iznos</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akcija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koji</a:t>
            </a:r>
            <a:r>
              <a:rPr lang="en-US" sz="2400" dirty="0">
                <a:latin typeface="Times New Roman" pitchFamily="18" charset="0"/>
                <a:cs typeface="Times New Roman" pitchFamily="18" charset="0"/>
              </a:rPr>
              <a:t> je </a:t>
            </a:r>
            <a:r>
              <a:rPr lang="en-US" sz="2400" dirty="0" err="1">
                <a:latin typeface="Times New Roman" pitchFamily="18" charset="0"/>
                <a:cs typeface="Times New Roman" pitchFamily="18" charset="0"/>
              </a:rPr>
              <a:t>spremna</a:t>
            </a:r>
            <a:r>
              <a:rPr lang="en-US" sz="2400" dirty="0">
                <a:latin typeface="Times New Roman" pitchFamily="18" charset="0"/>
                <a:cs typeface="Times New Roman" pitchFamily="18" charset="0"/>
              </a:rPr>
              <a:t> da </a:t>
            </a:r>
            <a:r>
              <a:rPr lang="en-US" sz="2400" dirty="0" err="1">
                <a:latin typeface="Times New Roman" pitchFamily="18" charset="0"/>
                <a:cs typeface="Times New Roman" pitchFamily="18" charset="0"/>
              </a:rPr>
              <a:t>otkupi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tenderskoj</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cijeni</a:t>
            </a:r>
            <a:r>
              <a:rPr lang="en-US" sz="2400" dirty="0" smtClean="0">
                <a:latin typeface="Times New Roman" pitchFamily="18" charset="0"/>
                <a:cs typeface="Times New Roman" pitchFamily="18" charset="0"/>
              </a:rPr>
              <a:t>.</a:t>
            </a:r>
            <a:r>
              <a:rPr lang="en-US" sz="2400" dirty="0">
                <a:latin typeface="Times New Roman" pitchFamily="18" charset="0"/>
                <a:cs typeface="Times New Roman" pitchFamily="18" charset="0"/>
              </a:rPr>
              <a:t> </a:t>
            </a:r>
            <a:endParaRPr lang="sr-Latn-BA" sz="2400" dirty="0" smtClean="0">
              <a:latin typeface="Times New Roman" pitchFamily="18" charset="0"/>
              <a:cs typeface="Times New Roman" pitchFamily="18" charset="0"/>
            </a:endParaRPr>
          </a:p>
          <a:p>
            <a:r>
              <a:rPr lang="en-US" sz="2400" dirty="0" err="1" smtClean="0">
                <a:latin typeface="Times New Roman" pitchFamily="18" charset="0"/>
                <a:cs typeface="Times New Roman" pitchFamily="18" charset="0"/>
              </a:rPr>
              <a:t>Kada</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cijena</a:t>
            </a:r>
            <a:r>
              <a:rPr lang="en-US" sz="2400" dirty="0">
                <a:latin typeface="Times New Roman" pitchFamily="18" charset="0"/>
                <a:cs typeface="Times New Roman" pitchFamily="18" charset="0"/>
              </a:rPr>
              <a:t> u </a:t>
            </a:r>
            <a:r>
              <a:rPr lang="en-US" sz="2400" dirty="0" err="1">
                <a:latin typeface="Times New Roman" pitchFamily="18" charset="0"/>
                <a:cs typeface="Times New Roman" pitchFamily="18" charset="0"/>
              </a:rPr>
              <a:t>tenderu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prevazilazi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tržišnu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cijenu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opcija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prodaje</a:t>
            </a:r>
            <a:r>
              <a:rPr lang="en-US" sz="2400" dirty="0">
                <a:latin typeface="Times New Roman" pitchFamily="18" charset="0"/>
                <a:cs typeface="Times New Roman" pitchFamily="18" charset="0"/>
              </a:rPr>
              <a:t> je </a:t>
            </a:r>
            <a:r>
              <a:rPr lang="en-US" sz="2400" dirty="0" err="1" smtClean="0">
                <a:latin typeface="Times New Roman" pitchFamily="18" charset="0"/>
                <a:cs typeface="Times New Roman" pitchFamily="18" charset="0"/>
              </a:rPr>
              <a:t>novčana</a:t>
            </a:r>
            <a:r>
              <a:rPr lang="vi-VN" sz="2400" dirty="0">
                <a:latin typeface="Times New Roman" pitchFamily="18" charset="0"/>
                <a:cs typeface="Times New Roman" pitchFamily="18" charset="0"/>
              </a:rPr>
              <a:t> </a:t>
            </a:r>
            <a:r>
              <a:rPr lang="sr-Latn-BA" sz="2400" dirty="0" smtClean="0">
                <a:latin typeface="Times New Roman" pitchFamily="18" charset="0"/>
                <a:cs typeface="Times New Roman" pitchFamily="18" charset="0"/>
              </a:rPr>
              <a:t>.</a:t>
            </a:r>
          </a:p>
          <a:p>
            <a:r>
              <a:rPr lang="vi-VN" sz="2400" dirty="0" smtClean="0">
                <a:latin typeface="Times New Roman" pitchFamily="18" charset="0"/>
                <a:cs typeface="Times New Roman" pitchFamily="18" charset="0"/>
              </a:rPr>
              <a:t>Međutim</a:t>
            </a:r>
            <a:r>
              <a:rPr lang="vi-VN" sz="2400" dirty="0">
                <a:latin typeface="Times New Roman" pitchFamily="18" charset="0"/>
                <a:cs typeface="Times New Roman" pitchFamily="18" charset="0"/>
              </a:rPr>
              <a:t>, zbog poreza neto vrijednost ove opcije nije ista za sve akcionare.</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65952931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38200"/>
            <a:ext cx="7010400" cy="977902"/>
          </a:xfrm>
        </p:spPr>
        <p:txBody>
          <a:bodyPr/>
          <a:lstStyle/>
          <a:p>
            <a:pPr algn="ctr"/>
            <a:r>
              <a:rPr lang="sr-Latn-BA" sz="2800" b="1" dirty="0" smtClean="0">
                <a:cs typeface="Times New Roman" pitchFamily="18" charset="0"/>
              </a:rPr>
              <a:t>2.3.5. Uticaj prenosivih prodajnih prava</a:t>
            </a:r>
            <a:endParaRPr lang="en-US" sz="28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2133600"/>
            <a:ext cx="8382000" cy="4572000"/>
          </a:xfrm>
          <a:pattFill prst="pct40">
            <a:fgClr>
              <a:schemeClr val="tx2">
                <a:lumMod val="40000"/>
                <a:lumOff val="60000"/>
              </a:schemeClr>
            </a:fgClr>
            <a:bgClr>
              <a:schemeClr val="bg1"/>
            </a:bgClr>
          </a:pattFill>
        </p:spPr>
        <p:txBody>
          <a:bodyPr>
            <a:noAutofit/>
          </a:bodyPr>
          <a:lstStyle/>
          <a:p>
            <a:r>
              <a:rPr lang="sr-Latn-BA" sz="2200" dirty="0" smtClean="0">
                <a:latin typeface="Times New Roman" pitchFamily="18" charset="0"/>
                <a:cs typeface="Times New Roman" pitchFamily="18" charset="0"/>
              </a:rPr>
              <a:t>N</a:t>
            </a:r>
            <a:r>
              <a:rPr lang="en-US" sz="2200" dirty="0" err="1" smtClean="0">
                <a:latin typeface="Times New Roman" pitchFamily="18" charset="0"/>
                <a:cs typeface="Times New Roman" pitchFamily="18" charset="0"/>
              </a:rPr>
              <a:t>eki</a:t>
            </a:r>
            <a:r>
              <a:rPr lang="en-US" sz="2200" dirty="0" smtClean="0">
                <a:latin typeface="Times New Roman" pitchFamily="18" charset="0"/>
                <a:cs typeface="Times New Roman" pitchFamily="18" charset="0"/>
              </a:rPr>
              <a:t> </a:t>
            </a:r>
            <a:r>
              <a:rPr lang="en-US" sz="2200" dirty="0" err="1">
                <a:latin typeface="Times New Roman" pitchFamily="18" charset="0"/>
                <a:cs typeface="Times New Roman" pitchFamily="18" charset="0"/>
              </a:rPr>
              <a:t>investitori</a:t>
            </a:r>
            <a:r>
              <a:rPr lang="en-US" sz="2200" dirty="0">
                <a:latin typeface="Times New Roman" pitchFamily="18" charset="0"/>
                <a:cs typeface="Times New Roman" pitchFamily="18" charset="0"/>
              </a:rPr>
              <a:t> s </a:t>
            </a:r>
            <a:r>
              <a:rPr lang="en-US" sz="2200" dirty="0" err="1">
                <a:latin typeface="Times New Roman" pitchFamily="18" charset="0"/>
                <a:cs typeface="Times New Roman" pitchFamily="18" charset="0"/>
              </a:rPr>
              <a:t>niskim</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poreskim</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osnovicama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te</a:t>
            </a:r>
            <a:r>
              <a:rPr lang="en-US" sz="2200" dirty="0">
                <a:latin typeface="Times New Roman" pitchFamily="18" charset="0"/>
                <a:cs typeface="Times New Roman" pitchFamily="18" charset="0"/>
              </a:rPr>
              <a:t> time </a:t>
            </a:r>
            <a:r>
              <a:rPr lang="en-US" sz="2200" dirty="0" err="1">
                <a:latin typeface="Times New Roman" pitchFamily="18" charset="0"/>
                <a:cs typeface="Times New Roman" pitchFamily="18" charset="0"/>
              </a:rPr>
              <a:t>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većim</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poreskim</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obavezama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koje</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su</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uzrokovane</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tenderom</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prodaće</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akcije</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dok</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investitori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višim</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poreskim</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osnovama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te</a:t>
            </a:r>
            <a:r>
              <a:rPr lang="en-US" sz="2200" dirty="0">
                <a:latin typeface="Times New Roman" pitchFamily="18" charset="0"/>
                <a:cs typeface="Times New Roman" pitchFamily="18" charset="0"/>
              </a:rPr>
              <a:t> time </a:t>
            </a:r>
            <a:r>
              <a:rPr lang="en-US" sz="2200" dirty="0" err="1">
                <a:latin typeface="Times New Roman" pitchFamily="18" charset="0"/>
                <a:cs typeface="Times New Roman" pitchFamily="18" charset="0"/>
              </a:rPr>
              <a:t>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manjim</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potencijalnim</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obavezama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neće</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prodati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sve</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svoje</a:t>
            </a:r>
            <a:r>
              <a:rPr lang="en-US" sz="2200" dirty="0">
                <a:latin typeface="Times New Roman" pitchFamily="18" charset="0"/>
                <a:cs typeface="Times New Roman" pitchFamily="18" charset="0"/>
              </a:rPr>
              <a:t> </a:t>
            </a:r>
            <a:r>
              <a:rPr lang="en-US" sz="2200" dirty="0" err="1" smtClean="0">
                <a:latin typeface="Times New Roman" pitchFamily="18" charset="0"/>
                <a:cs typeface="Times New Roman" pitchFamily="18" charset="0"/>
              </a:rPr>
              <a:t>akcije</a:t>
            </a:r>
            <a:endParaRPr lang="sr-Latn-BA" sz="2200" dirty="0" smtClean="0">
              <a:latin typeface="Times New Roman" pitchFamily="18" charset="0"/>
              <a:cs typeface="Times New Roman" pitchFamily="18" charset="0"/>
            </a:endParaRPr>
          </a:p>
          <a:p>
            <a:r>
              <a:rPr lang="vi-VN" sz="2200" dirty="0">
                <a:latin typeface="Times New Roman" pitchFamily="18" charset="0"/>
                <a:cs typeface="Times New Roman" pitchFamily="18" charset="0"/>
              </a:rPr>
              <a:t>Prenosiva prodajna prava su dizajnirana da minimiziraju ove nedostatke. Ona predstavljaju pravo da se kompaniji proda jedna od </a:t>
            </a:r>
            <a:r>
              <a:rPr lang="vi-VN" sz="2200" dirty="0" smtClean="0">
                <a:latin typeface="Times New Roman" pitchFamily="18" charset="0"/>
                <a:cs typeface="Times New Roman" pitchFamily="18" charset="0"/>
              </a:rPr>
              <a:t>običnih </a:t>
            </a:r>
            <a:r>
              <a:rPr lang="vi-VN" sz="2200" dirty="0">
                <a:latin typeface="Times New Roman" pitchFamily="18" charset="0"/>
                <a:cs typeface="Times New Roman" pitchFamily="18" charset="0"/>
              </a:rPr>
              <a:t>akcija po fiksnoj cijeni (udarna cijena) u naznačenom periodu (vrijeme do dospijeća</a:t>
            </a:r>
            <a:r>
              <a:rPr lang="vi-VN" sz="2200" dirty="0" smtClean="0">
                <a:latin typeface="Times New Roman" pitchFamily="18" charset="0"/>
                <a:cs typeface="Times New Roman" pitchFamily="18" charset="0"/>
              </a:rPr>
              <a:t>).</a:t>
            </a:r>
            <a:endParaRPr lang="sr-Latn-BA" sz="2200" dirty="0" smtClean="0">
              <a:latin typeface="Times New Roman" pitchFamily="18" charset="0"/>
              <a:cs typeface="Times New Roman" pitchFamily="18" charset="0"/>
            </a:endParaRPr>
          </a:p>
          <a:p>
            <a:r>
              <a:rPr lang="vi-VN" sz="2200" dirty="0">
                <a:latin typeface="Times New Roman" pitchFamily="18" charset="0"/>
                <a:cs typeface="Times New Roman" pitchFamily="18" charset="0"/>
              </a:rPr>
              <a:t>Prenosivo prodajno pravo može biti kupljeno i prodato na tržištima kapitala. Na ovaj </a:t>
            </a:r>
            <a:r>
              <a:rPr lang="vi-VN" sz="2200" dirty="0" smtClean="0">
                <a:latin typeface="Times New Roman" pitchFamily="18" charset="0"/>
                <a:cs typeface="Times New Roman" pitchFamily="18" charset="0"/>
              </a:rPr>
              <a:t>način </a:t>
            </a:r>
            <a:r>
              <a:rPr lang="vi-VN" sz="2200" dirty="0">
                <a:latin typeface="Times New Roman" pitchFamily="18" charset="0"/>
                <a:cs typeface="Times New Roman" pitchFamily="18" charset="0"/>
              </a:rPr>
              <a:t>akcionari mogu dobiti opcionu vrijednost prodajom prenosivih prodajnih prava ukoliko ne žele da ih </a:t>
            </a:r>
            <a:r>
              <a:rPr lang="vi-VN" sz="2200" dirty="0" smtClean="0">
                <a:latin typeface="Times New Roman" pitchFamily="18" charset="0"/>
                <a:cs typeface="Times New Roman" pitchFamily="18" charset="0"/>
              </a:rPr>
              <a:t>iskoriste</a:t>
            </a:r>
            <a:endParaRPr lang="en-US" sz="2200" dirty="0">
              <a:latin typeface="Times New Roman" pitchFamily="18" charset="0"/>
              <a:cs typeface="Times New Roman" pitchFamily="18" charset="0"/>
            </a:endParaRPr>
          </a:p>
        </p:txBody>
      </p:sp>
    </p:spTree>
    <p:extLst>
      <p:ext uri="{BB962C8B-B14F-4D97-AF65-F5344CB8AC3E}">
        <p14:creationId xmlns:p14="http://schemas.microsoft.com/office/powerpoint/2010/main" val="32077923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5970" y="927098"/>
            <a:ext cx="6982630" cy="901702"/>
          </a:xfrm>
        </p:spPr>
        <p:txBody>
          <a:bodyPr/>
          <a:lstStyle/>
          <a:p>
            <a:pPr algn="ctr"/>
            <a:r>
              <a:rPr lang="sr-Latn-BA" b="1" dirty="0" smtClean="0"/>
              <a:t>1.1. TEORIJE POLITIKE DIVIDENDE</a:t>
            </a:r>
            <a:endParaRPr lang="sr-Latn-BA" b="1" dirty="0"/>
          </a:p>
        </p:txBody>
      </p:sp>
      <p:sp>
        <p:nvSpPr>
          <p:cNvPr id="3" name="Content Placeholder 2"/>
          <p:cNvSpPr>
            <a:spLocks noGrp="1"/>
          </p:cNvSpPr>
          <p:nvPr>
            <p:ph idx="1"/>
          </p:nvPr>
        </p:nvSpPr>
        <p:spPr>
          <a:xfrm>
            <a:off x="864382" y="2489200"/>
            <a:ext cx="7593818" cy="3987800"/>
          </a:xfrm>
          <a:pattFill prst="pct40">
            <a:fgClr>
              <a:schemeClr val="tx2">
                <a:lumMod val="40000"/>
                <a:lumOff val="60000"/>
              </a:schemeClr>
            </a:fgClr>
            <a:bgClr>
              <a:schemeClr val="bg1"/>
            </a:bgClr>
          </a:pattFill>
        </p:spPr>
        <p:txBody>
          <a:bodyPr/>
          <a:lstStyle/>
          <a:p>
            <a:r>
              <a:rPr lang="en-US" sz="2400" dirty="0" err="1">
                <a:latin typeface="Times New Roman" pitchFamily="18" charset="0"/>
                <a:cs typeface="Times New Roman" pitchFamily="18" charset="0"/>
              </a:rPr>
              <a:t>Kada</a:t>
            </a:r>
            <a:r>
              <a:rPr lang="en-US" sz="2400" dirty="0">
                <a:latin typeface="Times New Roman" pitchFamily="18" charset="0"/>
                <a:cs typeface="Times New Roman" pitchFamily="18" charset="0"/>
              </a:rPr>
              <a:t> je </a:t>
            </a:r>
            <a:r>
              <a:rPr lang="en-US" sz="2400" dirty="0" err="1">
                <a:latin typeface="Times New Roman" pitchFamily="18" charset="0"/>
                <a:cs typeface="Times New Roman" pitchFamily="18" charset="0"/>
              </a:rPr>
              <a:t>riječ</a:t>
            </a:r>
            <a:r>
              <a:rPr lang="en-US" sz="2400" dirty="0">
                <a:latin typeface="Times New Roman" pitchFamily="18" charset="0"/>
                <a:cs typeface="Times New Roman" pitchFamily="18" charset="0"/>
              </a:rPr>
              <a:t> o </a:t>
            </a:r>
            <a:r>
              <a:rPr lang="en-US" sz="2400" dirty="0" err="1">
                <a:latin typeface="Times New Roman" pitchFamily="18" charset="0"/>
                <a:cs typeface="Times New Roman" pitchFamily="18" charset="0"/>
              </a:rPr>
              <a:t>politici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dividendi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preduzeća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suštinsko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pitanje</a:t>
            </a:r>
            <a:r>
              <a:rPr lang="en-US" sz="2400" dirty="0">
                <a:latin typeface="Times New Roman" pitchFamily="18" charset="0"/>
                <a:cs typeface="Times New Roman" pitchFamily="18" charset="0"/>
              </a:rPr>
              <a:t> je </a:t>
            </a:r>
            <a:r>
              <a:rPr lang="en-US" sz="2400" dirty="0" err="1">
                <a:latin typeface="Times New Roman" pitchFamily="18" charset="0"/>
                <a:cs typeface="Times New Roman" pitchFamily="18" charset="0"/>
              </a:rPr>
              <a:t>koliki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dio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raspoloživog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neto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dobitka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treba</a:t>
            </a:r>
            <a:r>
              <a:rPr lang="en-US" sz="2400" dirty="0">
                <a:latin typeface="Times New Roman" pitchFamily="18" charset="0"/>
                <a:cs typeface="Times New Roman" pitchFamily="18" charset="0"/>
              </a:rPr>
              <a:t> da se </a:t>
            </a:r>
            <a:r>
              <a:rPr lang="en-US" sz="2400" dirty="0" err="1">
                <a:latin typeface="Times New Roman" pitchFamily="18" charset="0"/>
                <a:cs typeface="Times New Roman" pitchFamily="18" charset="0"/>
              </a:rPr>
              <a:t>isplati</a:t>
            </a:r>
            <a:r>
              <a:rPr lang="en-US" sz="2400" dirty="0">
                <a:latin typeface="Times New Roman" pitchFamily="18" charset="0"/>
                <a:cs typeface="Times New Roman" pitchFamily="18" charset="0"/>
              </a:rPr>
              <a:t> u </a:t>
            </a:r>
            <a:r>
              <a:rPr lang="en-US" sz="2400" dirty="0" err="1">
                <a:latin typeface="Times New Roman" pitchFamily="18" charset="0"/>
                <a:cs typeface="Times New Roman" pitchFamily="18" charset="0"/>
              </a:rPr>
              <a:t>vidu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dividendi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akcionarima</a:t>
            </a:r>
            <a:r>
              <a:rPr lang="en-US" sz="2400" dirty="0">
                <a:latin typeface="Times New Roman" pitchFamily="18" charset="0"/>
                <a:cs typeface="Times New Roman" pitchFamily="18" charset="0"/>
              </a:rPr>
              <a:t>, a </a:t>
            </a:r>
            <a:r>
              <a:rPr lang="en-US" sz="2400" dirty="0" err="1">
                <a:latin typeface="Times New Roman" pitchFamily="18" charset="0"/>
                <a:cs typeface="Times New Roman" pitchFamily="18" charset="0"/>
              </a:rPr>
              <a:t>koliki</a:t>
            </a:r>
            <a:r>
              <a:rPr lang="en-US" sz="2400" dirty="0">
                <a:latin typeface="Times New Roman" pitchFamily="18" charset="0"/>
                <a:cs typeface="Times New Roman" pitchFamily="18" charset="0"/>
              </a:rPr>
              <a:t> da se </a:t>
            </a:r>
            <a:r>
              <a:rPr lang="en-US" sz="2400" dirty="0" err="1">
                <a:latin typeface="Times New Roman" pitchFamily="18" charset="0"/>
                <a:cs typeface="Times New Roman" pitchFamily="18" charset="0"/>
              </a:rPr>
              <a:t>zadrži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reinvestira</a:t>
            </a:r>
            <a:r>
              <a:rPr lang="en-US" sz="2400" dirty="0">
                <a:latin typeface="Times New Roman" pitchFamily="18" charset="0"/>
                <a:cs typeface="Times New Roman" pitchFamily="18" charset="0"/>
              </a:rPr>
              <a:t> u  </a:t>
            </a:r>
            <a:r>
              <a:rPr lang="en-US" sz="2400" dirty="0" err="1">
                <a:latin typeface="Times New Roman" pitchFamily="18" charset="0"/>
                <a:cs typeface="Times New Roman" pitchFamily="18" charset="0"/>
              </a:rPr>
              <a:t>firmi</a:t>
            </a:r>
            <a:r>
              <a:rPr lang="en-US" sz="2400" dirty="0">
                <a:latin typeface="Times New Roman" pitchFamily="18" charset="0"/>
                <a:cs typeface="Times New Roman" pitchFamily="18" charset="0"/>
              </a:rPr>
              <a:t>. </a:t>
            </a:r>
            <a:endParaRPr lang="sr-Latn-BA" sz="2400" dirty="0">
              <a:latin typeface="Times New Roman" pitchFamily="18" charset="0"/>
              <a:cs typeface="Times New Roman" pitchFamily="18" charset="0"/>
            </a:endParaRPr>
          </a:p>
          <a:p>
            <a:r>
              <a:rPr lang="en-US" sz="2400" dirty="0">
                <a:latin typeface="Times New Roman" pitchFamily="18" charset="0"/>
                <a:cs typeface="Times New Roman" pitchFamily="18" charset="0"/>
              </a:rPr>
              <a:t>U tom </a:t>
            </a:r>
            <a:r>
              <a:rPr lang="en-US" sz="2400" dirty="0" err="1">
                <a:latin typeface="Times New Roman" pitchFamily="18" charset="0"/>
                <a:cs typeface="Times New Roman" pitchFamily="18" charset="0"/>
              </a:rPr>
              <a:t>pogledu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postoji</a:t>
            </a:r>
            <a:r>
              <a:rPr lang="en-US" sz="2400" dirty="0">
                <a:latin typeface="Times New Roman" pitchFamily="18" charset="0"/>
                <a:cs typeface="Times New Roman" pitchFamily="18" charset="0"/>
              </a:rPr>
              <a:t>:</a:t>
            </a:r>
          </a:p>
          <a:p>
            <a:pPr lvl="1"/>
            <a:r>
              <a:rPr lang="en-US" sz="2200" dirty="0" err="1">
                <a:solidFill>
                  <a:srgbClr val="9900CC"/>
                </a:solidFill>
                <a:latin typeface="Times New Roman" pitchFamily="18" charset="0"/>
                <a:cs typeface="Times New Roman" pitchFamily="18" charset="0"/>
              </a:rPr>
              <a:t>Teorija</a:t>
            </a:r>
            <a:r>
              <a:rPr lang="en-US" sz="2200" dirty="0">
                <a:solidFill>
                  <a:srgbClr val="9900CC"/>
                </a:solidFill>
                <a:latin typeface="Times New Roman" pitchFamily="18" charset="0"/>
                <a:cs typeface="Times New Roman" pitchFamily="18" charset="0"/>
              </a:rPr>
              <a:t> </a:t>
            </a:r>
            <a:r>
              <a:rPr lang="en-US" sz="2200" dirty="0" err="1">
                <a:solidFill>
                  <a:srgbClr val="9900CC"/>
                </a:solidFill>
                <a:latin typeface="Times New Roman" pitchFamily="18" charset="0"/>
                <a:cs typeface="Times New Roman" pitchFamily="18" charset="0"/>
              </a:rPr>
              <a:t>rezidualne</a:t>
            </a:r>
            <a:r>
              <a:rPr lang="en-US" sz="2200" dirty="0">
                <a:solidFill>
                  <a:srgbClr val="9900CC"/>
                </a:solidFill>
                <a:latin typeface="Times New Roman" pitchFamily="18" charset="0"/>
                <a:cs typeface="Times New Roman" pitchFamily="18" charset="0"/>
              </a:rPr>
              <a:t> </a:t>
            </a:r>
            <a:r>
              <a:rPr lang="sr-Latn-BA" sz="2200" dirty="0">
                <a:solidFill>
                  <a:srgbClr val="9900CC"/>
                </a:solidFill>
                <a:latin typeface="Times New Roman" pitchFamily="18" charset="0"/>
                <a:cs typeface="Times New Roman" pitchFamily="18" charset="0"/>
              </a:rPr>
              <a:t> </a:t>
            </a:r>
            <a:r>
              <a:rPr lang="en-US" sz="2200" dirty="0" err="1">
                <a:solidFill>
                  <a:srgbClr val="9900CC"/>
                </a:solidFill>
                <a:latin typeface="Times New Roman" pitchFamily="18" charset="0"/>
                <a:cs typeface="Times New Roman" pitchFamily="18" charset="0"/>
              </a:rPr>
              <a:t>dividende</a:t>
            </a:r>
            <a:r>
              <a:rPr lang="en-US" sz="2200" dirty="0">
                <a:solidFill>
                  <a:srgbClr val="9900CC"/>
                </a:solidFill>
                <a:latin typeface="Times New Roman" pitchFamily="18" charset="0"/>
                <a:cs typeface="Times New Roman" pitchFamily="18" charset="0"/>
              </a:rPr>
              <a:t>, </a:t>
            </a:r>
          </a:p>
          <a:p>
            <a:pPr lvl="1"/>
            <a:r>
              <a:rPr lang="en-US" sz="2200" dirty="0" err="1">
                <a:solidFill>
                  <a:srgbClr val="9900CC"/>
                </a:solidFill>
                <a:latin typeface="Times New Roman" pitchFamily="18" charset="0"/>
                <a:cs typeface="Times New Roman" pitchFamily="18" charset="0"/>
              </a:rPr>
              <a:t>Irelevantnosti</a:t>
            </a:r>
            <a:r>
              <a:rPr lang="en-US" sz="2200" dirty="0">
                <a:solidFill>
                  <a:srgbClr val="9900CC"/>
                </a:solidFill>
                <a:latin typeface="Times New Roman" pitchFamily="18" charset="0"/>
                <a:cs typeface="Times New Roman" pitchFamily="18" charset="0"/>
              </a:rPr>
              <a:t> </a:t>
            </a:r>
            <a:r>
              <a:rPr lang="en-US" sz="2200" dirty="0" err="1">
                <a:solidFill>
                  <a:srgbClr val="9900CC"/>
                </a:solidFill>
                <a:latin typeface="Times New Roman" pitchFamily="18" charset="0"/>
                <a:cs typeface="Times New Roman" pitchFamily="18" charset="0"/>
              </a:rPr>
              <a:t>dividende</a:t>
            </a:r>
            <a:r>
              <a:rPr lang="en-US" sz="2200" dirty="0">
                <a:solidFill>
                  <a:srgbClr val="9900CC"/>
                </a:solidFill>
                <a:latin typeface="Times New Roman" pitchFamily="18" charset="0"/>
                <a:cs typeface="Times New Roman" pitchFamily="18" charset="0"/>
              </a:rPr>
              <a:t> </a:t>
            </a:r>
            <a:r>
              <a:rPr lang="en-US" sz="2200" dirty="0" err="1">
                <a:solidFill>
                  <a:srgbClr val="9900CC"/>
                </a:solidFill>
                <a:latin typeface="Times New Roman" pitchFamily="18" charset="0"/>
                <a:cs typeface="Times New Roman" pitchFamily="18" charset="0"/>
              </a:rPr>
              <a:t>i</a:t>
            </a:r>
            <a:r>
              <a:rPr lang="en-US" sz="2200" dirty="0">
                <a:solidFill>
                  <a:srgbClr val="9900CC"/>
                </a:solidFill>
                <a:latin typeface="Times New Roman" pitchFamily="18" charset="0"/>
                <a:cs typeface="Times New Roman" pitchFamily="18" charset="0"/>
              </a:rPr>
              <a:t> </a:t>
            </a:r>
          </a:p>
          <a:p>
            <a:pPr lvl="1"/>
            <a:r>
              <a:rPr lang="en-US" sz="2200" dirty="0" err="1">
                <a:solidFill>
                  <a:srgbClr val="9900CC"/>
                </a:solidFill>
                <a:latin typeface="Times New Roman" pitchFamily="18" charset="0"/>
                <a:cs typeface="Times New Roman" pitchFamily="18" charset="0"/>
              </a:rPr>
              <a:t>Teorija</a:t>
            </a:r>
            <a:r>
              <a:rPr lang="en-US" sz="2200" dirty="0">
                <a:solidFill>
                  <a:srgbClr val="9900CC"/>
                </a:solidFill>
                <a:latin typeface="Times New Roman" pitchFamily="18" charset="0"/>
                <a:cs typeface="Times New Roman" pitchFamily="18" charset="0"/>
              </a:rPr>
              <a:t> “</a:t>
            </a:r>
            <a:r>
              <a:rPr lang="en-US" sz="2200" dirty="0" err="1">
                <a:solidFill>
                  <a:srgbClr val="9900CC"/>
                </a:solidFill>
                <a:latin typeface="Times New Roman" pitchFamily="18" charset="0"/>
                <a:cs typeface="Times New Roman" pitchFamily="18" charset="0"/>
              </a:rPr>
              <a:t>Ptica</a:t>
            </a:r>
            <a:r>
              <a:rPr lang="en-US" sz="2200" dirty="0">
                <a:solidFill>
                  <a:srgbClr val="9900CC"/>
                </a:solidFill>
                <a:latin typeface="Times New Roman" pitchFamily="18" charset="0"/>
                <a:cs typeface="Times New Roman" pitchFamily="18" charset="0"/>
              </a:rPr>
              <a:t> u </a:t>
            </a:r>
            <a:r>
              <a:rPr lang="en-US" sz="2200" dirty="0" err="1">
                <a:solidFill>
                  <a:srgbClr val="9900CC"/>
                </a:solidFill>
                <a:latin typeface="Times New Roman" pitchFamily="18" charset="0"/>
                <a:cs typeface="Times New Roman" pitchFamily="18" charset="0"/>
              </a:rPr>
              <a:t>ruci</a:t>
            </a:r>
            <a:r>
              <a:rPr lang="en-US" sz="2200" dirty="0">
                <a:solidFill>
                  <a:srgbClr val="9900CC"/>
                </a:solidFill>
                <a:latin typeface="Times New Roman" pitchFamily="18" charset="0"/>
                <a:cs typeface="Times New Roman" pitchFamily="18" charset="0"/>
              </a:rPr>
              <a:t>.</a:t>
            </a:r>
            <a:r>
              <a:rPr lang="en-US" sz="2200" dirty="0">
                <a:latin typeface="Times New Roman" pitchFamily="18" charset="0"/>
                <a:cs typeface="Times New Roman" pitchFamily="18" charset="0"/>
              </a:rPr>
              <a:t>”</a:t>
            </a:r>
          </a:p>
          <a:p>
            <a:endParaRPr lang="sr-Latn-BA" dirty="0"/>
          </a:p>
        </p:txBody>
      </p:sp>
    </p:spTree>
    <p:extLst>
      <p:ext uri="{BB962C8B-B14F-4D97-AF65-F5344CB8AC3E}">
        <p14:creationId xmlns:p14="http://schemas.microsoft.com/office/powerpoint/2010/main" val="175602167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38200"/>
            <a:ext cx="7010400" cy="977902"/>
          </a:xfrm>
        </p:spPr>
        <p:txBody>
          <a:bodyPr/>
          <a:lstStyle/>
          <a:p>
            <a:pPr algn="ctr"/>
            <a:r>
              <a:rPr lang="sr-Latn-BA" sz="2800" b="1" dirty="0" smtClean="0">
                <a:cs typeface="Times New Roman" pitchFamily="18" charset="0"/>
              </a:rPr>
              <a:t>2.3.5. Uticaj prenosivih prodajnih prava</a:t>
            </a:r>
            <a:endParaRPr lang="en-US" sz="28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2133600"/>
            <a:ext cx="8382000" cy="4572000"/>
          </a:xfrm>
          <a:pattFill prst="pct40">
            <a:fgClr>
              <a:schemeClr val="tx2">
                <a:lumMod val="40000"/>
                <a:lumOff val="60000"/>
              </a:schemeClr>
            </a:fgClr>
            <a:bgClr>
              <a:schemeClr val="bg1"/>
            </a:bgClr>
          </a:pattFill>
        </p:spPr>
        <p:txBody>
          <a:bodyPr>
            <a:noAutofit/>
          </a:bodyPr>
          <a:lstStyle/>
          <a:p>
            <a:pPr marL="0" indent="0">
              <a:buNone/>
            </a:pPr>
            <a:r>
              <a:rPr lang="en-US" sz="2400" dirty="0" err="1">
                <a:latin typeface="Times New Roman" pitchFamily="18" charset="0"/>
                <a:cs typeface="Times New Roman" pitchFamily="18" charset="0"/>
              </a:rPr>
              <a:t>Vrednovanje</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prenosivih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prodajnih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prava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Vrijednost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opcije</a:t>
            </a:r>
            <a:r>
              <a:rPr lang="en-US" sz="2400" dirty="0">
                <a:latin typeface="Times New Roman" pitchFamily="18" charset="0"/>
                <a:cs typeface="Times New Roman" pitchFamily="18" charset="0"/>
              </a:rPr>
              <a:t>, a </a:t>
            </a:r>
            <a:r>
              <a:rPr lang="en-US" sz="2400" dirty="0" err="1">
                <a:latin typeface="Times New Roman" pitchFamily="18" charset="0"/>
                <a:cs typeface="Times New Roman" pitchFamily="18" charset="0"/>
              </a:rPr>
              <a:t>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prodajnog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prava</a:t>
            </a:r>
            <a:r>
              <a:rPr lang="en-US" sz="2400" dirty="0">
                <a:latin typeface="Times New Roman" pitchFamily="18" charset="0"/>
                <a:cs typeface="Times New Roman" pitchFamily="18" charset="0"/>
              </a:rPr>
              <a:t> je </a:t>
            </a:r>
            <a:r>
              <a:rPr lang="en-US" sz="2400" dirty="0" err="1">
                <a:latin typeface="Times New Roman" pitchFamily="18" charset="0"/>
                <a:cs typeface="Times New Roman" pitchFamily="18" charset="0"/>
              </a:rPr>
              <a:t>funkcija</a:t>
            </a:r>
            <a:r>
              <a:rPr lang="en-US" sz="2400" dirty="0">
                <a:latin typeface="Times New Roman" pitchFamily="18" charset="0"/>
                <a:cs typeface="Times New Roman" pitchFamily="18" charset="0"/>
              </a:rPr>
              <a:t> od: </a:t>
            </a:r>
          </a:p>
          <a:p>
            <a:pPr>
              <a:buNone/>
            </a:pPr>
            <a:r>
              <a:rPr lang="en-US" sz="2400" dirty="0">
                <a:latin typeface="Times New Roman" pitchFamily="18" charset="0"/>
                <a:cs typeface="Times New Roman" pitchFamily="18" charset="0"/>
              </a:rPr>
              <a:t>1) </a:t>
            </a:r>
            <a:r>
              <a:rPr lang="en-US" sz="2400" dirty="0" err="1">
                <a:latin typeface="Times New Roman" pitchFamily="18" charset="0"/>
                <a:cs typeface="Times New Roman" pitchFamily="18" charset="0"/>
              </a:rPr>
              <a:t>udarne</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cijene</a:t>
            </a:r>
            <a:r>
              <a:rPr lang="en-US" sz="2400" dirty="0">
                <a:latin typeface="Times New Roman" pitchFamily="18" charset="0"/>
                <a:cs typeface="Times New Roman" pitchFamily="18" charset="0"/>
              </a:rPr>
              <a:t> (strike price), </a:t>
            </a:r>
          </a:p>
          <a:p>
            <a:pPr>
              <a:buNone/>
            </a:pPr>
            <a:r>
              <a:rPr lang="en-US" sz="2400" dirty="0">
                <a:latin typeface="Times New Roman" pitchFamily="18" charset="0"/>
                <a:cs typeface="Times New Roman" pitchFamily="18" charset="0"/>
              </a:rPr>
              <a:t>2) </a:t>
            </a:r>
            <a:r>
              <a:rPr lang="en-US" sz="2400" dirty="0" err="1">
                <a:latin typeface="Times New Roman" pitchFamily="18" charset="0"/>
                <a:cs typeface="Times New Roman" pitchFamily="18" charset="0"/>
              </a:rPr>
              <a:t>vrijednosti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sredstva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hartije</a:t>
            </a:r>
            <a:r>
              <a:rPr lang="en-US" sz="2400" dirty="0">
                <a:latin typeface="Times New Roman" pitchFamily="18" charset="0"/>
                <a:cs typeface="Times New Roman" pitchFamily="18" charset="0"/>
              </a:rPr>
              <a:t> od </a:t>
            </a:r>
            <a:r>
              <a:rPr lang="en-US" sz="2400" dirty="0" err="1">
                <a:latin typeface="Times New Roman" pitchFamily="18" charset="0"/>
                <a:cs typeface="Times New Roman" pitchFamily="18" charset="0"/>
              </a:rPr>
              <a:t>vrijednosti</a:t>
            </a:r>
            <a:r>
              <a:rPr lang="en-US" sz="2400" dirty="0">
                <a:latin typeface="Times New Roman" pitchFamily="18" charset="0"/>
                <a:cs typeface="Times New Roman" pitchFamily="18" charset="0"/>
              </a:rPr>
              <a:t>),</a:t>
            </a:r>
          </a:p>
          <a:p>
            <a:pPr>
              <a:buNone/>
            </a:pPr>
            <a:r>
              <a:rPr lang="en-US" sz="2400" dirty="0">
                <a:latin typeface="Times New Roman" pitchFamily="18" charset="0"/>
                <a:cs typeface="Times New Roman" pitchFamily="18" charset="0"/>
              </a:rPr>
              <a:t>3) </a:t>
            </a:r>
            <a:r>
              <a:rPr lang="en-US" sz="2400" dirty="0" err="1">
                <a:latin typeface="Times New Roman" pitchFamily="18" charset="0"/>
                <a:cs typeface="Times New Roman" pitchFamily="18" charset="0"/>
              </a:rPr>
              <a:t>vremena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isteka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prava</a:t>
            </a:r>
            <a:r>
              <a:rPr lang="en-US" sz="2400" dirty="0">
                <a:latin typeface="Times New Roman" pitchFamily="18" charset="0"/>
                <a:cs typeface="Times New Roman" pitchFamily="18" charset="0"/>
              </a:rPr>
              <a:t>, </a:t>
            </a:r>
          </a:p>
          <a:p>
            <a:pPr>
              <a:buNone/>
            </a:pPr>
            <a:r>
              <a:rPr lang="en-US" sz="2400" dirty="0">
                <a:latin typeface="Times New Roman" pitchFamily="18" charset="0"/>
                <a:cs typeface="Times New Roman" pitchFamily="18" charset="0"/>
              </a:rPr>
              <a:t>4) </a:t>
            </a:r>
            <a:r>
              <a:rPr lang="en-US" sz="2400" dirty="0" err="1">
                <a:latin typeface="Times New Roman" pitchFamily="18" charset="0"/>
                <a:cs typeface="Times New Roman" pitchFamily="18" charset="0"/>
              </a:rPr>
              <a:t>varijacija</a:t>
            </a:r>
            <a:r>
              <a:rPr lang="en-US" sz="2400" dirty="0">
                <a:latin typeface="Times New Roman" pitchFamily="18" charset="0"/>
                <a:cs typeface="Times New Roman" pitchFamily="18" charset="0"/>
              </a:rPr>
              <a:t> u </a:t>
            </a:r>
            <a:r>
              <a:rPr lang="en-US" sz="2400" dirty="0" err="1">
                <a:latin typeface="Times New Roman" pitchFamily="18" charset="0"/>
                <a:cs typeface="Times New Roman" pitchFamily="18" charset="0"/>
              </a:rPr>
              <a:t>prinosima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sredstva</a:t>
            </a:r>
            <a:r>
              <a:rPr lang="en-US" sz="2400" dirty="0">
                <a:latin typeface="Times New Roman" pitchFamily="18" charset="0"/>
                <a:cs typeface="Times New Roman" pitchFamily="18" charset="0"/>
              </a:rPr>
              <a:t>,</a:t>
            </a:r>
          </a:p>
          <a:p>
            <a:pPr>
              <a:buNone/>
            </a:pPr>
            <a:r>
              <a:rPr lang="en-US" sz="2400" dirty="0">
                <a:latin typeface="Times New Roman" pitchFamily="18" charset="0"/>
                <a:cs typeface="Times New Roman" pitchFamily="18" charset="0"/>
              </a:rPr>
              <a:t>5) </a:t>
            </a:r>
            <a:r>
              <a:rPr lang="en-US" sz="2400" dirty="0" err="1">
                <a:latin typeface="Times New Roman" pitchFamily="18" charset="0"/>
                <a:cs typeface="Times New Roman" pitchFamily="18" charset="0"/>
              </a:rPr>
              <a:t>nerizičnog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prinosa</a:t>
            </a:r>
            <a:r>
              <a:rPr lang="en-US" sz="2400" dirty="0">
                <a:latin typeface="Times New Roman" pitchFamily="18" charset="0"/>
                <a:cs typeface="Times New Roman" pitchFamily="18" charset="0"/>
              </a:rPr>
              <a:t>.</a:t>
            </a:r>
          </a:p>
          <a:p>
            <a:endParaRPr lang="en-US" sz="2200" dirty="0">
              <a:latin typeface="Times New Roman" pitchFamily="18" charset="0"/>
              <a:cs typeface="Times New Roman" pitchFamily="18" charset="0"/>
            </a:endParaRPr>
          </a:p>
        </p:txBody>
      </p:sp>
    </p:spTree>
    <p:extLst>
      <p:ext uri="{BB962C8B-B14F-4D97-AF65-F5344CB8AC3E}">
        <p14:creationId xmlns:p14="http://schemas.microsoft.com/office/powerpoint/2010/main" val="157269342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380999" y="533400"/>
            <a:ext cx="8575675" cy="5588782"/>
          </a:xfrm>
          <a:prstGeom prst="rect">
            <a:avLst/>
          </a:prstGeom>
          <a:noFill/>
          <a:ln w="9525">
            <a:noFill/>
            <a:miter lim="800000"/>
            <a:headEnd/>
            <a:tailEnd/>
          </a:ln>
        </p:spPr>
      </p:pic>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38200"/>
            <a:ext cx="7010400" cy="977902"/>
          </a:xfrm>
        </p:spPr>
        <p:txBody>
          <a:bodyPr/>
          <a:lstStyle/>
          <a:p>
            <a:pPr algn="ctr"/>
            <a:r>
              <a:rPr lang="sr-Latn-BA" sz="2800" b="1" dirty="0" smtClean="0">
                <a:cs typeface="Times New Roman" pitchFamily="18" charset="0"/>
              </a:rPr>
              <a:t>2.3.5. Uticaj prenosivih prodajnih prava</a:t>
            </a:r>
            <a:endParaRPr lang="en-US" sz="28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2133600"/>
            <a:ext cx="8382000" cy="4572000"/>
          </a:xfrm>
          <a:pattFill prst="pct40">
            <a:fgClr>
              <a:schemeClr val="tx2">
                <a:lumMod val="40000"/>
                <a:lumOff val="60000"/>
              </a:schemeClr>
            </a:fgClr>
            <a:bgClr>
              <a:schemeClr val="bg1"/>
            </a:bgClr>
          </a:pattFill>
        </p:spPr>
        <p:txBody>
          <a:bodyPr>
            <a:noAutofit/>
          </a:bodyPr>
          <a:lstStyle/>
          <a:p>
            <a:r>
              <a:rPr lang="vi-VN" sz="2200" dirty="0">
                <a:latin typeface="Times New Roman" pitchFamily="18" charset="0"/>
                <a:cs typeface="Times New Roman" pitchFamily="18" charset="0"/>
              </a:rPr>
              <a:t>Prednosti prenosivih prodajnih prava. Prenosiva prodajna prava nude najmanje tri potencijalno velike prednosti u odnosu na tender sa  fiksnim cijenama:</a:t>
            </a:r>
          </a:p>
          <a:p>
            <a:pPr>
              <a:buNone/>
            </a:pPr>
            <a:r>
              <a:rPr lang="vi-VN" sz="2200" dirty="0">
                <a:latin typeface="Times New Roman" pitchFamily="18" charset="0"/>
                <a:cs typeface="Times New Roman" pitchFamily="18" charset="0"/>
              </a:rPr>
              <a:t>1.  Akcionari s niskom poreskom osnovom su u mogućnosti da dobiju određenu vrijednost za svoja prava, a da ne moraju da preuzmu poreske obaveze koje bi inicirala prodaja njihovih akcija,</a:t>
            </a:r>
          </a:p>
          <a:p>
            <a:pPr>
              <a:buNone/>
            </a:pPr>
            <a:r>
              <a:rPr lang="vi-VN" sz="2200" dirty="0">
                <a:latin typeface="Times New Roman" pitchFamily="18" charset="0"/>
                <a:cs typeface="Times New Roman" pitchFamily="18" charset="0"/>
              </a:rPr>
              <a:t>2.  Ne postoji rizik prekomjerne pretplate,</a:t>
            </a:r>
          </a:p>
          <a:p>
            <a:pPr>
              <a:buNone/>
            </a:pPr>
            <a:r>
              <a:rPr lang="vi-VN" sz="2200" dirty="0">
                <a:latin typeface="Times New Roman" pitchFamily="18" charset="0"/>
                <a:cs typeface="Times New Roman" pitchFamily="18" charset="0"/>
              </a:rPr>
              <a:t>3.  Nastaje dobitak usljed “poreske efikasnosti” (na račun US Trezora – američko ministarstvo finansija), budući da akcionari s niskom poreskom osnovom prodaju svoja prava radije nego svoje akcije.</a:t>
            </a:r>
            <a:endParaRPr lang="en-US" sz="2200" dirty="0">
              <a:latin typeface="Times New Roman" pitchFamily="18" charset="0"/>
              <a:cs typeface="Times New Roman" pitchFamily="18" charset="0"/>
            </a:endParaRPr>
          </a:p>
          <a:p>
            <a:endParaRPr lang="en-US" sz="2200" dirty="0">
              <a:latin typeface="Times New Roman" pitchFamily="18" charset="0"/>
              <a:cs typeface="Times New Roman" pitchFamily="18" charset="0"/>
            </a:endParaRPr>
          </a:p>
        </p:txBody>
      </p:sp>
    </p:spTree>
    <p:extLst>
      <p:ext uri="{BB962C8B-B14F-4D97-AF65-F5344CB8AC3E}">
        <p14:creationId xmlns:p14="http://schemas.microsoft.com/office/powerpoint/2010/main" val="32101683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38200"/>
            <a:ext cx="7010400" cy="977902"/>
          </a:xfrm>
        </p:spPr>
        <p:txBody>
          <a:bodyPr/>
          <a:lstStyle/>
          <a:p>
            <a:pPr algn="ctr"/>
            <a:r>
              <a:rPr lang="sr-Latn-BA" sz="2800" b="1" dirty="0" smtClean="0">
                <a:cs typeface="Times New Roman" pitchFamily="18" charset="0"/>
              </a:rPr>
              <a:t>2.3.6. Implikacije dividendne politike</a:t>
            </a:r>
            <a:endParaRPr lang="en-US" sz="28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2133600"/>
            <a:ext cx="8382000" cy="4572000"/>
          </a:xfrm>
          <a:pattFill prst="pct40">
            <a:fgClr>
              <a:schemeClr val="tx2">
                <a:lumMod val="40000"/>
                <a:lumOff val="60000"/>
              </a:schemeClr>
            </a:fgClr>
            <a:bgClr>
              <a:schemeClr val="bg1"/>
            </a:bgClr>
          </a:pattFill>
        </p:spPr>
        <p:txBody>
          <a:bodyPr>
            <a:noAutofit/>
          </a:bodyPr>
          <a:lstStyle/>
          <a:p>
            <a:pPr marL="0" indent="0">
              <a:buNone/>
            </a:pPr>
            <a:endParaRPr lang="sr-Latn-BA" sz="2400" dirty="0">
              <a:latin typeface="Times New Roman" pitchFamily="18" charset="0"/>
              <a:cs typeface="Times New Roman" pitchFamily="18" charset="0"/>
            </a:endParaRPr>
          </a:p>
          <a:p>
            <a:r>
              <a:rPr lang="sr-Latn-BA" sz="2400" dirty="0" smtClean="0">
                <a:latin typeface="Times New Roman" pitchFamily="18" charset="0"/>
                <a:cs typeface="Times New Roman" pitchFamily="18" charset="0"/>
              </a:rPr>
              <a:t>K</a:t>
            </a:r>
            <a:r>
              <a:rPr lang="vi-VN" sz="2400" dirty="0" smtClean="0">
                <a:latin typeface="Times New Roman" pitchFamily="18" charset="0"/>
                <a:cs typeface="Times New Roman" pitchFamily="18" charset="0"/>
              </a:rPr>
              <a:t>ompanija </a:t>
            </a:r>
            <a:r>
              <a:rPr lang="vi-VN" sz="2400" dirty="0">
                <a:latin typeface="Times New Roman" pitchFamily="18" charset="0"/>
                <a:cs typeface="Times New Roman" pitchFamily="18" charset="0"/>
              </a:rPr>
              <a:t>treba da teži ka održavanju stabilne dividendne </a:t>
            </a:r>
            <a:r>
              <a:rPr lang="vi-VN" sz="2400" dirty="0" smtClean="0">
                <a:latin typeface="Times New Roman" pitchFamily="18" charset="0"/>
                <a:cs typeface="Times New Roman" pitchFamily="18" charset="0"/>
              </a:rPr>
              <a:t>politike</a:t>
            </a:r>
            <a:r>
              <a:rPr lang="sr-Latn-BA" sz="2400" dirty="0" smtClean="0">
                <a:latin typeface="Times New Roman" pitchFamily="18" charset="0"/>
                <a:cs typeface="Times New Roman" pitchFamily="18" charset="0"/>
              </a:rPr>
              <a:t> jer je ona važno sredstvo signaliziranja</a:t>
            </a:r>
            <a:r>
              <a:rPr lang="vi-VN" sz="2400" dirty="0" smtClean="0">
                <a:latin typeface="Times New Roman" pitchFamily="18" charset="0"/>
                <a:cs typeface="Times New Roman" pitchFamily="18" charset="0"/>
              </a:rPr>
              <a:t>.  </a:t>
            </a:r>
            <a:r>
              <a:rPr lang="sr-Latn-BA" sz="2400" dirty="0" smtClean="0">
                <a:latin typeface="Times New Roman" pitchFamily="18" charset="0"/>
                <a:cs typeface="Times New Roman" pitchFamily="18" charset="0"/>
              </a:rPr>
              <a:t>Neočekivana promjena politike može imati destruktivne efekte u kratkom roku. </a:t>
            </a:r>
          </a:p>
          <a:p>
            <a:r>
              <a:rPr lang="vi-VN" sz="2400" dirty="0" smtClean="0">
                <a:latin typeface="Times New Roman" pitchFamily="18" charset="0"/>
                <a:cs typeface="Times New Roman" pitchFamily="18" charset="0"/>
              </a:rPr>
              <a:t>Razlozi </a:t>
            </a:r>
            <a:r>
              <a:rPr lang="vi-VN" sz="2400" dirty="0">
                <a:latin typeface="Times New Roman" pitchFamily="18" charset="0"/>
                <a:cs typeface="Times New Roman" pitchFamily="18" charset="0"/>
              </a:rPr>
              <a:t>napuštanja  formirane dividendne politike uključuju </a:t>
            </a:r>
            <a:endParaRPr lang="sr-Latn-BA" sz="2400" dirty="0" smtClean="0">
              <a:latin typeface="Times New Roman" pitchFamily="18" charset="0"/>
              <a:cs typeface="Times New Roman" pitchFamily="18" charset="0"/>
            </a:endParaRPr>
          </a:p>
          <a:p>
            <a:pPr marL="457200" indent="-457200">
              <a:buFont typeface="+mj-lt"/>
              <a:buAutoNum type="arabicParenR"/>
            </a:pPr>
            <a:r>
              <a:rPr lang="vi-VN" sz="2400" dirty="0" smtClean="0">
                <a:latin typeface="Times New Roman" pitchFamily="18" charset="0"/>
                <a:cs typeface="Times New Roman" pitchFamily="18" charset="0"/>
              </a:rPr>
              <a:t>bitne </a:t>
            </a:r>
            <a:r>
              <a:rPr lang="vi-VN" sz="2400" dirty="0">
                <a:latin typeface="Times New Roman" pitchFamily="18" charset="0"/>
                <a:cs typeface="Times New Roman" pitchFamily="18" charset="0"/>
              </a:rPr>
              <a:t>promjene u investicionim mogućnostima kompanije, </a:t>
            </a:r>
            <a:endParaRPr lang="sr-Latn-BA" sz="2400" dirty="0" smtClean="0">
              <a:latin typeface="Times New Roman" pitchFamily="18" charset="0"/>
              <a:cs typeface="Times New Roman" pitchFamily="18" charset="0"/>
            </a:endParaRPr>
          </a:p>
          <a:p>
            <a:pPr marL="457200" indent="-457200">
              <a:buFont typeface="+mj-lt"/>
              <a:buAutoNum type="arabicParenR"/>
            </a:pPr>
            <a:r>
              <a:rPr lang="vi-VN" sz="2400" dirty="0" smtClean="0">
                <a:latin typeface="Times New Roman" pitchFamily="18" charset="0"/>
                <a:cs typeface="Times New Roman" pitchFamily="18" charset="0"/>
              </a:rPr>
              <a:t>značajne </a:t>
            </a:r>
            <a:r>
              <a:rPr lang="vi-VN" sz="2400" dirty="0">
                <a:latin typeface="Times New Roman" pitchFamily="18" charset="0"/>
                <a:cs typeface="Times New Roman" pitchFamily="18" charset="0"/>
              </a:rPr>
              <a:t>promjene u njenim mogu ćnostima za zaradu i </a:t>
            </a:r>
            <a:endParaRPr lang="sr-Latn-BA" sz="2400" dirty="0">
              <a:latin typeface="Times New Roman" pitchFamily="18" charset="0"/>
              <a:cs typeface="Times New Roman" pitchFamily="18" charset="0"/>
            </a:endParaRPr>
          </a:p>
          <a:p>
            <a:pPr marL="457200" indent="-457200">
              <a:buFont typeface="+mj-lt"/>
              <a:buAutoNum type="arabicParenR"/>
            </a:pPr>
            <a:r>
              <a:rPr lang="vi-VN" sz="2400" dirty="0" smtClean="0">
                <a:latin typeface="Times New Roman" pitchFamily="18" charset="0"/>
                <a:cs typeface="Times New Roman" pitchFamily="18" charset="0"/>
              </a:rPr>
              <a:t>usvajanje </a:t>
            </a:r>
            <a:r>
              <a:rPr lang="vi-VN" sz="2400" dirty="0">
                <a:latin typeface="Times New Roman" pitchFamily="18" charset="0"/>
                <a:cs typeface="Times New Roman" pitchFamily="18" charset="0"/>
              </a:rPr>
              <a:t>zakona koji kreiraju privremenu priliku da se zaradi profit promjenom određene politike.</a:t>
            </a:r>
            <a:r>
              <a:rPr lang="vi-VN" sz="2200" dirty="0" smtClean="0">
                <a:latin typeface="Times New Roman" pitchFamily="18" charset="0"/>
                <a:cs typeface="Times New Roman" pitchFamily="18" charset="0"/>
              </a:rPr>
              <a:t>.</a:t>
            </a:r>
            <a:endParaRPr lang="en-US" sz="2200" dirty="0">
              <a:latin typeface="Times New Roman" pitchFamily="18" charset="0"/>
              <a:cs typeface="Times New Roman" pitchFamily="18" charset="0"/>
            </a:endParaRPr>
          </a:p>
          <a:p>
            <a:endParaRPr lang="en-US" sz="2200" dirty="0">
              <a:latin typeface="Times New Roman" pitchFamily="18" charset="0"/>
              <a:cs typeface="Times New Roman" pitchFamily="18" charset="0"/>
            </a:endParaRPr>
          </a:p>
        </p:txBody>
      </p:sp>
    </p:spTree>
    <p:extLst>
      <p:ext uri="{BB962C8B-B14F-4D97-AF65-F5344CB8AC3E}">
        <p14:creationId xmlns:p14="http://schemas.microsoft.com/office/powerpoint/2010/main" val="133721280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38200"/>
            <a:ext cx="7010400" cy="977902"/>
          </a:xfrm>
        </p:spPr>
        <p:txBody>
          <a:bodyPr/>
          <a:lstStyle/>
          <a:p>
            <a:pPr algn="ctr"/>
            <a:r>
              <a:rPr lang="sr-Latn-BA" sz="2800" b="1" dirty="0" smtClean="0">
                <a:cs typeface="Times New Roman" pitchFamily="18" charset="0"/>
              </a:rPr>
              <a:t>2.3.7. Politika dividendi</a:t>
            </a:r>
            <a:endParaRPr lang="en-US" sz="28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2133600"/>
            <a:ext cx="8382000" cy="4572000"/>
          </a:xfrm>
          <a:pattFill prst="pct40">
            <a:fgClr>
              <a:schemeClr val="tx2">
                <a:lumMod val="40000"/>
                <a:lumOff val="60000"/>
              </a:schemeClr>
            </a:fgClr>
            <a:bgClr>
              <a:schemeClr val="bg1"/>
            </a:bgClr>
          </a:pattFill>
        </p:spPr>
        <p:txBody>
          <a:bodyPr>
            <a:noAutofit/>
          </a:bodyPr>
          <a:lstStyle/>
          <a:p>
            <a:r>
              <a:rPr lang="vi-VN" sz="2400" dirty="0">
                <a:latin typeface="Times New Roman" pitchFamily="18" charset="0"/>
                <a:cs typeface="Times New Roman" pitchFamily="18" charset="0"/>
              </a:rPr>
              <a:t>Zavisno od ciljeva koji se žele postići i uslova u kojima se radi moguće je voditi politiku:</a:t>
            </a:r>
          </a:p>
          <a:p>
            <a:pPr>
              <a:buNone/>
            </a:pPr>
            <a:r>
              <a:rPr lang="vi-VN" sz="2400" dirty="0">
                <a:latin typeface="Times New Roman" pitchFamily="18" charset="0"/>
                <a:cs typeface="Times New Roman" pitchFamily="18" charset="0"/>
              </a:rPr>
              <a:t>• maksimalnih dividendi,</a:t>
            </a:r>
          </a:p>
          <a:p>
            <a:pPr>
              <a:buNone/>
            </a:pPr>
            <a:r>
              <a:rPr lang="vi-VN" sz="2400" dirty="0">
                <a:latin typeface="Times New Roman" pitchFamily="18" charset="0"/>
                <a:cs typeface="Times New Roman" pitchFamily="18" charset="0"/>
              </a:rPr>
              <a:t>• stabilnih dividendi,</a:t>
            </a:r>
          </a:p>
          <a:p>
            <a:pPr>
              <a:buNone/>
            </a:pPr>
            <a:r>
              <a:rPr lang="vi-VN" sz="2400" dirty="0">
                <a:latin typeface="Times New Roman" pitchFamily="18" charset="0"/>
                <a:cs typeface="Times New Roman" pitchFamily="18" charset="0"/>
              </a:rPr>
              <a:t>• stabilnih i ekstradividendi,</a:t>
            </a:r>
          </a:p>
          <a:p>
            <a:pPr>
              <a:buNone/>
            </a:pPr>
            <a:r>
              <a:rPr lang="vi-VN" sz="2400" dirty="0">
                <a:latin typeface="Times New Roman" pitchFamily="18" charset="0"/>
                <a:cs typeface="Times New Roman" pitchFamily="18" charset="0"/>
              </a:rPr>
              <a:t>• niskih dividendi,</a:t>
            </a:r>
          </a:p>
          <a:p>
            <a:pPr>
              <a:buNone/>
            </a:pPr>
            <a:r>
              <a:rPr lang="vi-VN" sz="2400" dirty="0">
                <a:latin typeface="Times New Roman" pitchFamily="18" charset="0"/>
                <a:cs typeface="Times New Roman" pitchFamily="18" charset="0"/>
              </a:rPr>
              <a:t>• fluktuirajućih dividendi.</a:t>
            </a:r>
            <a:endParaRPr lang="en-US" sz="2400" dirty="0">
              <a:latin typeface="Times New Roman" pitchFamily="18" charset="0"/>
              <a:cs typeface="Times New Roman" pitchFamily="18" charset="0"/>
            </a:endParaRPr>
          </a:p>
          <a:p>
            <a:pPr marL="0" indent="0">
              <a:buNone/>
            </a:pPr>
            <a:endParaRPr lang="sr-Latn-BA" sz="2400" dirty="0">
              <a:latin typeface="Times New Roman" pitchFamily="18" charset="0"/>
              <a:cs typeface="Times New Roman" pitchFamily="18" charset="0"/>
            </a:endParaRPr>
          </a:p>
        </p:txBody>
      </p:sp>
    </p:spTree>
    <p:extLst>
      <p:ext uri="{BB962C8B-B14F-4D97-AF65-F5344CB8AC3E}">
        <p14:creationId xmlns:p14="http://schemas.microsoft.com/office/powerpoint/2010/main" val="102903669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38200"/>
            <a:ext cx="7010400" cy="977902"/>
          </a:xfrm>
        </p:spPr>
        <p:txBody>
          <a:bodyPr/>
          <a:lstStyle/>
          <a:p>
            <a:pPr algn="ctr"/>
            <a:r>
              <a:rPr lang="sr-Latn-BA" sz="2800" b="1" dirty="0" smtClean="0">
                <a:cs typeface="Times New Roman" pitchFamily="18" charset="0"/>
              </a:rPr>
              <a:t>Politika maksimalnih dividendi</a:t>
            </a:r>
            <a:endParaRPr lang="en-US" sz="28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2133600"/>
            <a:ext cx="8382000" cy="4572000"/>
          </a:xfrm>
          <a:pattFill prst="pct40">
            <a:fgClr>
              <a:schemeClr val="tx2">
                <a:lumMod val="40000"/>
                <a:lumOff val="60000"/>
              </a:schemeClr>
            </a:fgClr>
            <a:bgClr>
              <a:schemeClr val="bg1"/>
            </a:bgClr>
          </a:pattFill>
        </p:spPr>
        <p:txBody>
          <a:bodyPr>
            <a:noAutofit/>
          </a:bodyPr>
          <a:lstStyle/>
          <a:p>
            <a:r>
              <a:rPr lang="en-US" sz="2000" dirty="0" err="1" smtClean="0">
                <a:latin typeface="Times New Roman" pitchFamily="18" charset="0"/>
                <a:cs typeface="Times New Roman" pitchFamily="18" charset="0"/>
              </a:rPr>
              <a:t>Cilj</a:t>
            </a:r>
            <a:r>
              <a:rPr lang="en-US" sz="2000" dirty="0" smtClean="0">
                <a:latin typeface="Times New Roman" pitchFamily="18" charset="0"/>
                <a:cs typeface="Times New Roman" pitchFamily="18" charset="0"/>
              </a:rPr>
              <a:t> </a:t>
            </a:r>
            <a:r>
              <a:rPr lang="en-US" sz="2000" dirty="0" err="1">
                <a:latin typeface="Times New Roman" pitchFamily="18" charset="0"/>
                <a:cs typeface="Times New Roman" pitchFamily="18" charset="0"/>
              </a:rPr>
              <a:t>ove</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politike</a:t>
            </a:r>
            <a:r>
              <a:rPr lang="en-US" sz="2000" dirty="0">
                <a:latin typeface="Times New Roman" pitchFamily="18" charset="0"/>
                <a:cs typeface="Times New Roman" pitchFamily="18" charset="0"/>
              </a:rPr>
              <a:t> je da </a:t>
            </a:r>
            <a:r>
              <a:rPr lang="en-US" sz="2000" dirty="0" err="1">
                <a:latin typeface="Times New Roman" pitchFamily="18" charset="0"/>
                <a:cs typeface="Times New Roman" pitchFamily="18" charset="0"/>
              </a:rPr>
              <a:t>akcionari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dobiju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maksimalno</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moguće</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dividende</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po</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akciji</a:t>
            </a:r>
            <a:r>
              <a:rPr lang="en-US" sz="2000" dirty="0">
                <a:latin typeface="Times New Roman" pitchFamily="18" charset="0"/>
                <a:cs typeface="Times New Roman" pitchFamily="18" charset="0"/>
              </a:rPr>
              <a:t>. </a:t>
            </a:r>
            <a:endParaRPr lang="sr-Latn-BA" sz="2000" dirty="0" smtClean="0">
              <a:latin typeface="Times New Roman" pitchFamily="18" charset="0"/>
              <a:cs typeface="Times New Roman" pitchFamily="18" charset="0"/>
            </a:endParaRPr>
          </a:p>
          <a:p>
            <a:r>
              <a:rPr lang="en-US" sz="2000" dirty="0" smtClean="0">
                <a:latin typeface="Times New Roman" pitchFamily="18" charset="0"/>
                <a:cs typeface="Times New Roman" pitchFamily="18" charset="0"/>
              </a:rPr>
              <a:t>To </a:t>
            </a:r>
            <a:r>
              <a:rPr lang="en-US" sz="2000" dirty="0">
                <a:latin typeface="Times New Roman" pitchFamily="18" charset="0"/>
                <a:cs typeface="Times New Roman" pitchFamily="18" charset="0"/>
              </a:rPr>
              <a:t>se </a:t>
            </a:r>
            <a:r>
              <a:rPr lang="en-US" sz="2000" dirty="0" err="1">
                <a:latin typeface="Times New Roman" pitchFamily="18" charset="0"/>
                <a:cs typeface="Times New Roman" pitchFamily="18" charset="0"/>
              </a:rPr>
              <a:t>može</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obezbijediti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raspodjelom</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neto</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dobitka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tako</a:t>
            </a:r>
            <a:r>
              <a:rPr lang="en-US" sz="2000" dirty="0">
                <a:latin typeface="Times New Roman" pitchFamily="18" charset="0"/>
                <a:cs typeface="Times New Roman" pitchFamily="18" charset="0"/>
              </a:rPr>
              <a:t> da se </a:t>
            </a:r>
            <a:r>
              <a:rPr lang="en-US" sz="2000" dirty="0" err="1">
                <a:latin typeface="Times New Roman" pitchFamily="18" charset="0"/>
                <a:cs typeface="Times New Roman" pitchFamily="18" charset="0"/>
              </a:rPr>
              <a:t>njegov</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maksimalni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dio</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rasporedi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isplatu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dividendi</a:t>
            </a:r>
            <a:r>
              <a:rPr lang="en-US" sz="2000" dirty="0">
                <a:latin typeface="Times New Roman" pitchFamily="18" charset="0"/>
                <a:cs typeface="Times New Roman" pitchFamily="18" charset="0"/>
              </a:rPr>
              <a:t>, a </a:t>
            </a:r>
            <a:r>
              <a:rPr lang="en-US" sz="2000" dirty="0" err="1">
                <a:latin typeface="Times New Roman" pitchFamily="18" charset="0"/>
                <a:cs typeface="Times New Roman" pitchFamily="18" charset="0"/>
              </a:rPr>
              <a:t>ostatak</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zadrži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za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razvoj</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rezerve</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firme</a:t>
            </a:r>
            <a:r>
              <a:rPr lang="en-US" sz="2000" dirty="0">
                <a:latin typeface="Times New Roman" pitchFamily="18" charset="0"/>
                <a:cs typeface="Times New Roman" pitchFamily="18" charset="0"/>
              </a:rPr>
              <a:t>. </a:t>
            </a:r>
          </a:p>
          <a:p>
            <a:pPr>
              <a:buNone/>
            </a:pPr>
            <a:r>
              <a:rPr lang="vi-VN" sz="2000" dirty="0">
                <a:latin typeface="Times New Roman" pitchFamily="18" charset="0"/>
                <a:cs typeface="Times New Roman" pitchFamily="18" charset="0"/>
              </a:rPr>
              <a:t>Politika maksimalnih dividendi ima opravdanje u uslovima:</a:t>
            </a:r>
          </a:p>
          <a:p>
            <a:r>
              <a:rPr lang="vi-VN" sz="2000" dirty="0">
                <a:latin typeface="Times New Roman" pitchFamily="18" charset="0"/>
                <a:cs typeface="Times New Roman" pitchFamily="18" charset="0"/>
              </a:rPr>
              <a:t>kada  firme nemaju </a:t>
            </a:r>
            <a:r>
              <a:rPr lang="vi-VN" sz="2000" dirty="0" smtClean="0">
                <a:latin typeface="Times New Roman" pitchFamily="18" charset="0"/>
                <a:cs typeface="Times New Roman" pitchFamily="18" charset="0"/>
              </a:rPr>
              <a:t>mogućnosti </a:t>
            </a:r>
            <a:r>
              <a:rPr lang="vi-VN" sz="2000" dirty="0">
                <a:latin typeface="Times New Roman" pitchFamily="18" charset="0"/>
                <a:cs typeface="Times New Roman" pitchFamily="18" charset="0"/>
              </a:rPr>
              <a:t>za rentabilna ulaganja,</a:t>
            </a:r>
          </a:p>
          <a:p>
            <a:r>
              <a:rPr lang="vi-VN" sz="2000" dirty="0">
                <a:latin typeface="Times New Roman" pitchFamily="18" charset="0"/>
                <a:cs typeface="Times New Roman" pitchFamily="18" charset="0"/>
              </a:rPr>
              <a:t>da  firme imaju dovoljno neraspoređenog dobitka iz prethodnih godina i latentne rezerve,</a:t>
            </a:r>
          </a:p>
          <a:p>
            <a:r>
              <a:rPr lang="vi-VN" sz="2000" dirty="0">
                <a:latin typeface="Times New Roman" pitchFamily="18" charset="0"/>
                <a:cs typeface="Times New Roman" pitchFamily="18" charset="0"/>
              </a:rPr>
              <a:t>da se prilikom isplate ovih dividendi ne ugrožava likvidnost,</a:t>
            </a:r>
          </a:p>
          <a:p>
            <a:r>
              <a:rPr lang="vi-VN" sz="2000" dirty="0">
                <a:latin typeface="Times New Roman" pitchFamily="18" charset="0"/>
                <a:cs typeface="Times New Roman" pitchFamily="18" charset="0"/>
              </a:rPr>
              <a:t>kada postoji mogućnost pribavljanja dodatog kapitala putem emisije novih akcija ili kada se vrši rekapitalizacija uz korišćenje  finansijske </a:t>
            </a:r>
            <a:r>
              <a:rPr lang="vi-VN" sz="2000" dirty="0" smtClean="0">
                <a:latin typeface="Times New Roman" pitchFamily="18" charset="0"/>
                <a:cs typeface="Times New Roman" pitchFamily="18" charset="0"/>
              </a:rPr>
              <a:t>pomoći</a:t>
            </a:r>
            <a:r>
              <a:rPr lang="vi-VN" sz="2000" dirty="0">
                <a:latin typeface="Times New Roman" pitchFamily="18" charset="0"/>
                <a:cs typeface="Times New Roman" pitchFamily="18" charset="0"/>
              </a:rPr>
              <a:t>.</a:t>
            </a:r>
            <a:endParaRPr lang="en-US" sz="2000" dirty="0">
              <a:latin typeface="Times New Roman" pitchFamily="18" charset="0"/>
              <a:cs typeface="Times New Roman" pitchFamily="18" charset="0"/>
            </a:endParaRPr>
          </a:p>
          <a:p>
            <a:pPr marL="0" indent="0">
              <a:buNone/>
            </a:pPr>
            <a:endParaRPr lang="sr-Latn-BA" sz="2000" dirty="0">
              <a:latin typeface="Times New Roman" pitchFamily="18" charset="0"/>
              <a:cs typeface="Times New Roman" pitchFamily="18" charset="0"/>
            </a:endParaRPr>
          </a:p>
        </p:txBody>
      </p:sp>
    </p:spTree>
    <p:extLst>
      <p:ext uri="{BB962C8B-B14F-4D97-AF65-F5344CB8AC3E}">
        <p14:creationId xmlns:p14="http://schemas.microsoft.com/office/powerpoint/2010/main" val="389890162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38200"/>
            <a:ext cx="7010400" cy="977902"/>
          </a:xfrm>
        </p:spPr>
        <p:txBody>
          <a:bodyPr/>
          <a:lstStyle/>
          <a:p>
            <a:pPr algn="ctr"/>
            <a:r>
              <a:rPr lang="sr-Latn-BA" sz="2800" b="1" dirty="0" smtClean="0">
                <a:cs typeface="Times New Roman" pitchFamily="18" charset="0"/>
              </a:rPr>
              <a:t>Politika stabilnih dividendi</a:t>
            </a:r>
            <a:endParaRPr lang="en-US" sz="28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2133600"/>
            <a:ext cx="8382000" cy="4572000"/>
          </a:xfrm>
          <a:pattFill prst="pct40">
            <a:fgClr>
              <a:schemeClr val="tx2">
                <a:lumMod val="40000"/>
                <a:lumOff val="60000"/>
              </a:schemeClr>
            </a:fgClr>
            <a:bgClr>
              <a:schemeClr val="bg1"/>
            </a:bgClr>
          </a:pattFill>
        </p:spPr>
        <p:txBody>
          <a:bodyPr>
            <a:noAutofit/>
          </a:bodyPr>
          <a:lstStyle/>
          <a:p>
            <a:endParaRPr lang="sr-Latn-BA" sz="2000" dirty="0" smtClean="0">
              <a:latin typeface="Times New Roman" pitchFamily="18" charset="0"/>
              <a:cs typeface="Times New Roman" pitchFamily="18" charset="0"/>
            </a:endParaRPr>
          </a:p>
          <a:p>
            <a:r>
              <a:rPr lang="en-US" sz="2000" dirty="0" err="1" smtClean="0">
                <a:latin typeface="Times New Roman" pitchFamily="18" charset="0"/>
                <a:cs typeface="Times New Roman" pitchFamily="18" charset="0"/>
              </a:rPr>
              <a:t>Riječ</a:t>
            </a:r>
            <a:r>
              <a:rPr lang="en-US" sz="2000" dirty="0" smtClean="0">
                <a:latin typeface="Times New Roman" pitchFamily="18" charset="0"/>
                <a:cs typeface="Times New Roman" pitchFamily="18" charset="0"/>
              </a:rPr>
              <a:t> </a:t>
            </a:r>
            <a:r>
              <a:rPr lang="en-US" sz="2000" dirty="0">
                <a:latin typeface="Times New Roman" pitchFamily="18" charset="0"/>
                <a:cs typeface="Times New Roman" pitchFamily="18" charset="0"/>
              </a:rPr>
              <a:t>je o </a:t>
            </a:r>
            <a:r>
              <a:rPr lang="en-US" sz="2000" dirty="0" err="1">
                <a:latin typeface="Times New Roman" pitchFamily="18" charset="0"/>
                <a:cs typeface="Times New Roman" pitchFamily="18" charset="0"/>
              </a:rPr>
              <a:t>nastojanju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menadžm</a:t>
            </a:r>
            <a:r>
              <a:rPr lang="sr-Latn-BA" sz="2000" dirty="0">
                <a:latin typeface="Times New Roman" pitchFamily="18" charset="0"/>
                <a:cs typeface="Times New Roman" pitchFamily="18" charset="0"/>
              </a:rPr>
              <a:t>e</a:t>
            </a:r>
            <a:r>
              <a:rPr lang="en-US" sz="2000" dirty="0" err="1">
                <a:latin typeface="Times New Roman" pitchFamily="18" charset="0"/>
                <a:cs typeface="Times New Roman" pitchFamily="18" charset="0"/>
              </a:rPr>
              <a:t>nta</a:t>
            </a:r>
            <a:r>
              <a:rPr lang="en-US" sz="2000" dirty="0">
                <a:latin typeface="Times New Roman" pitchFamily="18" charset="0"/>
                <a:cs typeface="Times New Roman" pitchFamily="18" charset="0"/>
              </a:rPr>
              <a:t> da </a:t>
            </a:r>
            <a:r>
              <a:rPr lang="en-US" sz="2000" dirty="0" err="1">
                <a:latin typeface="Times New Roman" pitchFamily="18" charset="0"/>
                <a:cs typeface="Times New Roman" pitchFamily="18" charset="0"/>
              </a:rPr>
              <a:t>poslovnom</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aktivnošću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mjerama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bilansne</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politike</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odlukama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iz</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domena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dividendne</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politike</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obezbjedi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isti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iznos</a:t>
            </a:r>
            <a:r>
              <a:rPr lang="sr-Latn-BA" sz="2000" dirty="0">
                <a:latin typeface="Times New Roman" pitchFamily="18" charset="0"/>
                <a:cs typeface="Times New Roman" pitchFamily="18" charset="0"/>
              </a:rPr>
              <a:t> dividendi po akciji u nizu uzastopnih obračunskih perioda</a:t>
            </a:r>
            <a:r>
              <a:rPr lang="sr-Latn-BA" sz="2000" dirty="0" smtClean="0">
                <a:latin typeface="Times New Roman" pitchFamily="18" charset="0"/>
                <a:cs typeface="Times New Roman" pitchFamily="18" charset="0"/>
              </a:rPr>
              <a:t>.</a:t>
            </a:r>
            <a:r>
              <a:rPr lang="vi-VN" sz="2000" dirty="0">
                <a:latin typeface="Times New Roman" pitchFamily="18" charset="0"/>
                <a:cs typeface="Times New Roman" pitchFamily="18" charset="0"/>
              </a:rPr>
              <a:t> </a:t>
            </a:r>
            <a:endParaRPr lang="sr-Latn-BA" sz="2000" dirty="0" smtClean="0">
              <a:latin typeface="Times New Roman" pitchFamily="18" charset="0"/>
              <a:cs typeface="Times New Roman" pitchFamily="18" charset="0"/>
            </a:endParaRPr>
          </a:p>
          <a:p>
            <a:r>
              <a:rPr lang="vi-VN" sz="2000" dirty="0" smtClean="0">
                <a:latin typeface="Times New Roman" pitchFamily="18" charset="0"/>
                <a:cs typeface="Times New Roman" pitchFamily="18" charset="0"/>
              </a:rPr>
              <a:t>Ova </a:t>
            </a:r>
            <a:r>
              <a:rPr lang="vi-VN" sz="2000" dirty="0">
                <a:latin typeface="Times New Roman" pitchFamily="18" charset="0"/>
                <a:cs typeface="Times New Roman" pitchFamily="18" charset="0"/>
              </a:rPr>
              <a:t>politika se primjenjuje u uslovima:</a:t>
            </a:r>
          </a:p>
          <a:p>
            <a:r>
              <a:rPr lang="vi-VN" sz="2000" dirty="0">
                <a:latin typeface="Times New Roman" pitchFamily="18" charset="0"/>
                <a:cs typeface="Times New Roman" pitchFamily="18" charset="0"/>
              </a:rPr>
              <a:t>kada se  firma nalazi u fazi prosperiteta i kada je kapital dovoljan za isplatu stabilnih dividendi i  finansiranje i stvaranje latentnih rezervi;</a:t>
            </a:r>
          </a:p>
          <a:p>
            <a:r>
              <a:rPr lang="vi-VN" sz="2000" dirty="0">
                <a:latin typeface="Times New Roman" pitchFamily="18" charset="0"/>
                <a:cs typeface="Times New Roman" pitchFamily="18" charset="0"/>
              </a:rPr>
              <a:t>da  firma ima dovoljno latentnih rezervi koje obezbjeđuju isplatu stabilnih dividendi i u kriznim godinama;</a:t>
            </a:r>
          </a:p>
          <a:p>
            <a:r>
              <a:rPr lang="vi-VN" sz="2000" dirty="0">
                <a:latin typeface="Times New Roman" pitchFamily="18" charset="0"/>
                <a:cs typeface="Times New Roman" pitchFamily="18" charset="0"/>
              </a:rPr>
              <a:t>kada se ne ugrožava likvidnost i kada se želi poslati pozitivan  finansijski signal na tržište kapitala.</a:t>
            </a:r>
            <a:endParaRPr lang="en-US" sz="2000" dirty="0">
              <a:latin typeface="Times New Roman" pitchFamily="18" charset="0"/>
              <a:cs typeface="Times New Roman" pitchFamily="18" charset="0"/>
            </a:endParaRPr>
          </a:p>
          <a:p>
            <a:endParaRPr lang="sr-Latn-BA" sz="2000" dirty="0">
              <a:latin typeface="Times New Roman" pitchFamily="18" charset="0"/>
              <a:cs typeface="Times New Roman" pitchFamily="18" charset="0"/>
            </a:endParaRPr>
          </a:p>
        </p:txBody>
      </p:sp>
    </p:spTree>
    <p:extLst>
      <p:ext uri="{BB962C8B-B14F-4D97-AF65-F5344CB8AC3E}">
        <p14:creationId xmlns:p14="http://schemas.microsoft.com/office/powerpoint/2010/main" val="63602357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38200"/>
            <a:ext cx="7010400" cy="977902"/>
          </a:xfrm>
        </p:spPr>
        <p:txBody>
          <a:bodyPr/>
          <a:lstStyle/>
          <a:p>
            <a:pPr algn="ctr"/>
            <a:r>
              <a:rPr lang="sr-Latn-BA" sz="2800" b="1" dirty="0" smtClean="0">
                <a:cs typeface="Times New Roman" pitchFamily="18" charset="0"/>
              </a:rPr>
              <a:t>Politika stabilnih i ekstra dividendi</a:t>
            </a:r>
            <a:endParaRPr lang="en-US" sz="28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2133600"/>
            <a:ext cx="8382000" cy="4572000"/>
          </a:xfrm>
          <a:pattFill prst="pct40">
            <a:fgClr>
              <a:schemeClr val="tx2">
                <a:lumMod val="40000"/>
                <a:lumOff val="60000"/>
              </a:schemeClr>
            </a:fgClr>
            <a:bgClr>
              <a:schemeClr val="bg1"/>
            </a:bgClr>
          </a:pattFill>
        </p:spPr>
        <p:txBody>
          <a:bodyPr>
            <a:noAutofit/>
          </a:bodyPr>
          <a:lstStyle/>
          <a:p>
            <a:endParaRPr lang="sr-Latn-BA" sz="2000" dirty="0" smtClean="0">
              <a:latin typeface="Times New Roman" pitchFamily="18" charset="0"/>
              <a:cs typeface="Times New Roman" pitchFamily="18" charset="0"/>
            </a:endParaRPr>
          </a:p>
          <a:p>
            <a:r>
              <a:rPr lang="vi-VN" sz="2000" dirty="0" smtClean="0">
                <a:latin typeface="Times New Roman" pitchFamily="18" charset="0"/>
                <a:cs typeface="Times New Roman" pitchFamily="18" charset="0"/>
              </a:rPr>
              <a:t>Ovom </a:t>
            </a:r>
            <a:r>
              <a:rPr lang="vi-VN" sz="2000" dirty="0">
                <a:latin typeface="Times New Roman" pitchFamily="18" charset="0"/>
                <a:cs typeface="Times New Roman" pitchFamily="18" charset="0"/>
              </a:rPr>
              <a:t>politikom dividendi akcionarima se obezbjeđuje stabilna i sigurna dividenda u nešto manjim iznosima po akciji, a u prosperitetnim godinama se pored ovih stabilnih dividendi isplaćuju i ekstradividende</a:t>
            </a:r>
            <a:r>
              <a:rPr lang="vi-VN" sz="2000" dirty="0" smtClean="0">
                <a:latin typeface="Times New Roman" pitchFamily="18" charset="0"/>
                <a:cs typeface="Times New Roman" pitchFamily="18" charset="0"/>
              </a:rPr>
              <a:t>.</a:t>
            </a:r>
            <a:endParaRPr lang="sr-Latn-BA" sz="2000" dirty="0" smtClean="0">
              <a:latin typeface="Times New Roman" pitchFamily="18" charset="0"/>
              <a:cs typeface="Times New Roman" pitchFamily="18" charset="0"/>
            </a:endParaRPr>
          </a:p>
          <a:p>
            <a:r>
              <a:rPr lang="vi-VN" sz="2000" dirty="0">
                <a:latin typeface="Times New Roman" pitchFamily="18" charset="0"/>
                <a:cs typeface="Times New Roman" pitchFamily="18" charset="0"/>
              </a:rPr>
              <a:t>Ova politika dividendi omogućuje zadržavanje stabilnosti dividendi i svih prednosti koju ta stabilnost proizvodi. Posebno je interesantna za firme koje imaju  fluktuacije u ostvarivanju zarada po godinama.</a:t>
            </a:r>
            <a:endParaRPr lang="sr-Latn-BA" sz="2000" dirty="0">
              <a:latin typeface="Times New Roman" pitchFamily="18" charset="0"/>
              <a:cs typeface="Times New Roman" pitchFamily="18" charset="0"/>
            </a:endParaRPr>
          </a:p>
          <a:p>
            <a:r>
              <a:rPr lang="vi-VN" sz="2000" dirty="0">
                <a:latin typeface="Times New Roman" pitchFamily="18" charset="0"/>
                <a:cs typeface="Times New Roman" pitchFamily="18" charset="0"/>
              </a:rPr>
              <a:t> U vođenju ove politike ne smije se ići u krajnost pa da ekstradividende postanu stalno očekivani priliv akcionara, jer to s psihološkog aspekta može imati i negativne reperkusije</a:t>
            </a:r>
            <a:endParaRPr lang="sr-Latn-BA" sz="2000" dirty="0">
              <a:latin typeface="Times New Roman" pitchFamily="18" charset="0"/>
              <a:cs typeface="Times New Roman" pitchFamily="18" charset="0"/>
            </a:endParaRPr>
          </a:p>
        </p:txBody>
      </p:sp>
    </p:spTree>
    <p:extLst>
      <p:ext uri="{BB962C8B-B14F-4D97-AF65-F5344CB8AC3E}">
        <p14:creationId xmlns:p14="http://schemas.microsoft.com/office/powerpoint/2010/main" val="301328551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38200"/>
            <a:ext cx="7010400" cy="977902"/>
          </a:xfrm>
        </p:spPr>
        <p:txBody>
          <a:bodyPr/>
          <a:lstStyle/>
          <a:p>
            <a:pPr algn="ctr"/>
            <a:r>
              <a:rPr lang="sr-Latn-BA" sz="2800" b="1" dirty="0" smtClean="0">
                <a:cs typeface="Times New Roman" pitchFamily="18" charset="0"/>
              </a:rPr>
              <a:t>Politika niskih dividendi</a:t>
            </a:r>
            <a:endParaRPr lang="en-US" sz="28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2133600"/>
            <a:ext cx="8382000" cy="4572000"/>
          </a:xfrm>
          <a:pattFill prst="pct40">
            <a:fgClr>
              <a:schemeClr val="tx2">
                <a:lumMod val="40000"/>
                <a:lumOff val="60000"/>
              </a:schemeClr>
            </a:fgClr>
            <a:bgClr>
              <a:schemeClr val="bg1"/>
            </a:bgClr>
          </a:pattFill>
        </p:spPr>
        <p:txBody>
          <a:bodyPr>
            <a:noAutofit/>
          </a:bodyPr>
          <a:lstStyle/>
          <a:p>
            <a:r>
              <a:rPr lang="en-US" sz="2000" dirty="0" err="1">
                <a:latin typeface="Times New Roman" pitchFamily="18" charset="0"/>
                <a:cs typeface="Times New Roman" pitchFamily="18" charset="0"/>
              </a:rPr>
              <a:t>Primjenjuje</a:t>
            </a:r>
            <a:r>
              <a:rPr lang="en-US" sz="2000" dirty="0">
                <a:latin typeface="Times New Roman" pitchFamily="18" charset="0"/>
                <a:cs typeface="Times New Roman" pitchFamily="18" charset="0"/>
              </a:rPr>
              <a:t> se u </a:t>
            </a:r>
            <a:r>
              <a:rPr lang="en-US" sz="2000" dirty="0" err="1">
                <a:latin typeface="Times New Roman" pitchFamily="18" charset="0"/>
                <a:cs typeface="Times New Roman" pitchFamily="18" charset="0"/>
              </a:rPr>
              <a:t>periodu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koji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prethodi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otkupu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sopstvenih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akcija</a:t>
            </a:r>
            <a:r>
              <a:rPr lang="en-US" sz="2000" dirty="0">
                <a:latin typeface="Times New Roman" pitchFamily="18" charset="0"/>
                <a:cs typeface="Times New Roman" pitchFamily="18" charset="0"/>
              </a:rPr>
              <a:t> s </a:t>
            </a:r>
            <a:r>
              <a:rPr lang="en-US" sz="2000" dirty="0" err="1">
                <a:latin typeface="Times New Roman" pitchFamily="18" charset="0"/>
                <a:cs typeface="Times New Roman" pitchFamily="18" charset="0"/>
              </a:rPr>
              <a:t>ciljem</a:t>
            </a:r>
            <a:r>
              <a:rPr lang="en-US" sz="2000" dirty="0">
                <a:latin typeface="Times New Roman" pitchFamily="18" charset="0"/>
                <a:cs typeface="Times New Roman" pitchFamily="18" charset="0"/>
              </a:rPr>
              <a:t> da </a:t>
            </a:r>
            <a:r>
              <a:rPr lang="en-US" sz="2000" dirty="0" err="1">
                <a:latin typeface="Times New Roman" pitchFamily="18" charset="0"/>
                <a:cs typeface="Times New Roman" pitchFamily="18" charset="0"/>
              </a:rPr>
              <a:t>otkupna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cijena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akcija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bude</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što</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niža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Različiti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motivi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otkupa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sopstvenih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akcija</a:t>
            </a:r>
            <a:r>
              <a:rPr lang="en-US" sz="2000" dirty="0">
                <a:latin typeface="Times New Roman" pitchFamily="18" charset="0"/>
                <a:cs typeface="Times New Roman" pitchFamily="18" charset="0"/>
              </a:rPr>
              <a:t>:</a:t>
            </a:r>
          </a:p>
          <a:p>
            <a:r>
              <a:rPr lang="en-US" sz="2000" dirty="0" err="1">
                <a:latin typeface="Times New Roman" pitchFamily="18" charset="0"/>
                <a:cs typeface="Times New Roman" pitchFamily="18" charset="0"/>
              </a:rPr>
              <a:t>otkup</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sopstvenih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akcija</a:t>
            </a:r>
            <a:r>
              <a:rPr lang="en-US" sz="2000" dirty="0">
                <a:latin typeface="Times New Roman" pitchFamily="18" charset="0"/>
                <a:cs typeface="Times New Roman" pitchFamily="18" charset="0"/>
              </a:rPr>
              <a:t> s </a:t>
            </a:r>
            <a:r>
              <a:rPr lang="en-US" sz="2000" dirty="0" err="1">
                <a:latin typeface="Times New Roman" pitchFamily="18" charset="0"/>
                <a:cs typeface="Times New Roman" pitchFamily="18" charset="0"/>
              </a:rPr>
              <a:t>ciljem</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smanjenja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akcijskog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kapitala</a:t>
            </a:r>
            <a:r>
              <a:rPr lang="en-US" sz="2000" dirty="0">
                <a:latin typeface="Times New Roman" pitchFamily="18" charset="0"/>
                <a:cs typeface="Times New Roman" pitchFamily="18" charset="0"/>
              </a:rPr>
              <a:t>, a time </a:t>
            </a:r>
            <a:r>
              <a:rPr lang="en-US" sz="2000" dirty="0" err="1">
                <a:latin typeface="Times New Roman" pitchFamily="18" charset="0"/>
                <a:cs typeface="Times New Roman" pitchFamily="18" charset="0"/>
              </a:rPr>
              <a:t>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smanjenja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izdataka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po</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osnovu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dividende</a:t>
            </a:r>
            <a:r>
              <a:rPr lang="en-US" sz="2000" dirty="0">
                <a:latin typeface="Times New Roman" pitchFamily="18" charset="0"/>
                <a:cs typeface="Times New Roman" pitchFamily="18" charset="0"/>
              </a:rPr>
              <a:t>, </a:t>
            </a:r>
          </a:p>
          <a:p>
            <a:r>
              <a:rPr lang="en-US" sz="2000" dirty="0" err="1">
                <a:latin typeface="Times New Roman" pitchFamily="18" charset="0"/>
                <a:cs typeface="Times New Roman" pitchFamily="18" charset="0"/>
              </a:rPr>
              <a:t>otkup</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sopstvenih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akcija</a:t>
            </a:r>
            <a:r>
              <a:rPr lang="en-US" sz="2000" dirty="0">
                <a:latin typeface="Times New Roman" pitchFamily="18" charset="0"/>
                <a:cs typeface="Times New Roman" pitchFamily="18" charset="0"/>
              </a:rPr>
              <a:t> s </a:t>
            </a:r>
            <a:r>
              <a:rPr lang="en-US" sz="2000" dirty="0" err="1">
                <a:latin typeface="Times New Roman" pitchFamily="18" charset="0"/>
                <a:cs typeface="Times New Roman" pitchFamily="18" charset="0"/>
              </a:rPr>
              <a:t>ciljem</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kupovine</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vlasni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čkih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prava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uz</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koriš</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ćenje</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finansijske</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poluge</a:t>
            </a:r>
            <a:r>
              <a:rPr lang="en-US" sz="2000" dirty="0">
                <a:latin typeface="Times New Roman" pitchFamily="18" charset="0"/>
                <a:cs typeface="Times New Roman" pitchFamily="18" charset="0"/>
              </a:rPr>
              <a:t>.</a:t>
            </a:r>
          </a:p>
          <a:p>
            <a:pPr marL="0" indent="0">
              <a:buNone/>
            </a:pPr>
            <a:endParaRPr lang="sr-Latn-BA" sz="20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343972203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38200"/>
            <a:ext cx="7010400" cy="977902"/>
          </a:xfrm>
        </p:spPr>
        <p:txBody>
          <a:bodyPr/>
          <a:lstStyle/>
          <a:p>
            <a:pPr algn="ctr"/>
            <a:r>
              <a:rPr lang="sr-Latn-BA" sz="2800" b="1" dirty="0" smtClean="0">
                <a:cs typeface="Times New Roman" pitchFamily="18" charset="0"/>
              </a:rPr>
              <a:t>Politika fluktuirajućih dividendi</a:t>
            </a:r>
            <a:endParaRPr lang="en-US" sz="28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2133600"/>
            <a:ext cx="8382000" cy="4572000"/>
          </a:xfrm>
          <a:pattFill prst="pct40">
            <a:fgClr>
              <a:schemeClr val="tx2">
                <a:lumMod val="40000"/>
                <a:lumOff val="60000"/>
              </a:schemeClr>
            </a:fgClr>
            <a:bgClr>
              <a:schemeClr val="bg1"/>
            </a:bgClr>
          </a:pattFill>
        </p:spPr>
        <p:txBody>
          <a:bodyPr>
            <a:noAutofit/>
          </a:bodyPr>
          <a:lstStyle/>
          <a:p>
            <a:r>
              <a:rPr lang="en-US" sz="2000" dirty="0" smtClean="0">
                <a:latin typeface="Times New Roman" pitchFamily="18" charset="0"/>
                <a:cs typeface="Times New Roman" pitchFamily="18" charset="0"/>
              </a:rPr>
              <a:t>U </a:t>
            </a:r>
            <a:r>
              <a:rPr lang="en-US" sz="2000" dirty="0" err="1">
                <a:latin typeface="Times New Roman" pitchFamily="18" charset="0"/>
                <a:cs typeface="Times New Roman" pitchFamily="18" charset="0"/>
              </a:rPr>
              <a:t>svojoj</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biti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primjena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ove</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politike</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znači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prihvatanje</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osciliranja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dividendi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iz</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perioda</a:t>
            </a:r>
            <a:r>
              <a:rPr lang="en-US" sz="2000" dirty="0">
                <a:latin typeface="Times New Roman" pitchFamily="18" charset="0"/>
                <a:cs typeface="Times New Roman" pitchFamily="18" charset="0"/>
              </a:rPr>
              <a:t> u period u </a:t>
            </a:r>
            <a:r>
              <a:rPr lang="en-US" sz="2000" dirty="0" err="1">
                <a:latin typeface="Times New Roman" pitchFamily="18" charset="0"/>
                <a:cs typeface="Times New Roman" pitchFamily="18" charset="0"/>
              </a:rPr>
              <a:t>skladu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fluktuacijama</a:t>
            </a:r>
            <a:r>
              <a:rPr lang="en-US" sz="2000" dirty="0">
                <a:latin typeface="Times New Roman" pitchFamily="18" charset="0"/>
                <a:cs typeface="Times New Roman" pitchFamily="18" charset="0"/>
              </a:rPr>
              <a:t> u </a:t>
            </a:r>
            <a:r>
              <a:rPr lang="en-US" sz="2000" dirty="0" err="1">
                <a:latin typeface="Times New Roman" pitchFamily="18" charset="0"/>
                <a:cs typeface="Times New Roman" pitchFamily="18" charset="0"/>
              </a:rPr>
              <a:t>dobitku</a:t>
            </a:r>
            <a:r>
              <a:rPr lang="en-US" sz="2000" dirty="0">
                <a:latin typeface="Times New Roman" pitchFamily="18" charset="0"/>
                <a:cs typeface="Times New Roman" pitchFamily="18" charset="0"/>
              </a:rPr>
              <a:t> (u </a:t>
            </a:r>
            <a:r>
              <a:rPr lang="en-US" sz="2000" dirty="0" err="1">
                <a:latin typeface="Times New Roman" pitchFamily="18" charset="0"/>
                <a:cs typeface="Times New Roman" pitchFamily="18" charset="0"/>
              </a:rPr>
              <a:t>kontekstu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aktivne</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politike</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ili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još</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promjenama</a:t>
            </a:r>
            <a:r>
              <a:rPr lang="en-US" sz="2000" dirty="0">
                <a:latin typeface="Times New Roman" pitchFamily="18" charset="0"/>
                <a:cs typeface="Times New Roman" pitchFamily="18" charset="0"/>
              </a:rPr>
              <a:t> u </a:t>
            </a:r>
            <a:r>
              <a:rPr lang="en-US" sz="2000" dirty="0" err="1">
                <a:latin typeface="Times New Roman" pitchFamily="18" charset="0"/>
                <a:cs typeface="Times New Roman" pitchFamily="18" charset="0"/>
              </a:rPr>
              <a:t>investicionim</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prilikama</a:t>
            </a:r>
            <a:r>
              <a:rPr lang="en-US" sz="2000" dirty="0">
                <a:latin typeface="Times New Roman" pitchFamily="18" charset="0"/>
                <a:cs typeface="Times New Roman" pitchFamily="18" charset="0"/>
              </a:rPr>
              <a:t> (u </a:t>
            </a:r>
            <a:r>
              <a:rPr lang="en-US" sz="2000" dirty="0" err="1">
                <a:latin typeface="Times New Roman" pitchFamily="18" charset="0"/>
                <a:cs typeface="Times New Roman" pitchFamily="18" charset="0"/>
              </a:rPr>
              <a:t>kontekstu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rezidualne</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teorije</a:t>
            </a:r>
            <a:r>
              <a:rPr lang="en-US" sz="2000" dirty="0">
                <a:latin typeface="Times New Roman" pitchFamily="18" charset="0"/>
                <a:cs typeface="Times New Roman" pitchFamily="18" charset="0"/>
              </a:rPr>
              <a:t>). </a:t>
            </a:r>
            <a:endParaRPr lang="sr-Latn-BA" sz="2000" dirty="0" smtClean="0">
              <a:latin typeface="Times New Roman" pitchFamily="18" charset="0"/>
              <a:cs typeface="Times New Roman" pitchFamily="18" charset="0"/>
            </a:endParaRPr>
          </a:p>
          <a:p>
            <a:r>
              <a:rPr lang="en-US" sz="2000" dirty="0" err="1" smtClean="0">
                <a:latin typeface="Times New Roman" pitchFamily="18" charset="0"/>
                <a:cs typeface="Times New Roman" pitchFamily="18" charset="0"/>
              </a:rPr>
              <a:t>Očito</a:t>
            </a:r>
            <a:r>
              <a:rPr lang="en-US" sz="2000" dirty="0" smtClean="0">
                <a:latin typeface="Times New Roman" pitchFamily="18" charset="0"/>
                <a:cs typeface="Times New Roman" pitchFamily="18" charset="0"/>
              </a:rPr>
              <a:t> </a:t>
            </a:r>
            <a:r>
              <a:rPr lang="en-US" sz="2000" dirty="0" err="1">
                <a:latin typeface="Times New Roman" pitchFamily="18" charset="0"/>
                <a:cs typeface="Times New Roman" pitchFamily="18" charset="0"/>
              </a:rPr>
              <a:t>ovakva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politika</a:t>
            </a:r>
            <a:r>
              <a:rPr lang="en-US" sz="2000" dirty="0">
                <a:latin typeface="Times New Roman" pitchFamily="18" charset="0"/>
                <a:cs typeface="Times New Roman" pitchFamily="18" charset="0"/>
              </a:rPr>
              <a:t> je </a:t>
            </a:r>
            <a:r>
              <a:rPr lang="en-US" sz="2000" dirty="0" err="1">
                <a:latin typeface="Times New Roman" pitchFamily="18" charset="0"/>
                <a:cs typeface="Times New Roman" pitchFamily="18" charset="0"/>
              </a:rPr>
              <a:t>posebno</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konzistentna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osnovnim</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postavkama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rezid</a:t>
            </a:r>
            <a:r>
              <a:rPr lang="sr-Latn-BA" sz="2000" dirty="0">
                <a:latin typeface="Times New Roman" pitchFamily="18" charset="0"/>
                <a:cs typeface="Times New Roman" pitchFamily="18" charset="0"/>
              </a:rPr>
              <a:t>u</a:t>
            </a:r>
            <a:r>
              <a:rPr lang="en-US" sz="2000" dirty="0" err="1">
                <a:latin typeface="Times New Roman" pitchFamily="18" charset="0"/>
                <a:cs typeface="Times New Roman" pitchFamily="18" charset="0"/>
              </a:rPr>
              <a:t>alne</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teorije</a:t>
            </a:r>
            <a:r>
              <a:rPr lang="en-US" sz="2000" dirty="0" smtClean="0">
                <a:latin typeface="Times New Roman" pitchFamily="18" charset="0"/>
                <a:cs typeface="Times New Roman" pitchFamily="18" charset="0"/>
              </a:rPr>
              <a:t>.</a:t>
            </a:r>
            <a:endParaRPr lang="sr-Latn-BA" sz="2000" dirty="0" smtClean="0">
              <a:latin typeface="Times New Roman" pitchFamily="18" charset="0"/>
              <a:cs typeface="Times New Roman" pitchFamily="18" charset="0"/>
            </a:endParaRPr>
          </a:p>
          <a:p>
            <a:r>
              <a:rPr lang="en-US" sz="2000" dirty="0" err="1">
                <a:latin typeface="Times New Roman" pitchFamily="18" charset="0"/>
                <a:cs typeface="Times New Roman" pitchFamily="18" charset="0"/>
              </a:rPr>
              <a:t>kompanije</a:t>
            </a:r>
            <a:r>
              <a:rPr lang="en-US" sz="2000" dirty="0">
                <a:latin typeface="Times New Roman" pitchFamily="18" charset="0"/>
                <a:cs typeface="Times New Roman" pitchFamily="18" charset="0"/>
              </a:rPr>
              <a:t> u </a:t>
            </a:r>
            <a:r>
              <a:rPr lang="en-US" sz="2000" dirty="0" err="1">
                <a:latin typeface="Times New Roman" pitchFamily="18" charset="0"/>
                <a:cs typeface="Times New Roman" pitchFamily="18" charset="0"/>
              </a:rPr>
              <a:t>periodima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malim</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dobitkom</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velikom</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kapitalnom</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potrošnjom</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vjerovatno</a:t>
            </a:r>
            <a:r>
              <a:rPr lang="en-US" sz="2000" dirty="0">
                <a:latin typeface="Times New Roman" pitchFamily="18" charset="0"/>
                <a:cs typeface="Times New Roman" pitchFamily="18" charset="0"/>
              </a:rPr>
              <a:t> ne bi </a:t>
            </a:r>
            <a:r>
              <a:rPr lang="en-US" sz="2000" dirty="0" err="1">
                <a:latin typeface="Times New Roman" pitchFamily="18" charset="0"/>
                <a:cs typeface="Times New Roman" pitchFamily="18" charset="0"/>
              </a:rPr>
              <a:t>plaćale</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nikakve</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dividende</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dok</a:t>
            </a:r>
            <a:r>
              <a:rPr lang="en-US" sz="2000" dirty="0">
                <a:latin typeface="Times New Roman" pitchFamily="18" charset="0"/>
                <a:cs typeface="Times New Roman" pitchFamily="18" charset="0"/>
              </a:rPr>
              <a:t> bi u </a:t>
            </a:r>
            <a:r>
              <a:rPr lang="en-US" sz="2000" dirty="0" err="1">
                <a:latin typeface="Times New Roman" pitchFamily="18" charset="0"/>
                <a:cs typeface="Times New Roman" pitchFamily="18" charset="0"/>
              </a:rPr>
              <a:t>periodima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ostvarenja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značajnijeg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dobitka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i</a:t>
            </a:r>
            <a:r>
              <a:rPr lang="en-US" sz="2000" dirty="0">
                <a:latin typeface="Times New Roman" pitchFamily="18" charset="0"/>
                <a:cs typeface="Times New Roman" pitchFamily="18" charset="0"/>
              </a:rPr>
              <a:t> male </a:t>
            </a:r>
            <a:r>
              <a:rPr lang="en-US" sz="2000" dirty="0" err="1">
                <a:latin typeface="Times New Roman" pitchFamily="18" charset="0"/>
                <a:cs typeface="Times New Roman" pitchFamily="18" charset="0"/>
              </a:rPr>
              <a:t>investicione</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potrošnje</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imale</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visoke</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dividendene</a:t>
            </a:r>
            <a:r>
              <a:rPr lang="en-US" sz="2000" dirty="0">
                <a:latin typeface="Times New Roman" pitchFamily="18" charset="0"/>
                <a:cs typeface="Times New Roman" pitchFamily="18" charset="0"/>
              </a:rPr>
              <a:t> </a:t>
            </a:r>
            <a:r>
              <a:rPr lang="en-US" sz="2000" dirty="0" err="1" smtClean="0">
                <a:latin typeface="Times New Roman" pitchFamily="18" charset="0"/>
                <a:cs typeface="Times New Roman" pitchFamily="18" charset="0"/>
              </a:rPr>
              <a:t>isplate</a:t>
            </a:r>
            <a:r>
              <a:rPr lang="en-US" sz="2000" dirty="0">
                <a:latin typeface="Times New Roman" pitchFamily="18" charset="0"/>
                <a:cs typeface="Times New Roman" pitchFamily="18" charset="0"/>
              </a:rPr>
              <a:t> </a:t>
            </a:r>
            <a:endParaRPr lang="sr-Latn-BA" sz="2000" dirty="0" smtClean="0">
              <a:latin typeface="Times New Roman" pitchFamily="18" charset="0"/>
              <a:cs typeface="Times New Roman" pitchFamily="18" charset="0"/>
            </a:endParaRPr>
          </a:p>
          <a:p>
            <a:r>
              <a:rPr lang="en-US" sz="2000" dirty="0" err="1" smtClean="0">
                <a:latin typeface="Times New Roman" pitchFamily="18" charset="0"/>
                <a:cs typeface="Times New Roman" pitchFamily="18" charset="0"/>
              </a:rPr>
              <a:t>najveći</a:t>
            </a:r>
            <a:r>
              <a:rPr lang="en-US" sz="2000" dirty="0" smtClean="0">
                <a:latin typeface="Times New Roman" pitchFamily="18" charset="0"/>
                <a:cs typeface="Times New Roman" pitchFamily="18" charset="0"/>
              </a:rPr>
              <a:t> </a:t>
            </a:r>
            <a:r>
              <a:rPr lang="en-US" sz="2000" dirty="0" err="1">
                <a:latin typeface="Times New Roman" pitchFamily="18" charset="0"/>
                <a:cs typeface="Times New Roman" pitchFamily="18" charset="0"/>
              </a:rPr>
              <a:t>nedostatak</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politike</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fluktuirajućih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dividendi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kako</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ističu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neki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autori</a:t>
            </a:r>
            <a:r>
              <a:rPr lang="en-US" sz="2000" dirty="0">
                <a:latin typeface="Times New Roman" pitchFamily="18" charset="0"/>
                <a:cs typeface="Times New Roman" pitchFamily="18" charset="0"/>
              </a:rPr>
              <a:t>, je u tome </a:t>
            </a:r>
            <a:r>
              <a:rPr lang="en-US" sz="2000" dirty="0" err="1">
                <a:latin typeface="Times New Roman" pitchFamily="18" charset="0"/>
                <a:cs typeface="Times New Roman" pitchFamily="18" charset="0"/>
              </a:rPr>
              <a:t>što</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nestabilnost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upućuje</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nesigurne</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tržišne</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cijene</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akcija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preduzeća</a:t>
            </a:r>
            <a:r>
              <a:rPr lang="sr-Latn-BA" sz="2000" dirty="0">
                <a:latin typeface="Times New Roman" pitchFamily="18" charset="0"/>
                <a:cs typeface="Times New Roman" pitchFamily="18" charset="0"/>
              </a:rPr>
              <a:t>.</a:t>
            </a:r>
            <a:endParaRPr lang="en-US" sz="2000" dirty="0">
              <a:latin typeface="Times New Roman" pitchFamily="18" charset="0"/>
              <a:cs typeface="Times New Roman" pitchFamily="18" charset="0"/>
            </a:endParaRPr>
          </a:p>
          <a:p>
            <a:endParaRPr lang="sr-Latn-BA" sz="20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15663652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5970" y="927098"/>
            <a:ext cx="6982630" cy="901702"/>
          </a:xfrm>
        </p:spPr>
        <p:txBody>
          <a:bodyPr/>
          <a:lstStyle/>
          <a:p>
            <a:r>
              <a:rPr lang="sr-Latn-BA" b="1" dirty="0" smtClean="0"/>
              <a:t>1.1.1. Teorija rezidualne dividende</a:t>
            </a:r>
            <a:endParaRPr lang="sr-Latn-BA" b="1" dirty="0"/>
          </a:p>
        </p:txBody>
      </p:sp>
      <p:sp>
        <p:nvSpPr>
          <p:cNvPr id="3" name="Content Placeholder 2"/>
          <p:cNvSpPr>
            <a:spLocks noGrp="1"/>
          </p:cNvSpPr>
          <p:nvPr>
            <p:ph idx="1"/>
          </p:nvPr>
        </p:nvSpPr>
        <p:spPr>
          <a:xfrm>
            <a:off x="533400" y="2209800"/>
            <a:ext cx="7924800" cy="4267200"/>
          </a:xfrm>
          <a:pattFill prst="pct40">
            <a:fgClr>
              <a:schemeClr val="tx2">
                <a:lumMod val="40000"/>
                <a:lumOff val="60000"/>
              </a:schemeClr>
            </a:fgClr>
            <a:bgClr>
              <a:schemeClr val="bg1"/>
            </a:bgClr>
          </a:pattFill>
        </p:spPr>
        <p:txBody>
          <a:bodyPr>
            <a:normAutofit/>
          </a:bodyPr>
          <a:lstStyle/>
          <a:p>
            <a:r>
              <a:rPr lang="en-US" sz="2400" dirty="0" err="1">
                <a:latin typeface="Times New Roman" pitchFamily="18" charset="0"/>
                <a:cs typeface="Times New Roman" pitchFamily="18" charset="0"/>
              </a:rPr>
              <a:t>Teorija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rezidualne</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dividende</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polazi</a:t>
            </a:r>
            <a:r>
              <a:rPr lang="en-US" sz="2400" dirty="0">
                <a:latin typeface="Times New Roman" pitchFamily="18" charset="0"/>
                <a:cs typeface="Times New Roman" pitchFamily="18" charset="0"/>
              </a:rPr>
              <a:t> od </a:t>
            </a:r>
            <a:r>
              <a:rPr lang="en-US" sz="2400" dirty="0" err="1">
                <a:latin typeface="Times New Roman" pitchFamily="18" charset="0"/>
                <a:cs typeface="Times New Roman" pitchFamily="18" charset="0"/>
              </a:rPr>
              <a:t>pretpostavke</a:t>
            </a:r>
            <a:r>
              <a:rPr lang="en-US" sz="2400" dirty="0">
                <a:latin typeface="Times New Roman" pitchFamily="18" charset="0"/>
                <a:cs typeface="Times New Roman" pitchFamily="18" charset="0"/>
              </a:rPr>
              <a:t> da u </a:t>
            </a:r>
            <a:r>
              <a:rPr lang="en-US" sz="2400" dirty="0" err="1">
                <a:latin typeface="Times New Roman" pitchFamily="18" charset="0"/>
                <a:cs typeface="Times New Roman" pitchFamily="18" charset="0"/>
              </a:rPr>
              <a:t>svijetu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perfek</a:t>
            </a:r>
            <a:r>
              <a:rPr lang="sr-Latn-BA" sz="2400" dirty="0">
                <a:latin typeface="Times New Roman" pitchFamily="18" charset="0"/>
                <a:cs typeface="Times New Roman" pitchFamily="18" charset="0"/>
              </a:rPr>
              <a:t>t</a:t>
            </a:r>
            <a:r>
              <a:rPr lang="en-US" sz="2400" dirty="0">
                <a:latin typeface="Times New Roman" pitchFamily="18" charset="0"/>
                <a:cs typeface="Times New Roman" pitchFamily="18" charset="0"/>
              </a:rPr>
              <a:t>no </a:t>
            </a:r>
            <a:r>
              <a:rPr lang="en-US" sz="2400" dirty="0" err="1">
                <a:latin typeface="Times New Roman" pitchFamily="18" charset="0"/>
                <a:cs typeface="Times New Roman" pitchFamily="18" charset="0"/>
              </a:rPr>
              <a:t>racionalnih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ulagača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menadžera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dividenda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može</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biti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tretirana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kao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rezidualna</a:t>
            </a:r>
            <a:r>
              <a:rPr lang="en-US" sz="2400" dirty="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vrijednost</a:t>
            </a:r>
            <a:r>
              <a:rPr lang="sr-Latn-BA" sz="2400" dirty="0" smtClean="0">
                <a:latin typeface="Times New Roman" pitchFamily="18" charset="0"/>
                <a:cs typeface="Times New Roman" pitchFamily="18" charset="0"/>
              </a:rPr>
              <a:t>.</a:t>
            </a:r>
          </a:p>
          <a:p>
            <a:r>
              <a:rPr lang="en-US" sz="2400" dirty="0" err="1" smtClean="0">
                <a:latin typeface="Times New Roman" pitchFamily="18" charset="0"/>
                <a:cs typeface="Times New Roman" pitchFamily="18" charset="0"/>
              </a:rPr>
              <a:t>Rezidualna</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vrijednost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odnosno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ostatak</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dijela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neto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dobitka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poslije</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prihvatanja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svih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rentabilnih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alternativa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za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ulaganje</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kapitala</a:t>
            </a:r>
            <a:r>
              <a:rPr lang="en-US" sz="2400" dirty="0">
                <a:latin typeface="Times New Roman" pitchFamily="18" charset="0"/>
                <a:cs typeface="Times New Roman" pitchFamily="18" charset="0"/>
              </a:rPr>
              <a:t> u </a:t>
            </a:r>
            <a:r>
              <a:rPr lang="en-US" sz="2400" dirty="0" err="1">
                <a:latin typeface="Times New Roman" pitchFamily="18" charset="0"/>
                <a:cs typeface="Times New Roman" pitchFamily="18" charset="0"/>
              </a:rPr>
              <a:t>preduzeće</a:t>
            </a:r>
            <a:r>
              <a:rPr lang="en-US" sz="2400" dirty="0">
                <a:latin typeface="Times New Roman" pitchFamily="18" charset="0"/>
                <a:cs typeface="Times New Roman" pitchFamily="18" charset="0"/>
              </a:rPr>
              <a:t>, bio bi </a:t>
            </a:r>
            <a:r>
              <a:rPr lang="en-US" sz="2400" dirty="0" err="1">
                <a:latin typeface="Times New Roman" pitchFamily="18" charset="0"/>
                <a:cs typeface="Times New Roman" pitchFamily="18" charset="0"/>
              </a:rPr>
              <a:t>isplaćen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akcionarima</a:t>
            </a:r>
            <a:r>
              <a:rPr lang="en-US" sz="2400" dirty="0">
                <a:latin typeface="Times New Roman" pitchFamily="18" charset="0"/>
                <a:cs typeface="Times New Roman" pitchFamily="18" charset="0"/>
              </a:rPr>
              <a:t> u </a:t>
            </a:r>
            <a:r>
              <a:rPr lang="en-US" sz="2400" dirty="0" err="1">
                <a:latin typeface="Times New Roman" pitchFamily="18" charset="0"/>
                <a:cs typeface="Times New Roman" pitchFamily="18" charset="0"/>
              </a:rPr>
              <a:t>vidu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dividende</a:t>
            </a:r>
            <a:r>
              <a:rPr lang="en-US" sz="2400" dirty="0">
                <a:latin typeface="Times New Roman" pitchFamily="18" charset="0"/>
                <a:cs typeface="Times New Roman" pitchFamily="18" charset="0"/>
              </a:rPr>
              <a:t>. </a:t>
            </a:r>
            <a:endParaRPr lang="sr-Latn-BA" sz="2400" dirty="0" smtClean="0">
              <a:latin typeface="Times New Roman" pitchFamily="18" charset="0"/>
              <a:cs typeface="Times New Roman" pitchFamily="18" charset="0"/>
            </a:endParaRPr>
          </a:p>
          <a:p>
            <a:endParaRPr lang="en-US" sz="2400" dirty="0">
              <a:latin typeface="Times New Roman" pitchFamily="18" charset="0"/>
              <a:cs typeface="Times New Roman" pitchFamily="18" charset="0"/>
            </a:endParaRPr>
          </a:p>
          <a:p>
            <a:endParaRPr lang="sr-Latn-BA" dirty="0"/>
          </a:p>
        </p:txBody>
      </p:sp>
    </p:spTree>
    <p:extLst>
      <p:ext uri="{BB962C8B-B14F-4D97-AF65-F5344CB8AC3E}">
        <p14:creationId xmlns:p14="http://schemas.microsoft.com/office/powerpoint/2010/main" val="4053385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38200"/>
            <a:ext cx="7010400" cy="977902"/>
          </a:xfrm>
        </p:spPr>
        <p:txBody>
          <a:bodyPr/>
          <a:lstStyle/>
          <a:p>
            <a:r>
              <a:rPr lang="sr-Latn-BA" sz="2800" b="1" dirty="0" smtClean="0">
                <a:cs typeface="Times New Roman" pitchFamily="18" charset="0"/>
              </a:rPr>
              <a:t>2.3.8. Uticajni faktori na upravljanje dividendnom politikom</a:t>
            </a:r>
            <a:endParaRPr lang="en-US" sz="2800" b="1" dirty="0">
              <a:cs typeface="Times New Roman" pitchFamily="18" charset="0"/>
            </a:endParaRPr>
          </a:p>
        </p:txBody>
      </p:sp>
      <p:sp>
        <p:nvSpPr>
          <p:cNvPr id="3" name="Content Placeholder 2"/>
          <p:cNvSpPr>
            <a:spLocks noGrp="1"/>
          </p:cNvSpPr>
          <p:nvPr>
            <p:ph idx="1"/>
          </p:nvPr>
        </p:nvSpPr>
        <p:spPr>
          <a:xfrm>
            <a:off x="457200" y="2133600"/>
            <a:ext cx="8382000" cy="4572000"/>
          </a:xfrm>
          <a:pattFill prst="pct40">
            <a:fgClr>
              <a:schemeClr val="tx2">
                <a:lumMod val="40000"/>
                <a:lumOff val="60000"/>
              </a:schemeClr>
            </a:fgClr>
            <a:bgClr>
              <a:schemeClr val="bg1"/>
            </a:bgClr>
          </a:pattFill>
        </p:spPr>
        <p:txBody>
          <a:bodyPr>
            <a:noAutofit/>
          </a:bodyPr>
          <a:lstStyle/>
          <a:p>
            <a:r>
              <a:rPr lang="en-US" sz="2000" dirty="0" err="1">
                <a:latin typeface="Times New Roman" pitchFamily="18" charset="0"/>
                <a:cs typeface="Times New Roman" pitchFamily="18" charset="0"/>
              </a:rPr>
              <a:t>Upravljanje</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dividendama</a:t>
            </a:r>
            <a:r>
              <a:rPr lang="en-US" sz="2000" dirty="0">
                <a:latin typeface="Times New Roman" pitchFamily="18" charset="0"/>
                <a:cs typeface="Times New Roman" pitchFamily="18" charset="0"/>
              </a:rPr>
              <a:t> je </a:t>
            </a:r>
            <a:r>
              <a:rPr lang="en-US" sz="2000" dirty="0" err="1">
                <a:latin typeface="Times New Roman" pitchFamily="18" charset="0"/>
                <a:cs typeface="Times New Roman" pitchFamily="18" charset="0"/>
              </a:rPr>
              <a:t>zapravo</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strategija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taktika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raspodjele</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neto</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dobitka</a:t>
            </a:r>
            <a:r>
              <a:rPr lang="en-US" sz="2000" dirty="0">
                <a:latin typeface="Times New Roman" pitchFamily="18" charset="0"/>
                <a:cs typeface="Times New Roman" pitchFamily="18" charset="0"/>
              </a:rPr>
              <a:t>. S </a:t>
            </a:r>
            <a:r>
              <a:rPr lang="en-US" sz="2000" dirty="0" err="1">
                <a:latin typeface="Times New Roman" pitchFamily="18" charset="0"/>
                <a:cs typeface="Times New Roman" pitchFamily="18" charset="0"/>
              </a:rPr>
              <a:t>tim</a:t>
            </a:r>
            <a:r>
              <a:rPr lang="en-US" sz="2000" dirty="0">
                <a:latin typeface="Times New Roman" pitchFamily="18" charset="0"/>
                <a:cs typeface="Times New Roman" pitchFamily="18" charset="0"/>
              </a:rPr>
              <a:t> u </a:t>
            </a:r>
            <a:r>
              <a:rPr lang="en-US" sz="2000" dirty="0" err="1">
                <a:latin typeface="Times New Roman" pitchFamily="18" charset="0"/>
                <a:cs typeface="Times New Roman" pitchFamily="18" charset="0"/>
              </a:rPr>
              <a:t>vezi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polazi</a:t>
            </a:r>
            <a:r>
              <a:rPr lang="en-US" sz="2000" dirty="0">
                <a:latin typeface="Times New Roman" pitchFamily="18" charset="0"/>
                <a:cs typeface="Times New Roman" pitchFamily="18" charset="0"/>
              </a:rPr>
              <a:t> se od </a:t>
            </a:r>
            <a:r>
              <a:rPr lang="en-US" sz="2000" dirty="0" err="1">
                <a:latin typeface="Times New Roman" pitchFamily="18" charset="0"/>
                <a:cs typeface="Times New Roman" pitchFamily="18" charset="0"/>
              </a:rPr>
              <a:t>ostvarenog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neto</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dobitka</a:t>
            </a:r>
            <a:r>
              <a:rPr lang="en-US" sz="2000" dirty="0">
                <a:latin typeface="Times New Roman" pitchFamily="18" charset="0"/>
                <a:cs typeface="Times New Roman" pitchFamily="18" charset="0"/>
              </a:rPr>
              <a:t>, a </a:t>
            </a:r>
            <a:r>
              <a:rPr lang="en-US" sz="2000" dirty="0" err="1">
                <a:latin typeface="Times New Roman" pitchFamily="18" charset="0"/>
                <a:cs typeface="Times New Roman" pitchFamily="18" charset="0"/>
              </a:rPr>
              <a:t>uzima</a:t>
            </a:r>
            <a:r>
              <a:rPr lang="en-US" sz="2000" dirty="0">
                <a:latin typeface="Times New Roman" pitchFamily="18" charset="0"/>
                <a:cs typeface="Times New Roman" pitchFamily="18" charset="0"/>
              </a:rPr>
              <a:t> se u </a:t>
            </a:r>
            <a:r>
              <a:rPr lang="en-US" sz="2000" dirty="0" err="1">
                <a:latin typeface="Times New Roman" pitchFamily="18" charset="0"/>
                <a:cs typeface="Times New Roman" pitchFamily="18" charset="0"/>
              </a:rPr>
              <a:t>obzir</a:t>
            </a:r>
            <a:r>
              <a:rPr lang="en-US" sz="2000" dirty="0" smtClean="0">
                <a:latin typeface="Times New Roman" pitchFamily="18" charset="0"/>
                <a:cs typeface="Times New Roman" pitchFamily="18" charset="0"/>
              </a:rPr>
              <a:t>:</a:t>
            </a:r>
            <a:endParaRPr lang="en-US" sz="2000" dirty="0">
              <a:latin typeface="Times New Roman" pitchFamily="18" charset="0"/>
              <a:cs typeface="Times New Roman" pitchFamily="18" charset="0"/>
            </a:endParaRPr>
          </a:p>
          <a:p>
            <a:r>
              <a:rPr lang="en-US" sz="2000" dirty="0" err="1">
                <a:latin typeface="Times New Roman" pitchFamily="18" charset="0"/>
                <a:cs typeface="Times New Roman" pitchFamily="18" charset="0"/>
              </a:rPr>
              <a:t>Stanje</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finansijske</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stabilnosti</a:t>
            </a:r>
            <a:r>
              <a:rPr lang="en-US" sz="2000" dirty="0">
                <a:latin typeface="Times New Roman" pitchFamily="18" charset="0"/>
                <a:cs typeface="Times New Roman" pitchFamily="18" charset="0"/>
              </a:rPr>
              <a:t>,</a:t>
            </a:r>
          </a:p>
          <a:p>
            <a:r>
              <a:rPr lang="en-US" sz="2000" dirty="0" err="1">
                <a:latin typeface="Times New Roman" pitchFamily="18" charset="0"/>
                <a:cs typeface="Times New Roman" pitchFamily="18" charset="0"/>
              </a:rPr>
              <a:t>Stanje</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obavezne</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rezerve</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kapitala</a:t>
            </a:r>
            <a:r>
              <a:rPr lang="en-US" sz="2000" dirty="0">
                <a:latin typeface="Times New Roman" pitchFamily="18" charset="0"/>
                <a:cs typeface="Times New Roman" pitchFamily="18" charset="0"/>
              </a:rPr>
              <a:t>,</a:t>
            </a:r>
          </a:p>
          <a:p>
            <a:r>
              <a:rPr lang="en-US" sz="2000" dirty="0" err="1">
                <a:latin typeface="Times New Roman" pitchFamily="18" charset="0"/>
                <a:cs typeface="Times New Roman" pitchFamily="18" charset="0"/>
              </a:rPr>
              <a:t>Iznos</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dividende</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preferencijalne</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akcije</a:t>
            </a:r>
            <a:r>
              <a:rPr lang="en-US" sz="2000" dirty="0">
                <a:latin typeface="Times New Roman" pitchFamily="18" charset="0"/>
                <a:cs typeface="Times New Roman" pitchFamily="18" charset="0"/>
              </a:rPr>
              <a:t>,</a:t>
            </a:r>
          </a:p>
          <a:p>
            <a:r>
              <a:rPr lang="en-US" sz="2000" dirty="0" err="1">
                <a:latin typeface="Times New Roman" pitchFamily="18" charset="0"/>
                <a:cs typeface="Times New Roman" pitchFamily="18" charset="0"/>
              </a:rPr>
              <a:t>Premija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ekstrapremija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menadžerima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po</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osnovu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motivacije</a:t>
            </a:r>
            <a:r>
              <a:rPr lang="en-US" sz="2000" dirty="0">
                <a:latin typeface="Times New Roman" pitchFamily="18" charset="0"/>
                <a:cs typeface="Times New Roman" pitchFamily="18" charset="0"/>
              </a:rPr>
              <a:t>,</a:t>
            </a:r>
          </a:p>
          <a:p>
            <a:r>
              <a:rPr lang="en-US" sz="2000" dirty="0" err="1">
                <a:latin typeface="Times New Roman" pitchFamily="18" charset="0"/>
                <a:cs typeface="Times New Roman" pitchFamily="18" charset="0"/>
              </a:rPr>
              <a:t>Namjera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korporacije</a:t>
            </a:r>
            <a:r>
              <a:rPr lang="en-US" sz="2000" dirty="0">
                <a:latin typeface="Times New Roman" pitchFamily="18" charset="0"/>
                <a:cs typeface="Times New Roman" pitchFamily="18" charset="0"/>
              </a:rPr>
              <a:t> u </a:t>
            </a:r>
            <a:r>
              <a:rPr lang="en-US" sz="2000" dirty="0" err="1">
                <a:latin typeface="Times New Roman" pitchFamily="18" charset="0"/>
                <a:cs typeface="Times New Roman" pitchFamily="18" charset="0"/>
              </a:rPr>
              <a:t>pogledu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otkupa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sopstvenih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akcija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i</a:t>
            </a:r>
            <a:r>
              <a:rPr lang="en-US" sz="2000" dirty="0">
                <a:latin typeface="Times New Roman" pitchFamily="18" charset="0"/>
                <a:cs typeface="Times New Roman" pitchFamily="18" charset="0"/>
              </a:rPr>
              <a:t> </a:t>
            </a:r>
          </a:p>
          <a:p>
            <a:r>
              <a:rPr lang="en-US" sz="2000" dirty="0" err="1">
                <a:latin typeface="Times New Roman" pitchFamily="18" charset="0"/>
                <a:cs typeface="Times New Roman" pitchFamily="18" charset="0"/>
              </a:rPr>
              <a:t>Namjera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korporacije</a:t>
            </a:r>
            <a:r>
              <a:rPr lang="en-US" sz="2000" dirty="0">
                <a:latin typeface="Times New Roman" pitchFamily="18" charset="0"/>
                <a:cs typeface="Times New Roman" pitchFamily="18" charset="0"/>
              </a:rPr>
              <a:t> u </a:t>
            </a:r>
            <a:r>
              <a:rPr lang="en-US" sz="2000" dirty="0" err="1">
                <a:latin typeface="Times New Roman" pitchFamily="18" charset="0"/>
                <a:cs typeface="Times New Roman" pitchFamily="18" charset="0"/>
              </a:rPr>
              <a:t>pogledu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emisije</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nove</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serije</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akcija</a:t>
            </a:r>
            <a:r>
              <a:rPr lang="en-US" sz="2000" dirty="0">
                <a:latin typeface="Times New Roman" pitchFamily="18" charset="0"/>
                <a:cs typeface="Times New Roman" pitchFamily="18" charset="0"/>
              </a:rPr>
              <a:t>.</a:t>
            </a:r>
          </a:p>
          <a:p>
            <a:endParaRPr lang="sr-Latn-BA" sz="20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362122962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latin typeface="Times New Roman" pitchFamily="18" charset="0"/>
              <a:cs typeface="Times New Roman" pitchFamily="18" charset="0"/>
            </a:endParaRPr>
          </a:p>
        </p:txBody>
      </p:sp>
      <p:pic>
        <p:nvPicPr>
          <p:cNvPr id="8194" name="Picture 2"/>
          <p:cNvPicPr>
            <a:picLocks noChangeAspect="1" noChangeArrowheads="1"/>
          </p:cNvPicPr>
          <p:nvPr/>
        </p:nvPicPr>
        <p:blipFill>
          <a:blip r:embed="rId2" cstate="print"/>
          <a:srcRect/>
          <a:stretch>
            <a:fillRect/>
          </a:stretch>
        </p:blipFill>
        <p:spPr bwMode="auto">
          <a:xfrm>
            <a:off x="533400" y="457200"/>
            <a:ext cx="8004175" cy="5969456"/>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5970" y="927098"/>
            <a:ext cx="6982630" cy="901702"/>
          </a:xfrm>
        </p:spPr>
        <p:txBody>
          <a:bodyPr/>
          <a:lstStyle/>
          <a:p>
            <a:r>
              <a:rPr lang="sr-Latn-BA" b="1" dirty="0" smtClean="0"/>
              <a:t>1.1.1. Teorija rezidualne dividende</a:t>
            </a:r>
            <a:endParaRPr lang="sr-Latn-BA" b="1" dirty="0"/>
          </a:p>
        </p:txBody>
      </p:sp>
      <p:sp>
        <p:nvSpPr>
          <p:cNvPr id="3" name="Content Placeholder 2"/>
          <p:cNvSpPr>
            <a:spLocks noGrp="1"/>
          </p:cNvSpPr>
          <p:nvPr>
            <p:ph idx="1"/>
          </p:nvPr>
        </p:nvSpPr>
        <p:spPr>
          <a:xfrm>
            <a:off x="533400" y="2209800"/>
            <a:ext cx="7924800" cy="4267200"/>
          </a:xfrm>
          <a:pattFill prst="pct40">
            <a:fgClr>
              <a:schemeClr val="tx2">
                <a:lumMod val="40000"/>
                <a:lumOff val="60000"/>
              </a:schemeClr>
            </a:fgClr>
            <a:bgClr>
              <a:schemeClr val="bg1"/>
            </a:bgClr>
          </a:pattFill>
        </p:spPr>
        <p:txBody>
          <a:bodyPr>
            <a:normAutofit/>
          </a:bodyPr>
          <a:lstStyle/>
          <a:p>
            <a:r>
              <a:rPr lang="en-US" sz="2400" dirty="0" err="1">
                <a:latin typeface="Times New Roman" pitchFamily="18" charset="0"/>
                <a:cs typeface="Times New Roman" pitchFamily="18" charset="0"/>
              </a:rPr>
              <a:t>Preduzeće</a:t>
            </a:r>
            <a:r>
              <a:rPr lang="en-US" sz="2400" dirty="0">
                <a:latin typeface="Times New Roman" pitchFamily="18" charset="0"/>
                <a:cs typeface="Times New Roman" pitchFamily="18" charset="0"/>
              </a:rPr>
              <a:t> bi </a:t>
            </a:r>
            <a:r>
              <a:rPr lang="en-US" sz="2400" dirty="0" err="1">
                <a:latin typeface="Times New Roman" pitchFamily="18" charset="0"/>
                <a:cs typeface="Times New Roman" pitchFamily="18" charset="0"/>
              </a:rPr>
              <a:t>prvo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sačinilo</a:t>
            </a:r>
            <a:r>
              <a:rPr lang="en-US" sz="2400" dirty="0">
                <a:latin typeface="Times New Roman" pitchFamily="18" charset="0"/>
                <a:cs typeface="Times New Roman" pitchFamily="18" charset="0"/>
              </a:rPr>
              <a:t> plan </a:t>
            </a:r>
            <a:r>
              <a:rPr lang="en-US" sz="2400" dirty="0" err="1">
                <a:latin typeface="Times New Roman" pitchFamily="18" charset="0"/>
                <a:cs typeface="Times New Roman" pitchFamily="18" charset="0"/>
              </a:rPr>
              <a:t>kapitalnih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ulaganja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koji</a:t>
            </a:r>
            <a:r>
              <a:rPr lang="en-US" sz="2400" dirty="0">
                <a:latin typeface="Times New Roman" pitchFamily="18" charset="0"/>
                <a:cs typeface="Times New Roman" pitchFamily="18" charset="0"/>
              </a:rPr>
              <a:t> bi </a:t>
            </a:r>
            <a:r>
              <a:rPr lang="en-US" sz="2400" dirty="0" err="1">
                <a:latin typeface="Times New Roman" pitchFamily="18" charset="0"/>
                <a:cs typeface="Times New Roman" pitchFamily="18" charset="0"/>
              </a:rPr>
              <a:t>obuhvatio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sve</a:t>
            </a:r>
            <a:r>
              <a:rPr lang="en-US" sz="2400" dirty="0">
                <a:latin typeface="Times New Roman" pitchFamily="18" charset="0"/>
                <a:cs typeface="Times New Roman" pitchFamily="18" charset="0"/>
              </a:rPr>
              <a:t> alternative. </a:t>
            </a:r>
            <a:endParaRPr lang="sr-Latn-BA" sz="2400" dirty="0">
              <a:latin typeface="Times New Roman" pitchFamily="18" charset="0"/>
              <a:cs typeface="Times New Roman" pitchFamily="18" charset="0"/>
            </a:endParaRPr>
          </a:p>
          <a:p>
            <a:r>
              <a:rPr lang="en-US" sz="2400" dirty="0" err="1">
                <a:latin typeface="Times New Roman" pitchFamily="18" charset="0"/>
                <a:cs typeface="Times New Roman" pitchFamily="18" charset="0"/>
              </a:rPr>
              <a:t>Za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realizaciju</a:t>
            </a:r>
            <a:r>
              <a:rPr lang="en-US" sz="2400" dirty="0">
                <a:latin typeface="Times New Roman" pitchFamily="18" charset="0"/>
                <a:cs typeface="Times New Roman" pitchFamily="18" charset="0"/>
              </a:rPr>
              <a:t> bi bile </a:t>
            </a:r>
            <a:r>
              <a:rPr lang="en-US" sz="2400" dirty="0" err="1">
                <a:latin typeface="Times New Roman" pitchFamily="18" charset="0"/>
                <a:cs typeface="Times New Roman" pitchFamily="18" charset="0"/>
              </a:rPr>
              <a:t>prihvaćene</a:t>
            </a:r>
            <a:r>
              <a:rPr lang="en-US" sz="2400" dirty="0">
                <a:latin typeface="Times New Roman" pitchFamily="18" charset="0"/>
                <a:cs typeface="Times New Roman" pitchFamily="18" charset="0"/>
              </a:rPr>
              <a:t> one alternative  </a:t>
            </a:r>
            <a:r>
              <a:rPr lang="en-US" sz="2400" dirty="0" err="1">
                <a:latin typeface="Times New Roman" pitchFamily="18" charset="0"/>
                <a:cs typeface="Times New Roman" pitchFamily="18" charset="0"/>
              </a:rPr>
              <a:t>koje</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ispunjavaju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kriterijume</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rentabilnosti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odnosno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čija</a:t>
            </a:r>
            <a:r>
              <a:rPr lang="en-US" sz="2400" dirty="0">
                <a:latin typeface="Times New Roman" pitchFamily="18" charset="0"/>
                <a:cs typeface="Times New Roman" pitchFamily="18" charset="0"/>
              </a:rPr>
              <a:t> je </a:t>
            </a:r>
            <a:r>
              <a:rPr lang="en-US" sz="2400" dirty="0" err="1">
                <a:latin typeface="Times New Roman" pitchFamily="18" charset="0"/>
                <a:cs typeface="Times New Roman" pitchFamily="18" charset="0"/>
              </a:rPr>
              <a:t>očekivana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interna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stopa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prinosa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viša</a:t>
            </a:r>
            <a:r>
              <a:rPr lang="en-US" sz="2400" dirty="0">
                <a:latin typeface="Times New Roman" pitchFamily="18" charset="0"/>
                <a:cs typeface="Times New Roman" pitchFamily="18" charset="0"/>
              </a:rPr>
              <a:t> od </a:t>
            </a:r>
            <a:r>
              <a:rPr lang="en-US" sz="2400" dirty="0" err="1">
                <a:latin typeface="Times New Roman" pitchFamily="18" charset="0"/>
                <a:cs typeface="Times New Roman" pitchFamily="18" charset="0"/>
              </a:rPr>
              <a:t>primarne</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ponderisane</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prosječne</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cijene</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kapitala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preduzeća</a:t>
            </a:r>
            <a:r>
              <a:rPr lang="en-US" sz="2400" dirty="0" smtClean="0">
                <a:latin typeface="Times New Roman" pitchFamily="18" charset="0"/>
                <a:cs typeface="Times New Roman" pitchFamily="18" charset="0"/>
              </a:rPr>
              <a:t>.</a:t>
            </a:r>
            <a:endParaRPr lang="sr-Latn-BA" sz="2400" dirty="0" smtClean="0">
              <a:latin typeface="Times New Roman" pitchFamily="18" charset="0"/>
              <a:cs typeface="Times New Roman" pitchFamily="18" charset="0"/>
            </a:endParaRPr>
          </a:p>
          <a:p>
            <a:r>
              <a:rPr lang="en-US" sz="2400" dirty="0" err="1">
                <a:latin typeface="Times New Roman" pitchFamily="18" charset="0"/>
                <a:cs typeface="Times New Roman" pitchFamily="18" charset="0"/>
              </a:rPr>
              <a:t>Ako</a:t>
            </a:r>
            <a:r>
              <a:rPr lang="en-US" sz="2400" dirty="0">
                <a:latin typeface="Times New Roman" pitchFamily="18" charset="0"/>
                <a:cs typeface="Times New Roman" pitchFamily="18" charset="0"/>
              </a:rPr>
              <a:t> bi plan </a:t>
            </a:r>
            <a:r>
              <a:rPr lang="en-US" sz="2400" dirty="0" err="1">
                <a:latin typeface="Times New Roman" pitchFamily="18" charset="0"/>
                <a:cs typeface="Times New Roman" pitchFamily="18" charset="0"/>
              </a:rPr>
              <a:t>kapitalnih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ulaganja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zahtijevao</a:t>
            </a:r>
            <a:r>
              <a:rPr lang="en-US" sz="2400" dirty="0">
                <a:latin typeface="Times New Roman" pitchFamily="18" charset="0"/>
                <a:cs typeface="Times New Roman" pitchFamily="18" charset="0"/>
              </a:rPr>
              <a:t> da se </a:t>
            </a:r>
            <a:r>
              <a:rPr lang="en-US" sz="2400" dirty="0" err="1">
                <a:latin typeface="Times New Roman" pitchFamily="18" charset="0"/>
                <a:cs typeface="Times New Roman" pitchFamily="18" charset="0"/>
              </a:rPr>
              <a:t>akumulira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ukupno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ostvareni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neto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dobitak</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rezidualna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vrijednost</a:t>
            </a:r>
            <a:r>
              <a:rPr lang="en-US" sz="2400" dirty="0">
                <a:latin typeface="Times New Roman" pitchFamily="18" charset="0"/>
                <a:cs typeface="Times New Roman" pitchFamily="18" charset="0"/>
              </a:rPr>
              <a:t> bi </a:t>
            </a:r>
            <a:r>
              <a:rPr lang="en-US" sz="2400" dirty="0" err="1">
                <a:latin typeface="Times New Roman" pitchFamily="18" charset="0"/>
                <a:cs typeface="Times New Roman" pitchFamily="18" charset="0"/>
              </a:rPr>
              <a:t>bila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nula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i</a:t>
            </a:r>
            <a:r>
              <a:rPr lang="en-US" sz="2400" dirty="0">
                <a:latin typeface="Times New Roman" pitchFamily="18" charset="0"/>
                <a:cs typeface="Times New Roman" pitchFamily="18" charset="0"/>
              </a:rPr>
              <a:t> ne bi </a:t>
            </a:r>
            <a:r>
              <a:rPr lang="en-US" sz="2400" dirty="0" err="1">
                <a:latin typeface="Times New Roman" pitchFamily="18" charset="0"/>
                <a:cs typeface="Times New Roman" pitchFamily="18" charset="0"/>
              </a:rPr>
              <a:t>bilo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isplata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osnovi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dividendi</a:t>
            </a:r>
            <a:r>
              <a:rPr lang="en-US" sz="2400" dirty="0">
                <a:latin typeface="Times New Roman" pitchFamily="18" charset="0"/>
                <a:cs typeface="Times New Roman" pitchFamily="18" charset="0"/>
              </a:rPr>
              <a:t>. </a:t>
            </a:r>
            <a:endParaRPr lang="sr-Latn-BA" sz="2400" dirty="0">
              <a:latin typeface="Times New Roman" pitchFamily="18" charset="0"/>
              <a:cs typeface="Times New Roman" pitchFamily="18" charset="0"/>
            </a:endParaRPr>
          </a:p>
          <a:p>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8324662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5970" y="927098"/>
            <a:ext cx="6982630" cy="901702"/>
          </a:xfrm>
        </p:spPr>
        <p:txBody>
          <a:bodyPr/>
          <a:lstStyle/>
          <a:p>
            <a:r>
              <a:rPr lang="sr-Latn-BA" b="1" dirty="0" smtClean="0"/>
              <a:t>1.1.1. Teorija rezidualne dividende</a:t>
            </a:r>
            <a:endParaRPr lang="sr-Latn-BA" b="1" dirty="0"/>
          </a:p>
        </p:txBody>
      </p:sp>
      <p:sp>
        <p:nvSpPr>
          <p:cNvPr id="3" name="Content Placeholder 2"/>
          <p:cNvSpPr>
            <a:spLocks noGrp="1"/>
          </p:cNvSpPr>
          <p:nvPr>
            <p:ph idx="1"/>
          </p:nvPr>
        </p:nvSpPr>
        <p:spPr>
          <a:xfrm>
            <a:off x="533400" y="2209800"/>
            <a:ext cx="7924800" cy="4267200"/>
          </a:xfrm>
          <a:pattFill prst="pct40">
            <a:fgClr>
              <a:schemeClr val="tx2">
                <a:lumMod val="40000"/>
                <a:lumOff val="60000"/>
              </a:schemeClr>
            </a:fgClr>
            <a:bgClr>
              <a:schemeClr val="bg1"/>
            </a:bgClr>
          </a:pattFill>
        </p:spPr>
        <p:txBody>
          <a:bodyPr>
            <a:normAutofit fontScale="92500" lnSpcReduction="20000"/>
          </a:bodyPr>
          <a:lstStyle/>
          <a:p>
            <a:r>
              <a:rPr lang="vi-VN" sz="2400" dirty="0">
                <a:latin typeface="Times New Roman" pitchFamily="18" charset="0"/>
                <a:cs typeface="Times New Roman" pitchFamily="18" charset="0"/>
              </a:rPr>
              <a:t>Politika rezidualnih dividendi se izvlači iz ranije učinjene konstatacije o povezanosti investicionih,  finansijskih i odluka o dividendama. </a:t>
            </a:r>
            <a:endParaRPr lang="sr-Latn-BA" sz="2400" dirty="0" smtClean="0">
              <a:latin typeface="Times New Roman" pitchFamily="18" charset="0"/>
              <a:cs typeface="Times New Roman" pitchFamily="18" charset="0"/>
            </a:endParaRPr>
          </a:p>
          <a:p>
            <a:r>
              <a:rPr lang="vi-VN" sz="2400" dirty="0" smtClean="0">
                <a:latin typeface="Times New Roman" pitchFamily="18" charset="0"/>
                <a:cs typeface="Times New Roman" pitchFamily="18" charset="0"/>
              </a:rPr>
              <a:t>Prema </a:t>
            </a:r>
            <a:r>
              <a:rPr lang="vi-VN" sz="2400" dirty="0">
                <a:latin typeface="Times New Roman" pitchFamily="18" charset="0"/>
                <a:cs typeface="Times New Roman" pitchFamily="18" charset="0"/>
              </a:rPr>
              <a:t>ovom pristupu korporativna preduzeća pri odlučivanju o visini dividendnih plaćanja slijede naredna četiri </a:t>
            </a:r>
            <a:r>
              <a:rPr lang="vi-VN" sz="2400" dirty="0" smtClean="0">
                <a:latin typeface="Times New Roman" pitchFamily="18" charset="0"/>
                <a:cs typeface="Times New Roman" pitchFamily="18" charset="0"/>
              </a:rPr>
              <a:t>koraka:</a:t>
            </a:r>
            <a:endParaRPr lang="sr-Latn-BA" sz="2400" dirty="0" smtClean="0">
              <a:latin typeface="Times New Roman" pitchFamily="18" charset="0"/>
              <a:cs typeface="Times New Roman" pitchFamily="18" charset="0"/>
            </a:endParaRPr>
          </a:p>
          <a:p>
            <a:pPr marL="457200" indent="-457200">
              <a:buFont typeface="+mj-lt"/>
              <a:buAutoNum type="arabicParenR"/>
            </a:pPr>
            <a:r>
              <a:rPr lang="sr-Latn-BA" sz="2400" dirty="0">
                <a:latin typeface="Times New Roman" pitchFamily="18" charset="0"/>
                <a:cs typeface="Times New Roman" pitchFamily="18" charset="0"/>
              </a:rPr>
              <a:t>D</a:t>
            </a:r>
            <a:r>
              <a:rPr lang="vi-VN" sz="2400" dirty="0" smtClean="0">
                <a:latin typeface="Times New Roman" pitchFamily="18" charset="0"/>
                <a:cs typeface="Times New Roman" pitchFamily="18" charset="0"/>
              </a:rPr>
              <a:t>eterminišu </a:t>
            </a:r>
            <a:r>
              <a:rPr lang="vi-VN" sz="2400" dirty="0">
                <a:latin typeface="Times New Roman" pitchFamily="18" charset="0"/>
                <a:cs typeface="Times New Roman" pitchFamily="18" charset="0"/>
              </a:rPr>
              <a:t>optimalni kapitalni </a:t>
            </a:r>
            <a:r>
              <a:rPr lang="vi-VN" sz="2400" dirty="0" smtClean="0">
                <a:latin typeface="Times New Roman" pitchFamily="18" charset="0"/>
                <a:cs typeface="Times New Roman" pitchFamily="18" charset="0"/>
              </a:rPr>
              <a:t>budžet</a:t>
            </a:r>
            <a:r>
              <a:rPr lang="sr-Latn-BA" sz="2400" dirty="0" smtClean="0">
                <a:latin typeface="Times New Roman" pitchFamily="18" charset="0"/>
                <a:cs typeface="Times New Roman" pitchFamily="18" charset="0"/>
              </a:rPr>
              <a:t>;</a:t>
            </a:r>
          </a:p>
          <a:p>
            <a:pPr marL="457200" indent="-457200">
              <a:buFont typeface="+mj-lt"/>
              <a:buAutoNum type="arabicParenR"/>
            </a:pPr>
            <a:r>
              <a:rPr lang="sr-Latn-BA" sz="2400" dirty="0" smtClean="0">
                <a:latin typeface="Times New Roman" pitchFamily="18" charset="0"/>
                <a:cs typeface="Times New Roman" pitchFamily="18" charset="0"/>
              </a:rPr>
              <a:t>U</a:t>
            </a:r>
            <a:r>
              <a:rPr lang="vi-VN" sz="2400" dirty="0" smtClean="0">
                <a:latin typeface="Times New Roman" pitchFamily="18" charset="0"/>
                <a:cs typeface="Times New Roman" pitchFamily="18" charset="0"/>
              </a:rPr>
              <a:t>tvrđuju </a:t>
            </a:r>
            <a:r>
              <a:rPr lang="vi-VN" sz="2400" dirty="0">
                <a:latin typeface="Times New Roman" pitchFamily="18" charset="0"/>
                <a:cs typeface="Times New Roman" pitchFamily="18" charset="0"/>
              </a:rPr>
              <a:t>iznos akcijskog kapitala koji je potreban da bi se  finansirao taj </a:t>
            </a:r>
            <a:r>
              <a:rPr lang="vi-VN" sz="2400" dirty="0" smtClean="0">
                <a:latin typeface="Times New Roman" pitchFamily="18" charset="0"/>
                <a:cs typeface="Times New Roman" pitchFamily="18" charset="0"/>
              </a:rPr>
              <a:t>budžet</a:t>
            </a:r>
            <a:r>
              <a:rPr lang="sr-Latn-BA" sz="2400" dirty="0" smtClean="0">
                <a:latin typeface="Times New Roman" pitchFamily="18" charset="0"/>
                <a:cs typeface="Times New Roman" pitchFamily="18" charset="0"/>
              </a:rPr>
              <a:t>;</a:t>
            </a:r>
          </a:p>
          <a:p>
            <a:pPr marL="457200" indent="-457200">
              <a:buFont typeface="+mj-lt"/>
              <a:buAutoNum type="arabicParenR"/>
            </a:pPr>
            <a:r>
              <a:rPr lang="sr-Latn-BA" sz="2400" dirty="0">
                <a:latin typeface="Times New Roman" pitchFamily="18" charset="0"/>
                <a:cs typeface="Times New Roman" pitchFamily="18" charset="0"/>
              </a:rPr>
              <a:t>O</a:t>
            </a:r>
            <a:r>
              <a:rPr lang="vi-VN" sz="2400" dirty="0" smtClean="0">
                <a:latin typeface="Times New Roman" pitchFamily="18" charset="0"/>
                <a:cs typeface="Times New Roman" pitchFamily="18" charset="0"/>
              </a:rPr>
              <a:t>dređuju </a:t>
            </a:r>
            <a:r>
              <a:rPr lang="vi-VN" sz="2400" dirty="0">
                <a:latin typeface="Times New Roman" pitchFamily="18" charset="0"/>
                <a:cs typeface="Times New Roman" pitchFamily="18" charset="0"/>
              </a:rPr>
              <a:t>zadržanu zaradu  koja može zamijeniti finansiranje iz akcijskog </a:t>
            </a:r>
            <a:r>
              <a:rPr lang="vi-VN" sz="2400" dirty="0" smtClean="0">
                <a:latin typeface="Times New Roman" pitchFamily="18" charset="0"/>
                <a:cs typeface="Times New Roman" pitchFamily="18" charset="0"/>
              </a:rPr>
              <a:t>kapitala</a:t>
            </a:r>
            <a:r>
              <a:rPr lang="sr-Latn-BA" sz="2400" dirty="0" smtClean="0">
                <a:latin typeface="Times New Roman" pitchFamily="18" charset="0"/>
                <a:cs typeface="Times New Roman" pitchFamily="18" charset="0"/>
              </a:rPr>
              <a:t>;</a:t>
            </a:r>
          </a:p>
          <a:p>
            <a:pPr marL="457200" indent="-457200">
              <a:buFont typeface="+mj-lt"/>
              <a:buAutoNum type="arabicParenR"/>
            </a:pPr>
            <a:r>
              <a:rPr lang="sr-Latn-BA" sz="2400" dirty="0">
                <a:latin typeface="Times New Roman" pitchFamily="18" charset="0"/>
                <a:cs typeface="Times New Roman" pitchFamily="18" charset="0"/>
              </a:rPr>
              <a:t>P</a:t>
            </a:r>
            <a:r>
              <a:rPr lang="vi-VN" sz="2400" dirty="0" smtClean="0">
                <a:latin typeface="Times New Roman" pitchFamily="18" charset="0"/>
                <a:cs typeface="Times New Roman" pitchFamily="18" charset="0"/>
              </a:rPr>
              <a:t>laćaju </a:t>
            </a:r>
            <a:r>
              <a:rPr lang="vi-VN" sz="2400" dirty="0">
                <a:latin typeface="Times New Roman" pitchFamily="18" charset="0"/>
                <a:cs typeface="Times New Roman" pitchFamily="18" charset="0"/>
              </a:rPr>
              <a:t>dividende samo ako je dobitak veći od potreba da se podrži kapitalni budžet</a:t>
            </a:r>
            <a:r>
              <a:rPr lang="sr-Latn-BA" sz="2400" dirty="0">
                <a:latin typeface="Times New Roman" pitchFamily="18" charset="0"/>
                <a:cs typeface="Times New Roman" pitchFamily="18" charset="0"/>
              </a:rPr>
              <a:t>.</a:t>
            </a:r>
            <a:endParaRPr lang="en-US" sz="2400" dirty="0">
              <a:latin typeface="Times New Roman" pitchFamily="18" charset="0"/>
              <a:cs typeface="Times New Roman" pitchFamily="18" charset="0"/>
            </a:endParaRPr>
          </a:p>
          <a:p>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35290745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pattFill prst="pct40">
          <a:fgClr>
            <a:schemeClr val="tx2">
              <a:lumMod val="40000"/>
              <a:lumOff val="60000"/>
            </a:schemeClr>
          </a:fgClr>
          <a:bgClr>
            <a:schemeClr val="bg1"/>
          </a:bgClr>
        </a:patt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65970" y="927098"/>
            <a:ext cx="6982630" cy="901702"/>
          </a:xfrm>
        </p:spPr>
        <p:txBody>
          <a:bodyPr/>
          <a:lstStyle/>
          <a:p>
            <a:r>
              <a:rPr lang="sr-Latn-BA" b="1" dirty="0" smtClean="0"/>
              <a:t>1.1.1. Teorija rezidualne dividende</a:t>
            </a:r>
            <a:endParaRPr lang="sr-Latn-BA" b="1" dirty="0"/>
          </a:p>
        </p:txBody>
      </p:sp>
      <p:sp>
        <p:nvSpPr>
          <p:cNvPr id="3" name="Content Placeholder 2"/>
          <p:cNvSpPr>
            <a:spLocks noGrp="1"/>
          </p:cNvSpPr>
          <p:nvPr>
            <p:ph idx="1"/>
          </p:nvPr>
        </p:nvSpPr>
        <p:spPr>
          <a:xfrm>
            <a:off x="533400" y="2209800"/>
            <a:ext cx="7924800" cy="4267200"/>
          </a:xfrm>
          <a:pattFill prst="pct40">
            <a:fgClr>
              <a:schemeClr val="tx2">
                <a:lumMod val="40000"/>
                <a:lumOff val="60000"/>
              </a:schemeClr>
            </a:fgClr>
            <a:bgClr>
              <a:schemeClr val="bg1"/>
            </a:bgClr>
          </a:pattFill>
        </p:spPr>
        <p:txBody>
          <a:bodyPr>
            <a:normAutofit/>
          </a:bodyPr>
          <a:lstStyle/>
          <a:p>
            <a:r>
              <a:rPr lang="en-US" sz="2200" dirty="0" err="1">
                <a:latin typeface="Times New Roman" pitchFamily="18" charset="0"/>
                <a:cs typeface="Times New Roman" pitchFamily="18" charset="0"/>
              </a:rPr>
              <a:t>Ako</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preduzeća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slijede</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politiku</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rezidualnih</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dividendi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onda</a:t>
            </a:r>
            <a:r>
              <a:rPr lang="en-US" sz="2200" dirty="0">
                <a:latin typeface="Times New Roman" pitchFamily="18" charset="0"/>
                <a:cs typeface="Times New Roman" pitchFamily="18" charset="0"/>
              </a:rPr>
              <a:t> bi </a:t>
            </a:r>
            <a:r>
              <a:rPr lang="en-US" sz="2200" dirty="0" err="1">
                <a:latin typeface="Times New Roman" pitchFamily="18" charset="0"/>
                <a:cs typeface="Times New Roman" pitchFamily="18" charset="0"/>
              </a:rPr>
              <a:t>iznos</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dividendi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koji</a:t>
            </a:r>
            <a:r>
              <a:rPr lang="en-US" sz="2200" dirty="0">
                <a:latin typeface="Times New Roman" pitchFamily="18" charset="0"/>
                <a:cs typeface="Times New Roman" pitchFamily="18" charset="0"/>
              </a:rPr>
              <a:t> bi </a:t>
            </a:r>
            <a:r>
              <a:rPr lang="en-US" sz="2200" dirty="0" err="1">
                <a:latin typeface="Times New Roman" pitchFamily="18" charset="0"/>
                <a:cs typeface="Times New Roman" pitchFamily="18" charset="0"/>
              </a:rPr>
              <a:t>neko</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korporativno</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preduze</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će</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moglo</a:t>
            </a:r>
            <a:r>
              <a:rPr lang="en-US" sz="2200" dirty="0">
                <a:latin typeface="Times New Roman" pitchFamily="18" charset="0"/>
                <a:cs typeface="Times New Roman" pitchFamily="18" charset="0"/>
              </a:rPr>
              <a:t> da </a:t>
            </a:r>
            <a:r>
              <a:rPr lang="en-US" sz="2200" dirty="0" err="1">
                <a:latin typeface="Times New Roman" pitchFamily="18" charset="0"/>
                <a:cs typeface="Times New Roman" pitchFamily="18" charset="0"/>
              </a:rPr>
              <a:t>isplati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mogao</a:t>
            </a:r>
            <a:r>
              <a:rPr lang="en-US" sz="2200" dirty="0">
                <a:latin typeface="Times New Roman" pitchFamily="18" charset="0"/>
                <a:cs typeface="Times New Roman" pitchFamily="18" charset="0"/>
              </a:rPr>
              <a:t> da </a:t>
            </a:r>
            <a:r>
              <a:rPr lang="en-US" sz="2200" dirty="0" err="1">
                <a:latin typeface="Times New Roman" pitchFamily="18" charset="0"/>
                <a:cs typeface="Times New Roman" pitchFamily="18" charset="0"/>
              </a:rPr>
              <a:t>bude</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predstavljen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sljedeći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način</a:t>
            </a:r>
            <a:r>
              <a:rPr lang="en-US" sz="2200" dirty="0">
                <a:latin typeface="Times New Roman" pitchFamily="18" charset="0"/>
                <a:cs typeface="Times New Roman" pitchFamily="18" charset="0"/>
              </a:rPr>
              <a:t>:</a:t>
            </a:r>
          </a:p>
          <a:p>
            <a:pPr>
              <a:buNone/>
            </a:pPr>
            <a:endParaRPr lang="en-US" sz="2200" dirty="0">
              <a:latin typeface="Times New Roman" pitchFamily="18" charset="0"/>
              <a:cs typeface="Times New Roman" pitchFamily="18" charset="0"/>
            </a:endParaRPr>
          </a:p>
          <a:p>
            <a:pPr>
              <a:buNone/>
            </a:pPr>
            <a:r>
              <a:rPr lang="sr-Latn-BA"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Dividende</a:t>
            </a:r>
            <a:r>
              <a:rPr lang="en-US" sz="2200" dirty="0" smtClean="0">
                <a:latin typeface="Times New Roman" pitchFamily="18" charset="0"/>
                <a:cs typeface="Times New Roman" pitchFamily="18" charset="0"/>
              </a:rPr>
              <a:t>  </a:t>
            </a:r>
            <a:r>
              <a:rPr lang="en-US" sz="2200" dirty="0">
                <a:latin typeface="Times New Roman" pitchFamily="18" charset="0"/>
                <a:cs typeface="Times New Roman" pitchFamily="18" charset="0"/>
              </a:rPr>
              <a:t>=   </a:t>
            </a:r>
            <a:endParaRPr lang="sr-Latn-BA" sz="2200" dirty="0" smtClean="0">
              <a:latin typeface="Times New Roman" pitchFamily="18" charset="0"/>
              <a:cs typeface="Times New Roman" pitchFamily="18" charset="0"/>
            </a:endParaRPr>
          </a:p>
          <a:p>
            <a:pPr>
              <a:buNone/>
            </a:pPr>
            <a:r>
              <a:rPr lang="sr-Latn-BA"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Neto</a:t>
            </a:r>
            <a:r>
              <a:rPr lang="en-US" sz="2200" dirty="0" smtClean="0">
                <a:latin typeface="Times New Roman" pitchFamily="18" charset="0"/>
                <a:cs typeface="Times New Roman" pitchFamily="18" charset="0"/>
              </a:rPr>
              <a:t> </a:t>
            </a:r>
            <a:r>
              <a:rPr lang="en-US" sz="2200" dirty="0" err="1">
                <a:latin typeface="Times New Roman" pitchFamily="18" charset="0"/>
                <a:cs typeface="Times New Roman" pitchFamily="18" charset="0"/>
              </a:rPr>
              <a:t>dobitak</a:t>
            </a:r>
            <a:r>
              <a:rPr lang="en-US" sz="2200" dirty="0">
                <a:latin typeface="Times New Roman" pitchFamily="18" charset="0"/>
                <a:cs typeface="Times New Roman" pitchFamily="18" charset="0"/>
              </a:rPr>
              <a:t> - </a:t>
            </a:r>
            <a:r>
              <a:rPr lang="en-US" sz="2200" dirty="0" err="1">
                <a:latin typeface="Times New Roman" pitchFamily="18" charset="0"/>
                <a:cs typeface="Times New Roman" pitchFamily="18" charset="0"/>
              </a:rPr>
              <a:t>Zadržani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dobitak</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potreban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za</a:t>
            </a:r>
            <a:r>
              <a:rPr lang="en-US" sz="2200" dirty="0">
                <a:latin typeface="Times New Roman" pitchFamily="18" charset="0"/>
                <a:cs typeface="Times New Roman" pitchFamily="18" charset="0"/>
              </a:rPr>
              <a:t> </a:t>
            </a:r>
            <a:r>
              <a:rPr lang="en-US" sz="2200" dirty="0" err="1" smtClean="0">
                <a:latin typeface="Times New Roman" pitchFamily="18" charset="0"/>
                <a:cs typeface="Times New Roman" pitchFamily="18" charset="0"/>
              </a:rPr>
              <a:t>finansiranje</a:t>
            </a:r>
            <a:r>
              <a:rPr lang="en-US" sz="2200" dirty="0" smtClean="0">
                <a:latin typeface="Times New Roman" pitchFamily="18" charset="0"/>
                <a:cs typeface="Times New Roman" pitchFamily="18" charset="0"/>
              </a:rPr>
              <a:t>  </a:t>
            </a:r>
            <a:r>
              <a:rPr lang="en-US" sz="2200" dirty="0" err="1">
                <a:latin typeface="Times New Roman" pitchFamily="18" charset="0"/>
                <a:cs typeface="Times New Roman" pitchFamily="18" charset="0"/>
              </a:rPr>
              <a:t>novih</a:t>
            </a:r>
            <a:r>
              <a:rPr lang="en-US" sz="2200" dirty="0">
                <a:latin typeface="Times New Roman" pitchFamily="18" charset="0"/>
                <a:cs typeface="Times New Roman" pitchFamily="18" charset="0"/>
              </a:rPr>
              <a:t> </a:t>
            </a:r>
            <a:r>
              <a:rPr lang="en-US" sz="2200" dirty="0" err="1" smtClean="0">
                <a:latin typeface="Times New Roman" pitchFamily="18" charset="0"/>
                <a:cs typeface="Times New Roman" pitchFamily="18" charset="0"/>
              </a:rPr>
              <a:t>projekata</a:t>
            </a:r>
            <a:r>
              <a:rPr lang="en-US" sz="2200" dirty="0" smtClean="0">
                <a:latin typeface="Times New Roman" pitchFamily="18" charset="0"/>
                <a:cs typeface="Times New Roman" pitchFamily="18" charset="0"/>
              </a:rPr>
              <a:t> </a:t>
            </a:r>
            <a:endParaRPr lang="sr-Latn-BA" sz="2200" dirty="0" smtClean="0">
              <a:latin typeface="Times New Roman" pitchFamily="18" charset="0"/>
              <a:cs typeface="Times New Roman" pitchFamily="18" charset="0"/>
            </a:endParaRPr>
          </a:p>
          <a:p>
            <a:pPr>
              <a:buNone/>
            </a:pPr>
            <a:r>
              <a:rPr lang="sr-Latn-BA"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Neto</a:t>
            </a:r>
            <a:r>
              <a:rPr lang="en-US" sz="2200" dirty="0" smtClean="0">
                <a:latin typeface="Times New Roman" pitchFamily="18" charset="0"/>
                <a:cs typeface="Times New Roman" pitchFamily="18" charset="0"/>
              </a:rPr>
              <a:t> </a:t>
            </a:r>
            <a:r>
              <a:rPr lang="en-US" sz="2200" dirty="0" err="1">
                <a:latin typeface="Times New Roman" pitchFamily="18" charset="0"/>
                <a:cs typeface="Times New Roman" pitchFamily="18" charset="0"/>
              </a:rPr>
              <a:t>dobitak</a:t>
            </a:r>
            <a:r>
              <a:rPr lang="en-US" sz="2200" dirty="0">
                <a:latin typeface="Times New Roman" pitchFamily="18" charset="0"/>
                <a:cs typeface="Times New Roman" pitchFamily="18" charset="0"/>
              </a:rPr>
              <a:t> - </a:t>
            </a:r>
            <a:r>
              <a:rPr lang="en-US" sz="2200" dirty="0" err="1">
                <a:latin typeface="Times New Roman" pitchFamily="18" charset="0"/>
                <a:cs typeface="Times New Roman" pitchFamily="18" charset="0"/>
              </a:rPr>
              <a:t>Ciljno</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učešće</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akcijskog</a:t>
            </a:r>
            <a:r>
              <a:rPr lang="en-US" sz="2200" dirty="0">
                <a:latin typeface="Times New Roman" pitchFamily="18" charset="0"/>
                <a:cs typeface="Times New Roman" pitchFamily="18" charset="0"/>
              </a:rPr>
              <a:t> </a:t>
            </a:r>
            <a:r>
              <a:rPr lang="en-US" sz="2200" dirty="0" err="1" smtClean="0">
                <a:latin typeface="Times New Roman" pitchFamily="18" charset="0"/>
                <a:cs typeface="Times New Roman" pitchFamily="18" charset="0"/>
              </a:rPr>
              <a:t>kapitala</a:t>
            </a:r>
            <a:r>
              <a:rPr lang="en-US" sz="2200" dirty="0" smtClean="0">
                <a:latin typeface="Times New Roman" pitchFamily="18" charset="0"/>
                <a:cs typeface="Times New Roman" pitchFamily="18" charset="0"/>
              </a:rPr>
              <a:t> </a:t>
            </a:r>
            <a:r>
              <a:rPr lang="en-US" sz="2200" dirty="0">
                <a:latin typeface="Times New Roman" pitchFamily="18" charset="0"/>
                <a:cs typeface="Times New Roman" pitchFamily="18" charset="0"/>
              </a:rPr>
              <a:t>x </a:t>
            </a:r>
            <a:r>
              <a:rPr lang="en-US" sz="2200" dirty="0" err="1">
                <a:latin typeface="Times New Roman" pitchFamily="18" charset="0"/>
                <a:cs typeface="Times New Roman" pitchFamily="18" charset="0"/>
              </a:rPr>
              <a:t>Ukupni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kapitalni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budžet</a:t>
            </a:r>
            <a:endParaRPr lang="en-US" sz="2200" dirty="0">
              <a:latin typeface="Times New Roman" pitchFamily="18" charset="0"/>
              <a:cs typeface="Times New Roman" pitchFamily="18" charset="0"/>
            </a:endParaRPr>
          </a:p>
          <a:p>
            <a:endParaRPr lang="en-US" sz="2200" dirty="0">
              <a:latin typeface="Times New Roman" pitchFamily="18" charset="0"/>
              <a:cs typeface="Times New Roman" pitchFamily="18" charset="0"/>
            </a:endParaRPr>
          </a:p>
        </p:txBody>
      </p:sp>
    </p:spTree>
    <p:extLst>
      <p:ext uri="{BB962C8B-B14F-4D97-AF65-F5344CB8AC3E}">
        <p14:creationId xmlns:p14="http://schemas.microsoft.com/office/powerpoint/2010/main" val="19902837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5970" y="927098"/>
            <a:ext cx="6982630" cy="901702"/>
          </a:xfrm>
        </p:spPr>
        <p:txBody>
          <a:bodyPr/>
          <a:lstStyle/>
          <a:p>
            <a:r>
              <a:rPr lang="sr-Latn-BA" b="1" dirty="0" smtClean="0"/>
              <a:t>1.1.2. Teorija irelevantnosti dividende</a:t>
            </a:r>
            <a:endParaRPr lang="sr-Latn-BA" b="1" dirty="0"/>
          </a:p>
        </p:txBody>
      </p:sp>
      <p:sp>
        <p:nvSpPr>
          <p:cNvPr id="3" name="Content Placeholder 2"/>
          <p:cNvSpPr>
            <a:spLocks noGrp="1"/>
          </p:cNvSpPr>
          <p:nvPr>
            <p:ph idx="1"/>
          </p:nvPr>
        </p:nvSpPr>
        <p:spPr>
          <a:xfrm>
            <a:off x="533400" y="2209800"/>
            <a:ext cx="7924800" cy="4267200"/>
          </a:xfrm>
          <a:pattFill prst="pct40">
            <a:fgClr>
              <a:schemeClr val="tx2">
                <a:lumMod val="40000"/>
                <a:lumOff val="60000"/>
              </a:schemeClr>
            </a:fgClr>
            <a:bgClr>
              <a:schemeClr val="bg1"/>
            </a:bgClr>
          </a:pattFill>
        </p:spPr>
        <p:txBody>
          <a:bodyPr>
            <a:normAutofit/>
          </a:bodyPr>
          <a:lstStyle/>
          <a:p>
            <a:r>
              <a:rPr lang="vi-VN" sz="2400" dirty="0">
                <a:latin typeface="Times New Roman" pitchFamily="18" charset="0"/>
                <a:cs typeface="Times New Roman" pitchFamily="18" charset="0"/>
              </a:rPr>
              <a:t>U teoriji je bilo rasprava da politika dividende nema uticaja ni na cijenu hartija od vrijednosti preduzeća ni na trošak kapitala, odnosno da je politika dividendi irelevantna. Glavni pobornici teorije irelevantnosti dividende su Merton Miller i Franco Modigliani (MM).</a:t>
            </a:r>
            <a:endParaRPr lang="sr-Latn-BA" sz="2400" dirty="0">
              <a:latin typeface="Times New Roman" pitchFamily="18" charset="0"/>
              <a:cs typeface="Times New Roman" pitchFamily="18" charset="0"/>
            </a:endParaRPr>
          </a:p>
          <a:p>
            <a:r>
              <a:rPr lang="vi-VN" sz="2400" dirty="0">
                <a:latin typeface="Times New Roman" pitchFamily="18" charset="0"/>
                <a:cs typeface="Times New Roman" pitchFamily="18" charset="0"/>
              </a:rPr>
              <a:t>Oni tvrde da je u svijetu savršenog (perfektnog) tržišta vrijednost preduze ća određena samo svojom zarađivačkom moći (prinosnom snagom) i svojim poslovnim rizikom tj. rizikom ulaganja.</a:t>
            </a:r>
            <a:endParaRPr lang="en-US" sz="2400" dirty="0">
              <a:latin typeface="Times New Roman" pitchFamily="18" charset="0"/>
              <a:cs typeface="Times New Roman" pitchFamily="18" charset="0"/>
            </a:endParaRPr>
          </a:p>
          <a:p>
            <a:endParaRPr lang="en-US" sz="2200" dirty="0">
              <a:latin typeface="Times New Roman" pitchFamily="18" charset="0"/>
              <a:cs typeface="Times New Roman" pitchFamily="18" charset="0"/>
            </a:endParaRPr>
          </a:p>
        </p:txBody>
      </p:sp>
    </p:spTree>
    <p:extLst>
      <p:ext uri="{BB962C8B-B14F-4D97-AF65-F5344CB8AC3E}">
        <p14:creationId xmlns:p14="http://schemas.microsoft.com/office/powerpoint/2010/main" val="32336965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Custom 7">
      <a:dk1>
        <a:sysClr val="windowText" lastClr="000000"/>
      </a:dk1>
      <a:lt1>
        <a:sysClr val="window" lastClr="FFFFFF"/>
      </a:lt1>
      <a:dk2>
        <a:srgbClr val="86A795"/>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636</TotalTime>
  <Words>3975</Words>
  <Application>Microsoft Office PowerPoint</Application>
  <PresentationFormat>On-screen Show (4:3)</PresentationFormat>
  <Paragraphs>251</Paragraphs>
  <Slides>51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51</vt:i4>
      </vt:variant>
    </vt:vector>
  </HeadingPairs>
  <TitlesOfParts>
    <vt:vector size="56" baseType="lpstr">
      <vt:lpstr>Arial</vt:lpstr>
      <vt:lpstr>Century Gothic</vt:lpstr>
      <vt:lpstr>Times New Roman</vt:lpstr>
      <vt:lpstr>Wingdings 3</vt:lpstr>
      <vt:lpstr>Ion Boardroom</vt:lpstr>
      <vt:lpstr>VII DONOŠENJE ODLUKA O DIVIDENDI</vt:lpstr>
      <vt:lpstr>1. POLITIKA DIVIDENDI</vt:lpstr>
      <vt:lpstr>  Politika dividendi i principi finansiranja</vt:lpstr>
      <vt:lpstr>1.1. TEORIJE POLITIKE DIVIDENDE</vt:lpstr>
      <vt:lpstr>1.1.1. Teorija rezidualne dividende</vt:lpstr>
      <vt:lpstr>1.1.1. Teorija rezidualne dividende</vt:lpstr>
      <vt:lpstr>1.1.1. Teorija rezidualne dividende</vt:lpstr>
      <vt:lpstr>1.1.1. Teorija rezidualne dividende</vt:lpstr>
      <vt:lpstr>1.1.2. Teorija irelevantnosti dividende</vt:lpstr>
      <vt:lpstr>1.1.2. Teorija irelevantnosti dividende</vt:lpstr>
      <vt:lpstr>1.1.2. Teorija irelevantnosti dividende</vt:lpstr>
      <vt:lpstr>1.1.2. Teorija „Ptica u ruci“</vt:lpstr>
      <vt:lpstr>1.1.2. Teorija „Ptica u ruci“</vt:lpstr>
      <vt:lpstr>2. POLITIKA DIVIDENDI I TRŽIŠTE KAPITALA</vt:lpstr>
      <vt:lpstr>2. POLITIKA DIVIDENDI I TRŽIŠTE KAPITALA</vt:lpstr>
      <vt:lpstr>2. POLITIKA DIVIDENDI I TRŽIŠTE KAPITALA</vt:lpstr>
      <vt:lpstr>2. POLITIKA DIVIDENDI I TRŽIŠTE KAPITALA</vt:lpstr>
      <vt:lpstr>2. POLITIKA DIVIDENDI SA STANOVIŠTA SAVRŠENOG TRŽIŠTA KAPITALA</vt:lpstr>
      <vt:lpstr>2. POLITIKA DIVIDENDI SA STANOVIŠTA SAVRŠENOG TRŽIŠTA KAPITALA</vt:lpstr>
      <vt:lpstr> 2.2. POLITIKA DIVIDENDI SA STANOVIŠTA NESAVRŠENOSTI TRŽIŠTA KAPITALA</vt:lpstr>
      <vt:lpstr>2.2. POLITIKA DIVIDENDI SA STANOVIŠTA NESAVRŠENOSTI TRŽIŠTA KAPITALA</vt:lpstr>
      <vt:lpstr>2.2. POLITIKA DIVIDENDI SA STANOVIŠTA NESAVRŠENOSTI TRŽIŠTA KAPITALA</vt:lpstr>
      <vt:lpstr>Efekat klijentele</vt:lpstr>
      <vt:lpstr>Efekat klijentele</vt:lpstr>
      <vt:lpstr>2.3. UTICAJNI FAKTORI NA DIVIDENDNU POLITIKU</vt:lpstr>
      <vt:lpstr>2.3.1. Uticaj politike oporezivanja</vt:lpstr>
      <vt:lpstr>PowerPoint Presentation</vt:lpstr>
      <vt:lpstr>2.3.1. Uticaj politike oporezivanja</vt:lpstr>
      <vt:lpstr>2.3.2. Uticaj troškova transakcija Troškovi flotacije i naplata provizije</vt:lpstr>
      <vt:lpstr>2.3.2. Uticaj troškova transakcija Zakonska ograničenja i ograničenja politike</vt:lpstr>
      <vt:lpstr>2.3.2. Uticaj troškova transakcija  Neto efekat poreza i troškova transakcije</vt:lpstr>
      <vt:lpstr>2.3.2. Uticaj troškova transakcija  Mogućnost profitiranja iz neravnotećže klijentele</vt:lpstr>
      <vt:lpstr>2.3.3. Uticaj signaliziranja </vt:lpstr>
      <vt:lpstr>2.3.3. Uticaj signaliziranja </vt:lpstr>
      <vt:lpstr>2.3.3. Uticaj signaliziranja </vt:lpstr>
      <vt:lpstr>2.3.4. Uticaj otkupa akcija</vt:lpstr>
      <vt:lpstr>2.3.4. Uticaj otkupa akcija</vt:lpstr>
      <vt:lpstr>2.3.5. Uticaj prenosivih prodajnih prava</vt:lpstr>
      <vt:lpstr>2.3.5. Uticaj prenosivih prodajnih prava</vt:lpstr>
      <vt:lpstr>2.3.5. Uticaj prenosivih prodajnih prava</vt:lpstr>
      <vt:lpstr>PowerPoint Presentation</vt:lpstr>
      <vt:lpstr>2.3.5. Uticaj prenosivih prodajnih prava</vt:lpstr>
      <vt:lpstr>2.3.6. Implikacije dividendne politike</vt:lpstr>
      <vt:lpstr>2.3.7. Politika dividendi</vt:lpstr>
      <vt:lpstr>Politika maksimalnih dividendi</vt:lpstr>
      <vt:lpstr>Politika stabilnih dividendi</vt:lpstr>
      <vt:lpstr>Politika stabilnih i ekstra dividendi</vt:lpstr>
      <vt:lpstr>Politika niskih dividendi</vt:lpstr>
      <vt:lpstr>Politika fluktuirajućih dividendi</vt:lpstr>
      <vt:lpstr>2.3.8. Uticajni faktori na upravljanje dividendnom politikom</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VII. DONOŠENJE ODLUKA O DIVIDENDI</dc:title>
  <dc:creator>M@RIO</dc:creator>
  <cp:lastModifiedBy>Tajana</cp:lastModifiedBy>
  <cp:revision>82</cp:revision>
  <dcterms:created xsi:type="dcterms:W3CDTF">2006-08-16T00:00:00Z</dcterms:created>
  <dcterms:modified xsi:type="dcterms:W3CDTF">2025-12-15T14:32:37Z</dcterms:modified>
</cp:coreProperties>
</file>