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2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713D-3AEC-4220-8A97-25D8A14B3C96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DCF0-68D0-4306-A38E-98A16FCE2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199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713D-3AEC-4220-8A97-25D8A14B3C96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DCF0-68D0-4306-A38E-98A16FCE2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06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713D-3AEC-4220-8A97-25D8A14B3C96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DCF0-68D0-4306-A38E-98A16FCE2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798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713D-3AEC-4220-8A97-25D8A14B3C96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DCF0-68D0-4306-A38E-98A16FCE2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102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713D-3AEC-4220-8A97-25D8A14B3C96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DCF0-68D0-4306-A38E-98A16FCE2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5764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713D-3AEC-4220-8A97-25D8A14B3C96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DCF0-68D0-4306-A38E-98A16FCE2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061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713D-3AEC-4220-8A97-25D8A14B3C96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DCF0-68D0-4306-A38E-98A16FCE22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512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713D-3AEC-4220-8A97-25D8A14B3C96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DCF0-68D0-4306-A38E-98A16FCE2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022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713D-3AEC-4220-8A97-25D8A14B3C96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DCF0-68D0-4306-A38E-98A16FCE2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88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713D-3AEC-4220-8A97-25D8A14B3C96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DCF0-68D0-4306-A38E-98A16FCE2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494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F01A713D-3AEC-4220-8A97-25D8A14B3C96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DCF0-68D0-4306-A38E-98A16FCE2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836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01A713D-3AEC-4220-8A97-25D8A14B3C96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6C62DCF0-68D0-4306-A38E-98A16FCE2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377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40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6.png"/><Relationship Id="rId7" Type="http://schemas.openxmlformats.org/officeDocument/2006/relationships/image" Target="../media/image47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88F7C-213F-4ABF-9325-3892314D76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BA" b="1" dirty="0"/>
              <a:t>ТЕСТИРАЊЕ СТАТИСТИЧКИХ ХИПОТЕЗА</a:t>
            </a:r>
            <a:endParaRPr lang="en-US" b="1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C0B0A33-50C8-4476-BBDB-EB55C06D71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</p:spPr>
        <p:txBody>
          <a:bodyPr>
            <a:normAutofit/>
          </a:bodyPr>
          <a:lstStyle/>
          <a:p>
            <a:r>
              <a:rPr lang="sr-Cyrl-BA" sz="2800" b="1" dirty="0"/>
              <a:t>Вјежбе</a:t>
            </a:r>
            <a:endParaRPr lang="en-US" sz="2800" b="1" dirty="0"/>
          </a:p>
        </p:txBody>
      </p:sp>
      <p:sp>
        <p:nvSpPr>
          <p:cNvPr id="5" name="Google Shape;100;p1">
            <a:extLst>
              <a:ext uri="{FF2B5EF4-FFF2-40B4-BE49-F238E27FC236}">
                <a16:creationId xmlns:a16="http://schemas.microsoft.com/office/drawing/2014/main" id="{E8201A07-17DB-4D09-8C84-1AA3A6AE7EAB}"/>
              </a:ext>
            </a:extLst>
          </p:cNvPr>
          <p:cNvSpPr txBox="1"/>
          <p:nvPr/>
        </p:nvSpPr>
        <p:spPr>
          <a:xfrm>
            <a:off x="1600200" y="5351364"/>
            <a:ext cx="3650226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rPr>
              <a:t>Дарко Милуновић, ма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Latn-BA" sz="2000" b="1" i="0" u="none" strike="noStrike" cap="none" dirty="0">
                <a:solidFill>
                  <a:srgbClr val="FEFEFE"/>
                </a:solidFill>
                <a:latin typeface="Corbel"/>
                <a:ea typeface="Corbel"/>
                <a:cs typeface="Corbel"/>
                <a:sym typeface="Corbel"/>
              </a:rPr>
              <a:t>darko.milunovic</a:t>
            </a:r>
            <a:r>
              <a:rPr lang="sr-Cyrl-BA" sz="2000" b="1" i="0" u="none" strike="noStrike" cap="none" dirty="0">
                <a:solidFill>
                  <a:srgbClr val="FEFEFE"/>
                </a:solidFill>
                <a:latin typeface="Corbel"/>
                <a:ea typeface="Corbel"/>
                <a:cs typeface="Corbel"/>
                <a:sym typeface="Corbel"/>
              </a:rPr>
              <a:t>@ef.unibl.org</a:t>
            </a:r>
            <a:endParaRPr sz="2000" b="1" i="0" u="none" strike="noStrike" cap="none" dirty="0">
              <a:solidFill>
                <a:srgbClr val="FEFEFE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FEFEFE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" name="Google Shape;100;p1">
            <a:extLst>
              <a:ext uri="{FF2B5EF4-FFF2-40B4-BE49-F238E27FC236}">
                <a16:creationId xmlns:a16="http://schemas.microsoft.com/office/drawing/2014/main" id="{1B17C8D8-EFA4-4EB4-AEAB-8F8023BF1C58}"/>
              </a:ext>
            </a:extLst>
          </p:cNvPr>
          <p:cNvSpPr txBox="1"/>
          <p:nvPr/>
        </p:nvSpPr>
        <p:spPr>
          <a:xfrm>
            <a:off x="7376651" y="5351364"/>
            <a:ext cx="3060290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rPr>
              <a:t>Милица Марић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Corbel"/>
                <a:ea typeface="Corbel"/>
                <a:cs typeface="Corbel"/>
                <a:sym typeface="Corbel"/>
              </a:rPr>
              <a:t>milica.maric@ef.unibl.org</a:t>
            </a:r>
            <a:endParaRPr sz="2000" b="1" i="0" u="none" strike="noStrike" cap="none" dirty="0">
              <a:solidFill>
                <a:srgbClr val="FEFEFE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FEFEFE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490027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14D0FE-3E93-4179-8CBA-B4BAFAF98FA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35902" y="317241"/>
                <a:ext cx="11392678" cy="627950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dirty="0"/>
                  <a:t>Б) Поставља се питање да ли се може очекивати </a:t>
                </a:r>
                <a:r>
                  <a:rPr lang="sr-Cyrl-BA" b="1" dirty="0"/>
                  <a:t>принос пшенице већи од 2,5 </a:t>
                </a:r>
                <a:r>
                  <a:rPr lang="sr-Latn-BA" b="1" dirty="0">
                    <a:solidFill>
                      <a:schemeClr val="tx1"/>
                    </a:solidFill>
                  </a:rPr>
                  <a:t>t/ha</a:t>
                </a:r>
                <a:r>
                  <a:rPr lang="sr-Cyrl-BA" dirty="0">
                    <a:solidFill>
                      <a:schemeClr val="tx1"/>
                    </a:solidFill>
                  </a:rPr>
                  <a:t>, уз остале параметрне непромијењене?</a:t>
                </a:r>
                <a:r>
                  <a:rPr lang="sr-Cyrl-BA" dirty="0"/>
                  <a:t> </a:t>
                </a:r>
              </a:p>
              <a:p>
                <a:pPr marL="0" indent="0">
                  <a:buNone/>
                </a:pPr>
                <a:endParaRPr lang="sr-Cyrl-BA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sr-Cyrl-BA" dirty="0">
                    <a:solidFill>
                      <a:schemeClr val="accent1"/>
                    </a:solidFill>
                  </a:rPr>
                  <a:t>Постављамо нове хипотезе: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≤2,5</m:t>
                      </m:r>
                    </m:oMath>
                  </m:oMathPara>
                </a14:m>
                <a:endParaRPr lang="sr-Cyrl-BA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BA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sr-Latn-BA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sr-Cyrl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&gt;2,5</m:t>
                      </m:r>
                    </m:oMath>
                  </m:oMathPara>
                </a14:m>
                <a:endParaRPr lang="sr-Cyrl-BA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endParaRPr lang="sr-Cyrl-BA" dirty="0"/>
              </a:p>
              <a:p>
                <a:pPr marL="0" indent="0">
                  <a:buNone/>
                </a:pPr>
                <a:r>
                  <a:rPr lang="sr-Cyrl-BA" dirty="0">
                    <a:solidFill>
                      <a:schemeClr val="accent1"/>
                    </a:solidFill>
                  </a:rPr>
                  <a:t>Дефинишемо нову критичну област:</a:t>
                </a:r>
              </a:p>
              <a:p>
                <a:pPr marL="0" indent="0">
                  <a:buNone/>
                </a:pPr>
                <a:r>
                  <a:rPr lang="sr-Cyrl-BA" dirty="0">
                    <a:solidFill>
                      <a:schemeClr val="tx1"/>
                    </a:solidFill>
                  </a:rPr>
                  <a:t>Критична област је са десне стране</a:t>
                </a:r>
              </a:p>
              <a:p>
                <a:pPr marL="0" indent="0">
                  <a:buNone/>
                </a:pPr>
                <a:endParaRPr lang="sr-Cyrl-BA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Cyrl-BA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Cyrl-BA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14D0FE-3E93-4179-8CBA-B4BAFAF98F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5902" y="317241"/>
                <a:ext cx="11392678" cy="6279501"/>
              </a:xfrm>
              <a:blipFill>
                <a:blip r:embed="rId2"/>
                <a:stretch>
                  <a:fillRect l="-428" t="-5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B17A5515-5DE3-48F1-8C96-871FF78425F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913" t="10040" r="7243" b="9410"/>
          <a:stretch/>
        </p:blipFill>
        <p:spPr>
          <a:xfrm>
            <a:off x="5863661" y="2552901"/>
            <a:ext cx="6116845" cy="294495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597F7F6-04D6-4641-B416-43DBB0F0B9F6}"/>
                  </a:ext>
                </a:extLst>
              </p:cNvPr>
              <p:cNvSpPr txBox="1"/>
              <p:nvPr/>
            </p:nvSpPr>
            <p:spPr>
              <a:xfrm>
                <a:off x="8373629" y="4025379"/>
                <a:ext cx="1308401" cy="11079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1−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=0,95</m:t>
                      </m:r>
                    </m:oMath>
                  </m:oMathPara>
                </a14:m>
                <a:endParaRPr lang="sr-Cyrl-BA" dirty="0"/>
              </a:p>
              <a:p>
                <a:endParaRPr lang="sr-Latn-BA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sr-Latn-BA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sr-Latn-BA" dirty="0"/>
                  <a:t> </a:t>
                </a:r>
                <a:r>
                  <a:rPr lang="sr-Cyrl-BA" dirty="0"/>
                  <a:t>се не одбацује</a:t>
                </a:r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597F7F6-04D6-4641-B416-43DBB0F0B9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3629" y="4025379"/>
                <a:ext cx="1308401" cy="1107996"/>
              </a:xfrm>
              <a:prstGeom prst="rect">
                <a:avLst/>
              </a:prstGeom>
              <a:blipFill>
                <a:blip r:embed="rId4"/>
                <a:stretch>
                  <a:fillRect l="-5140" r="-5607" b="-120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6653809-0436-4DE1-A83B-B600BFF18F57}"/>
                  </a:ext>
                </a:extLst>
              </p:cNvPr>
              <p:cNvSpPr txBox="1"/>
              <p:nvPr/>
            </p:nvSpPr>
            <p:spPr>
              <a:xfrm>
                <a:off x="9798558" y="5497862"/>
                <a:ext cx="1739177" cy="25699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sr-Latn-BA" sz="16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sr-Latn-BA" sz="1600" i="1">
                              <a:latin typeface="Cambria Math" panose="02040503050406030204" pitchFamily="18" charset="0"/>
                            </a:rPr>
                            <m:t>−1, </m:t>
                          </m:r>
                          <m:r>
                            <a:rPr lang="sr-Latn-BA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sub>
                      </m:sSub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Cyrl-BA" sz="1600" b="0" i="1" smtClean="0">
                          <a:latin typeface="Cambria Math" panose="02040503050406030204" pitchFamily="18" charset="0"/>
                        </a:rPr>
                        <m:t>1,7531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6653809-0436-4DE1-A83B-B600BFF18F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98558" y="5497862"/>
                <a:ext cx="1739177" cy="256993"/>
              </a:xfrm>
              <a:prstGeom prst="rect">
                <a:avLst/>
              </a:prstGeom>
              <a:blipFill>
                <a:blip r:embed="rId5"/>
                <a:stretch>
                  <a:fillRect b="-119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8183E53-1DBA-4B86-B5D3-A2209761B661}"/>
                  </a:ext>
                </a:extLst>
              </p:cNvPr>
              <p:cNvSpPr txBox="1"/>
              <p:nvPr/>
            </p:nvSpPr>
            <p:spPr>
              <a:xfrm>
                <a:off x="10085163" y="4741111"/>
                <a:ext cx="177093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0,0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8183E53-1DBA-4B86-B5D3-A2209761B6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5163" y="4741111"/>
                <a:ext cx="1770935" cy="276999"/>
              </a:xfrm>
              <a:prstGeom prst="rect">
                <a:avLst/>
              </a:prstGeom>
              <a:blipFill>
                <a:blip r:embed="rId6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D5FB588-F0EB-4D40-8D4C-2DADDE86B439}"/>
              </a:ext>
            </a:extLst>
          </p:cNvPr>
          <p:cNvCxnSpPr>
            <a:cxnSpLocks/>
          </p:cNvCxnSpPr>
          <p:nvPr/>
        </p:nvCxnSpPr>
        <p:spPr>
          <a:xfrm flipH="1">
            <a:off x="10570010" y="5018110"/>
            <a:ext cx="196271" cy="3145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5AF487A-E4E3-4FC8-BBCB-6614964B25E5}"/>
                  </a:ext>
                </a:extLst>
              </p:cNvPr>
              <p:cNvSpPr txBox="1"/>
              <p:nvPr/>
            </p:nvSpPr>
            <p:spPr>
              <a:xfrm>
                <a:off x="335902" y="4025379"/>
                <a:ext cx="4826770" cy="9355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indent="0">
                  <a:buNone/>
                </a:pPr>
                <a:r>
                  <a:rPr lang="sr-Cyrl-BA" dirty="0"/>
                  <a:t>		</a:t>
                </a:r>
                <a:r>
                  <a:rPr lang="sr-Latn-BA" b="0" dirty="0"/>
                  <a:t> </a:t>
                </a:r>
                <a14:m>
                  <m:oMath xmlns:m="http://schemas.openxmlformats.org/officeDocument/2006/math">
                    <m:r>
                      <a:rPr lang="sr-Latn-BA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sr-Latn-BA" b="0" i="1" smtClean="0">
                        <a:latin typeface="Cambria Math" panose="02040503050406030204" pitchFamily="18" charset="0"/>
                      </a:rPr>
                      <m:t>−1=16−1=15</m:t>
                    </m:r>
                  </m:oMath>
                </a14:m>
                <a:endParaRPr lang="sr-Cyrl-BA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BA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sr-Latn-BA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sr-Latn-BA" i="1">
                            <a:latin typeface="Cambria Math" panose="02040503050406030204" pitchFamily="18" charset="0"/>
                          </a:rPr>
                          <m:t>−1, </m:t>
                        </m:r>
                        <m:r>
                          <a:rPr lang="sr-Latn-BA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sub>
                    </m:sSub>
                  </m:oMath>
                </a14:m>
                <a:r>
                  <a:rPr lang="sr-Latn-BA" dirty="0"/>
                  <a:t>		</a:t>
                </a:r>
                <a:r>
                  <a:rPr lang="sr-Latn-BA" dirty="0">
                    <a:ea typeface="Cambria Math" panose="02040503050406030204" pitchFamily="18" charset="0"/>
                  </a:rPr>
                  <a:t> 					</a:t>
                </a:r>
                <a:r>
                  <a:rPr lang="sr-Latn-BA" b="1" dirty="0">
                    <a:ea typeface="Cambria Math" panose="02040503050406030204" pitchFamily="18" charset="0"/>
                  </a:rPr>
                  <a:t>1,7531</a:t>
                </a:r>
              </a:p>
              <a:p>
                <a:r>
                  <a:rPr lang="sr-Latn-BA" dirty="0">
                    <a:ea typeface="Cambria Math" panose="02040503050406030204" pitchFamily="18" charset="0"/>
                  </a:rPr>
                  <a:t>			</a:t>
                </a:r>
                <a14:m>
                  <m:oMath xmlns:m="http://schemas.openxmlformats.org/officeDocument/2006/math">
                    <m:r>
                      <a:rPr lang="sr-Latn-B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Cyrl-B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=0,05</m:t>
                    </m:r>
                  </m:oMath>
                </a14:m>
                <a:endParaRPr lang="sr-Cyrl-BA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5AF487A-E4E3-4FC8-BBCB-6614964B25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902" y="4025379"/>
                <a:ext cx="4826770" cy="93551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2B1D3E5-B05B-458C-BE94-8020A2D75A95}"/>
              </a:ext>
            </a:extLst>
          </p:cNvPr>
          <p:cNvCxnSpPr>
            <a:cxnSpLocks/>
          </p:cNvCxnSpPr>
          <p:nvPr/>
        </p:nvCxnSpPr>
        <p:spPr>
          <a:xfrm flipV="1">
            <a:off x="998376" y="4245228"/>
            <a:ext cx="317240" cy="1655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A398B64-848E-4F1C-88F4-6FD406994A06}"/>
              </a:ext>
            </a:extLst>
          </p:cNvPr>
          <p:cNvCxnSpPr>
            <a:cxnSpLocks/>
          </p:cNvCxnSpPr>
          <p:nvPr/>
        </p:nvCxnSpPr>
        <p:spPr>
          <a:xfrm>
            <a:off x="1110343" y="4630572"/>
            <a:ext cx="550506" cy="1105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ight Brace 20">
            <a:extLst>
              <a:ext uri="{FF2B5EF4-FFF2-40B4-BE49-F238E27FC236}">
                <a16:creationId xmlns:a16="http://schemas.microsoft.com/office/drawing/2014/main" id="{55CCD566-71CA-448F-98C2-64B918B353A8}"/>
              </a:ext>
            </a:extLst>
          </p:cNvPr>
          <p:cNvSpPr/>
          <p:nvPr/>
        </p:nvSpPr>
        <p:spPr>
          <a:xfrm>
            <a:off x="3600061" y="4025379"/>
            <a:ext cx="242596" cy="9927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648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9F983F-F985-4C63-ABAC-F5BE785F675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41158" y="469232"/>
                <a:ext cx="11309684" cy="591953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Нова правила одлучивања: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sr-Cyrl-BA" b="1" dirty="0">
                    <a:solidFill>
                      <a:schemeClr val="tx1"/>
                    </a:solidFill>
                  </a:rPr>
                  <a:t> не треба одбацити ако је </a:t>
                </a:r>
                <a14:m>
                  <m:oMath xmlns:m="http://schemas.openxmlformats.org/officeDocument/2006/math">
                    <m:r>
                      <a:rPr lang="sr-Latn-BA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𝐭</m:t>
                    </m:r>
                    <m:r>
                      <a:rPr lang="sr-Cyrl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sr-Latn-BA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sr-Latn-BA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sr-Latn-BA" i="1">
                            <a:latin typeface="Cambria Math" panose="02040503050406030204" pitchFamily="18" charset="0"/>
                          </a:rPr>
                          <m:t>−1, </m:t>
                        </m:r>
                        <m:r>
                          <a:rPr lang="sr-Latn-BA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sub>
                    </m:sSub>
                    <m:r>
                      <a:rPr lang="sr-Latn-B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(=1,7531</m:t>
                    </m:r>
                    <m:r>
                      <a:rPr lang="sr-Latn-BA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sr-Latn-BA" b="1" i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sr-Cyrl-BA" b="1" dirty="0">
                    <a:solidFill>
                      <a:schemeClr val="tx1"/>
                    </a:solidFill>
                  </a:rPr>
                  <a:t> треба одбацити ако је </a:t>
                </a:r>
                <a14:m>
                  <m:oMath xmlns:m="http://schemas.openxmlformats.org/officeDocument/2006/math">
                    <m:r>
                      <a:rPr lang="sr-Latn-BA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𝐭</m:t>
                    </m:r>
                    <m:r>
                      <a:rPr lang="sr-Cyrl-BA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sr-Latn-BA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sr-Latn-BA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sr-Latn-BA" i="1">
                            <a:latin typeface="Cambria Math" panose="02040503050406030204" pitchFamily="18" charset="0"/>
                          </a:rPr>
                          <m:t>−1, </m:t>
                        </m:r>
                        <m:r>
                          <a:rPr lang="sr-Latn-BA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sub>
                    </m:sSub>
                    <m:r>
                      <a:rPr lang="sr-Latn-B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(=1,7531</m:t>
                    </m:r>
                    <m:r>
                      <a:rPr lang="sr-Latn-BA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sr-Latn-BA" b="1" i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sr-Cyrl-BA" dirty="0"/>
              </a:p>
              <a:p>
                <a:pPr marL="0" indent="0"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Нова реализована вриједност:</a:t>
                </a:r>
                <a:endParaRPr lang="sr-Latn-BA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endParaRPr lang="sr-Cyrl-BA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sr-Latn-BA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sr-Latn-BA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acc>
                          <m:r>
                            <a:rPr lang="sr-Latn-BA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 </m:t>
                          </m:r>
                          <m:sSub>
                            <m:sSubPr>
                              <m:ctrlPr>
                                <a:rPr lang="sr-Latn-BA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𝝁</m:t>
                              </m:r>
                            </m:e>
                            <m:sub>
                              <m:r>
                                <a:rPr lang="sr-Latn-BA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acc>
                                <m:accPr>
                                  <m:chr m:val="̅"/>
                                  <m:ctrlPr>
                                    <a:rPr lang="sr-Latn-BA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sr-Latn-BA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acc>
                            </m:sub>
                          </m:sSub>
                        </m:den>
                      </m:f>
                      <m:r>
                        <a:rPr lang="sr-Latn-BA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2,6</m:t>
                          </m:r>
                          <m:r>
                            <a:rPr lang="sr-Latn-BA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2,5</m:t>
                          </m:r>
                        </m:num>
                        <m:den>
                          <m:f>
                            <m:fPr>
                              <m:ctrlPr>
                                <a:rPr lang="sr-Latn-BA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0,23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sr-Latn-BA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sr-Latn-BA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16</m:t>
                                  </m:r>
                                </m:e>
                              </m:rad>
                            </m:den>
                          </m:f>
                        </m:den>
                      </m:f>
                      <m:r>
                        <a:rPr lang="sr-Cyrl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𝟕𝟑𝟗𝟏</m:t>
                      </m:r>
                    </m:oMath>
                  </m:oMathPara>
                </a14:m>
                <a:endParaRPr lang="sr-Latn-BA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Закључак:</a:t>
                </a:r>
              </a:p>
              <a:p>
                <a:pPr marL="0" indent="0">
                  <a:buNone/>
                </a:pPr>
                <a:r>
                  <a:rPr lang="sr-Cyrl-BA" b="1" dirty="0">
                    <a:solidFill>
                      <a:schemeClr val="tx1"/>
                    </a:solidFill>
                  </a:rPr>
                  <a:t>Прихвата се нулта хипотеза </a:t>
                </a:r>
                <a:r>
                  <a:rPr lang="sr-Cyrl-BA" dirty="0">
                    <a:solidFill>
                      <a:schemeClr val="tx1"/>
                    </a:solidFill>
                  </a:rPr>
                  <a:t>и уз 5% ризика тврдимо да се може очекивати принос мањи или једнак 2,5</a:t>
                </a:r>
                <a:r>
                  <a:rPr lang="sr-Latn-BA" dirty="0">
                    <a:solidFill>
                      <a:schemeClr val="tx1"/>
                    </a:solidFill>
                  </a:rPr>
                  <a:t> t/ha</a:t>
                </a:r>
                <a:r>
                  <a:rPr lang="sr-Cyrl-BA" dirty="0">
                    <a:solidFill>
                      <a:schemeClr val="tx1"/>
                    </a:solidFill>
                  </a:rPr>
                  <a:t>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9F983F-F985-4C63-ABAC-F5BE785F67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41158" y="469232"/>
                <a:ext cx="11309684" cy="5919536"/>
              </a:xfrm>
              <a:blipFill>
                <a:blip r:embed="rId2"/>
                <a:stretch>
                  <a:fillRect l="-431" t="-6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088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D2CAA1C-5907-493D-A15B-0F98AA4FA81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87116" y="2021306"/>
                <a:ext cx="9817768" cy="443347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ЗАДАТАК 1:</a:t>
                </a:r>
              </a:p>
              <a:p>
                <a:pPr marL="0" indent="0">
                  <a:buNone/>
                </a:pPr>
                <a:r>
                  <a:rPr lang="sr-Cyrl-BA" dirty="0">
                    <a:solidFill>
                      <a:schemeClr val="tx1"/>
                    </a:solidFill>
                  </a:rPr>
                  <a:t>На једној фудбалској утакмици случајно је изабрано 500 гледалаца, међу којима је било 375 мушкараца. Испитати, уз 5% ризика, претпоставку да фудбалској утакмици присуствује:</a:t>
                </a:r>
              </a:p>
              <a:p>
                <a:pPr marL="0" indent="0">
                  <a:buNone/>
                </a:pPr>
                <a:r>
                  <a:rPr lang="sr-Cyrl-BA" dirty="0">
                    <a:solidFill>
                      <a:schemeClr val="tx1"/>
                    </a:solidFill>
                  </a:rPr>
                  <a:t>А)  70% мушкараца; и</a:t>
                </a:r>
              </a:p>
              <a:p>
                <a:pPr marL="0" indent="0">
                  <a:buNone/>
                </a:pPr>
                <a:r>
                  <a:rPr lang="sr-Cyrl-BA" dirty="0">
                    <a:solidFill>
                      <a:schemeClr val="tx1"/>
                    </a:solidFill>
                  </a:rPr>
                  <a:t>Б) мање од 30% гледалаца женског пола. </a:t>
                </a:r>
                <a:endParaRPr lang="sr-Latn-BA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РЈЕШЕЊЕ: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=500</m:t>
                      </m:r>
                    </m:oMath>
                  </m:oMathPara>
                </a14:m>
                <a:endParaRPr lang="sr-Latn-BA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=375</m:t>
                      </m:r>
                    </m:oMath>
                  </m:oMathPara>
                </a14:m>
                <a:endParaRPr lang="sr-Latn-BA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=0,70</m:t>
                      </m:r>
                    </m:oMath>
                  </m:oMathPara>
                </a14:m>
                <a:endParaRPr lang="sr-Latn-BA" b="0" dirty="0"/>
              </a:p>
              <a:p>
                <a:pPr marL="0" indent="0">
                  <a:buNone/>
                </a:pPr>
                <a:endParaRPr lang="sr-Latn-BA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num>
                        <m:den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375</m:t>
                          </m:r>
                        </m:num>
                        <m:den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500</m:t>
                          </m:r>
                        </m:den>
                      </m:f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=0,75</m:t>
                      </m:r>
                    </m:oMath>
                  </m:oMathPara>
                </a14:m>
                <a:endParaRPr lang="en-US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D2CAA1C-5907-493D-A15B-0F98AA4FA81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87116" y="2021306"/>
                <a:ext cx="9817768" cy="4433477"/>
              </a:xfrm>
              <a:blipFill>
                <a:blip r:embed="rId2"/>
                <a:stretch>
                  <a:fillRect l="-559" t="-8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>
            <a:extLst>
              <a:ext uri="{FF2B5EF4-FFF2-40B4-BE49-F238E27FC236}">
                <a16:creationId xmlns:a16="http://schemas.microsoft.com/office/drawing/2014/main" id="{42479D4A-8F07-40E0-A0C7-474F9963D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315" y="403217"/>
            <a:ext cx="10153369" cy="1281203"/>
          </a:xfrm>
        </p:spPr>
        <p:txBody>
          <a:bodyPr>
            <a:normAutofit fontScale="90000"/>
          </a:bodyPr>
          <a:lstStyle/>
          <a:p>
            <a:r>
              <a:rPr lang="sr-Cyrl-BA" b="1" dirty="0"/>
              <a:t>Тестирање статистичкЕ хипотезЕ засновано на једном узорку</a:t>
            </a:r>
            <a:br>
              <a:rPr lang="sr-Cyrl-BA" dirty="0"/>
            </a:br>
            <a:r>
              <a:rPr lang="sr-Cyrl-BA" b="1" dirty="0">
                <a:solidFill>
                  <a:schemeClr val="accent1"/>
                </a:solidFill>
              </a:rPr>
              <a:t>ПРОПОРЦИЈА</a:t>
            </a:r>
            <a:endParaRPr lang="en-US" b="1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9186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5F096E3-F5FF-4928-93E7-B203B8F0833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8166" y="179819"/>
                <a:ext cx="11069053" cy="6031831"/>
              </a:xfrm>
            </p:spPr>
            <p:txBody>
              <a:bodyPr/>
              <a:lstStyle/>
              <a:p>
                <a:pPr marL="342900" indent="-342900">
                  <a:buAutoNum type="alphaUcParenR"/>
                </a:pPr>
                <a:r>
                  <a:rPr lang="sr-Cyrl-BA" b="1" dirty="0"/>
                  <a:t>Испитати претпоставку да утакмици присуствује 70% мушкараца, уз 5% ризика</a:t>
                </a:r>
              </a:p>
              <a:p>
                <a:pPr marL="0" indent="0"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Одређивање хипотеза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Cyrl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=0,70</m:t>
                      </m:r>
                    </m:oMath>
                  </m:oMathPara>
                </a14:m>
                <a:endParaRPr lang="sr-Cyrl-BA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BA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sr-Latn-BA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Cyrl-BA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sr-Cyrl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0,70</m:t>
                      </m:r>
                    </m:oMath>
                  </m:oMathPara>
                </a14:m>
                <a:endParaRPr lang="sr-Cyrl-BA" dirty="0">
                  <a:solidFill>
                    <a:schemeClr val="accent1"/>
                  </a:solidFill>
                </a:endParaRPr>
              </a:p>
              <a:p>
                <a:endParaRPr lang="sr-Cyrl-BA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Избор теста</a:t>
                </a:r>
              </a:p>
              <a:p>
                <a:pPr marL="0" indent="0">
                  <a:buNone/>
                </a:pPr>
                <a:r>
                  <a:rPr lang="sr-Cyrl-BA" dirty="0"/>
                  <a:t>Увијек се користи статистика </a:t>
                </a:r>
                <a:r>
                  <a:rPr lang="sr-Latn-BA" dirty="0"/>
                  <a:t>Z </a:t>
                </a:r>
                <a:r>
                  <a:rPr lang="sr-Cyrl-BA" dirty="0"/>
                  <a:t>теста, ако су испуњени сљедећи услови: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r-Latn-BA" b="1" i="1" smtClean="0">
                        <a:latin typeface="Cambria Math" panose="02040503050406030204" pitchFamily="18" charset="0"/>
                      </a:rPr>
                      <m:t>𝒏</m:t>
                    </m:r>
                    <m:r>
                      <a:rPr lang="sr-Latn-BA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sr-Latn-BA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e>
                      <m:sub>
                        <m:r>
                          <a:rPr lang="sr-Latn-BA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sr-Latn-BA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sr-Latn-BA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</m:oMath>
                </a14:m>
                <a:r>
                  <a:rPr lang="sr-Latn-BA" b="1" dirty="0"/>
                  <a:t>		</a:t>
                </a:r>
                <a14:m>
                  <m:oMath xmlns:m="http://schemas.openxmlformats.org/officeDocument/2006/math">
                    <m:r>
                      <a:rPr lang="sr-Latn-BA" b="0" i="1" smtClean="0">
                        <a:latin typeface="Cambria Math" panose="02040503050406030204" pitchFamily="18" charset="0"/>
                      </a:rPr>
                      <m:t>500</m:t>
                    </m:r>
                    <m:r>
                      <a:rPr lang="sr-Latn-B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∙0,70=350&gt;5</m:t>
                    </m:r>
                  </m:oMath>
                </a14:m>
                <a:endParaRPr lang="sr-Latn-BA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r-Latn-BA" b="1" i="1" smtClean="0">
                        <a:latin typeface="Cambria Math" panose="02040503050406030204" pitchFamily="18" charset="0"/>
                      </a:rPr>
                      <m:t>𝒏</m:t>
                    </m:r>
                    <m:r>
                      <a:rPr lang="sr-Latn-BA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sr-Latn-BA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sr-Latn-BA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sr-Latn-BA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sr-Latn-BA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e>
                      <m:sub>
                        <m:r>
                          <a:rPr lang="sr-Latn-BA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sr-Latn-BA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)&gt;</m:t>
                    </m:r>
                    <m:r>
                      <a:rPr lang="sr-Latn-BA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</m:oMath>
                </a14:m>
                <a:r>
                  <a:rPr lang="sr-Latn-BA" b="1" dirty="0"/>
                  <a:t>		</a:t>
                </a:r>
                <a14:m>
                  <m:oMath xmlns:m="http://schemas.openxmlformats.org/officeDocument/2006/math">
                    <m:r>
                      <a:rPr lang="sr-Latn-BA" b="0" i="1" smtClean="0">
                        <a:latin typeface="Cambria Math" panose="02040503050406030204" pitchFamily="18" charset="0"/>
                      </a:rPr>
                      <m:t>500</m:t>
                    </m:r>
                    <m:r>
                      <a:rPr lang="sr-Latn-B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sr-Latn-BA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BA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1−0,70</m:t>
                        </m:r>
                      </m:e>
                    </m:d>
                    <m:r>
                      <a:rPr lang="sr-Latn-B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=150&gt;5</m:t>
                    </m:r>
                  </m:oMath>
                </a14:m>
                <a:endParaRPr lang="sr-Latn-BA" dirty="0"/>
              </a:p>
              <a:p>
                <a:pPr marL="0" indent="0">
                  <a:buNone/>
                </a:pPr>
                <a:endParaRPr lang="sr-Latn-BA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Одређивање критичне области и правила одлучивања</a:t>
                </a:r>
              </a:p>
              <a:p>
                <a:pPr marL="0" indent="0">
                  <a:buNone/>
                </a:pPr>
                <a:r>
                  <a:rPr lang="ru-RU" b="0" dirty="0"/>
                  <a:t>Ризик је 5%, а критичне вриједности су распоређене симетрично,</a:t>
                </a:r>
              </a:p>
              <a:p>
                <a:pPr marL="0" indent="0">
                  <a:buNone/>
                </a:pPr>
                <a:r>
                  <a:rPr lang="ru-RU" b="0" dirty="0"/>
                  <a:t> на крајевима нормалног распреда.</a:t>
                </a:r>
              </a:p>
              <a:p>
                <a:pPr marL="0" indent="0">
                  <a:buNone/>
                </a:pPr>
                <a:endParaRPr lang="sr-Cyrl-BA" b="0" dirty="0"/>
              </a:p>
              <a:p>
                <a:pPr marL="0" indent="0">
                  <a:buNone/>
                </a:pPr>
                <a:endParaRPr lang="en-US" b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5F096E3-F5FF-4928-93E7-B203B8F0833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8166" y="179819"/>
                <a:ext cx="11069053" cy="6031831"/>
              </a:xfrm>
              <a:blipFill>
                <a:blip r:embed="rId2"/>
                <a:stretch>
                  <a:fillRect l="-496" t="-5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ight Brace 3">
            <a:extLst>
              <a:ext uri="{FF2B5EF4-FFF2-40B4-BE49-F238E27FC236}">
                <a16:creationId xmlns:a16="http://schemas.microsoft.com/office/drawing/2014/main" id="{C138D3C9-C6ED-453A-991B-7C90C157732B}"/>
              </a:ext>
            </a:extLst>
          </p:cNvPr>
          <p:cNvSpPr/>
          <p:nvPr/>
        </p:nvSpPr>
        <p:spPr>
          <a:xfrm>
            <a:off x="2537927" y="2827175"/>
            <a:ext cx="289249" cy="73711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A7FC76-4063-4030-B399-4A966BB5146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071" t="9718" r="2132" b="9388"/>
          <a:stretch/>
        </p:blipFill>
        <p:spPr>
          <a:xfrm>
            <a:off x="6392206" y="4150635"/>
            <a:ext cx="5697157" cy="230518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214F7BC-0737-4D45-90F7-D1C12C53B66B}"/>
                  </a:ext>
                </a:extLst>
              </p:cNvPr>
              <p:cNvSpPr txBox="1"/>
              <p:nvPr/>
            </p:nvSpPr>
            <p:spPr>
              <a:xfrm>
                <a:off x="8414956" y="5170181"/>
                <a:ext cx="1651656" cy="11079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1−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=0,95</m:t>
                      </m:r>
                    </m:oMath>
                  </m:oMathPara>
                </a14:m>
                <a:endParaRPr lang="sr-Cyrl-BA" dirty="0"/>
              </a:p>
              <a:p>
                <a:endParaRPr lang="sr-Latn-BA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sr-Latn-BA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sr-Latn-BA" dirty="0"/>
                  <a:t> </a:t>
                </a:r>
                <a:r>
                  <a:rPr lang="sr-Cyrl-BA" dirty="0"/>
                  <a:t>се не одбацује</a:t>
                </a:r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214F7BC-0737-4D45-90F7-D1C12C53B6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4956" y="5170181"/>
                <a:ext cx="1651656" cy="1107996"/>
              </a:xfrm>
              <a:prstGeom prst="rect">
                <a:avLst/>
              </a:prstGeom>
              <a:blipFill>
                <a:blip r:embed="rId4"/>
                <a:stretch>
                  <a:fillRect b="-120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BC44880-818D-4A02-8678-F9E8D8BB2FA2}"/>
                  </a:ext>
                </a:extLst>
              </p:cNvPr>
              <p:cNvSpPr txBox="1"/>
              <p:nvPr/>
            </p:nvSpPr>
            <p:spPr>
              <a:xfrm>
                <a:off x="7039947" y="6425512"/>
                <a:ext cx="1161661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=−1,96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BC44880-818D-4A02-8678-F9E8D8BB2F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9947" y="6425512"/>
                <a:ext cx="1161661" cy="246221"/>
              </a:xfrm>
              <a:prstGeom prst="rect">
                <a:avLst/>
              </a:prstGeom>
              <a:blipFill>
                <a:blip r:embed="rId5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3B2CAF1-8891-4B9C-AF9C-B15744F1F269}"/>
                  </a:ext>
                </a:extLst>
              </p:cNvPr>
              <p:cNvSpPr txBox="1"/>
              <p:nvPr/>
            </p:nvSpPr>
            <p:spPr>
              <a:xfrm>
                <a:off x="10219802" y="6431960"/>
                <a:ext cx="1161661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=1,96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3B2CAF1-8891-4B9C-AF9C-B15744F1F2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9802" y="6431960"/>
                <a:ext cx="1161661" cy="246221"/>
              </a:xfrm>
              <a:prstGeom prst="rect">
                <a:avLst/>
              </a:prstGeom>
              <a:blipFill>
                <a:blip r:embed="rId6"/>
                <a:stretch>
                  <a:fillRect b="-73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3EBE65C-0695-45CF-83B6-16F9A91123BE}"/>
                  </a:ext>
                </a:extLst>
              </p:cNvPr>
              <p:cNvSpPr txBox="1"/>
              <p:nvPr/>
            </p:nvSpPr>
            <p:spPr>
              <a:xfrm>
                <a:off x="10800632" y="5501814"/>
                <a:ext cx="177093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0,025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3EBE65C-0695-45CF-83B6-16F9A91123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00632" y="5501814"/>
                <a:ext cx="1770935" cy="276999"/>
              </a:xfrm>
              <a:prstGeom prst="rect">
                <a:avLst/>
              </a:prstGeom>
              <a:blipFill>
                <a:blip r:embed="rId7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EE7FD51-FA5B-4B7D-B15C-A55E422D4A52}"/>
                  </a:ext>
                </a:extLst>
              </p:cNvPr>
              <p:cNvSpPr txBox="1"/>
              <p:nvPr/>
            </p:nvSpPr>
            <p:spPr>
              <a:xfrm>
                <a:off x="5900588" y="5501813"/>
                <a:ext cx="177093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0,025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EE7FD51-FA5B-4B7D-B15C-A55E422D4A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0588" y="5501813"/>
                <a:ext cx="1770935" cy="276999"/>
              </a:xfrm>
              <a:prstGeom prst="rect">
                <a:avLst/>
              </a:prstGeom>
              <a:blipFill>
                <a:blip r:embed="rId8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74D09F9-F772-42ED-8070-83DF64F8DC41}"/>
              </a:ext>
            </a:extLst>
          </p:cNvPr>
          <p:cNvCxnSpPr>
            <a:cxnSpLocks/>
          </p:cNvCxnSpPr>
          <p:nvPr/>
        </p:nvCxnSpPr>
        <p:spPr>
          <a:xfrm>
            <a:off x="6941975" y="5778813"/>
            <a:ext cx="727788" cy="5862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01672DE-695C-4365-8A88-C86F5568AFB4}"/>
              </a:ext>
            </a:extLst>
          </p:cNvPr>
          <p:cNvCxnSpPr>
            <a:cxnSpLocks/>
          </p:cNvCxnSpPr>
          <p:nvPr/>
        </p:nvCxnSpPr>
        <p:spPr>
          <a:xfrm flipH="1">
            <a:off x="10926147" y="5822872"/>
            <a:ext cx="733402" cy="5608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57434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BAFBD73-909F-47E7-9DA0-3851FCB9F36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599" y="433137"/>
                <a:ext cx="11165305" cy="619225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Правило одлучивања гласи: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sr-Cyrl-BA" b="1" dirty="0">
                    <a:solidFill>
                      <a:schemeClr val="tx1"/>
                    </a:solidFill>
                  </a:rPr>
                  <a:t> не треба одбацити ако је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sr-Cyrl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</m:d>
                    <m:r>
                      <a:rPr lang="sr-Cyrl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𝟗𝟔</m:t>
                    </m:r>
                  </m:oMath>
                </a14:m>
                <a:endParaRPr lang="sr-Latn-BA" b="1" dirty="0">
                  <a:solidFill>
                    <a:schemeClr val="tx1"/>
                  </a:solidFill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sr-Cyrl-BA" b="1" dirty="0">
                    <a:solidFill>
                      <a:schemeClr val="tx1"/>
                    </a:solidFill>
                  </a:rPr>
                  <a:t> треба одбацити ако је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sr-Cyrl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</m:d>
                    <m:r>
                      <a:rPr lang="sr-Cyrl-BA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𝟗𝟔</m:t>
                    </m:r>
                  </m:oMath>
                </a14:m>
                <a:endParaRPr lang="en-US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Cyrl-BA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Реализована вриједност:</a:t>
                </a:r>
              </a:p>
              <a:p>
                <a:pPr marL="0" indent="0">
                  <a:buNone/>
                </a:pPr>
                <a:endParaRPr lang="sr-Cyrl-BA" sz="1800" b="1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𝒁</m:t>
                      </m:r>
                      <m:r>
                        <a:rPr lang="sr-Latn-BA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  <m:r>
                            <a:rPr lang="sr-Latn-BA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 </m:t>
                          </m:r>
                          <m:sSub>
                            <m:sSubPr>
                              <m:ctrlPr>
                                <a:rPr lang="sr-Latn-BA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𝝅</m:t>
                              </m:r>
                            </m:e>
                            <m:sub>
                              <m:r>
                                <a:rPr lang="sr-Latn-BA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sr-Latn-BA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</m:sub>
                          </m:sSub>
                        </m:den>
                      </m:f>
                      <m:r>
                        <a:rPr lang="sr-Latn-BA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sr-Latn-BA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 </m:t>
                          </m:r>
                          <m:sSub>
                            <m:sSubPr>
                              <m:ctrlPr>
                                <a:rPr lang="sr-Latn-BA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sr-Latn-BA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sr-Latn-BA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sr-Latn-BA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BA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b="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e>
                                    <m:sub>
                                      <m:r>
                                        <a:rPr lang="sr-Latn-BA" b="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sr-Latn-BA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∙(1−</m:t>
                                  </m:r>
                                  <m:sSub>
                                    <m:sSubPr>
                                      <m:ctrlPr>
                                        <a:rPr lang="sr-Latn-BA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b="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e>
                                    <m:sub>
                                      <m:r>
                                        <a:rPr lang="sr-Latn-BA" b="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sr-Latn-BA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sr-Latn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rad>
                        </m:den>
                      </m:f>
                      <m:r>
                        <a:rPr lang="sr-Latn-BA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0,75</m:t>
                          </m:r>
                          <m:r>
                            <a:rPr lang="sr-Latn-BA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0,70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sr-Latn-BA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sr-Latn-BA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0,70</m:t>
                                  </m:r>
                                  <m:r>
                                    <a:rPr lang="sr-Latn-BA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∙(1−</m:t>
                                  </m:r>
                                  <m:r>
                                    <a:rPr lang="sr-Latn-BA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0,70</m:t>
                                  </m:r>
                                  <m:r>
                                    <a:rPr lang="sr-Latn-BA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sr-Latn-BA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500</m:t>
                                  </m:r>
                                </m:den>
                              </m:f>
                            </m:e>
                          </m:rad>
                        </m:den>
                      </m:f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0,05</m:t>
                          </m:r>
                        </m:num>
                        <m:den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0,0205</m:t>
                          </m:r>
                        </m:den>
                      </m:f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𝟒𝟒</m:t>
                      </m:r>
                    </m:oMath>
                  </m:oMathPara>
                </a14:m>
                <a:endParaRPr lang="sr-Latn-BA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Cyrl-BA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Закључак:</a:t>
                </a:r>
              </a:p>
              <a:p>
                <a:pPr marL="0" indent="0">
                  <a:buNone/>
                </a:pPr>
                <a:r>
                  <a:rPr lang="ru-RU" b="1" dirty="0">
                    <a:solidFill>
                      <a:schemeClr val="tx1"/>
                    </a:solidFill>
                  </a:rPr>
                  <a:t>Одбацујемо нулту хипотезу </a:t>
                </a:r>
                <a:r>
                  <a:rPr lang="ru-RU" dirty="0">
                    <a:solidFill>
                      <a:schemeClr val="tx1"/>
                    </a:solidFill>
                  </a:rPr>
                  <a:t>и уз 5% ризика закључујемо да се учешће гледалаца мушког пола статистички значајно разликује од 70%.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BAFBD73-909F-47E7-9DA0-3851FCB9F36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599" y="433137"/>
                <a:ext cx="11165305" cy="6192251"/>
              </a:xfrm>
              <a:blipFill>
                <a:blip r:embed="rId2"/>
                <a:stretch>
                  <a:fillRect l="-437" t="-4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79749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A6760A9-5ECA-4930-833B-E2EDF4F4F06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68968" y="453190"/>
                <a:ext cx="11454064" cy="595162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b="1" dirty="0"/>
                  <a:t>Б) </a:t>
                </a:r>
                <a:r>
                  <a:rPr lang="ru-RU" b="1" dirty="0"/>
                  <a:t>Испитати претпоставку да утакмици присуствује мање од 30% жена, уз 5% ризика.</a:t>
                </a:r>
              </a:p>
              <a:p>
                <a:pPr marL="0" indent="0"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Одређивање хипотеза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Cyrl-BA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sr-Cyrl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0,30</m:t>
                      </m:r>
                    </m:oMath>
                  </m:oMathPara>
                </a14:m>
                <a:endParaRPr lang="sr-Cyrl-BA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BA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sr-Latn-BA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Cyrl-BA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sr-Cyrl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</m:t>
                      </m:r>
                      <m:r>
                        <a:rPr lang="sr-Cyrl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r>
                        <a:rPr lang="sr-Cyrl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sr-Cyrl-BA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Одређивање критичне области</a:t>
                </a:r>
              </a:p>
              <a:p>
                <a:pPr marL="0" indent="0">
                  <a:buNone/>
                </a:pPr>
                <a:r>
                  <a:rPr lang="ru-RU" dirty="0"/>
                  <a:t>Једнострани тест, критична област је улијево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A6760A9-5ECA-4930-833B-E2EDF4F4F0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8968" y="453190"/>
                <a:ext cx="11454064" cy="5951620"/>
              </a:xfrm>
              <a:blipFill>
                <a:blip r:embed="rId2"/>
                <a:stretch>
                  <a:fillRect l="-479" t="-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>
            <a:extLst>
              <a:ext uri="{FF2B5EF4-FFF2-40B4-BE49-F238E27FC236}">
                <a16:creationId xmlns:a16="http://schemas.microsoft.com/office/drawing/2014/main" id="{AB1497C5-9967-49A9-A419-0AA6120B77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1" t="10813" r="2057" b="9088"/>
          <a:stretch/>
        </p:blipFill>
        <p:spPr bwMode="auto">
          <a:xfrm>
            <a:off x="368968" y="3294921"/>
            <a:ext cx="6577264" cy="2662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C6923DE-F0D9-4CDB-BDB2-5541570FD1EE}"/>
                  </a:ext>
                </a:extLst>
              </p:cNvPr>
              <p:cNvSpPr txBox="1"/>
              <p:nvPr/>
            </p:nvSpPr>
            <p:spPr>
              <a:xfrm>
                <a:off x="2831772" y="4586405"/>
                <a:ext cx="1651656" cy="11079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1−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=0,95</m:t>
                      </m:r>
                    </m:oMath>
                  </m:oMathPara>
                </a14:m>
                <a:endParaRPr lang="sr-Cyrl-BA" dirty="0"/>
              </a:p>
              <a:p>
                <a:endParaRPr lang="sr-Latn-BA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sr-Latn-BA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sr-Latn-BA" dirty="0"/>
                  <a:t> </a:t>
                </a:r>
                <a:r>
                  <a:rPr lang="sr-Cyrl-BA" dirty="0"/>
                  <a:t>се не одбацује</a:t>
                </a:r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C6923DE-F0D9-4CDB-BDB2-5541570FD1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1772" y="4586405"/>
                <a:ext cx="1651656" cy="1107996"/>
              </a:xfrm>
              <a:prstGeom prst="rect">
                <a:avLst/>
              </a:prstGeom>
              <a:blipFill>
                <a:blip r:embed="rId4"/>
                <a:stretch>
                  <a:fillRect b="-120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50E346B-601A-49A6-858F-8AFA1C62DEC1}"/>
                  </a:ext>
                </a:extLst>
              </p:cNvPr>
              <p:cNvSpPr txBox="1"/>
              <p:nvPr/>
            </p:nvSpPr>
            <p:spPr>
              <a:xfrm>
                <a:off x="1405281" y="6035104"/>
                <a:ext cx="1161661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=−1,65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50E346B-601A-49A6-858F-8AFA1C62DE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5281" y="6035104"/>
                <a:ext cx="1161661" cy="246221"/>
              </a:xfrm>
              <a:prstGeom prst="rect">
                <a:avLst/>
              </a:prstGeom>
              <a:blipFill>
                <a:blip r:embed="rId5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E0854C8-4B0B-4074-9167-72D32AE61C1E}"/>
                  </a:ext>
                </a:extLst>
              </p:cNvPr>
              <p:cNvSpPr txBox="1"/>
              <p:nvPr/>
            </p:nvSpPr>
            <p:spPr>
              <a:xfrm>
                <a:off x="0" y="5034080"/>
                <a:ext cx="177093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0,0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E0854C8-4B0B-4074-9167-72D32AE61C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034080"/>
                <a:ext cx="1770935" cy="276999"/>
              </a:xfrm>
              <a:prstGeom prst="rect">
                <a:avLst/>
              </a:prstGeom>
              <a:blipFill>
                <a:blip r:embed="rId6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61F41A5-961C-409D-94A1-36F26A249A1A}"/>
              </a:ext>
            </a:extLst>
          </p:cNvPr>
          <p:cNvCxnSpPr>
            <a:cxnSpLocks/>
          </p:cNvCxnSpPr>
          <p:nvPr/>
        </p:nvCxnSpPr>
        <p:spPr>
          <a:xfrm>
            <a:off x="1041387" y="5311080"/>
            <a:ext cx="727788" cy="5862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0194B15-EEAB-4006-AEA1-6F438FAC3E35}"/>
                  </a:ext>
                </a:extLst>
              </p:cNvPr>
              <p:cNvSpPr txBox="1"/>
              <p:nvPr/>
            </p:nvSpPr>
            <p:spPr>
              <a:xfrm>
                <a:off x="7459332" y="1827788"/>
                <a:ext cx="4634819" cy="45770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Cyrl-BA" b="1" dirty="0">
                    <a:solidFill>
                      <a:schemeClr val="accent1"/>
                    </a:solidFill>
                  </a:rPr>
                  <a:t>Правило одлучивања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sr-Cyrl-BA" b="1" dirty="0">
                    <a:solidFill>
                      <a:schemeClr val="tx1"/>
                    </a:solidFill>
                  </a:rPr>
                  <a:t> не треба одбацити ако је </a:t>
                </a:r>
                <a14:m>
                  <m:oMath xmlns:m="http://schemas.openxmlformats.org/officeDocument/2006/math">
                    <m:r>
                      <a:rPr lang="sr-Latn-BA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𝐙</m:t>
                    </m:r>
                    <m:r>
                      <a:rPr lang="sr-Cyrl-BA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𝟔𝟓</m:t>
                    </m:r>
                  </m:oMath>
                </a14:m>
                <a:endParaRPr lang="sr-Latn-BA" b="1" dirty="0">
                  <a:solidFill>
                    <a:schemeClr val="tx1"/>
                  </a:solidFill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sr-Cyrl-BA" b="1" dirty="0">
                    <a:solidFill>
                      <a:schemeClr val="tx1"/>
                    </a:solidFill>
                  </a:rPr>
                  <a:t> треба одбацити ако је </a:t>
                </a:r>
                <a14:m>
                  <m:oMath xmlns:m="http://schemas.openxmlformats.org/officeDocument/2006/math">
                    <m:r>
                      <a:rPr lang="sr-Latn-BA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𝐙</m:t>
                    </m:r>
                    <m:r>
                      <a:rPr lang="sr-Cyrl-BA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sr-Latn-BA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𝟔𝟓</m:t>
                    </m:r>
                  </m:oMath>
                </a14:m>
                <a:endParaRPr lang="en-US" b="1" dirty="0">
                  <a:solidFill>
                    <a:schemeClr val="tx1"/>
                  </a:solidFill>
                </a:endParaRPr>
              </a:p>
              <a:p>
                <a:endParaRPr lang="sr-Cyrl-BA" b="1" dirty="0">
                  <a:solidFill>
                    <a:schemeClr val="accent1"/>
                  </a:solidFill>
                </a:endParaRPr>
              </a:p>
              <a:p>
                <a:endParaRPr lang="sr-Cyrl-BA" b="1" dirty="0">
                  <a:solidFill>
                    <a:schemeClr val="accent1"/>
                  </a:solidFill>
                </a:endParaRPr>
              </a:p>
              <a:p>
                <a:r>
                  <a:rPr lang="sr-Cyrl-BA" b="1" dirty="0">
                    <a:solidFill>
                      <a:schemeClr val="accent1"/>
                    </a:solidFill>
                  </a:rPr>
                  <a:t>Реализована вриједност</a:t>
                </a:r>
              </a:p>
              <a:p>
                <a:r>
                  <a:rPr lang="sr-Cyrl-BA" dirty="0">
                    <a:solidFill>
                      <a:schemeClr val="accent1"/>
                    </a:solidFill>
                  </a:rPr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1" i="1">
                          <a:latin typeface="Cambria Math" panose="02040503050406030204" pitchFamily="18" charset="0"/>
                        </a:rPr>
                        <m:t>𝒁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1" i="1">
                              <a:latin typeface="Cambria Math" panose="02040503050406030204" pitchFamily="18" charset="0"/>
                            </a:rPr>
                            <m:t>𝒑</m:t>
                          </m:r>
                          <m:r>
                            <a:rPr lang="sr-Latn-BA" b="1" i="1">
                              <a:latin typeface="Cambria Math" panose="02040503050406030204" pitchFamily="18" charset="0"/>
                            </a:rPr>
                            <m:t>− </m:t>
                          </m:r>
                          <m:sSub>
                            <m:sSubPr>
                              <m:ctrlPr>
                                <a:rPr lang="sr-Latn-BA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𝝅</m:t>
                              </m:r>
                            </m:e>
                            <m:sub>
                              <m:r>
                                <a:rPr lang="sr-Latn-BA" b="1" i="1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b="1" i="1"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sr-Latn-BA" b="1" i="1"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</m:sub>
                          </m:sSub>
                        </m:den>
                      </m:f>
                      <m:r>
                        <a:rPr lang="sr-Latn-BA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Cyrl-BA" b="0" i="1" smtClean="0">
                              <a:latin typeface="Cambria Math" panose="02040503050406030204" pitchFamily="18" charset="0"/>
                            </a:rPr>
                            <m:t>0,25−0,30</m:t>
                          </m:r>
                        </m:num>
                        <m:den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0,0205</m:t>
                          </m:r>
                        </m:den>
                      </m:f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Cyrl-BA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𝟒𝟒</m:t>
                      </m:r>
                    </m:oMath>
                  </m:oMathPara>
                </a14:m>
                <a:endParaRPr lang="sr-Latn-BA" b="1" dirty="0"/>
              </a:p>
              <a:p>
                <a:endParaRPr lang="sr-Cyrl-BA" b="1" dirty="0"/>
              </a:p>
              <a:p>
                <a:endParaRPr lang="sr-Cyrl-BA" b="1" dirty="0"/>
              </a:p>
              <a:p>
                <a:r>
                  <a:rPr lang="sr-Cyrl-BA" b="1" dirty="0">
                    <a:solidFill>
                      <a:schemeClr val="accent1"/>
                    </a:solidFill>
                  </a:rPr>
                  <a:t>Закључак</a:t>
                </a:r>
              </a:p>
              <a:p>
                <a:r>
                  <a:rPr lang="ru-RU" dirty="0"/>
                  <a:t>Одбацујемо нулту хипотезу и уз 5% ризика констатујемо  да је учешће гледалаца женског пола мање од 30%</a:t>
                </a:r>
                <a:r>
                  <a:rPr lang="sr-Latn-BA" dirty="0"/>
                  <a:t>.</a:t>
                </a:r>
                <a:endParaRPr lang="sr-Cyrl-BA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0194B15-EEAB-4006-AEA1-6F438FAC3E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9332" y="1827788"/>
                <a:ext cx="4634819" cy="4577022"/>
              </a:xfrm>
              <a:prstGeom prst="rect">
                <a:avLst/>
              </a:prstGeom>
              <a:blipFill>
                <a:blip r:embed="rId7"/>
                <a:stretch>
                  <a:fillRect l="-1184" t="-799" b="-11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9706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27C66-D83D-4F2F-BDDF-36CE567F9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23613"/>
            <a:ext cx="7729728" cy="1188720"/>
          </a:xfrm>
        </p:spPr>
        <p:txBody>
          <a:bodyPr/>
          <a:lstStyle/>
          <a:p>
            <a:r>
              <a:rPr lang="sr-Cyrl-BA" dirty="0"/>
              <a:t>ЗАДАЦИ ЗА ВЈЕЖБУ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9086E-25B6-40BB-9C4F-9033F3F73B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94" y="2027525"/>
            <a:ext cx="10748211" cy="4168703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ru-RU" dirty="0"/>
              <a:t>Проценат масноће у једној литри млијека на једној фарми треба да износи најмање 3.5%. Случајно смо изабрали 250 литара млијека и утврдили да проценат масноће износи 3%. Испитати уз који највећи степен ризика можемо прихватити ову хипотезу. </a:t>
            </a:r>
          </a:p>
          <a:p>
            <a:pPr marL="342900" indent="-342900">
              <a:buAutoNum type="arabicPeriod"/>
            </a:pPr>
            <a:r>
              <a:rPr lang="ru-RU" dirty="0"/>
              <a:t>Према висини, студенти једног факултета су нормално распоређени са просјечним одступањем од 5 цм. У случајном узорку од 40 студената, установљена је просјечна висина од 178 цм. Да ли се, уз ризик грешке од 5%, може прихватити претпоставка да су студенти овог факултета у просјеку:</a:t>
            </a:r>
          </a:p>
          <a:p>
            <a:pPr marL="0" indent="0">
              <a:buNone/>
            </a:pPr>
            <a:r>
              <a:rPr lang="ru-RU" dirty="0"/>
              <a:t>	а) високи 176 цм,</a:t>
            </a:r>
          </a:p>
          <a:p>
            <a:pPr marL="0" indent="0">
              <a:buNone/>
            </a:pPr>
            <a:r>
              <a:rPr lang="ru-RU" dirty="0"/>
              <a:t>	б) нижи од 180 цм?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ru-RU" dirty="0"/>
              <a:t>Претпоставља се да један тип возила троши највише 5,5 литара бензина на 100 км. Случајно је изабрано и тестирано 25 возила. Тест је показао да у просјеку троше 5,7 литара на 100 км, уз просјечно одступање од 1,2 литра. Да ли се ова претпоставка може прихватити уз ризик грешке од 1%, ако се претпостави да је потрошња нормално распоређена?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9227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1AFD0-A7D7-4B07-8521-12EA07D40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522" y="821095"/>
            <a:ext cx="11000792" cy="4040154"/>
          </a:xfrm>
        </p:spPr>
        <p:txBody>
          <a:bodyPr/>
          <a:lstStyle/>
          <a:p>
            <a:pPr marL="342900" indent="-342900">
              <a:buFont typeface="+mj-lt"/>
              <a:buAutoNum type="arabicPeriod" startAt="4"/>
            </a:pPr>
            <a:r>
              <a:rPr lang="sr-Cyrl-BA" dirty="0"/>
              <a:t>Према декларацији, учешће неисптавних производа у раду једне машине је мање од 3%. У случајно одабраном узорку од 200 производа, установљено је 9 неисправних производа. Уз који највећи степен ризика се може прихватити ова претпоставка?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sr-Cyrl-BA" dirty="0"/>
              <a:t>Анкетирани су студенти у вези са увођењем новог предмета Програмирање. Полазна претпоставка је да је 80% студената за увођење новог предмета. Од 120 случајно анкетираних, њих 100 се је рекло да подржава ову промјену. Провјерити да ли се учешће студената који су за увођење предмета у основном скупу значајно разликује у односу на полазну претпоставку, уз ризик грешке од 1%.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1199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FE402-BB1F-455A-B761-1253476800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BA" dirty="0"/>
              <a:t>ХВАЛА НА ПАЖЊИ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DCDDC4-A7BA-4037-9ADD-973BFC32AE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898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93806-49AB-464F-B6FE-2DA00F475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315" y="403217"/>
            <a:ext cx="10153369" cy="1281203"/>
          </a:xfrm>
        </p:spPr>
        <p:txBody>
          <a:bodyPr>
            <a:normAutofit fontScale="90000"/>
          </a:bodyPr>
          <a:lstStyle/>
          <a:p>
            <a:r>
              <a:rPr lang="sr-Cyrl-BA" b="1" dirty="0"/>
              <a:t>Тестирање статистичкЕ хипотезЕ засновано на једном узорку</a:t>
            </a:r>
            <a:br>
              <a:rPr lang="sr-Cyrl-BA" dirty="0"/>
            </a:br>
            <a:r>
              <a:rPr lang="sr-Cyrl-BA" b="1" i="1" dirty="0">
                <a:solidFill>
                  <a:schemeClr val="accent1"/>
                </a:solidFill>
              </a:rPr>
              <a:t>аритметичка средина</a:t>
            </a:r>
            <a:endParaRPr lang="en-US" b="1" i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3FDA8A7-CD35-431C-8730-642D683BDBF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86696" y="2207354"/>
                <a:ext cx="9818606" cy="424742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sz="2000" b="1" dirty="0">
                    <a:solidFill>
                      <a:schemeClr val="accent1"/>
                    </a:solidFill>
                  </a:rPr>
                  <a:t>ЗАДАТАК 1:</a:t>
                </a:r>
              </a:p>
              <a:p>
                <a:pPr marL="0" indent="0" algn="just">
                  <a:buNone/>
                </a:pPr>
                <a:r>
                  <a:rPr lang="sr-Cyrl-BA" sz="2000" dirty="0"/>
                  <a:t>У извјештају једног производног предузећа од 3.000 радника, наведено је да је просјечна плата у предузећу 600 КМ са просјечним одступањем од 40 КМ. Случајно смо изабрали 80 радника тог предузећа и утврдили да је њихова просјечна плата 590 КМ. Уз 5% ризика, испитати да ли наведену тврдњу можемо прихватити као тачну.</a:t>
                </a:r>
              </a:p>
              <a:p>
                <a:pPr marL="0" indent="0">
                  <a:buNone/>
                </a:pPr>
                <a:endParaRPr lang="sr-Cyrl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=3.000</m:t>
                      </m:r>
                    </m:oMath>
                  </m:oMathPara>
                </a14:m>
                <a:endParaRPr lang="sr-Latn-BA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=600</m:t>
                      </m:r>
                    </m:oMath>
                  </m:oMathPara>
                </a14:m>
                <a:endParaRPr lang="sr-Latn-BA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=40</m:t>
                      </m:r>
                    </m:oMath>
                  </m:oMathPara>
                </a14:m>
                <a:endParaRPr lang="sr-Latn-BA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=80</m:t>
                      </m:r>
                    </m:oMath>
                  </m:oMathPara>
                </a14:m>
                <a:endParaRPr lang="sr-Latn-BA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=590</m:t>
                      </m:r>
                    </m:oMath>
                  </m:oMathPara>
                </a14:m>
                <a:endParaRPr lang="sr-Latn-BA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=0,05</m:t>
                      </m:r>
                    </m:oMath>
                  </m:oMathPara>
                </a14:m>
                <a:endParaRPr lang="sr-Latn-BA" b="0" dirty="0"/>
              </a:p>
              <a:p>
                <a:pPr marL="0" indent="0">
                  <a:buNone/>
                </a:pPr>
                <a:endParaRPr lang="sr-Latn-BA" b="0" dirty="0"/>
              </a:p>
              <a:p>
                <a:pPr marL="0" indent="0">
                  <a:buNone/>
                </a:pPr>
                <a:endParaRPr lang="sr-Latn-BA" b="0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3FDA8A7-CD35-431C-8730-642D683BDBF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86696" y="2207354"/>
                <a:ext cx="9818606" cy="4247429"/>
              </a:xfrm>
              <a:blipFill>
                <a:blip r:embed="rId2"/>
                <a:stretch>
                  <a:fillRect l="-683" t="-717" r="-6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Graphic 4" descr="Document outline">
            <a:extLst>
              <a:ext uri="{FF2B5EF4-FFF2-40B4-BE49-F238E27FC236}">
                <a16:creationId xmlns:a16="http://schemas.microsoft.com/office/drawing/2014/main" id="{A1D15518-DAF3-4529-A01E-771977E263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19927" y="5631024"/>
            <a:ext cx="914400" cy="914400"/>
          </a:xfrm>
          <a:prstGeom prst="rect">
            <a:avLst/>
          </a:prstGeom>
        </p:spPr>
      </p:pic>
      <p:sp>
        <p:nvSpPr>
          <p:cNvPr id="6" name="Right Brace 5">
            <a:extLst>
              <a:ext uri="{FF2B5EF4-FFF2-40B4-BE49-F238E27FC236}">
                <a16:creationId xmlns:a16="http://schemas.microsoft.com/office/drawing/2014/main" id="{F01761DF-BBB3-4467-959B-D5D5E0C40ABF}"/>
              </a:ext>
            </a:extLst>
          </p:cNvPr>
          <p:cNvSpPr/>
          <p:nvPr/>
        </p:nvSpPr>
        <p:spPr>
          <a:xfrm>
            <a:off x="2691881" y="4331067"/>
            <a:ext cx="382555" cy="162186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C9FF93-014A-4C30-B86D-2ED36FB8A163}"/>
              </a:ext>
            </a:extLst>
          </p:cNvPr>
          <p:cNvSpPr txBox="1"/>
          <p:nvPr/>
        </p:nvSpPr>
        <p:spPr>
          <a:xfrm>
            <a:off x="3304217" y="4957332"/>
            <a:ext cx="1477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BA" dirty="0"/>
              <a:t>Дати подаци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192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D8D32B7-AA07-43D3-97DA-1E81A4AB2A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62947" y="214603"/>
                <a:ext cx="11066106" cy="6512767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sr-Cyrl-BA" sz="2000" b="1" dirty="0">
                    <a:solidFill>
                      <a:schemeClr val="accent1"/>
                    </a:solidFill>
                  </a:rPr>
                  <a:t>РЈЕШЕЊЕ:</a:t>
                </a:r>
              </a:p>
              <a:p>
                <a:pPr marL="342900" indent="-342900">
                  <a:buAutoNum type="arabicPeriod"/>
                </a:pPr>
                <a:r>
                  <a:rPr lang="sr-Cyrl-BA" dirty="0">
                    <a:solidFill>
                      <a:schemeClr val="accent1"/>
                    </a:solidFill>
                  </a:rPr>
                  <a:t>КОРАК: </a:t>
                </a:r>
                <a:r>
                  <a:rPr lang="sr-Cyrl-BA" dirty="0">
                    <a:solidFill>
                      <a:schemeClr val="tx1"/>
                    </a:solidFill>
                  </a:rPr>
                  <a:t>Формулисање </a:t>
                </a:r>
                <a:r>
                  <a:rPr lang="sr-Cyrl-BA" b="1" dirty="0">
                    <a:solidFill>
                      <a:schemeClr val="tx1"/>
                    </a:solidFill>
                  </a:rPr>
                  <a:t>нулте </a:t>
                </a:r>
                <a:r>
                  <a:rPr lang="sr-Latn-BA" b="1" dirty="0">
                    <a:solidFill>
                      <a:schemeClr val="tx1"/>
                    </a:solidFill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sr-Latn-BA" b="1" dirty="0">
                    <a:solidFill>
                      <a:schemeClr val="tx1"/>
                    </a:solidFill>
                  </a:rPr>
                  <a:t>) </a:t>
                </a:r>
                <a:r>
                  <a:rPr lang="sr-Cyrl-BA" b="1" dirty="0">
                    <a:solidFill>
                      <a:schemeClr val="tx1"/>
                    </a:solidFill>
                  </a:rPr>
                  <a:t>и алтернативне </a:t>
                </a:r>
                <a:r>
                  <a:rPr lang="sr-Latn-BA" b="1" dirty="0">
                    <a:solidFill>
                      <a:schemeClr val="tx1"/>
                    </a:solidFill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sr-Latn-BA" b="1" dirty="0">
                    <a:solidFill>
                      <a:schemeClr val="tx1"/>
                    </a:solidFill>
                  </a:rPr>
                  <a:t>) </a:t>
                </a:r>
                <a:r>
                  <a:rPr lang="sr-Cyrl-BA" dirty="0">
                    <a:solidFill>
                      <a:schemeClr val="tx1"/>
                    </a:solidFill>
                  </a:rPr>
                  <a:t>хипотезе</a:t>
                </a:r>
                <a:endParaRPr lang="sr-Latn-BA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sr-Latn-BA" dirty="0">
                    <a:solidFill>
                      <a:schemeClr val="tx1"/>
                    </a:solidFill>
                  </a:rPr>
                  <a:t>	</a:t>
                </a:r>
                <a:r>
                  <a:rPr lang="sr-Latn-BA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sr-Latn-B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  <m:r>
                      <a:rPr lang="sr-Latn-B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sr-Latn-BA" i="1">
                        <a:latin typeface="Cambria Math" panose="02040503050406030204" pitchFamily="18" charset="0"/>
                      </a:rPr>
                      <m:t>=600</m:t>
                    </m:r>
                  </m:oMath>
                </a14:m>
                <a:endParaRPr lang="sr-Latn-BA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sr-Latn-BA" dirty="0">
                    <a:solidFill>
                      <a:schemeClr val="accent1"/>
                    </a:solidFill>
                  </a:rPr>
                  <a:t>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BA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  <m:r>
                      <a:rPr lang="sr-Latn-BA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sr-Latn-BA" i="1">
                        <a:latin typeface="Cambria Math" panose="02040503050406030204" pitchFamily="18" charset="0"/>
                      </a:rPr>
                      <m:t>≠600</m:t>
                    </m:r>
                  </m:oMath>
                </a14:m>
                <a:endParaRPr lang="sr-Cyrl-BA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endParaRPr lang="sr-Latn-BA" dirty="0">
                  <a:solidFill>
                    <a:schemeClr val="accent1"/>
                  </a:solidFill>
                </a:endParaRPr>
              </a:p>
              <a:p>
                <a:pPr marL="342900" indent="-342900">
                  <a:buFont typeface="+mj-lt"/>
                  <a:buAutoNum type="arabicPeriod" startAt="2"/>
                </a:pPr>
                <a:r>
                  <a:rPr lang="sr-Cyrl-BA" dirty="0">
                    <a:solidFill>
                      <a:schemeClr val="accent1"/>
                    </a:solidFill>
                  </a:rPr>
                  <a:t>КОРАК: </a:t>
                </a:r>
                <a:r>
                  <a:rPr lang="sr-Cyrl-BA" dirty="0">
                    <a:solidFill>
                      <a:schemeClr val="tx1"/>
                    </a:solidFill>
                  </a:rPr>
                  <a:t>Избор </a:t>
                </a:r>
                <a:r>
                  <a:rPr lang="sr-Cyrl-BA" b="1" dirty="0">
                    <a:solidFill>
                      <a:schemeClr val="tx1"/>
                    </a:solidFill>
                  </a:rPr>
                  <a:t>статистике теста</a:t>
                </a:r>
              </a:p>
              <a:p>
                <a:pPr marL="0" indent="0">
                  <a:buNone/>
                </a:pPr>
                <a:r>
                  <a:rPr lang="sr-Cyrl-BA" dirty="0">
                    <a:solidFill>
                      <a:schemeClr val="tx1"/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sr-Latn-B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sr-Latn-BA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sr-Cyrl-BA" b="0" i="1" smtClean="0">
                        <a:latin typeface="Cambria Math" panose="02040503050406030204" pitchFamily="18" charset="0"/>
                      </a:rPr>
                      <m:t>позната</m:t>
                    </m:r>
                  </m:oMath>
                </a14:m>
                <a:endParaRPr lang="sr-Cyrl-BA" b="0" dirty="0"/>
              </a:p>
              <a:p>
                <a:pPr marL="0" indent="0">
                  <a:buNone/>
                </a:pPr>
                <a:r>
                  <a:rPr lang="sr-Cyrl-BA" b="0" dirty="0"/>
                  <a:t>	</a:t>
                </a:r>
                <a14:m>
                  <m:oMath xmlns:m="http://schemas.openxmlformats.org/officeDocument/2006/math">
                    <m:r>
                      <a:rPr lang="sr-Latn-BA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sr-Latn-BA" b="0" i="1" smtClean="0">
                        <a:latin typeface="Cambria Math" panose="02040503050406030204" pitchFamily="18" charset="0"/>
                      </a:rPr>
                      <m:t>=80&gt;30</m:t>
                    </m:r>
                  </m:oMath>
                </a14:m>
                <a:endParaRPr lang="sr-Cyrl-BA" b="0" dirty="0"/>
              </a:p>
              <a:p>
                <a:pPr marL="0" indent="0">
                  <a:buNone/>
                </a:pPr>
                <a:endParaRPr lang="sr-Cyrl-BA" b="0" dirty="0"/>
              </a:p>
              <a:p>
                <a:pPr marL="342900" indent="-342900">
                  <a:buFont typeface="+mj-lt"/>
                  <a:buAutoNum type="arabicPeriod" startAt="3"/>
                </a:pPr>
                <a:r>
                  <a:rPr lang="sr-Cyrl-BA" b="0" dirty="0">
                    <a:solidFill>
                      <a:schemeClr val="accent1"/>
                    </a:solidFill>
                  </a:rPr>
                  <a:t>КОРАК:</a:t>
                </a:r>
                <a:r>
                  <a:rPr lang="sr-Cyrl-BA" b="0" dirty="0"/>
                  <a:t> </a:t>
                </a:r>
                <a:r>
                  <a:rPr lang="sr-Cyrl-BA" dirty="0">
                    <a:solidFill>
                      <a:schemeClr val="tx1"/>
                    </a:solidFill>
                  </a:rPr>
                  <a:t>Избор </a:t>
                </a:r>
                <a:r>
                  <a:rPr lang="sr-Cyrl-BA" b="1" dirty="0">
                    <a:solidFill>
                      <a:schemeClr val="tx1"/>
                    </a:solidFill>
                  </a:rPr>
                  <a:t>нивоа значајности теста</a:t>
                </a:r>
              </a:p>
              <a:p>
                <a:pPr marL="0" indent="0">
                  <a:buNone/>
                </a:pPr>
                <a:r>
                  <a:rPr lang="sr-Cyrl-BA" b="0" dirty="0">
                    <a:solidFill>
                      <a:schemeClr val="tx1"/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sr-Latn-B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BA" b="0" i="1" smtClean="0">
                        <a:latin typeface="Cambria Math" panose="02040503050406030204" pitchFamily="18" charset="0"/>
                      </a:rPr>
                      <m:t>=0,05</m:t>
                    </m:r>
                  </m:oMath>
                </a14:m>
                <a:r>
                  <a:rPr lang="sr-Cyrl-BA" b="0" dirty="0"/>
                  <a:t>          закључак се доноси уз 5% рикиза</a:t>
                </a:r>
              </a:p>
              <a:p>
                <a:pPr marL="0" indent="0">
                  <a:buNone/>
                </a:pPr>
                <a:endParaRPr lang="sr-Cyrl-BA" dirty="0"/>
              </a:p>
              <a:p>
                <a:pPr marL="342900" indent="-342900">
                  <a:buFont typeface="+mj-lt"/>
                  <a:buAutoNum type="arabicPeriod" startAt="4"/>
                </a:pPr>
                <a:r>
                  <a:rPr lang="sr-Cyrl-BA" dirty="0">
                    <a:solidFill>
                      <a:schemeClr val="accent1"/>
                    </a:solidFill>
                  </a:rPr>
                  <a:t>КОРАК:</a:t>
                </a:r>
                <a:r>
                  <a:rPr lang="sr-Cyrl-BA" dirty="0"/>
                  <a:t>  Формулисање правила на основу којих се врши закључивање</a:t>
                </a:r>
              </a:p>
              <a:p>
                <a:pPr marL="0" indent="0">
                  <a:buNone/>
                </a:pPr>
                <a:r>
                  <a:rPr lang="sr-Cyrl-BA" b="0" dirty="0"/>
                  <a:t>	</a:t>
                </a:r>
                <a:r>
                  <a:rPr lang="sr-Cyrl-BA" b="1" dirty="0"/>
                  <a:t>Критична област </a:t>
                </a:r>
                <a:r>
                  <a:rPr lang="sr-Cyrl-BA" b="0" dirty="0"/>
                  <a:t>(област одбацивања</a:t>
                </a:r>
                <a:r>
                  <a:rPr lang="sr-Latn-BA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sr-Cyrl-BA" b="0" dirty="0"/>
                  <a:t>) је распоређена симетрично на крајевима </a:t>
                </a:r>
                <a:r>
                  <a:rPr lang="sr-Latn-BA" b="0" dirty="0"/>
                  <a:t>Z </a:t>
                </a:r>
                <a:r>
                  <a:rPr lang="sr-Cyrl-BA" b="0" dirty="0"/>
                  <a:t>распореда, па 	доњу и горњу вриједност тражимо у </a:t>
                </a:r>
                <a:r>
                  <a:rPr lang="sr-Latn-BA" dirty="0"/>
                  <a:t>Z</a:t>
                </a:r>
                <a:r>
                  <a:rPr lang="sr-Cyrl-BA" dirty="0"/>
                  <a:t> таблицама:</a:t>
                </a:r>
              </a:p>
              <a:p>
                <a:pPr marL="0" indent="0">
                  <a:buNone/>
                </a:pPr>
                <a:endParaRPr lang="sr-Cyrl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/2</m:t>
                              </m:r>
                            </m:sub>
                          </m:sSub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=1−0,025=0,975  →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/2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=1,96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sr-Latn-BA" b="0" dirty="0"/>
              </a:p>
              <a:p>
                <a:pPr marL="0" indent="0">
                  <a:buNone/>
                </a:pPr>
                <a:endParaRPr lang="sr-Latn-BA" b="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b="0" dirty="0"/>
              </a:p>
              <a:p>
                <a:pPr marL="0" indent="0">
                  <a:buNone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D8D32B7-AA07-43D3-97DA-1E81A4AB2A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62947" y="214603"/>
                <a:ext cx="11066106" cy="6512767"/>
              </a:xfrm>
              <a:blipFill>
                <a:blip r:embed="rId2"/>
                <a:stretch>
                  <a:fillRect l="-551" t="-935" r="-6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ight Brace 3">
            <a:extLst>
              <a:ext uri="{FF2B5EF4-FFF2-40B4-BE49-F238E27FC236}">
                <a16:creationId xmlns:a16="http://schemas.microsoft.com/office/drawing/2014/main" id="{D62405C4-58A4-45B6-A83C-D77AA72841A0}"/>
              </a:ext>
            </a:extLst>
          </p:cNvPr>
          <p:cNvSpPr/>
          <p:nvPr/>
        </p:nvSpPr>
        <p:spPr>
          <a:xfrm>
            <a:off x="3065106" y="2563198"/>
            <a:ext cx="349898" cy="68113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C84D9A-4451-43C9-86CE-C159445A1C4F}"/>
              </a:ext>
            </a:extLst>
          </p:cNvPr>
          <p:cNvSpPr txBox="1"/>
          <p:nvPr/>
        </p:nvSpPr>
        <p:spPr>
          <a:xfrm>
            <a:off x="3416559" y="2719099"/>
            <a:ext cx="2500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dirty="0"/>
              <a:t>Користимо </a:t>
            </a:r>
            <a:r>
              <a:rPr lang="sr-Latn-BA" b="1" dirty="0"/>
              <a:t>Z </a:t>
            </a:r>
            <a:r>
              <a:rPr lang="sr-Cyrl-BA" b="1" dirty="0"/>
              <a:t>тест</a:t>
            </a:r>
            <a:endParaRPr lang="en-US" b="1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148941A-01D8-49A4-B7FD-313E566BCED2}"/>
              </a:ext>
            </a:extLst>
          </p:cNvPr>
          <p:cNvCxnSpPr/>
          <p:nvPr/>
        </p:nvCxnSpPr>
        <p:spPr>
          <a:xfrm>
            <a:off x="2516646" y="4137718"/>
            <a:ext cx="2892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1305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02DAF-5CF4-477F-BAE7-F28AEFB02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789" y="461210"/>
            <a:ext cx="10828421" cy="5935579"/>
          </a:xfrm>
        </p:spPr>
        <p:txBody>
          <a:bodyPr/>
          <a:lstStyle/>
          <a:p>
            <a:pPr marL="0" indent="0">
              <a:buNone/>
            </a:pPr>
            <a:r>
              <a:rPr lang="sr-Cyrl-BA" dirty="0"/>
              <a:t>На основу критичне области, формирамо правило одлучивања: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6A994DE-13DF-47D3-855C-9B695C383A11}"/>
                  </a:ext>
                </a:extLst>
              </p:cNvPr>
              <p:cNvSpPr txBox="1"/>
              <p:nvPr/>
            </p:nvSpPr>
            <p:spPr>
              <a:xfrm>
                <a:off x="681790" y="895740"/>
                <a:ext cx="4450048" cy="879087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sr-Cyrl-BA" b="1" dirty="0">
                    <a:solidFill>
                      <a:schemeClr val="tx1"/>
                    </a:solidFill>
                  </a:rPr>
                  <a:t> не треба одбацити ако је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sr-Cyrl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</m:d>
                    <m:r>
                      <a:rPr lang="sr-Cyrl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𝟗𝟔</m:t>
                    </m:r>
                  </m:oMath>
                </a14:m>
                <a:endParaRPr lang="sr-Latn-BA" b="1" dirty="0">
                  <a:solidFill>
                    <a:schemeClr val="tx1"/>
                  </a:solidFill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sr-Cyrl-BA" b="1" dirty="0">
                    <a:solidFill>
                      <a:schemeClr val="tx1"/>
                    </a:solidFill>
                  </a:rPr>
                  <a:t> треба одбацити ако је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sr-Cyrl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</m:d>
                    <m:r>
                      <a:rPr lang="sr-Cyrl-BA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𝟗𝟔</m:t>
                    </m:r>
                  </m:oMath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6A994DE-13DF-47D3-855C-9B695C383A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790" y="895740"/>
                <a:ext cx="4450048" cy="879087"/>
              </a:xfrm>
              <a:prstGeom prst="rect">
                <a:avLst/>
              </a:prstGeom>
              <a:blipFill>
                <a:blip r:embed="rId2"/>
                <a:stretch>
                  <a:fillRect b="-95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3DBDDAFD-7F69-4428-B3CF-0043C0960F2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071" t="9718" r="2132" b="9388"/>
          <a:stretch/>
        </p:blipFill>
        <p:spPr>
          <a:xfrm>
            <a:off x="3264486" y="2467352"/>
            <a:ext cx="6288833" cy="377889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3F3C9C8-18BE-432D-9353-9B7EE15D0D6E}"/>
                  </a:ext>
                </a:extLst>
              </p:cNvPr>
              <p:cNvSpPr txBox="1"/>
              <p:nvPr/>
            </p:nvSpPr>
            <p:spPr>
              <a:xfrm>
                <a:off x="5481733" y="4697962"/>
                <a:ext cx="2038741" cy="83099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1−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=0,95</m:t>
                      </m:r>
                    </m:oMath>
                  </m:oMathPara>
                </a14:m>
                <a:endParaRPr lang="sr-Cyrl-BA" dirty="0"/>
              </a:p>
              <a:p>
                <a:endParaRPr lang="sr-Latn-BA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sr-Latn-BA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sr-Latn-BA" dirty="0"/>
                  <a:t> </a:t>
                </a:r>
                <a:r>
                  <a:rPr lang="sr-Cyrl-BA" dirty="0"/>
                  <a:t>се не одбацује</a:t>
                </a:r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3F3C9C8-18BE-432D-9353-9B7EE15D0D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1733" y="4697962"/>
                <a:ext cx="2038741" cy="830997"/>
              </a:xfrm>
              <a:prstGeom prst="rect">
                <a:avLst/>
              </a:prstGeom>
              <a:blipFill>
                <a:blip r:embed="rId4"/>
                <a:stretch>
                  <a:fillRect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3A68067-D4E7-4FE8-8C85-DCAFFAE6D6CB}"/>
                  </a:ext>
                </a:extLst>
              </p:cNvPr>
              <p:cNvSpPr txBox="1"/>
              <p:nvPr/>
            </p:nvSpPr>
            <p:spPr>
              <a:xfrm>
                <a:off x="4138127" y="6324968"/>
                <a:ext cx="1161661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=−1,96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3A68067-D4E7-4FE8-8C85-DCAFFAE6D6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8127" y="6324968"/>
                <a:ext cx="1161661" cy="246221"/>
              </a:xfrm>
              <a:prstGeom prst="rect">
                <a:avLst/>
              </a:prstGeom>
              <a:blipFill>
                <a:blip r:embed="rId5"/>
                <a:stretch>
                  <a:fillRect b="-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FDC0A8C-3E3F-4995-BA01-2BF6DD80CFBB}"/>
                  </a:ext>
                </a:extLst>
              </p:cNvPr>
              <p:cNvSpPr txBox="1"/>
              <p:nvPr/>
            </p:nvSpPr>
            <p:spPr>
              <a:xfrm>
                <a:off x="7317982" y="6331416"/>
                <a:ext cx="1161661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=1,96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FDC0A8C-3E3F-4995-BA01-2BF6DD80CF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7982" y="6331416"/>
                <a:ext cx="1161661" cy="246221"/>
              </a:xfrm>
              <a:prstGeom prst="rect">
                <a:avLst/>
              </a:prstGeom>
              <a:blipFill>
                <a:blip r:embed="rId6"/>
                <a:stretch>
                  <a:fillRect b="-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F321F87-4844-411D-9942-E00AE26D9190}"/>
                  </a:ext>
                </a:extLst>
              </p:cNvPr>
              <p:cNvSpPr txBox="1"/>
              <p:nvPr/>
            </p:nvSpPr>
            <p:spPr>
              <a:xfrm>
                <a:off x="7898812" y="5401270"/>
                <a:ext cx="177093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0,025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F321F87-4844-411D-9942-E00AE26D91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8812" y="5401270"/>
                <a:ext cx="1770935" cy="276999"/>
              </a:xfrm>
              <a:prstGeom prst="rect">
                <a:avLst/>
              </a:prstGeom>
              <a:blipFill>
                <a:blip r:embed="rId7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5D6D1C4-EAFC-4821-AA1F-0CA795A5095A}"/>
                  </a:ext>
                </a:extLst>
              </p:cNvPr>
              <p:cNvSpPr txBox="1"/>
              <p:nvPr/>
            </p:nvSpPr>
            <p:spPr>
              <a:xfrm>
                <a:off x="2998768" y="5401269"/>
                <a:ext cx="177093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0,025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5D6D1C4-EAFC-4821-AA1F-0CA795A509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8768" y="5401269"/>
                <a:ext cx="1770935" cy="276999"/>
              </a:xfrm>
              <a:prstGeom prst="rect">
                <a:avLst/>
              </a:prstGeom>
              <a:blipFill>
                <a:blip r:embed="rId8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AF7F664-DCC9-4376-B0C3-F4305EC4C9B3}"/>
              </a:ext>
            </a:extLst>
          </p:cNvPr>
          <p:cNvCxnSpPr>
            <a:cxnSpLocks/>
          </p:cNvCxnSpPr>
          <p:nvPr/>
        </p:nvCxnSpPr>
        <p:spPr>
          <a:xfrm>
            <a:off x="4040155" y="5678269"/>
            <a:ext cx="634482" cy="4892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50805F5-8BC6-4030-9304-7C95CF782622}"/>
              </a:ext>
            </a:extLst>
          </p:cNvPr>
          <p:cNvCxnSpPr>
            <a:cxnSpLocks/>
          </p:cNvCxnSpPr>
          <p:nvPr/>
        </p:nvCxnSpPr>
        <p:spPr>
          <a:xfrm flipH="1">
            <a:off x="8294914" y="5722328"/>
            <a:ext cx="462815" cy="421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0926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2D44074-A209-4ABA-A18E-F98D33A3B2E1}"/>
              </a:ext>
            </a:extLst>
          </p:cNvPr>
          <p:cNvSpPr/>
          <p:nvPr/>
        </p:nvSpPr>
        <p:spPr>
          <a:xfrm>
            <a:off x="1894114" y="4152122"/>
            <a:ext cx="3974841" cy="47586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095D72C-5BD3-426E-B9F2-49FD91E0695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34699" y="558282"/>
                <a:ext cx="9972787" cy="6095999"/>
              </a:xfrm>
            </p:spPr>
            <p:txBody>
              <a:bodyPr/>
              <a:lstStyle/>
              <a:p>
                <a:pPr marL="342900" indent="-342900">
                  <a:buFont typeface="+mj-lt"/>
                  <a:buAutoNum type="arabicPeriod" startAt="5"/>
                </a:pPr>
                <a:r>
                  <a:rPr lang="sr-Cyrl-BA" dirty="0">
                    <a:solidFill>
                      <a:schemeClr val="accent1"/>
                    </a:solidFill>
                  </a:rPr>
                  <a:t>КОРАК:</a:t>
                </a:r>
                <a:r>
                  <a:rPr lang="sr-Cyrl-BA" dirty="0"/>
                  <a:t>  </a:t>
                </a:r>
                <a:r>
                  <a:rPr lang="sr-Cyrl-BA" dirty="0">
                    <a:solidFill>
                      <a:schemeClr val="tx1"/>
                    </a:solidFill>
                  </a:rPr>
                  <a:t>Одређивање реализоване вриједности</a:t>
                </a:r>
              </a:p>
              <a:p>
                <a:pPr marL="0" indent="0">
                  <a:buNone/>
                </a:pPr>
                <a:r>
                  <a:rPr lang="sr-Cyrl-BA" dirty="0">
                    <a:solidFill>
                      <a:schemeClr val="tx1"/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𝒁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acc>
                          <m:accPr>
                            <m:chr m:val="̅"/>
                            <m:ctrlPr>
                              <a:rPr lang="sr-Latn-BA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sr-Latn-BA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acc>
                        <m:r>
                          <a:rPr lang="sr-Latn-BA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 </m:t>
                        </m:r>
                        <m:sSub>
                          <m:sSubPr>
                            <m:ctrlPr>
                              <a:rPr lang="sr-Latn-BA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𝝁</m:t>
                            </m:r>
                          </m:e>
                          <m:sub>
                            <m:r>
                              <a:rPr lang="sr-Latn-BA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sr-Latn-BA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𝝈</m:t>
                            </m:r>
                          </m:e>
                          <m:sub>
                            <m:acc>
                              <m:accPr>
                                <m:chr m:val="̅"/>
                                <m:ctrlPr>
                                  <a:rPr lang="sr-Latn-BA" sz="24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sr-Latn-BA" sz="24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</m:acc>
                          </m:sub>
                        </m:sSub>
                      </m:den>
                    </m:f>
                  </m:oMath>
                </a14:m>
                <a:endParaRPr lang="sr-Latn-BA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80</m:t>
                          </m:r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3.000</m:t>
                          </m:r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=0,026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&lt;0,05→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не користимо поправни фактор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sr-Latn-BA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sr-Latn-BA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sr-Latn-BA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 </m:t>
                          </m:r>
                          <m:sSub>
                            <m:sSubPr>
                              <m:ctrlPr>
                                <a:rPr lang="sr-Latn-BA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sr-Latn-BA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f>
                            <m:fPr>
                              <m:ctrlPr>
                                <a:rPr lang="sr-Latn-BA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sr-Latn-BA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rad>
                            </m:den>
                          </m:f>
                        </m:den>
                      </m:f>
                      <m:r>
                        <a:rPr lang="sr-Latn-BA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590</m:t>
                          </m:r>
                          <m:r>
                            <a:rPr lang="sr-Latn-BA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600</m:t>
                          </m:r>
                        </m:num>
                        <m:den>
                          <m:f>
                            <m:fPr>
                              <m:ctrlPr>
                                <a:rPr lang="sr-Latn-BA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40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sr-Latn-BA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sr-Latn-BA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80</m:t>
                                  </m:r>
                                </m:e>
                              </m:rad>
                            </m:den>
                          </m:f>
                        </m:den>
                      </m:f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4,47</m:t>
                          </m:r>
                        </m:den>
                      </m:f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𝟐𝟕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sr-Cyrl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342900" indent="-342900">
                  <a:buFont typeface="+mj-lt"/>
                  <a:buAutoNum type="arabicPeriod" startAt="6"/>
                </a:pPr>
                <a:r>
                  <a:rPr lang="sr-Cyrl-BA" dirty="0">
                    <a:solidFill>
                      <a:schemeClr val="accent1"/>
                    </a:solidFill>
                  </a:rPr>
                  <a:t>КОРАК: </a:t>
                </a:r>
                <a:r>
                  <a:rPr lang="sr-Cyrl-BA" dirty="0">
                    <a:solidFill>
                      <a:schemeClr val="tx1"/>
                    </a:solidFill>
                  </a:rPr>
                  <a:t>Закључак</a:t>
                </a:r>
              </a:p>
              <a:p>
                <a:pPr marL="0" indent="0">
                  <a:buNone/>
                </a:pPr>
                <a:r>
                  <a:rPr lang="sr-Cyrl-BA" dirty="0">
                    <a:solidFill>
                      <a:schemeClr val="tx1"/>
                    </a:solidFill>
                  </a:rPr>
                  <a:t>	</a:t>
                </a:r>
                <a:r>
                  <a:rPr lang="sr-Cyrl-BA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sr-Cyrl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</m:d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𝟐𝟕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𝟗𝟔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sr-Latn-BA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sr-Latn-BA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m:rPr>
                        <m:nor/>
                      </m:rPr>
                      <a:rPr lang="sr-Latn-BA" b="1" dirty="0"/>
                      <m:t> </m:t>
                    </m:r>
                    <m:r>
                      <m:rPr>
                        <m:nor/>
                      </m:rPr>
                      <a:rPr lang="sr-Cyrl-BA" b="1" dirty="0"/>
                      <m:t>се одбацује</m:t>
                    </m:r>
                  </m:oMath>
                </a14:m>
                <a:endParaRPr lang="sr-Latn-BA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sr-Latn-BA" dirty="0">
                    <a:solidFill>
                      <a:schemeClr val="tx1"/>
                    </a:solidFill>
                  </a:rPr>
                  <a:t>	</a:t>
                </a:r>
                <a:endParaRPr lang="sr-Cyrl-BA" dirty="0">
                  <a:solidFill>
                    <a:schemeClr val="tx1"/>
                  </a:solidFill>
                </a:endParaRPr>
              </a:p>
              <a:p>
                <a:pPr marL="0" indent="0" algn="just">
                  <a:buNone/>
                </a:pPr>
                <a:r>
                  <a:rPr lang="sr-Cyrl-BA" dirty="0">
                    <a:solidFill>
                      <a:schemeClr val="tx1"/>
                    </a:solidFill>
                  </a:rPr>
                  <a:t>	Одбацујемо нулту хипотезу и са 5% ризика закључујемо да не можемо прихватити 	уводну 	претпоставку као тачну, односно да се </a:t>
                </a:r>
                <a:r>
                  <a:rPr lang="sr-Cyrl-BA" b="1" dirty="0">
                    <a:solidFill>
                      <a:schemeClr val="tx1"/>
                    </a:solidFill>
                  </a:rPr>
                  <a:t>просјечна плата радника статистички 	значајно разликује од 600 КМ</a:t>
                </a:r>
                <a:r>
                  <a:rPr lang="sr-Cyrl-BA" dirty="0">
                    <a:solidFill>
                      <a:schemeClr val="tx1"/>
                    </a:solidFill>
                  </a:rPr>
                  <a:t>, како је наведено у извјештају.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095D72C-5BD3-426E-B9F2-49FD91E0695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4699" y="558282"/>
                <a:ext cx="9972787" cy="6095999"/>
              </a:xfrm>
              <a:blipFill>
                <a:blip r:embed="rId2"/>
                <a:stretch>
                  <a:fillRect l="-489" t="-600" r="-5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7492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D4271C6-02D5-44E8-80FB-84E46088236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2277" y="349898"/>
                <a:ext cx="11047445" cy="615820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ЗАДАТАК 2:</a:t>
                </a:r>
              </a:p>
              <a:p>
                <a:pPr marL="0" indent="0" algn="just">
                  <a:buNone/>
                </a:pPr>
                <a:r>
                  <a:rPr lang="sr-Cyrl-BA" dirty="0"/>
                  <a:t>Према декларацији произвођача сијалица, просјечан вијек трајања производа износи више од 2.000 часова, са просјечним одступањем од 70 часова. Случајно смо изабрали 30 сијалица и утврдили да је просјечан вијек трајања 1.988 часова.</a:t>
                </a:r>
              </a:p>
              <a:p>
                <a:pPr marL="0" indent="0" algn="just">
                  <a:buNone/>
                </a:pPr>
                <a:r>
                  <a:rPr lang="sr-Cyrl-BA" dirty="0"/>
                  <a:t>Да ли можемо прихватити тврдњу произвођача сијалица као тачну, уз 5% ризика? Претпоставити да распоред сијалица према вијеку трајања има карактеристике нормалног распореда. </a:t>
                </a:r>
              </a:p>
              <a:p>
                <a:pPr marL="0" indent="0">
                  <a:buNone/>
                </a:pPr>
                <a:endParaRPr lang="sr-Cyrl-BA" b="0" dirty="0"/>
              </a:p>
              <a:p>
                <a:pPr marL="0" indent="0"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РЈЕШЕЊЕ:</a:t>
                </a:r>
              </a:p>
              <a:p>
                <a:pPr marL="0" indent="0">
                  <a:buNone/>
                </a:pPr>
                <a:endParaRPr lang="sr-Latn-BA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2.0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00</m:t>
                      </m:r>
                    </m:oMath>
                  </m:oMathPara>
                </a14:m>
                <a:endParaRPr lang="sr-Latn-BA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70</m:t>
                      </m:r>
                    </m:oMath>
                  </m:oMathPara>
                </a14:m>
                <a:endParaRPr lang="sr-Latn-BA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=30</m:t>
                      </m:r>
                    </m:oMath>
                  </m:oMathPara>
                </a14:m>
                <a:endParaRPr lang="sr-Latn-BA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1,988</m:t>
                      </m:r>
                    </m:oMath>
                  </m:oMathPara>
                </a14:m>
                <a:endParaRPr lang="sr-Latn-BA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=0,05</m:t>
                      </m:r>
                    </m:oMath>
                  </m:oMathPara>
                </a14:m>
                <a:endParaRPr lang="sr-Cyrl-BA" b="0" dirty="0"/>
              </a:p>
              <a:p>
                <a:pPr marL="0" indent="0">
                  <a:buNone/>
                </a:pPr>
                <a:endParaRPr lang="sr-Latn-BA" b="0" dirty="0"/>
              </a:p>
              <a:p>
                <a:pPr marL="0" indent="0">
                  <a:buNone/>
                </a:pPr>
                <a:endParaRPr lang="sr-Cyrl-BA" dirty="0"/>
              </a:p>
              <a:p>
                <a:pPr marL="0" indent="0">
                  <a:buNone/>
                </a:pPr>
                <a:endParaRPr lang="sr-Cyrl-BA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D4271C6-02D5-44E8-80FB-84E4608823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2277" y="349898"/>
                <a:ext cx="11047445" cy="6158204"/>
              </a:xfrm>
              <a:blipFill>
                <a:blip r:embed="rId2"/>
                <a:stretch>
                  <a:fillRect l="-497" t="-495" r="-4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BCB4B93-20A3-4515-8EEC-CDBA1159AE6C}"/>
                  </a:ext>
                </a:extLst>
              </p:cNvPr>
              <p:cNvSpPr txBox="1"/>
              <p:nvPr/>
            </p:nvSpPr>
            <p:spPr>
              <a:xfrm>
                <a:off x="4488189" y="2995126"/>
                <a:ext cx="7439444" cy="31393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/>
                </a:pPr>
                <a:r>
                  <a:rPr lang="sr-Cyrl-BA" dirty="0">
                    <a:solidFill>
                      <a:schemeClr val="accent1"/>
                    </a:solidFill>
                  </a:rPr>
                  <a:t>Одређивање хипотеза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sr-Cyrl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≤2.0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00</m:t>
                      </m:r>
                    </m:oMath>
                  </m:oMathPara>
                </a14:m>
                <a:endParaRPr lang="sr-Cyrl-BA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BA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sr-Latn-BA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sr-Cyrl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&gt;2.0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00</m:t>
                      </m:r>
                    </m:oMath>
                  </m:oMathPara>
                </a14:m>
                <a:endParaRPr lang="sr-Cyrl-BA" dirty="0">
                  <a:solidFill>
                    <a:schemeClr val="accent1"/>
                  </a:solidFill>
                </a:endParaRPr>
              </a:p>
              <a:p>
                <a:endParaRPr lang="sr-Cyrl-BA" dirty="0">
                  <a:solidFill>
                    <a:schemeClr val="accent1"/>
                  </a:solidFill>
                </a:endParaRPr>
              </a:p>
              <a:p>
                <a:pPr marL="342900" indent="-342900">
                  <a:buFont typeface="+mj-lt"/>
                  <a:buAutoNum type="arabicPeriod" startAt="2"/>
                </a:pPr>
                <a:r>
                  <a:rPr lang="sr-Cyrl-BA" dirty="0">
                    <a:solidFill>
                      <a:schemeClr val="accent1"/>
                    </a:solidFill>
                  </a:rPr>
                  <a:t>Избор теста</a:t>
                </a:r>
              </a:p>
              <a:p>
                <a14:m>
                  <m:oMath xmlns:m="http://schemas.openxmlformats.org/officeDocument/2006/math">
                    <m:r>
                      <a:rPr lang="sr-Latn-B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sr-Latn-BA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sr-Cyrl-BA" b="0" i="1" smtClean="0">
                        <a:latin typeface="Cambria Math" panose="02040503050406030204" pitchFamily="18" charset="0"/>
                      </a:rPr>
                      <m:t>позната</m:t>
                    </m:r>
                  </m:oMath>
                </a14:m>
                <a:r>
                  <a:rPr lang="sr-Cyrl-BA" b="0" dirty="0"/>
                  <a:t>				</a:t>
                </a:r>
                <a:r>
                  <a:rPr lang="sr-Latn-BA" b="0" dirty="0"/>
                  <a:t>Z </a:t>
                </a:r>
                <a:r>
                  <a:rPr lang="sr-Cyrl-BA" b="0" dirty="0"/>
                  <a:t>тест</a:t>
                </a:r>
              </a:p>
              <a:p>
                <a:pPr marL="0" indent="0">
                  <a:buNone/>
                </a:pPr>
                <a:r>
                  <a:rPr lang="sr-Cyrl-BA" dirty="0"/>
                  <a:t>нормалан распоред </a:t>
                </a:r>
                <a:endParaRPr lang="sr-Cyrl-BA" b="0" dirty="0"/>
              </a:p>
              <a:p>
                <a:endParaRPr lang="sr-Cyrl-BA" dirty="0"/>
              </a:p>
              <a:p>
                <a:pPr marL="342900" indent="-342900">
                  <a:buFont typeface="+mj-lt"/>
                  <a:buAutoNum type="arabicPeriod" startAt="3"/>
                </a:pPr>
                <a:r>
                  <a:rPr lang="sr-Cyrl-BA" dirty="0">
                    <a:solidFill>
                      <a:schemeClr val="accent1"/>
                    </a:solidFill>
                  </a:rPr>
                  <a:t>Одређивање ризика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=0,05</m:t>
                      </m:r>
                    </m:oMath>
                  </m:oMathPara>
                </a14:m>
                <a:endParaRPr lang="sr-Cyrl-BA" b="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BCB4B93-20A3-4515-8EEC-CDBA1159AE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8189" y="2995126"/>
                <a:ext cx="7439444" cy="3139321"/>
              </a:xfrm>
              <a:prstGeom prst="rect">
                <a:avLst/>
              </a:prstGeom>
              <a:blipFill>
                <a:blip r:embed="rId3"/>
                <a:stretch>
                  <a:fillRect l="-655" t="-9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ight Brace 4">
            <a:extLst>
              <a:ext uri="{FF2B5EF4-FFF2-40B4-BE49-F238E27FC236}">
                <a16:creationId xmlns:a16="http://schemas.microsoft.com/office/drawing/2014/main" id="{3515749E-28E8-4503-B4A8-F3CDA877A021}"/>
              </a:ext>
            </a:extLst>
          </p:cNvPr>
          <p:cNvSpPr/>
          <p:nvPr/>
        </p:nvSpPr>
        <p:spPr>
          <a:xfrm>
            <a:off x="6805127" y="4247545"/>
            <a:ext cx="398107" cy="63448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Lightbulb outline">
            <a:extLst>
              <a:ext uri="{FF2B5EF4-FFF2-40B4-BE49-F238E27FC236}">
                <a16:creationId xmlns:a16="http://schemas.microsoft.com/office/drawing/2014/main" id="{54BA6D11-87D3-4449-8149-5AD9C85BF0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13572" y="5347996"/>
            <a:ext cx="1160106" cy="1160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03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C610376-3358-4F7F-B885-F0E52AA4B6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79446" y="195943"/>
                <a:ext cx="11196735" cy="6466114"/>
              </a:xfrm>
            </p:spPr>
            <p:txBody>
              <a:bodyPr>
                <a:normAutofit lnSpcReduction="10000"/>
              </a:bodyPr>
              <a:lstStyle/>
              <a:p>
                <a:pPr marL="342900" indent="-342900">
                  <a:buFont typeface="+mj-lt"/>
                  <a:buAutoNum type="arabicPeriod" startAt="4"/>
                </a:pPr>
                <a:r>
                  <a:rPr lang="sr-Cyrl-BA" dirty="0">
                    <a:solidFill>
                      <a:schemeClr val="accent1"/>
                    </a:solidFill>
                  </a:rPr>
                  <a:t>Одређивање критичне области и правила одлучивања</a:t>
                </a:r>
              </a:p>
              <a:p>
                <a:pPr marL="0" indent="0">
                  <a:buNone/>
                </a:pPr>
                <a:r>
                  <a:rPr lang="sr-Cyrl-BA" dirty="0">
                    <a:solidFill>
                      <a:schemeClr val="tx1"/>
                    </a:solidFill>
                  </a:rPr>
                  <a:t>Користимо </a:t>
                </a:r>
                <a:r>
                  <a:rPr lang="sr-Cyrl-BA" b="1" dirty="0">
                    <a:solidFill>
                      <a:schemeClr val="tx1"/>
                    </a:solidFill>
                  </a:rPr>
                  <a:t>једнострани тест</a:t>
                </a:r>
                <a:r>
                  <a:rPr lang="sr-Cyrl-BA" dirty="0">
                    <a:solidFill>
                      <a:schemeClr val="tx1"/>
                    </a:solidFill>
                  </a:rPr>
                  <a:t>, и на основу нулте хипотезе закључујемо да је критична област са десне стране.</a:t>
                </a:r>
              </a:p>
              <a:p>
                <a:pPr marL="0" indent="0">
                  <a:buNone/>
                </a:pPr>
                <a:endParaRPr lang="sr-Cyrl-BA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sub>
                          </m:sSub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=1−0,0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=0,9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→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=1,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65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sr-Cyrl-BA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Cyrl-BA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Cyrl-BA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Cyrl-BA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Cyrl-BA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Cyrl-BA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Cyrl-BA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Cyrl-BA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Cyrl-BA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sr-Cyrl-BA" dirty="0">
                    <a:solidFill>
                      <a:schemeClr val="tx1"/>
                    </a:solidFill>
                  </a:rPr>
                  <a:t>Правила одлучивања: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sr-Cyrl-BA" b="1" dirty="0">
                    <a:solidFill>
                      <a:schemeClr val="tx1"/>
                    </a:solidFill>
                  </a:rPr>
                  <a:t> не треба одбацити ако је  </a:t>
                </a:r>
                <a14:m>
                  <m:oMath xmlns:m="http://schemas.openxmlformats.org/officeDocument/2006/math">
                    <m:r>
                      <a:rPr lang="sr-Latn-BA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𝐙</m:t>
                    </m:r>
                    <m:r>
                      <a:rPr lang="sr-Cyrl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𝟔𝟓</m:t>
                    </m:r>
                  </m:oMath>
                </a14:m>
                <a:endParaRPr lang="sr-Latn-BA" b="1" dirty="0">
                  <a:solidFill>
                    <a:schemeClr val="tx1"/>
                  </a:solidFill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sr-Cyrl-BA" b="1" dirty="0">
                    <a:solidFill>
                      <a:schemeClr val="tx1"/>
                    </a:solidFill>
                  </a:rPr>
                  <a:t> треба одбацити ако је </a:t>
                </a:r>
                <a14:m>
                  <m:oMath xmlns:m="http://schemas.openxmlformats.org/officeDocument/2006/math">
                    <m:r>
                      <a:rPr lang="sr-Latn-BA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𝐙</m:t>
                    </m:r>
                    <m:r>
                      <a:rPr lang="sr-Cyrl-BA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𝟔𝟓</m:t>
                    </m:r>
                  </m:oMath>
                </a14:m>
                <a:endParaRPr lang="en-US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C610376-3358-4F7F-B885-F0E52AA4B6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9446" y="195943"/>
                <a:ext cx="11196735" cy="6466114"/>
              </a:xfrm>
              <a:blipFill>
                <a:blip r:embed="rId2"/>
                <a:stretch>
                  <a:fillRect l="-435" t="-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154F4396-8E41-4032-BF13-68FC0C764A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913" t="10040" r="1548" b="9410"/>
          <a:stretch/>
        </p:blipFill>
        <p:spPr>
          <a:xfrm>
            <a:off x="706120" y="1953430"/>
            <a:ext cx="4518156" cy="26805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1DB6487-88D4-4932-9D84-1FA2AFB561C1}"/>
                  </a:ext>
                </a:extLst>
              </p:cNvPr>
              <p:cNvSpPr txBox="1"/>
              <p:nvPr/>
            </p:nvSpPr>
            <p:spPr>
              <a:xfrm>
                <a:off x="2139370" y="3376019"/>
                <a:ext cx="1651656" cy="11079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1−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=0,95</m:t>
                      </m:r>
                    </m:oMath>
                  </m:oMathPara>
                </a14:m>
                <a:endParaRPr lang="sr-Cyrl-BA" dirty="0"/>
              </a:p>
              <a:p>
                <a:endParaRPr lang="sr-Latn-BA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sr-Latn-BA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sr-Latn-BA" dirty="0"/>
                  <a:t> </a:t>
                </a:r>
                <a:r>
                  <a:rPr lang="sr-Cyrl-BA" dirty="0"/>
                  <a:t>се не одбацује</a:t>
                </a:r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1DB6487-88D4-4932-9D84-1FA2AFB561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9370" y="3376019"/>
                <a:ext cx="1651656" cy="1107996"/>
              </a:xfrm>
              <a:prstGeom prst="rect">
                <a:avLst/>
              </a:prstGeom>
              <a:blipFill>
                <a:blip r:embed="rId4"/>
                <a:stretch>
                  <a:fillRect b="-1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F6A1DE3-2653-495E-9DFB-9B57AC149CF4}"/>
                  </a:ext>
                </a:extLst>
              </p:cNvPr>
              <p:cNvSpPr txBox="1"/>
              <p:nvPr/>
            </p:nvSpPr>
            <p:spPr>
              <a:xfrm>
                <a:off x="3374585" y="4682690"/>
                <a:ext cx="1161661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=1,65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F6A1DE3-2653-495E-9DFB-9B57AC149C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4585" y="4682690"/>
                <a:ext cx="1161661" cy="246221"/>
              </a:xfrm>
              <a:prstGeom prst="rect">
                <a:avLst/>
              </a:prstGeom>
              <a:blipFill>
                <a:blip r:embed="rId5"/>
                <a:stretch>
                  <a:fillRect b="-73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944377C-459E-48DC-B246-42DD2CA086B0}"/>
                  </a:ext>
                </a:extLst>
              </p:cNvPr>
              <p:cNvSpPr txBox="1"/>
              <p:nvPr/>
            </p:nvSpPr>
            <p:spPr>
              <a:xfrm>
                <a:off x="3791026" y="3791517"/>
                <a:ext cx="177093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0,0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944377C-459E-48DC-B246-42DD2CA086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1026" y="3791517"/>
                <a:ext cx="1770935" cy="276999"/>
              </a:xfrm>
              <a:prstGeom prst="rect">
                <a:avLst/>
              </a:prstGeom>
              <a:blipFill>
                <a:blip r:embed="rId6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7B6ED02-BCA0-4ECA-BB63-02704C827D55}"/>
              </a:ext>
            </a:extLst>
          </p:cNvPr>
          <p:cNvCxnSpPr>
            <a:cxnSpLocks/>
          </p:cNvCxnSpPr>
          <p:nvPr/>
        </p:nvCxnSpPr>
        <p:spPr>
          <a:xfrm flipH="1">
            <a:off x="4117700" y="4133452"/>
            <a:ext cx="455751" cy="3099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AF2E1BA-1B41-4685-B11F-0DA8A59780C4}"/>
                  </a:ext>
                </a:extLst>
              </p:cNvPr>
              <p:cNvSpPr txBox="1"/>
              <p:nvPr/>
            </p:nvSpPr>
            <p:spPr>
              <a:xfrm>
                <a:off x="6244784" y="2003449"/>
                <a:ext cx="4998918" cy="28511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 algn="ctr">
                  <a:buFont typeface="+mj-lt"/>
                  <a:buAutoNum type="arabicPeriod" startAt="5"/>
                </a:pPr>
                <a:r>
                  <a:rPr lang="sr-Cyrl-BA" dirty="0">
                    <a:solidFill>
                      <a:schemeClr val="accent1"/>
                    </a:solidFill>
                  </a:rPr>
                  <a:t>Реализована вриједност</a:t>
                </a:r>
              </a:p>
              <a:p>
                <a:pPr marL="342900" indent="-342900" algn="ctr">
                  <a:buFont typeface="+mj-lt"/>
                  <a:buAutoNum type="arabicPeriod" startAt="5"/>
                </a:pPr>
                <a:endParaRPr lang="sr-Cyrl-BA" dirty="0">
                  <a:solidFill>
                    <a:schemeClr val="accent1"/>
                  </a:solidFill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r-Latn-BA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sr-Latn-BA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sr-Latn-BA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sr-Latn-BA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 </m:t>
                          </m:r>
                          <m:sSub>
                            <m:sSubPr>
                              <m:ctrlPr>
                                <a:rPr lang="sr-Latn-BA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sr-Latn-BA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f>
                            <m:fPr>
                              <m:ctrlPr>
                                <a:rPr lang="sr-Latn-BA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sr-Latn-BA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rad>
                            </m:den>
                          </m:f>
                        </m:den>
                      </m:f>
                      <m:r>
                        <a:rPr lang="sr-Latn-BA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Cyrl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1.988</m:t>
                          </m:r>
                          <m:r>
                            <a:rPr lang="sr-Latn-BA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Cyrl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2.000</m:t>
                          </m:r>
                        </m:num>
                        <m:den>
                          <m:f>
                            <m:fPr>
                              <m:ctrlPr>
                                <a:rPr lang="sr-Latn-BA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Cyrl-BA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sr-Latn-BA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sr-Latn-BA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sr-Cyrl-BA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sr-Latn-BA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rad>
                            </m:den>
                          </m:f>
                        </m:den>
                      </m:f>
                      <m:r>
                        <a:rPr lang="sr-Cyrl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Cyrl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Cyrl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Cyrl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Cyrl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𝟗𝟒</m:t>
                      </m:r>
                    </m:oMath>
                  </m:oMathPara>
                </a14:m>
                <a:endParaRPr lang="sr-Cyrl-BA" b="1" dirty="0"/>
              </a:p>
              <a:p>
                <a:pPr algn="ctr"/>
                <a:endParaRPr lang="sr-Cyrl-BA" b="1" dirty="0"/>
              </a:p>
              <a:p>
                <a:pPr algn="ctr"/>
                <a:endParaRPr lang="sr-Cyrl-BA" b="1" dirty="0"/>
              </a:p>
              <a:p>
                <a:pPr marL="342900" indent="-342900" algn="ctr">
                  <a:buFont typeface="+mj-lt"/>
                  <a:buAutoNum type="arabicPeriod" startAt="6"/>
                </a:pPr>
                <a:r>
                  <a:rPr lang="sr-Cyrl-BA" b="1" dirty="0">
                    <a:solidFill>
                      <a:srgbClr val="C00000"/>
                    </a:solidFill>
                  </a:rPr>
                  <a:t>Закључак ?</a:t>
                </a:r>
              </a:p>
              <a:p>
                <a:pPr marL="342900" indent="-342900">
                  <a:buFont typeface="+mj-lt"/>
                  <a:buAutoNum type="arabicPeriod" startAt="6"/>
                </a:pPr>
                <a:endParaRPr lang="sr-Cyrl-BA" b="1" dirty="0"/>
              </a:p>
              <a:p>
                <a:endParaRPr lang="en-US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AF2E1BA-1B41-4685-B11F-0DA8A59780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4784" y="2003449"/>
                <a:ext cx="4998918" cy="2851102"/>
              </a:xfrm>
              <a:prstGeom prst="rect">
                <a:avLst/>
              </a:prstGeom>
              <a:blipFill>
                <a:blip r:embed="rId7"/>
                <a:stretch>
                  <a:fillRect t="-12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2273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5D7F48C-C983-452B-9907-0B4830EEC451}"/>
              </a:ext>
            </a:extLst>
          </p:cNvPr>
          <p:cNvSpPr/>
          <p:nvPr/>
        </p:nvSpPr>
        <p:spPr>
          <a:xfrm>
            <a:off x="5965616" y="4254758"/>
            <a:ext cx="3122399" cy="65314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EF22207-CB28-4F31-8809-DE381AD9580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70402" y="438416"/>
                <a:ext cx="9790431" cy="598116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ЗАДАТАК 3:</a:t>
                </a:r>
              </a:p>
              <a:p>
                <a:pPr marL="0" indent="0" algn="just">
                  <a:buNone/>
                </a:pPr>
                <a:r>
                  <a:rPr lang="sr-Cyrl-BA" dirty="0">
                    <a:solidFill>
                      <a:schemeClr val="tx1"/>
                    </a:solidFill>
                  </a:rPr>
                  <a:t>Један пољопривредни комбинат жели да утврди да ли и у текућој години може очекивати прошлогодишњи принос пшенице од 3 </a:t>
                </a:r>
                <a:r>
                  <a:rPr lang="sr-Latn-BA" dirty="0">
                    <a:solidFill>
                      <a:schemeClr val="tx1"/>
                    </a:solidFill>
                  </a:rPr>
                  <a:t>t/ha. </a:t>
                </a:r>
                <a:r>
                  <a:rPr lang="sr-Cyrl-BA" dirty="0">
                    <a:solidFill>
                      <a:schemeClr val="tx1"/>
                    </a:solidFill>
                  </a:rPr>
                  <a:t>Случајно одабраних 16 </a:t>
                </a:r>
                <a:r>
                  <a:rPr lang="sr-Latn-BA" dirty="0">
                    <a:solidFill>
                      <a:schemeClr val="tx1"/>
                    </a:solidFill>
                  </a:rPr>
                  <a:t>ha </a:t>
                </a:r>
                <a:r>
                  <a:rPr lang="sr-Cyrl-BA" dirty="0">
                    <a:solidFill>
                      <a:schemeClr val="tx1"/>
                    </a:solidFill>
                  </a:rPr>
                  <a:t>засијане површине дало је просјечан принос од 2,6</a:t>
                </a:r>
                <a:r>
                  <a:rPr lang="sr-Latn-BA" dirty="0">
                    <a:solidFill>
                      <a:schemeClr val="tx1"/>
                    </a:solidFill>
                  </a:rPr>
                  <a:t> t/ha</a:t>
                </a:r>
                <a:r>
                  <a:rPr lang="sr-Cyrl-BA" dirty="0">
                    <a:solidFill>
                      <a:schemeClr val="tx1"/>
                    </a:solidFill>
                  </a:rPr>
                  <a:t>, са просјечним одступањем од 0,23</a:t>
                </a:r>
                <a:r>
                  <a:rPr lang="sr-Latn-BA" dirty="0">
                    <a:solidFill>
                      <a:schemeClr val="tx1"/>
                    </a:solidFill>
                  </a:rPr>
                  <a:t> t</a:t>
                </a:r>
                <a:r>
                  <a:rPr lang="sr-Cyrl-BA" dirty="0">
                    <a:solidFill>
                      <a:schemeClr val="tx1"/>
                    </a:solidFill>
                  </a:rPr>
                  <a:t>. Утврдити уз 5% ризика да ли се може очекивати прошлогодишњи принос пшенице са засијаних површина, ако знамо да су засијане површине нормално распоређене према приносу.</a:t>
                </a:r>
              </a:p>
              <a:p>
                <a:pPr marL="0" indent="0">
                  <a:buNone/>
                </a:pPr>
                <a:endParaRPr lang="sr-Latn-BA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Cyrl-BA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РЈЕШЕЊЕ: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sr-Cyrl-BA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=16</m:t>
                      </m:r>
                    </m:oMath>
                  </m:oMathPara>
                </a14:m>
                <a:endParaRPr lang="sr-Latn-BA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2,6</m:t>
                      </m:r>
                    </m:oMath>
                  </m:oMathPara>
                </a14:m>
                <a:endParaRPr lang="sr-Cyrl-BA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=0,23</m:t>
                      </m:r>
                    </m:oMath>
                  </m:oMathPara>
                </a14:m>
                <a:endParaRPr lang="sr-Cyrl-BA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=0,05</m:t>
                      </m:r>
                    </m:oMath>
                  </m:oMathPara>
                </a14:m>
                <a:endParaRPr lang="sr-Cyrl-BA" b="0" dirty="0"/>
              </a:p>
              <a:p>
                <a:pPr marL="0" indent="0">
                  <a:buNone/>
                </a:pPr>
                <a:endParaRPr lang="sr-Cyrl-BA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EF22207-CB28-4F31-8809-DE381AD9580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0402" y="438416"/>
                <a:ext cx="9790431" cy="5981168"/>
              </a:xfrm>
              <a:blipFill>
                <a:blip r:embed="rId2"/>
                <a:stretch>
                  <a:fillRect l="-560" t="-612" r="-4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FDCA27E-3E59-4D41-9D88-F11AB25769BD}"/>
                  </a:ext>
                </a:extLst>
              </p:cNvPr>
              <p:cNvSpPr txBox="1"/>
              <p:nvPr/>
            </p:nvSpPr>
            <p:spPr>
              <a:xfrm>
                <a:off x="5898258" y="2818662"/>
                <a:ext cx="5037220" cy="31393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/>
                </a:pPr>
                <a:r>
                  <a:rPr lang="sr-Cyrl-BA" dirty="0">
                    <a:solidFill>
                      <a:schemeClr val="accent1"/>
                    </a:solidFill>
                  </a:rPr>
                  <a:t>Одређивање хипотеза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sr-Cyrl-BA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BA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sr-Latn-BA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sr-Cyrl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≠</m:t>
                      </m:r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sr-Cyrl-BA" dirty="0">
                  <a:solidFill>
                    <a:schemeClr val="accent1"/>
                  </a:solidFill>
                </a:endParaRPr>
              </a:p>
              <a:p>
                <a:endParaRPr lang="sr-Cyrl-BA" dirty="0">
                  <a:solidFill>
                    <a:schemeClr val="accent1"/>
                  </a:solidFill>
                </a:endParaRPr>
              </a:p>
              <a:p>
                <a:pPr marL="342900" indent="-342900">
                  <a:buFont typeface="+mj-lt"/>
                  <a:buAutoNum type="arabicPeriod" startAt="2"/>
                </a:pPr>
                <a:r>
                  <a:rPr lang="sr-Cyrl-BA" dirty="0">
                    <a:solidFill>
                      <a:schemeClr val="accent1"/>
                    </a:solidFill>
                  </a:rPr>
                  <a:t>Избор теста</a:t>
                </a:r>
              </a:p>
              <a:p>
                <a14:m>
                  <m:oMath xmlns:m="http://schemas.openxmlformats.org/officeDocument/2006/math">
                    <m:r>
                      <a:rPr lang="sr-Latn-BA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  <m:r>
                      <a:rPr lang="sr-Latn-BA" b="1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sr-Cyrl-BA" b="1" i="1" smtClean="0">
                        <a:latin typeface="Cambria Math" panose="02040503050406030204" pitchFamily="18" charset="0"/>
                      </a:rPr>
                      <m:t>непозната</m:t>
                    </m:r>
                  </m:oMath>
                </a14:m>
                <a:r>
                  <a:rPr lang="sr-Cyrl-BA" b="1" dirty="0"/>
                  <a:t>	</a:t>
                </a:r>
              </a:p>
              <a:p>
                <a:pPr marL="0" indent="0">
                  <a:buNone/>
                </a:pPr>
                <a:r>
                  <a:rPr lang="sr-Cyrl-BA" b="1" dirty="0"/>
                  <a:t>нормалан распоред </a:t>
                </a:r>
                <a:r>
                  <a:rPr lang="sr-Latn-BA" b="1" dirty="0"/>
                  <a:t>      t </a:t>
                </a:r>
                <a:r>
                  <a:rPr lang="sr-Cyrl-BA" b="1" dirty="0"/>
                  <a:t>тест</a:t>
                </a:r>
              </a:p>
              <a:p>
                <a:endParaRPr lang="sr-Cyrl-BA" dirty="0"/>
              </a:p>
              <a:p>
                <a:pPr marL="342900" indent="-342900">
                  <a:buFont typeface="+mj-lt"/>
                  <a:buAutoNum type="arabicPeriod" startAt="3"/>
                </a:pPr>
                <a:r>
                  <a:rPr lang="sr-Cyrl-BA" dirty="0">
                    <a:solidFill>
                      <a:schemeClr val="accent1"/>
                    </a:solidFill>
                  </a:rPr>
                  <a:t>Одређивање ризика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=0,05</m:t>
                      </m:r>
                    </m:oMath>
                  </m:oMathPara>
                </a14:m>
                <a:endParaRPr lang="sr-Cyrl-BA" b="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FDCA27E-3E59-4D41-9D88-F11AB25769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8258" y="2818662"/>
                <a:ext cx="5037220" cy="3139321"/>
              </a:xfrm>
              <a:prstGeom prst="rect">
                <a:avLst/>
              </a:prstGeom>
              <a:blipFill>
                <a:blip r:embed="rId3"/>
                <a:stretch>
                  <a:fillRect l="-1090" t="-9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Graphic 5" descr="Crops with solid fill">
            <a:extLst>
              <a:ext uri="{FF2B5EF4-FFF2-40B4-BE49-F238E27FC236}">
                <a16:creationId xmlns:a16="http://schemas.microsoft.com/office/drawing/2014/main" id="{43D9EC6D-025C-43F2-9242-2FBF2A4B9F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21280" y="5481981"/>
            <a:ext cx="1445999" cy="1445999"/>
          </a:xfrm>
          <a:prstGeom prst="rect">
            <a:avLst/>
          </a:prstGeom>
        </p:spPr>
      </p:pic>
      <p:sp>
        <p:nvSpPr>
          <p:cNvPr id="7" name="Right Brace 6">
            <a:extLst>
              <a:ext uri="{FF2B5EF4-FFF2-40B4-BE49-F238E27FC236}">
                <a16:creationId xmlns:a16="http://schemas.microsoft.com/office/drawing/2014/main" id="{7BF0841E-2F0E-4576-9A56-351B937C9947}"/>
              </a:ext>
            </a:extLst>
          </p:cNvPr>
          <p:cNvSpPr/>
          <p:nvPr/>
        </p:nvSpPr>
        <p:spPr>
          <a:xfrm>
            <a:off x="8061650" y="4310742"/>
            <a:ext cx="158620" cy="54117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744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09482-3AA2-410E-8200-6CDD3447D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373226"/>
            <a:ext cx="11495314" cy="6242178"/>
          </a:xfrm>
        </p:spPr>
        <p:txBody>
          <a:bodyPr/>
          <a:lstStyle/>
          <a:p>
            <a:pPr marL="342900" indent="-342900">
              <a:buFont typeface="+mj-lt"/>
              <a:buAutoNum type="arabicPeriod" startAt="4"/>
            </a:pPr>
            <a:r>
              <a:rPr lang="sr-Cyrl-BA" dirty="0">
                <a:solidFill>
                  <a:schemeClr val="accent1"/>
                </a:solidFill>
              </a:rPr>
              <a:t>Одређивање критичне области и правила одлучивања</a:t>
            </a:r>
          </a:p>
          <a:p>
            <a:pPr marL="0" indent="0">
              <a:buNone/>
            </a:pPr>
            <a:r>
              <a:rPr lang="ru-RU" dirty="0"/>
              <a:t>Критична област (област одбацивања нулте хипотезе) је распоређена симетрично на крајевима t распореда, па доњу и горњу вриједност налазимо у </a:t>
            </a:r>
            <a:r>
              <a:rPr lang="sr-Latn-BA" dirty="0"/>
              <a:t> t </a:t>
            </a:r>
            <a:r>
              <a:rPr lang="sr-Cyrl-BA" dirty="0"/>
              <a:t>т</a:t>
            </a:r>
            <a:r>
              <a:rPr lang="ru-RU" dirty="0"/>
              <a:t>аблицама.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AC579D3-74C3-417E-8DEC-9AFBDFAD4E7F}"/>
                  </a:ext>
                </a:extLst>
              </p:cNvPr>
              <p:cNvSpPr txBox="1"/>
              <p:nvPr/>
            </p:nvSpPr>
            <p:spPr>
              <a:xfrm>
                <a:off x="348343" y="1613581"/>
                <a:ext cx="6862916" cy="11527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indent="0">
                  <a:buNone/>
                </a:pPr>
                <a:r>
                  <a:rPr lang="sr-Cyrl-BA" dirty="0"/>
                  <a:t>		</a:t>
                </a:r>
                <a:r>
                  <a:rPr lang="sr-Latn-BA" dirty="0"/>
                  <a:t>	</a:t>
                </a:r>
                <a:r>
                  <a:rPr lang="sr-Latn-BA" b="0" dirty="0"/>
                  <a:t> </a:t>
                </a:r>
                <a14:m>
                  <m:oMath xmlns:m="http://schemas.openxmlformats.org/officeDocument/2006/math">
                    <m:r>
                      <a:rPr lang="sr-Latn-BA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sr-Latn-BA" b="0" i="1" smtClean="0">
                        <a:latin typeface="Cambria Math" panose="02040503050406030204" pitchFamily="18" charset="0"/>
                      </a:rPr>
                      <m:t>−1=16−1=15</m:t>
                    </m:r>
                  </m:oMath>
                </a14:m>
                <a:endParaRPr lang="sr-Cyrl-BA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−1, </m:t>
                        </m:r>
                        <m:f>
                          <m:fPr>
                            <m:ctrlPr>
                              <a:rPr lang="sr-Latn-BA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num>
                          <m:den>
                            <m:r>
                              <a:rPr lang="sr-Latn-BA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b>
                    </m:sSub>
                  </m:oMath>
                </a14:m>
                <a:r>
                  <a:rPr lang="sr-Latn-BA" dirty="0"/>
                  <a:t>		</a:t>
                </a:r>
                <a:r>
                  <a:rPr lang="sr-Latn-BA" dirty="0">
                    <a:ea typeface="Cambria Math" panose="02040503050406030204" pitchFamily="18" charset="0"/>
                  </a:rPr>
                  <a:t> 						</a:t>
                </a:r>
                <a:r>
                  <a:rPr lang="sr-Cyrl-BA" b="1" dirty="0">
                    <a:ea typeface="Cambria Math" panose="02040503050406030204" pitchFamily="18" charset="0"/>
                  </a:rPr>
                  <a:t>2,1315</a:t>
                </a:r>
                <a:endParaRPr lang="sr-Latn-BA" b="1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sr-Latn-BA" dirty="0">
                    <a:ea typeface="Cambria Math" panose="02040503050406030204" pitchFamily="18" charset="0"/>
                  </a:rPr>
                  <a:t>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Cyrl-BA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sr-Cyrl-BA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Cyrl-B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Cyrl-BA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Cyrl-BA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0,05</m:t>
                        </m:r>
                      </m:num>
                      <m:den>
                        <m:r>
                          <a:rPr lang="sr-Cyrl-BA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Cyrl-B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=0,025</m:t>
                    </m:r>
                  </m:oMath>
                </a14:m>
                <a:endParaRPr lang="sr-Cyrl-BA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AC579D3-74C3-417E-8DEC-9AFBDFAD4E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343" y="1613581"/>
                <a:ext cx="6862916" cy="115275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E45E7BA-5E33-4613-8B10-3B8E291F33B2}"/>
              </a:ext>
            </a:extLst>
          </p:cNvPr>
          <p:cNvCxnSpPr/>
          <p:nvPr/>
        </p:nvCxnSpPr>
        <p:spPr>
          <a:xfrm flipV="1">
            <a:off x="1035698" y="1838131"/>
            <a:ext cx="727788" cy="205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0216B76-C49E-48FE-9E30-B66F36D73C1A}"/>
              </a:ext>
            </a:extLst>
          </p:cNvPr>
          <p:cNvCxnSpPr/>
          <p:nvPr/>
        </p:nvCxnSpPr>
        <p:spPr>
          <a:xfrm>
            <a:off x="1035698" y="2276669"/>
            <a:ext cx="727788" cy="298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ight Brace 9">
            <a:extLst>
              <a:ext uri="{FF2B5EF4-FFF2-40B4-BE49-F238E27FC236}">
                <a16:creationId xmlns:a16="http://schemas.microsoft.com/office/drawing/2014/main" id="{CA108448-A09C-4E4E-B880-4ACC9B28FFDB}"/>
              </a:ext>
            </a:extLst>
          </p:cNvPr>
          <p:cNvSpPr/>
          <p:nvPr/>
        </p:nvSpPr>
        <p:spPr>
          <a:xfrm>
            <a:off x="4189445" y="1632857"/>
            <a:ext cx="177282" cy="105435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F53C8CB-BA2A-4A67-82E7-8116ACFEE3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91" t="9603" r="7022" b="8800"/>
          <a:stretch/>
        </p:blipFill>
        <p:spPr bwMode="auto">
          <a:xfrm>
            <a:off x="702837" y="3391457"/>
            <a:ext cx="5498841" cy="2949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88DD558-1529-479E-83B1-843A5187A596}"/>
                  </a:ext>
                </a:extLst>
              </p:cNvPr>
              <p:cNvSpPr txBox="1"/>
              <p:nvPr/>
            </p:nvSpPr>
            <p:spPr>
              <a:xfrm>
                <a:off x="2685807" y="4692750"/>
                <a:ext cx="1651656" cy="11079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1−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=0,95</m:t>
                      </m:r>
                    </m:oMath>
                  </m:oMathPara>
                </a14:m>
                <a:endParaRPr lang="sr-Cyrl-BA" dirty="0"/>
              </a:p>
              <a:p>
                <a:endParaRPr lang="sr-Latn-BA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sr-Latn-BA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sr-Latn-BA" dirty="0"/>
                  <a:t> </a:t>
                </a:r>
                <a:r>
                  <a:rPr lang="sr-Cyrl-BA" dirty="0"/>
                  <a:t>се не одбацује</a:t>
                </a:r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88DD558-1529-479E-83B1-843A5187A5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5807" y="4692750"/>
                <a:ext cx="1651656" cy="1107996"/>
              </a:xfrm>
              <a:prstGeom prst="rect">
                <a:avLst/>
              </a:prstGeom>
              <a:blipFill>
                <a:blip r:embed="rId4"/>
                <a:stretch>
                  <a:fillRect b="-1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D35CE38-BAFB-4260-AE65-5D3E02FE3838}"/>
                  </a:ext>
                </a:extLst>
              </p:cNvPr>
              <p:cNvSpPr txBox="1"/>
              <p:nvPr/>
            </p:nvSpPr>
            <p:spPr>
              <a:xfrm>
                <a:off x="457608" y="5347600"/>
                <a:ext cx="177093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0,025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D35CE38-BAFB-4260-AE65-5D3E02FE38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608" y="5347600"/>
                <a:ext cx="1770935" cy="276999"/>
              </a:xfrm>
              <a:prstGeom prst="rect">
                <a:avLst/>
              </a:prstGeom>
              <a:blipFill>
                <a:blip r:embed="rId5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4911F9A-4888-4F9B-86DB-D0F45CAA04E0}"/>
                  </a:ext>
                </a:extLst>
              </p:cNvPr>
              <p:cNvSpPr txBox="1"/>
              <p:nvPr/>
            </p:nvSpPr>
            <p:spPr>
              <a:xfrm>
                <a:off x="4828630" y="5347600"/>
                <a:ext cx="177093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0,025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4911F9A-4888-4F9B-86DB-D0F45CAA04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8630" y="5347600"/>
                <a:ext cx="1770935" cy="276999"/>
              </a:xfrm>
              <a:prstGeom prst="rect">
                <a:avLst/>
              </a:prstGeom>
              <a:blipFill>
                <a:blip r:embed="rId6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4B757FF-2002-4029-9B34-1F0FE5E19F85}"/>
              </a:ext>
            </a:extLst>
          </p:cNvPr>
          <p:cNvCxnSpPr>
            <a:cxnSpLocks/>
          </p:cNvCxnSpPr>
          <p:nvPr/>
        </p:nvCxnSpPr>
        <p:spPr>
          <a:xfrm>
            <a:off x="1399592" y="5651012"/>
            <a:ext cx="363894" cy="6001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2BF3843A-97EA-461F-930C-2389F66A4EFD}"/>
              </a:ext>
            </a:extLst>
          </p:cNvPr>
          <p:cNvCxnSpPr>
            <a:cxnSpLocks/>
          </p:cNvCxnSpPr>
          <p:nvPr/>
        </p:nvCxnSpPr>
        <p:spPr>
          <a:xfrm flipH="1">
            <a:off x="5309937" y="5737352"/>
            <a:ext cx="288758" cy="4643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8C199B9C-00C4-4A8D-8406-04FACBD767A6}"/>
                  </a:ext>
                </a:extLst>
              </p:cNvPr>
              <p:cNvSpPr txBox="1"/>
              <p:nvPr/>
            </p:nvSpPr>
            <p:spPr>
              <a:xfrm>
                <a:off x="1343075" y="6375849"/>
                <a:ext cx="1739177" cy="35618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sr-Latn-BA" sz="16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sr-Latn-BA" sz="1600" i="1">
                              <a:latin typeface="Cambria Math" panose="02040503050406030204" pitchFamily="18" charset="0"/>
                            </a:rPr>
                            <m:t>−1, </m:t>
                          </m:r>
                          <m:f>
                            <m:fPr>
                              <m:ctrlPr>
                                <a:rPr lang="sr-Latn-BA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sr-Latn-BA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</m:sSub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=−2,1315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8C199B9C-00C4-4A8D-8406-04FACBD767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3075" y="6375849"/>
                <a:ext cx="1739177" cy="356188"/>
              </a:xfrm>
              <a:prstGeom prst="rect">
                <a:avLst/>
              </a:prstGeom>
              <a:blipFill>
                <a:blip r:embed="rId7"/>
                <a:stretch>
                  <a:fillRect b="-137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04F188A-12F3-41BE-946E-AF7269B7C27B}"/>
                  </a:ext>
                </a:extLst>
              </p:cNvPr>
              <p:cNvSpPr txBox="1"/>
              <p:nvPr/>
            </p:nvSpPr>
            <p:spPr>
              <a:xfrm>
                <a:off x="4356823" y="6371969"/>
                <a:ext cx="1739177" cy="35618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sr-Latn-BA" sz="16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sr-Latn-BA" sz="1600" i="1">
                              <a:latin typeface="Cambria Math" panose="02040503050406030204" pitchFamily="18" charset="0"/>
                            </a:rPr>
                            <m:t>−1, </m:t>
                          </m:r>
                          <m:f>
                            <m:fPr>
                              <m:ctrlPr>
                                <a:rPr lang="sr-Latn-BA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sr-Latn-BA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</m:sSub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=2,1315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04F188A-12F3-41BE-946E-AF7269B7C2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6823" y="6371969"/>
                <a:ext cx="1739177" cy="356188"/>
              </a:xfrm>
              <a:prstGeom prst="rect">
                <a:avLst/>
              </a:prstGeom>
              <a:blipFill>
                <a:blip r:embed="rId8"/>
                <a:stretch>
                  <a:fillRect b="-118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F3B6DDFE-7B9F-4158-8AEB-F1A6288CC063}"/>
                  </a:ext>
                </a:extLst>
              </p:cNvPr>
              <p:cNvSpPr txBox="1"/>
              <p:nvPr/>
            </p:nvSpPr>
            <p:spPr>
              <a:xfrm>
                <a:off x="7211259" y="1666045"/>
                <a:ext cx="4551126" cy="1156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Cyrl-BA" dirty="0"/>
                  <a:t>Правила одлучивања: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sr-Cyrl-BA" b="1" dirty="0">
                    <a:solidFill>
                      <a:schemeClr val="tx1"/>
                    </a:solidFill>
                  </a:rPr>
                  <a:t> не треба одбацити ако је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sr-Cyrl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</m:d>
                    <m:r>
                      <a:rPr lang="sr-Cyrl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𝟏𝟑𝟏𝟓</m:t>
                    </m:r>
                  </m:oMath>
                </a14:m>
                <a:endParaRPr lang="sr-Latn-BA" b="1" dirty="0">
                  <a:solidFill>
                    <a:schemeClr val="tx1"/>
                  </a:solidFill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sr-Cyrl-BA" b="1" dirty="0">
                    <a:solidFill>
                      <a:schemeClr val="tx1"/>
                    </a:solidFill>
                  </a:rPr>
                  <a:t> треба одбацити ако је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sr-Cyrl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</m:d>
                    <m:r>
                      <a:rPr lang="sr-Cyrl-BA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𝟏𝟑𝟏𝟓</m:t>
                    </m:r>
                  </m:oMath>
                </a14:m>
                <a:endParaRPr lang="sr-Cyrl-BA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F3B6DDFE-7B9F-4158-8AEB-F1A6288CC0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1259" y="1666045"/>
                <a:ext cx="4551126" cy="1156663"/>
              </a:xfrm>
              <a:prstGeom prst="rect">
                <a:avLst/>
              </a:prstGeom>
              <a:blipFill>
                <a:blip r:embed="rId9"/>
                <a:stretch>
                  <a:fillRect l="-1205" t="-2632" b="-73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88DBAA6-D3D3-49DD-A6DD-598262777164}"/>
                  </a:ext>
                </a:extLst>
              </p:cNvPr>
              <p:cNvSpPr txBox="1"/>
              <p:nvPr/>
            </p:nvSpPr>
            <p:spPr>
              <a:xfrm>
                <a:off x="7090732" y="3046059"/>
                <a:ext cx="4998154" cy="36820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+mj-lt"/>
                  <a:buAutoNum type="arabicPeriod" startAt="5"/>
                </a:pPr>
                <a:r>
                  <a:rPr lang="sr-Cyrl-BA" dirty="0">
                    <a:solidFill>
                      <a:schemeClr val="accent1"/>
                    </a:solidFill>
                  </a:rPr>
                  <a:t>Реализована вриједност</a:t>
                </a:r>
              </a:p>
              <a:p>
                <a:r>
                  <a:rPr lang="sr-Cyrl-BA" dirty="0">
                    <a:solidFill>
                      <a:schemeClr val="accent1"/>
                    </a:solidFill>
                  </a:rPr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sr-Latn-BA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sr-Latn-BA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acc>
                          <m:r>
                            <a:rPr lang="sr-Latn-BA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 </m:t>
                          </m:r>
                          <m:sSub>
                            <m:sSubPr>
                              <m:ctrlPr>
                                <a:rPr lang="sr-Latn-BA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𝝁</m:t>
                              </m:r>
                            </m:e>
                            <m:sub>
                              <m:r>
                                <a:rPr lang="sr-Latn-BA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1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b>
                              <m:acc>
                                <m:accPr>
                                  <m:chr m:val="̅"/>
                                  <m:ctrlPr>
                                    <a:rPr lang="sr-Latn-BA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sr-Latn-BA" sz="1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acc>
                            </m:sub>
                          </m:sSub>
                        </m:den>
                      </m:f>
                      <m:r>
                        <a:rPr lang="sr-Latn-BA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2,6</m:t>
                          </m:r>
                          <m:r>
                            <a:rPr lang="sr-Latn-BA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f>
                            <m:fPr>
                              <m:ctrlPr>
                                <a:rPr lang="sr-Latn-BA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0,23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sr-Latn-BA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sr-Latn-BA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16</m:t>
                                  </m:r>
                                </m:e>
                              </m:rad>
                            </m:den>
                          </m:f>
                        </m:den>
                      </m:f>
                      <m:r>
                        <a:rPr lang="sr-Cyrl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Cyrl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𝟗𝟔</m:t>
                      </m:r>
                    </m:oMath>
                  </m:oMathPara>
                </a14:m>
                <a:endParaRPr lang="sr-Cyrl-BA" b="1" dirty="0"/>
              </a:p>
              <a:p>
                <a:endParaRPr lang="sr-Cyrl-BA" b="1" dirty="0"/>
              </a:p>
              <a:p>
                <a:pPr marL="342900" indent="-342900">
                  <a:buFont typeface="+mj-lt"/>
                  <a:buAutoNum type="arabicPeriod" startAt="6"/>
                </a:pPr>
                <a:r>
                  <a:rPr lang="sr-Cyrl-BA" dirty="0">
                    <a:solidFill>
                      <a:schemeClr val="accent1"/>
                    </a:solidFill>
                  </a:rPr>
                  <a:t>Закључак</a:t>
                </a:r>
              </a:p>
              <a:p>
                <a:r>
                  <a:rPr lang="ru-RU" b="1" dirty="0"/>
                  <a:t>Одбацујемо нулту хипотезу</a:t>
                </a:r>
                <a:r>
                  <a:rPr lang="ru-RU" dirty="0"/>
                  <a:t> и уз 5% ризика закључујемо да се не може очекивати прошлогодишњи принос од 3 t/ha. Другим ријечима, овогодишњи принос пшенице се статистички значајно разликује од прошлогодишњег.</a:t>
                </a:r>
                <a:endParaRPr lang="en-US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88DBAA6-D3D3-49DD-A6DD-5982627771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0732" y="3046059"/>
                <a:ext cx="4998154" cy="3682098"/>
              </a:xfrm>
              <a:prstGeom prst="rect">
                <a:avLst/>
              </a:prstGeom>
              <a:blipFill>
                <a:blip r:embed="rId10"/>
                <a:stretch>
                  <a:fillRect l="-976" t="-993" b="-16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5485890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583</TotalTime>
  <Words>1643</Words>
  <Application>Microsoft Office PowerPoint</Application>
  <PresentationFormat>Widescreen</PresentationFormat>
  <Paragraphs>249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Cambria Math</vt:lpstr>
      <vt:lpstr>Corbel</vt:lpstr>
      <vt:lpstr>Gill Sans</vt:lpstr>
      <vt:lpstr>Gill Sans MT</vt:lpstr>
      <vt:lpstr>Parcel</vt:lpstr>
      <vt:lpstr>ТЕСТИРАЊЕ СТАТИСТИЧКИХ ХИПОТЕЗА</vt:lpstr>
      <vt:lpstr>Тестирање статистичкЕ хипотезЕ засновано на једном узорку аритметичка средина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Тестирање статистичкЕ хипотезЕ засновано на једном узорку ПРОПОРЦИЈА</vt:lpstr>
      <vt:lpstr>PowerPoint Presentation</vt:lpstr>
      <vt:lpstr>PowerPoint Presentation</vt:lpstr>
      <vt:lpstr>PowerPoint Presentation</vt:lpstr>
      <vt:lpstr>ЗАДАЦИ ЗА ВЈЕЖБУ</vt:lpstr>
      <vt:lpstr>PowerPoint Presentation</vt:lpstr>
      <vt:lpstr>ХВАЛА НА ПАЖЊИ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ТЕСТИРАЊЕ СТАТИСТИЧКИХ ХИПОТЕЗА</dc:title>
  <dc:creator>Marić, Milica</dc:creator>
  <cp:lastModifiedBy>Marić, Milica</cp:lastModifiedBy>
  <cp:revision>43</cp:revision>
  <dcterms:created xsi:type="dcterms:W3CDTF">2022-04-14T18:08:46Z</dcterms:created>
  <dcterms:modified xsi:type="dcterms:W3CDTF">2022-04-18T19:13:56Z</dcterms:modified>
</cp:coreProperties>
</file>