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83"/>
  </p:notesMasterIdLst>
  <p:sldIdLst>
    <p:sldId id="256" r:id="rId2"/>
    <p:sldId id="257" r:id="rId3"/>
    <p:sldId id="545" r:id="rId4"/>
    <p:sldId id="260" r:id="rId5"/>
    <p:sldId id="546" r:id="rId6"/>
    <p:sldId id="547" r:id="rId7"/>
    <p:sldId id="548" r:id="rId8"/>
    <p:sldId id="267" r:id="rId9"/>
    <p:sldId id="550" r:id="rId10"/>
    <p:sldId id="552" r:id="rId11"/>
    <p:sldId id="553" r:id="rId12"/>
    <p:sldId id="554" r:id="rId13"/>
    <p:sldId id="555" r:id="rId14"/>
    <p:sldId id="556" r:id="rId15"/>
    <p:sldId id="559" r:id="rId16"/>
    <p:sldId id="560" r:id="rId17"/>
    <p:sldId id="561" r:id="rId18"/>
    <p:sldId id="573" r:id="rId19"/>
    <p:sldId id="301" r:id="rId20"/>
    <p:sldId id="302" r:id="rId21"/>
    <p:sldId id="571" r:id="rId22"/>
    <p:sldId id="572" r:id="rId23"/>
    <p:sldId id="574" r:id="rId24"/>
    <p:sldId id="317" r:id="rId25"/>
    <p:sldId id="576" r:id="rId26"/>
    <p:sldId id="321" r:id="rId27"/>
    <p:sldId id="575" r:id="rId28"/>
    <p:sldId id="563" r:id="rId29"/>
    <p:sldId id="564" r:id="rId30"/>
    <p:sldId id="566" r:id="rId31"/>
    <p:sldId id="341" r:id="rId32"/>
    <p:sldId id="542" r:id="rId33"/>
    <p:sldId id="567" r:id="rId34"/>
    <p:sldId id="352" r:id="rId35"/>
    <p:sldId id="568" r:id="rId36"/>
    <p:sldId id="358" r:id="rId37"/>
    <p:sldId id="362" r:id="rId38"/>
    <p:sldId id="569" r:id="rId39"/>
    <p:sldId id="570" r:id="rId40"/>
    <p:sldId id="364" r:id="rId41"/>
    <p:sldId id="379" r:id="rId42"/>
    <p:sldId id="591" r:id="rId43"/>
    <p:sldId id="380" r:id="rId44"/>
    <p:sldId id="590" r:id="rId45"/>
    <p:sldId id="577" r:id="rId46"/>
    <p:sldId id="386" r:id="rId47"/>
    <p:sldId id="387" r:id="rId48"/>
    <p:sldId id="589" r:id="rId49"/>
    <p:sldId id="585" r:id="rId50"/>
    <p:sldId id="579" r:id="rId51"/>
    <p:sldId id="580" r:id="rId52"/>
    <p:sldId id="399" r:id="rId53"/>
    <p:sldId id="401" r:id="rId54"/>
    <p:sldId id="581" r:id="rId55"/>
    <p:sldId id="586" r:id="rId56"/>
    <p:sldId id="587" r:id="rId57"/>
    <p:sldId id="588" r:id="rId58"/>
    <p:sldId id="417" r:id="rId59"/>
    <p:sldId id="582" r:id="rId60"/>
    <p:sldId id="425" r:id="rId61"/>
    <p:sldId id="433" r:id="rId62"/>
    <p:sldId id="434" r:id="rId63"/>
    <p:sldId id="442" r:id="rId64"/>
    <p:sldId id="450" r:id="rId65"/>
    <p:sldId id="451" r:id="rId66"/>
    <p:sldId id="452" r:id="rId67"/>
    <p:sldId id="455" r:id="rId68"/>
    <p:sldId id="461" r:id="rId69"/>
    <p:sldId id="464" r:id="rId70"/>
    <p:sldId id="584" r:id="rId71"/>
    <p:sldId id="468" r:id="rId72"/>
    <p:sldId id="469" r:id="rId73"/>
    <p:sldId id="472" r:id="rId74"/>
    <p:sldId id="480" r:id="rId75"/>
    <p:sldId id="484" r:id="rId76"/>
    <p:sldId id="583" r:id="rId77"/>
    <p:sldId id="491" r:id="rId78"/>
    <p:sldId id="506" r:id="rId79"/>
    <p:sldId id="508" r:id="rId80"/>
    <p:sldId id="512" r:id="rId81"/>
    <p:sldId id="52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CCCC"/>
    <a:srgbClr val="004F8A"/>
    <a:srgbClr val="FF7C80"/>
    <a:srgbClr val="FF6699"/>
    <a:srgbClr val="E4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3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72E0-96B8-4176-A585-B9BFE36A0C82}" type="datetimeFigureOut">
              <a:rPr lang="sr-Latn-BA" smtClean="0"/>
              <a:t>15.12.2025.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5B72-CBC9-47EB-A8A6-018F778ACE91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970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5B72-CBC9-47EB-A8A6-018F778ACE91}" type="slidenum">
              <a:rPr lang="sr-Latn-BA" smtClean="0"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3089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A5B72-CBC9-47EB-A8A6-018F778ACE91}" type="slidenum">
              <a:rPr lang="sr-Latn-BA" smtClean="0"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365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1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29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70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5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6705599" cy="1646302"/>
          </a:xfrm>
        </p:spPr>
        <p:txBody>
          <a:bodyPr>
            <a:normAutofit/>
          </a:bodyPr>
          <a:lstStyle/>
          <a:p>
            <a:pPr algn="r"/>
            <a:r>
              <a:rPr lang="fi-FI" sz="2400" i="1" dirty="0" smtClean="0">
                <a:latin typeface="Times New Roman" pitchFamily="18" charset="0"/>
                <a:cs typeface="Times New Roman" pitchFamily="18" charset="0"/>
              </a:rPr>
              <a:t>“Nema roka koji ne ističe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ni duga koji 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plaća.”</a:t>
            </a:r>
            <a:br>
              <a:rPr lang="fr-FR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(Tirso di Molina)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5826719" cy="3276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sr-Latn-B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DONOŠENJE ODLUKA O FINANSIRANJU</a:t>
            </a:r>
            <a:endParaRPr lang="sr-Latn-B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dr Tajana Serdar Raković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467602" cy="5334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Priprema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strateškog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odgovornost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top-menadžmenta, s tim da je finansijski menadžer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ključni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učesnik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onaj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koji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odobrava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plan.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pokriva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područja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kompanije, kao što su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operacije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marketing,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finansiranje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informacioni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menadžment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ljudskih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resursa.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Strategija </a:t>
            </a:r>
            <a:r>
              <a:rPr 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kompanije određuje njene poslovne odluke. </a:t>
            </a:r>
            <a:endParaRPr lang="sr-Latn-BA" sz="2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 bila uspješna, kompanija mora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 pronađe pravu strategiju i menadžment-tim koji će je provesti.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Menadžment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uvijek 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potrazi za strategijom koja će kompaniji obezbijediti </a:t>
            </a:r>
            <a:r>
              <a:rPr lang="pl-PL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održivu konkurentnost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 to uz pomoć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investicionog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finansiranja,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planova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poslovanja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novca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2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467602" cy="5334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Investicioni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Poznat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postavlja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kompanijino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predloženo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trošenje kapitalnih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 za godinu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Kapitalni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izdaci podržavaju poslovnu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strategiju kompanije. Jednom definisani, kapitalni izdaci određuju kompanijino područje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period od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unaprijed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 finansiranja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 je kapitalni budžet određen, menadžment mora odlučiti kako će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nabavku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Najjednostavnije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 svi kapitalni projekti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izvora finansiranja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0434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8001002" cy="54864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Poslovni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planovi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Finansijski plan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sačinjen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planova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pripremljenih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divizija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jedinica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okviru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divizijski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sadrži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segment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divizija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učini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kompanijine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ciljeve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praktično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sakupljanje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sumiranje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gotovinskih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segmenata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operativnih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jedinica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gotovinski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korporativne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kancelarije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sektore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fokusira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isključivo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uplate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isplate kompanije u gotovini.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dođe u stanje deficita, gotovinski budžeti pokazuju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novčani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67591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347713" cy="685800"/>
          </a:xfrm>
        </p:spPr>
        <p:txBody>
          <a:bodyPr>
            <a:norm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itchFamily="18" charset="0"/>
              </a:rPr>
              <a:t>2.2.1. Predviđanje prodaje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638800"/>
          </a:xfrm>
        </p:spPr>
        <p:txBody>
          <a:bodyPr>
            <a:normAutofit lnSpcReduction="100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Predviđanje prodaje predstavlja početnu tačku većine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finansijsk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planova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Budžeti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 forma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izvještaji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zahtijevaju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prognoze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da bi bili pouzdani i korisni.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Pretjerano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konzervativne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pretjerano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optimistične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prognoze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prodaje mogu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ostaviti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kompaniju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novca koji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joj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potreban za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poslovanje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korak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prognoziranju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prodaje je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shvatanje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stanja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privrede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budućnosti koja se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očekuje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Drugi korak u procesu prognoze je analizirati industriju u kojoj posluje kompanija.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identifikujete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konkurente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odredite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kakav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2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347713" cy="685800"/>
          </a:xfrm>
        </p:spPr>
        <p:txBody>
          <a:bodyPr>
            <a:normAutofit/>
          </a:bodyPr>
          <a:lstStyle/>
          <a:p>
            <a:r>
              <a:rPr lang="vi-VN" sz="2800" b="1" i="1" dirty="0">
                <a:latin typeface="Times New Roman" panose="02020603050405020304" pitchFamily="18" charset="0"/>
                <a:cs typeface="Times New Roman" pitchFamily="18" charset="0"/>
              </a:rPr>
              <a:t>2.2.1. Predviđanje prodaje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poznajete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situaciju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koja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vlada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privredi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industriji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kao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konkurencije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možete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pripremiti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prognozu prodaje koristeći: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prosječne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regresionu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mišljenje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menadžmenta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predviđanje metodom procenta od prodaje,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predviđanje maksimalne stope rasta.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2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na osnovu prosječne stope rasta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 fontScale="925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naredne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godine =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ove godine x (1 + stopa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prethodnog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izračunavanje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 umnogome zavise od perioda koji su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izabrani za analizu. U prinicipu, što se za predviđanje koristi duži period, veća je vjerovatnoća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godišnjih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varijacija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 li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adekvatno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daleke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indikaciju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narednoj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Ne,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privreda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uveliko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promijeniti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godina</a:t>
            </a:r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pomoću regresione analize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4724400"/>
          </a:xfrm>
        </p:spPr>
        <p:txBody>
          <a:bodyPr>
            <a:normAutofit lnSpcReduction="10000"/>
          </a:bodyPr>
          <a:lstStyle/>
          <a:p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Sofisticiraniji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procjenu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da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primijeni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regresiona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pronalazi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najidealnije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prolazi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tačaka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Pronalazi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minimizira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kvadrat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odstupanja između tačaka i linije. Kada je linija određena, može se koristiti u prognozi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budućnosti.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Regresiona analiza koristi prodaje iz niza godina, za razliku od metoda prosječne stope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posljednju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način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analizu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osjetljivom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godine koje su izabrane za analizu.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2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ocjena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korišćenjem mišljenja menadžmenta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Kada analize trendova, kao što su prosječni složeni rast i regresiona analiza, ne uspiju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obezbijede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željeni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mišljenje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menadžera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važnosti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pružiti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uvid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nedostaje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jednostavnim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trendovima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bolje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ocjenjuju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efekte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imaju promjene u industriji ili uticaj konkurencije na prihod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kompanije.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3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edviđanje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metodom procenta od prodaje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Finansijske menadžere izuzetno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zanima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kompaniji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uvijek postoji dovoljno novca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podmirili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trenutne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potrebe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kompanije.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rapidno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prevazići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ponudu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novca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naći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ozbiljnim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uspjeha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Tabelarni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pristup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izračunavanja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potrebnog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dodatnog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procenta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uključuje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procjenu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obaveza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procenta od prodaje.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Koriste se naredni koraci za formiranje bilansa stanja, kao u tabeli 6.1.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Procijenite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buduće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Izračunajte procenat trenutne prodaje za svaku stavku koja varira u zavisnosti od prodaje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Pomnožite procenat prodaje s procenjenim procentom buduće prodaje.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Izračunajte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sopstvena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ovogodišnjeg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Koristite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sredstva kao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dodatak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bilansu stanja.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629401" cy="3880773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Menadžeri donose kratkoročne i dugoročne finansijske odluke.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Njihova klasifikacija se vrši s aspekta: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trajanja efekata te odluke,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troškova,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količine prikupljenih informacija prije donošenja odluke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Izra</a:t>
            </a:r>
            <a:r>
              <a:rPr lang="sr-Latn-B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čunavanje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potrebnog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dodatnog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sr-Latn-B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korišćenjem jednačine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" y="1066800"/>
            <a:ext cx="7549517" cy="282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51816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92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500113" cy="914400"/>
          </a:xfrm>
        </p:spPr>
        <p:txBody>
          <a:bodyPr>
            <a:normAutofit fontScale="90000"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Pr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edviđanje</a:t>
            </a:r>
            <a:r>
              <a:rPr lang="vi-VN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prodaje</a:t>
            </a:r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 metodom procenta od prodaje</a:t>
            </a:r>
            <a:endParaRPr lang="vi-VN" sz="2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Postoji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nekoliko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nedostataka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a dva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pristupa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 (tabelarni pristup i korišćenje jednačine za izračunavanje potrebnog dodatnog kapitala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da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pretpostavljaju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fiksan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između 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prodaje, sredstava i obaveza. 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jedna od ovih metoda ne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omogućava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obuhvatanje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velikog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raspona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rastu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Postoje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ekonomije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obima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adekvatno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obuhvaćene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sada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posmatrali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990600"/>
          </a:xfrm>
        </p:spPr>
        <p:txBody>
          <a:bodyPr>
            <a:noAutofit/>
          </a:bodyPr>
          <a:lstStyle/>
          <a:p>
            <a:r>
              <a:rPr lang="sr-Latn-BA" sz="2900" dirty="0" smtClean="0"/>
              <a:t>2.2. Predviđanje maksimalne stope rasta</a:t>
            </a:r>
            <a:br>
              <a:rPr lang="sr-Latn-BA" sz="2900" dirty="0" smtClean="0"/>
            </a:br>
            <a:endParaRPr lang="sr-Latn-BA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00200"/>
            <a:ext cx="7620001" cy="4724400"/>
          </a:xfrm>
        </p:spPr>
        <p:txBody>
          <a:bodyPr>
            <a:normAutofit/>
          </a:bodyPr>
          <a:lstStyle/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ROA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sredstva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d je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racio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Ova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jednačina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istov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dobijene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prethodnim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dopušta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nikakva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povećanja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budućih obaveza.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7" y="1447800"/>
            <a:ext cx="75104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109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14" y="228600"/>
            <a:ext cx="881388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990600"/>
          </a:xfrm>
        </p:spPr>
        <p:txBody>
          <a:bodyPr>
            <a:noAutofit/>
          </a:bodyPr>
          <a:lstStyle/>
          <a:p>
            <a:r>
              <a:rPr lang="sr-Latn-BA" sz="2800" i="1" dirty="0" smtClean="0"/>
              <a:t>2.2.1. Maksimalna održiva stopa rasta</a:t>
            </a:r>
            <a:br>
              <a:rPr lang="sr-Latn-BA" sz="2800" i="1" dirty="0" smtClean="0"/>
            </a:br>
            <a:endParaRPr lang="sr-Latn-B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54" y="1343025"/>
            <a:ext cx="7620001" cy="4724400"/>
          </a:xfrm>
        </p:spPr>
        <p:txBody>
          <a:bodyPr>
            <a:normAutofit/>
          </a:bodyPr>
          <a:lstStyle/>
          <a:p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Interna stopa rasta (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r)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je ona koju kompanija može da održi 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eksternog finansiranja</a:t>
            </a:r>
            <a:r>
              <a:rPr lang="sr-Latn-BA" sz="2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Maksimalna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održiva stopa rasta (MSR) je stopa rasta koju kompanija može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održati,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a da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održi konstantan finansijski leverege i da ne angažuje dodatna sopstvena sredstva.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Ova optimalna struktura najčešće zahtijeva da određen udio kapitala kompanije bude iz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duga. Iznos duga u optimalnoj strukturi kapitala je dugovni kapacitet kompanije. 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8" y="4648200"/>
            <a:ext cx="75169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274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87582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648451" cy="685800"/>
          </a:xfrm>
        </p:spPr>
        <p:txBody>
          <a:bodyPr>
            <a:noAutofit/>
          </a:bodyPr>
          <a:lstStyle/>
          <a:p>
            <a:r>
              <a:rPr lang="sr-Latn-BA" sz="2800" i="1" dirty="0" smtClean="0"/>
              <a:t>2.2.1. Uticajni faktori na stopu rasta</a:t>
            </a:r>
            <a:br>
              <a:rPr lang="sr-Latn-BA" sz="2800" i="1" dirty="0" smtClean="0"/>
            </a:br>
            <a:endParaRPr lang="sr-Latn-BA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914400"/>
            <a:ext cx="7620001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Osnovano je ukazati na činjenicu da je ROE pod uticajem marginalnog profita, obrta ukupnih sredstava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i leverage-a.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Naredni faktori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utiču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na sposobnost kompanije da održi rast bez angažovanja dodatnih sopstvenih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sredstava: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Marginalni profit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Ako je veći prinos na prodaji, na raspolaganju su veća sredstva koja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mogu koristiti za finansiranje rasta.</a:t>
            </a: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Obrt ukupnih sredstava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Što se brže obrću ukupna sredstva, više prodaje se generiše sa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svakom novčanom jedinicom sredstava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. Ovo smanjuje iznos sredstava koja su potrebna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za povećanje obima prodaje.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Finansijski leverege. </a:t>
            </a:r>
            <a:r>
              <a:rPr lang="pl-PL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Ukoliko je veći procenat duga u strukturi kapitala kompanije,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potrebno je manje sopstvenih sredstava da bi se finansirao rast.</a:t>
            </a:r>
          </a:p>
          <a:p>
            <a:r>
              <a:rPr lang="sr-Latn-B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Racio isplate dividende</a:t>
            </a:r>
            <a:r>
              <a:rPr lang="sr-Latn-BA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Što je veći dio neto dobitka koji kompanija zadržava za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finansiranje rasta, veća je i maksimalna održiva stopa rasta.</a:t>
            </a:r>
          </a:p>
          <a:p>
            <a:endParaRPr lang="sr-Latn-B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0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2.3. Budžet novca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 novca je detaljan izvještaj o prilivima i odlivima novca, koji sagledava novčanu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poziciju kompanije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Izradom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detaljnih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budžeta novca menadžment je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stanju da odgodi određene isplate i da prilagodi raspored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posla </a:t>
            </a:r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kako bi obezbijedio da uplate prate potrebu za novcem. </a:t>
            </a:r>
            <a:endParaRPr lang="pl-PL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budžeti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novca ukažu da će u budućnosti kompanija u nekom trenutku imati manjak novca, imaće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vremena da aplicira za kredit, da pribavi sopstvena sredstva ili da odloži plaćanja. 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budžet novca pokaže da će kompanija imati višak novca, ova sredstva mogu biti investirana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hartije od vrijednosti koje donose prinos ili se mogu angažovati na neki drugi način.</a:t>
            </a:r>
          </a:p>
          <a:p>
            <a:endParaRPr lang="pl-PL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16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2.3. Budžet novca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BA" sz="24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Pripremanje budžeta novca</a:t>
            </a:r>
            <a:r>
              <a:rPr lang="sr-Latn-BA" sz="2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Budžet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novca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je jednostavno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alat koji može biti modifikovan da odgovara potrebama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kompanije ili njene uprave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 Budžeti novca nogu biti mjesečni, nedjeljni ili dnevni.</a:t>
            </a:r>
            <a:endParaRPr lang="pl-PL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71628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66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533400"/>
            <a:ext cx="634771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3200" dirty="0" smtClean="0"/>
              <a:t>1. FINANSIJSKO PLANIRANJE I BUDŽET NOVCA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924802" cy="480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drugoj važnoj odluci preduzeća, odluci o finansiranju, finansijski menadžer se bavi uspostavljanjem najbolje kombinacije finansiranja, odnosno strukture kapitala. </a:t>
            </a:r>
            <a:endParaRPr lang="sr-Latn-B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Riječ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o izuzetno važnim odlukama, posebno u dijelu dugoročnog finansiranja, koje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uključuju:</a:t>
            </a:r>
            <a:endParaRPr lang="sr-Latn-B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koliko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kapitala pribaviti iz eksternih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izvora,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će preduzeće reinvestirati dobit i po tom osnovu jačati sopstveni kapital ili isplatiti dividende, te i ako ih isplati, po kojoj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stopi,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vi-VN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kapital pribaviti na tržištu hartija od vrijednosti ili na međubankarskom tržištu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(nacionalnom, stranom ili eurotržištu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kapital pribaviti na kratak ili dug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rok,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 emitovati vlasničke ili povjerilačke (dužničke) hartije od </a:t>
            </a:r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vrijednosti,</a:t>
            </a:r>
            <a:endParaRPr lang="sr-Latn-BA" sz="1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koje 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vrste hartija od vrijednosti emitovati i kada</a:t>
            </a: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9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195312" cy="6096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2.3. Pro-forma finansijski izvještaji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Najcjelovitiji pogled na očekivanu buduću finansijsku poziciju preduzeća može se dobiti razvijanjem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pro forma izvještaja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Ovi su izvještaji, jednostavno rečeno, prezentovanje poslovanja i bilansa koji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se odnose na budućnost.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sr-Latn-BA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 izvještaj o poslovanju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prikazuje “plan poslovanja” za preduzeće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kao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cjelinu</a:t>
            </a:r>
            <a:r>
              <a:rPr lang="sr-Latn-B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 </a:t>
            </a:r>
            <a:r>
              <a:rPr lang="vi-VN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 bilans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izražava predviđene kumulativne uticaje očekivanih budućih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odluka na finansijski položaj preduzeća u odabranoj vremenskoj </a:t>
            </a:r>
            <a:r>
              <a:rPr lang="sr-Latn-B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tački.</a:t>
            </a:r>
          </a:p>
          <a:p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Treći izvještaj, </a:t>
            </a:r>
            <a:r>
              <a:rPr lang="sr-Latn-BA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 forma izvještaj o tokovima gotovine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omogućuje unutrašnji uvid na očekivani raspored kretanja različitih sredstava u periodu za koje su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rađena predviđanja.</a:t>
            </a:r>
            <a:endParaRPr lang="pl-PL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8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914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2400" i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Pripremanje jednostavnog pro forma izvještaja</a:t>
            </a:r>
          </a:p>
          <a:p>
            <a:pPr marL="0" indent="0"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Pogledajmo bilans stanja i bilans uspjeha.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72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28600"/>
            <a:ext cx="6195312" cy="914400"/>
          </a:xfrm>
        </p:spPr>
        <p:txBody>
          <a:bodyPr>
            <a:normAutofit fontScale="90000"/>
          </a:bodyPr>
          <a:lstStyle/>
          <a:p>
            <a:r>
              <a:rPr lang="sr-Latn-BA" sz="2800" i="1" dirty="0" smtClean="0">
                <a:latin typeface="Trebuchet MS" panose="020B0603020202020204" pitchFamily="34" charset="0"/>
                <a:cs typeface="Times New Roman" pitchFamily="18" charset="0"/>
              </a:rPr>
              <a:t>Usavršavanje </a:t>
            </a:r>
            <a:r>
              <a:rPr lang="sr-Latn-BA" sz="2800" i="1" dirty="0">
                <a:latin typeface="Trebuchet MS" panose="020B0603020202020204" pitchFamily="34" charset="0"/>
                <a:cs typeface="Times New Roman" pitchFamily="18" charset="0"/>
              </a:rPr>
              <a:t>jednostavnog pro forma izvještaja</a:t>
            </a:r>
            <a:endParaRPr lang="sr-Latn-BA" sz="2800" i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71600"/>
            <a:ext cx="7620001" cy="5181600"/>
          </a:xfrm>
        </p:spPr>
        <p:txBody>
          <a:bodyPr>
            <a:noAutofit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Važna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poenta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je da su pro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izvještaji alati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koje koristi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menadžment i da su korisni jedino kada ulazni podaci s dosta sigurnosti reflektuju procjenu budućnosti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Ukoliko procjena nije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dobra možemo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pokušati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s nekom drugom metodom.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Čim se sačini prvi pro forma izvještaj, menadžeri mogu da odluče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kako će koristiti višak ili u slučaju manjka pribaviti dodatna sredstva.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Ovu 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odluku reflektuje drug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tadijum pro forma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izvještaja.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4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1" y="381000"/>
            <a:ext cx="875724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228600"/>
            <a:ext cx="6347713" cy="685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3. TEORIJA STRUKTURE KAPITALA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43000"/>
            <a:ext cx="7239001" cy="5334000"/>
          </a:xfrm>
        </p:spPr>
        <p:txBody>
          <a:bodyPr>
            <a:normAutofit/>
          </a:bodyPr>
          <a:lstStyle/>
          <a:p>
            <a:r>
              <a:rPr lang="sr-Latn-B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podrazumijeva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 kombinacija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različitih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dugoročnih izvora finansiranja koje kompanije koriste za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finansiranje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svojih investicionih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ulaganja). </a:t>
            </a:r>
            <a:endParaRPr lang="sr-Latn-BA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kapitala odnosno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finansijskoj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kauzalno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povezane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 strategijom kompanija, a prije svih s odlukama o investiranju i politici dividendi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Pošto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minimizira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korišćenje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aparature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komponovati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funkciji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maksimiranja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tome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razlikovati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sr-Latn-B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uži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pojam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(odnos između sopstvenog kapitala i dugoročnih 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obaveza) i </a:t>
            </a:r>
            <a:endParaRPr lang="sr-Latn-BA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finansijsku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strukturu kao širi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pojam (odnos između sopstvenog kapitala i ukupnih obaveza, dugoročnih i kratkoročnih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3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533400"/>
            <a:ext cx="7991475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39001" cy="8382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3. TEORIJA STRUKTURE KAPITALA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47800"/>
            <a:ext cx="7391401" cy="4593563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Klasifikaciji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relevantni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autori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pristupaju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različite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načine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Koja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poglavlju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razmotrićemo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 sljedeće teorije strukture 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modifikacijama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tradicionalnu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savremene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zasnivaju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kritičkom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preispitivanju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prethodnih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dviju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nastojanjem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empirijskih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potvrdi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utemeljenost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odnosno ispravnost nekog od modela.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sr-Latn-BA" sz="3200" dirty="0" smtClean="0">
                <a:latin typeface="+mn-lt"/>
                <a:cs typeface="Times New Roman" pitchFamily="18" charset="0"/>
              </a:rPr>
              <a:t>3.1. </a:t>
            </a:r>
            <a:r>
              <a:rPr lang="en-US" sz="3200" dirty="0" err="1">
                <a:latin typeface="+mn-lt"/>
                <a:cs typeface="Times New Roman" pitchFamily="18" charset="0"/>
              </a:rPr>
              <a:t>Teorija</a:t>
            </a:r>
            <a:r>
              <a:rPr lang="en-US" sz="3200" dirty="0"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latin typeface="+mn-lt"/>
                <a:cs typeface="Times New Roman" pitchFamily="18" charset="0"/>
              </a:rPr>
              <a:t>irelevantnosti</a:t>
            </a:r>
            <a:r>
              <a:rPr lang="en-US" sz="3200" dirty="0">
                <a:latin typeface="+mn-lt"/>
                <a:cs typeface="Times New Roman" pitchFamily="18" charset="0"/>
              </a:rPr>
              <a:t> strukture kapitala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7467600" cy="4876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Franco Modigliani (1985)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Merton Miller (1990)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Nobelovu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nagradu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ekonomiju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 svoje rane radove na teoriji kapitalne strukture.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M&amp;M, kako je najčešće nazivana njihova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tvrdili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 da su odluke koje se donose u vezi 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apsolutno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irelevantne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savremenog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perfektnog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tržišta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kojem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nema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ostalih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troškova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Njihova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naglašava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da se vrijednost kompanije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neće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mijenjati u zavisnosti od načina raspodele sredstava između akcionara i vlasnika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obveznica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60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sr-Latn-BA" sz="3200" dirty="0" smtClean="0">
                <a:latin typeface="+mn-lt"/>
                <a:cs typeface="Times New Roman" pitchFamily="18" charset="0"/>
              </a:rPr>
              <a:t>3.1. </a:t>
            </a:r>
            <a:r>
              <a:rPr lang="en-US" sz="3200" dirty="0" err="1">
                <a:latin typeface="+mn-lt"/>
                <a:cs typeface="Times New Roman" pitchFamily="18" charset="0"/>
              </a:rPr>
              <a:t>Teorija</a:t>
            </a:r>
            <a:r>
              <a:rPr lang="en-US" sz="3200" dirty="0">
                <a:latin typeface="+mn-lt"/>
                <a:cs typeface="Times New Roman" pitchFamily="18" charset="0"/>
              </a:rPr>
              <a:t> </a:t>
            </a:r>
            <a:r>
              <a:rPr lang="en-US" sz="3200" dirty="0" err="1">
                <a:latin typeface="+mn-lt"/>
                <a:cs typeface="Times New Roman" pitchFamily="18" charset="0"/>
              </a:rPr>
              <a:t>irelevantnosti</a:t>
            </a:r>
            <a:r>
              <a:rPr lang="en-US" sz="3200" dirty="0">
                <a:latin typeface="+mn-lt"/>
                <a:cs typeface="Times New Roman" pitchFamily="18" charset="0"/>
              </a:rPr>
              <a:t> strukture kapitala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24865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smatraju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determinisana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očekivanim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gotovine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savršenih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povećati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zaduživanjem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tvrdnja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B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nezadužene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prikazati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sljedećom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relacijom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glasi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sr-Latn-BA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Druga tvrdnja: 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sopstvenog kapitala zadužene kompanije jednaka je cijeni kapitala nezadužene kompanije u istoj klasi rizika plus premija za rizik: 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=k</a:t>
            </a:r>
            <a:r>
              <a:rPr lang="sr-Latn-B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+D/E (K</a:t>
            </a:r>
            <a:r>
              <a:rPr lang="sr-Latn-BA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-K</a:t>
            </a:r>
            <a:r>
              <a:rPr lang="sr-Latn-B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B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Gdje je: ke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zahtijevana stopa prinosa – cijena sopst. kapitala kompanije s leveridžom, </a:t>
            </a:r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k0- 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sopstv. kapitala kompanije bez leveridža, D/E – leveridž, </a:t>
            </a:r>
            <a:r>
              <a:rPr lang="sr-Latn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 </a:t>
            </a:r>
            <a:r>
              <a:rPr lang="sr-Latn-B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kamatna stopa kao cijena duga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62924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Sve ove odluke reflektuju se na desnu stranu bilansa stanja – stranu koja informiše kako je finansirana imovina preduzeća, što se može ilustrovati na sljedeći način: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i budžeti predstavljaju prognozu budućnosti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828800"/>
            <a:ext cx="7915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2057399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6.8.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ilustruje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svakom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nivou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dugova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tržišna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konstantna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njegova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cijena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ukazuje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utiče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stavu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finansijski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nema uticaja na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WACC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–ponderisanu prosječnu cijenu kapitala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>
            <a:noAutofit/>
          </a:bodyPr>
          <a:lstStyle/>
          <a:p>
            <a:r>
              <a:rPr lang="sr-Latn-BA" sz="2800" dirty="0">
                <a:cs typeface="Times New Roman" pitchFamily="18" charset="0"/>
              </a:rPr>
              <a:t>3.1. </a:t>
            </a:r>
            <a:r>
              <a:rPr lang="en-US" sz="2800" dirty="0" err="1">
                <a:cs typeface="Times New Roman" pitchFamily="18" charset="0"/>
              </a:rPr>
              <a:t>Teorija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irelevantnosti</a:t>
            </a:r>
            <a:r>
              <a:rPr lang="en-US" sz="2800" dirty="0">
                <a:cs typeface="Times New Roman" pitchFamily="18" charset="0"/>
              </a:rPr>
              <a:t>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010401" cy="4800600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Pretpostavke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kojima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temeljila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realnom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svijetu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neodržive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porez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dobitak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plaća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pa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najsavremenija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razvijenim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zemljama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efikasna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tome, dvije kompanije koja su po svemu jednake, osim u strukturi kapitala, moraju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imati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istu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tržišnu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Ukoliko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doći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dejstva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procesa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arbitraže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izjednačavanja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njihovih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tržišnih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arbitraže traje sve dotle dok ne isčezne mogućnost zarade, a to će se desiti onda kada se tržišne vrijednosti ova dva preduzeća izjednače.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91401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Efekat leveridža na vrijednost preduzeća bez poreza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768" y="2373852"/>
            <a:ext cx="7056980" cy="41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4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8533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r>
              <a:rPr lang="sr-Latn-BA" dirty="0" smtClean="0"/>
              <a:t>Trošak kapitala u MM I teoriji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8" y="2057400"/>
            <a:ext cx="5942076" cy="36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4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cs typeface="Times New Roman" pitchFamily="18" charset="0"/>
              </a:rPr>
              <a:t>3.2.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poreza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na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en-US" sz="3100" dirty="0" err="1">
                <a:cs typeface="Times New Roman" pitchFamily="18" charset="0"/>
              </a:rPr>
              <a:t>dobitak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724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obzirom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učestale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primjedbe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neodrživosti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prepostavki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savršenom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tržištu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usljedio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člankom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1963. godine gdje oni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počinju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respektuju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postojanje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 dobitak ali ne i troškova finansijskih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vezi sa korišćenjem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Naime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uključivanjem poreza na dobitak MM su ustvrdili da postoji pozitivna korelacija između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veći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stepen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zaduženosti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uvećava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poreskih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ušteda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budući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rashodi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odbitna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stavka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poreske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osnovice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bruto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tome MM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iznose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dvije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tvrdnje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62713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Prva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tvrdnja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vrijednosti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nezadužene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uvećane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dobitak od leveridža.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 dobitkom od leveridža podrazumijeva se vrijednost poreske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uštede koju čine proizvod poreske stope poreza na dobitak kompanije (T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 iznos korišćenog duga (D), što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ilustruje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relacija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 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Uvođenjem u analizu poreza na dobitak vrijednost zadužene kompanije veća je od vrijednosti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zadužene za efekat ušteda na porezu (TD), što pokazuje slika 6.10.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Druga tvrdnja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ke=k</a:t>
            </a:r>
            <a:r>
              <a:rPr lang="sr-Latn-BA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+D/E (1-T</a:t>
            </a:r>
            <a:r>
              <a:rPr lang="sr-Latn-BA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B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sr-Latn-BA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B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-Kd)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Gdje je Tk – porez na dobitak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609600"/>
            <a:ext cx="8001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58001" cy="1320800"/>
          </a:xfrm>
        </p:spPr>
        <p:txBody>
          <a:bodyPr/>
          <a:lstStyle/>
          <a:p>
            <a:r>
              <a:rPr lang="sr-Latn-BA" dirty="0" smtClean="0"/>
              <a:t>Efekat leveridža na vrijednost kompanije sa porezom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8" y="2456910"/>
            <a:ext cx="5942076" cy="37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4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Trošak kapitala u MM II teoriji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8" y="2057400"/>
            <a:ext cx="66130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6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010401" cy="4800600"/>
          </a:xfrm>
        </p:spPr>
        <p:txBody>
          <a:bodyPr>
            <a:noAutofit/>
          </a:bodyPr>
          <a:lstStyle/>
          <a:p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Planiranje je proces koji se sastoji od nekoliko koraka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Najčešće započinje </a:t>
            </a:r>
            <a:r>
              <a:rPr lang="pl-PL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kapitalnim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budžetom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koji identifikuje koja sredstva treba da budu kupljena u budućnosti i koji su planirani novi prihodi.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nas dovodi do faze pripremanja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dugoročnih finansijskih planova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 oni omogućavaju menadžerima da pripreme i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kratkoročne finansijske planove, tzv. </a:t>
            </a:r>
            <a:r>
              <a:rPr lang="en-US" sz="2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budžete novca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koji im pomažu da upravljaju budućnošću kompanije, a ne samo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da reaguju na događaje kada se već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dese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Finansijsko planiranje podrazumijeva složene projekcije budućih događaja. </a:t>
            </a:r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4111769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Times New Roman" pitchFamily="18" charset="0"/>
              </a:rPr>
              <a:t>3.</a:t>
            </a:r>
            <a:r>
              <a:rPr lang="sr-Latn-BA" sz="3100" dirty="0" smtClean="0">
                <a:cs typeface="Times New Roman" pitchFamily="18" charset="0"/>
              </a:rPr>
              <a:t>3</a:t>
            </a:r>
            <a:r>
              <a:rPr lang="en-US" sz="3100" dirty="0" smtClean="0">
                <a:cs typeface="Times New Roman" pitchFamily="18" charset="0"/>
              </a:rPr>
              <a:t>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sr-Latn-BA" sz="3100" dirty="0" smtClean="0">
                <a:cs typeface="Times New Roman" pitchFamily="18" charset="0"/>
              </a:rPr>
              <a:t>ličnih poreza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467599" cy="4724400"/>
          </a:xfrm>
        </p:spPr>
        <p:txBody>
          <a:bodyPr/>
          <a:lstStyle/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Merton Miller u svom članku od 1977. godine nastavlja svoje istraživanje uvođenjem u model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povjerioci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Naime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investitori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pl-PL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prinose po osnovu duga odnosno prihode od kamata,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plaćaju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kada su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zarada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 osnovu kapitala (kapitalni dobitak) se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oporezuje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plaća kada se hartija od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vrijedosti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sredstvo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50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6347713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Times New Roman" pitchFamily="18" charset="0"/>
              </a:rPr>
              <a:t>3.</a:t>
            </a:r>
            <a:r>
              <a:rPr lang="sr-Latn-BA" sz="3100" dirty="0" smtClean="0">
                <a:cs typeface="Times New Roman" pitchFamily="18" charset="0"/>
              </a:rPr>
              <a:t>3</a:t>
            </a:r>
            <a:r>
              <a:rPr lang="en-US" sz="3100" dirty="0" smtClean="0">
                <a:cs typeface="Times New Roman" pitchFamily="18" charset="0"/>
              </a:rPr>
              <a:t>. </a:t>
            </a:r>
            <a:r>
              <a:rPr lang="en-US" sz="3100" dirty="0" err="1">
                <a:cs typeface="Times New Roman" pitchFamily="18" charset="0"/>
              </a:rPr>
              <a:t>Teorija</a:t>
            </a:r>
            <a:r>
              <a:rPr lang="en-US" sz="3100" dirty="0">
                <a:cs typeface="Times New Roman" pitchFamily="18" charset="0"/>
              </a:rPr>
              <a:t> MM s </a:t>
            </a:r>
            <a:r>
              <a:rPr lang="en-US" sz="3100" dirty="0" err="1">
                <a:cs typeface="Times New Roman" pitchFamily="18" charset="0"/>
              </a:rPr>
              <a:t>uključivanjem</a:t>
            </a:r>
            <a:r>
              <a:rPr lang="en-US" sz="3100" dirty="0">
                <a:cs typeface="Times New Roman" pitchFamily="18" charset="0"/>
              </a:rPr>
              <a:t> </a:t>
            </a:r>
            <a:r>
              <a:rPr lang="sr-Latn-BA" sz="3100" dirty="0" smtClean="0">
                <a:cs typeface="Times New Roman" pitchFamily="18" charset="0"/>
              </a:rPr>
              <a:t>ličnih poreza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467599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 bi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objasnili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Millerov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model,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definisaćemo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poreske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stope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dobitak kompanije,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prihode od duga (obveznica),</a:t>
                </a:r>
              </a:p>
              <a:p>
                <a:pPr>
                  <a:buNone/>
                </a:pP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l-PL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stopa poreza na prihode od akcija</a:t>
                </a:r>
                <a:r>
                  <a:rPr lang="pl-PL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pl-PL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Konačna formula MM modela sa uklju8čivanjem ličnih poreza:</a:t>
                </a:r>
              </a:p>
              <a:p>
                <a:pPr>
                  <a:buNone/>
                </a:pPr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)×(1−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sr-Latn-BA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sr-Latn-BA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čemu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D=I(1-Td)/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</a:t>
                </a:r>
                <a:r>
                  <a:rPr lang="sr-Latn-B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tržišna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vrijednost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duga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sr-Latn-BA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Izraz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srednjoj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zagradi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pomnožen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predstavlja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kompaniju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dobitak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korišćenja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leveridža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zamjenjuje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 Tk u MM modelu sa porezom na dobitak kompanije</a:t>
                </a:r>
                <a:endParaRPr lang="sr-Latn-BA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467599" cy="4724400"/>
              </a:xfrm>
              <a:blipFill rotWithShape="0">
                <a:blip r:embed="rId2"/>
                <a:stretch>
                  <a:fillRect l="-899" t="-129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918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en-US" sz="2800" dirty="0" err="1">
                <a:cs typeface="Times New Roman" pitchFamily="18" charset="0"/>
              </a:rPr>
              <a:t>Teorija</a:t>
            </a:r>
            <a:r>
              <a:rPr lang="en-US" sz="2800" dirty="0">
                <a:cs typeface="Times New Roman" pitchFamily="18" charset="0"/>
              </a:rPr>
              <a:t> MM s </a:t>
            </a:r>
            <a:r>
              <a:rPr lang="en-US" sz="2800" dirty="0" err="1">
                <a:cs typeface="Times New Roman" pitchFamily="18" charset="0"/>
              </a:rPr>
              <a:t>uključivanjem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sr-Latn-BA" sz="2800" dirty="0">
                <a:cs typeface="Times New Roman" pitchFamily="18" charset="0"/>
              </a:rPr>
              <a:t>ličnih poreza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15201" cy="4212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Miller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zaključuje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postojati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uspostavljanja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odgovarajućeg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ekvilibrijuma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(1-Td) = (1-Tk)(1-Te).                           </a:t>
            </a:r>
          </a:p>
          <a:p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Međutim, u uslovima kada je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1-Td&lt;(1-Tk)(1-Te),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efekti poreskih ušteda od korišćenja duga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strukturi kapitala biće poništeni.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Tradicionalna teorija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620002" cy="46482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Suprotno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stavovima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MM 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irelevantnosti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strukture kapitala na vrijednost kompanije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tradicionalna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koja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polazi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stvarno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postoji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nivo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zaduženosti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kompanije odnosno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Osnova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strukture kapitala je u tome da se prosječna cijena kapitala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mijenja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promjenom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 da za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svako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društvo postoji određen nivo finansijskog leveridža pri kome prosječna cijena kapitala dostiže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minimum,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 vrijednost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taj način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maksimizira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 tri varijante tradicionalne teorije strukture kapitala.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279400"/>
            <a:ext cx="6705601" cy="132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Tradicionalna teorija strukture kapitala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620002" cy="4648200"/>
          </a:xfrm>
        </p:spPr>
        <p:txBody>
          <a:bodyPr>
            <a:normAutofit/>
          </a:bodyPr>
          <a:lstStyle/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Ovako 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utvrđena cijena kapitala naziva se ponderisana prosječna cijena kapitala i najčešće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označava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WACC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4" y="1600200"/>
            <a:ext cx="749617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808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7" y="2350992"/>
            <a:ext cx="6615583" cy="38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19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8" y="2240502"/>
            <a:ext cx="5942076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68" y="2133600"/>
            <a:ext cx="5942076" cy="34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36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5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4364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teoretičari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istražujući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strukture kapitala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pronašli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osnovna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nedostatka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uzima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obzir da 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porastom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rastu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troškovi finansijskih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neprilika (troškovi stečaja i likvidacije) koji takođe determinišu optimalnu struktur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troškova finansijskih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zanemaruje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postojanje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tzv.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agencijskih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281036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5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43000"/>
            <a:ext cx="6934201" cy="5334000"/>
          </a:xfrm>
        </p:spPr>
        <p:txBody>
          <a:bodyPr>
            <a:normAutofit/>
          </a:bodyPr>
          <a:lstStyle/>
          <a:p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Uvođenjem u analizu troškova finansijskih neprilika i agencijskih troškova i njihovom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implementacijom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MM-model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uvažavanjem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dobitak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Millerov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razvijen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model,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statičkog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kompromisa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Troškovi finansijskih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nastaju kada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akcionarsko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društvo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nije u mogućnosti da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platim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obaveze</a:t>
            </a:r>
            <a:r>
              <a:rPr lang="sr-Latn-BA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direktni i indirektni troškovi.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Direktni troškovi: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fizičkog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moralnog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rabaćenja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imovine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stečaju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advokatsk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sudskog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administrativnog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postupka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7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7696202" cy="5029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Jasno je da efektivno planiranje može da pomogne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kompaniji da prebrodi izazove s kojima se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suočava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Planiranje dokumenata.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Kada top-menadžment počinje da priprema finansijski plan, kompanija mora da odgovori na četiri osnovna pitanja.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Prvo, šta je cilj kompanije?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Drugo, koji obim sredstava je potreban da bi se ostvario taj cilj? 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Treće, kako će kompanija da obezbijedi plaćanje nabavljenih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sredstava?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konačno, da li kompanija ima dovoljno gotovine za plaćanje svakodnevnih računa?</a:t>
            </a:r>
          </a:p>
          <a:p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30478274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141" y="304800"/>
            <a:ext cx="6347713" cy="9144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95400"/>
            <a:ext cx="7162801" cy="49530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Neadekvatne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menadžerske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aktivnosti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u vezi s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kao i troškovi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nametnuti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kupaca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dobavljača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nazivaju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indirektni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troškovi finansijskih </a:t>
            </a:r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Naravno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ovi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troškovi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pojaviti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firmi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neće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njihovog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bankrotstva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Direktni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indirektni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troškovi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oko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finansijskih problema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 javljaju samo ukoliko firma koristi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dugove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kao izvor finansiranja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koja ne koriste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prolaze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navedene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neprilike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7467601" cy="495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pokušamo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povezati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zaključke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strukture kapitala uz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uvažavanje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efekata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poreskih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ušteda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sa troškovima finansijskih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agencijskim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troškovima, vrijednost preduzeća koje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finansira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sopstvenim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dugom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bila bi: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TkD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(CFD + AC) </a:t>
            </a:r>
            <a:endParaRPr lang="sr-Latn-BA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gdje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je: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mješavinu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nansiranja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sopstvenim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Tk – poreska stopa na dobitak korporacije,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– dug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CFD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sadašnja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nansijskih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sadašnja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agencijskih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6423912" cy="7620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3.</a:t>
            </a:r>
            <a:r>
              <a:rPr lang="sr-Latn-BA" sz="2800" dirty="0">
                <a:cs typeface="Times New Roman" pitchFamily="18" charset="0"/>
              </a:rPr>
              <a:t>5</a:t>
            </a:r>
            <a:r>
              <a:rPr lang="en-US" sz="2800" dirty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statičkog kompromisa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73628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4818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6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>
                <a:cs typeface="Times New Roman" pitchFamily="18" charset="0"/>
              </a:rPr>
              <a:t>Teorija </a:t>
            </a:r>
            <a:r>
              <a:rPr lang="sr-Latn-BA" sz="2800" dirty="0" smtClean="0">
                <a:cs typeface="Times New Roman" pitchFamily="18" charset="0"/>
              </a:rPr>
              <a:t>hijerarhijskog rasporeda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42887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hijerarhijskog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redoslijeda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nastala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na osnovu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empirijskih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strukture kapitala u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SAD.</a:t>
            </a: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Osnove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postavio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Harvarda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Gordon Donaldson 1961.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Donaldson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napravio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studiju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 tome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korporacije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oblikuju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uvrdio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radije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internim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izvorima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zadržanim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amortizacijom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korišćenjem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bankarskih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usluga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instrumenata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Suština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sažeti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nekoliko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osnovnih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daju prednost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internom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preko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akumuliranog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dobitka i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amortizacije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regulišu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ciljne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budućih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investicionih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očekivanog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budućeg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novčanog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priliva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Akcionarska društva nerado donose odluku o povećanju ili smanjenu svojih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dividendi.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nema dovoljno novčanog priliva za finansiranje novih ili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tekućih projekata, prvo će prodati svoj portfelj utrživih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HOV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onda će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poći na tržište kapitala.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Ukoliko koristi instrumente tržišta kapitala za svoje finansiranje,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prvo će emitovati dug, zatim konvertibilne obveznice i tek onda obične akcije, samo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kao krajnje rješenje.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162799" cy="5507963"/>
          </a:xfrm>
        </p:spPr>
        <p:txBody>
          <a:bodyPr>
            <a:normAutofit/>
          </a:bodyPr>
          <a:lstStyle/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 osnovu ovih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zaključaka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Donaldson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se može utvrditi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kapitala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 da je ona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odraz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njegovih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kumulativnih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potreba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internim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izvorima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finansiranja.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Donaldson smatra da u finansiranju akcionarskog društva postoji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redoslijed, a ne balansirani pristup kao što to predlaže model statičkog kompromisa.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redoslijedu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finansiranja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zadržani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dobitak se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početku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hijerarhijskog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emisija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običnih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 kraju tog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Otuda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 ova </a:t>
            </a:r>
            <a:r>
              <a:rPr lang="pl-PL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 i poznata pod nazivom «teorija hijerarhije».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7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Modifikovana teorija </a:t>
            </a:r>
            <a:r>
              <a:rPr lang="sr-Latn-BA" sz="2800" dirty="0">
                <a:cs typeface="Times New Roman" pitchFamily="18" charset="0"/>
              </a:rPr>
              <a:t>hijerarhijskog </a:t>
            </a:r>
            <a:r>
              <a:rPr lang="sr-Latn-BA" sz="2800" dirty="0" smtClean="0">
                <a:cs typeface="Times New Roman" pitchFamily="18" charset="0"/>
              </a:rPr>
              <a:t>rasporeda – Myersova teorija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7800"/>
            <a:ext cx="6347714" cy="4593563"/>
          </a:xfrm>
        </p:spPr>
        <p:txBody>
          <a:bodyPr/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Profesor Stewart Myers je primijetio nekonzistentnost između Donaldsonovih otkrića i modela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statičkog kompromisa. Ta nekonzistentnost nagnala je Myersa da predloži novu teoriju.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Myers je teoriji hijerarhije pokušao dodati neke elemente teorije statičkog kompromisa koji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su empirijski potvrđeni. Novonastalu teoriju nazvao je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modifikovana </a:t>
            </a:r>
            <a:r>
              <a:rPr lang="vi-V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 hijerarhije».</a:t>
            </a: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Smatra se da je ova teorija u velikoj mjeri pojednostavljena, ali da i pored toga odražava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suštinu strukture kapitala s obzirom na činjenicu da je i empirijski potkrijepljena.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086600" cy="6172200"/>
          </a:xfrm>
        </p:spPr>
        <p:txBody>
          <a:bodyPr>
            <a:no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Osnovna razlika između ove teorije i teorije statičkog kompromisa je u tome da prema ovoj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teoriji (kao i prema teoriji hijerarhije) 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struktura kapitala akcionarskog društva predstavlja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odraz kumulativnih potreba za internim izvorima finansiranja u određenom iznosu. </a:t>
            </a:r>
            <a:endParaRPr lang="sr-Latn-BA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 se stoga mjeri profitabilnošću preduzeća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 koja ostvaruju velike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dobitke imaju malo učešć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duga u strukturi kapitala.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obrnutom slučaju, manje profitabilna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 istih karakteristika imala bi veće učešće duga u strukturi kapitala.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ovoj teoriji, struktura kapitala bi se razlikovala među preduzećima koja pripadaju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istoj privrednoj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grani</a:t>
            </a:r>
            <a:r>
              <a:rPr lang="sr-Latn-BA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zbog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različite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profitabilnosti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različitih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životnih </a:t>
            </a:r>
            <a:r>
              <a:rPr lang="vi-VN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347713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signaliziranja – Signaling Theory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91401" cy="4212563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signaliziranja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razvio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Stephen Ross 1977.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ovoj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emitovanjenovog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pozitivnim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znakom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emisija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novih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najčešće dovodi 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vezu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očekujućim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poslovanju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preduzeća.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Zaključci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ove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su: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ekstremno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izgledima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preferiraju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dugom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slabim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izgledima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finansiraju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akcijama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55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 smtClean="0"/>
              <a:t>2. PROCES FINANSIJSKOG PLANIRANJA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7696202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Odgovore na ova pitanja daju četiri važna dokumenta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planiranja:</a:t>
            </a:r>
            <a:endParaRPr lang="sr-Latn-B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koji opisuje cilj kompanije i definiše strategije koje će biti korištene da bi se ostvario taj cilj;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Investicioni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koji identifikuje kapital potreban za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ostvarivanje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ovih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strategija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planiranje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koje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objašnjava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način na koji će kompanija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prikupi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novac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kupovinu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otovinski budžet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koji određuje da li firma ima dovoljno gotovine 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plaćanje računa.</a:t>
            </a:r>
          </a:p>
          <a:p>
            <a:endParaRPr lang="sr-Latn-BA" sz="2200" dirty="0"/>
          </a:p>
        </p:txBody>
      </p:sp>
    </p:spTree>
    <p:extLst>
      <p:ext uri="{BB962C8B-B14F-4D97-AF65-F5344CB8AC3E}">
        <p14:creationId xmlns:p14="http://schemas.microsoft.com/office/powerpoint/2010/main" val="19748374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347713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3.</a:t>
            </a:r>
            <a:r>
              <a:rPr lang="sr-Latn-BA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. </a:t>
            </a:r>
            <a:r>
              <a:rPr lang="sr-Latn-BA" sz="2800" dirty="0" smtClean="0">
                <a:cs typeface="Times New Roman" pitchFamily="18" charset="0"/>
              </a:rPr>
              <a:t>Teorija signaliziranja – Signaling Theory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391401" cy="42125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Postavlja se pitanje šta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implikacija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signaliziranja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 odluke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kapitala.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Odgovor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je da firma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normalnim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treba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održi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kapacitet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zaduživanja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iskoristio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situacijama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pojave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investicione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znači da firma, 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normalnim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treba da koristi manje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nego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što se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predlaže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MM sa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uključivanjem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efekata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poreza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 dobitak i troškova finansijskih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neprilika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74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20001" cy="2057400"/>
          </a:xfrm>
        </p:spPr>
        <p:txBody>
          <a:bodyPr>
            <a:noAutofit/>
          </a:bodyPr>
          <a:lstStyle/>
          <a:p>
            <a:r>
              <a:rPr lang="sr-Latn-BA" sz="2600" dirty="0" smtClean="0">
                <a:cs typeface="Times New Roman" pitchFamily="18" charset="0"/>
              </a:rPr>
              <a:t>4. </a:t>
            </a:r>
            <a:r>
              <a:rPr lang="en-US" sz="2600" dirty="0" smtClean="0">
                <a:cs typeface="Times New Roman" pitchFamily="18" charset="0"/>
              </a:rPr>
              <a:t>MOGUĆNOSTI </a:t>
            </a:r>
            <a:r>
              <a:rPr lang="en-US" sz="2600" dirty="0">
                <a:cs typeface="Times New Roman" pitchFamily="18" charset="0"/>
              </a:rPr>
              <a:t>PRIMJENE </a:t>
            </a:r>
            <a:r>
              <a:rPr lang="en-US" sz="2600" dirty="0" err="1">
                <a:cs typeface="Times New Roman" pitchFamily="18" charset="0"/>
              </a:rPr>
              <a:t>TEORIJE</a:t>
            </a:r>
            <a:r>
              <a:rPr lang="en-US" sz="2600" dirty="0">
                <a:cs typeface="Times New Roman" pitchFamily="18" charset="0"/>
              </a:rPr>
              <a:t> STRUKTURE KAPITALA U </a:t>
            </a:r>
            <a:r>
              <a:rPr lang="en-US" sz="2600" dirty="0" err="1">
                <a:cs typeface="Times New Roman" pitchFamily="18" charset="0"/>
              </a:rPr>
              <a:t>OBLIKOVANJU</a:t>
            </a:r>
            <a:r>
              <a:rPr lang="en-US" sz="2600" dirty="0">
                <a:cs typeface="Times New Roman" pitchFamily="18" charset="0"/>
              </a:rPr>
              <a:t> STRUKTURE KAPITALA </a:t>
            </a:r>
            <a:r>
              <a:rPr lang="en-US" sz="2600" dirty="0" err="1">
                <a:cs typeface="Times New Roman" pitchFamily="18" charset="0"/>
              </a:rPr>
              <a:t>AKCIONARSKOG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DRUŠTVA</a:t>
            </a:r>
            <a:endParaRPr lang="en-US" sz="26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620001" cy="4648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Empirijska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potpunosti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potvrdila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zaključke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kapitala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preduzeća.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nastali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kombinovanjem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egzaktno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odredili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akcionarskog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Upotrebljivost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 strukture kapitala za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praktično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oblikovanje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ciljne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zavisi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prvenstveno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realnosti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pretpostavki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uzetih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formulisanju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685800"/>
            <a:ext cx="7924802" cy="579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Većina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istraživanja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koja su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obavljena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cilju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testiranja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teorijskih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modela strukture kapitala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navode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zaključak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se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današnjem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stepenu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razvoja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tržišta kapitala, kao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najbolji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kvantifikovanja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uticaja strukture kapitala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tržišnu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vrijednost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prosječnu cijenu kapitala, može koristiti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modifikovana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teorija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statičkog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kompromisa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Ovaj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neki način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integrisanje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strukture kapitala sa MM-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uz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uvažavanje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brojnih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kao što su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troškovi finansijskih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nevolja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agencijski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troškovi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asimetričnost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informacija,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menadžerski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konzervatizam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Kombinovanjem teorija statičkog kompromisa i teorije signaliziranja dobijamo prilično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dobro objašnjenje za ponašanje akcionarskog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društva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172200" cy="52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86601" cy="1320800"/>
          </a:xfrm>
        </p:spPr>
        <p:txBody>
          <a:bodyPr>
            <a:noAutofit/>
          </a:bodyPr>
          <a:lstStyle/>
          <a:p>
            <a:r>
              <a:rPr lang="sr-Latn-BA" sz="3000" dirty="0" smtClean="0">
                <a:cs typeface="Times New Roman" pitchFamily="18" charset="0"/>
              </a:rPr>
              <a:t>5. </a:t>
            </a:r>
            <a:r>
              <a:rPr lang="en-US" sz="3000" dirty="0" err="1">
                <a:cs typeface="Times New Roman" pitchFamily="18" charset="0"/>
              </a:rPr>
              <a:t>FINANSIJSKA</a:t>
            </a: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dirty="0" err="1">
                <a:cs typeface="Times New Roman" pitchFamily="18" charset="0"/>
              </a:rPr>
              <a:t>STRUKTURA</a:t>
            </a:r>
            <a:r>
              <a:rPr lang="en-US" sz="3000" dirty="0">
                <a:cs typeface="Times New Roman" pitchFamily="18" charset="0"/>
              </a:rPr>
              <a:t> I </a:t>
            </a:r>
            <a:r>
              <a:rPr lang="en-US" sz="3000" dirty="0" err="1">
                <a:cs typeface="Times New Roman" pitchFamily="18" charset="0"/>
              </a:rPr>
              <a:t>FINANSIJSKA</a:t>
            </a:r>
            <a:r>
              <a:rPr lang="en-US" sz="3000" dirty="0">
                <a:cs typeface="Times New Roman" pitchFamily="18" charset="0"/>
              </a:rPr>
              <a:t> </a:t>
            </a:r>
            <a:r>
              <a:rPr lang="en-US" sz="3000" dirty="0" err="1">
                <a:cs typeface="Times New Roman" pitchFamily="18" charset="0"/>
              </a:rPr>
              <a:t>MOĆ</a:t>
            </a:r>
            <a:r>
              <a:rPr lang="en-US" sz="3000" dirty="0">
                <a:cs typeface="Times New Roman" pitchFamily="18" charset="0"/>
              </a:rPr>
              <a:t/>
            </a:r>
            <a:br>
              <a:rPr lang="en-US" sz="3000" dirty="0">
                <a:cs typeface="Times New Roman" pitchFamily="18" charset="0"/>
              </a:rPr>
            </a:br>
            <a:endParaRPr lang="en-US" sz="30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162801" cy="428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5.1. Međuzavisnost f</a:t>
            </a:r>
            <a:r>
              <a:rPr lang="sr-Latn-BA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nansijske strukture i finansijske moći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Finansijska struktura je, zapravo, vlasnička struktura kapitala.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suštini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isplate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fiksnih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finansijskih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obaveza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 dobitka.</a:t>
            </a:r>
          </a:p>
          <a:p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lasnička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 ka pi tala bitno utiče na finansijsku moć,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 ne treba zaboraviti da je finansijska moć uslovljena i zarađivačkom moći preduzeća.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sr-Latn-BA" sz="3100" dirty="0" smtClean="0">
                <a:cs typeface="Times New Roman" pitchFamily="18" charset="0"/>
              </a:rPr>
              <a:t>5.2. </a:t>
            </a:r>
            <a:r>
              <a:rPr lang="pl-PL" sz="3100" dirty="0">
                <a:cs typeface="Times New Roman" pitchFamily="18" charset="0"/>
              </a:rPr>
              <a:t>Uticajni faktori na finansijsku strukturu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2000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Brojni su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uticaji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formiranje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vlasničke strukture kapitala preduzeća,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kojih su najbitniji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elastičnosti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stvari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izražava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procentualni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iznos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ostvaruju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iznad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neutralnog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elastičnosti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niža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veći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time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pokrića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ostvarenje neto dobitka preduzeća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Tačka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indiferentnosti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finansiranja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Ostvaruje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kamatnoj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Inflacija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visoke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inflacije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izuzetno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skup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jegova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cijena (kamatna stopa)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znatno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premašuje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stopu prinosa na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ukupan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kapital, što može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dovesti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time i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gubitka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moći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629400" cy="914400"/>
          </a:xfrm>
        </p:spPr>
        <p:txBody>
          <a:bodyPr>
            <a:normAutofit fontScale="90000"/>
          </a:bodyPr>
          <a:lstStyle/>
          <a:p>
            <a:r>
              <a:rPr lang="sr-Latn-BA" sz="3100" dirty="0" smtClean="0">
                <a:cs typeface="Times New Roman" pitchFamily="18" charset="0"/>
              </a:rPr>
              <a:t>5.2. </a:t>
            </a:r>
            <a:r>
              <a:rPr lang="pl-PL" sz="3100" dirty="0">
                <a:cs typeface="Times New Roman" pitchFamily="18" charset="0"/>
              </a:rPr>
              <a:t>Uticajni faktori na finansijsku strukturu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7162801" cy="4517363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je u suštini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rizik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pokrića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troškova finansiranja i s tim u vezi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ostvarenja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bruto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dobitka, a time i neto dobitka. </a:t>
            </a:r>
            <a:endParaRPr lang="sr-Latn-B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Zaposlenost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preduzeća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izdašnost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postojećem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opada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zaposlenost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smanjuju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obrtna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sredstva i jasno da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preduzeće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nastoji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vrati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kapital da bi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smanjilo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troškove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finansiranja. 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zaduženja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Kada su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takvi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povjerilac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zahtijeva posebno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osiguranje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potraživanja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zaloga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hipoteke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B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gubi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elastičnost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Jasno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u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okolnostima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izbegjava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zaduženje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to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pomjera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pasive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sopstvenom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kapitalu</a:t>
            </a:r>
            <a:endParaRPr lang="sr-Latn-B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111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990599"/>
          </a:xfrm>
        </p:spPr>
        <p:txBody>
          <a:bodyPr>
            <a:noAutofit/>
          </a:bodyPr>
          <a:lstStyle/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ptimalna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kapitala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zapravo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onaj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finansijski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leveridž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kod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kojeg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stopa prinosa na sopstveni kapital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najviša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što se može ilustrovati na sljedeći način: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85" y="1600200"/>
            <a:ext cx="5054429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8768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6.20.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prinosa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sopstvenog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kapitala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povećanjem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finansijskog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leveridža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zaduživanja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zbog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pozitivnog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uticaja finansiranja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ušteda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porezu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5.3. </a:t>
            </a:r>
            <a:r>
              <a:rPr lang="en-US" sz="2800" dirty="0" err="1">
                <a:cs typeface="Times New Roman" pitchFamily="18" charset="0"/>
              </a:rPr>
              <a:t>Problemi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optimiranja</a:t>
            </a:r>
            <a:r>
              <a:rPr lang="en-US" sz="2800" dirty="0">
                <a:cs typeface="Times New Roman" pitchFamily="18" charset="0"/>
              </a:rPr>
              <a:t> vlasničke strukture kapitala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7239001" cy="4288763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Tradicionalno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finansijsko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odnos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sopstvenog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pozajmljenog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1:1.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kruto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pravilo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praksa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demantovala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njega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odustalo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empirijskim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podacima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dokazano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bitno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utiče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organski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sastav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sredstava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vladajuća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inflacije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Danas se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stopu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sopstveni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maksimira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dobijene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kapitalizacijom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neto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akciji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itchFamily="18" charset="0"/>
              </a:rPr>
              <a:t>5.4. Problem finansijske </a:t>
            </a:r>
            <a:r>
              <a:rPr lang="en-US" sz="2800" dirty="0" err="1">
                <a:cs typeface="Times New Roman" pitchFamily="18" charset="0"/>
              </a:rPr>
              <a:t>moći</a:t>
            </a:r>
            <a:r>
              <a:rPr lang="en-US" sz="2800" dirty="0">
                <a:cs typeface="Times New Roman" pitchFamily="18" charset="0"/>
              </a:rPr>
              <a:t> preduzeća</a:t>
            </a:r>
            <a:br>
              <a:rPr lang="en-US" sz="2800" dirty="0">
                <a:cs typeface="Times New Roman" pitchFamily="18" charset="0"/>
              </a:rPr>
            </a:b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Nesporno je da je finansijska moć povezana sa zarađivačkom sposobnošću preduzeća i 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vlasničkom strukturom kapitala.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Međutim, problem je i u shvatanju fiksnih obaveza koje 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moraju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podmiriti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mjeri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odnosom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poslovnog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dobitka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troškova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tog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odnosa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govori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pokrivenosti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kamata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mogućnosti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njenih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isplata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bude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veoma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visok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Postavlja se i pitanje da li preduzeće treba da iz dobitka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pokrije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dospjelu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glavnicu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dugoročnog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duga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116065" cy="481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670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32766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Ako je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moći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mjeren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prema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navedenom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obrascu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manji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jedan,preduzeće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nema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pokrije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fiksne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obaveze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iz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rezultata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Suprotno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ako je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moći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jedan ili više od jedan, preduzeće ima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finansijsku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moć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podmiri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fiksne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obaveze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iz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rezultata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utoliko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više što je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moći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239000" cy="57912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Težnja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finansijskog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menadžmenta da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oblikuje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kapitala koja bi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permanentno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odgovarala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njegovoj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optimalnoj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strukturi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uslovljena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mogućnošću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povećanja i smanjenja 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relativno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kratkom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kako sopstvenog tako i pozajmljenog kapitala, pri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čemu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smanjenje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pozajmljenog kapitala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uslovljeno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finansijskom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elastičnošću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ali 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stanjem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finansijske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ravnoteže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nesporno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da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praksi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moguće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permanentno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održavati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Najviše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preduzeće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učiniti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uvijek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to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datim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uslovima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teži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postojeću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vlasničku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strukturu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približi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optimalnoj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>
            <a:normAutofit/>
          </a:bodyPr>
          <a:lstStyle/>
          <a:p>
            <a:r>
              <a:rPr lang="sr-Latn-BA" sz="2800" dirty="0" smtClean="0"/>
              <a:t>2.1. Strateško planiranje</a:t>
            </a:r>
            <a:endParaRPr lang="sr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19200"/>
            <a:ext cx="7315201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Strateško planiranje je ključni korak u planiranju. </a:t>
            </a:r>
            <a:endParaRPr lang="sr-Latn-B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Strateško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planiranje je proces kojim menadžment utvrđuje kompanijine dugoročne ciljeve,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strategije koje će biti korištene da bi se oni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ostvarili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potrebne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sposobnosti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 bi se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održala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kompanijina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konkurentna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pozicija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Strateški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 određuje viziju kompanije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šta menadžment želi da kompanija postane - i utvrđuje strategije koje menadžment koristi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ostvarivanju ove vizije. </a:t>
            </a:r>
            <a:endParaRPr lang="sr-Latn-B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Sveobuhvatno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strateški plan obezbjeđuje upute menadžmentu za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donošenje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poslovnih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odluka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upute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tome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kompanija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želi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</a:t>
            </a:r>
            <a:r>
              <a:rPr lang="sr-Latn-B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303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649</TotalTime>
  <Words>5067</Words>
  <Application>Microsoft Office PowerPoint</Application>
  <PresentationFormat>On-screen Show (4:3)</PresentationFormat>
  <Paragraphs>350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“Nema roka koji ne ističe, ni duga koji se ne plaća.” (Tirso di Molina)</vt:lpstr>
      <vt:lpstr>PowerPoint Presentation</vt:lpstr>
      <vt:lpstr>1. FINANSIJSKO PLANIRANJE I BUDŽET NOVCA</vt:lpstr>
      <vt:lpstr>PowerPoint Presentation</vt:lpstr>
      <vt:lpstr>2. PROCES FINANSIJSKOG PLANIRANJA</vt:lpstr>
      <vt:lpstr>2. PROCES FINANSIJSKOG PLANIRANJA</vt:lpstr>
      <vt:lpstr>2. PROCES FINANSIJSKOG PLANIRANJA</vt:lpstr>
      <vt:lpstr>PowerPoint Presentation</vt:lpstr>
      <vt:lpstr>2.1. Strateško planiranje</vt:lpstr>
      <vt:lpstr>2.1. Strateško planiranje</vt:lpstr>
      <vt:lpstr>2.1. Strateško planiranje</vt:lpstr>
      <vt:lpstr>2.1. Strateško planiranje</vt:lpstr>
      <vt:lpstr>2.2.1. Predviđanje prodaje</vt:lpstr>
      <vt:lpstr>2.2.1. Predviđanje prodaje</vt:lpstr>
      <vt:lpstr>a) Procjena prodaje na osnovu prosječne stope rasta</vt:lpstr>
      <vt:lpstr>b) Procjena prodaje pomoću regresione analize</vt:lpstr>
      <vt:lpstr>c) Procjena prodaje korišćenjem mišljenja menadžmenta</vt:lpstr>
      <vt:lpstr>d) Predviđanje prodaje metodom procenta od prodaje</vt:lpstr>
      <vt:lpstr>PowerPoint Presentation</vt:lpstr>
      <vt:lpstr>PowerPoint Presentation</vt:lpstr>
      <vt:lpstr>PowerPoint Presentation</vt:lpstr>
      <vt:lpstr>d) Predviđanje prodaje metodom procenta od prodaje</vt:lpstr>
      <vt:lpstr>2.2. Predviđanje maksimalne stope rasta </vt:lpstr>
      <vt:lpstr>PowerPoint Presentation</vt:lpstr>
      <vt:lpstr>2.2.1. Maksimalna održiva stopa rasta </vt:lpstr>
      <vt:lpstr>PowerPoint Presentation</vt:lpstr>
      <vt:lpstr>2.2.1. Uticajni faktori na stopu rasta </vt:lpstr>
      <vt:lpstr>2.3. Budžet novca</vt:lpstr>
      <vt:lpstr>2.3. Budžet novca</vt:lpstr>
      <vt:lpstr>2.3. Pro-forma finansijski izvještaji</vt:lpstr>
      <vt:lpstr>PowerPoint Presentation</vt:lpstr>
      <vt:lpstr>PowerPoint Presentation</vt:lpstr>
      <vt:lpstr>Usavršavanje jednostavnog pro forma izvještaja</vt:lpstr>
      <vt:lpstr>PowerPoint Presentation</vt:lpstr>
      <vt:lpstr>3. TEORIJA STRUKTURE KAPITALA</vt:lpstr>
      <vt:lpstr>PowerPoint Presentation</vt:lpstr>
      <vt:lpstr>3. TEORIJA STRUKTURE KAPITALA</vt:lpstr>
      <vt:lpstr>3.1. Teorija irelevantnosti strukture kapitala </vt:lpstr>
      <vt:lpstr>3.1. Teorija irelevantnosti strukture kapitala </vt:lpstr>
      <vt:lpstr>PowerPoint Presentation</vt:lpstr>
      <vt:lpstr>3.1. Teorija irelevantnosti strukture kapitala</vt:lpstr>
      <vt:lpstr>Efekat leveridža na vrijednost preduzeća bez poreza</vt:lpstr>
      <vt:lpstr>PowerPoint Presentation</vt:lpstr>
      <vt:lpstr>Trošak kapitala u MM I teoriji</vt:lpstr>
      <vt:lpstr>3.2. Teorija MM s uključivanjem poreza na dobitak </vt:lpstr>
      <vt:lpstr>PowerPoint Presentation</vt:lpstr>
      <vt:lpstr>PowerPoint Presentation</vt:lpstr>
      <vt:lpstr>Efekat leveridža na vrijednost kompanije sa porezom</vt:lpstr>
      <vt:lpstr>Trošak kapitala u MM II teoriji</vt:lpstr>
      <vt:lpstr>3.3. Teorija MM s uključivanjem ličnih poreza </vt:lpstr>
      <vt:lpstr>3.3. Teorija MM s uključivanjem ličnih poreza </vt:lpstr>
      <vt:lpstr>3.3. Teorija MM s uključivanjem ličnih poreza</vt:lpstr>
      <vt:lpstr>3.4. Tradicionalna teorija strukture kapitala</vt:lpstr>
      <vt:lpstr>3.4. Tradicionalna teorija strukture kapitala</vt:lpstr>
      <vt:lpstr>PowerPoint Presentation</vt:lpstr>
      <vt:lpstr>PowerPoint Presentation</vt:lpstr>
      <vt:lpstr>PowerPoint Presentation</vt:lpstr>
      <vt:lpstr>3.5. Teorija statičkog kompromisa</vt:lpstr>
      <vt:lpstr>3.5. Teorija statičkog kompromisa</vt:lpstr>
      <vt:lpstr>3.5. Teorija statičkog kompromisa</vt:lpstr>
      <vt:lpstr>3.5. Teorija statičkog kompromisa</vt:lpstr>
      <vt:lpstr>3.5. Teorija statičkog kompromisa</vt:lpstr>
      <vt:lpstr>PowerPoint Presentation</vt:lpstr>
      <vt:lpstr>3.6. Teorija hijerarhijskog rasporeda</vt:lpstr>
      <vt:lpstr>PowerPoint Presentation</vt:lpstr>
      <vt:lpstr>PowerPoint Presentation</vt:lpstr>
      <vt:lpstr>3.7. Modifikovana teorija hijerarhijskog rasporeda – Myersova teorija</vt:lpstr>
      <vt:lpstr>PowerPoint Presentation</vt:lpstr>
      <vt:lpstr>3.8. Teorija signaliziranja – Signaling Theory</vt:lpstr>
      <vt:lpstr>3.8. Teorija signaliziranja – Signaling Theory</vt:lpstr>
      <vt:lpstr>4. MOGUĆNOSTI PRIMJENE TEORIJE STRUKTURE KAPITALA U OBLIKOVANJU STRUKTURE KAPITALA AKCIONARSKOG DRUŠTVA</vt:lpstr>
      <vt:lpstr>PowerPoint Presentation</vt:lpstr>
      <vt:lpstr>PowerPoint Presentation</vt:lpstr>
      <vt:lpstr>5. FINANSIJSKA STRUKTURA I FINANSIJSKA MOĆ </vt:lpstr>
      <vt:lpstr>5.2. Uticajni faktori na finansijsku strukturu </vt:lpstr>
      <vt:lpstr>5.2. Uticajni faktori na finansijsku strukturu </vt:lpstr>
      <vt:lpstr>PowerPoint Presentation</vt:lpstr>
      <vt:lpstr>5.3. Problemi optimiranja vlasničke strukture kapitala</vt:lpstr>
      <vt:lpstr>5.4. Problem finansijske moći preduzeća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“Nema roka koji ne ističe ni duga koji se ne plaća.” (Tirso di Molina)</dc:title>
  <dc:creator>w7</dc:creator>
  <cp:lastModifiedBy>Tajana</cp:lastModifiedBy>
  <cp:revision>224</cp:revision>
  <dcterms:created xsi:type="dcterms:W3CDTF">2006-08-16T00:00:00Z</dcterms:created>
  <dcterms:modified xsi:type="dcterms:W3CDTF">2025-12-15T14:36:19Z</dcterms:modified>
</cp:coreProperties>
</file>