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5" r:id="rId6"/>
    <p:sldId id="260" r:id="rId7"/>
    <p:sldId id="261" r:id="rId8"/>
    <p:sldId id="262" r:id="rId9"/>
    <p:sldId id="267" r:id="rId10"/>
    <p:sldId id="264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 autoAdjust="0"/>
    <p:restoredTop sz="94609"/>
  </p:normalViewPr>
  <p:slideViewPr>
    <p:cSldViewPr snapToGrid="0">
      <p:cViewPr varScale="1">
        <p:scale>
          <a:sx n="151" d="100"/>
          <a:sy n="151" d="100"/>
        </p:scale>
        <p:origin x="9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licamaric/Downloads/11inv_2023_LA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Kretanje</a:t>
            </a:r>
            <a:r>
              <a:rPr lang="en-US" b="1" dirty="0"/>
              <a:t> </a:t>
            </a:r>
            <a:r>
              <a:rPr lang="en-US" b="1" dirty="0" err="1"/>
              <a:t>marginalnog</a:t>
            </a:r>
            <a:r>
              <a:rPr lang="en-US" b="1" dirty="0"/>
              <a:t> </a:t>
            </a:r>
            <a:r>
              <a:rPr lang="en-US" b="1" dirty="0" err="1"/>
              <a:t>kapitalnog</a:t>
            </a:r>
            <a:r>
              <a:rPr lang="en-US" b="1" dirty="0"/>
              <a:t> </a:t>
            </a:r>
            <a:r>
              <a:rPr lang="en-US" b="1" dirty="0" err="1"/>
              <a:t>koeficijenta</a:t>
            </a:r>
            <a:r>
              <a:rPr lang="en-US" b="1" dirty="0"/>
              <a:t> u RS</a:t>
            </a:r>
          </a:p>
        </c:rich>
      </c:tx>
      <c:layout>
        <c:manualLayout>
          <c:xMode val="edge"/>
          <c:yMode val="edge"/>
          <c:x val="0.27130635697564826"/>
          <c:y val="2.53395339005443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'11.6.LAT'!$E$4</c:f>
              <c:strCache>
                <c:ptCount val="1"/>
                <c:pt idx="0">
                  <c:v>Marginalni kapitalni koeficijent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'11.6.LAT'!$A$5:$A$14</c:f>
              <c:numCache>
                <c:formatCode>General</c:formatCode>
                <c:ptCount val="10"/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xVal>
          <c:yVal>
            <c:numRef>
              <c:f>'11.6.LAT'!$E$5:$E$14</c:f>
              <c:numCache>
                <c:formatCode>0.00</c:formatCode>
                <c:ptCount val="10"/>
                <c:pt idx="1">
                  <c:v>20.987967663094565</c:v>
                </c:pt>
                <c:pt idx="2">
                  <c:v>5.2575940980097347</c:v>
                </c:pt>
                <c:pt idx="3">
                  <c:v>3.9094657629564726</c:v>
                </c:pt>
                <c:pt idx="4">
                  <c:v>3.5976382835398089</c:v>
                </c:pt>
                <c:pt idx="5">
                  <c:v>3.1234912177781617</c:v>
                </c:pt>
                <c:pt idx="6">
                  <c:v>3.2518621085665171</c:v>
                </c:pt>
                <c:pt idx="7">
                  <c:v>-16.404628583385644</c:v>
                </c:pt>
                <c:pt idx="8">
                  <c:v>1.3326724448178773</c:v>
                </c:pt>
                <c:pt idx="9">
                  <c:v>1.1213142156352138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0A0-364C-A999-0033DCBF4C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3835647"/>
        <c:axId val="673837375"/>
      </c:scatterChart>
      <c:valAx>
        <c:axId val="673835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837375"/>
        <c:crosses val="autoZero"/>
        <c:crossBetween val="midCat"/>
      </c:valAx>
      <c:valAx>
        <c:axId val="6738373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83564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0426127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26303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30190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8101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1501823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16000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16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2256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74040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96205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r-Latn-B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03739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ADA6DA1-6122-43BA-B019-98DFC5D2D569}" type="datetimeFigureOut">
              <a:rPr lang="sr-Latn-BA" smtClean="0"/>
              <a:t>25.11.24.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4A93155-658C-4C51-87AB-503520A88AA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13061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F3CD9-1549-33F0-4600-B691502069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b="1" dirty="0"/>
              <a:t>STATISTIČKO OBUHVATANJE KAPACITETA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011D571-2A3B-8F57-6543-7F07E990BB10}"/>
              </a:ext>
            </a:extLst>
          </p:cNvPr>
          <p:cNvSpPr txBox="1">
            <a:spLocks/>
          </p:cNvSpPr>
          <p:nvPr/>
        </p:nvSpPr>
        <p:spPr>
          <a:xfrm>
            <a:off x="4212645" y="5243195"/>
            <a:ext cx="3766710" cy="123989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BA" sz="2400" dirty="0"/>
              <a:t>Milica Marić, ma</a:t>
            </a:r>
          </a:p>
          <a:p>
            <a:r>
              <a:rPr lang="sr-Latn-BA" sz="2400" dirty="0"/>
              <a:t>milica.maric@ef.unibl.org</a:t>
            </a:r>
          </a:p>
        </p:txBody>
      </p:sp>
    </p:spTree>
    <p:extLst>
      <p:ext uri="{BB962C8B-B14F-4D97-AF65-F5344CB8AC3E}">
        <p14:creationId xmlns:p14="http://schemas.microsoft.com/office/powerpoint/2010/main" val="3422770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6FD35DA-69FD-1B1F-9D28-AAD8AA0AD3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96335" y="550333"/>
                <a:ext cx="11074400" cy="481753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RS" sz="2200" b="1" i="1" dirty="0">
                    <a:solidFill>
                      <a:schemeClr val="accent1"/>
                    </a:solidFill>
                  </a:rPr>
                  <a:t>c) </a:t>
                </a:r>
                <a:r>
                  <a:rPr lang="sr-Latn-BA" sz="2200" b="1" i="1" dirty="0">
                    <a:solidFill>
                      <a:schemeClr val="accent1"/>
                    </a:solidFill>
                  </a:rPr>
                  <a:t>Stopa rasta marginalnog kapitalnog koeficijenta</a:t>
                </a:r>
                <a:endParaRPr lang="sr-Cyrl-RS" sz="2200" b="1" i="1" dirty="0">
                  <a:solidFill>
                    <a:schemeClr val="accent1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dirty="0"/>
                  <a:t>Marginalni kapitalni koeficijent u 2011: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dirty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𝑀𝐾</m:t>
                          </m:r>
                        </m:e>
                        <m:sub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2011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2011</m:t>
                              </m:r>
                            </m:sub>
                          </m:sSub>
                        </m:den>
                      </m:f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201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201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201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201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350</m:t>
                          </m:r>
                          <m: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1,05</m:t>
                              </m:r>
                            </m:e>
                            <m:sup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p>
                          </m:sSup>
                          <m: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−350</m:t>
                          </m:r>
                        </m:num>
                        <m:den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200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e>
                            <m:sup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p>
                          </m:sSup>
                          <m: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−200</m:t>
                          </m:r>
                        </m:den>
                      </m:f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𝟎𝟗𝟒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342900" indent="-342900">
                  <a:buFont typeface="+mj-lt"/>
                  <a:buAutoNum type="alphaLcParenR" startAt="2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ad>
                            <m:radPr>
                              <m:degHide m:val="on"/>
                              <m:ctrlPr>
                                <a:rPr lang="sr-Latn-BA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0,977</m:t>
                                  </m:r>
                                </m:num>
                                <m:den>
                                  <m:r>
                                    <a:rPr lang="sr-Latn-BA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Latn-BA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,094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𝟕𝟗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6FD35DA-69FD-1B1F-9D28-AAD8AA0AD3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96335" y="550333"/>
                <a:ext cx="11074400" cy="4817533"/>
              </a:xfrm>
              <a:blipFill>
                <a:blip r:embed="rId2"/>
                <a:stretch>
                  <a:fillRect l="-687" t="-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6102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D21FF3C-AC97-D1A6-10D1-95398D86F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994113"/>
              </p:ext>
            </p:extLst>
          </p:nvPr>
        </p:nvGraphicFramePr>
        <p:xfrm>
          <a:off x="842434" y="1176867"/>
          <a:ext cx="4406900" cy="450426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169794">
                  <a:extLst>
                    <a:ext uri="{9D8B030D-6E8A-4147-A177-3AD203B41FA5}">
                      <a16:colId xmlns:a16="http://schemas.microsoft.com/office/drawing/2014/main" val="2705944553"/>
                    </a:ext>
                  </a:extLst>
                </a:gridCol>
                <a:gridCol w="1618553">
                  <a:extLst>
                    <a:ext uri="{9D8B030D-6E8A-4147-A177-3AD203B41FA5}">
                      <a16:colId xmlns:a16="http://schemas.microsoft.com/office/drawing/2014/main" val="424257297"/>
                    </a:ext>
                  </a:extLst>
                </a:gridCol>
                <a:gridCol w="1618553">
                  <a:extLst>
                    <a:ext uri="{9D8B030D-6E8A-4147-A177-3AD203B41FA5}">
                      <a16:colId xmlns:a16="http://schemas.microsoft.com/office/drawing/2014/main" val="139449351"/>
                    </a:ext>
                  </a:extLst>
                </a:gridCol>
              </a:tblGrid>
              <a:tr h="10738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err="1">
                          <a:effectLst/>
                        </a:rPr>
                        <a:t>Godina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err="1">
                          <a:effectLst/>
                        </a:rPr>
                        <a:t>Ukupno</a:t>
                      </a:r>
                      <a:r>
                        <a:rPr lang="en-US" sz="1400" b="1" u="none" strike="noStrike" dirty="0"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</a:rPr>
                        <a:t>ostvarene</a:t>
                      </a:r>
                      <a:r>
                        <a:rPr lang="en-US" sz="1400" b="1" u="none" strike="noStrike" dirty="0"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</a:rPr>
                        <a:t>investicije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BDP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4131014"/>
                  </a:ext>
                </a:extLst>
              </a:tr>
              <a:tr h="343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2013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>
                          <a:effectLst/>
                        </a:rPr>
                        <a:t>      1.563.825,00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      8.814.459,00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77215837"/>
                  </a:ext>
                </a:extLst>
              </a:tr>
              <a:tr h="343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2014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      2.009.430,00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      8.910.201,00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7736761"/>
                  </a:ext>
                </a:extLst>
              </a:tr>
              <a:tr h="343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      1.650.506,00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      9.224.129,00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5341195"/>
                  </a:ext>
                </a:extLst>
              </a:tr>
              <a:tr h="343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</a:rPr>
                        <a:t>2016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      1.668.689,00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      9.650.962,00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3194372"/>
                  </a:ext>
                </a:extLst>
              </a:tr>
              <a:tr h="343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</a:rPr>
                        <a:t>2017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      1.612.886,00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    10.099.280,00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9697458"/>
                  </a:ext>
                </a:extLst>
              </a:tr>
              <a:tr h="343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</a:rPr>
                        <a:t>2018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      1.879.489,00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    10.701.007,00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9052737"/>
                  </a:ext>
                </a:extLst>
              </a:tr>
              <a:tr h="343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</a:rPr>
                        <a:t>2019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>
                          <a:effectLst/>
                        </a:rPr>
                        <a:t>      1.789.555,00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    11.251.324,00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4961288"/>
                  </a:ext>
                </a:extLst>
              </a:tr>
              <a:tr h="343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</a:rPr>
                        <a:t>2020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>
                          <a:effectLst/>
                        </a:rPr>
                        <a:t>      1.959.943,00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    11.131.849,00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9939671"/>
                  </a:ext>
                </a:extLst>
              </a:tr>
              <a:tr h="343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</a:rPr>
                        <a:t>2021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>
                          <a:effectLst/>
                        </a:rPr>
                        <a:t>      1.825.592,00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    12.501.722,00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7722163"/>
                  </a:ext>
                </a:extLst>
              </a:tr>
              <a:tr h="343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>
                          <a:effectLst/>
                        </a:rPr>
                        <a:t>2022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>
                          <a:effectLst/>
                        </a:rPr>
                        <a:t>      2.282.157,00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    14.536.974,00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853844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9D8ADA4-0834-61FF-6FD1-8905186A0FE1}"/>
              </a:ext>
            </a:extLst>
          </p:cNvPr>
          <p:cNvSpPr txBox="1"/>
          <p:nvPr/>
        </p:nvSpPr>
        <p:spPr>
          <a:xfrm>
            <a:off x="156633" y="677333"/>
            <a:ext cx="6913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BDP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ostvarene</a:t>
            </a:r>
            <a:r>
              <a:rPr lang="en-US" b="1" dirty="0"/>
              <a:t> </a:t>
            </a:r>
            <a:r>
              <a:rPr lang="en-US" b="1" dirty="0" err="1"/>
              <a:t>investicije</a:t>
            </a:r>
            <a:r>
              <a:rPr lang="en-US" b="1" dirty="0"/>
              <a:t> u </a:t>
            </a:r>
            <a:r>
              <a:rPr lang="en-US" b="1" dirty="0" err="1"/>
              <a:t>Republici</a:t>
            </a:r>
            <a:r>
              <a:rPr lang="en-US" b="1" dirty="0"/>
              <a:t> </a:t>
            </a:r>
            <a:r>
              <a:rPr lang="en-US" b="1" dirty="0" err="1"/>
              <a:t>Srpskoj</a:t>
            </a:r>
            <a:r>
              <a:rPr lang="en-US" b="1" dirty="0"/>
              <a:t> u 000 KM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B96505-2650-655A-0868-65CEBB1DB684}"/>
              </a:ext>
            </a:extLst>
          </p:cNvPr>
          <p:cNvSpPr txBox="1"/>
          <p:nvPr/>
        </p:nvSpPr>
        <p:spPr>
          <a:xfrm>
            <a:off x="300566" y="5919057"/>
            <a:ext cx="69130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Izvor: </a:t>
            </a:r>
            <a:r>
              <a:rPr lang="en-US" sz="1100" dirty="0" err="1"/>
              <a:t>Statistički</a:t>
            </a:r>
            <a:r>
              <a:rPr lang="en-US" sz="1100" dirty="0"/>
              <a:t> </a:t>
            </a:r>
            <a:r>
              <a:rPr lang="en-US" sz="1100" dirty="0" err="1"/>
              <a:t>godišnjak</a:t>
            </a:r>
            <a:r>
              <a:rPr lang="en-US" sz="1100" dirty="0"/>
              <a:t> RS, 2023. https://</a:t>
            </a:r>
            <a:r>
              <a:rPr lang="en-US" sz="1100" dirty="0" err="1"/>
              <a:t>www.rzs.rs.ba</a:t>
            </a:r>
            <a:r>
              <a:rPr lang="en-US" sz="1100" dirty="0"/>
              <a:t>/front/article/6210/?</a:t>
            </a:r>
            <a:r>
              <a:rPr lang="en-US" sz="1100" dirty="0" err="1"/>
              <a:t>left_mi</a:t>
            </a:r>
            <a:r>
              <a:rPr lang="en-US" sz="1100" dirty="0"/>
              <a:t>=</a:t>
            </a:r>
            <a:r>
              <a:rPr lang="en-US" sz="1100" dirty="0" err="1"/>
              <a:t>None&amp;add</a:t>
            </a:r>
            <a:r>
              <a:rPr lang="en-US" sz="1100" dirty="0"/>
              <a:t>=None 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29FAED08-CDB6-62ED-8C39-72A230EE07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8614961"/>
              </p:ext>
            </p:extLst>
          </p:nvPr>
        </p:nvGraphicFramePr>
        <p:xfrm>
          <a:off x="5427133" y="1422401"/>
          <a:ext cx="6578600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4104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2AC56-C87E-9FB9-11BA-01DA31AFF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9666" y="360579"/>
            <a:ext cx="7312667" cy="882546"/>
          </a:xfrm>
        </p:spPr>
        <p:txBody>
          <a:bodyPr/>
          <a:lstStyle/>
          <a:p>
            <a:r>
              <a:rPr lang="sr-Latn-BA" dirty="0"/>
              <a:t>ZADATAK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5480D-1CDB-7C01-FD62-A03DBF47C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852" y="1563329"/>
            <a:ext cx="9264838" cy="50490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BA" sz="2000" dirty="0"/>
              <a:t>Dati su podaci o kapacitetu jednog preduzeća:</a:t>
            </a:r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Dati su i podaci o korištenju kapaciteta za preduzeće u cjelini:</a:t>
            </a:r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endParaRPr lang="sr-Latn-BA" sz="2000" dirty="0"/>
          </a:p>
          <a:p>
            <a:pPr marL="0" indent="0">
              <a:buNone/>
            </a:pPr>
            <a:r>
              <a:rPr lang="sr-Latn-BA" sz="2000" dirty="0"/>
              <a:t>Izračunati:</a:t>
            </a:r>
          </a:p>
          <a:p>
            <a:pPr marL="0" indent="0">
              <a:buNone/>
            </a:pPr>
            <a:r>
              <a:rPr lang="sr-Latn-BA" sz="2000" dirty="0"/>
              <a:t>a) Prosječnu moguću proizvodnju po radnom satu, te prosječnu ostvarenu proizvodnju po radnom satu.</a:t>
            </a:r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endParaRPr lang="sr-Latn-BA" sz="22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0DCEAB3-67B2-0849-2767-2E5D9288F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43916"/>
              </p:ext>
            </p:extLst>
          </p:nvPr>
        </p:nvGraphicFramePr>
        <p:xfrm>
          <a:off x="1730455" y="1979459"/>
          <a:ext cx="8128002" cy="17483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66113316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06930123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28633546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9641669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46147997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291399099"/>
                    </a:ext>
                  </a:extLst>
                </a:gridCol>
              </a:tblGrid>
              <a:tr h="644111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Pogon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Mašina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Sati u smjeni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Broj smjena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Dana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Kapacitet (kom/sat)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248845"/>
                  </a:ext>
                </a:extLst>
              </a:tr>
              <a:tr h="368063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182121"/>
                  </a:ext>
                </a:extLst>
              </a:tr>
              <a:tr h="368063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239760"/>
                  </a:ext>
                </a:extLst>
              </a:tr>
              <a:tr h="368063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473017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2E337D1-B241-5B5E-F9BB-EA0BECE49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548184"/>
              </p:ext>
            </p:extLst>
          </p:nvPr>
        </p:nvGraphicFramePr>
        <p:xfrm>
          <a:off x="1836579" y="4552991"/>
          <a:ext cx="7915754" cy="7416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31219">
                  <a:extLst>
                    <a:ext uri="{9D8B030D-6E8A-4147-A177-3AD203B41FA5}">
                      <a16:colId xmlns:a16="http://schemas.microsoft.com/office/drawing/2014/main" val="1384288710"/>
                    </a:ext>
                  </a:extLst>
                </a:gridCol>
                <a:gridCol w="1996494">
                  <a:extLst>
                    <a:ext uri="{9D8B030D-6E8A-4147-A177-3AD203B41FA5}">
                      <a16:colId xmlns:a16="http://schemas.microsoft.com/office/drawing/2014/main" val="140647680"/>
                    </a:ext>
                  </a:extLst>
                </a:gridCol>
                <a:gridCol w="2125763">
                  <a:extLst>
                    <a:ext uri="{9D8B030D-6E8A-4147-A177-3AD203B41FA5}">
                      <a16:colId xmlns:a16="http://schemas.microsoft.com/office/drawing/2014/main" val="197732015"/>
                    </a:ext>
                  </a:extLst>
                </a:gridCol>
                <a:gridCol w="2562278">
                  <a:extLst>
                    <a:ext uri="{9D8B030D-6E8A-4147-A177-3AD203B41FA5}">
                      <a16:colId xmlns:a16="http://schemas.microsoft.com/office/drawing/2014/main" val="11449614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Mašina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Prosječno sati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Prosječno dana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Proizvedeno komada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497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275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800" dirty="0"/>
                        <a:t>5.650.000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365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44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A8F9CD3-782B-EEBE-811B-E9C708C62BA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339214"/>
                <a:ext cx="11375285" cy="6356554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AutoNum type="alphaLcParenR"/>
                </a:pPr>
                <a:r>
                  <a:rPr lang="sr-Latn-BA" sz="2200" b="1" dirty="0">
                    <a:solidFill>
                      <a:schemeClr val="accent1"/>
                    </a:solidFill>
                  </a:rPr>
                  <a:t>Prosječno ostvarena i moguća proizvodnja po radnom satu</a:t>
                </a:r>
              </a:p>
              <a:p>
                <a:pPr marL="457200" indent="-457200">
                  <a:buAutoNum type="alphaLcParenR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457200" indent="-457200">
                  <a:buAutoNum type="alphaLcParenR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457200" indent="-457200">
                  <a:buAutoNum type="alphaLcParenR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457200" indent="-457200">
                  <a:buAutoNum type="alphaLcParenR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Latn-BA" sz="2000" dirty="0">
                    <a:solidFill>
                      <a:schemeClr val="tx1"/>
                    </a:solidFill>
                  </a:rPr>
                  <a:t>Prosječno </a:t>
                </a:r>
                <a:r>
                  <a:rPr lang="sr-Latn-BA" sz="2000" u="sng" dirty="0">
                    <a:solidFill>
                      <a:schemeClr val="tx1"/>
                    </a:solidFill>
                  </a:rPr>
                  <a:t>moguća</a:t>
                </a:r>
                <a:r>
                  <a:rPr lang="sr-Latn-BA" sz="2000" dirty="0">
                    <a:solidFill>
                      <a:schemeClr val="tx1"/>
                    </a:solidFill>
                  </a:rPr>
                  <a:t> proizvodnja po satu:</a:t>
                </a: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sr-Latn-BA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𝑚𝑜𝑔𝑢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𝑚𝑜𝑔𝑢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𝑣𝑟𝑖𝑗𝑒𝑚𝑒</m:t>
                          </m:r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11.966.500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385.550</m:t>
                          </m:r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𝟑𝟏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𝟎𝟒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𝒌𝒐𝒎𝒂𝒅𝒂</m:t>
                      </m:r>
                    </m:oMath>
                  </m:oMathPara>
                </a14:m>
                <a:endParaRPr lang="sr-Latn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Latn-BA" sz="2000" dirty="0">
                    <a:solidFill>
                      <a:schemeClr val="tx1"/>
                    </a:solidFill>
                  </a:rPr>
                  <a:t>Prosječna </a:t>
                </a:r>
                <a:r>
                  <a:rPr lang="sr-Latn-BA" sz="2000" u="sng" dirty="0">
                    <a:solidFill>
                      <a:schemeClr val="tx1"/>
                    </a:solidFill>
                  </a:rPr>
                  <a:t>ostvarena</a:t>
                </a:r>
                <a:r>
                  <a:rPr lang="sr-Latn-BA" sz="2000" dirty="0">
                    <a:solidFill>
                      <a:schemeClr val="tx1"/>
                    </a:solidFill>
                  </a:rPr>
                  <a:t> proizvodnja po satu:</a:t>
                </a: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sr-Latn-BA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𝑣𝑟𝑖𝑗𝑒𝑚𝑒</m:t>
                          </m:r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5.650.000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65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∙12∙275</m:t>
                          </m:r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𝟐𝟔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𝟑𝟓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𝒌𝒐𝒎𝒂𝒅𝒂</m:t>
                      </m:r>
                    </m:oMath>
                  </m:oMathPara>
                </a14:m>
                <a:endParaRPr lang="sr-Latn-BA" sz="2000" b="1" dirty="0">
                  <a:solidFill>
                    <a:schemeClr val="tx1"/>
                  </a:solidFill>
                </a:endParaRPr>
              </a:p>
              <a:p>
                <a:pPr marL="457200" indent="-457200">
                  <a:buAutoNum type="alphaLcParenR"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A8F9CD3-782B-EEBE-811B-E9C708C62B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339214"/>
                <a:ext cx="11375285" cy="6356554"/>
              </a:xfrm>
              <a:blipFill>
                <a:blip r:embed="rId2"/>
                <a:stretch>
                  <a:fillRect l="-643" t="-6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7CA52E2-3E98-202A-8E34-DDC063FC9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64254"/>
              </p:ext>
            </p:extLst>
          </p:nvPr>
        </p:nvGraphicFramePr>
        <p:xfrm>
          <a:off x="408357" y="870457"/>
          <a:ext cx="11375285" cy="20116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402940">
                  <a:extLst>
                    <a:ext uri="{9D8B030D-6E8A-4147-A177-3AD203B41FA5}">
                      <a16:colId xmlns:a16="http://schemas.microsoft.com/office/drawing/2014/main" val="2661133168"/>
                    </a:ext>
                  </a:extLst>
                </a:gridCol>
                <a:gridCol w="1224737">
                  <a:extLst>
                    <a:ext uri="{9D8B030D-6E8A-4147-A177-3AD203B41FA5}">
                      <a16:colId xmlns:a16="http://schemas.microsoft.com/office/drawing/2014/main" val="1069301233"/>
                    </a:ext>
                  </a:extLst>
                </a:gridCol>
                <a:gridCol w="1297858">
                  <a:extLst>
                    <a:ext uri="{9D8B030D-6E8A-4147-A177-3AD203B41FA5}">
                      <a16:colId xmlns:a16="http://schemas.microsoft.com/office/drawing/2014/main" val="4286335461"/>
                    </a:ext>
                  </a:extLst>
                </a:gridCol>
                <a:gridCol w="1194619">
                  <a:extLst>
                    <a:ext uri="{9D8B030D-6E8A-4147-A177-3AD203B41FA5}">
                      <a16:colId xmlns:a16="http://schemas.microsoft.com/office/drawing/2014/main" val="239641669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461479974"/>
                    </a:ext>
                  </a:extLst>
                </a:gridCol>
                <a:gridCol w="1681316">
                  <a:extLst>
                    <a:ext uri="{9D8B030D-6E8A-4147-A177-3AD203B41FA5}">
                      <a16:colId xmlns:a16="http://schemas.microsoft.com/office/drawing/2014/main" val="1291399099"/>
                    </a:ext>
                  </a:extLst>
                </a:gridCol>
                <a:gridCol w="1622323">
                  <a:extLst>
                    <a:ext uri="{9D8B030D-6E8A-4147-A177-3AD203B41FA5}">
                      <a16:colId xmlns:a16="http://schemas.microsoft.com/office/drawing/2014/main" val="1877323610"/>
                    </a:ext>
                  </a:extLst>
                </a:gridCol>
                <a:gridCol w="1579892">
                  <a:extLst>
                    <a:ext uri="{9D8B030D-6E8A-4147-A177-3AD203B41FA5}">
                      <a16:colId xmlns:a16="http://schemas.microsoft.com/office/drawing/2014/main" val="1352139328"/>
                    </a:ext>
                  </a:extLst>
                </a:gridCol>
              </a:tblGrid>
              <a:tr h="865470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Pogon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Mašina</a:t>
                      </a:r>
                    </a:p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(1)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Sati u smjeni</a:t>
                      </a:r>
                    </a:p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(2)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Broj smjena</a:t>
                      </a:r>
                    </a:p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(3)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Dana</a:t>
                      </a:r>
                    </a:p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(4)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Kapacitet (kom/sat - </a:t>
                      </a:r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x</a:t>
                      </a:r>
                      <a:r>
                        <a:rPr lang="sr-Latn-BA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Moguće vrijeme </a:t>
                      </a:r>
                    </a:p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(f=1*2*3*4)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Moguća proizvodnja (x*f)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8248845"/>
                  </a:ext>
                </a:extLst>
              </a:tr>
              <a:tr h="350506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89.600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1.792.000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182121"/>
                  </a:ext>
                </a:extLst>
              </a:tr>
              <a:tr h="350506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36.750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1.102.500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239760"/>
                  </a:ext>
                </a:extLst>
              </a:tr>
              <a:tr h="350506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259.200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solidFill>
                            <a:schemeClr val="accent1"/>
                          </a:solidFill>
                        </a:rPr>
                        <a:t>9.072.000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47301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9EC3897-9B05-D34F-CA8F-F5F018AD54F0}"/>
              </a:ext>
            </a:extLst>
          </p:cNvPr>
          <p:cNvSpPr txBox="1"/>
          <p:nvPr/>
        </p:nvSpPr>
        <p:spPr>
          <a:xfrm>
            <a:off x="8790357" y="2882137"/>
            <a:ext cx="1179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b="1" dirty="0"/>
              <a:t>385.550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2D9F34-A9DE-CB46-7BBB-DA2EAECC8070}"/>
              </a:ext>
            </a:extLst>
          </p:cNvPr>
          <p:cNvSpPr txBox="1"/>
          <p:nvPr/>
        </p:nvSpPr>
        <p:spPr>
          <a:xfrm>
            <a:off x="10257343" y="2882137"/>
            <a:ext cx="1474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b="1" dirty="0"/>
              <a:t>11.966.500</a:t>
            </a:r>
          </a:p>
        </p:txBody>
      </p:sp>
    </p:spTree>
    <p:extLst>
      <p:ext uri="{BB962C8B-B14F-4D97-AF65-F5344CB8AC3E}">
        <p14:creationId xmlns:p14="http://schemas.microsoft.com/office/powerpoint/2010/main" val="4282035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D23186-5226-83AB-67C9-D0B3ED94B3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9772" y="310386"/>
                <a:ext cx="11552456" cy="6237227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Font typeface="+mj-lt"/>
                  <a:buAutoNum type="alphaLcParenR" startAt="2"/>
                </a:pPr>
                <a:r>
                  <a:rPr lang="sr-Latn-BA" sz="2200" b="1" dirty="0">
                    <a:solidFill>
                      <a:schemeClr val="accent1"/>
                    </a:solidFill>
                  </a:rPr>
                  <a:t>Koeficijente ekstenzivnog, intenzivnog i integralnog iskorištenja kapaciteta</a:t>
                </a: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𝑂𝑠𝑡𝑣𝑎𝑟𝑒𝑛𝑜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𝑣𝑟𝑖𝑗𝑒𝑚𝑒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𝑀𝑜𝑔𝑢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𝑣𝑟𝑖𝑗𝑒𝑚𝑒</m:t>
                          </m:r>
                        </m:den>
                      </m:f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65</m:t>
                          </m:r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∙12∙275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385.550</m:t>
                          </m:r>
                        </m:den>
                      </m:f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𝟓𝟓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𝑃𝑟𝑜𝑠𝑗𝑒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𝑠𝑎𝑡𝑢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𝑃𝑟𝑜𝑠𝑗𝑒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𝑚𝑜𝑔𝑢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𝑠𝑎𝑡𝑢</m:t>
                          </m:r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26,34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31,04</m:t>
                          </m:r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𝟖𝟒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𝑖𝑔𝑟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𝑈𝑘𝑢𝑝𝑛𝑜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𝑈𝑘𝑢𝑝𝑛𝑜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𝑚𝑜𝑔𝑢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5.650.000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11.966.500</m:t>
                          </m:r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𝟒𝟕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𝑲</m:t>
                          </m:r>
                        </m:e>
                        <m:sub>
                          <m:r>
                            <a:rPr lang="sr-Latn-BA" sz="2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𝒊𝒈𝒓</m:t>
                          </m:r>
                        </m:sub>
                      </m:sSub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𝑲</m:t>
                              </m:r>
                            </m:e>
                            <m:sub>
                              <m: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sub>
                          </m:sSub>
                          <m:r>
                            <a:rPr lang="sr-Latn-BA" sz="22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𝑲</m:t>
                              </m:r>
                            </m:e>
                            <m:sub>
                              <m:r>
                                <a:rPr lang="sr-Latn-BA" sz="2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num>
                        <m:den>
                          <m:r>
                            <a:rPr lang="sr-Latn-BA" sz="2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7,2=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55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∙84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  <m:r>
                            <m:rPr>
                              <m:nor/>
                            </m:rPr>
                            <a:rPr lang="sr-Latn-BA" sz="2200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D23186-5226-83AB-67C9-D0B3ED94B3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9772" y="310386"/>
                <a:ext cx="11552456" cy="6237227"/>
              </a:xfrm>
              <a:blipFill>
                <a:blip r:embed="rId2"/>
                <a:stretch>
                  <a:fillRect l="-633" t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8705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7CAB95-E1D8-3662-5C33-7ED81915B05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8031" y="181099"/>
                <a:ext cx="11435938" cy="6409706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Font typeface="+mj-lt"/>
                  <a:buAutoNum type="alphaLcParenR" startAt="3"/>
                </a:pPr>
                <a:r>
                  <a:rPr lang="sr-Latn-BA" sz="2200" b="1" dirty="0">
                    <a:solidFill>
                      <a:schemeClr val="accent1"/>
                    </a:solidFill>
                  </a:rPr>
                  <a:t>Za koliko bi se morala povećati ostvarena proizvodnja da bi se koeficijent intenzivnog iskorištenja kapaciteta povećao na 85%?</a:t>
                </a:r>
              </a:p>
              <a:p>
                <a:pPr marL="0" indent="0">
                  <a:buNone/>
                </a:pPr>
                <a:endParaRPr lang="sr-Latn-BA" sz="2200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=85%</m:t>
                      </m:r>
                    </m:oMath>
                  </m:oMathPara>
                </a14:m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𝑃𝑟𝑜𝑠𝑗𝑒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𝑠𝑎𝑡𝑢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𝑃𝑟𝑜𝑠𝑗𝑒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𝑚𝑜𝑔𝑢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𝑠𝑎𝑡𝑢</m:t>
                          </m:r>
                        </m:den>
                      </m:f>
                      <m:r>
                        <a:rPr lang="sr-Latn-BA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85=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𝑃𝑟𝑜𝑠𝑗𝑒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𝑝𝑟𝑜𝑖𝑧𝑣𝑜𝑑𝑛𝑗𝑎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𝑠𝑎𝑡𝑢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31,04</m:t>
                          </m:r>
                        </m:den>
                      </m:f>
                      <m:r>
                        <a:rPr lang="sr-Latn-BA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0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𝑝𝑜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𝑠𝑎𝑡𝑢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=26,384</m:t>
                      </m:r>
                    </m:oMath>
                  </m:oMathPara>
                </a14:m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26,384=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𝑜𝑠𝑡𝑣𝑎𝑟𝑒𝑛𝑎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𝑝𝑟𝑜𝑖𝑧𝑣𝑜𝑑𝑛𝑗𝑎</m:t>
                          </m:r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𝑜𝑠𝑡𝑣𝑎𝑟𝑒𝑛𝑜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𝑣𝑟𝑖𝑗𝑒𝑚𝑒</m:t>
                          </m:r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sr-Latn-BA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65</m:t>
                          </m:r>
                          <m:r>
                            <a:rPr lang="sr-Latn-BA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∙12∙275</m:t>
                          </m:r>
                        </m:den>
                      </m:f>
                      <m:r>
                        <a:rPr lang="sr-Latn-BA" sz="20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=5.659.368</m:t>
                      </m:r>
                    </m:oMath>
                  </m:oMathPara>
                </a14:m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∆=5.659.368−</m:t>
                      </m:r>
                      <m:r>
                        <a:rPr lang="sr-Latn-BA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5.650.000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𝟑𝟔𝟖</m:t>
                      </m:r>
                    </m:oMath>
                  </m:oMathPara>
                </a14:m>
                <a:endParaRPr lang="sr-Latn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Latn-BA" sz="2000" i="1" dirty="0">
                    <a:solidFill>
                      <a:schemeClr val="tx1"/>
                    </a:solidFill>
                  </a:rPr>
                  <a:t>Tumačenje?</a:t>
                </a:r>
              </a:p>
              <a:p>
                <a:pPr marL="0" indent="0">
                  <a:buNone/>
                </a:pPr>
                <a:endParaRPr lang="sr-Latn-BA" sz="2000" b="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0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7CAB95-E1D8-3662-5C33-7ED81915B0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8031" y="181099"/>
                <a:ext cx="11435938" cy="6409706"/>
              </a:xfrm>
              <a:blipFill>
                <a:blip r:embed="rId2"/>
                <a:stretch>
                  <a:fillRect l="-640" t="-666" b="-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8454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996CB-C8B4-1665-2046-BAA3AEC4A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ZADATAK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9C81F-38FD-A398-89F2-C291BF6E9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5845" y="2933012"/>
            <a:ext cx="9700309" cy="25533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BA" sz="2200" dirty="0"/>
              <a:t>Koeficijent ekstenzivnog iskorištenja kapaciteta je iznosio 70% u 2016. godini, a koeficijent integralnog iskorištenja kapaciteta 60%. Koeficijent ekstenzivnog iskorištenja kapaciteta se povećavao prosječno godišnje 1% do 2020. godine, a koeficijent </a:t>
            </a:r>
            <a:r>
              <a:rPr lang="sr-Latn-BA" sz="2200"/>
              <a:t>integralnog iskorištenja kapaciteta </a:t>
            </a:r>
            <a:r>
              <a:rPr lang="sr-Latn-BA" sz="2200" dirty="0"/>
              <a:t>se smanjivao za 2% godišnje.</a:t>
            </a:r>
          </a:p>
          <a:p>
            <a:pPr marL="0" indent="0" algn="just">
              <a:buNone/>
            </a:pPr>
            <a:r>
              <a:rPr lang="sr-Latn-BA" sz="2200" dirty="0"/>
              <a:t>Izračunati koeficijent intenzivnog iskorištenja kapaciteta za 2020. godinu.</a:t>
            </a:r>
          </a:p>
        </p:txBody>
      </p:sp>
    </p:spTree>
    <p:extLst>
      <p:ext uri="{BB962C8B-B14F-4D97-AF65-F5344CB8AC3E}">
        <p14:creationId xmlns:p14="http://schemas.microsoft.com/office/powerpoint/2010/main" val="2270287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AE13E6-9AF5-7B3B-34F7-883BA8DD2D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2671" y="442452"/>
                <a:ext cx="10913806" cy="606158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,2016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=70%</m:t>
                      </m:r>
                    </m:oMath>
                  </m:oMathPara>
                </a14:m>
                <a:endParaRPr lang="sr-Latn-BA" sz="2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𝑖𝑔𝑟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,2016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=60%</m:t>
                      </m:r>
                    </m:oMath>
                  </m:oMathPara>
                </a14:m>
                <a:endParaRPr lang="sr-Latn-BA" sz="2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r-Latn-BA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,2020</m:t>
                          </m:r>
                        </m:sub>
                      </m:sSub>
                      <m:r>
                        <a:rPr lang="sr-Latn-BA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sr-Latn-BA" sz="2200" dirty="0"/>
              </a:p>
              <a:p>
                <a:pPr marL="0" indent="0" algn="ctr">
                  <a:buNone/>
                </a:pPr>
                <a:endParaRPr lang="sr-Latn-BA" sz="220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𝑖𝑔𝑟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sr-Latn-BA" sz="2200" dirty="0"/>
              </a:p>
              <a:p>
                <a:pPr marL="0" indent="0" algn="ctr">
                  <a:buNone/>
                </a:pPr>
                <a:endParaRPr lang="sr-Latn-BA" sz="2200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,2020</m:t>
                          </m:r>
                        </m:sub>
                      </m:sSub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𝑖𝑔𝑟</m:t>
                              </m:r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,2020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,2020</m:t>
                              </m:r>
                            </m:sub>
                          </m:sSub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60</m:t>
                          </m:r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BA" sz="2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BA" sz="2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lang="sr-Latn-BA" sz="2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r-Latn-BA" sz="2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sr-Latn-BA" sz="2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sr-Latn-BA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70</m:t>
                          </m:r>
                          <m: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BA" sz="2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BA" sz="2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Latn-BA" sz="2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sr-Latn-BA" sz="22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r-Latn-BA" sz="22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sr-Latn-BA" sz="22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sr-Latn-BA" sz="2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sr-Latn-BA" sz="22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sr-Latn-BA" sz="2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55,34</m:t>
                          </m:r>
                        </m:num>
                        <m:den>
                          <m:r>
                            <a:rPr lang="sr-Latn-BA" sz="2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72,84</m:t>
                          </m:r>
                        </m:den>
                      </m:f>
                      <m:r>
                        <a:rPr lang="sr-Latn-BA" sz="22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𝟕𝟔</m:t>
                      </m:r>
                      <m:r>
                        <a:rPr lang="sr-Latn-BA" sz="22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sr-Latn-BA" sz="2200" b="1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:endParaRPr lang="sr-Latn-BA" sz="2200" b="0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:endParaRPr lang="sr-Latn-BA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AE13E6-9AF5-7B3B-34F7-883BA8DD2D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2671" y="442452"/>
                <a:ext cx="10913806" cy="6061587"/>
              </a:xfrm>
              <a:blipFill>
                <a:blip r:embed="rId2"/>
                <a:stretch>
                  <a:fillRect l="-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9754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D578A-360E-4D18-A21A-9E5035893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10731"/>
            <a:ext cx="7729728" cy="1188720"/>
          </a:xfrm>
        </p:spPr>
        <p:txBody>
          <a:bodyPr/>
          <a:lstStyle/>
          <a:p>
            <a:r>
              <a:rPr lang="sr-Latn-BA" dirty="0"/>
              <a:t>ZADATAK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494C4-0C67-2C12-8DE4-706287ABA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7" y="2403986"/>
            <a:ext cx="10913806" cy="4218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BA" sz="2200" dirty="0"/>
              <a:t>Dati su sljedeći podaci za 2010. godinu:</a:t>
            </a:r>
          </a:p>
          <a:p>
            <a:r>
              <a:rPr lang="sr-Latn-BA" sz="2200" dirty="0"/>
              <a:t>Osnovna sredstva (u milionima KM) = 350</a:t>
            </a:r>
          </a:p>
          <a:p>
            <a:r>
              <a:rPr lang="sr-Latn-BA" sz="2200" dirty="0"/>
              <a:t>Bruto domaći proizvod, BDP (u milionima KM) = 200</a:t>
            </a:r>
          </a:p>
          <a:p>
            <a:pPr marL="0" indent="0">
              <a:buNone/>
            </a:pPr>
            <a:r>
              <a:rPr lang="sr-Latn-BA" sz="2200" dirty="0"/>
              <a:t>Stopa investicija (rast osnovnih sredstava) je 5%, a stopa rasta BDP-a je 8% godišnje u periodu od 2010. do 2015. godine.</a:t>
            </a:r>
          </a:p>
          <a:p>
            <a:pPr marL="0" indent="0">
              <a:buNone/>
            </a:pPr>
            <a:endParaRPr lang="sr-Latn-BA" sz="2200" dirty="0"/>
          </a:p>
          <a:p>
            <a:pPr marL="0" indent="0">
              <a:buNone/>
            </a:pPr>
            <a:r>
              <a:rPr lang="sr-Latn-BA" sz="2200" dirty="0"/>
              <a:t>Izračunati:</a:t>
            </a:r>
          </a:p>
          <a:p>
            <a:pPr marL="457200" indent="-457200">
              <a:buAutoNum type="alphaLcParenR"/>
            </a:pPr>
            <a:r>
              <a:rPr lang="sr-Latn-BA" sz="2200" dirty="0"/>
              <a:t>Kapitalni koeficijent u 2010. godini;</a:t>
            </a:r>
          </a:p>
          <a:p>
            <a:pPr marL="457200" indent="-457200">
              <a:buAutoNum type="alphaLcParenR"/>
            </a:pPr>
            <a:r>
              <a:rPr lang="sr-Latn-BA" sz="2200" dirty="0"/>
              <a:t>Marginalni kapitalni koeficijent za 2015. godinu;</a:t>
            </a:r>
          </a:p>
          <a:p>
            <a:pPr marL="457200" indent="-457200">
              <a:buAutoNum type="alphaLcParenR"/>
            </a:pPr>
            <a:r>
              <a:rPr lang="sr-Latn-BA" sz="2200" dirty="0"/>
              <a:t>Stopu rasta marginalnog kapitalnog koeficijenta u ovom periodu. </a:t>
            </a:r>
          </a:p>
        </p:txBody>
      </p:sp>
    </p:spTree>
    <p:extLst>
      <p:ext uri="{BB962C8B-B14F-4D97-AF65-F5344CB8AC3E}">
        <p14:creationId xmlns:p14="http://schemas.microsoft.com/office/powerpoint/2010/main" val="1157337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CD16F1B-70C0-8B42-7F90-9F413749363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7800" y="367617"/>
                <a:ext cx="10614467" cy="153738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RS" sz="2200" b="1" i="1" dirty="0">
                    <a:solidFill>
                      <a:schemeClr val="accent1"/>
                    </a:solidFill>
                  </a:rPr>
                  <a:t>а</a:t>
                </a:r>
                <a:r>
                  <a:rPr lang="sr-Latn-BA" sz="2200" b="1" i="1" dirty="0">
                    <a:solidFill>
                      <a:schemeClr val="accent1"/>
                    </a:solidFill>
                  </a:rPr>
                  <a:t>) Kapitalni koeficijent u 2010. godini</a:t>
                </a:r>
              </a:p>
              <a:p>
                <a:pPr marL="0" indent="0">
                  <a:buNone/>
                </a:pPr>
                <a:endParaRPr lang="sr-Latn-BA" sz="2200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RS" sz="2200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sr-Latn-BA" sz="22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𝑶𝑺</m:t>
                          </m:r>
                        </m:num>
                        <m:den>
                          <m:r>
                            <a:rPr lang="sr-Latn-BA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  <m:r>
                        <a:rPr lang="sr-Latn-BA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𝟑𝟓𝟎</m:t>
                          </m:r>
                        </m:num>
                        <m:den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𝟕𝟓</m:t>
                      </m:r>
                    </m:oMath>
                  </m:oMathPara>
                </a14:m>
                <a:endParaRPr lang="sr-Latn-BA" sz="2200" b="1" dirty="0"/>
              </a:p>
              <a:p>
                <a:pPr marL="0" indent="0">
                  <a:buNone/>
                </a:pPr>
                <a:endParaRPr lang="sr-Latn-BA" sz="2000" b="1" dirty="0"/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1CD16F1B-70C0-8B42-7F90-9F413749363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7800" y="367617"/>
                <a:ext cx="10614467" cy="1537383"/>
              </a:xfrm>
              <a:blipFill>
                <a:blip r:embed="rId2"/>
                <a:stretch>
                  <a:fillRect l="-597" t="-2439" b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2B2401E0-C8B4-7373-0818-2DC0D0059D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7800" y="2175933"/>
                <a:ext cx="11929534" cy="4622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sz="2200" b="1" i="1" dirty="0">
                    <a:solidFill>
                      <a:schemeClr val="accent1"/>
                    </a:solidFill>
                  </a:rPr>
                  <a:t>b) Marginalni kapitalni koeficijent u 2015. godini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200" b="1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RS" sz="2200" b="1" i="1" smtClean="0">
                          <a:latin typeface="Cambria Math" panose="02040503050406030204" pitchFamily="18" charset="0"/>
                        </a:rPr>
                        <m:t>𝑴𝑲</m:t>
                      </m:r>
                      <m:r>
                        <a:rPr lang="sr-Latn-BA" sz="22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𝑶𝑺</m:t>
                          </m:r>
                        </m:num>
                        <m:den>
                          <m:r>
                            <a:rPr lang="sr-Latn-BA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  <m:r>
                        <a:rPr lang="sr-Latn-BA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2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sr-Latn-BA" sz="2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r-Latn-BA" sz="2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𝑩𝑫𝑷</m:t>
                          </m:r>
                        </m:den>
                      </m:f>
                    </m:oMath>
                  </m:oMathPara>
                </a14:m>
                <a:endParaRPr lang="sr-Latn-BA" sz="22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0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sz="2000" dirty="0"/>
                  <a:t>Marginalni kapitalni koeficijent u 2015: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𝑀𝐾</m:t>
                          </m:r>
                        </m:e>
                        <m:sub>
                          <m:r>
                            <a:rPr lang="sr-Latn-BA" i="1" smtClean="0">
                              <a:latin typeface="Cambria Math" panose="02040503050406030204" pitchFamily="18" charset="0"/>
                            </a:rPr>
                            <m:t>2015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sub>
                          </m:s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𝑂𝑆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015</m:t>
                              </m:r>
                            </m:sub>
                          </m:s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𝐵𝐷𝑃</m:t>
                              </m:r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sr-Latn-BA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sub>
                          </m:sSub>
                        </m:den>
                      </m:f>
                      <m:r>
                        <a:rPr lang="sr-Latn-BA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350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1,05</m:t>
                              </m:r>
                            </m:e>
                            <m:sup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−350∙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1,05</m:t>
                              </m:r>
                            </m:e>
                            <m:sup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200</m:t>
                          </m:r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1,08</m:t>
                              </m:r>
                            </m:e>
                            <m:sup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−200∙</m:t>
                          </m:r>
                          <m:sSup>
                            <m:sSup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1,08</m:t>
                              </m:r>
                            </m:e>
                            <m:sup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𝟗𝟕𝟕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dirty="0"/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2B2401E0-C8B4-7373-0818-2DC0D0059D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2175933"/>
                <a:ext cx="11929534" cy="4622800"/>
              </a:xfrm>
              <a:prstGeom prst="rect">
                <a:avLst/>
              </a:prstGeom>
              <a:blipFill>
                <a:blip r:embed="rId3"/>
                <a:stretch>
                  <a:fillRect l="-531" t="-8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34282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3777</TotalTime>
  <Words>685</Words>
  <Application>Microsoft Macintosh PowerPoint</Application>
  <PresentationFormat>Widescreen</PresentationFormat>
  <Paragraphs>198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Cambria Math</vt:lpstr>
      <vt:lpstr>Gill Sans MT</vt:lpstr>
      <vt:lpstr>Parcel</vt:lpstr>
      <vt:lpstr>STATISTIČKO OBUHVATANJE KAPACITETA</vt:lpstr>
      <vt:lpstr>ZADATAK 1</vt:lpstr>
      <vt:lpstr>PowerPoint Presentation</vt:lpstr>
      <vt:lpstr>PowerPoint Presentation</vt:lpstr>
      <vt:lpstr>PowerPoint Presentation</vt:lpstr>
      <vt:lpstr>ZADATAK 2</vt:lpstr>
      <vt:lpstr>PowerPoint Presentation</vt:lpstr>
      <vt:lpstr>ZADATAK 3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STATISTIČKO OBUHVATANJE KAPACITETA</dc:title>
  <dc:creator>Marić, Milica</dc:creator>
  <cp:lastModifiedBy>Milica Maric</cp:lastModifiedBy>
  <cp:revision>34</cp:revision>
  <dcterms:created xsi:type="dcterms:W3CDTF">2022-12-05T08:42:51Z</dcterms:created>
  <dcterms:modified xsi:type="dcterms:W3CDTF">2024-11-25T13:36:33Z</dcterms:modified>
</cp:coreProperties>
</file>