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36"/>
  </p:notesMasterIdLst>
  <p:sldIdLst>
    <p:sldId id="351" r:id="rId2"/>
    <p:sldId id="312" r:id="rId3"/>
    <p:sldId id="313" r:id="rId4"/>
    <p:sldId id="352" r:id="rId5"/>
    <p:sldId id="314" r:id="rId6"/>
    <p:sldId id="321" r:id="rId7"/>
    <p:sldId id="315" r:id="rId8"/>
    <p:sldId id="316" r:id="rId9"/>
    <p:sldId id="317" r:id="rId10"/>
    <p:sldId id="318" r:id="rId11"/>
    <p:sldId id="355" r:id="rId12"/>
    <p:sldId id="320" r:id="rId13"/>
    <p:sldId id="322" r:id="rId14"/>
    <p:sldId id="323" r:id="rId15"/>
    <p:sldId id="324" r:id="rId16"/>
    <p:sldId id="326" r:id="rId17"/>
    <p:sldId id="325" r:id="rId18"/>
    <p:sldId id="356" r:id="rId19"/>
    <p:sldId id="327" r:id="rId20"/>
    <p:sldId id="328" r:id="rId21"/>
    <p:sldId id="353" r:id="rId22"/>
    <p:sldId id="329" r:id="rId23"/>
    <p:sldId id="331" r:id="rId24"/>
    <p:sldId id="357" r:id="rId25"/>
    <p:sldId id="332" r:id="rId26"/>
    <p:sldId id="333" r:id="rId27"/>
    <p:sldId id="334" r:id="rId28"/>
    <p:sldId id="335" r:id="rId29"/>
    <p:sldId id="337" r:id="rId30"/>
    <p:sldId id="338" r:id="rId31"/>
    <p:sldId id="340" r:id="rId32"/>
    <p:sldId id="341" r:id="rId33"/>
    <p:sldId id="342" r:id="rId34"/>
    <p:sldId id="31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35C4-BB8A-4809-AAC2-0C724BF5DDA1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234B-12C9-4334-8F58-EB030DF5D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6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06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71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07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25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54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85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33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20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52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12000" t="10000" r="16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2971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BA" sz="5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BA" sz="5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BA" sz="55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Osnovne </a:t>
            </a:r>
            <a:r>
              <a:rPr lang="sr-Latn-BA" sz="5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monetarne teorije</a:t>
            </a:r>
            <a:r>
              <a:rPr lang="sr-Latn-BA" sz="5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BA" sz="5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BA" sz="5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55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5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6347713" cy="5334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Phillipsova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kriva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7048"/>
            <a:ext cx="8839200" cy="449275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Phillipsova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kriva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predstavlja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obrnuti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odnos između stope nezaposlenosti i stope inflacije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Nadovezuje</a:t>
            </a:r>
            <a:r>
              <a:rPr lang="sr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Keynesovu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misao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posta</a:t>
            </a:r>
            <a:r>
              <a:rPr lang="sr-Latn-BA" sz="2400" dirty="0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BA" sz="2400" dirty="0">
                <a:latin typeface="Calibri" panose="020F0502020204030204" pitchFamily="34" charset="0"/>
                <a:cs typeface="Calibri" panose="020F0502020204030204" pitchFamily="34" charset="0"/>
              </a:rPr>
              <a:t>glavn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element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neokeynesijanske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ekonomije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1960-ima.</a:t>
            </a:r>
          </a:p>
          <a:p>
            <a:pPr algn="just">
              <a:lnSpc>
                <a:spcPct val="130000"/>
              </a:lnSpc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Uoč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ava se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obrnut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odnos između promjene nadnica i nezaposlenosti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ada je na tržištu veća ponuda rada od potražnje za radom, tj. 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kada je veća nezaposlenost, nadnice padaju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S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uprotno, nadnice rastu kada je potražnja za radom veća od ponude, odnosno, kada se nezaposlenost smanjuje.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Promjena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nadnica se reflekt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uje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na promjenu cijena, tj.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inflaciju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0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886200"/>
            <a:ext cx="8674123" cy="2028462"/>
          </a:xfrm>
        </p:spPr>
        <p:txBody>
          <a:bodyPr>
            <a:normAutofit/>
          </a:bodyPr>
          <a:lstStyle/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b="1" dirty="0" err="1">
                <a:latin typeface="Arial" panose="020B0604020202020204" pitchFamily="34" charset="0"/>
              </a:rPr>
              <a:t>Rast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agregatne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tražnje</a:t>
            </a:r>
            <a:r>
              <a:rPr lang="en-US" altLang="en-US" b="1" dirty="0">
                <a:latin typeface="Arial" panose="020B0604020202020204" pitchFamily="34" charset="0"/>
              </a:rPr>
              <a:t> (AD)</a:t>
            </a:r>
            <a:r>
              <a:rPr lang="en-US" altLang="en-US" dirty="0">
                <a:latin typeface="Arial" panose="020B0604020202020204" pitchFamily="34" charset="0"/>
              </a:rPr>
              <a:t> → </a:t>
            </a:r>
            <a:r>
              <a:rPr lang="en-US" altLang="en-US" dirty="0" err="1">
                <a:latin typeface="Arial" panose="020B0604020202020204" pitchFamily="34" charset="0"/>
              </a:rPr>
              <a:t>rast</a:t>
            </a:r>
            <a:r>
              <a:rPr lang="en-US" altLang="en-US" dirty="0">
                <a:latin typeface="Arial" panose="020B0604020202020204" pitchFamily="34" charset="0"/>
              </a:rPr>
              <a:t> c</a:t>
            </a:r>
            <a:r>
              <a:rPr lang="sr-Latn-BA" altLang="en-US" dirty="0">
                <a:latin typeface="Arial" panose="020B0604020202020204" pitchFamily="34" charset="0"/>
              </a:rPr>
              <a:t>ij</a:t>
            </a:r>
            <a:r>
              <a:rPr lang="en-US" altLang="en-US" dirty="0" err="1">
                <a:latin typeface="Arial" panose="020B0604020202020204" pitchFamily="34" charset="0"/>
              </a:rPr>
              <a:t>ena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proizvodnje</a:t>
            </a:r>
            <a:r>
              <a:rPr lang="en-US" altLang="en-US" dirty="0">
                <a:latin typeface="Arial" panose="020B0604020202020204" pitchFamily="34" charset="0"/>
              </a:rPr>
              <a:t> → </a:t>
            </a:r>
            <a:r>
              <a:rPr lang="en-US" altLang="en-US" b="1" dirty="0" err="1">
                <a:latin typeface="Arial" panose="020B0604020202020204" pitchFamily="34" charset="0"/>
              </a:rPr>
              <a:t>pomak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duž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Phillipsove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krive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</a:rPr>
              <a:t>naviše</a:t>
            </a:r>
            <a:r>
              <a:rPr lang="en-US" altLang="en-US" dirty="0">
                <a:latin typeface="Arial" panose="020B0604020202020204" pitchFamily="34" charset="0"/>
              </a:rPr>
              <a:t>→ </a:t>
            </a:r>
            <a:r>
              <a:rPr lang="en-US" altLang="en-US" b="1" dirty="0" err="1">
                <a:latin typeface="Arial" panose="020B0604020202020204" pitchFamily="34" charset="0"/>
              </a:rPr>
              <a:t>manja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nezaposlenost</a:t>
            </a:r>
            <a:r>
              <a:rPr lang="en-US" altLang="en-US" b="1" dirty="0"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latin typeface="Arial" panose="020B0604020202020204" pitchFamily="34" charset="0"/>
              </a:rPr>
              <a:t>veća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</a:rPr>
              <a:t>inflacija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  <a:endParaRPr lang="sr-Latn-BA" altLang="en-US" dirty="0">
              <a:latin typeface="Arial" panose="020B0604020202020204" pitchFamily="34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Obrnuto</a:t>
            </a:r>
            <a:r>
              <a:rPr lang="en-US" altLang="en-US" dirty="0">
                <a:latin typeface="Arial" panose="020B0604020202020204" pitchFamily="34" charset="0"/>
              </a:rPr>
              <a:t>, pad </a:t>
            </a:r>
            <a:r>
              <a:rPr lang="en-US" altLang="en-US" dirty="0" err="1">
                <a:latin typeface="Arial" panose="020B0604020202020204" pitchFamily="34" charset="0"/>
              </a:rPr>
              <a:t>tražnje</a:t>
            </a:r>
            <a:r>
              <a:rPr lang="en-US" altLang="en-US" dirty="0">
                <a:latin typeface="Arial" panose="020B0604020202020204" pitchFamily="34" charset="0"/>
              </a:rPr>
              <a:t> → </a:t>
            </a:r>
            <a:r>
              <a:rPr lang="en-US" altLang="en-US" dirty="0" err="1">
                <a:latin typeface="Arial" panose="020B0604020202020204" pitchFamily="34" charset="0"/>
              </a:rPr>
              <a:t>manje</a:t>
            </a:r>
            <a:r>
              <a:rPr lang="en-US" altLang="en-US" dirty="0">
                <a:latin typeface="Arial" panose="020B0604020202020204" pitchFamily="34" charset="0"/>
              </a:rPr>
              <a:t> c</a:t>
            </a:r>
            <a:r>
              <a:rPr lang="sr-Latn-BA" altLang="en-US" dirty="0">
                <a:latin typeface="Arial" panose="020B0604020202020204" pitchFamily="34" charset="0"/>
              </a:rPr>
              <a:t>ij</a:t>
            </a:r>
            <a:r>
              <a:rPr lang="en-US" altLang="en-US" dirty="0" err="1">
                <a:latin typeface="Arial" panose="020B0604020202020204" pitchFamily="34" charset="0"/>
              </a:rPr>
              <a:t>ene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veća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nezaposlenost</a:t>
            </a:r>
            <a:r>
              <a:rPr lang="en-US" altLang="en-US" dirty="0">
                <a:latin typeface="Arial" panose="020B0604020202020204" pitchFamily="34" charset="0"/>
              </a:rPr>
              <a:t> → </a:t>
            </a:r>
            <a:r>
              <a:rPr lang="en-US" altLang="en-US" b="1" dirty="0" err="1">
                <a:latin typeface="Arial" panose="020B0604020202020204" pitchFamily="34" charset="0"/>
              </a:rPr>
              <a:t>pomak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naniže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duž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Phillipsove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</a:rPr>
              <a:t>krive</a:t>
            </a:r>
            <a:r>
              <a:rPr lang="sr-Latn-BA" altLang="en-US" b="1" dirty="0" smtClean="0">
                <a:latin typeface="Arial" panose="020B0604020202020204" pitchFamily="34" charset="0"/>
              </a:rPr>
              <a:t> - </a:t>
            </a:r>
            <a:r>
              <a:rPr lang="en-US" altLang="en-US" b="1" dirty="0" err="1" smtClean="0">
                <a:latin typeface="Arial" panose="020B0604020202020204" pitchFamily="34" charset="0"/>
              </a:rPr>
              <a:t>veća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nezaposlenost</a:t>
            </a:r>
            <a:r>
              <a:rPr lang="en-US" altLang="en-US" b="1" dirty="0"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latin typeface="Arial" panose="020B0604020202020204" pitchFamily="34" charset="0"/>
              </a:rPr>
              <a:t>manja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inflacija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r-Latn-BA" altLang="en-US" dirty="0">
              <a:latin typeface="Arial" panose="020B0604020202020204" pitchFamily="34" charset="0"/>
            </a:endParaRPr>
          </a:p>
          <a:p>
            <a:pPr algn="just"/>
            <a:endParaRPr lang="en-US" dirty="0"/>
          </a:p>
        </p:txBody>
      </p:sp>
      <p:pic>
        <p:nvPicPr>
          <p:cNvPr id="6" name="Picture 2" descr="https://sdmntprwestus3.oaiusercontent.com/files/00000000-a940-61fd-bc38-8841ad9d397a/raw?se=2025-10-06T11%3A14%3A45Z&amp;sp=r&amp;sv=2024-08-04&amp;sr=b&amp;scid=8eb2d4b3-cdc7-53c7-9a2e-7747cc8ad614&amp;skoid=f71d6506-3cac-498e-b62a-67f9228033a9&amp;sktid=a48cca56-e6da-484e-a814-9c849652bcb3&amp;skt=2025-10-06T09%3A05%3A37Z&amp;ske=2025-10-07T09%3A05%3A37Z&amp;sks=b&amp;skv=2024-08-04&amp;sig=Tu4bW08kGYc1bCsiG%2BJ0HDNShULAQyQkMAwirY2nCig%3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r="4082" b="5075"/>
          <a:stretch/>
        </p:blipFill>
        <p:spPr bwMode="auto">
          <a:xfrm>
            <a:off x="1752600" y="990599"/>
            <a:ext cx="4757057" cy="283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5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010400" cy="4191000"/>
          </a:xfrm>
        </p:spPr>
        <p:txBody>
          <a:bodyPr>
            <a:normAutofit/>
          </a:bodyPr>
          <a:lstStyle/>
          <a:p>
            <a:r>
              <a:rPr lang="en-US" sz="2300" dirty="0" err="1">
                <a:solidFill>
                  <a:schemeClr val="tx1"/>
                </a:solidFill>
              </a:rPr>
              <a:t>Ako</a:t>
            </a:r>
            <a:r>
              <a:rPr lang="en-US" sz="2300" dirty="0">
                <a:solidFill>
                  <a:schemeClr val="tx1"/>
                </a:solidFill>
              </a:rPr>
              <a:t> se </a:t>
            </a:r>
            <a:r>
              <a:rPr lang="en-US" sz="2300" dirty="0" err="1">
                <a:solidFill>
                  <a:schemeClr val="tx1"/>
                </a:solidFill>
              </a:rPr>
              <a:t>ekonomska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politika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opredijeli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povećanje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agregatne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tražnje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smanjiće</a:t>
            </a:r>
            <a:r>
              <a:rPr lang="en-US" sz="2300" dirty="0">
                <a:solidFill>
                  <a:schemeClr val="tx1"/>
                </a:solidFill>
              </a:rPr>
              <a:t> se </a:t>
            </a:r>
            <a:r>
              <a:rPr lang="en-US" sz="2300" dirty="0" err="1">
                <a:solidFill>
                  <a:schemeClr val="tx1"/>
                </a:solidFill>
              </a:rPr>
              <a:t>nezaposlenost</a:t>
            </a:r>
            <a:r>
              <a:rPr lang="en-US" sz="2300" dirty="0">
                <a:solidFill>
                  <a:schemeClr val="tx1"/>
                </a:solidFill>
              </a:rPr>
              <a:t> , </a:t>
            </a:r>
            <a:r>
              <a:rPr lang="en-US" sz="2300" dirty="0" err="1">
                <a:solidFill>
                  <a:schemeClr val="tx1"/>
                </a:solidFill>
              </a:rPr>
              <a:t>ali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će</a:t>
            </a:r>
            <a:r>
              <a:rPr lang="en-US" sz="2300" dirty="0">
                <a:solidFill>
                  <a:schemeClr val="tx1"/>
                </a:solidFill>
              </a:rPr>
              <a:t> se </a:t>
            </a:r>
            <a:r>
              <a:rPr lang="en-US" sz="2300" dirty="0" err="1">
                <a:solidFill>
                  <a:schemeClr val="tx1"/>
                </a:solidFill>
              </a:rPr>
              <a:t>povećati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inflacija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endParaRPr lang="en-US" sz="2300" dirty="0">
              <a:solidFill>
                <a:schemeClr val="tx1"/>
              </a:solidFill>
            </a:endParaRPr>
          </a:p>
          <a:p>
            <a:r>
              <a:rPr lang="en-US" sz="2300" dirty="0" err="1">
                <a:solidFill>
                  <a:schemeClr val="tx1"/>
                </a:solidFill>
              </a:rPr>
              <a:t>Ako</a:t>
            </a:r>
            <a:r>
              <a:rPr lang="en-US" sz="2300" dirty="0">
                <a:solidFill>
                  <a:schemeClr val="tx1"/>
                </a:solidFill>
              </a:rPr>
              <a:t> se, </a:t>
            </a:r>
            <a:r>
              <a:rPr lang="en-US" sz="2300" dirty="0" err="1">
                <a:solidFill>
                  <a:schemeClr val="tx1"/>
                </a:solidFill>
              </a:rPr>
              <a:t>pak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opredijeli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smanjenje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agregatne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tražnje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smanjiće</a:t>
            </a:r>
            <a:r>
              <a:rPr lang="en-US" sz="2300" dirty="0">
                <a:solidFill>
                  <a:schemeClr val="tx1"/>
                </a:solidFill>
              </a:rPr>
              <a:t> se </a:t>
            </a:r>
            <a:r>
              <a:rPr lang="en-US" sz="2300" dirty="0" err="1">
                <a:solidFill>
                  <a:schemeClr val="tx1"/>
                </a:solidFill>
              </a:rPr>
              <a:t>inflacija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ali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povećati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nezaposlenost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kratak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rok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  <a:endParaRPr lang="sr-Latn-BA" sz="2300" dirty="0">
              <a:solidFill>
                <a:schemeClr val="tx1"/>
              </a:solidFill>
            </a:endParaRPr>
          </a:p>
          <a:p>
            <a:endParaRPr lang="sr-Latn-BA" sz="2300" dirty="0">
              <a:solidFill>
                <a:schemeClr val="tx1"/>
              </a:solidFill>
            </a:endParaRPr>
          </a:p>
          <a:p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3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620000" cy="4953000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r-Latn-ME" sz="2200" dirty="0">
                <a:latin typeface="Calibri" panose="020F0502020204030204" pitchFamily="34" charset="0"/>
                <a:cs typeface="Calibri" panose="020F0502020204030204" pitchFamily="34" charset="0"/>
              </a:rPr>
              <a:t>va teorija doživljava uspon 30-ih godina XX vijeka tokom i nakon Velike ekonomske krize u </a:t>
            </a:r>
            <a:r>
              <a:rPr lang="sr-Latn-M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svijetu</a:t>
            </a:r>
          </a:p>
          <a:p>
            <a:pPr algn="just"/>
            <a:endParaRPr lang="sr-Latn-M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r-Latn-ME" sz="2200" dirty="0">
                <a:latin typeface="Calibri" panose="020F0502020204030204" pitchFamily="34" charset="0"/>
                <a:cs typeface="Calibri" panose="020F0502020204030204" pitchFamily="34" charset="0"/>
              </a:rPr>
              <a:t>ada je došlo do sloma principa slobodnog tržišta, kojeg je zastupala klasična ekonomska misao </a:t>
            </a:r>
            <a:endParaRPr lang="sr-Latn-ME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M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M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Uzrok </a:t>
            </a:r>
            <a:r>
              <a:rPr lang="sr-Latn-ME" sz="2200" dirty="0">
                <a:latin typeface="Calibri" panose="020F0502020204030204" pitchFamily="34" charset="0"/>
                <a:cs typeface="Calibri" panose="020F0502020204030204" pitchFamily="34" charset="0"/>
              </a:rPr>
              <a:t>krize je </a:t>
            </a:r>
            <a:r>
              <a:rPr lang="sr-Latn-M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bio </a:t>
            </a:r>
            <a:r>
              <a:rPr lang="sr-Latn-ME" sz="2200" dirty="0">
                <a:latin typeface="Calibri" panose="020F0502020204030204" pitchFamily="34" charset="0"/>
                <a:cs typeface="Calibri" panose="020F0502020204030204" pitchFamily="34" charset="0"/>
              </a:rPr>
              <a:t>i nagli rast </a:t>
            </a:r>
            <a:r>
              <a:rPr lang="sr-Latn-BA" sz="2200" dirty="0">
                <a:latin typeface="Calibri" panose="020F0502020204030204" pitchFamily="34" charset="0"/>
                <a:cs typeface="Calibri" panose="020F0502020204030204" pitchFamily="34" charset="0"/>
              </a:rPr>
              <a:t>mobilno</a:t>
            </a:r>
            <a:r>
              <a:rPr lang="sr-Latn-ME" sz="2200" dirty="0">
                <a:latin typeface="Calibri" panose="020F0502020204030204" pitchFamily="34" charset="0"/>
                <a:cs typeface="Calibri" panose="020F0502020204030204" pitchFamily="34" charset="0"/>
              </a:rPr>
              <a:t>sti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 kapitala ali i nepostojanje određenih elemenata regulacije tržišta </a:t>
            </a:r>
            <a:endParaRPr lang="sr-Latn-M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Svjetska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ekonomska kriza prekinula je tzv.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"zlatne dvadesete godine".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8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203163"/>
          </a:xfrm>
        </p:spPr>
        <p:txBody>
          <a:bodyPr>
            <a:normAutofit lnSpcReduction="10000"/>
          </a:bodyPr>
          <a:lstStyle/>
          <a:p>
            <a:r>
              <a:rPr lang="sr-Latn-B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Promjene na globalnom nivou:</a:t>
            </a:r>
          </a:p>
          <a:p>
            <a:pPr lvl="1"/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Politika </a:t>
            </a:r>
            <a:r>
              <a:rPr lang="vi-V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sr-Latn-BA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aissez faire“ 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napuštala, vlade su određivale valut</a:t>
            </a:r>
            <a:r>
              <a:rPr lang="sr-Latn-M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r-Latn-M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kurseve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počela se planirati i količina proizvodnje. </a:t>
            </a:r>
            <a:endParaRPr lang="sr-Latn-BA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r-Latn-M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Sovjeta se preuze</a:t>
            </a:r>
            <a:r>
              <a:rPr lang="sr-Latn-M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princip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državn</a:t>
            </a:r>
            <a:r>
              <a:rPr lang="sr-Latn-M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kontrol</a:t>
            </a:r>
            <a:r>
              <a:rPr lang="sr-Latn-M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planiranje </a:t>
            </a:r>
            <a:r>
              <a:rPr lang="sr-Latn-B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privredne 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politike, čime su cijene prestale padati, zaposlenost je počela rasti, a industrije poput </a:t>
            </a:r>
            <a:r>
              <a:rPr lang="sr-Latn-M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emijske i tekstilne počele su rasti</a:t>
            </a:r>
            <a:r>
              <a:rPr lang="vi-V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BA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r-Latn-M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sr-Latn-M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olazi do rasta državnog intervencionizma, primat dobija fiskalna politika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5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7" y="838200"/>
            <a:ext cx="7318248" cy="1066800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Fridmanova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monetarna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teorija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689848" cy="4492752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Milton Friedman - </a:t>
            </a:r>
            <a:r>
              <a:rPr lang="en-US" sz="2200" dirty="0" err="1">
                <a:solidFill>
                  <a:schemeClr val="tx1"/>
                </a:solidFill>
              </a:rPr>
              <a:t>dobitnik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Nobelove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nagrade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istraživanja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polju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analize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potrošnje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monetarne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istorije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teorije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složenosti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stabilizacione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politike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Cyrl-CS" sz="2200" dirty="0">
              <a:solidFill>
                <a:schemeClr val="tx1"/>
              </a:solidFill>
            </a:endParaRPr>
          </a:p>
          <a:p>
            <a:endParaRPr lang="sr-Cyrl-CS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Osnovne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doprinose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Fridman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dao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upravo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području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teorije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cijena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inflacije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monetarne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politike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sr-Latn-ME" sz="2200" dirty="0">
              <a:solidFill>
                <a:schemeClr val="tx1"/>
              </a:solidFill>
            </a:endParaRPr>
          </a:p>
          <a:p>
            <a:endParaRPr lang="sr-Latn-ME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Bio je </a:t>
            </a:r>
            <a:r>
              <a:rPr lang="en-US" sz="2200" dirty="0" err="1">
                <a:solidFill>
                  <a:schemeClr val="tx1"/>
                </a:solidFill>
              </a:rPr>
              <a:t>predstavnik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Čikaške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škole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ekonomske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misli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Čikašku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školu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pored </a:t>
            </a:r>
            <a:r>
              <a:rPr lang="en-US" sz="2200" dirty="0" err="1">
                <a:solidFill>
                  <a:schemeClr val="tx1"/>
                </a:solidFill>
              </a:rPr>
              <a:t>Fridmana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predstavljali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Švarc</a:t>
            </a:r>
            <a:r>
              <a:rPr lang="en-US" sz="2200" dirty="0">
                <a:solidFill>
                  <a:schemeClr val="tx1"/>
                </a:solidFill>
              </a:rPr>
              <a:t>, Kagan, Bruner, </a:t>
            </a:r>
            <a:r>
              <a:rPr lang="en-US" sz="2200" dirty="0" err="1">
                <a:solidFill>
                  <a:schemeClr val="tx1"/>
                </a:solidFill>
              </a:rPr>
              <a:t>Melcer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Majzelman</a:t>
            </a:r>
            <a:r>
              <a:rPr lang="en-US" sz="2200" dirty="0">
                <a:solidFill>
                  <a:schemeClr val="tx1"/>
                </a:solidFill>
              </a:rPr>
              <a:t>, Lerner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dr.</a:t>
            </a:r>
          </a:p>
        </p:txBody>
      </p:sp>
    </p:spTree>
    <p:extLst>
      <p:ext uri="{BB962C8B-B14F-4D97-AF65-F5344CB8AC3E}">
        <p14:creationId xmlns:p14="http://schemas.microsoft.com/office/powerpoint/2010/main" val="131331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8764" t="9817" r="29110" b="24886"/>
          <a:stretch>
            <a:fillRect/>
          </a:stretch>
        </p:blipFill>
        <p:spPr bwMode="auto">
          <a:xfrm>
            <a:off x="304800" y="5334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990600"/>
            <a:ext cx="4419600" cy="4953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“</a:t>
            </a:r>
            <a:r>
              <a:rPr lang="en-US" sz="2200" dirty="0"/>
              <a:t>There is no such thing as a free lunch</a:t>
            </a:r>
            <a:r>
              <a:rPr lang="en-US" sz="2200" dirty="0" smtClean="0"/>
              <a:t>.”</a:t>
            </a:r>
            <a:endParaRPr lang="sr-Latn-BA" sz="2200" dirty="0" smtClean="0"/>
          </a:p>
          <a:p>
            <a:pPr marL="0" indent="0">
              <a:buNone/>
            </a:pPr>
            <a:r>
              <a:rPr lang="sr-Latn-BA" sz="2200" dirty="0" smtClean="0"/>
              <a:t>(</a:t>
            </a:r>
            <a:r>
              <a:rPr lang="en-US" sz="2200" dirty="0" smtClean="0"/>
              <a:t>„</a:t>
            </a:r>
            <a:r>
              <a:rPr lang="en-US" sz="2200" dirty="0" err="1"/>
              <a:t>Nema</a:t>
            </a:r>
            <a:r>
              <a:rPr lang="en-US" sz="2200" dirty="0"/>
              <a:t> </a:t>
            </a:r>
            <a:r>
              <a:rPr lang="en-US" sz="2200" dirty="0" err="1"/>
              <a:t>besplatnog</a:t>
            </a:r>
            <a:r>
              <a:rPr lang="en-US" sz="2200" dirty="0"/>
              <a:t> </a:t>
            </a:r>
            <a:r>
              <a:rPr lang="en-US" sz="2200" dirty="0" err="1"/>
              <a:t>ručka</a:t>
            </a:r>
            <a:r>
              <a:rPr lang="en-US" sz="2200" dirty="0" smtClean="0"/>
              <a:t>.“</a:t>
            </a:r>
            <a:r>
              <a:rPr lang="sr-Latn-BA" sz="2200" dirty="0" smtClean="0"/>
              <a:t>)</a:t>
            </a:r>
          </a:p>
          <a:p>
            <a:endParaRPr lang="sr-Latn-BA" sz="2200" dirty="0"/>
          </a:p>
          <a:p>
            <a:r>
              <a:rPr lang="en-US" sz="2200" dirty="0"/>
              <a:t>„</a:t>
            </a:r>
            <a:r>
              <a:rPr lang="en-US" sz="2200" dirty="0" err="1"/>
              <a:t>Inflacija</a:t>
            </a:r>
            <a:r>
              <a:rPr lang="en-US" sz="2200" dirty="0"/>
              <a:t> je </a:t>
            </a:r>
            <a:r>
              <a:rPr lang="en-US" sz="2200" dirty="0" err="1"/>
              <a:t>uv</a:t>
            </a:r>
            <a:r>
              <a:rPr lang="sr-Latn-BA" sz="2200" dirty="0"/>
              <a:t>ij</a:t>
            </a:r>
            <a:r>
              <a:rPr lang="en-US" sz="2200" dirty="0" err="1"/>
              <a:t>ek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svuda</a:t>
            </a:r>
            <a:r>
              <a:rPr lang="en-US" sz="2200" dirty="0"/>
              <a:t> </a:t>
            </a:r>
            <a:r>
              <a:rPr lang="en-US" sz="2200" dirty="0" err="1"/>
              <a:t>monetarni</a:t>
            </a:r>
            <a:r>
              <a:rPr lang="en-US" sz="2200" dirty="0"/>
              <a:t> </a:t>
            </a:r>
            <a:r>
              <a:rPr lang="en-US" sz="2200" dirty="0" err="1"/>
              <a:t>fenomen</a:t>
            </a:r>
            <a:r>
              <a:rPr lang="en-US" sz="2200" dirty="0"/>
              <a:t>.“</a:t>
            </a:r>
            <a:endParaRPr lang="sr-Latn-BA" sz="2200" dirty="0"/>
          </a:p>
          <a:p>
            <a:endParaRPr lang="sr-Latn-BA" sz="2200" dirty="0" smtClean="0"/>
          </a:p>
          <a:p>
            <a:r>
              <a:rPr lang="pl-PL" sz="2200" dirty="0" smtClean="0"/>
              <a:t>Novac </a:t>
            </a:r>
            <a:r>
              <a:rPr lang="pl-PL" sz="2200" dirty="0"/>
              <a:t>je važan — možda ne za sreću, ali sigurno za stabilnost.“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3352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Milton Friedman</a:t>
            </a:r>
          </a:p>
        </p:txBody>
      </p:sp>
    </p:spTree>
    <p:extLst>
      <p:ext uri="{BB962C8B-B14F-4D97-AF65-F5344CB8AC3E}">
        <p14:creationId xmlns:p14="http://schemas.microsoft.com/office/powerpoint/2010/main" val="262387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6705600" cy="5050763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tx1"/>
                </a:solidFill>
              </a:rPr>
              <a:t>Monetaristička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teorija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postaje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aktuelna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sredinom</a:t>
            </a:r>
            <a:r>
              <a:rPr lang="en-US" sz="2200" dirty="0">
                <a:solidFill>
                  <a:schemeClr val="tx1"/>
                </a:solidFill>
              </a:rPr>
              <a:t> ’70-tih </a:t>
            </a:r>
            <a:r>
              <a:rPr lang="en-US" sz="2200" dirty="0" err="1">
                <a:solidFill>
                  <a:schemeClr val="tx1"/>
                </a:solidFill>
              </a:rPr>
              <a:t>godina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nakon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tržišnih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šokova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visokih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stopa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inflacije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koje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fiskalna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politika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mogla</a:t>
            </a:r>
            <a:r>
              <a:rPr lang="en-US" sz="2200" dirty="0">
                <a:solidFill>
                  <a:schemeClr val="tx1"/>
                </a:solidFill>
              </a:rPr>
              <a:t> da </a:t>
            </a:r>
            <a:r>
              <a:rPr lang="en-US" sz="2200" dirty="0" err="1">
                <a:solidFill>
                  <a:schemeClr val="tx1"/>
                </a:solidFill>
              </a:rPr>
              <a:t>riješi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preduzetim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mjerama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Cyrl-CS" sz="2200" dirty="0">
              <a:solidFill>
                <a:schemeClr val="tx1"/>
              </a:solidFill>
            </a:endParaRPr>
          </a:p>
          <a:p>
            <a:endParaRPr lang="sr-Cyrl-CS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Postavke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monetarističke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teorije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počivaju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na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temeljima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klasične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ekonomski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misli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pri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kojoj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slobodno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tržište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samo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obezbjeđuje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stabilnost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ravnotežu</a:t>
            </a:r>
            <a:r>
              <a:rPr lang="en-US" sz="2200" b="1" dirty="0">
                <a:solidFill>
                  <a:schemeClr val="tx1"/>
                </a:solidFill>
              </a:rPr>
              <a:t> a </a:t>
            </a:r>
            <a:r>
              <a:rPr lang="en-US" sz="2200" b="1" dirty="0" err="1">
                <a:solidFill>
                  <a:schemeClr val="tx1"/>
                </a:solidFill>
              </a:rPr>
              <a:t>državni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intervencionizam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nije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poželjan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treba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svesti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najmanji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mogući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nivo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1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143000"/>
            <a:ext cx="6934200" cy="480059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Fridmanove</a:t>
            </a:r>
            <a:r>
              <a:rPr lang="en-US" dirty="0"/>
              <a:t> </a:t>
            </a:r>
            <a:r>
              <a:rPr lang="en-US" dirty="0" err="1"/>
              <a:t>monetarne</a:t>
            </a:r>
            <a:r>
              <a:rPr lang="en-US" dirty="0"/>
              <a:t> </a:t>
            </a:r>
            <a:r>
              <a:rPr lang="en-US" dirty="0" err="1"/>
              <a:t>teorije</a:t>
            </a:r>
            <a:r>
              <a:rPr lang="en-US" dirty="0"/>
              <a:t> </a:t>
            </a:r>
            <a:r>
              <a:rPr lang="en-US" dirty="0" err="1"/>
              <a:t>počiva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tzv</a:t>
            </a:r>
            <a:r>
              <a:rPr lang="en-US" b="1" dirty="0"/>
              <a:t>. </a:t>
            </a:r>
            <a:r>
              <a:rPr lang="en-US" b="1" dirty="0" err="1"/>
              <a:t>imovinskom</a:t>
            </a:r>
            <a:r>
              <a:rPr lang="en-US" b="1" dirty="0"/>
              <a:t> </a:t>
            </a:r>
            <a:r>
              <a:rPr lang="en-US" b="1" dirty="0" err="1"/>
              <a:t>pristupu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od </a:t>
            </a:r>
            <a:r>
              <a:rPr lang="en-US" dirty="0" err="1"/>
              <a:t>kejnzijanske</a:t>
            </a:r>
            <a:r>
              <a:rPr lang="en-US" dirty="0"/>
              <a:t> </a:t>
            </a:r>
            <a:r>
              <a:rPr lang="en-US" dirty="0" err="1"/>
              <a:t>dohod</a:t>
            </a:r>
            <a:r>
              <a:rPr lang="sr-Latn-ME" dirty="0"/>
              <a:t>ov</a:t>
            </a:r>
            <a:r>
              <a:rPr lang="en-US" dirty="0"/>
              <a:t>ne </a:t>
            </a:r>
            <a:r>
              <a:rPr lang="en-US" dirty="0" err="1"/>
              <a:t>varijante</a:t>
            </a:r>
            <a:r>
              <a:rPr lang="en-US" dirty="0" smtClean="0"/>
              <a:t>.</a:t>
            </a:r>
            <a:endParaRPr lang="sr-Latn-BA" dirty="0" smtClean="0"/>
          </a:p>
          <a:p>
            <a:endParaRPr lang="sr-Cyrl-CS" dirty="0"/>
          </a:p>
          <a:p>
            <a:r>
              <a:rPr lang="en-US" dirty="0" err="1"/>
              <a:t>Imovinski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značio</a:t>
            </a:r>
            <a:r>
              <a:rPr lang="en-US" dirty="0"/>
              <a:t> je </a:t>
            </a:r>
            <a:r>
              <a:rPr lang="en-US" dirty="0" err="1"/>
              <a:t>uvođenje</a:t>
            </a:r>
            <a:r>
              <a:rPr lang="en-US" dirty="0"/>
              <a:t> </a:t>
            </a:r>
            <a:r>
              <a:rPr lang="en-US" dirty="0" err="1"/>
              <a:t>imovine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u </a:t>
            </a:r>
            <a:r>
              <a:rPr lang="en-US" dirty="0" err="1"/>
              <a:t>monetarnim</a:t>
            </a:r>
            <a:r>
              <a:rPr lang="en-US" dirty="0"/>
              <a:t> </a:t>
            </a:r>
            <a:r>
              <a:rPr lang="en-US" dirty="0" err="1"/>
              <a:t>odnosima</a:t>
            </a:r>
            <a:r>
              <a:rPr lang="en-US" dirty="0"/>
              <a:t>. </a:t>
            </a:r>
            <a:endParaRPr lang="sr-Latn-BA" dirty="0" smtClean="0"/>
          </a:p>
          <a:p>
            <a:endParaRPr lang="en-US" dirty="0"/>
          </a:p>
          <a:p>
            <a:r>
              <a:rPr lang="hr-HR" dirty="0"/>
              <a:t>Fridman</a:t>
            </a:r>
            <a:r>
              <a:rPr lang="hr-HR" b="1" dirty="0"/>
              <a:t> </a:t>
            </a:r>
            <a:r>
              <a:rPr lang="hr-HR" dirty="0"/>
              <a:t>polazi od toga da je kvantitativna teorija novca teorija tražnje novca i da prethodne teorije ne daju objašnjenje odnosa realnog i novčanog dohotka, kamate i nivoa cijena.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82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953000"/>
          </a:xfrm>
        </p:spPr>
        <p:txBody>
          <a:bodyPr>
            <a:normAutofit fontScale="92500" lnSpcReduction="10000"/>
          </a:bodyPr>
          <a:lstStyle/>
          <a:p>
            <a:r>
              <a:rPr lang="hr-HR" sz="1600" dirty="0"/>
              <a:t>Prema Fridmanu, dohodak se može držati u 5 oblika imovine: </a:t>
            </a:r>
          </a:p>
          <a:p>
            <a:pPr lvl="1"/>
            <a:r>
              <a:rPr lang="hr-HR" dirty="0"/>
              <a:t>novac, </a:t>
            </a:r>
          </a:p>
          <a:p>
            <a:pPr lvl="1"/>
            <a:r>
              <a:rPr lang="hr-HR" dirty="0"/>
              <a:t>obveznice, </a:t>
            </a:r>
          </a:p>
          <a:p>
            <a:pPr lvl="1"/>
            <a:r>
              <a:rPr lang="hr-HR" dirty="0"/>
              <a:t>akcije, </a:t>
            </a:r>
          </a:p>
          <a:p>
            <a:pPr lvl="1"/>
            <a:r>
              <a:rPr lang="hr-HR" dirty="0"/>
              <a:t>fizička dobra i </a:t>
            </a:r>
          </a:p>
          <a:p>
            <a:pPr lvl="1"/>
            <a:r>
              <a:rPr lang="hr-HR" dirty="0"/>
              <a:t>ljudski kapital. </a:t>
            </a:r>
            <a:endParaRPr lang="sr-Cyrl-CS" dirty="0"/>
          </a:p>
          <a:p>
            <a:endParaRPr lang="sr-Cyrl-CS" sz="1600" dirty="0"/>
          </a:p>
          <a:p>
            <a:pPr algn="just"/>
            <a:r>
              <a:rPr lang="hr-HR" sz="1600" dirty="0"/>
              <a:t>Uključujući ove faktore u funkciju tražnje novca, dobija se kompletniji odnos međuzavisnih veličina. </a:t>
            </a:r>
            <a:endParaRPr lang="sr-Cyrl-CS" sz="1600" dirty="0"/>
          </a:p>
          <a:p>
            <a:endParaRPr lang="sr-Cyrl-CS" sz="1600" dirty="0"/>
          </a:p>
          <a:p>
            <a:r>
              <a:rPr lang="en-US" sz="1600" b="1" dirty="0" err="1"/>
              <a:t>Faktori</a:t>
            </a:r>
            <a:r>
              <a:rPr lang="en-US" sz="1600" b="1" dirty="0"/>
              <a:t> </a:t>
            </a:r>
            <a:r>
              <a:rPr lang="en-US" sz="1600" b="1" dirty="0" err="1"/>
              <a:t>koji</a:t>
            </a:r>
            <a:r>
              <a:rPr lang="en-US" sz="1600" b="1" dirty="0"/>
              <a:t> </a:t>
            </a:r>
            <a:r>
              <a:rPr lang="en-US" sz="1600" b="1" dirty="0" err="1"/>
              <a:t>određuju</a:t>
            </a:r>
            <a:r>
              <a:rPr lang="en-US" sz="1600" b="1" dirty="0"/>
              <a:t> </a:t>
            </a:r>
            <a:r>
              <a:rPr lang="en-US" sz="1600" b="1" dirty="0" err="1"/>
              <a:t>tražnju</a:t>
            </a:r>
            <a:r>
              <a:rPr lang="en-US" sz="1600" b="1" dirty="0"/>
              <a:t> </a:t>
            </a:r>
            <a:r>
              <a:rPr lang="en-US" sz="1600" b="1" dirty="0" err="1"/>
              <a:t>novca</a:t>
            </a:r>
            <a:r>
              <a:rPr lang="en-US" sz="1600" b="1" dirty="0"/>
              <a:t> </a:t>
            </a:r>
            <a:r>
              <a:rPr lang="en-US" sz="1600" b="1" dirty="0" err="1"/>
              <a:t>su</a:t>
            </a:r>
            <a:r>
              <a:rPr lang="en-US" sz="1600" dirty="0"/>
              <a:t>: </a:t>
            </a:r>
          </a:p>
          <a:p>
            <a:pPr lvl="1"/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ljudskog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držati</a:t>
            </a:r>
            <a:r>
              <a:rPr lang="en-US" dirty="0"/>
              <a:t> </a:t>
            </a:r>
            <a:r>
              <a:rPr lang="en-US" dirty="0" err="1"/>
              <a:t>kapital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očekivana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prinosa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drug</a:t>
            </a:r>
            <a:r>
              <a:rPr lang="sr-Latn-BA" dirty="0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sr-Latn-BA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aktive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djelovanje</a:t>
            </a:r>
            <a:r>
              <a:rPr lang="en-US" dirty="0"/>
              <a:t> </a:t>
            </a:r>
            <a:r>
              <a:rPr lang="en-US" dirty="0" err="1"/>
              <a:t>inflacije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deflacije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promjenu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imovine</a:t>
            </a:r>
            <a:r>
              <a:rPr lang="en-US" dirty="0"/>
              <a:t>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388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467600" cy="4876800"/>
          </a:xfrm>
        </p:spPr>
        <p:txBody>
          <a:bodyPr>
            <a:normAutofit/>
          </a:bodyPr>
          <a:lstStyle/>
          <a:p>
            <a:r>
              <a:rPr lang="en-US" sz="2300" dirty="0" err="1">
                <a:solidFill>
                  <a:schemeClr val="tx1"/>
                </a:solidFill>
              </a:rPr>
              <a:t>Razvoj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ekonomske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misli</a:t>
            </a:r>
            <a:r>
              <a:rPr lang="en-US" sz="2300" dirty="0">
                <a:solidFill>
                  <a:schemeClr val="tx1"/>
                </a:solidFill>
              </a:rPr>
              <a:t> o </a:t>
            </a:r>
            <a:r>
              <a:rPr lang="en-US" sz="2300" dirty="0" err="1">
                <a:solidFill>
                  <a:schemeClr val="tx1"/>
                </a:solidFill>
              </a:rPr>
              <a:t>monetarnoj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teoriji</a:t>
            </a:r>
            <a:r>
              <a:rPr lang="en-US" sz="2300" dirty="0">
                <a:solidFill>
                  <a:schemeClr val="tx1"/>
                </a:solidFill>
              </a:rPr>
              <a:t> se u </a:t>
            </a:r>
            <a:r>
              <a:rPr lang="en-US" sz="2300" dirty="0" err="1">
                <a:solidFill>
                  <a:schemeClr val="tx1"/>
                </a:solidFill>
              </a:rPr>
              <a:t>principu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može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podijeliti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b="1" dirty="0">
                <a:solidFill>
                  <a:schemeClr val="tx1"/>
                </a:solidFill>
              </a:rPr>
              <a:t>tri </a:t>
            </a:r>
            <a:r>
              <a:rPr lang="en-US" sz="2300" b="1" dirty="0" err="1">
                <a:solidFill>
                  <a:schemeClr val="tx1"/>
                </a:solidFill>
              </a:rPr>
              <a:t>pravca</a:t>
            </a:r>
            <a:r>
              <a:rPr lang="sr-Latn-BA" sz="2300" dirty="0">
                <a:solidFill>
                  <a:schemeClr val="tx1"/>
                </a:solidFill>
              </a:rPr>
              <a:t>:</a:t>
            </a:r>
            <a:endParaRPr lang="sr-Cyrl-CS" sz="2300" dirty="0">
              <a:solidFill>
                <a:schemeClr val="tx1"/>
              </a:solidFill>
            </a:endParaRPr>
          </a:p>
          <a:p>
            <a:pPr lvl="1"/>
            <a:r>
              <a:rPr lang="sr-Latn-BA" sz="2300" dirty="0">
                <a:solidFill>
                  <a:schemeClr val="tx1"/>
                </a:solidFill>
              </a:rPr>
              <a:t>k</a:t>
            </a:r>
            <a:r>
              <a:rPr lang="en-US" sz="2300" dirty="0" err="1">
                <a:solidFill>
                  <a:schemeClr val="tx1"/>
                </a:solidFill>
              </a:rPr>
              <a:t>lasična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kvantitativna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novca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endParaRPr lang="sr-Latn-BA" sz="2300" dirty="0">
              <a:solidFill>
                <a:schemeClr val="tx1"/>
              </a:solidFill>
            </a:endParaRPr>
          </a:p>
          <a:p>
            <a:pPr lvl="1"/>
            <a:r>
              <a:rPr lang="en-US" sz="2300" dirty="0" err="1">
                <a:solidFill>
                  <a:schemeClr val="tx1"/>
                </a:solidFill>
              </a:rPr>
              <a:t>kejnzijanska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monetarna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endParaRPr lang="sr-Latn-BA" sz="2300" dirty="0">
              <a:solidFill>
                <a:schemeClr val="tx1"/>
              </a:solidFill>
            </a:endParaRPr>
          </a:p>
          <a:p>
            <a:pPr lvl="1"/>
            <a:r>
              <a:rPr lang="en-US" sz="2300" dirty="0" err="1">
                <a:solidFill>
                  <a:schemeClr val="tx1"/>
                </a:solidFill>
              </a:rPr>
              <a:t>fridmanova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škola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kvantitativne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novca</a:t>
            </a:r>
            <a:endParaRPr lang="sr-Latn-BA" sz="23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sr-Latn-BA" sz="23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sr-Latn-BA" sz="2300" dirty="0">
                <a:solidFill>
                  <a:schemeClr val="tx1"/>
                </a:solidFill>
              </a:rPr>
              <a:t>Ove škole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nastaju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kao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odgovor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privredna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dešavanja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kojima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su</a:t>
            </a:r>
            <a:r>
              <a:rPr lang="en-US" sz="2300" dirty="0">
                <a:solidFill>
                  <a:schemeClr val="tx1"/>
                </a:solidFill>
              </a:rPr>
              <a:t> se </a:t>
            </a:r>
            <a:r>
              <a:rPr lang="en-US" sz="2300" dirty="0" err="1">
                <a:solidFill>
                  <a:schemeClr val="tx1"/>
                </a:solidFill>
              </a:rPr>
              <a:t>zemlje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suočavale</a:t>
            </a:r>
            <a:r>
              <a:rPr lang="en-US" sz="2300" dirty="0">
                <a:solidFill>
                  <a:schemeClr val="tx1"/>
                </a:solidFill>
              </a:rPr>
              <a:t> u </a:t>
            </a:r>
            <a:r>
              <a:rPr lang="en-US" sz="2300" dirty="0" err="1">
                <a:solidFill>
                  <a:schemeClr val="tx1"/>
                </a:solidFill>
              </a:rPr>
              <a:t>presudnim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prekretnicama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svojih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ekonomija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914400"/>
            <a:ext cx="850392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err="1"/>
              <a:t>Realna</a:t>
            </a:r>
            <a:r>
              <a:rPr lang="en-US" sz="2200" dirty="0"/>
              <a:t> </a:t>
            </a:r>
            <a:r>
              <a:rPr lang="en-US" sz="2200" dirty="0" err="1"/>
              <a:t>tražnja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en-US" sz="2200" dirty="0"/>
              <a:t> </a:t>
            </a:r>
            <a:r>
              <a:rPr lang="en-US" sz="2200" dirty="0" err="1"/>
              <a:t>dakle</a:t>
            </a:r>
            <a:r>
              <a:rPr lang="en-US" sz="2200" dirty="0"/>
              <a:t>, </a:t>
            </a:r>
            <a:r>
              <a:rPr lang="en-US" sz="2200" dirty="0" err="1"/>
              <a:t>može</a:t>
            </a:r>
            <a:r>
              <a:rPr lang="en-US" sz="2200" dirty="0"/>
              <a:t> se </a:t>
            </a:r>
            <a:r>
              <a:rPr lang="en-US" sz="2200" dirty="0" err="1"/>
              <a:t>prikazati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funkcija</a:t>
            </a:r>
            <a:r>
              <a:rPr lang="en-US" sz="2200" dirty="0"/>
              <a:t>:</a:t>
            </a:r>
          </a:p>
          <a:p>
            <a:endParaRPr lang="sr-Cyrl-CS" sz="2200" dirty="0"/>
          </a:p>
          <a:p>
            <a:pPr>
              <a:buNone/>
            </a:pPr>
            <a:endParaRPr lang="en-US" sz="2200" dirty="0"/>
          </a:p>
          <a:p>
            <a:endParaRPr lang="sr-Latn-ME" sz="2200" dirty="0"/>
          </a:p>
          <a:p>
            <a:r>
              <a:rPr lang="en-US" sz="2200" dirty="0" err="1"/>
              <a:t>gdje</a:t>
            </a:r>
            <a:r>
              <a:rPr lang="en-US" sz="2200" dirty="0"/>
              <a:t> je:</a:t>
            </a:r>
          </a:p>
          <a:p>
            <a:pPr lvl="1"/>
            <a:r>
              <a:rPr lang="en-US" sz="2200" dirty="0"/>
              <a:t>M = </a:t>
            </a:r>
            <a:r>
              <a:rPr lang="en-US" sz="2200" dirty="0" err="1"/>
              <a:t>nominalna</a:t>
            </a:r>
            <a:r>
              <a:rPr lang="en-US" sz="2200" dirty="0"/>
              <a:t> </a:t>
            </a:r>
            <a:r>
              <a:rPr lang="en-US" sz="2200" dirty="0" err="1"/>
              <a:t>tražnja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endParaRPr lang="en-US" sz="2200" dirty="0"/>
          </a:p>
          <a:p>
            <a:pPr lvl="1"/>
            <a:r>
              <a:rPr lang="en-US" sz="2200" dirty="0"/>
              <a:t>P = </a:t>
            </a:r>
            <a:r>
              <a:rPr lang="en-US" sz="2200" dirty="0" err="1"/>
              <a:t>indeks</a:t>
            </a:r>
            <a:r>
              <a:rPr lang="en-US" sz="2200" dirty="0"/>
              <a:t> </a:t>
            </a:r>
            <a:r>
              <a:rPr lang="en-US" sz="2200" dirty="0" err="1"/>
              <a:t>cijena</a:t>
            </a:r>
            <a:endParaRPr lang="en-US" sz="2200" dirty="0"/>
          </a:p>
          <a:p>
            <a:pPr lvl="1"/>
            <a:r>
              <a:rPr lang="en-US" sz="2200" dirty="0"/>
              <a:t>Y =  </a:t>
            </a:r>
            <a:r>
              <a:rPr lang="en-US" sz="2200" dirty="0" err="1"/>
              <a:t>realni</a:t>
            </a:r>
            <a:r>
              <a:rPr lang="en-US" sz="2200" dirty="0"/>
              <a:t> </a:t>
            </a:r>
            <a:r>
              <a:rPr lang="en-US" sz="2200" dirty="0" err="1"/>
              <a:t>dohodak</a:t>
            </a:r>
            <a:r>
              <a:rPr lang="en-US" sz="2200" dirty="0"/>
              <a:t> (</a:t>
            </a:r>
            <a:r>
              <a:rPr lang="en-US" sz="2200" dirty="0" err="1"/>
              <a:t>proizvodnja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W = </a:t>
            </a: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finansijske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realne</a:t>
            </a:r>
            <a:r>
              <a:rPr lang="en-US" sz="2200" dirty="0"/>
              <a:t> </a:t>
            </a:r>
            <a:r>
              <a:rPr lang="en-US" sz="2200" dirty="0" err="1"/>
              <a:t>aktive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fiksnog</a:t>
            </a:r>
            <a:r>
              <a:rPr lang="en-US" sz="2200" dirty="0"/>
              <a:t> </a:t>
            </a:r>
            <a:r>
              <a:rPr lang="en-US" sz="2200" dirty="0" err="1"/>
              <a:t>kapitala</a:t>
            </a:r>
            <a:endParaRPr lang="en-US" sz="2200" dirty="0"/>
          </a:p>
          <a:p>
            <a:pPr lvl="1"/>
            <a:r>
              <a:rPr lang="en-US" sz="2200" dirty="0" err="1"/>
              <a:t>Vm</a:t>
            </a:r>
            <a:r>
              <a:rPr lang="en-US" sz="2200" dirty="0"/>
              <a:t> = </a:t>
            </a:r>
            <a:r>
              <a:rPr lang="en-US" sz="2200" dirty="0" err="1"/>
              <a:t>stopa</a:t>
            </a:r>
            <a:r>
              <a:rPr lang="en-US" sz="2200" dirty="0"/>
              <a:t> </a:t>
            </a:r>
            <a:r>
              <a:rPr lang="en-US" sz="2200" dirty="0" err="1"/>
              <a:t>očekivanog</a:t>
            </a:r>
            <a:r>
              <a:rPr lang="en-US" sz="2200" dirty="0"/>
              <a:t> </a:t>
            </a:r>
            <a:r>
              <a:rPr lang="en-US" sz="2200" dirty="0" err="1"/>
              <a:t>prinosa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endParaRPr lang="en-US" sz="2200" dirty="0"/>
          </a:p>
          <a:p>
            <a:pPr lvl="1"/>
            <a:r>
              <a:rPr lang="en-US" sz="2200" dirty="0" err="1"/>
              <a:t>Vw</a:t>
            </a:r>
            <a:r>
              <a:rPr lang="en-US" sz="2200" dirty="0"/>
              <a:t> = </a:t>
            </a:r>
            <a:r>
              <a:rPr lang="en-US" sz="2200" dirty="0" err="1"/>
              <a:t>stopa</a:t>
            </a:r>
            <a:r>
              <a:rPr lang="en-US" sz="2200" dirty="0"/>
              <a:t> </a:t>
            </a:r>
            <a:r>
              <a:rPr lang="en-US" sz="2200" dirty="0" err="1"/>
              <a:t>očekivanog</a:t>
            </a:r>
            <a:r>
              <a:rPr lang="en-US" sz="2200" dirty="0"/>
              <a:t> </a:t>
            </a:r>
            <a:r>
              <a:rPr lang="en-US" sz="2200" dirty="0" err="1"/>
              <a:t>prinosa</a:t>
            </a:r>
            <a:r>
              <a:rPr lang="en-US" sz="2200" dirty="0"/>
              <a:t> </a:t>
            </a:r>
            <a:r>
              <a:rPr lang="en-US" sz="2200" dirty="0" err="1"/>
              <a:t>obveznica</a:t>
            </a:r>
            <a:endParaRPr lang="en-US" sz="2200" dirty="0"/>
          </a:p>
          <a:p>
            <a:pPr lvl="1"/>
            <a:r>
              <a:rPr lang="en-US" sz="2200" dirty="0" err="1"/>
              <a:t>Ve</a:t>
            </a:r>
            <a:r>
              <a:rPr lang="en-US" sz="2200" dirty="0"/>
              <a:t> = </a:t>
            </a:r>
            <a:r>
              <a:rPr lang="en-US" sz="2200" dirty="0" err="1"/>
              <a:t>očekivana</a:t>
            </a:r>
            <a:r>
              <a:rPr lang="en-US" sz="2200" dirty="0"/>
              <a:t> </a:t>
            </a:r>
            <a:r>
              <a:rPr lang="en-US" sz="2200" dirty="0" err="1"/>
              <a:t>stopa</a:t>
            </a:r>
            <a:r>
              <a:rPr lang="en-US" sz="2200" dirty="0"/>
              <a:t> </a:t>
            </a:r>
            <a:r>
              <a:rPr lang="en-US" sz="2200" dirty="0" err="1"/>
              <a:t>prinosa</a:t>
            </a:r>
            <a:r>
              <a:rPr lang="en-US" sz="2200" dirty="0"/>
              <a:t> od </a:t>
            </a:r>
            <a:r>
              <a:rPr lang="en-US" sz="2200" dirty="0" err="1"/>
              <a:t>akcija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r = </a:t>
            </a:r>
            <a:r>
              <a:rPr lang="en-US" sz="2200" dirty="0" err="1"/>
              <a:t>ostale</a:t>
            </a:r>
            <a:r>
              <a:rPr lang="en-US" sz="2200" dirty="0"/>
              <a:t> </a:t>
            </a:r>
            <a:r>
              <a:rPr lang="en-US" sz="2200" dirty="0" err="1"/>
              <a:t>varijable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447800"/>
            <a:ext cx="3378994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913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010400" cy="4724399"/>
          </a:xfrm>
        </p:spPr>
        <p:txBody>
          <a:bodyPr>
            <a:normAutofit/>
          </a:bodyPr>
          <a:lstStyle/>
          <a:p>
            <a:r>
              <a:rPr lang="en-US" dirty="0" err="1"/>
              <a:t>Tokom</a:t>
            </a:r>
            <a:r>
              <a:rPr lang="en-US" dirty="0"/>
              <a:t> 1970-ih, u </a:t>
            </a:r>
            <a:r>
              <a:rPr lang="en-US" dirty="0" err="1"/>
              <a:t>periodu</a:t>
            </a:r>
            <a:r>
              <a:rPr lang="en-US" dirty="0"/>
              <a:t> </a:t>
            </a:r>
            <a:r>
              <a:rPr lang="en-US" b="1" dirty="0" err="1"/>
              <a:t>stagflacije</a:t>
            </a:r>
            <a:r>
              <a:rPr lang="en-US" dirty="0"/>
              <a:t> (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inflacija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nezaposlenost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visoki</a:t>
            </a:r>
            <a:r>
              <a:rPr lang="en-US" dirty="0"/>
              <a:t>), </a:t>
            </a:r>
            <a:r>
              <a:rPr lang="en-US" dirty="0" err="1"/>
              <a:t>pokazalo</a:t>
            </a:r>
            <a:r>
              <a:rPr lang="en-US" dirty="0"/>
              <a:t> se da </a:t>
            </a:r>
            <a:r>
              <a:rPr lang="en-US" dirty="0" err="1" smtClean="0"/>
              <a:t>odnos</a:t>
            </a:r>
            <a:r>
              <a:rPr lang="sr-Latn-BA" dirty="0" smtClean="0"/>
              <a:t> inflacija nezaposlenost</a:t>
            </a:r>
            <a:r>
              <a:rPr lang="en-US" dirty="0" smtClean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en-US" b="1" dirty="0" err="1" smtClean="0"/>
              <a:t>uv</a:t>
            </a:r>
            <a:r>
              <a:rPr lang="sr-Latn-BA" b="1" dirty="0" smtClean="0"/>
              <a:t>ij</a:t>
            </a:r>
            <a:r>
              <a:rPr lang="en-US" b="1" dirty="0" err="1" smtClean="0"/>
              <a:t>ek</a:t>
            </a:r>
            <a:r>
              <a:rPr lang="en-US" b="1" dirty="0" smtClean="0"/>
              <a:t> </a:t>
            </a:r>
            <a:r>
              <a:rPr lang="en-US" b="1" dirty="0" err="1"/>
              <a:t>stabilan</a:t>
            </a:r>
            <a:r>
              <a:rPr lang="en-US" dirty="0" smtClean="0"/>
              <a:t>.</a:t>
            </a: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r>
              <a:rPr lang="en-US" dirty="0" smtClean="0"/>
              <a:t>Tada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ekonomisti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b="1" dirty="0"/>
              <a:t>Milton Friedman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/>
              <a:t>Edmund Phelps</a:t>
            </a:r>
            <a:r>
              <a:rPr lang="en-US" dirty="0"/>
              <a:t> </a:t>
            </a:r>
            <a:r>
              <a:rPr lang="en-US" dirty="0" err="1"/>
              <a:t>uveli</a:t>
            </a:r>
            <a:r>
              <a:rPr lang="en-US" dirty="0"/>
              <a:t> </a:t>
            </a:r>
            <a:r>
              <a:rPr lang="en-US" dirty="0" err="1"/>
              <a:t>pojam</a:t>
            </a:r>
            <a:r>
              <a:rPr lang="en-US" dirty="0"/>
              <a:t> </a:t>
            </a:r>
            <a:r>
              <a:rPr lang="en-US" b="1" dirty="0"/>
              <a:t>“</a:t>
            </a:r>
            <a:r>
              <a:rPr lang="en-US" b="1" dirty="0" err="1"/>
              <a:t>prirodne</a:t>
            </a:r>
            <a:r>
              <a:rPr lang="en-US" b="1" dirty="0"/>
              <a:t> stope </a:t>
            </a:r>
            <a:r>
              <a:rPr lang="en-US" b="1" dirty="0" err="1"/>
              <a:t>nezaposlenosti</a:t>
            </a:r>
            <a:r>
              <a:rPr lang="en-US" b="1" dirty="0"/>
              <a:t>”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tvrdili</a:t>
            </a:r>
            <a:r>
              <a:rPr lang="en-US" dirty="0"/>
              <a:t> da </a:t>
            </a:r>
            <a:r>
              <a:rPr lang="en-US" dirty="0" err="1"/>
              <a:t>dugoročno</a:t>
            </a:r>
            <a:r>
              <a:rPr lang="en-US" dirty="0"/>
              <a:t> </a:t>
            </a:r>
            <a:r>
              <a:rPr lang="en-US" b="1" dirty="0" err="1"/>
              <a:t>Phillipsova</a:t>
            </a:r>
            <a:r>
              <a:rPr lang="en-US" b="1" dirty="0"/>
              <a:t> </a:t>
            </a:r>
            <a:r>
              <a:rPr lang="en-US" b="1" dirty="0" err="1"/>
              <a:t>kriva</a:t>
            </a:r>
            <a:r>
              <a:rPr lang="en-US" b="1" dirty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en-US" b="1" dirty="0" err="1"/>
              <a:t>važeća</a:t>
            </a:r>
            <a:r>
              <a:rPr lang="en-US" dirty="0"/>
              <a:t> —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inflaciona</a:t>
            </a:r>
            <a:r>
              <a:rPr lang="en-US" dirty="0"/>
              <a:t> </a:t>
            </a:r>
            <a:r>
              <a:rPr lang="en-US" dirty="0" err="1"/>
              <a:t>očekivanja</a:t>
            </a:r>
            <a:r>
              <a:rPr lang="en-US" dirty="0"/>
              <a:t> </a:t>
            </a:r>
            <a:r>
              <a:rPr lang="en-US" dirty="0" err="1"/>
              <a:t>prilagođavaju</a:t>
            </a:r>
            <a:r>
              <a:rPr lang="en-US" dirty="0" smtClean="0"/>
              <a:t>.</a:t>
            </a: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r>
              <a:rPr lang="en-US" dirty="0" smtClean="0"/>
              <a:t>Danas </a:t>
            </a:r>
            <a:r>
              <a:rPr lang="en-US" dirty="0"/>
              <a:t>se </a:t>
            </a:r>
            <a:r>
              <a:rPr lang="en-US" dirty="0" err="1"/>
              <a:t>smatra</a:t>
            </a:r>
            <a:r>
              <a:rPr lang="en-US" dirty="0"/>
              <a:t> da </a:t>
            </a:r>
            <a:r>
              <a:rPr lang="en-US" b="1" dirty="0" err="1"/>
              <a:t>Phillipsova</a:t>
            </a:r>
            <a:r>
              <a:rPr lang="en-US" b="1" dirty="0"/>
              <a:t> </a:t>
            </a:r>
            <a:r>
              <a:rPr lang="en-US" b="1" dirty="0" err="1"/>
              <a:t>kriva</a:t>
            </a:r>
            <a:r>
              <a:rPr lang="en-US" b="1" dirty="0"/>
              <a:t> </a:t>
            </a:r>
            <a:r>
              <a:rPr lang="en-US" b="1" dirty="0" err="1"/>
              <a:t>postoji</a:t>
            </a:r>
            <a:r>
              <a:rPr lang="en-US" b="1" dirty="0"/>
              <a:t> </a:t>
            </a:r>
            <a:r>
              <a:rPr lang="en-US" b="1" dirty="0" err="1"/>
              <a:t>kratkoročno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b="1" dirty="0" err="1"/>
              <a:t>nestaje</a:t>
            </a:r>
            <a:r>
              <a:rPr lang="en-US" b="1" dirty="0"/>
              <a:t> </a:t>
            </a:r>
            <a:r>
              <a:rPr lang="en-US" b="1" dirty="0" err="1"/>
              <a:t>dugoročno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49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err="1"/>
              <a:t>Posmatrajući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razlike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između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stavova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/>
              <a:t>Kejnsa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Fridmana</a:t>
            </a:r>
            <a:r>
              <a:rPr lang="en-US" sz="2200" dirty="0"/>
              <a:t>, </a:t>
            </a:r>
            <a:r>
              <a:rPr lang="en-US" sz="2200" dirty="0" err="1"/>
              <a:t>najočiglednije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u </a:t>
            </a:r>
            <a:r>
              <a:rPr lang="en-US" sz="2200" dirty="0" err="1"/>
              <a:t>pitanjima</a:t>
            </a:r>
            <a:r>
              <a:rPr lang="en-US" sz="2200" dirty="0"/>
              <a:t> </a:t>
            </a:r>
            <a:r>
              <a:rPr lang="en-US" sz="2200" b="1" dirty="0" err="1"/>
              <a:t>uloge</a:t>
            </a:r>
            <a:r>
              <a:rPr lang="en-US" sz="2200" b="1" dirty="0"/>
              <a:t> </a:t>
            </a:r>
            <a:r>
              <a:rPr lang="en-US" sz="2200" b="1" dirty="0" err="1"/>
              <a:t>novca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važnosti</a:t>
            </a:r>
            <a:r>
              <a:rPr lang="en-US" sz="2200" b="1" dirty="0"/>
              <a:t> </a:t>
            </a:r>
            <a:r>
              <a:rPr lang="en-US" sz="2200" b="1" dirty="0" err="1"/>
              <a:t>monetarne</a:t>
            </a:r>
            <a:r>
              <a:rPr lang="en-US" sz="2200" b="1" dirty="0"/>
              <a:t> </a:t>
            </a:r>
            <a:r>
              <a:rPr lang="en-US" sz="2200" b="1" dirty="0" err="1"/>
              <a:t>politike</a:t>
            </a:r>
            <a:r>
              <a:rPr lang="en-US" sz="2200" dirty="0"/>
              <a:t> u </a:t>
            </a:r>
            <a:r>
              <a:rPr lang="en-US" sz="2200" dirty="0" err="1"/>
              <a:t>ukupnoj</a:t>
            </a:r>
            <a:r>
              <a:rPr lang="en-US" sz="2200" dirty="0"/>
              <a:t> </a:t>
            </a:r>
            <a:r>
              <a:rPr lang="en-US" sz="2200" dirty="0" err="1"/>
              <a:t>ekonomskoj</a:t>
            </a:r>
            <a:r>
              <a:rPr lang="en-US" sz="2200" dirty="0"/>
              <a:t> </a:t>
            </a:r>
            <a:r>
              <a:rPr lang="en-US" sz="2200" dirty="0" err="1"/>
              <a:t>politici</a:t>
            </a:r>
            <a:r>
              <a:rPr lang="en-US" sz="2200" dirty="0"/>
              <a:t> </a:t>
            </a:r>
            <a:r>
              <a:rPr lang="en-US" sz="2200" dirty="0" err="1"/>
              <a:t>jedne</a:t>
            </a:r>
            <a:r>
              <a:rPr lang="en-US" sz="2200" dirty="0"/>
              <a:t> </a:t>
            </a:r>
            <a:r>
              <a:rPr lang="en-US" sz="2200" dirty="0" err="1"/>
              <a:t>zemlje</a:t>
            </a:r>
            <a:r>
              <a:rPr lang="en-US" sz="2200" dirty="0"/>
              <a:t>. </a:t>
            </a:r>
            <a:endParaRPr lang="sr-Cyrl-CS" sz="2200" dirty="0"/>
          </a:p>
          <a:p>
            <a:endParaRPr lang="sr-Cyrl-CS" sz="2200" dirty="0"/>
          </a:p>
          <a:p>
            <a:r>
              <a:rPr lang="en-US" sz="2200" dirty="0" err="1"/>
              <a:t>Naime</a:t>
            </a:r>
            <a:r>
              <a:rPr lang="en-US" sz="2200" dirty="0"/>
              <a:t>, </a:t>
            </a:r>
            <a:r>
              <a:rPr lang="en-US" sz="2200" b="1" dirty="0" err="1"/>
              <a:t>Fridman</a:t>
            </a:r>
            <a:r>
              <a:rPr lang="en-US" sz="2200" b="1" dirty="0"/>
              <a:t> </a:t>
            </a:r>
            <a:r>
              <a:rPr lang="en-US" sz="2200" b="1" dirty="0" err="1"/>
              <a:t>smatra</a:t>
            </a:r>
            <a:r>
              <a:rPr lang="en-US" sz="2200" b="1" dirty="0"/>
              <a:t> da je </a:t>
            </a:r>
            <a:r>
              <a:rPr lang="en-US" sz="2200" b="1" dirty="0" err="1"/>
              <a:t>novčana</a:t>
            </a:r>
            <a:r>
              <a:rPr lang="en-US" sz="2200" b="1" dirty="0"/>
              <a:t> masa </a:t>
            </a:r>
            <a:r>
              <a:rPr lang="en-US" sz="2200" b="1" dirty="0" err="1"/>
              <a:t>presudna</a:t>
            </a:r>
            <a:r>
              <a:rPr lang="en-US" sz="2200" b="1" dirty="0"/>
              <a:t> </a:t>
            </a:r>
            <a:r>
              <a:rPr lang="en-US" sz="2200" b="1" dirty="0" err="1"/>
              <a:t>za</a:t>
            </a:r>
            <a:r>
              <a:rPr lang="en-US" sz="2200" b="1" dirty="0"/>
              <a:t> </a:t>
            </a:r>
            <a:r>
              <a:rPr lang="en-US" sz="2200" b="1" dirty="0" err="1"/>
              <a:t>kretanje</a:t>
            </a:r>
            <a:r>
              <a:rPr lang="en-US" sz="2200" b="1" dirty="0"/>
              <a:t> </a:t>
            </a:r>
            <a:r>
              <a:rPr lang="en-US" sz="2200" b="1" dirty="0" err="1"/>
              <a:t>cijena</a:t>
            </a:r>
            <a:r>
              <a:rPr lang="en-US" sz="2200" b="1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inflacije</a:t>
            </a:r>
            <a:r>
              <a:rPr lang="en-US" sz="2200" dirty="0"/>
              <a:t>, </a:t>
            </a:r>
            <a:r>
              <a:rPr lang="en-US" sz="2200" dirty="0" err="1"/>
              <a:t>te</a:t>
            </a:r>
            <a:r>
              <a:rPr lang="en-US" sz="2200" dirty="0"/>
              <a:t> je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monetarna</a:t>
            </a:r>
            <a:r>
              <a:rPr lang="en-US" sz="2200" dirty="0"/>
              <a:t> </a:t>
            </a:r>
            <a:r>
              <a:rPr lang="en-US" sz="2200" dirty="0" err="1"/>
              <a:t>politika</a:t>
            </a:r>
            <a:r>
              <a:rPr lang="en-US" sz="2200" dirty="0"/>
              <a:t> </a:t>
            </a:r>
            <a:r>
              <a:rPr lang="en-US" sz="2200" dirty="0" err="1"/>
              <a:t>koju</a:t>
            </a:r>
            <a:r>
              <a:rPr lang="en-US" sz="2200" dirty="0"/>
              <a:t> </a:t>
            </a:r>
            <a:r>
              <a:rPr lang="en-US" sz="2200" dirty="0" err="1"/>
              <a:t>provodi</a:t>
            </a:r>
            <a:r>
              <a:rPr lang="en-US" sz="2200" dirty="0"/>
              <a:t> </a:t>
            </a:r>
            <a:r>
              <a:rPr lang="en-US" sz="2200" dirty="0" err="1"/>
              <a:t>centralna</a:t>
            </a:r>
            <a:r>
              <a:rPr lang="en-US" sz="2200" dirty="0"/>
              <a:t> </a:t>
            </a:r>
            <a:r>
              <a:rPr lang="en-US" sz="2200" dirty="0" err="1"/>
              <a:t>banka</a:t>
            </a:r>
            <a:r>
              <a:rPr lang="en-US" sz="2200" dirty="0"/>
              <a:t> </a:t>
            </a:r>
            <a:r>
              <a:rPr lang="en-US" sz="2200" dirty="0" err="1"/>
              <a:t>zemlje</a:t>
            </a:r>
            <a:r>
              <a:rPr lang="en-US" sz="2200" dirty="0"/>
              <a:t> </a:t>
            </a:r>
            <a:r>
              <a:rPr lang="en-US" sz="2200" dirty="0" err="1"/>
              <a:t>osnovni</a:t>
            </a:r>
            <a:r>
              <a:rPr lang="en-US" sz="2200" dirty="0"/>
              <a:t> instrument </a:t>
            </a:r>
            <a:r>
              <a:rPr lang="en-US" sz="2200" dirty="0" err="1"/>
              <a:t>ekonomske</a:t>
            </a:r>
            <a:r>
              <a:rPr lang="en-US" sz="2200" dirty="0"/>
              <a:t> </a:t>
            </a:r>
            <a:r>
              <a:rPr lang="en-US" sz="2200" dirty="0" err="1"/>
              <a:t>politike</a:t>
            </a:r>
            <a:r>
              <a:rPr lang="en-US" sz="2200" dirty="0"/>
              <a:t>. </a:t>
            </a:r>
            <a:endParaRPr lang="sr-Cyrl-CS" sz="2200" dirty="0"/>
          </a:p>
          <a:p>
            <a:endParaRPr lang="sr-Cyrl-CS" sz="2200" dirty="0"/>
          </a:p>
          <a:p>
            <a:r>
              <a:rPr lang="en-US" sz="2200" dirty="0" err="1"/>
              <a:t>Suprotno</a:t>
            </a:r>
            <a:r>
              <a:rPr lang="en-US" sz="2200" dirty="0"/>
              <a:t> tome, </a:t>
            </a:r>
            <a:r>
              <a:rPr lang="en-US" sz="2200" b="1" dirty="0" err="1"/>
              <a:t>Kejns</a:t>
            </a:r>
            <a:r>
              <a:rPr lang="en-US" sz="2200" b="1" dirty="0"/>
              <a:t> </a:t>
            </a:r>
            <a:r>
              <a:rPr lang="en-US" sz="2200" b="1" dirty="0" err="1"/>
              <a:t>ističe</a:t>
            </a:r>
            <a:r>
              <a:rPr lang="en-US" sz="2200" b="1" dirty="0"/>
              <a:t> da </a:t>
            </a:r>
            <a:r>
              <a:rPr lang="en-US" sz="2200" b="1" dirty="0" err="1"/>
              <a:t>su</a:t>
            </a:r>
            <a:r>
              <a:rPr lang="en-US" sz="2200" b="1" dirty="0"/>
              <a:t> </a:t>
            </a:r>
            <a:r>
              <a:rPr lang="en-US" sz="2200" b="1" dirty="0" err="1"/>
              <a:t>osnovni</a:t>
            </a:r>
            <a:r>
              <a:rPr lang="en-US" sz="2200" b="1" dirty="0"/>
              <a:t> </a:t>
            </a:r>
            <a:r>
              <a:rPr lang="en-US" sz="2200" b="1" dirty="0" err="1"/>
              <a:t>uzroci</a:t>
            </a:r>
            <a:r>
              <a:rPr lang="en-US" sz="2200" b="1" dirty="0"/>
              <a:t> </a:t>
            </a:r>
            <a:r>
              <a:rPr lang="en-US" sz="2200" b="1" dirty="0" err="1"/>
              <a:t>generisanja</a:t>
            </a:r>
            <a:r>
              <a:rPr lang="en-US" sz="2200" b="1" dirty="0"/>
              <a:t> </a:t>
            </a:r>
            <a:r>
              <a:rPr lang="en-US" sz="2200" b="1" dirty="0" err="1"/>
              <a:t>inflacije</a:t>
            </a:r>
            <a:r>
              <a:rPr lang="en-US" sz="2200" b="1" dirty="0"/>
              <a:t> van </a:t>
            </a:r>
            <a:r>
              <a:rPr lang="en-US" sz="2200" b="1" dirty="0" err="1"/>
              <a:t>monetarnog</a:t>
            </a:r>
            <a:r>
              <a:rPr lang="en-US" sz="2200" b="1" dirty="0"/>
              <a:t> </a:t>
            </a:r>
            <a:r>
              <a:rPr lang="en-US" sz="2200" b="1" dirty="0" err="1"/>
              <a:t>sistema</a:t>
            </a:r>
            <a:r>
              <a:rPr lang="en-US" sz="2200" b="1" dirty="0"/>
              <a:t>, </a:t>
            </a:r>
            <a:r>
              <a:rPr lang="en-US" sz="2200" b="1" dirty="0" err="1"/>
              <a:t>tačnije</a:t>
            </a:r>
            <a:r>
              <a:rPr lang="en-US" sz="2200" b="1" dirty="0"/>
              <a:t> da </a:t>
            </a:r>
            <a:r>
              <a:rPr lang="en-US" sz="2200" b="1" dirty="0" err="1"/>
              <a:t>su</a:t>
            </a:r>
            <a:r>
              <a:rPr lang="en-US" sz="2200" b="1" dirty="0"/>
              <a:t> to </a:t>
            </a:r>
            <a:r>
              <a:rPr lang="en-US" sz="2200" b="1" dirty="0" err="1"/>
              <a:t>realni</a:t>
            </a:r>
            <a:r>
              <a:rPr lang="en-US" sz="2200" b="1" dirty="0"/>
              <a:t> </a:t>
            </a:r>
            <a:r>
              <a:rPr lang="en-US" sz="2200" b="1" dirty="0" err="1"/>
              <a:t>ekonomski</a:t>
            </a:r>
            <a:r>
              <a:rPr lang="en-US" sz="2200" b="1" dirty="0"/>
              <a:t> </a:t>
            </a:r>
            <a:r>
              <a:rPr lang="en-US" sz="2200" b="1" dirty="0" err="1"/>
              <a:t>parametri</a:t>
            </a:r>
            <a:r>
              <a:rPr lang="en-US" sz="2200" b="1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nadnice</a:t>
            </a:r>
            <a:r>
              <a:rPr lang="en-US" sz="2200" dirty="0"/>
              <a:t>, </a:t>
            </a:r>
            <a:r>
              <a:rPr lang="en-US" sz="2200" dirty="0" err="1"/>
              <a:t>faktori</a:t>
            </a:r>
            <a:r>
              <a:rPr lang="en-US" sz="2200" dirty="0"/>
              <a:t> </a:t>
            </a:r>
            <a:r>
              <a:rPr lang="en-US" sz="2200" dirty="0" err="1"/>
              <a:t>proizvodnje</a:t>
            </a:r>
            <a:r>
              <a:rPr lang="en-US" sz="2200" dirty="0"/>
              <a:t> </a:t>
            </a:r>
            <a:r>
              <a:rPr lang="en-US" sz="2200" dirty="0" err="1"/>
              <a:t>itd</a:t>
            </a:r>
            <a:r>
              <a:rPr lang="en-US" sz="2200" dirty="0" smtClean="0"/>
              <a:t>.</a:t>
            </a:r>
            <a:r>
              <a:rPr lang="sr-Latn-BA" sz="2200" dirty="0" smtClean="0"/>
              <a:t>, te da primat treba imati fiskalna politika.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676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086600" cy="5029200"/>
          </a:xfrm>
        </p:spPr>
        <p:txBody>
          <a:bodyPr>
            <a:normAutofit/>
          </a:bodyPr>
          <a:lstStyle/>
          <a:p>
            <a:r>
              <a:rPr lang="en-US" sz="2300" dirty="0" err="1"/>
              <a:t>Promjene</a:t>
            </a:r>
            <a:r>
              <a:rPr lang="en-US" sz="2300" dirty="0"/>
              <a:t> u </a:t>
            </a:r>
            <a:r>
              <a:rPr lang="sr-Latn-BA" sz="2300" dirty="0"/>
              <a:t>geopolitičkim, </a:t>
            </a:r>
            <a:r>
              <a:rPr lang="en-US" sz="2300" dirty="0" err="1"/>
              <a:t>ekonomskim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političkim</a:t>
            </a:r>
            <a:r>
              <a:rPr lang="en-US" sz="2300" dirty="0"/>
              <a:t> </a:t>
            </a:r>
            <a:r>
              <a:rPr lang="en-US" sz="2300" dirty="0" err="1"/>
              <a:t>odnosima</a:t>
            </a:r>
            <a:r>
              <a:rPr lang="en-US" sz="2300" dirty="0"/>
              <a:t>, </a:t>
            </a:r>
            <a:r>
              <a:rPr lang="en-US" sz="2300" dirty="0" err="1"/>
              <a:t>svjetske</a:t>
            </a:r>
            <a:r>
              <a:rPr lang="en-US" sz="2300" dirty="0"/>
              <a:t> </a:t>
            </a:r>
            <a:r>
              <a:rPr lang="en-US" sz="2300" dirty="0" err="1"/>
              <a:t>ekonomske</a:t>
            </a:r>
            <a:r>
              <a:rPr lang="en-US" sz="2300" dirty="0"/>
              <a:t> </a:t>
            </a:r>
            <a:r>
              <a:rPr lang="en-US" sz="2300" dirty="0" err="1"/>
              <a:t>krize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monetarna</a:t>
            </a:r>
            <a:r>
              <a:rPr lang="en-US" sz="2300" dirty="0"/>
              <a:t> </a:t>
            </a:r>
            <a:r>
              <a:rPr lang="en-US" sz="2300" dirty="0" err="1"/>
              <a:t>nestabilnost</a:t>
            </a:r>
            <a:r>
              <a:rPr lang="en-US" sz="2300" dirty="0"/>
              <a:t> </a:t>
            </a:r>
            <a:r>
              <a:rPr lang="en-US" sz="2300" dirty="0" err="1"/>
              <a:t>rezultiraju</a:t>
            </a:r>
            <a:r>
              <a:rPr lang="en-US" sz="2300" dirty="0"/>
              <a:t> </a:t>
            </a:r>
            <a:r>
              <a:rPr lang="en-US" sz="2300" dirty="0" err="1"/>
              <a:t>stvaranjem</a:t>
            </a:r>
            <a:r>
              <a:rPr lang="en-US" sz="2300" dirty="0"/>
              <a:t> </a:t>
            </a:r>
            <a:r>
              <a:rPr lang="en-US" sz="2300" dirty="0" err="1"/>
              <a:t>novih</a:t>
            </a:r>
            <a:r>
              <a:rPr lang="en-US" sz="2300" dirty="0"/>
              <a:t> </a:t>
            </a:r>
            <a:r>
              <a:rPr lang="en-US" sz="2300" dirty="0" err="1"/>
              <a:t>teorija</a:t>
            </a:r>
            <a:r>
              <a:rPr lang="en-US" sz="2300" dirty="0"/>
              <a:t> </a:t>
            </a:r>
            <a:r>
              <a:rPr lang="en-US" sz="2300" dirty="0" err="1"/>
              <a:t>koje</a:t>
            </a:r>
            <a:r>
              <a:rPr lang="en-US" sz="2300" dirty="0"/>
              <a:t> </a:t>
            </a:r>
            <a:r>
              <a:rPr lang="en-US" sz="2300" dirty="0" err="1"/>
              <a:t>pokušavaju</a:t>
            </a:r>
            <a:r>
              <a:rPr lang="en-US" sz="2300" dirty="0"/>
              <a:t> </a:t>
            </a:r>
            <a:r>
              <a:rPr lang="en-US" sz="2300" dirty="0" err="1"/>
              <a:t>dati</a:t>
            </a:r>
            <a:r>
              <a:rPr lang="en-US" sz="2300" dirty="0"/>
              <a:t> </a:t>
            </a:r>
            <a:r>
              <a:rPr lang="en-US" sz="2300" dirty="0" err="1"/>
              <a:t>adekvatne</a:t>
            </a:r>
            <a:r>
              <a:rPr lang="en-US" sz="2300" dirty="0"/>
              <a:t> </a:t>
            </a:r>
            <a:r>
              <a:rPr lang="en-US" sz="2300" dirty="0" err="1"/>
              <a:t>odgovore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rješenja</a:t>
            </a:r>
            <a:r>
              <a:rPr lang="en-US" sz="2300" dirty="0"/>
              <a:t>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nove</a:t>
            </a:r>
            <a:r>
              <a:rPr lang="en-US" sz="2300" dirty="0"/>
              <a:t> </a:t>
            </a:r>
            <a:r>
              <a:rPr lang="en-US" sz="2300" dirty="0" err="1"/>
              <a:t>promjene</a:t>
            </a:r>
            <a:r>
              <a:rPr lang="en-US" sz="2300" dirty="0"/>
              <a:t>. </a:t>
            </a:r>
            <a:endParaRPr lang="sr-Cyrl-CS" sz="2300" dirty="0"/>
          </a:p>
          <a:p>
            <a:endParaRPr lang="sr-Cyrl-CS" sz="2300" dirty="0"/>
          </a:p>
          <a:p>
            <a:r>
              <a:rPr lang="en-US" sz="2300" dirty="0" err="1"/>
              <a:t>Ovi</a:t>
            </a:r>
            <a:r>
              <a:rPr lang="en-US" sz="2300" dirty="0"/>
              <a:t> </a:t>
            </a:r>
            <a:r>
              <a:rPr lang="en-US" sz="2300" dirty="0" err="1"/>
              <a:t>procesi</a:t>
            </a:r>
            <a:r>
              <a:rPr lang="en-US" sz="2300" dirty="0"/>
              <a:t> </a:t>
            </a:r>
            <a:r>
              <a:rPr lang="en-US" sz="2300" dirty="0" err="1"/>
              <a:t>jasno</a:t>
            </a:r>
            <a:r>
              <a:rPr lang="en-US" sz="2300" dirty="0"/>
              <a:t> </a:t>
            </a:r>
            <a:r>
              <a:rPr lang="en-US" sz="2300" dirty="0" err="1"/>
              <a:t>ukazuju</a:t>
            </a:r>
            <a:r>
              <a:rPr lang="en-US" sz="2300" dirty="0"/>
              <a:t> da </a:t>
            </a:r>
            <a:r>
              <a:rPr lang="en-US" sz="2300" dirty="0" err="1"/>
              <a:t>teorije</a:t>
            </a:r>
            <a:r>
              <a:rPr lang="en-US" sz="2300" dirty="0"/>
              <a:t> </a:t>
            </a:r>
            <a:r>
              <a:rPr lang="en-US" sz="2300" dirty="0" err="1"/>
              <a:t>koje</a:t>
            </a:r>
            <a:r>
              <a:rPr lang="en-US" sz="2300" dirty="0"/>
              <a:t> </a:t>
            </a:r>
            <a:r>
              <a:rPr lang="en-US" sz="2300" dirty="0" err="1"/>
              <a:t>su</a:t>
            </a:r>
            <a:r>
              <a:rPr lang="en-US" sz="2300" dirty="0"/>
              <a:t> </a:t>
            </a:r>
            <a:r>
              <a:rPr lang="en-US" sz="2300" dirty="0" err="1"/>
              <a:t>važile</a:t>
            </a:r>
            <a:r>
              <a:rPr lang="en-US" sz="2300" dirty="0"/>
              <a:t> u </a:t>
            </a:r>
            <a:r>
              <a:rPr lang="en-US" sz="2300" dirty="0" err="1"/>
              <a:t>određenom</a:t>
            </a:r>
            <a:r>
              <a:rPr lang="en-US" sz="2300" dirty="0"/>
              <a:t> </a:t>
            </a:r>
            <a:r>
              <a:rPr lang="en-US" sz="2300" dirty="0" err="1"/>
              <a:t>periodu</a:t>
            </a:r>
            <a:r>
              <a:rPr lang="en-US" sz="2300" dirty="0"/>
              <a:t>, </a:t>
            </a:r>
            <a:r>
              <a:rPr lang="en-US" sz="2300" dirty="0" err="1"/>
              <a:t>vremenom</a:t>
            </a:r>
            <a:r>
              <a:rPr lang="en-US" sz="2300" dirty="0"/>
              <a:t> </a:t>
            </a:r>
            <a:r>
              <a:rPr lang="en-US" sz="2300" dirty="0" err="1"/>
              <a:t>postaju</a:t>
            </a:r>
            <a:r>
              <a:rPr lang="en-US" sz="2300" dirty="0"/>
              <a:t> </a:t>
            </a:r>
            <a:r>
              <a:rPr lang="en-US" sz="2300" dirty="0" err="1"/>
              <a:t>neprimjenjive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istovremeno</a:t>
            </a:r>
            <a:r>
              <a:rPr lang="en-US" sz="2300" dirty="0"/>
              <a:t> </a:t>
            </a:r>
            <a:r>
              <a:rPr lang="en-US" sz="2300" dirty="0" err="1"/>
              <a:t>utiču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potrebu</a:t>
            </a:r>
            <a:r>
              <a:rPr lang="en-US" sz="2300" dirty="0"/>
              <a:t> </a:t>
            </a:r>
            <a:r>
              <a:rPr lang="en-US" sz="2300" dirty="0" err="1"/>
              <a:t>stvaranja</a:t>
            </a:r>
            <a:r>
              <a:rPr lang="en-US" sz="2300" dirty="0"/>
              <a:t> </a:t>
            </a:r>
            <a:r>
              <a:rPr lang="en-US" sz="2300" dirty="0" err="1"/>
              <a:t>novih</a:t>
            </a:r>
            <a:r>
              <a:rPr lang="en-US" sz="2300" dirty="0"/>
              <a:t> </a:t>
            </a:r>
            <a:r>
              <a:rPr lang="en-US" sz="2300" dirty="0" err="1"/>
              <a:t>koje</a:t>
            </a:r>
            <a:r>
              <a:rPr lang="en-US" sz="2300" dirty="0"/>
              <a:t> </a:t>
            </a:r>
            <a:r>
              <a:rPr lang="en-US" sz="2300" dirty="0" err="1"/>
              <a:t>će</a:t>
            </a:r>
            <a:r>
              <a:rPr lang="en-US" sz="2300" dirty="0"/>
              <a:t> </a:t>
            </a:r>
            <a:r>
              <a:rPr lang="en-US" sz="2300" dirty="0" err="1"/>
              <a:t>riješiti</a:t>
            </a:r>
            <a:r>
              <a:rPr lang="en-US" sz="2300" dirty="0"/>
              <a:t> </a:t>
            </a:r>
            <a:r>
              <a:rPr lang="en-US" sz="2300" dirty="0" err="1"/>
              <a:t>aktuelne</a:t>
            </a:r>
            <a:r>
              <a:rPr lang="en-US" sz="2300" dirty="0"/>
              <a:t> </a:t>
            </a:r>
            <a:r>
              <a:rPr lang="en-US" sz="2300" dirty="0" err="1"/>
              <a:t>ekonomske</a:t>
            </a:r>
            <a:r>
              <a:rPr lang="en-US" sz="2300" dirty="0"/>
              <a:t> </a:t>
            </a:r>
            <a:r>
              <a:rPr lang="en-US" sz="2300" dirty="0" err="1"/>
              <a:t>izazove</a:t>
            </a:r>
            <a:r>
              <a:rPr lang="en-US" sz="2300" dirty="0"/>
              <a:t>.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6562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99821"/>
              </p:ext>
            </p:extLst>
          </p:nvPr>
        </p:nvGraphicFramePr>
        <p:xfrm>
          <a:off x="228600" y="228600"/>
          <a:ext cx="8534400" cy="577151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95844313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3371603218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4122535203"/>
                    </a:ext>
                  </a:extLst>
                </a:gridCol>
              </a:tblGrid>
              <a:tr h="3836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Aspekt</a:t>
                      </a:r>
                      <a:endParaRPr lang="en-US" sz="1400" b="1" dirty="0"/>
                    </a:p>
                  </a:txBody>
                  <a:tcPr marL="41245" marR="41245" marT="20623" marB="2062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Monetaristička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 smtClean="0"/>
                        <a:t>teorija</a:t>
                      </a:r>
                      <a:endParaRPr lang="sr-Latn-BA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 </a:t>
                      </a:r>
                      <a:r>
                        <a:rPr lang="en-US" sz="1400" b="1" dirty="0"/>
                        <a:t>(Milton Friedman)</a:t>
                      </a:r>
                    </a:p>
                  </a:txBody>
                  <a:tcPr marL="41245" marR="41245" marT="20623" marB="2062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Kejnzijanska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teorija</a:t>
                      </a:r>
                      <a:r>
                        <a:rPr lang="en-US" sz="1400" b="1" dirty="0"/>
                        <a:t> </a:t>
                      </a:r>
                      <a:endParaRPr lang="sr-Latn-BA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(</a:t>
                      </a:r>
                      <a:r>
                        <a:rPr lang="en-US" sz="1400" b="1" dirty="0"/>
                        <a:t>John Maynard Keynes)</a:t>
                      </a:r>
                    </a:p>
                  </a:txBody>
                  <a:tcPr marL="41245" marR="41245" marT="20623" marB="2062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31703"/>
                  </a:ext>
                </a:extLst>
              </a:tr>
              <a:tr h="854443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💡 Osnovna ideja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Količina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novca</a:t>
                      </a:r>
                      <a:r>
                        <a:rPr lang="en-US" sz="1400" b="1" dirty="0"/>
                        <a:t> u </a:t>
                      </a:r>
                      <a:r>
                        <a:rPr lang="en-US" sz="1400" b="1" dirty="0" err="1"/>
                        <a:t>opticaju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određuje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inflaciju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stabilnost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privrede</a:t>
                      </a:r>
                      <a:r>
                        <a:rPr lang="en-US" sz="1400" b="1" dirty="0"/>
                        <a:t>.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Agregatna potražnja (potrošnja, investicije, državna potrošnja) određuje zaposlenost i rast.</a:t>
                      </a:r>
                    </a:p>
                  </a:txBody>
                  <a:tcPr marL="41245" marR="41245" marT="20623" marB="20623" anchor="ctr"/>
                </a:tc>
                <a:extLst>
                  <a:ext uri="{0D108BD9-81ED-4DB2-BD59-A6C34878D82A}">
                    <a16:rowId xmlns:a16="http://schemas.microsoft.com/office/drawing/2014/main" val="1822816207"/>
                  </a:ext>
                </a:extLst>
              </a:tr>
              <a:tr h="540566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🏦 Uloga države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/>
                        <a:t>Minimalna – država samo kontroliše novčanu masu.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Aktivna – država treba da interveniše fiskalnom politikom.</a:t>
                      </a:r>
                    </a:p>
                  </a:txBody>
                  <a:tcPr marL="41245" marR="41245" marT="20623" marB="20623" anchor="ctr"/>
                </a:tc>
                <a:extLst>
                  <a:ext uri="{0D108BD9-81ED-4DB2-BD59-A6C34878D82A}">
                    <a16:rowId xmlns:a16="http://schemas.microsoft.com/office/drawing/2014/main" val="1663828984"/>
                  </a:ext>
                </a:extLst>
              </a:tr>
              <a:tr h="540566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💰 Monetarna politika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/>
                        <a:t>Glavni alat za stabilizaciju ekonomije.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/>
                        <a:t>Sporedna u krizi, posebno kad su kamate niske.</a:t>
                      </a:r>
                    </a:p>
                  </a:txBody>
                  <a:tcPr marL="41245" marR="41245" marT="20623" marB="20623" anchor="ctr"/>
                </a:tc>
                <a:extLst>
                  <a:ext uri="{0D108BD9-81ED-4DB2-BD59-A6C34878D82A}">
                    <a16:rowId xmlns:a16="http://schemas.microsoft.com/office/drawing/2014/main" val="2887631995"/>
                  </a:ext>
                </a:extLst>
              </a:tr>
              <a:tr h="54056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🏗️ </a:t>
                      </a:r>
                      <a:r>
                        <a:rPr lang="en-US" sz="1400" b="1" dirty="0" err="1"/>
                        <a:t>Fiskalna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politika</a:t>
                      </a:r>
                      <a:endParaRPr lang="en-US" sz="1400" b="1" dirty="0"/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Neefikasna i spora; može izazvati inflaciju.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Ključni alat za oživljavanje privrede u recesiji.</a:t>
                      </a:r>
                    </a:p>
                  </a:txBody>
                  <a:tcPr marL="41245" marR="41245" marT="20623" marB="20623" anchor="ctr"/>
                </a:tc>
                <a:extLst>
                  <a:ext uri="{0D108BD9-81ED-4DB2-BD59-A6C34878D82A}">
                    <a16:rowId xmlns:a16="http://schemas.microsoft.com/office/drawing/2014/main" val="3333616092"/>
                  </a:ext>
                </a:extLst>
              </a:tr>
              <a:tr h="540566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📈 Inflacija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/>
                        <a:t>Uvijek posljedica prevelikog rasta novca u opticaju.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Može biti uzrokovana rastom potražnje ili troškova.</a:t>
                      </a:r>
                    </a:p>
                  </a:txBody>
                  <a:tcPr marL="41245" marR="41245" marT="20623" marB="20623" anchor="ctr"/>
                </a:tc>
                <a:extLst>
                  <a:ext uri="{0D108BD9-81ED-4DB2-BD59-A6C34878D82A}">
                    <a16:rowId xmlns:a16="http://schemas.microsoft.com/office/drawing/2014/main" val="516182741"/>
                  </a:ext>
                </a:extLst>
              </a:tr>
              <a:tr h="697504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👷‍♀️ Nezaposlenost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Dugoročno prirodna i ne može se trajno smanjiti monetarnim mjerama.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Može se smanjiti povećanjem potražnje i investicija.</a:t>
                      </a:r>
                    </a:p>
                  </a:txBody>
                  <a:tcPr marL="41245" marR="41245" marT="20623" marB="20623" anchor="ctr"/>
                </a:tc>
                <a:extLst>
                  <a:ext uri="{0D108BD9-81ED-4DB2-BD59-A6C34878D82A}">
                    <a16:rowId xmlns:a16="http://schemas.microsoft.com/office/drawing/2014/main" val="3149372271"/>
                  </a:ext>
                </a:extLst>
              </a:tr>
              <a:tr h="383627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⏳ Fokus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Dugoročna stabilnost i kontrola inflacije.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Kratkoročno povećanje zaposlenosti i rasta.</a:t>
                      </a:r>
                    </a:p>
                  </a:txBody>
                  <a:tcPr marL="41245" marR="41245" marT="20623" marB="20623" anchor="ctr"/>
                </a:tc>
                <a:extLst>
                  <a:ext uri="{0D108BD9-81ED-4DB2-BD59-A6C34878D82A}">
                    <a16:rowId xmlns:a16="http://schemas.microsoft.com/office/drawing/2014/main" val="2777502500"/>
                  </a:ext>
                </a:extLst>
              </a:tr>
              <a:tr h="540566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✅ Prednosti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/>
                        <a:t>Donosi dugoročnu stabilnost i nisku inflaciju.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Brzo djeluje u krizama i smanjuje nezaposlenost.</a:t>
                      </a:r>
                    </a:p>
                  </a:txBody>
                  <a:tcPr marL="41245" marR="41245" marT="20623" marB="20623" anchor="ctr"/>
                </a:tc>
                <a:extLst>
                  <a:ext uri="{0D108BD9-81ED-4DB2-BD59-A6C34878D82A}">
                    <a16:rowId xmlns:a16="http://schemas.microsoft.com/office/drawing/2014/main" val="2708524031"/>
                  </a:ext>
                </a:extLst>
              </a:tr>
              <a:tr h="540566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⚠️ Nedostaci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/>
                        <a:t>Slabo djeluje u recesiji; zanemaruje realnu ekonomiju.</a:t>
                      </a:r>
                    </a:p>
                  </a:txBody>
                  <a:tcPr marL="41245" marR="41245" marT="20623" marB="206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Može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izazvati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inflaciju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zaduženost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države</a:t>
                      </a:r>
                      <a:r>
                        <a:rPr lang="en-US" sz="1400" b="1" dirty="0"/>
                        <a:t>.</a:t>
                      </a:r>
                    </a:p>
                  </a:txBody>
                  <a:tcPr marL="41245" marR="41245" marT="20623" marB="20623" anchor="ctr"/>
                </a:tc>
                <a:extLst>
                  <a:ext uri="{0D108BD9-81ED-4DB2-BD59-A6C34878D82A}">
                    <a16:rowId xmlns:a16="http://schemas.microsoft.com/office/drawing/2014/main" val="2665506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465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Praktična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primjena</a:t>
            </a:r>
            <a:r>
              <a:rPr lang="en-US" b="1" dirty="0" smtClean="0">
                <a:solidFill>
                  <a:schemeClr val="tx1"/>
                </a:solidFill>
              </a:rPr>
              <a:t> u </a:t>
            </a:r>
            <a:r>
              <a:rPr lang="sr-Latn-BA" b="1" dirty="0" smtClean="0">
                <a:solidFill>
                  <a:schemeClr val="tx1"/>
                </a:solidFill>
              </a:rPr>
              <a:t>savremenim </a:t>
            </a:r>
            <a:r>
              <a:rPr lang="en-US" b="1" dirty="0" err="1" smtClean="0">
                <a:solidFill>
                  <a:schemeClr val="tx1"/>
                </a:solidFill>
              </a:rPr>
              <a:t>državama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5344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err="1"/>
              <a:t>Monetarističke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koriste</a:t>
            </a:r>
            <a:r>
              <a:rPr lang="en-US" sz="2200" dirty="0"/>
              <a:t> se od 70-ih </a:t>
            </a:r>
            <a:r>
              <a:rPr lang="en-US" sz="2200" dirty="0" err="1"/>
              <a:t>godina</a:t>
            </a:r>
            <a:r>
              <a:rPr lang="en-US" sz="2200" dirty="0"/>
              <a:t> u </a:t>
            </a:r>
            <a:r>
              <a:rPr lang="en-US" sz="2200" dirty="0" err="1"/>
              <a:t>vladama</a:t>
            </a:r>
            <a:r>
              <a:rPr lang="en-US" sz="2200" dirty="0"/>
              <a:t> </a:t>
            </a:r>
            <a:r>
              <a:rPr lang="en-US" sz="2200" dirty="0" err="1"/>
              <a:t>mnogih</a:t>
            </a:r>
            <a:r>
              <a:rPr lang="en-US" sz="2200" dirty="0"/>
              <a:t> </a:t>
            </a:r>
            <a:r>
              <a:rPr lang="en-US" sz="2200" dirty="0" err="1"/>
              <a:t>razvijenih</a:t>
            </a:r>
            <a:r>
              <a:rPr lang="en-US" sz="2200" dirty="0"/>
              <a:t> </a:t>
            </a:r>
            <a:r>
              <a:rPr lang="en-US" sz="2200" dirty="0" err="1"/>
              <a:t>zemalja</a:t>
            </a:r>
            <a:r>
              <a:rPr lang="en-US" sz="2200" dirty="0"/>
              <a:t>: SAD, </a:t>
            </a:r>
            <a:r>
              <a:rPr lang="en-US" sz="2200" dirty="0" err="1"/>
              <a:t>Engleske</a:t>
            </a:r>
            <a:r>
              <a:rPr lang="en-US" sz="2200" dirty="0"/>
              <a:t>, </a:t>
            </a:r>
            <a:r>
              <a:rPr lang="en-US" sz="2200" dirty="0" err="1"/>
              <a:t>Njemačke</a:t>
            </a:r>
            <a:r>
              <a:rPr lang="en-US" sz="2200" dirty="0"/>
              <a:t>, </a:t>
            </a:r>
            <a:r>
              <a:rPr lang="en-US" sz="2200" dirty="0" err="1"/>
              <a:t>Austrije</a:t>
            </a:r>
            <a:r>
              <a:rPr lang="en-US" sz="2200" dirty="0"/>
              <a:t>, </a:t>
            </a:r>
            <a:r>
              <a:rPr lang="en-US" sz="2200" dirty="0" err="1"/>
              <a:t>Italije</a:t>
            </a:r>
            <a:r>
              <a:rPr lang="en-US" sz="2200" dirty="0"/>
              <a:t> </a:t>
            </a:r>
            <a:r>
              <a:rPr lang="en-US" sz="2200" dirty="0" err="1"/>
              <a:t>itd</a:t>
            </a:r>
            <a:r>
              <a:rPr lang="en-US" sz="2200" dirty="0"/>
              <a:t>., a </a:t>
            </a:r>
            <a:r>
              <a:rPr lang="en-US" sz="2200" dirty="0" err="1"/>
              <a:t>prelazak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monetarizam</a:t>
            </a:r>
            <a:r>
              <a:rPr lang="en-US" sz="2200" dirty="0"/>
              <a:t> </a:t>
            </a:r>
            <a:r>
              <a:rPr lang="en-US" sz="2200" dirty="0" err="1"/>
              <a:t>uočava</a:t>
            </a:r>
            <a:r>
              <a:rPr lang="en-US" sz="2200" dirty="0"/>
              <a:t> se </a:t>
            </a:r>
            <a:r>
              <a:rPr lang="en-US" sz="2200" dirty="0" err="1"/>
              <a:t>promjenom</a:t>
            </a:r>
            <a:r>
              <a:rPr lang="en-US" sz="2200" dirty="0"/>
              <a:t> </a:t>
            </a:r>
            <a:r>
              <a:rPr lang="en-US" sz="2200" dirty="0" err="1"/>
              <a:t>vlasti</a:t>
            </a:r>
            <a:r>
              <a:rPr lang="en-US" sz="2200" dirty="0"/>
              <a:t> u </a:t>
            </a:r>
            <a:r>
              <a:rPr lang="en-US" sz="2200" dirty="0" err="1"/>
              <a:t>raznim</a:t>
            </a:r>
            <a:r>
              <a:rPr lang="en-US" sz="2200" dirty="0"/>
              <a:t> </a:t>
            </a:r>
            <a:r>
              <a:rPr lang="en-US" sz="2200" dirty="0" err="1"/>
              <a:t>zemljama</a:t>
            </a:r>
            <a:r>
              <a:rPr lang="en-US" sz="2200" dirty="0"/>
              <a:t>. </a:t>
            </a:r>
            <a:endParaRPr lang="sr-Latn-ME" sz="2200" dirty="0"/>
          </a:p>
          <a:p>
            <a:endParaRPr lang="sr-Latn-BA" sz="2200" dirty="0"/>
          </a:p>
          <a:p>
            <a:r>
              <a:rPr lang="en-US" sz="2200" dirty="0"/>
              <a:t>U </a:t>
            </a:r>
            <a:r>
              <a:rPr lang="en-US" sz="2200" dirty="0" err="1"/>
              <a:t>Velikoj</a:t>
            </a:r>
            <a:r>
              <a:rPr lang="en-US" sz="2200" dirty="0"/>
              <a:t> </a:t>
            </a:r>
            <a:r>
              <a:rPr lang="en-US" sz="2200" dirty="0" err="1"/>
              <a:t>Britaniji</a:t>
            </a:r>
            <a:r>
              <a:rPr lang="en-US" sz="2200" dirty="0"/>
              <a:t> se to </a:t>
            </a:r>
            <a:r>
              <a:rPr lang="en-US" sz="2200" dirty="0" err="1"/>
              <a:t>dogodilo</a:t>
            </a:r>
            <a:r>
              <a:rPr lang="en-US" sz="2200" dirty="0"/>
              <a:t> </a:t>
            </a:r>
            <a:r>
              <a:rPr lang="en-US" sz="2200" dirty="0" err="1"/>
              <a:t>kada</a:t>
            </a:r>
            <a:r>
              <a:rPr lang="en-US" sz="2200" dirty="0"/>
              <a:t> je Margaret Thatcher </a:t>
            </a:r>
            <a:r>
              <a:rPr lang="en-US" sz="2200" dirty="0" err="1"/>
              <a:t>došla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vlast</a:t>
            </a:r>
            <a:r>
              <a:rPr lang="en-US" sz="2200" dirty="0"/>
              <a:t> 1979. </a:t>
            </a:r>
            <a:r>
              <a:rPr lang="en-US" sz="2200" dirty="0" err="1"/>
              <a:t>godine</a:t>
            </a:r>
            <a:r>
              <a:rPr lang="en-US" sz="2200" dirty="0"/>
              <a:t>. </a:t>
            </a:r>
            <a:endParaRPr lang="sr-Latn-ME" sz="2200" dirty="0"/>
          </a:p>
          <a:p>
            <a:pPr>
              <a:buNone/>
            </a:pPr>
            <a:endParaRPr lang="sr-Latn-BA" sz="2200" dirty="0"/>
          </a:p>
          <a:p>
            <a:r>
              <a:rPr lang="en-US" sz="2200" dirty="0" err="1"/>
              <a:t>Zatim</a:t>
            </a:r>
            <a:r>
              <a:rPr lang="en-US" sz="2200" dirty="0"/>
              <a:t> u SAD </a:t>
            </a:r>
            <a:r>
              <a:rPr lang="en-US" sz="2200" dirty="0" err="1"/>
              <a:t>dolaskom</a:t>
            </a:r>
            <a:r>
              <a:rPr lang="en-US" sz="2200" dirty="0"/>
              <a:t> </a:t>
            </a:r>
            <a:r>
              <a:rPr lang="en-US" sz="2200" dirty="0" err="1"/>
              <a:t>Ronalda</a:t>
            </a:r>
            <a:r>
              <a:rPr lang="en-US" sz="2200" dirty="0"/>
              <a:t> </a:t>
            </a:r>
            <a:r>
              <a:rPr lang="en-US" sz="2200" dirty="0" err="1"/>
              <a:t>Regana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vlast</a:t>
            </a:r>
            <a:r>
              <a:rPr lang="en-US" sz="2200" dirty="0"/>
              <a:t> 1980. </a:t>
            </a:r>
            <a:r>
              <a:rPr lang="en-US" sz="2200" dirty="0" err="1"/>
              <a:t>i</a:t>
            </a:r>
            <a:r>
              <a:rPr lang="en-US" sz="2200" dirty="0"/>
              <a:t> u </a:t>
            </a:r>
            <a:r>
              <a:rPr lang="en-US" sz="2200" dirty="0" err="1"/>
              <a:t>Njemačkoj</a:t>
            </a:r>
            <a:r>
              <a:rPr lang="en-US" sz="2200" dirty="0"/>
              <a:t> </a:t>
            </a:r>
            <a:r>
              <a:rPr lang="en-US" sz="2200" dirty="0" err="1"/>
              <a:t>pobjedom</a:t>
            </a:r>
            <a:r>
              <a:rPr lang="en-US" sz="2200" dirty="0"/>
              <a:t> </a:t>
            </a:r>
            <a:r>
              <a:rPr lang="en-US" sz="2200" dirty="0" err="1"/>
              <a:t>Kohla</a:t>
            </a:r>
            <a:r>
              <a:rPr lang="en-US" sz="2200" dirty="0"/>
              <a:t> 1982. </a:t>
            </a:r>
            <a:r>
              <a:rPr lang="en-US" sz="2200" dirty="0" err="1"/>
              <a:t>godine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478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886"/>
            <a:ext cx="4114801" cy="1524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Margaret Thatcher</a:t>
            </a:r>
            <a:r>
              <a:rPr lang="sr-Latn-BA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Latn-B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BA" b="1" dirty="0">
                <a:solidFill>
                  <a:schemeClr val="accent1">
                    <a:lumMod val="75000"/>
                  </a:schemeClr>
                </a:solidFill>
              </a:rPr>
              <a:t>„Čelična lady“</a:t>
            </a:r>
            <a:br>
              <a:rPr lang="sr-Latn-BA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1"/>
            <a:ext cx="71628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err="1"/>
              <a:t>Najboljim</a:t>
            </a:r>
            <a:r>
              <a:rPr lang="en-US" sz="2200" dirty="0"/>
              <a:t> </a:t>
            </a:r>
            <a:r>
              <a:rPr lang="en-US" sz="2200" dirty="0" err="1"/>
              <a:t>primjerom</a:t>
            </a:r>
            <a:r>
              <a:rPr lang="en-US" sz="2200" dirty="0"/>
              <a:t> </a:t>
            </a:r>
            <a:r>
              <a:rPr lang="en-US" sz="2200" dirty="0" err="1"/>
              <a:t>monetarističkog</a:t>
            </a:r>
            <a:r>
              <a:rPr lang="en-US" sz="2200" dirty="0"/>
              <a:t> </a:t>
            </a:r>
            <a:r>
              <a:rPr lang="en-US" sz="2200" dirty="0" err="1"/>
              <a:t>upravljanja</a:t>
            </a:r>
            <a:r>
              <a:rPr lang="en-US" sz="2200" dirty="0"/>
              <a:t> </a:t>
            </a:r>
            <a:r>
              <a:rPr lang="en-US" sz="2200" dirty="0" err="1"/>
              <a:t>privredom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se </a:t>
            </a:r>
            <a:r>
              <a:rPr lang="en-US" sz="2200" dirty="0" err="1"/>
              <a:t>smatrati</a:t>
            </a:r>
            <a:r>
              <a:rPr lang="en-US" sz="2200" dirty="0"/>
              <a:t> </a:t>
            </a:r>
            <a:r>
              <a:rPr lang="en-US" sz="2200" dirty="0" err="1"/>
              <a:t>administracija</a:t>
            </a:r>
            <a:r>
              <a:rPr lang="en-US" sz="2200" dirty="0"/>
              <a:t> Margaret Thatcher, </a:t>
            </a:r>
            <a:r>
              <a:rPr lang="en-US" sz="2200" dirty="0" err="1"/>
              <a:t>počevši</a:t>
            </a:r>
            <a:r>
              <a:rPr lang="en-US" sz="2200" dirty="0"/>
              <a:t> od </a:t>
            </a:r>
            <a:r>
              <a:rPr lang="en-US" sz="2200" dirty="0" err="1"/>
              <a:t>maja</a:t>
            </a:r>
            <a:r>
              <a:rPr lang="en-US" sz="2200" dirty="0"/>
              <a:t> 1979. </a:t>
            </a:r>
            <a:r>
              <a:rPr lang="en-US" sz="2200" dirty="0" err="1"/>
              <a:t>godine</a:t>
            </a:r>
            <a:r>
              <a:rPr lang="sr-Latn-BA" sz="2200" dirty="0"/>
              <a:t>, do 1990</a:t>
            </a:r>
            <a:r>
              <a:rPr lang="en-US" sz="2200" dirty="0"/>
              <a:t>.</a:t>
            </a:r>
            <a:endParaRPr lang="sr-Latn-BA" sz="2200" dirty="0"/>
          </a:p>
          <a:p>
            <a:endParaRPr lang="sr-Latn-BA" sz="2200" dirty="0"/>
          </a:p>
          <a:p>
            <a:r>
              <a:rPr lang="vi-VN" sz="2200" dirty="0"/>
              <a:t>Ključni ciljevi njene vladavine bili su</a:t>
            </a:r>
            <a:r>
              <a:rPr lang="sr-Latn-ME" sz="2200" dirty="0">
                <a:latin typeface="Bookman Old Style" panose="02050604050505020204" pitchFamily="18" charset="0"/>
              </a:rPr>
              <a:t>:</a:t>
            </a:r>
          </a:p>
          <a:p>
            <a:pPr marL="685800" lvl="2">
              <a:spcBef>
                <a:spcPts val="1000"/>
              </a:spcBef>
            </a:pPr>
            <a:r>
              <a:rPr lang="sr-Latn-BA" sz="2200" dirty="0" smtClean="0"/>
              <a:t> </a:t>
            </a:r>
            <a:r>
              <a:rPr lang="vi-VN" sz="2200" dirty="0" smtClean="0"/>
              <a:t>ponude </a:t>
            </a:r>
            <a:r>
              <a:rPr lang="vi-VN" sz="2200" dirty="0"/>
              <a:t>novca, </a:t>
            </a:r>
            <a:r>
              <a:rPr lang="sr-Latn-BA" sz="2200" dirty="0" smtClean="0"/>
              <a:t>  </a:t>
            </a:r>
            <a:r>
              <a:rPr lang="vi-VN" sz="2200" dirty="0" smtClean="0"/>
              <a:t>inflacije</a:t>
            </a:r>
            <a:r>
              <a:rPr lang="vi-VN" sz="2200" dirty="0"/>
              <a:t>, </a:t>
            </a:r>
            <a:r>
              <a:rPr lang="sr-Latn-BA" sz="2200" dirty="0" smtClean="0"/>
              <a:t>  </a:t>
            </a:r>
            <a:r>
              <a:rPr lang="vi-VN" sz="2200" dirty="0" smtClean="0"/>
              <a:t>sindikalne </a:t>
            </a:r>
            <a:r>
              <a:rPr lang="vi-VN" sz="2200" dirty="0"/>
              <a:t>moći i </a:t>
            </a:r>
            <a:r>
              <a:rPr lang="sr-Latn-BA" sz="2200" dirty="0" smtClean="0"/>
              <a:t>   </a:t>
            </a:r>
            <a:r>
              <a:rPr lang="vi-VN" sz="2200" dirty="0" smtClean="0"/>
              <a:t>troškova </a:t>
            </a:r>
            <a:r>
              <a:rPr lang="vi-VN" sz="2200" dirty="0"/>
              <a:t>rada s jedne strane i </a:t>
            </a:r>
            <a:endParaRPr lang="sr-Latn-ME" sz="22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r>
              <a:rPr lang="sr-Latn-BA" sz="2200" dirty="0" smtClean="0"/>
              <a:t>  </a:t>
            </a:r>
            <a:r>
              <a:rPr lang="vi-VN" sz="2200" dirty="0" smtClean="0"/>
              <a:t>povećanje </a:t>
            </a:r>
            <a:r>
              <a:rPr lang="vi-VN" sz="2200" dirty="0"/>
              <a:t>proizvodnje i </a:t>
            </a:r>
            <a:r>
              <a:rPr lang="sr-Latn-BA" sz="2200" dirty="0" smtClean="0"/>
              <a:t>  </a:t>
            </a:r>
            <a:r>
              <a:rPr lang="vi-VN" sz="2200" dirty="0" smtClean="0"/>
              <a:t>produktivnosti </a:t>
            </a:r>
            <a:r>
              <a:rPr lang="vi-VN" sz="2200" dirty="0"/>
              <a:t>s druge strane.</a:t>
            </a:r>
            <a:endParaRPr lang="sr-Latn-BA" sz="2200" dirty="0">
              <a:latin typeface="Century Gothic" panose="020B0502020202020204" pitchFamily="34" charset="0"/>
            </a:endParaRPr>
          </a:p>
          <a:p>
            <a:pPr lvl="1"/>
            <a:endParaRPr lang="sr-Latn-BA" sz="2200" dirty="0"/>
          </a:p>
          <a:p>
            <a:pPr lvl="1"/>
            <a:endParaRPr lang="sr-Latn-BA" sz="2200" dirty="0"/>
          </a:p>
          <a:p>
            <a:endParaRPr lang="sr-Latn-BA" sz="2200" dirty="0"/>
          </a:p>
          <a:p>
            <a:endParaRPr lang="en-US" sz="2200" dirty="0"/>
          </a:p>
        </p:txBody>
      </p:sp>
      <p:pic>
        <p:nvPicPr>
          <p:cNvPr id="9" name="Picture 2" descr="Margaret Thatcher, British Prime Minister 1979–1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66774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447800" y="4724400"/>
            <a:ext cx="762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352800" y="4732020"/>
            <a:ext cx="762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495800" y="4724400"/>
            <a:ext cx="762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629400" y="4732020"/>
            <a:ext cx="762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1524000" y="5486400"/>
            <a:ext cx="76200" cy="2286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4419600" y="5486400"/>
            <a:ext cx="76200" cy="2286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79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3648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2300" dirty="0">
                <a:latin typeface="Calibri" panose="020F0502020204030204" pitchFamily="34" charset="0"/>
                <a:cs typeface="Calibri" panose="020F0502020204030204" pitchFamily="34" charset="0"/>
              </a:rPr>
              <a:t>Smanjena je ponuda novca, privatizovano je upravljanje pojedinim sektorima kapitala kao što su žel</a:t>
            </a:r>
            <a:r>
              <a:rPr lang="sr-Latn-ME" sz="230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sz="2300" dirty="0">
                <a:latin typeface="Calibri" panose="020F0502020204030204" pitchFamily="34" charset="0"/>
                <a:cs typeface="Calibri" panose="020F0502020204030204" pitchFamily="34" charset="0"/>
              </a:rPr>
              <a:t>eznic</a:t>
            </a:r>
            <a:r>
              <a:rPr lang="sr-Latn-ME" sz="23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300" dirty="0">
                <a:latin typeface="Calibri" panose="020F0502020204030204" pitchFamily="34" charset="0"/>
                <a:cs typeface="Calibri" panose="020F0502020204030204" pitchFamily="34" charset="0"/>
              </a:rPr>
              <a:t>, elektroprivreda i telekomunikacije, </a:t>
            </a:r>
            <a:r>
              <a:rPr lang="vi-VN" sz="2300" b="1" dirty="0">
                <a:latin typeface="Calibri" panose="020F0502020204030204" pitchFamily="34" charset="0"/>
                <a:cs typeface="Calibri" panose="020F0502020204030204" pitchFamily="34" charset="0"/>
              </a:rPr>
              <a:t>smanjen je broj državnih službenika, ovlašćenja sindikata </a:t>
            </a:r>
            <a:r>
              <a:rPr lang="vi-VN" sz="2300" dirty="0">
                <a:latin typeface="Calibri" panose="020F0502020204030204" pitchFamily="34" charset="0"/>
                <a:cs typeface="Calibri" panose="020F0502020204030204" pitchFamily="34" charset="0"/>
              </a:rPr>
              <a:t>itd. </a:t>
            </a:r>
            <a:endParaRPr lang="sr-Latn-ME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ME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300" dirty="0">
                <a:latin typeface="Calibri" panose="020F0502020204030204" pitchFamily="34" charset="0"/>
                <a:cs typeface="Calibri" panose="020F0502020204030204" pitchFamily="34" charset="0"/>
              </a:rPr>
              <a:t>Očekivan je uspjeh, ali preduzete mjere nisu u potpunosti ispunile očekivanja. </a:t>
            </a:r>
            <a:endParaRPr lang="sr-Latn-ME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ME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300" dirty="0">
                <a:latin typeface="Calibri" panose="020F0502020204030204" pitchFamily="34" charset="0"/>
                <a:cs typeface="Calibri" panose="020F0502020204030204" pitchFamily="34" charset="0"/>
              </a:rPr>
              <a:t>Iako su </a:t>
            </a:r>
            <a:r>
              <a:rPr lang="sr-Latn-ME" sz="2300" dirty="0">
                <a:latin typeface="Calibri" panose="020F0502020204030204" pitchFamily="34" charset="0"/>
                <a:cs typeface="Calibri" panose="020F0502020204030204" pitchFamily="34" charset="0"/>
              </a:rPr>
              <a:t>uvedene </a:t>
            </a:r>
            <a:r>
              <a:rPr lang="vi-VN" sz="2300" dirty="0">
                <a:latin typeface="Calibri" panose="020F0502020204030204" pitchFamily="34" charset="0"/>
                <a:cs typeface="Calibri" panose="020F0502020204030204" pitchFamily="34" charset="0"/>
              </a:rPr>
              <a:t>određene liberalne vrijednosti poput tržišne konkurentnosti, p</a:t>
            </a:r>
            <a:r>
              <a:rPr lang="sr-Latn-ME" sz="2300" dirty="0"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vi-VN" sz="2300" dirty="0">
                <a:latin typeface="Calibri" panose="020F0502020204030204" pitchFamily="34" charset="0"/>
                <a:cs typeface="Calibri" panose="020F0502020204030204" pitchFamily="34" charset="0"/>
              </a:rPr>
              <a:t>duzetničke inicijative - ispostavilo se da je to bila "pirova pob</a:t>
            </a:r>
            <a:r>
              <a:rPr lang="sr-Latn-BA" sz="230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sz="2300" dirty="0">
                <a:latin typeface="Calibri" panose="020F0502020204030204" pitchFamily="34" charset="0"/>
                <a:cs typeface="Calibri" panose="020F0502020204030204" pitchFamily="34" charset="0"/>
              </a:rPr>
              <a:t>eda", u kojoj je usp</a:t>
            </a:r>
            <a:r>
              <a:rPr lang="sr-Latn-ME" sz="230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sz="2300" dirty="0">
                <a:latin typeface="Calibri" panose="020F0502020204030204" pitchFamily="34" charset="0"/>
                <a:cs typeface="Calibri" panose="020F0502020204030204" pitchFamily="34" charset="0"/>
              </a:rPr>
              <a:t>eh plaćen visokom c</a:t>
            </a:r>
            <a:r>
              <a:rPr lang="sr-Latn-ME" sz="2300" dirty="0"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vi-VN" sz="2300" dirty="0">
                <a:latin typeface="Calibri" panose="020F0502020204030204" pitchFamily="34" charset="0"/>
                <a:cs typeface="Calibri" panose="020F0502020204030204" pitchFamily="34" charset="0"/>
              </a:rPr>
              <a:t>enom rastuće nezaposlenosti.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16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6937248" cy="4956048"/>
          </a:xfrm>
        </p:spPr>
        <p:txBody>
          <a:bodyPr>
            <a:normAutofit/>
          </a:bodyPr>
          <a:lstStyle/>
          <a:p>
            <a:r>
              <a:rPr lang="en-US" sz="2300" dirty="0" err="1"/>
              <a:t>Naime</a:t>
            </a:r>
            <a:r>
              <a:rPr lang="en-US" sz="2300" dirty="0"/>
              <a:t>, </a:t>
            </a:r>
            <a:r>
              <a:rPr lang="en-US" sz="2300" dirty="0" err="1"/>
              <a:t>pozitivan</a:t>
            </a:r>
            <a:r>
              <a:rPr lang="en-US" sz="2300" dirty="0"/>
              <a:t> </a:t>
            </a:r>
            <a:r>
              <a:rPr lang="en-US" sz="2300" dirty="0" err="1"/>
              <a:t>efekat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inflaciju</a:t>
            </a:r>
            <a:r>
              <a:rPr lang="en-US" sz="2300" dirty="0"/>
              <a:t> je </a:t>
            </a:r>
            <a:r>
              <a:rPr lang="en-US" sz="2300" dirty="0" err="1"/>
              <a:t>evidentan</a:t>
            </a:r>
            <a:r>
              <a:rPr lang="en-US" sz="2300" dirty="0"/>
              <a:t> </a:t>
            </a:r>
            <a:r>
              <a:rPr lang="en-US" sz="2300" dirty="0" err="1"/>
              <a:t>kada</a:t>
            </a:r>
            <a:r>
              <a:rPr lang="en-US" sz="2300" dirty="0"/>
              <a:t> se </a:t>
            </a:r>
            <a:r>
              <a:rPr lang="en-US" sz="2300" dirty="0" err="1"/>
              <a:t>zna</a:t>
            </a:r>
            <a:r>
              <a:rPr lang="en-US" sz="2300" dirty="0"/>
              <a:t> da je </a:t>
            </a:r>
            <a:r>
              <a:rPr lang="en-US" sz="2300" dirty="0" err="1"/>
              <a:t>smanjena</a:t>
            </a:r>
            <a:r>
              <a:rPr lang="en-US" sz="2300" dirty="0"/>
              <a:t> </a:t>
            </a:r>
            <a:r>
              <a:rPr lang="sr-Latn-ME" sz="2300" b="1" dirty="0"/>
              <a:t>s</a:t>
            </a:r>
            <a:r>
              <a:rPr lang="en-US" sz="2300" b="1" dirty="0"/>
              <a:t>a 10,6% </a:t>
            </a:r>
            <a:r>
              <a:rPr lang="en-US" sz="2300" b="1" dirty="0" err="1"/>
              <a:t>na</a:t>
            </a:r>
            <a:r>
              <a:rPr lang="en-US" sz="2300" b="1" dirty="0"/>
              <a:t> 6,2%, </a:t>
            </a:r>
            <a:r>
              <a:rPr lang="en-US" sz="2300" dirty="0" err="1"/>
              <a:t>ali</a:t>
            </a:r>
            <a:r>
              <a:rPr lang="en-US" sz="2300" dirty="0"/>
              <a:t> se mora </a:t>
            </a:r>
            <a:r>
              <a:rPr lang="en-US" sz="2300" dirty="0" err="1"/>
              <a:t>napomenuti</a:t>
            </a:r>
            <a:r>
              <a:rPr lang="en-US" sz="2300" dirty="0"/>
              <a:t> da je </a:t>
            </a:r>
            <a:r>
              <a:rPr lang="en-US" sz="2300" dirty="0" err="1"/>
              <a:t>broj</a:t>
            </a:r>
            <a:r>
              <a:rPr lang="en-US" sz="2300" dirty="0"/>
              <a:t> </a:t>
            </a:r>
            <a:r>
              <a:rPr lang="en-US" sz="2300" dirty="0" err="1"/>
              <a:t>nezaposlenih</a:t>
            </a:r>
            <a:r>
              <a:rPr lang="en-US" sz="2300" dirty="0"/>
              <a:t> </a:t>
            </a:r>
            <a:r>
              <a:rPr lang="en-US" sz="2300" dirty="0" err="1"/>
              <a:t>porastao</a:t>
            </a:r>
            <a:r>
              <a:rPr lang="en-US" sz="2300" dirty="0"/>
              <a:t> </a:t>
            </a:r>
            <a:r>
              <a:rPr lang="en-US" sz="2300" dirty="0" err="1"/>
              <a:t>sa</a:t>
            </a:r>
            <a:r>
              <a:rPr lang="en-US" sz="2300" dirty="0"/>
              <a:t> 1,3 </a:t>
            </a:r>
            <a:r>
              <a:rPr lang="en-US" sz="2300" dirty="0" err="1" smtClean="0"/>
              <a:t>miliona</a:t>
            </a:r>
            <a:r>
              <a:rPr lang="en-US" sz="2300" dirty="0" smtClean="0"/>
              <a:t> </a:t>
            </a:r>
            <a:r>
              <a:rPr lang="en-US" sz="2300" dirty="0" err="1"/>
              <a:t>na</a:t>
            </a:r>
            <a:r>
              <a:rPr lang="en-US" sz="2300" dirty="0"/>
              <a:t> 3,1 </a:t>
            </a:r>
            <a:r>
              <a:rPr lang="en-US" sz="2300" dirty="0" err="1"/>
              <a:t>milion</a:t>
            </a:r>
            <a:r>
              <a:rPr lang="en-US" sz="2300" dirty="0"/>
              <a:t> </a:t>
            </a:r>
            <a:r>
              <a:rPr lang="en-US" sz="2300" dirty="0" err="1"/>
              <a:t>ljudi</a:t>
            </a:r>
            <a:r>
              <a:rPr lang="en-US" sz="2300" dirty="0"/>
              <a:t>. </a:t>
            </a:r>
            <a:endParaRPr lang="sr-Latn-ME" sz="2300" dirty="0"/>
          </a:p>
          <a:p>
            <a:endParaRPr lang="sr-Latn-ME" sz="2300" dirty="0"/>
          </a:p>
          <a:p>
            <a:r>
              <a:rPr lang="en-US" sz="2300" dirty="0" err="1"/>
              <a:t>Došlo</a:t>
            </a:r>
            <a:r>
              <a:rPr lang="en-US" sz="2300" dirty="0"/>
              <a:t> je do </a:t>
            </a:r>
            <a:r>
              <a:rPr lang="en-US" sz="2300" dirty="0" err="1"/>
              <a:t>smanjenja</a:t>
            </a:r>
            <a:r>
              <a:rPr lang="en-US" sz="2300" dirty="0"/>
              <a:t> </a:t>
            </a:r>
            <a:r>
              <a:rPr lang="en-US" sz="2300" dirty="0" err="1"/>
              <a:t>državnih</a:t>
            </a:r>
            <a:r>
              <a:rPr lang="en-US" sz="2300" dirty="0"/>
              <a:t> </a:t>
            </a:r>
            <a:r>
              <a:rPr lang="en-US" sz="2300" dirty="0" err="1"/>
              <a:t>rashoda</a:t>
            </a:r>
            <a:r>
              <a:rPr lang="en-US" sz="2300" dirty="0"/>
              <a:t>, </a:t>
            </a:r>
            <a:r>
              <a:rPr lang="en-US" sz="2300" dirty="0" err="1"/>
              <a:t>ali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privremenog</a:t>
            </a:r>
            <a:r>
              <a:rPr lang="en-US" sz="2300" dirty="0"/>
              <a:t> </a:t>
            </a:r>
            <a:r>
              <a:rPr lang="en-US" sz="2300" dirty="0" err="1"/>
              <a:t>pada</a:t>
            </a:r>
            <a:r>
              <a:rPr lang="en-US" sz="2300" dirty="0"/>
              <a:t> </a:t>
            </a:r>
            <a:r>
              <a:rPr lang="en-US" sz="2300" dirty="0" err="1"/>
              <a:t>društvenog</a:t>
            </a:r>
            <a:r>
              <a:rPr lang="en-US" sz="2300" dirty="0"/>
              <a:t> </a:t>
            </a:r>
            <a:r>
              <a:rPr lang="en-US" sz="2300" dirty="0" err="1"/>
              <a:t>proizvoda</a:t>
            </a:r>
            <a:r>
              <a:rPr lang="en-US" sz="2300" dirty="0"/>
              <a:t>. </a:t>
            </a:r>
            <a:endParaRPr lang="sr-Latn-ME" sz="2300" dirty="0"/>
          </a:p>
        </p:txBody>
      </p:sp>
    </p:spTree>
    <p:extLst>
      <p:ext uri="{BB962C8B-B14F-4D97-AF65-F5344CB8AC3E}">
        <p14:creationId xmlns:p14="http://schemas.microsoft.com/office/powerpoint/2010/main" val="704446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39800"/>
            <a:ext cx="6347713" cy="660400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chemeClr val="tx1"/>
                </a:solidFill>
              </a:rPr>
              <a:t>Reaganova politika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165848" cy="4346448"/>
          </a:xfrm>
        </p:spPr>
        <p:txBody>
          <a:bodyPr>
            <a:normAutofit/>
          </a:bodyPr>
          <a:lstStyle/>
          <a:p>
            <a:r>
              <a:rPr lang="en-US" sz="2200" dirty="0" err="1"/>
              <a:t>Još</a:t>
            </a:r>
            <a:r>
              <a:rPr lang="en-US" sz="2200" dirty="0"/>
              <a:t> </a:t>
            </a:r>
            <a:r>
              <a:rPr lang="en-US" sz="2200" dirty="0" err="1"/>
              <a:t>jedan</a:t>
            </a:r>
            <a:r>
              <a:rPr lang="en-US" sz="2200" dirty="0"/>
              <a:t> </a:t>
            </a:r>
            <a:r>
              <a:rPr lang="en-US" sz="2200" dirty="0" err="1"/>
              <a:t>očigledan</a:t>
            </a:r>
            <a:r>
              <a:rPr lang="en-US" sz="2200" dirty="0"/>
              <a:t> </a:t>
            </a:r>
            <a:r>
              <a:rPr lang="en-US" sz="2200" dirty="0" err="1"/>
              <a:t>primjer</a:t>
            </a:r>
            <a:r>
              <a:rPr lang="en-US" sz="2200" dirty="0"/>
              <a:t> </a:t>
            </a:r>
            <a:r>
              <a:rPr lang="en-US" sz="2200" dirty="0" err="1"/>
              <a:t>primjene</a:t>
            </a:r>
            <a:r>
              <a:rPr lang="en-US" sz="2200" dirty="0"/>
              <a:t> </a:t>
            </a:r>
            <a:r>
              <a:rPr lang="en-US" sz="2200" dirty="0" err="1"/>
              <a:t>monetarističkih</a:t>
            </a:r>
            <a:r>
              <a:rPr lang="en-US" sz="2200" dirty="0"/>
              <a:t> </a:t>
            </a:r>
            <a:r>
              <a:rPr lang="en-US" sz="2200" dirty="0" err="1"/>
              <a:t>principa</a:t>
            </a:r>
            <a:r>
              <a:rPr lang="en-US" sz="2200" dirty="0"/>
              <a:t> u </a:t>
            </a:r>
            <a:r>
              <a:rPr lang="en-US" sz="2200" dirty="0" err="1"/>
              <a:t>ekonomskoj</a:t>
            </a:r>
            <a:r>
              <a:rPr lang="en-US" sz="2200" dirty="0"/>
              <a:t> </a:t>
            </a:r>
            <a:r>
              <a:rPr lang="en-US" sz="2200" dirty="0" err="1"/>
              <a:t>politici</a:t>
            </a:r>
            <a:r>
              <a:rPr lang="en-US" sz="2200" dirty="0"/>
              <a:t> </a:t>
            </a:r>
            <a:r>
              <a:rPr lang="en-US" sz="2200" dirty="0" err="1"/>
              <a:t>dogodio</a:t>
            </a:r>
            <a:r>
              <a:rPr lang="en-US" sz="2200" dirty="0"/>
              <a:t> se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vrijeme</a:t>
            </a:r>
            <a:r>
              <a:rPr lang="en-US" sz="2200" dirty="0"/>
              <a:t> </a:t>
            </a:r>
            <a:r>
              <a:rPr lang="en-US" sz="2200" dirty="0" err="1"/>
              <a:t>Reaganove</a:t>
            </a:r>
            <a:r>
              <a:rPr lang="en-US" sz="2200" dirty="0"/>
              <a:t> </a:t>
            </a:r>
            <a:r>
              <a:rPr lang="en-US" sz="2200" dirty="0" err="1"/>
              <a:t>vladavine</a:t>
            </a:r>
            <a:r>
              <a:rPr lang="en-US" sz="2200" dirty="0"/>
              <a:t> u SAD. </a:t>
            </a:r>
            <a:endParaRPr lang="sr-Latn-ME" sz="2200" dirty="0"/>
          </a:p>
          <a:p>
            <a:endParaRPr lang="sr-Latn-ME" sz="2200" dirty="0"/>
          </a:p>
          <a:p>
            <a:r>
              <a:rPr lang="en-US" sz="2200" dirty="0"/>
              <a:t>S </a:t>
            </a:r>
            <a:r>
              <a:rPr lang="en-US" sz="2200" dirty="0" err="1"/>
              <a:t>obzirom</a:t>
            </a:r>
            <a:r>
              <a:rPr lang="en-US" sz="2200" dirty="0"/>
              <a:t> da je </a:t>
            </a:r>
            <a:r>
              <a:rPr lang="sr-Latn-ME" sz="2200" dirty="0"/>
              <a:t>vladalo mišljenje da je </a:t>
            </a:r>
            <a:r>
              <a:rPr lang="en-US" sz="2200" dirty="0" err="1"/>
              <a:t>dosadašnja</a:t>
            </a:r>
            <a:r>
              <a:rPr lang="en-US" sz="2200" dirty="0"/>
              <a:t> </a:t>
            </a:r>
            <a:r>
              <a:rPr lang="en-US" sz="2200" dirty="0" err="1"/>
              <a:t>ekonomska</a:t>
            </a:r>
            <a:r>
              <a:rPr lang="en-US" sz="2200" dirty="0"/>
              <a:t> </a:t>
            </a:r>
            <a:r>
              <a:rPr lang="en-US" sz="2200" dirty="0" err="1"/>
              <a:t>politika</a:t>
            </a:r>
            <a:r>
              <a:rPr lang="en-US" sz="2200" dirty="0"/>
              <a:t> </a:t>
            </a: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pogrešna</a:t>
            </a:r>
            <a:r>
              <a:rPr lang="en-US" sz="2200" dirty="0"/>
              <a:t>, </a:t>
            </a:r>
            <a:r>
              <a:rPr lang="en-US" sz="2200" dirty="0" err="1"/>
              <a:t>Reaganova</a:t>
            </a:r>
            <a:r>
              <a:rPr lang="en-US" sz="2200" dirty="0"/>
              <a:t> </a:t>
            </a:r>
            <a:r>
              <a:rPr lang="en-US" sz="2200" dirty="0" err="1"/>
              <a:t>vlada</a:t>
            </a:r>
            <a:r>
              <a:rPr lang="en-US" sz="2200" dirty="0"/>
              <a:t> je </a:t>
            </a:r>
            <a:r>
              <a:rPr lang="en-US" sz="2200" dirty="0" err="1"/>
              <a:t>početkom</a:t>
            </a:r>
            <a:r>
              <a:rPr lang="en-US" sz="2200" dirty="0"/>
              <a:t> 1980-ih </a:t>
            </a:r>
            <a:r>
              <a:rPr lang="en-US" sz="2200" dirty="0" err="1"/>
              <a:t>uvela</a:t>
            </a:r>
            <a:r>
              <a:rPr lang="en-US" sz="2200" dirty="0"/>
              <a:t> </a:t>
            </a:r>
            <a:r>
              <a:rPr lang="en-US" sz="2200" dirty="0" err="1"/>
              <a:t>potpuno</a:t>
            </a:r>
            <a:r>
              <a:rPr lang="en-US" sz="2200" dirty="0"/>
              <a:t> </a:t>
            </a:r>
            <a:r>
              <a:rPr lang="en-US" sz="2200" dirty="0" err="1"/>
              <a:t>novi</a:t>
            </a:r>
            <a:r>
              <a:rPr lang="en-US" sz="2200" dirty="0"/>
              <a:t> </a:t>
            </a:r>
            <a:r>
              <a:rPr lang="sr-Latn-ME" sz="2200" dirty="0"/>
              <a:t>ekonomsk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paket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026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010400" cy="495604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300" dirty="0" err="1">
                <a:solidFill>
                  <a:schemeClr val="tx1"/>
                </a:solidFill>
              </a:rPr>
              <a:t>Predstavljene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njihov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nastanak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razvoj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uvijek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bili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uslovljeni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ekonomskim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društvenim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trendovima</a:t>
            </a:r>
            <a:endParaRPr lang="sr-Cyrl-CS" sz="23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r-Cyrl-CS" sz="2300" dirty="0">
              <a:solidFill>
                <a:schemeClr val="tx1"/>
              </a:solidFill>
            </a:endParaRPr>
          </a:p>
          <a:p>
            <a:pPr algn="just"/>
            <a:r>
              <a:rPr lang="en-US" sz="2300" dirty="0" err="1" smtClean="0">
                <a:solidFill>
                  <a:schemeClr val="tx1"/>
                </a:solidFill>
              </a:rPr>
              <a:t>Sredinom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30-tih </a:t>
            </a:r>
            <a:r>
              <a:rPr lang="en-US" sz="2300" dirty="0" err="1">
                <a:solidFill>
                  <a:schemeClr val="tx1"/>
                </a:solidFill>
              </a:rPr>
              <a:t>godina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kejnzijanska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monetarna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teorija</a:t>
            </a:r>
            <a:r>
              <a:rPr lang="en-US" sz="2300" dirty="0">
                <a:solidFill>
                  <a:schemeClr val="tx1"/>
                </a:solidFill>
              </a:rPr>
              <a:t> je </a:t>
            </a:r>
            <a:r>
              <a:rPr lang="en-US" sz="2300" dirty="0" err="1">
                <a:solidFill>
                  <a:schemeClr val="tx1"/>
                </a:solidFill>
              </a:rPr>
              <a:t>zamijenila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dotadašnj</a:t>
            </a:r>
            <a:r>
              <a:rPr lang="sr-Latn-BA" sz="2300" dirty="0">
                <a:solidFill>
                  <a:schemeClr val="tx1"/>
                </a:solidFill>
              </a:rPr>
              <a:t>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opšteprihvaćenu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klasičnu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kvantitativnu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novca</a:t>
            </a:r>
            <a:r>
              <a:rPr lang="sr-Latn-BA" sz="2300" dirty="0"/>
              <a:t> Fishera i Ricarda</a:t>
            </a:r>
            <a:r>
              <a:rPr lang="en-US" sz="2300" dirty="0" smtClean="0">
                <a:solidFill>
                  <a:schemeClr val="tx1"/>
                </a:solidFill>
              </a:rPr>
              <a:t>, </a:t>
            </a:r>
            <a:r>
              <a:rPr lang="en-US" sz="2300" dirty="0">
                <a:solidFill>
                  <a:schemeClr val="tx1"/>
                </a:solidFill>
              </a:rPr>
              <a:t>da bi </a:t>
            </a:r>
            <a:r>
              <a:rPr lang="en-US" sz="2300" dirty="0" err="1">
                <a:solidFill>
                  <a:schemeClr val="tx1"/>
                </a:solidFill>
              </a:rPr>
              <a:t>ponovno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rađanje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monetarnih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ideja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započelo</a:t>
            </a:r>
            <a:r>
              <a:rPr lang="en-US" sz="2300" dirty="0">
                <a:solidFill>
                  <a:schemeClr val="tx1"/>
                </a:solidFill>
              </a:rPr>
              <a:t> 50-tih </a:t>
            </a:r>
            <a:r>
              <a:rPr lang="en-US" sz="2300" dirty="0" err="1">
                <a:solidFill>
                  <a:schemeClr val="tx1"/>
                </a:solidFill>
              </a:rPr>
              <a:t>godina</a:t>
            </a:r>
            <a:r>
              <a:rPr lang="en-US" sz="2300" dirty="0">
                <a:solidFill>
                  <a:schemeClr val="tx1"/>
                </a:solidFill>
              </a:rPr>
              <a:t> XX </a:t>
            </a:r>
            <a:r>
              <a:rPr lang="en-US" sz="2300" dirty="0" err="1">
                <a:solidFill>
                  <a:schemeClr val="tx1"/>
                </a:solidFill>
              </a:rPr>
              <a:t>vijeka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dobilo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značaju</a:t>
            </a:r>
            <a:r>
              <a:rPr lang="en-US" sz="2300" dirty="0">
                <a:solidFill>
                  <a:schemeClr val="tx1"/>
                </a:solidFill>
              </a:rPr>
              <a:t> u </a:t>
            </a:r>
            <a:r>
              <a:rPr lang="en-US" sz="2300" dirty="0" err="1">
                <a:solidFill>
                  <a:schemeClr val="tx1"/>
                </a:solidFill>
              </a:rPr>
              <a:t>narednim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decenijama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43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257800"/>
          </a:xfrm>
        </p:spPr>
        <p:txBody>
          <a:bodyPr>
            <a:normAutofit lnSpcReduction="10000"/>
          </a:bodyPr>
          <a:lstStyle/>
          <a:p>
            <a:r>
              <a:rPr lang="en-US" sz="2200" dirty="0" err="1">
                <a:solidFill>
                  <a:schemeClr val="tx1"/>
                </a:solidFill>
              </a:rPr>
              <a:t>Glavni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elementi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ovog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paketa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bili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sr-Latn-BA" sz="22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</a:rPr>
              <a:t>smanjenje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poreza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endParaRPr lang="sr-Latn-BA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 err="1">
                <a:solidFill>
                  <a:schemeClr val="tx1"/>
                </a:solidFill>
              </a:rPr>
              <a:t>smanjenje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izdataka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zdravstvo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socijalnu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zaštitu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endParaRPr lang="sr-Latn-BA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 err="1">
                <a:solidFill>
                  <a:schemeClr val="tx1"/>
                </a:solidFill>
              </a:rPr>
              <a:t>povećanje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izdataka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odbranu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sr-Latn-BA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 err="1">
                <a:solidFill>
                  <a:schemeClr val="tx1"/>
                </a:solidFill>
              </a:rPr>
              <a:t>restriktivna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monetarna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politika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Latn-ME" sz="2200" dirty="0">
              <a:solidFill>
                <a:schemeClr val="tx1"/>
              </a:solidFill>
            </a:endParaRPr>
          </a:p>
          <a:p>
            <a:endParaRPr lang="sr-Latn-ME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Sprovedena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deregulacija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privrede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tj</a:t>
            </a:r>
            <a:r>
              <a:rPr lang="en-US" sz="2200" b="1" dirty="0">
                <a:solidFill>
                  <a:schemeClr val="tx1"/>
                </a:solidFill>
              </a:rPr>
              <a:t>. </a:t>
            </a:r>
            <a:r>
              <a:rPr lang="en-US" sz="2200" b="1" dirty="0" err="1">
                <a:solidFill>
                  <a:schemeClr val="tx1"/>
                </a:solidFill>
              </a:rPr>
              <a:t>smanjena</a:t>
            </a:r>
            <a:r>
              <a:rPr lang="en-US" sz="2200" b="1" dirty="0">
                <a:solidFill>
                  <a:schemeClr val="tx1"/>
                </a:solidFill>
              </a:rPr>
              <a:t> je </a:t>
            </a:r>
            <a:r>
              <a:rPr lang="en-US" sz="2200" b="1" dirty="0" err="1">
                <a:solidFill>
                  <a:schemeClr val="tx1"/>
                </a:solidFill>
              </a:rPr>
              <a:t>uloga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države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u </a:t>
            </a:r>
            <a:r>
              <a:rPr lang="en-US" sz="2200" dirty="0" err="1">
                <a:solidFill>
                  <a:schemeClr val="tx1"/>
                </a:solidFill>
              </a:rPr>
              <a:t>regulisanju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privrednog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života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sr-Latn-BA" sz="2200" dirty="0" smtClean="0">
              <a:solidFill>
                <a:schemeClr val="tx1"/>
              </a:solidFill>
            </a:endParaRPr>
          </a:p>
          <a:p>
            <a:endParaRPr lang="sr-Latn-BA" sz="2200" dirty="0" smtClean="0">
              <a:solidFill>
                <a:schemeClr val="tx1"/>
              </a:solidFill>
            </a:endParaRPr>
          </a:p>
          <a:p>
            <a:r>
              <a:rPr lang="sr-Latn-BA" sz="2200" dirty="0" smtClean="0"/>
              <a:t>Prema planu, ušteđeni novac treba da se iskoristi za stimulaciju privrede tj. preduzetništva</a:t>
            </a:r>
            <a:endParaRPr lang="sr-Latn-BA" sz="2200" dirty="0">
              <a:solidFill>
                <a:schemeClr val="tx1"/>
              </a:solidFill>
            </a:endParaRPr>
          </a:p>
          <a:p>
            <a:endParaRPr lang="sr-Latn-B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61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486400"/>
          </a:xfrm>
        </p:spPr>
        <p:txBody>
          <a:bodyPr>
            <a:normAutofit fontScale="85000" lnSpcReduction="20000"/>
          </a:bodyPr>
          <a:lstStyle/>
          <a:p>
            <a:r>
              <a:rPr lang="vi-VN" sz="2200" i="1" dirty="0"/>
              <a:t>Potrošnja</a:t>
            </a:r>
            <a:r>
              <a:rPr lang="vi-VN" sz="2200" dirty="0"/>
              <a:t> tokom Reganove vladavine (1981-1988) iznosila je u prosjeku 22,4% BDP-a. </a:t>
            </a:r>
            <a:endParaRPr lang="sr-Latn-ME" sz="2200" dirty="0">
              <a:latin typeface="Century Gothic" panose="020B0502020202020204" pitchFamily="34" charset="0"/>
            </a:endParaRPr>
          </a:p>
          <a:p>
            <a:endParaRPr lang="sr-Latn-ME" sz="2200" dirty="0">
              <a:latin typeface="Century Gothic" panose="020B0502020202020204" pitchFamily="34" charset="0"/>
            </a:endParaRPr>
          </a:p>
          <a:p>
            <a:r>
              <a:rPr lang="vi-VN" sz="2200" i="1" dirty="0"/>
              <a:t>Javni dug </a:t>
            </a:r>
            <a:r>
              <a:rPr lang="vi-VN" sz="2200" dirty="0"/>
              <a:t>je porastao sa 26% BDP-a 1980. godine na 41% BDP-a 1988. godine. </a:t>
            </a:r>
            <a:endParaRPr lang="sr-Latn-ME" sz="2200" dirty="0">
              <a:latin typeface="Century Gothic" panose="020B0502020202020204" pitchFamily="34" charset="0"/>
            </a:endParaRPr>
          </a:p>
          <a:p>
            <a:endParaRPr lang="sr-Latn-ME" sz="2200" dirty="0">
              <a:latin typeface="Century Gothic" panose="020B0502020202020204" pitchFamily="34" charset="0"/>
            </a:endParaRPr>
          </a:p>
          <a:p>
            <a:r>
              <a:rPr lang="vi-VN" sz="2200" i="1" dirty="0"/>
              <a:t>Nezaposlenost</a:t>
            </a:r>
            <a:r>
              <a:rPr lang="vi-VN" sz="2200" dirty="0"/>
              <a:t> je porasla sa 7% na 10,8% između 1980. i 1982. godine, ali je </a:t>
            </a:r>
            <a:r>
              <a:rPr lang="sr-Latn-ME" sz="2200" dirty="0">
                <a:latin typeface="Century Gothic" panose="020B0502020202020204" pitchFamily="34" charset="0"/>
              </a:rPr>
              <a:t>potom </a:t>
            </a:r>
            <a:r>
              <a:rPr lang="vi-VN" sz="2200" dirty="0"/>
              <a:t>opala, </a:t>
            </a:r>
            <a:r>
              <a:rPr lang="sr-Latn-ME" sz="2200" dirty="0">
                <a:latin typeface="Century Gothic" panose="020B0502020202020204" pitchFamily="34" charset="0"/>
              </a:rPr>
              <a:t>i </a:t>
            </a:r>
            <a:r>
              <a:rPr lang="vi-VN" sz="2200" dirty="0"/>
              <a:t>iznosila </a:t>
            </a:r>
            <a:r>
              <a:rPr lang="sr-Latn-ME" sz="2200" dirty="0">
                <a:latin typeface="Century Gothic" panose="020B0502020202020204" pitchFamily="34" charset="0"/>
              </a:rPr>
              <a:t>je </a:t>
            </a:r>
            <a:r>
              <a:rPr lang="vi-VN" sz="2200" dirty="0"/>
              <a:t>5,4% 1988. godine. </a:t>
            </a:r>
            <a:endParaRPr lang="sr-Latn-ME" sz="2200" dirty="0">
              <a:latin typeface="Century Gothic" panose="020B0502020202020204" pitchFamily="34" charset="0"/>
            </a:endParaRPr>
          </a:p>
          <a:p>
            <a:endParaRPr lang="sr-Latn-ME" sz="2200" dirty="0">
              <a:latin typeface="Century Gothic" panose="020B0502020202020204" pitchFamily="34" charset="0"/>
            </a:endParaRPr>
          </a:p>
          <a:p>
            <a:r>
              <a:rPr lang="vi-VN" sz="2200" i="1" dirty="0"/>
              <a:t>Inflacija</a:t>
            </a:r>
            <a:r>
              <a:rPr lang="vi-VN" sz="2200" dirty="0"/>
              <a:t> je takođe zabilježila primjetan pad, sa 13,5% u 1980. na 4,1% u 1988. godini. </a:t>
            </a:r>
            <a:endParaRPr lang="sr-Latn-ME" sz="2200" dirty="0">
              <a:latin typeface="Century Gothic" panose="020B0502020202020204" pitchFamily="34" charset="0"/>
            </a:endParaRPr>
          </a:p>
          <a:p>
            <a:endParaRPr lang="sr-Latn-ME" sz="2200" dirty="0">
              <a:latin typeface="Century Gothic" panose="020B0502020202020204" pitchFamily="34" charset="0"/>
            </a:endParaRPr>
          </a:p>
          <a:p>
            <a:r>
              <a:rPr lang="vi-VN" sz="2200" dirty="0"/>
              <a:t>Ovo smanjenje inflacije postignuto je politikom visokih kamatnih stopa FED-a, koje su dosezale i do 20%. </a:t>
            </a:r>
            <a:endParaRPr lang="en-US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07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14400"/>
            <a:ext cx="6632448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sr-Latn-ME" sz="2200" dirty="0"/>
          </a:p>
          <a:p>
            <a:r>
              <a:rPr lang="sr-Latn-BA" sz="2400" dirty="0">
                <a:latin typeface="Calibri" panose="020F0502020204030204" pitchFamily="34" charset="0"/>
                <a:cs typeface="Calibri" panose="020F0502020204030204" pitchFamily="34" charset="0"/>
              </a:rPr>
              <a:t>Krajem 90tih ekonomisti su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pisali da </a:t>
            </a:r>
            <a:r>
              <a:rPr lang="sr-Latn-BA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Reganova politika </a:t>
            </a:r>
            <a:r>
              <a:rPr lang="sr-Latn-BA" sz="2400" dirty="0">
                <a:latin typeface="Calibri" panose="020F0502020204030204" pitchFamily="34" charset="0"/>
                <a:cs typeface="Calibri" panose="020F0502020204030204" pitchFamily="34" charset="0"/>
              </a:rPr>
              <a:t>riješila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8 od 10 ključnih ekonomskih varijabli u poređenju sa periodom nakon i prije Regana.</a:t>
            </a:r>
            <a:endParaRPr lang="sr-Latn-M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M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Dolaskom administracije Džordža Buša (stariji) došlo je i do značajnih prom</a:t>
            </a:r>
            <a:r>
              <a:rPr lang="sr-Latn-ME" sz="240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ena u ekonomskoj politici, koja se ponovo okrenula fiskalnoj ekspanziji. </a:t>
            </a:r>
            <a:endParaRPr lang="sr-Latn-M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66073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6934200" cy="4419600"/>
          </a:xfrm>
        </p:spPr>
        <p:txBody>
          <a:bodyPr>
            <a:normAutofit/>
          </a:bodyPr>
          <a:lstStyle/>
          <a:p>
            <a:r>
              <a:rPr lang="vi-VN" sz="2200" dirty="0"/>
              <a:t>Tokom 90-ih godina većina zemalja prihvatila je monetarističke ideje. </a:t>
            </a:r>
            <a:endParaRPr lang="sr-Latn-BA" sz="2200" dirty="0"/>
          </a:p>
          <a:p>
            <a:endParaRPr lang="sr-Latn-BA" sz="2200" dirty="0">
              <a:solidFill>
                <a:srgbClr val="FF0000"/>
              </a:solidFill>
            </a:endParaRPr>
          </a:p>
          <a:p>
            <a:r>
              <a:rPr lang="vi-VN" sz="2200" dirty="0">
                <a:solidFill>
                  <a:srgbClr val="FF0000"/>
                </a:solidFill>
              </a:rPr>
              <a:t>Niska inflacija postaje prioritet, privatizacija postaje svjetski trend, </a:t>
            </a:r>
            <a:r>
              <a:rPr lang="sr-Latn-BA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budžetski</a:t>
            </a:r>
            <a:r>
              <a:rPr lang="sr-Latn-BA" sz="2200" dirty="0" smtClean="0">
                <a:solidFill>
                  <a:srgbClr val="FF0000"/>
                </a:solidFill>
              </a:rPr>
              <a:t> </a:t>
            </a:r>
            <a:r>
              <a:rPr lang="vi-VN" sz="2200" dirty="0" smtClean="0">
                <a:solidFill>
                  <a:srgbClr val="FF0000"/>
                </a:solidFill>
              </a:rPr>
              <a:t>deficit </a:t>
            </a:r>
            <a:r>
              <a:rPr lang="vi-VN" sz="2200" dirty="0">
                <a:solidFill>
                  <a:srgbClr val="FF0000"/>
                </a:solidFill>
              </a:rPr>
              <a:t>se smanjuje, a konkurentnost i liberalizacija privrede raste. </a:t>
            </a:r>
            <a:endParaRPr lang="sr-Latn-ME" sz="2200" dirty="0">
              <a:solidFill>
                <a:srgbClr val="FF0000"/>
              </a:solidFill>
            </a:endParaRPr>
          </a:p>
          <a:p>
            <a:endParaRPr lang="sr-Latn-ME" sz="2200" dirty="0"/>
          </a:p>
          <a:p>
            <a:r>
              <a:rPr lang="vi-VN" sz="2200" dirty="0"/>
              <a:t>Uticaj države je sve manji, ali je i dalje prisutniji nego što se priznaje.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33127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/>
              <a:t>H</a:t>
            </a:r>
            <a:r>
              <a:rPr lang="sr-Latn-ME"/>
              <a:t>vala na pažnji!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84" y="956173"/>
            <a:ext cx="6571343" cy="491628"/>
          </a:xfrm>
        </p:spPr>
        <p:txBody>
          <a:bodyPr>
            <a:normAutofit/>
          </a:bodyPr>
          <a:lstStyle/>
          <a:p>
            <a:r>
              <a:rPr lang="sr-Latn-BA" sz="2500" dirty="0" smtClean="0"/>
              <a:t>K</a:t>
            </a:r>
            <a:r>
              <a:rPr lang="en-US" sz="2500" dirty="0" err="1" smtClean="0"/>
              <a:t>lasična</a:t>
            </a:r>
            <a:r>
              <a:rPr lang="sr-Latn-BA" sz="2500" dirty="0" smtClean="0"/>
              <a:t> </a:t>
            </a:r>
            <a:r>
              <a:rPr lang="en-US" sz="2500" dirty="0" err="1" smtClean="0"/>
              <a:t>kvantitativna</a:t>
            </a:r>
            <a:r>
              <a:rPr lang="en-US" sz="2500" dirty="0" smtClean="0"/>
              <a:t> </a:t>
            </a:r>
            <a:r>
              <a:rPr lang="en-US" sz="2500" dirty="0" err="1"/>
              <a:t>teorija</a:t>
            </a:r>
            <a:r>
              <a:rPr lang="en-US" sz="2500" dirty="0"/>
              <a:t> </a:t>
            </a:r>
            <a:r>
              <a:rPr lang="en-US" sz="2500" dirty="0" err="1"/>
              <a:t>novca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915400" cy="44196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40000"/>
              </a:lnSpc>
            </a:pPr>
            <a:r>
              <a:rPr lang="en-US" sz="1800" b="1" dirty="0" err="1"/>
              <a:t>Klasična</a:t>
            </a:r>
            <a:r>
              <a:rPr lang="en-US" sz="1800" b="1" dirty="0"/>
              <a:t> </a:t>
            </a:r>
            <a:r>
              <a:rPr lang="en-US" sz="1800" b="1" dirty="0" err="1"/>
              <a:t>kvantitativna</a:t>
            </a:r>
            <a:r>
              <a:rPr lang="en-US" sz="1800" b="1" dirty="0"/>
              <a:t> </a:t>
            </a:r>
            <a:r>
              <a:rPr lang="en-US" sz="1800" b="1" dirty="0" err="1"/>
              <a:t>teorija</a:t>
            </a:r>
            <a:r>
              <a:rPr lang="en-US" sz="1800" b="1" dirty="0"/>
              <a:t> </a:t>
            </a:r>
            <a:r>
              <a:rPr lang="en-US" sz="1800" b="1" dirty="0" err="1"/>
              <a:t>novca</a:t>
            </a:r>
            <a:r>
              <a:rPr lang="en-US" sz="1800" dirty="0"/>
              <a:t> </a:t>
            </a:r>
            <a:r>
              <a:rPr lang="en-US" sz="1800" dirty="0" err="1"/>
              <a:t>kaže</a:t>
            </a:r>
            <a:r>
              <a:rPr lang="en-US" sz="1800" dirty="0"/>
              <a:t> da </a:t>
            </a:r>
            <a:r>
              <a:rPr lang="en-US" sz="1800" b="1" dirty="0" smtClean="0"/>
              <a:t>prom</a:t>
            </a:r>
            <a:r>
              <a:rPr lang="sr-Latn-BA" sz="1800" b="1" dirty="0" smtClean="0"/>
              <a:t>j</a:t>
            </a:r>
            <a:r>
              <a:rPr lang="en-US" sz="1800" b="1" dirty="0" err="1" smtClean="0"/>
              <a:t>ena</a:t>
            </a:r>
            <a:r>
              <a:rPr lang="en-US" sz="1800" b="1" dirty="0" smtClean="0"/>
              <a:t> </a:t>
            </a:r>
            <a:r>
              <a:rPr lang="en-US" sz="1800" b="1" dirty="0" err="1"/>
              <a:t>količine</a:t>
            </a:r>
            <a:r>
              <a:rPr lang="en-US" sz="1800" b="1" dirty="0"/>
              <a:t> </a:t>
            </a:r>
            <a:r>
              <a:rPr lang="en-US" sz="1800" b="1" dirty="0" err="1"/>
              <a:t>novca</a:t>
            </a:r>
            <a:r>
              <a:rPr lang="en-US" sz="1800" b="1" dirty="0"/>
              <a:t> u </a:t>
            </a:r>
            <a:r>
              <a:rPr lang="en-US" sz="1800" b="1" dirty="0" err="1"/>
              <a:t>opticaju</a:t>
            </a:r>
            <a:r>
              <a:rPr lang="en-US" sz="1800" b="1" dirty="0"/>
              <a:t> </a:t>
            </a:r>
            <a:r>
              <a:rPr lang="en-US" sz="1800" b="1" dirty="0" err="1"/>
              <a:t>direktno</a:t>
            </a:r>
            <a:r>
              <a:rPr lang="en-US" sz="1800" b="1" dirty="0"/>
              <a:t> </a:t>
            </a:r>
            <a:r>
              <a:rPr lang="en-US" sz="1800" b="1" dirty="0" err="1"/>
              <a:t>utiče</a:t>
            </a:r>
            <a:r>
              <a:rPr lang="en-US" sz="1800" b="1" dirty="0"/>
              <a:t> </a:t>
            </a:r>
            <a:r>
              <a:rPr lang="en-US" sz="1800" b="1" dirty="0" err="1"/>
              <a:t>na</a:t>
            </a:r>
            <a:r>
              <a:rPr lang="en-US" sz="1800" b="1" dirty="0"/>
              <a:t> </a:t>
            </a:r>
            <a:r>
              <a:rPr lang="en-US" sz="1800" b="1" dirty="0" err="1"/>
              <a:t>nivo</a:t>
            </a:r>
            <a:r>
              <a:rPr lang="en-US" sz="1800" b="1" dirty="0"/>
              <a:t> </a:t>
            </a:r>
            <a:r>
              <a:rPr lang="en-US" sz="1800" b="1" dirty="0" smtClean="0"/>
              <a:t>c</a:t>
            </a:r>
            <a:r>
              <a:rPr lang="sr-Latn-BA" sz="1800" b="1" dirty="0" smtClean="0"/>
              <a:t>ij</a:t>
            </a:r>
            <a:r>
              <a:rPr lang="en-US" sz="1800" b="1" dirty="0" err="1" smtClean="0"/>
              <a:t>ena</a:t>
            </a:r>
            <a:r>
              <a:rPr lang="en-US" sz="1800" dirty="0"/>
              <a:t>, </a:t>
            </a:r>
            <a:r>
              <a:rPr lang="en-US" sz="1800" dirty="0" err="1"/>
              <a:t>dok</a:t>
            </a:r>
            <a:r>
              <a:rPr lang="en-US" sz="1800" dirty="0"/>
              <a:t> </a:t>
            </a:r>
            <a:r>
              <a:rPr lang="en-US" sz="1800" dirty="0" err="1"/>
              <a:t>realna</a:t>
            </a:r>
            <a:r>
              <a:rPr lang="en-US" sz="1800" dirty="0"/>
              <a:t> </a:t>
            </a:r>
            <a:r>
              <a:rPr lang="en-US" sz="1800" dirty="0" err="1"/>
              <a:t>proizvodnja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zaposlenost</a:t>
            </a:r>
            <a:r>
              <a:rPr lang="en-US" sz="1800" dirty="0"/>
              <a:t> </a:t>
            </a:r>
            <a:r>
              <a:rPr lang="en-US" sz="1800" dirty="0" err="1"/>
              <a:t>ostaju</a:t>
            </a:r>
            <a:r>
              <a:rPr lang="en-US" sz="1800" dirty="0"/>
              <a:t> </a:t>
            </a:r>
            <a:r>
              <a:rPr lang="en-US" sz="1800" dirty="0" err="1" smtClean="0"/>
              <a:t>neprom</a:t>
            </a:r>
            <a:r>
              <a:rPr lang="sr-Latn-BA" sz="1800" dirty="0" smtClean="0"/>
              <a:t>ij</a:t>
            </a:r>
            <a:r>
              <a:rPr lang="en-US" sz="1800" dirty="0" err="1" smtClean="0"/>
              <a:t>enjeni</a:t>
            </a:r>
            <a:r>
              <a:rPr lang="en-US" sz="1800" dirty="0" smtClean="0"/>
              <a:t>.</a:t>
            </a:r>
            <a:endParaRPr lang="sr-Latn-BA" sz="1800" dirty="0" smtClean="0"/>
          </a:p>
          <a:p>
            <a:pPr algn="just">
              <a:lnSpc>
                <a:spcPct val="140000"/>
              </a:lnSpc>
            </a:pP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Osnovna</a:t>
            </a:r>
            <a:r>
              <a:rPr lang="en-US" sz="1800" dirty="0"/>
              <a:t> </a:t>
            </a:r>
            <a:r>
              <a:rPr lang="en-US" sz="1800" dirty="0" err="1"/>
              <a:t>jednačina</a:t>
            </a:r>
            <a:r>
              <a:rPr lang="en-US" sz="1800" dirty="0"/>
              <a:t> je</a:t>
            </a:r>
            <a:r>
              <a:rPr lang="en-US" sz="1800" dirty="0" smtClean="0"/>
              <a:t>:</a:t>
            </a:r>
            <a:r>
              <a:rPr lang="sr-Latn-BA" sz="1800" dirty="0" smtClean="0"/>
              <a:t>            </a:t>
            </a:r>
            <a:r>
              <a:rPr lang="en-US" sz="1800" dirty="0" smtClean="0"/>
              <a:t>👉 </a:t>
            </a:r>
            <a:r>
              <a:rPr lang="en-US" sz="1800" b="1" dirty="0"/>
              <a:t>M × V = P × Y</a:t>
            </a:r>
            <a:r>
              <a:rPr lang="en-US" sz="1800" dirty="0" smtClean="0"/>
              <a:t>,</a:t>
            </a:r>
            <a:endParaRPr lang="sr-Latn-BA" sz="1800" dirty="0" smtClean="0"/>
          </a:p>
          <a:p>
            <a:pPr>
              <a:lnSpc>
                <a:spcPct val="140000"/>
              </a:lnSpc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 smtClean="0"/>
              <a:t>gd</a:t>
            </a:r>
            <a:r>
              <a:rPr lang="sr-Latn-BA" sz="1800" dirty="0" smtClean="0"/>
              <a:t>j</a:t>
            </a:r>
            <a:r>
              <a:rPr lang="en-US" sz="1800" dirty="0" smtClean="0"/>
              <a:t>e </a:t>
            </a:r>
            <a:r>
              <a:rPr lang="en-US" sz="1800" dirty="0" err="1"/>
              <a:t>su</a:t>
            </a:r>
            <a:r>
              <a:rPr lang="en-US" sz="1800" dirty="0" smtClean="0"/>
              <a:t>:</a:t>
            </a:r>
            <a:r>
              <a:rPr lang="sr-Latn-BA" sz="1800" dirty="0" smtClean="0"/>
              <a:t>  </a:t>
            </a:r>
            <a:r>
              <a:rPr lang="en-US" sz="1800" b="1" dirty="0" smtClean="0"/>
              <a:t>M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800" dirty="0" err="1"/>
              <a:t>količina</a:t>
            </a:r>
            <a:r>
              <a:rPr lang="en-US" sz="1800" dirty="0"/>
              <a:t> </a:t>
            </a:r>
            <a:r>
              <a:rPr lang="en-US" sz="1800" dirty="0" err="1"/>
              <a:t>novca</a:t>
            </a:r>
            <a:r>
              <a:rPr lang="en-US" sz="1800" dirty="0"/>
              <a:t>,</a:t>
            </a:r>
          </a:p>
          <a:p>
            <a:pPr>
              <a:lnSpc>
                <a:spcPct val="140000"/>
              </a:lnSpc>
            </a:pPr>
            <a:r>
              <a:rPr lang="sr-Latn-BA" sz="1800" b="1" dirty="0" smtClean="0"/>
              <a:t>               </a:t>
            </a:r>
            <a:r>
              <a:rPr lang="en-US" sz="1800" b="1" dirty="0" smtClean="0"/>
              <a:t>V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800" dirty="0" err="1"/>
              <a:t>brzina</a:t>
            </a:r>
            <a:r>
              <a:rPr lang="en-US" sz="1800" dirty="0"/>
              <a:t> </a:t>
            </a:r>
            <a:r>
              <a:rPr lang="en-US" sz="1800" dirty="0" err="1"/>
              <a:t>opticaja</a:t>
            </a:r>
            <a:r>
              <a:rPr lang="en-US" sz="1800" dirty="0"/>
              <a:t> </a:t>
            </a:r>
            <a:r>
              <a:rPr lang="en-US" sz="1800" dirty="0" err="1"/>
              <a:t>novca</a:t>
            </a:r>
            <a:r>
              <a:rPr lang="en-US" sz="1800" dirty="0"/>
              <a:t>,</a:t>
            </a:r>
          </a:p>
          <a:p>
            <a:pPr>
              <a:lnSpc>
                <a:spcPct val="140000"/>
              </a:lnSpc>
            </a:pPr>
            <a:r>
              <a:rPr lang="sr-Latn-BA" sz="1800" b="1" dirty="0" smtClean="0"/>
              <a:t>               </a:t>
            </a:r>
            <a:r>
              <a:rPr lang="en-US" sz="1800" b="1" dirty="0" smtClean="0"/>
              <a:t>P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800" dirty="0" err="1"/>
              <a:t>nivo</a:t>
            </a:r>
            <a:r>
              <a:rPr lang="en-US" sz="1800" dirty="0"/>
              <a:t> </a:t>
            </a:r>
            <a:r>
              <a:rPr lang="en-US" sz="1800" dirty="0" smtClean="0"/>
              <a:t>c</a:t>
            </a:r>
            <a:r>
              <a:rPr lang="sr-Latn-BA" sz="1800" dirty="0" smtClean="0"/>
              <a:t>ij</a:t>
            </a:r>
            <a:r>
              <a:rPr lang="en-US" sz="1800" dirty="0" err="1" smtClean="0"/>
              <a:t>ena</a:t>
            </a:r>
            <a:r>
              <a:rPr lang="en-US" sz="1800" dirty="0"/>
              <a:t>,</a:t>
            </a:r>
          </a:p>
          <a:p>
            <a:pPr>
              <a:lnSpc>
                <a:spcPct val="140000"/>
              </a:lnSpc>
            </a:pPr>
            <a:r>
              <a:rPr lang="sr-Latn-BA" sz="1800" b="1" dirty="0" smtClean="0"/>
              <a:t>               </a:t>
            </a:r>
            <a:r>
              <a:rPr lang="en-US" sz="1800" b="1" dirty="0" smtClean="0"/>
              <a:t>Y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800" dirty="0" err="1"/>
              <a:t>realni</a:t>
            </a:r>
            <a:r>
              <a:rPr lang="en-US" sz="1800" dirty="0"/>
              <a:t> </a:t>
            </a:r>
            <a:r>
              <a:rPr lang="en-US" sz="1800" dirty="0" err="1"/>
              <a:t>dohodak</a:t>
            </a:r>
            <a:r>
              <a:rPr lang="en-US" sz="1800" dirty="0"/>
              <a:t> (</a:t>
            </a:r>
            <a:r>
              <a:rPr lang="en-US" sz="1800" dirty="0" err="1"/>
              <a:t>proizvodnja</a:t>
            </a:r>
            <a:r>
              <a:rPr lang="en-US" sz="1800" dirty="0" smtClean="0"/>
              <a:t>).</a:t>
            </a:r>
            <a:endParaRPr lang="sr-Latn-BA" sz="1800" dirty="0" smtClean="0"/>
          </a:p>
          <a:p>
            <a:pPr>
              <a:lnSpc>
                <a:spcPct val="140000"/>
              </a:lnSpc>
            </a:pPr>
            <a:r>
              <a:rPr lang="en-US" sz="1800" dirty="0" err="1" smtClean="0"/>
              <a:t>Ako</a:t>
            </a:r>
            <a:r>
              <a:rPr lang="en-US" sz="1800" dirty="0" smtClean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b="1" dirty="0"/>
              <a:t>V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b="1" dirty="0"/>
              <a:t>Y</a:t>
            </a:r>
            <a:r>
              <a:rPr lang="en-US" sz="1800" dirty="0"/>
              <a:t> </a:t>
            </a:r>
            <a:r>
              <a:rPr lang="en-US" sz="1800" dirty="0" err="1"/>
              <a:t>stalni</a:t>
            </a:r>
            <a:r>
              <a:rPr lang="en-US" sz="1800" dirty="0"/>
              <a:t>, </a:t>
            </a:r>
            <a:r>
              <a:rPr lang="en-US" sz="1800" dirty="0" err="1"/>
              <a:t>povećanje</a:t>
            </a:r>
            <a:r>
              <a:rPr lang="en-US" sz="1800" dirty="0"/>
              <a:t> </a:t>
            </a:r>
            <a:r>
              <a:rPr lang="en-US" sz="1800" b="1" dirty="0"/>
              <a:t>M</a:t>
            </a:r>
            <a:r>
              <a:rPr lang="en-US" sz="1800" dirty="0"/>
              <a:t> </a:t>
            </a:r>
            <a:r>
              <a:rPr lang="en-US" sz="1800" dirty="0" err="1"/>
              <a:t>dovodi</a:t>
            </a:r>
            <a:r>
              <a:rPr lang="en-US" sz="1800" dirty="0"/>
              <a:t> do </a:t>
            </a:r>
            <a:r>
              <a:rPr lang="en-US" sz="1800" b="1" dirty="0" err="1"/>
              <a:t>proporcionalnog</a:t>
            </a:r>
            <a:r>
              <a:rPr lang="en-US" sz="1800" b="1" dirty="0"/>
              <a:t> </a:t>
            </a:r>
            <a:r>
              <a:rPr lang="en-US" sz="1800" b="1" dirty="0" err="1"/>
              <a:t>rasta</a:t>
            </a:r>
            <a:r>
              <a:rPr lang="en-US" sz="1800" b="1" dirty="0"/>
              <a:t> </a:t>
            </a:r>
            <a:r>
              <a:rPr lang="en-US" sz="1800" b="1" dirty="0" smtClean="0"/>
              <a:t>c</a:t>
            </a:r>
            <a:r>
              <a:rPr lang="sr-Latn-BA" sz="1800" b="1" dirty="0" smtClean="0"/>
              <a:t>ij</a:t>
            </a:r>
            <a:r>
              <a:rPr lang="en-US" sz="1800" b="1" dirty="0" err="1" smtClean="0"/>
              <a:t>ena</a:t>
            </a:r>
            <a:r>
              <a:rPr lang="en-US" sz="1800" b="1" dirty="0" smtClean="0"/>
              <a:t> </a:t>
            </a:r>
            <a:r>
              <a:rPr lang="en-US" sz="1800" b="1" dirty="0"/>
              <a:t>(P)</a:t>
            </a:r>
            <a:r>
              <a:rPr lang="en-US" sz="1800" dirty="0"/>
              <a:t>, </a:t>
            </a:r>
            <a:r>
              <a:rPr lang="en-US" sz="1800" dirty="0" err="1"/>
              <a:t>tj</a:t>
            </a:r>
            <a:r>
              <a:rPr lang="en-US" sz="1800" dirty="0"/>
              <a:t>. </a:t>
            </a:r>
            <a:r>
              <a:rPr lang="en-US" sz="1800" b="1" dirty="0" err="1" smtClean="0"/>
              <a:t>inflacije</a:t>
            </a:r>
            <a:r>
              <a:rPr lang="en-US" sz="1800" dirty="0" smtClean="0"/>
              <a:t>.</a:t>
            </a:r>
            <a:endParaRPr lang="sr-Latn-BA" sz="1800" dirty="0" smtClean="0"/>
          </a:p>
          <a:p>
            <a:pPr algn="just">
              <a:lnSpc>
                <a:spcPct val="140000"/>
              </a:lnSpc>
            </a:pPr>
            <a:r>
              <a:rPr lang="en-US" sz="1800" dirty="0" err="1" smtClean="0"/>
              <a:t>Ukratko</a:t>
            </a:r>
            <a:r>
              <a:rPr lang="en-US" sz="1800" dirty="0"/>
              <a:t>: </a:t>
            </a:r>
            <a:r>
              <a:rPr lang="en-US" sz="1800" b="1" dirty="0" err="1"/>
              <a:t>više</a:t>
            </a:r>
            <a:r>
              <a:rPr lang="en-US" sz="1800" b="1" dirty="0"/>
              <a:t> </a:t>
            </a:r>
            <a:r>
              <a:rPr lang="en-US" sz="1800" b="1" dirty="0" err="1"/>
              <a:t>novca</a:t>
            </a:r>
            <a:r>
              <a:rPr lang="en-US" sz="1800" b="1" dirty="0"/>
              <a:t> u </a:t>
            </a:r>
            <a:r>
              <a:rPr lang="en-US" sz="1800" b="1" dirty="0" err="1"/>
              <a:t>opticaju</a:t>
            </a:r>
            <a:r>
              <a:rPr lang="en-US" sz="1800" b="1" dirty="0"/>
              <a:t> </a:t>
            </a:r>
            <a:r>
              <a:rPr lang="en-US" sz="1800" b="1" dirty="0" err="1"/>
              <a:t>znači</a:t>
            </a:r>
            <a:r>
              <a:rPr lang="en-US" sz="1800" b="1" dirty="0"/>
              <a:t> </a:t>
            </a:r>
            <a:r>
              <a:rPr lang="en-US" sz="1800" b="1" dirty="0" err="1"/>
              <a:t>više</a:t>
            </a:r>
            <a:r>
              <a:rPr lang="en-US" sz="1800" b="1" dirty="0"/>
              <a:t> </a:t>
            </a:r>
            <a:r>
              <a:rPr lang="en-US" sz="1800" b="1" dirty="0" smtClean="0"/>
              <a:t>c</a:t>
            </a:r>
            <a:r>
              <a:rPr lang="sr-Latn-BA" sz="1800" b="1" dirty="0" smtClean="0"/>
              <a:t>ij</a:t>
            </a:r>
            <a:r>
              <a:rPr lang="en-US" sz="1800" b="1" dirty="0" err="1" smtClean="0"/>
              <a:t>ene</a:t>
            </a:r>
            <a:r>
              <a:rPr lang="en-US" sz="1800" dirty="0"/>
              <a:t>, </a:t>
            </a:r>
            <a:r>
              <a:rPr lang="en-US" sz="1800" dirty="0" err="1"/>
              <a:t>dok</a:t>
            </a:r>
            <a:r>
              <a:rPr lang="en-US" sz="1800" dirty="0"/>
              <a:t> </a:t>
            </a:r>
            <a:r>
              <a:rPr lang="en-US" sz="1800" dirty="0" err="1"/>
              <a:t>realna</a:t>
            </a:r>
            <a:r>
              <a:rPr lang="en-US" sz="1800" dirty="0"/>
              <a:t> </a:t>
            </a:r>
            <a:r>
              <a:rPr lang="en-US" sz="1800" dirty="0" err="1"/>
              <a:t>ekonomija</a:t>
            </a:r>
            <a:r>
              <a:rPr lang="en-US" sz="1800" dirty="0"/>
              <a:t> </a:t>
            </a:r>
            <a:r>
              <a:rPr lang="en-US" sz="1800" dirty="0" err="1"/>
              <a:t>ostaje</a:t>
            </a:r>
            <a:r>
              <a:rPr lang="en-US" sz="1800" dirty="0"/>
              <a:t> </a:t>
            </a:r>
            <a:r>
              <a:rPr lang="en-US" sz="1800" dirty="0" err="1"/>
              <a:t>ista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838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534400" cy="838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Kejnzijanska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koncepcija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sr-Latn-BA" b="1" dirty="0" smtClean="0">
                <a:solidFill>
                  <a:schemeClr val="tx1"/>
                </a:solidFill>
              </a:rPr>
              <a:t/>
            </a:r>
            <a:br>
              <a:rPr lang="sr-Latn-BA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kvantitativne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teorije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novca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15400" cy="40386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Ideje</a:t>
            </a:r>
            <a:r>
              <a:rPr lang="en-US" sz="2600" dirty="0"/>
              <a:t> </a:t>
            </a:r>
            <a:r>
              <a:rPr lang="en-US" sz="2600" dirty="0" err="1"/>
              <a:t>Džon</a:t>
            </a:r>
            <a:r>
              <a:rPr lang="en-US" sz="2600" dirty="0"/>
              <a:t> </a:t>
            </a:r>
            <a:r>
              <a:rPr lang="en-US" sz="2600" dirty="0" err="1"/>
              <a:t>Majnard</a:t>
            </a:r>
            <a:r>
              <a:rPr lang="en-US" sz="2600" dirty="0"/>
              <a:t> </a:t>
            </a:r>
            <a:r>
              <a:rPr lang="en-US" sz="2600" dirty="0" err="1"/>
              <a:t>Kejnsa</a:t>
            </a:r>
            <a:r>
              <a:rPr lang="en-US" sz="2600" dirty="0"/>
              <a:t>, </a:t>
            </a:r>
            <a:r>
              <a:rPr lang="en-US" sz="2600" dirty="0" err="1"/>
              <a:t>engleskog</a:t>
            </a:r>
            <a:r>
              <a:rPr lang="en-US" sz="2600" dirty="0"/>
              <a:t> </a:t>
            </a:r>
            <a:r>
              <a:rPr lang="en-US" sz="2600" dirty="0" err="1"/>
              <a:t>ekonomiste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teoretičara</a:t>
            </a:r>
            <a:r>
              <a:rPr lang="en-US" sz="2600" dirty="0"/>
              <a:t>, </a:t>
            </a:r>
            <a:r>
              <a:rPr lang="en-US" sz="2600" dirty="0" err="1"/>
              <a:t>imale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ogroman</a:t>
            </a:r>
            <a:r>
              <a:rPr lang="en-US" sz="2600" dirty="0"/>
              <a:t> </a:t>
            </a:r>
            <a:r>
              <a:rPr lang="en-US" sz="2600" dirty="0" err="1"/>
              <a:t>uticaj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modernu</a:t>
            </a:r>
            <a:r>
              <a:rPr lang="en-US" sz="2600" dirty="0"/>
              <a:t> </a:t>
            </a:r>
            <a:r>
              <a:rPr lang="en-US" sz="2600" dirty="0" err="1"/>
              <a:t>ekonomiju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političku</a:t>
            </a:r>
            <a:r>
              <a:rPr lang="en-US" sz="2600" dirty="0"/>
              <a:t> </a:t>
            </a:r>
            <a:r>
              <a:rPr lang="en-US" sz="2600" dirty="0" err="1"/>
              <a:t>teoriju</a:t>
            </a:r>
            <a:r>
              <a:rPr lang="en-US" sz="2600" dirty="0"/>
              <a:t>. </a:t>
            </a:r>
            <a:endParaRPr lang="sr-Cyrl-CS" sz="2600" dirty="0"/>
          </a:p>
          <a:p>
            <a:pPr algn="just">
              <a:lnSpc>
                <a:spcPct val="150000"/>
              </a:lnSpc>
            </a:pPr>
            <a:r>
              <a:rPr lang="en-US" sz="2600" dirty="0"/>
              <a:t>U </a:t>
            </a:r>
            <a:r>
              <a:rPr lang="en-US" sz="2600" dirty="0" err="1"/>
              <a:t>svom</a:t>
            </a:r>
            <a:r>
              <a:rPr lang="en-US" sz="2600" dirty="0"/>
              <a:t> </a:t>
            </a:r>
            <a:r>
              <a:rPr lang="en-US" sz="2600" dirty="0" err="1"/>
              <a:t>djelu</a:t>
            </a:r>
            <a:r>
              <a:rPr lang="en-US" sz="2600" dirty="0"/>
              <a:t> </a:t>
            </a:r>
            <a:r>
              <a:rPr lang="en-US" sz="2600" i="1" dirty="0"/>
              <a:t>“</a:t>
            </a:r>
            <a:r>
              <a:rPr lang="en-US" sz="2600" i="1" dirty="0" err="1"/>
              <a:t>Opšta</a:t>
            </a:r>
            <a:r>
              <a:rPr lang="en-US" sz="2600" i="1" dirty="0"/>
              <a:t> </a:t>
            </a:r>
            <a:r>
              <a:rPr lang="en-US" sz="2600" i="1" dirty="0" err="1"/>
              <a:t>teorija</a:t>
            </a:r>
            <a:r>
              <a:rPr lang="en-US" sz="2600" i="1" dirty="0"/>
              <a:t> </a:t>
            </a:r>
            <a:r>
              <a:rPr lang="en-US" sz="2600" i="1" dirty="0" err="1"/>
              <a:t>zaposlenosti</a:t>
            </a:r>
            <a:r>
              <a:rPr lang="en-US" sz="2600" i="1" dirty="0"/>
              <a:t>, </a:t>
            </a:r>
            <a:r>
              <a:rPr lang="en-US" sz="2600" i="1" dirty="0" err="1"/>
              <a:t>kamate</a:t>
            </a:r>
            <a:r>
              <a:rPr lang="en-US" sz="2600" i="1" dirty="0"/>
              <a:t> </a:t>
            </a:r>
            <a:r>
              <a:rPr lang="en-US" sz="2600" i="1" dirty="0" err="1"/>
              <a:t>i</a:t>
            </a:r>
            <a:r>
              <a:rPr lang="en-US" sz="2600" i="1" dirty="0"/>
              <a:t> </a:t>
            </a:r>
            <a:r>
              <a:rPr lang="en-US" sz="2600" i="1" dirty="0" err="1"/>
              <a:t>novca</a:t>
            </a:r>
            <a:r>
              <a:rPr lang="en-US" sz="2600" i="1" dirty="0"/>
              <a:t>” </a:t>
            </a:r>
            <a:r>
              <a:rPr lang="en-US" sz="2600" dirty="0" err="1"/>
              <a:t>iz</a:t>
            </a:r>
            <a:r>
              <a:rPr lang="en-US" sz="2600" dirty="0"/>
              <a:t> 1936. </a:t>
            </a:r>
            <a:r>
              <a:rPr lang="en-US" sz="2600" dirty="0" err="1"/>
              <a:t>godine</a:t>
            </a:r>
            <a:r>
              <a:rPr lang="en-US" sz="2600" dirty="0"/>
              <a:t>, </a:t>
            </a:r>
            <a:r>
              <a:rPr lang="en-US" sz="2600" dirty="0" err="1"/>
              <a:t>pokušao</a:t>
            </a:r>
            <a:r>
              <a:rPr lang="en-US" sz="2600" dirty="0"/>
              <a:t> je da </a:t>
            </a:r>
            <a:r>
              <a:rPr lang="en-US" sz="2600" dirty="0" err="1"/>
              <a:t>dokaže</a:t>
            </a:r>
            <a:r>
              <a:rPr lang="en-US" sz="2600" dirty="0"/>
              <a:t> da </a:t>
            </a:r>
            <a:r>
              <a:rPr lang="en-US" sz="2600" dirty="0" err="1"/>
              <a:t>slobodan</a:t>
            </a:r>
            <a:r>
              <a:rPr lang="en-US" sz="2600" dirty="0"/>
              <a:t> </a:t>
            </a:r>
            <a:r>
              <a:rPr lang="en-US" sz="2600" dirty="0" err="1"/>
              <a:t>tržišni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 ne </a:t>
            </a:r>
            <a:r>
              <a:rPr lang="en-US" sz="2600" dirty="0" err="1"/>
              <a:t>teži</a:t>
            </a:r>
            <a:r>
              <a:rPr lang="en-US" sz="2600" dirty="0"/>
              <a:t> </a:t>
            </a:r>
            <a:r>
              <a:rPr lang="en-US" sz="2600" dirty="0" err="1"/>
              <a:t>ravnoteži</a:t>
            </a:r>
            <a:r>
              <a:rPr lang="en-US" sz="2600" dirty="0"/>
              <a:t>, </a:t>
            </a:r>
            <a:r>
              <a:rPr lang="en-US" sz="2600" dirty="0" err="1"/>
              <a:t>uključujući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punu</a:t>
            </a:r>
            <a:r>
              <a:rPr lang="en-US" sz="2600" dirty="0"/>
              <a:t> </a:t>
            </a:r>
            <a:r>
              <a:rPr lang="en-US" sz="2600" dirty="0" err="1"/>
              <a:t>zaposlenost</a:t>
            </a:r>
            <a:r>
              <a:rPr lang="en-US" sz="2600" dirty="0"/>
              <a:t>, </a:t>
            </a:r>
            <a:r>
              <a:rPr lang="en-US" sz="2600" dirty="0" err="1"/>
              <a:t>već</a:t>
            </a:r>
            <a:r>
              <a:rPr lang="en-US" sz="2600" dirty="0"/>
              <a:t> </a:t>
            </a:r>
            <a:r>
              <a:rPr lang="en-US" sz="2600" dirty="0" err="1"/>
              <a:t>suprotno</a:t>
            </a:r>
            <a:r>
              <a:rPr lang="en-US" sz="2600" dirty="0"/>
              <a:t>, </a:t>
            </a:r>
            <a:r>
              <a:rPr lang="en-US" sz="2600" dirty="0" err="1"/>
              <a:t>neravnotežama</a:t>
            </a:r>
            <a:r>
              <a:rPr lang="sr-Latn-BA" sz="2600" dirty="0"/>
              <a:t>,</a:t>
            </a:r>
            <a:r>
              <a:rPr lang="en-US" sz="2600" dirty="0"/>
              <a:t> </a:t>
            </a:r>
            <a:r>
              <a:rPr lang="en-US" sz="2600" dirty="0" err="1"/>
              <a:t>izraženim</a:t>
            </a:r>
            <a:r>
              <a:rPr lang="en-US" sz="2600" dirty="0"/>
              <a:t> </a:t>
            </a:r>
            <a:r>
              <a:rPr lang="en-US" sz="2600" dirty="0" err="1"/>
              <a:t>krizama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privrednim</a:t>
            </a:r>
            <a:r>
              <a:rPr lang="en-US" sz="2600" dirty="0"/>
              <a:t> </a:t>
            </a:r>
            <a:r>
              <a:rPr lang="en-US" sz="2600" dirty="0" err="1"/>
              <a:t>ciklusima</a:t>
            </a:r>
            <a:r>
              <a:rPr lang="en-US" sz="2600" dirty="0"/>
              <a:t>. </a:t>
            </a:r>
            <a:endParaRPr lang="sr-Cyrl-CS" sz="2600" dirty="0"/>
          </a:p>
          <a:p>
            <a:pPr algn="just">
              <a:lnSpc>
                <a:spcPct val="150000"/>
              </a:lnSpc>
            </a:pPr>
            <a:r>
              <a:rPr lang="en-US" sz="2600" dirty="0" err="1"/>
              <a:t>Novac</a:t>
            </a:r>
            <a:r>
              <a:rPr lang="en-US" sz="2600" dirty="0"/>
              <a:t> </a:t>
            </a:r>
            <a:r>
              <a:rPr lang="en-US" sz="2600" dirty="0" err="1"/>
              <a:t>više</a:t>
            </a:r>
            <a:r>
              <a:rPr lang="en-US" sz="2600" dirty="0"/>
              <a:t> </a:t>
            </a:r>
            <a:r>
              <a:rPr lang="en-US" sz="2600" dirty="0" err="1"/>
              <a:t>nije</a:t>
            </a:r>
            <a:r>
              <a:rPr lang="en-US" sz="2600" dirty="0"/>
              <a:t> </a:t>
            </a:r>
            <a:r>
              <a:rPr lang="en-US" sz="2600" dirty="0" err="1"/>
              <a:t>neutralna</a:t>
            </a:r>
            <a:r>
              <a:rPr lang="en-US" sz="2600" dirty="0"/>
              <a:t>, </a:t>
            </a:r>
            <a:r>
              <a:rPr lang="en-US" sz="2600" dirty="0" err="1"/>
              <a:t>već</a:t>
            </a:r>
            <a:r>
              <a:rPr lang="en-US" sz="2600" dirty="0"/>
              <a:t> </a:t>
            </a:r>
            <a:r>
              <a:rPr lang="en-US" sz="2600" dirty="0" err="1"/>
              <a:t>postaje</a:t>
            </a:r>
            <a:r>
              <a:rPr lang="en-US" sz="2600" dirty="0"/>
              <a:t> </a:t>
            </a:r>
            <a:r>
              <a:rPr lang="en-US" sz="2600" dirty="0" err="1"/>
              <a:t>značajna</a:t>
            </a:r>
            <a:r>
              <a:rPr lang="en-US" sz="2600" dirty="0"/>
              <a:t> </a:t>
            </a:r>
            <a:r>
              <a:rPr lang="en-US" sz="2600" dirty="0" err="1"/>
              <a:t>varijabla</a:t>
            </a:r>
            <a:r>
              <a:rPr lang="en-US" sz="2600" dirty="0"/>
              <a:t> </a:t>
            </a:r>
            <a:r>
              <a:rPr lang="en-US" sz="2600" dirty="0" err="1"/>
              <a:t>makroekonomskih</a:t>
            </a:r>
            <a:r>
              <a:rPr lang="en-US" sz="2600" dirty="0"/>
              <a:t> </a:t>
            </a:r>
            <a:r>
              <a:rPr lang="en-US" sz="2600" dirty="0" err="1"/>
              <a:t>modela</a:t>
            </a:r>
            <a:r>
              <a:rPr lang="en-US" sz="2600" dirty="0"/>
              <a:t>. </a:t>
            </a:r>
            <a:endParaRPr lang="sr-Latn-ME" sz="2600" dirty="0"/>
          </a:p>
          <a:p>
            <a:pPr algn="just">
              <a:lnSpc>
                <a:spcPct val="150000"/>
              </a:lnSpc>
            </a:pPr>
            <a:r>
              <a:rPr lang="sr-Latn-ME" sz="2600" dirty="0"/>
              <a:t>Predstavnici </a:t>
            </a:r>
            <a:r>
              <a:rPr lang="sr-Latn-ME" sz="2600" dirty="0"/>
              <a:t>ove teorije: Tobin, Phillips, Hicks, Samuelson...</a:t>
            </a:r>
            <a:endParaRPr lang="en-US" sz="26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6998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86800" cy="4498848"/>
          </a:xfrm>
        </p:spPr>
        <p:txBody>
          <a:bodyPr>
            <a:normAutofit/>
          </a:bodyPr>
          <a:lstStyle/>
          <a:p>
            <a:r>
              <a:rPr lang="en-US" sz="2300" dirty="0" err="1">
                <a:solidFill>
                  <a:schemeClr val="tx1"/>
                </a:solidFill>
              </a:rPr>
              <a:t>Kejns</a:t>
            </a:r>
            <a:r>
              <a:rPr lang="en-US" sz="2300" dirty="0">
                <a:solidFill>
                  <a:schemeClr val="tx1"/>
                </a:solidFill>
              </a:rPr>
              <a:t> je </a:t>
            </a:r>
            <a:r>
              <a:rPr lang="en-US" sz="2300" dirty="0" err="1">
                <a:solidFill>
                  <a:schemeClr val="tx1"/>
                </a:solidFill>
              </a:rPr>
              <a:t>osporavao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ideje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neoklasične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ekonomije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koja</a:t>
            </a:r>
            <a:r>
              <a:rPr lang="en-US" sz="2300" dirty="0">
                <a:solidFill>
                  <a:schemeClr val="tx1"/>
                </a:solidFill>
              </a:rPr>
              <a:t> je </a:t>
            </a:r>
            <a:r>
              <a:rPr lang="en-US" sz="2300" dirty="0" err="1">
                <a:solidFill>
                  <a:schemeClr val="tx1"/>
                </a:solidFill>
              </a:rPr>
              <a:t>tvrdila</a:t>
            </a:r>
            <a:r>
              <a:rPr lang="en-US" sz="2300" dirty="0">
                <a:solidFill>
                  <a:schemeClr val="tx1"/>
                </a:solidFill>
              </a:rPr>
              <a:t> da bi </a:t>
            </a:r>
            <a:r>
              <a:rPr lang="en-US" sz="2300" dirty="0" err="1">
                <a:solidFill>
                  <a:schemeClr val="tx1"/>
                </a:solidFill>
              </a:rPr>
              <a:t>slobodna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tržišta</a:t>
            </a:r>
            <a:r>
              <a:rPr lang="sr-Latn-BA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pružila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potpunu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zaposlenost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dokle</a:t>
            </a:r>
            <a:r>
              <a:rPr lang="en-US" sz="2300" dirty="0">
                <a:solidFill>
                  <a:schemeClr val="tx1"/>
                </a:solidFill>
              </a:rPr>
              <a:t> god </a:t>
            </a:r>
            <a:r>
              <a:rPr lang="en-US" sz="2300" dirty="0" err="1">
                <a:solidFill>
                  <a:schemeClr val="tx1"/>
                </a:solidFill>
              </a:rPr>
              <a:t>su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radnici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fleksibilni</a:t>
            </a:r>
            <a:r>
              <a:rPr lang="en-US" sz="2300" dirty="0">
                <a:solidFill>
                  <a:schemeClr val="tx1"/>
                </a:solidFill>
              </a:rPr>
              <a:t> u </a:t>
            </a:r>
            <a:r>
              <a:rPr lang="en-US" sz="2300" dirty="0" err="1">
                <a:solidFill>
                  <a:schemeClr val="tx1"/>
                </a:solidFill>
              </a:rPr>
              <a:t>pogledu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njihovih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platnih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zahtjeva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endParaRPr lang="sr-Cyrl-CS" sz="2300" dirty="0">
              <a:solidFill>
                <a:schemeClr val="tx1"/>
              </a:solidFill>
            </a:endParaRPr>
          </a:p>
          <a:p>
            <a:endParaRPr lang="sr-Cyrl-CS" sz="2300" dirty="0">
              <a:solidFill>
                <a:schemeClr val="tx1"/>
              </a:solidFill>
            </a:endParaRPr>
          </a:p>
          <a:p>
            <a:r>
              <a:rPr lang="en-US" sz="2300" dirty="0">
                <a:solidFill>
                  <a:schemeClr val="tx1"/>
                </a:solidFill>
              </a:rPr>
              <a:t>Bio je </a:t>
            </a:r>
            <a:r>
              <a:rPr lang="en-US" sz="2300" dirty="0" err="1">
                <a:solidFill>
                  <a:schemeClr val="tx1"/>
                </a:solidFill>
              </a:rPr>
              <a:t>predvodnik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vladine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politike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intervencionizma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po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kojoj</a:t>
            </a:r>
            <a:r>
              <a:rPr lang="en-US" sz="2300" dirty="0">
                <a:solidFill>
                  <a:schemeClr val="tx1"/>
                </a:solidFill>
              </a:rPr>
              <a:t> bi </a:t>
            </a:r>
            <a:r>
              <a:rPr lang="en-US" sz="2300" dirty="0" err="1">
                <a:solidFill>
                  <a:schemeClr val="tx1"/>
                </a:solidFill>
              </a:rPr>
              <a:t>vlada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mogla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koristiti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fiskalne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monetarne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mjere</a:t>
            </a:r>
            <a:r>
              <a:rPr lang="en-US" sz="2300" dirty="0">
                <a:solidFill>
                  <a:schemeClr val="tx1"/>
                </a:solidFill>
              </a:rPr>
              <a:t> da bi </a:t>
            </a:r>
            <a:r>
              <a:rPr lang="en-US" sz="2300" dirty="0" err="1">
                <a:solidFill>
                  <a:schemeClr val="tx1"/>
                </a:solidFill>
              </a:rPr>
              <a:t>ciljano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ublažila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efekte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ekonomskih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kriza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kakve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recesije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depresije</a:t>
            </a:r>
            <a:r>
              <a:rPr lang="en-US" sz="2300" dirty="0">
                <a:solidFill>
                  <a:schemeClr val="tx1"/>
                </a:solidFill>
              </a:rPr>
              <a:t>.  </a:t>
            </a:r>
          </a:p>
          <a:p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4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4607" t="30808" r="43318" b="33160"/>
          <a:stretch>
            <a:fillRect/>
          </a:stretch>
        </p:blipFill>
        <p:spPr bwMode="auto">
          <a:xfrm>
            <a:off x="228600" y="18288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58508" y="1219200"/>
            <a:ext cx="3704492" cy="44079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"In the long run, we are all dead."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(„Na </a:t>
            </a:r>
            <a:r>
              <a:rPr lang="en-US" sz="2800" dirty="0" err="1"/>
              <a:t>duge</a:t>
            </a:r>
            <a:r>
              <a:rPr lang="en-US" sz="2800" dirty="0"/>
              <a:t> </a:t>
            </a:r>
            <a:r>
              <a:rPr lang="en-US" sz="2800" dirty="0" err="1"/>
              <a:t>staze</a:t>
            </a:r>
            <a:r>
              <a:rPr lang="en-US" sz="2800" dirty="0"/>
              <a:t> </a:t>
            </a:r>
            <a:r>
              <a:rPr lang="en-US" sz="2800" dirty="0" err="1"/>
              <a:t>svi</a:t>
            </a:r>
            <a:r>
              <a:rPr lang="en-US" sz="2800" dirty="0"/>
              <a:t> </a:t>
            </a:r>
            <a:r>
              <a:rPr lang="en-US" sz="2800" dirty="0" err="1"/>
              <a:t>smo</a:t>
            </a:r>
            <a:r>
              <a:rPr lang="en-US" sz="2800" dirty="0"/>
              <a:t> mi </a:t>
            </a:r>
            <a:r>
              <a:rPr lang="en-US" sz="2800" dirty="0" err="1"/>
              <a:t>mrtvi</a:t>
            </a:r>
            <a:r>
              <a:rPr lang="en-US" sz="2800" dirty="0" smtClean="0"/>
              <a:t>.”)</a:t>
            </a:r>
            <a:endParaRPr lang="sr-Latn-BA" sz="2800" dirty="0" smtClean="0"/>
          </a:p>
          <a:p>
            <a:pPr marL="0" indent="0">
              <a:buNone/>
            </a:pPr>
            <a:endParaRPr lang="sr-Latn-BA" sz="2800" dirty="0"/>
          </a:p>
          <a:p>
            <a:pPr marL="0" indent="0">
              <a:buNone/>
            </a:pPr>
            <a:r>
              <a:rPr lang="en-US" sz="2800" dirty="0" smtClean="0"/>
              <a:t>„</a:t>
            </a:r>
            <a:r>
              <a:rPr lang="en-US" sz="2800" dirty="0" err="1"/>
              <a:t>Kada</a:t>
            </a:r>
            <a:r>
              <a:rPr lang="en-US" sz="2800" dirty="0"/>
              <a:t> </a:t>
            </a:r>
            <a:r>
              <a:rPr lang="en-US" sz="2800" dirty="0" err="1"/>
              <a:t>razvoj</a:t>
            </a:r>
            <a:r>
              <a:rPr lang="en-US" sz="2800" dirty="0"/>
              <a:t> </a:t>
            </a:r>
            <a:r>
              <a:rPr lang="en-US" sz="2800" dirty="0" err="1"/>
              <a:t>kapitala</a:t>
            </a:r>
            <a:r>
              <a:rPr lang="en-US" sz="2800" dirty="0"/>
              <a:t> </a:t>
            </a:r>
            <a:r>
              <a:rPr lang="en-US" sz="2800" dirty="0" err="1"/>
              <a:t>neke</a:t>
            </a:r>
            <a:r>
              <a:rPr lang="en-US" sz="2800" dirty="0"/>
              <a:t> </a:t>
            </a:r>
            <a:r>
              <a:rPr lang="en-US" sz="2800" dirty="0" err="1"/>
              <a:t>zemlje</a:t>
            </a:r>
            <a:r>
              <a:rPr lang="en-US" sz="2800" dirty="0"/>
              <a:t> </a:t>
            </a:r>
            <a:r>
              <a:rPr lang="en-US" sz="2800" dirty="0" err="1"/>
              <a:t>postane</a:t>
            </a:r>
            <a:r>
              <a:rPr lang="en-US" sz="2800" dirty="0"/>
              <a:t> </a:t>
            </a:r>
            <a:r>
              <a:rPr lang="en-US" sz="2800" dirty="0" err="1"/>
              <a:t>nusproizvod</a:t>
            </a:r>
            <a:r>
              <a:rPr lang="en-US" sz="2800" dirty="0"/>
              <a:t> </a:t>
            </a:r>
            <a:r>
              <a:rPr lang="en-US" sz="2800" dirty="0" err="1"/>
              <a:t>aktivnosti</a:t>
            </a:r>
            <a:r>
              <a:rPr lang="en-US" sz="2800" dirty="0"/>
              <a:t> </a:t>
            </a:r>
            <a:r>
              <a:rPr lang="en-US" sz="2800" dirty="0" err="1"/>
              <a:t>kazina</a:t>
            </a:r>
            <a:r>
              <a:rPr lang="en-US" sz="2800" dirty="0"/>
              <a:t>, </a:t>
            </a:r>
            <a:r>
              <a:rPr lang="en-US" sz="2800" dirty="0" err="1"/>
              <a:t>posao</a:t>
            </a:r>
            <a:r>
              <a:rPr lang="en-US" sz="2800" dirty="0"/>
              <a:t> je </a:t>
            </a:r>
            <a:r>
              <a:rPr lang="en-US" sz="2800" dirty="0" smtClean="0"/>
              <a:t>v</a:t>
            </a:r>
            <a:r>
              <a:rPr lang="sr-Latn-BA" sz="2800" dirty="0" smtClean="0"/>
              <a:t>j</a:t>
            </a:r>
            <a:r>
              <a:rPr lang="en-US" sz="2800" dirty="0" err="1" smtClean="0"/>
              <a:t>erovatno</a:t>
            </a:r>
            <a:r>
              <a:rPr lang="en-US" sz="2800" dirty="0" smtClean="0"/>
              <a:t> </a:t>
            </a:r>
            <a:r>
              <a:rPr lang="en-US" sz="2800" dirty="0" err="1"/>
              <a:t>loše</a:t>
            </a:r>
            <a:r>
              <a:rPr lang="en-US" sz="2800" dirty="0"/>
              <a:t> </a:t>
            </a:r>
            <a:r>
              <a:rPr lang="en-US" sz="2800" dirty="0" err="1"/>
              <a:t>urađen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257800"/>
            <a:ext cx="33528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John Maynard</a:t>
            </a:r>
            <a:r>
              <a:rPr lang="en-US"/>
              <a:t> </a:t>
            </a:r>
            <a:r>
              <a:rPr lang="en-US" b="1"/>
              <a:t>Keynes</a:t>
            </a:r>
          </a:p>
        </p:txBody>
      </p:sp>
    </p:spTree>
    <p:extLst>
      <p:ext uri="{BB962C8B-B14F-4D97-AF65-F5344CB8AC3E}">
        <p14:creationId xmlns:p14="http://schemas.microsoft.com/office/powerpoint/2010/main" val="209825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914400"/>
            <a:ext cx="8503920" cy="510540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Prva Kejnsova jednačina koja se odnosi na dohod</a:t>
            </a:r>
            <a:r>
              <a:rPr lang="sr-Cyrl-CS" dirty="0"/>
              <a:t>о</a:t>
            </a:r>
            <a:r>
              <a:rPr lang="hr-HR" dirty="0"/>
              <a:t>vnu teoriju novca glasi:</a:t>
            </a:r>
            <a:endParaRPr lang="sr-Cyrl-CS" dirty="0"/>
          </a:p>
          <a:p>
            <a:endParaRPr lang="sr-Cyrl-CS" dirty="0"/>
          </a:p>
          <a:p>
            <a:pPr marL="0" indent="0">
              <a:buNone/>
            </a:pPr>
            <a:r>
              <a:rPr lang="hr-HR" sz="2000" dirty="0" smtClean="0"/>
              <a:t>Pri </a:t>
            </a:r>
            <a:r>
              <a:rPr lang="hr-HR" sz="2000" dirty="0"/>
              <a:t>čemu je:  </a:t>
            </a:r>
            <a:endParaRPr lang="en-US" sz="2000" dirty="0"/>
          </a:p>
          <a:p>
            <a:pPr lvl="1"/>
            <a:r>
              <a:rPr lang="hr-HR" sz="2000" dirty="0"/>
              <a:t>P</a:t>
            </a:r>
            <a:r>
              <a:rPr lang="hr-HR" sz="2000" baseline="-25000" dirty="0"/>
              <a:t>c </a:t>
            </a:r>
            <a:r>
              <a:rPr lang="hr-HR" sz="2000" dirty="0"/>
              <a:t> = prosječna tržišna cijena roba prodatih domaćinstvima u </a:t>
            </a:r>
            <a:r>
              <a:rPr lang="en-US" sz="2000" dirty="0" err="1"/>
              <a:t>odre</a:t>
            </a:r>
            <a:r>
              <a:rPr lang="sr-Latn-ME" sz="2000" dirty="0"/>
              <a:t>đen</a:t>
            </a:r>
            <a:r>
              <a:rPr lang="hr-HR" sz="2000" dirty="0"/>
              <a:t>oj godini, </a:t>
            </a:r>
            <a:endParaRPr lang="en-US" sz="2000" dirty="0"/>
          </a:p>
          <a:p>
            <a:pPr lvl="1"/>
            <a:r>
              <a:rPr lang="hr-HR" sz="2000" dirty="0"/>
              <a:t>E = dohodak (zarada) svih proizvodnih faktora kod proizvodnje ukupnog domaćeg proizvoda, </a:t>
            </a:r>
            <a:endParaRPr lang="en-US" sz="2000" dirty="0"/>
          </a:p>
          <a:p>
            <a:pPr lvl="1"/>
            <a:r>
              <a:rPr lang="hr-HR" sz="2000" dirty="0"/>
              <a:t>O = domaći proizvod, </a:t>
            </a:r>
            <a:endParaRPr lang="en-US" sz="2000" dirty="0"/>
          </a:p>
          <a:p>
            <a:pPr lvl="1"/>
            <a:r>
              <a:rPr lang="hr-HR" sz="2000" dirty="0"/>
              <a:t>I’ = zarada pri proizvodnji investicionih roba, </a:t>
            </a:r>
            <a:endParaRPr lang="en-US" sz="2000" dirty="0"/>
          </a:p>
          <a:p>
            <a:pPr lvl="1"/>
            <a:r>
              <a:rPr lang="hr-HR" sz="2000" dirty="0"/>
              <a:t>S = štednja (akumulacija) svih proizvodnih faktora </a:t>
            </a:r>
            <a:r>
              <a:rPr lang="en-US" sz="2000" dirty="0" err="1"/>
              <a:t>i</a:t>
            </a:r>
            <a:endParaRPr lang="en-US" sz="2000" dirty="0"/>
          </a:p>
          <a:p>
            <a:pPr lvl="1"/>
            <a:r>
              <a:rPr lang="hr-HR" sz="2000" dirty="0"/>
              <a:t>R = obim proizvedenih potrošnih roba.</a:t>
            </a:r>
            <a:endParaRPr lang="en-US" sz="2000" dirty="0"/>
          </a:p>
          <a:p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600200"/>
            <a:ext cx="2006600" cy="762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5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6705600" cy="4822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300" b="1" dirty="0" err="1">
                <a:solidFill>
                  <a:schemeClr val="tx1"/>
                </a:solidFill>
              </a:rPr>
              <a:t>Ukoliko</a:t>
            </a:r>
            <a:r>
              <a:rPr lang="en-US" sz="2300" b="1" dirty="0">
                <a:solidFill>
                  <a:schemeClr val="tx1"/>
                </a:solidFill>
              </a:rPr>
              <a:t> je </a:t>
            </a:r>
            <a:r>
              <a:rPr lang="en-US" sz="2300" b="1" dirty="0" err="1">
                <a:solidFill>
                  <a:schemeClr val="tx1"/>
                </a:solidFill>
              </a:rPr>
              <a:t>dio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nacionalnog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dohotka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namijenjen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ličnoj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potrošnji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veći</a:t>
            </a:r>
            <a:r>
              <a:rPr lang="en-US" sz="2300" b="1" dirty="0">
                <a:solidFill>
                  <a:schemeClr val="tx1"/>
                </a:solidFill>
              </a:rPr>
              <a:t> od </a:t>
            </a:r>
            <a:r>
              <a:rPr lang="en-US" sz="2300" b="1" dirty="0" err="1">
                <a:solidFill>
                  <a:schemeClr val="tx1"/>
                </a:solidFill>
              </a:rPr>
              <a:t>proizvodnje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sredstava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za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proizvodnju</a:t>
            </a:r>
            <a:r>
              <a:rPr lang="en-US" sz="2300" b="1" dirty="0">
                <a:solidFill>
                  <a:schemeClr val="tx1"/>
                </a:solidFill>
              </a:rPr>
              <a:t>, tad </a:t>
            </a:r>
            <a:r>
              <a:rPr lang="en-US" sz="2300" b="1" dirty="0" err="1">
                <a:solidFill>
                  <a:schemeClr val="tx1"/>
                </a:solidFill>
              </a:rPr>
              <a:t>će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nivo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cijena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tih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proizvoda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porasti</a:t>
            </a:r>
            <a:r>
              <a:rPr lang="en-US" sz="2300" b="1" dirty="0">
                <a:solidFill>
                  <a:schemeClr val="tx1"/>
                </a:solidFill>
              </a:rPr>
              <a:t>. </a:t>
            </a:r>
            <a:endParaRPr lang="sr-Latn-BA" sz="2300" b="1" dirty="0">
              <a:solidFill>
                <a:schemeClr val="tx1"/>
              </a:solidFill>
            </a:endParaRPr>
          </a:p>
          <a:p>
            <a:pPr algn="just"/>
            <a:endParaRPr lang="sr-Latn-BA" sz="2300" dirty="0">
              <a:solidFill>
                <a:schemeClr val="tx1"/>
              </a:solidFill>
            </a:endParaRPr>
          </a:p>
          <a:p>
            <a:pPr algn="just"/>
            <a:r>
              <a:rPr lang="en-US" sz="2300" dirty="0" err="1">
                <a:solidFill>
                  <a:schemeClr val="tx1"/>
                </a:solidFill>
              </a:rPr>
              <a:t>Dakle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sr-Latn-CS" sz="2300" dirty="0">
                <a:solidFill>
                  <a:schemeClr val="tx1"/>
                </a:solidFill>
              </a:rPr>
              <a:t>politika dohotka ima za cilj stabilizaciju nivoa cijena.</a:t>
            </a:r>
            <a:endParaRPr lang="sr-Cyrl-CS" sz="23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algn="just"/>
            <a:r>
              <a:rPr lang="hr-HR" sz="2300" dirty="0">
                <a:solidFill>
                  <a:schemeClr val="tx1"/>
                </a:solidFill>
              </a:rPr>
              <a:t>Cijene sredstava za proizvodnju zavise od odnosa I i S, kamatne stope i očekivanja preduzetnika koji se opredjeljuju za investicije. </a:t>
            </a:r>
            <a:endParaRPr lang="en-US" sz="2300" dirty="0">
              <a:solidFill>
                <a:schemeClr val="tx1"/>
              </a:solidFill>
            </a:endParaRPr>
          </a:p>
          <a:p>
            <a:pPr algn="just"/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9612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1391</TotalTime>
  <Words>2071</Words>
  <Application>Microsoft Office PowerPoint</Application>
  <PresentationFormat>On-screen Show (4:3)</PresentationFormat>
  <Paragraphs>216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Bookman Old Style</vt:lpstr>
      <vt:lpstr>Calibri</vt:lpstr>
      <vt:lpstr>Century Gothic</vt:lpstr>
      <vt:lpstr>Gallery</vt:lpstr>
      <vt:lpstr> Osnovne monetarne teorije  </vt:lpstr>
      <vt:lpstr>PowerPoint Presentation</vt:lpstr>
      <vt:lpstr>PowerPoint Presentation</vt:lpstr>
      <vt:lpstr>Klasična kvantitativna teorija novca</vt:lpstr>
      <vt:lpstr>Kejnzijanska koncepcija  kvantitativne teorije novca </vt:lpstr>
      <vt:lpstr>PowerPoint Presentation</vt:lpstr>
      <vt:lpstr>PowerPoint Presentation</vt:lpstr>
      <vt:lpstr>PowerPoint Presentation</vt:lpstr>
      <vt:lpstr>PowerPoint Presentation</vt:lpstr>
      <vt:lpstr>Phillipsova kriva</vt:lpstr>
      <vt:lpstr>PowerPoint Presentation</vt:lpstr>
      <vt:lpstr>PowerPoint Presentation</vt:lpstr>
      <vt:lpstr>PowerPoint Presentation</vt:lpstr>
      <vt:lpstr>PowerPoint Presentation</vt:lpstr>
      <vt:lpstr>Fridmanova monetarna teorija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Praktična primjena u savremenim državama</vt:lpstr>
      <vt:lpstr>Margaret Thatcher „Čelična lady“ </vt:lpstr>
      <vt:lpstr>PowerPoint Presentation</vt:lpstr>
      <vt:lpstr>PowerPoint Presentation</vt:lpstr>
      <vt:lpstr>Reaganova politika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Branka</dc:creator>
  <cp:lastModifiedBy>Branka</cp:lastModifiedBy>
  <cp:revision>256</cp:revision>
  <dcterms:created xsi:type="dcterms:W3CDTF">2006-08-16T00:00:00Z</dcterms:created>
  <dcterms:modified xsi:type="dcterms:W3CDTF">2025-10-06T11:11:16Z</dcterms:modified>
</cp:coreProperties>
</file>