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368" r:id="rId2"/>
    <p:sldId id="351" r:id="rId3"/>
    <p:sldId id="356" r:id="rId4"/>
    <p:sldId id="352" r:id="rId5"/>
    <p:sldId id="355" r:id="rId6"/>
    <p:sldId id="354" r:id="rId7"/>
    <p:sldId id="358" r:id="rId8"/>
    <p:sldId id="360" r:id="rId9"/>
    <p:sldId id="361" r:id="rId10"/>
    <p:sldId id="362" r:id="rId11"/>
    <p:sldId id="294" r:id="rId12"/>
    <p:sldId id="295" r:id="rId13"/>
    <p:sldId id="297" r:id="rId14"/>
    <p:sldId id="298" r:id="rId15"/>
    <p:sldId id="313" r:id="rId16"/>
    <p:sldId id="303" r:id="rId17"/>
    <p:sldId id="302" r:id="rId18"/>
    <p:sldId id="300" r:id="rId19"/>
    <p:sldId id="299" r:id="rId20"/>
    <p:sldId id="301" r:id="rId21"/>
    <p:sldId id="266" r:id="rId22"/>
    <p:sldId id="359" r:id="rId23"/>
    <p:sldId id="267" r:id="rId24"/>
    <p:sldId id="357" r:id="rId25"/>
    <p:sldId id="268" r:id="rId26"/>
    <p:sldId id="269" r:id="rId27"/>
    <p:sldId id="371" r:id="rId28"/>
    <p:sldId id="373" r:id="rId29"/>
    <p:sldId id="374" r:id="rId30"/>
    <p:sldId id="375" r:id="rId31"/>
    <p:sldId id="316" r:id="rId32"/>
    <p:sldId id="370" r:id="rId33"/>
    <p:sldId id="345" r:id="rId34"/>
    <p:sldId id="367" r:id="rId35"/>
    <p:sldId id="366" r:id="rId36"/>
    <p:sldId id="315" r:id="rId37"/>
    <p:sldId id="31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A9A5F8-4887-4CAC-B976-87EAADC6474C}"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68D3CD93-82D7-4AA8-BDBB-5F99608DC0FB}">
      <dgm:prSet phldrT="[Text]" custT="1"/>
      <dgm:spPr/>
      <dgm:t>
        <a:bodyPr/>
        <a:lstStyle/>
        <a:p>
          <a:r>
            <a:rPr lang="en-US" sz="2200" dirty="0" smtClean="0">
              <a:latin typeface="Times New Roman" panose="02020603050405020304" pitchFamily="18" charset="0"/>
              <a:cs typeface="Times New Roman" panose="02020603050405020304" pitchFamily="18" charset="0"/>
            </a:rPr>
            <a:t>VRIJEDNOST SOPSTVENOG KAPITALA</a:t>
          </a:r>
          <a:endParaRPr lang="en-US" sz="2200" dirty="0">
            <a:latin typeface="Times New Roman" panose="02020603050405020304" pitchFamily="18" charset="0"/>
            <a:cs typeface="Times New Roman" panose="02020603050405020304" pitchFamily="18" charset="0"/>
          </a:endParaRPr>
        </a:p>
      </dgm:t>
    </dgm:pt>
    <dgm:pt modelId="{5E739507-F898-4B66-A072-1E627D6926E9}" type="parTrans" cxnId="{EB4BBD71-B901-4249-BD6A-316EC00AB0AC}">
      <dgm:prSet/>
      <dgm:spPr/>
      <dgm:t>
        <a:bodyPr/>
        <a:lstStyle/>
        <a:p>
          <a:endParaRPr lang="en-US"/>
        </a:p>
      </dgm:t>
    </dgm:pt>
    <dgm:pt modelId="{0C520300-0B3B-4024-967D-70335B82C670}" type="sibTrans" cxnId="{EB4BBD71-B901-4249-BD6A-316EC00AB0AC}">
      <dgm:prSet/>
      <dgm:spPr/>
      <dgm:t>
        <a:bodyPr/>
        <a:lstStyle/>
        <a:p>
          <a:endParaRPr lang="en-US"/>
        </a:p>
      </dgm:t>
    </dgm:pt>
    <dgm:pt modelId="{B783B50C-D0AF-4F98-9CEA-9B90D28F0165}">
      <dgm:prSet phldrT="[Text]" custT="1"/>
      <dgm:spPr/>
      <dgm:t>
        <a:bodyPr/>
        <a:lstStyle/>
        <a:p>
          <a:r>
            <a:rPr lang="sr-Latn-CS" sz="1600" dirty="0" smtClean="0">
              <a:effectLst/>
              <a:latin typeface="Times New Roman" panose="02020603050405020304" pitchFamily="18" charset="0"/>
              <a:ea typeface="Times New Roman" panose="02020603050405020304" pitchFamily="18" charset="0"/>
            </a:rPr>
            <a:t>Direktna procjena vrijednosti sopstvenog kapitala (poslije servisiranja dugova)</a:t>
          </a:r>
          <a:endParaRPr lang="en-US" sz="1600" dirty="0"/>
        </a:p>
      </dgm:t>
    </dgm:pt>
    <dgm:pt modelId="{15D52A65-8A49-4FCD-8441-2BF4A8C03203}" type="parTrans" cxnId="{6AC0B72D-AC40-4973-9F69-A8EA3E89DC15}">
      <dgm:prSet/>
      <dgm:spPr/>
      <dgm:t>
        <a:bodyPr/>
        <a:lstStyle/>
        <a:p>
          <a:endParaRPr lang="en-US"/>
        </a:p>
      </dgm:t>
    </dgm:pt>
    <dgm:pt modelId="{360601D0-D384-494B-909C-D6FA4FBDD28D}" type="sibTrans" cxnId="{6AC0B72D-AC40-4973-9F69-A8EA3E89DC15}">
      <dgm:prSet/>
      <dgm:spPr/>
      <dgm:t>
        <a:bodyPr/>
        <a:lstStyle/>
        <a:p>
          <a:endParaRPr lang="en-US"/>
        </a:p>
      </dgm:t>
    </dgm:pt>
    <dgm:pt modelId="{F24CFF23-6841-4AB9-8713-9E3F79064ADD}">
      <dgm:prSet phldrT="[Text]" custT="1"/>
      <dgm:spPr/>
      <dgm:t>
        <a:bodyPr/>
        <a:lstStyle/>
        <a:p>
          <a:r>
            <a:rPr lang="sr-Latn-CS" sz="1600" dirty="0" smtClean="0">
              <a:effectLst/>
              <a:latin typeface="Times New Roman" panose="02020603050405020304" pitchFamily="18" charset="0"/>
              <a:ea typeface="Times New Roman" panose="02020603050405020304" pitchFamily="18" charset="0"/>
            </a:rPr>
            <a:t>Kao diskontna stopa koristi se cijena sopstvenog kapitala</a:t>
          </a:r>
          <a:endParaRPr lang="en-US" sz="1600" dirty="0"/>
        </a:p>
      </dgm:t>
    </dgm:pt>
    <dgm:pt modelId="{F9527C79-B92D-4A87-B84A-717B6CD6FA08}" type="parTrans" cxnId="{08E856B3-EAB3-4BD7-B386-2331BB310BF5}">
      <dgm:prSet/>
      <dgm:spPr/>
      <dgm:t>
        <a:bodyPr/>
        <a:lstStyle/>
        <a:p>
          <a:endParaRPr lang="en-US"/>
        </a:p>
      </dgm:t>
    </dgm:pt>
    <dgm:pt modelId="{34405164-A220-4647-A9DC-053449EB702F}" type="sibTrans" cxnId="{08E856B3-EAB3-4BD7-B386-2331BB310BF5}">
      <dgm:prSet/>
      <dgm:spPr/>
      <dgm:t>
        <a:bodyPr/>
        <a:lstStyle/>
        <a:p>
          <a:endParaRPr lang="en-US"/>
        </a:p>
      </dgm:t>
    </dgm:pt>
    <dgm:pt modelId="{C104E453-08CA-4521-8B88-84AC59B3A350}">
      <dgm:prSet phldrT="[Text]" custT="1"/>
      <dgm:spPr/>
      <dgm:t>
        <a:bodyPr/>
        <a:lstStyle/>
        <a:p>
          <a:r>
            <a:rPr lang="en-US" sz="2200" dirty="0" smtClean="0">
              <a:latin typeface="Times New Roman" panose="02020603050405020304" pitchFamily="18" charset="0"/>
              <a:cs typeface="Times New Roman" panose="02020603050405020304" pitchFamily="18" charset="0"/>
            </a:rPr>
            <a:t>VRIJEDNOST PREDUZE</a:t>
          </a:r>
          <a:r>
            <a:rPr lang="sr-Latn-BA" sz="2200" dirty="0" smtClean="0">
              <a:latin typeface="Times New Roman" panose="02020603050405020304" pitchFamily="18" charset="0"/>
              <a:cs typeface="Times New Roman" panose="02020603050405020304" pitchFamily="18" charset="0"/>
            </a:rPr>
            <a:t>ĆA</a:t>
          </a:r>
          <a:endParaRPr lang="en-US" sz="2200" dirty="0">
            <a:latin typeface="Times New Roman" panose="02020603050405020304" pitchFamily="18" charset="0"/>
            <a:cs typeface="Times New Roman" panose="02020603050405020304" pitchFamily="18" charset="0"/>
          </a:endParaRPr>
        </a:p>
      </dgm:t>
    </dgm:pt>
    <dgm:pt modelId="{AA5BE962-F815-4F83-A314-0801B2E863D6}" type="parTrans" cxnId="{8B391713-1FFA-433E-8DC9-C4F9481FED90}">
      <dgm:prSet/>
      <dgm:spPr/>
      <dgm:t>
        <a:bodyPr/>
        <a:lstStyle/>
        <a:p>
          <a:endParaRPr lang="en-US"/>
        </a:p>
      </dgm:t>
    </dgm:pt>
    <dgm:pt modelId="{135E07B9-5461-428C-8139-F97A032F33A8}" type="sibTrans" cxnId="{8B391713-1FFA-433E-8DC9-C4F9481FED90}">
      <dgm:prSet/>
      <dgm:spPr/>
      <dgm:t>
        <a:bodyPr/>
        <a:lstStyle/>
        <a:p>
          <a:endParaRPr lang="en-US"/>
        </a:p>
      </dgm:t>
    </dgm:pt>
    <dgm:pt modelId="{50C8EBA4-1BF8-49C6-A5C5-8C43E8B0E85D}">
      <dgm:prSet phldrT="[Text]" custT="1"/>
      <dgm:spPr/>
      <dgm:t>
        <a:bodyPr/>
        <a:lstStyle/>
        <a:p>
          <a:r>
            <a:rPr lang="sr-Latn-BA" sz="1600" dirty="0" smtClean="0">
              <a:effectLst/>
              <a:latin typeface="Times New Roman" panose="02020603050405020304" pitchFamily="18" charset="0"/>
              <a:ea typeface="Times New Roman" panose="02020603050405020304" pitchFamily="18" charset="0"/>
            </a:rPr>
            <a:t>Kao diskontna stopa koristi se WACC - prosječna ponderisana cijena kapitala </a:t>
          </a:r>
          <a:endParaRPr lang="en-US" sz="1600" dirty="0"/>
        </a:p>
      </dgm:t>
    </dgm:pt>
    <dgm:pt modelId="{035BF6B7-CF43-44F0-B42F-9FA82EF8C29B}" type="parTrans" cxnId="{502E4585-1E40-48F5-BF76-849CF3A085ED}">
      <dgm:prSet/>
      <dgm:spPr/>
      <dgm:t>
        <a:bodyPr/>
        <a:lstStyle/>
        <a:p>
          <a:endParaRPr lang="en-US"/>
        </a:p>
      </dgm:t>
    </dgm:pt>
    <dgm:pt modelId="{B10D3704-69F1-402B-B9A4-A06419BE4C6D}" type="sibTrans" cxnId="{502E4585-1E40-48F5-BF76-849CF3A085ED}">
      <dgm:prSet/>
      <dgm:spPr/>
      <dgm:t>
        <a:bodyPr/>
        <a:lstStyle/>
        <a:p>
          <a:endParaRPr lang="en-US"/>
        </a:p>
      </dgm:t>
    </dgm:pt>
    <dgm:pt modelId="{E9A89EE8-4B24-4EBC-A72D-D993D5693EE3}">
      <dgm:prSet custT="1"/>
      <dgm:spPr/>
      <dgm:t>
        <a:bodyPr/>
        <a:lstStyle/>
        <a:p>
          <a:r>
            <a:rPr lang="sr-Latn-CS" sz="1600" dirty="0" smtClean="0">
              <a:latin typeface="Times New Roman" panose="02020603050405020304" pitchFamily="18" charset="0"/>
              <a:cs typeface="Times New Roman" panose="02020603050405020304" pitchFamily="18" charset="0"/>
            </a:rPr>
            <a:t>Indirektna procjena vrijednosti sopstvenog kapitala tj. procjena ukupnog kapitala – (prije servisiranja dugova)</a:t>
          </a:r>
          <a:endParaRPr lang="en-US" sz="1600" dirty="0">
            <a:latin typeface="Times New Roman" panose="02020603050405020304" pitchFamily="18" charset="0"/>
            <a:cs typeface="Times New Roman" panose="02020603050405020304" pitchFamily="18" charset="0"/>
          </a:endParaRPr>
        </a:p>
      </dgm:t>
    </dgm:pt>
    <dgm:pt modelId="{B94A9751-1C4E-41E7-9615-B854B17B13FF}" type="parTrans" cxnId="{ED09F521-3E52-4001-AE92-43C6A832333C}">
      <dgm:prSet/>
      <dgm:spPr/>
      <dgm:t>
        <a:bodyPr/>
        <a:lstStyle/>
        <a:p>
          <a:endParaRPr lang="en-US"/>
        </a:p>
      </dgm:t>
    </dgm:pt>
    <dgm:pt modelId="{F7851942-6842-408B-9DD1-E5B605F77136}" type="sibTrans" cxnId="{ED09F521-3E52-4001-AE92-43C6A832333C}">
      <dgm:prSet/>
      <dgm:spPr/>
      <dgm:t>
        <a:bodyPr/>
        <a:lstStyle/>
        <a:p>
          <a:endParaRPr lang="en-US"/>
        </a:p>
      </dgm:t>
    </dgm:pt>
    <dgm:pt modelId="{A8B023F9-BC27-4A3F-8AA5-07E75143678A}">
      <dgm:prSet custT="1"/>
      <dgm:spPr/>
      <dgm:t>
        <a:bodyPr/>
        <a:lstStyle/>
        <a:p>
          <a:r>
            <a:rPr lang="sr-Latn-BA" sz="1600" dirty="0" smtClean="0">
              <a:latin typeface="Times New Roman" panose="02020603050405020304" pitchFamily="18" charset="0"/>
              <a:cs typeface="Times New Roman" panose="02020603050405020304" pitchFamily="18" charset="0"/>
            </a:rPr>
            <a:t>Novčani tok prema sopstvenom kapitalu (poslije servisiranja dugova):</a:t>
          </a:r>
        </a:p>
        <a:p>
          <a:r>
            <a:rPr lang="sr-Latn-BA" sz="1600" dirty="0" smtClean="0">
              <a:latin typeface="Times New Roman" panose="02020603050405020304" pitchFamily="18" charset="0"/>
              <a:cs typeface="Times New Roman" panose="02020603050405020304" pitchFamily="18" charset="0"/>
            </a:rPr>
            <a:t>FCFE – </a:t>
          </a:r>
          <a:r>
            <a:rPr lang="sr-Latn-BA" sz="1600" i="0" dirty="0" smtClean="0">
              <a:latin typeface="Times New Roman" panose="02020603050405020304" pitchFamily="18" charset="0"/>
              <a:cs typeface="Times New Roman" panose="02020603050405020304" pitchFamily="18" charset="0"/>
            </a:rPr>
            <a:t>Free Cash Flow to Equity</a:t>
          </a:r>
          <a:endParaRPr lang="en-US" sz="1600" i="0" dirty="0">
            <a:latin typeface="Times New Roman" panose="02020603050405020304" pitchFamily="18" charset="0"/>
            <a:cs typeface="Times New Roman" panose="02020603050405020304" pitchFamily="18" charset="0"/>
          </a:endParaRPr>
        </a:p>
      </dgm:t>
    </dgm:pt>
    <dgm:pt modelId="{095160B7-50DB-46AA-9E2A-DF74BB1E5F2B}" type="parTrans" cxnId="{5846B265-787C-4FB8-93F3-35B5533F4560}">
      <dgm:prSet/>
      <dgm:spPr/>
      <dgm:t>
        <a:bodyPr/>
        <a:lstStyle/>
        <a:p>
          <a:endParaRPr lang="en-US"/>
        </a:p>
      </dgm:t>
    </dgm:pt>
    <dgm:pt modelId="{7E77029C-DC98-46BC-8B53-76C941550914}" type="sibTrans" cxnId="{5846B265-787C-4FB8-93F3-35B5533F4560}">
      <dgm:prSet/>
      <dgm:spPr/>
      <dgm:t>
        <a:bodyPr/>
        <a:lstStyle/>
        <a:p>
          <a:endParaRPr lang="en-US"/>
        </a:p>
      </dgm:t>
    </dgm:pt>
    <dgm:pt modelId="{95941869-A921-40A3-B2F9-6E4853E612A4}">
      <dgm:prSet custT="1"/>
      <dgm:spPr/>
      <dgm:t>
        <a:bodyPr/>
        <a:lstStyle/>
        <a:p>
          <a:r>
            <a:rPr lang="sr-Latn-BA" sz="1600" dirty="0" smtClean="0">
              <a:effectLst/>
              <a:latin typeface="Times New Roman" panose="02020603050405020304" pitchFamily="18" charset="0"/>
              <a:ea typeface="Times New Roman" panose="02020603050405020304" pitchFamily="18" charset="0"/>
            </a:rPr>
            <a:t>Dobija se: Procijenjena vrijednost ukupnog ili investiranog kapitala (vrijednost preduzeća) </a:t>
          </a:r>
          <a:endParaRPr lang="en-US" sz="1600" dirty="0"/>
        </a:p>
      </dgm:t>
    </dgm:pt>
    <dgm:pt modelId="{D6399F28-9EC9-4E29-A057-5015A9987949}" type="parTrans" cxnId="{94F1A997-C7BA-4C53-B45A-F44BF3CE4C06}">
      <dgm:prSet/>
      <dgm:spPr/>
      <dgm:t>
        <a:bodyPr/>
        <a:lstStyle/>
        <a:p>
          <a:endParaRPr lang="en-US"/>
        </a:p>
      </dgm:t>
    </dgm:pt>
    <dgm:pt modelId="{C8F11B87-9C76-499F-996C-D0611387F9DC}" type="sibTrans" cxnId="{94F1A997-C7BA-4C53-B45A-F44BF3CE4C06}">
      <dgm:prSet/>
      <dgm:spPr/>
      <dgm:t>
        <a:bodyPr/>
        <a:lstStyle/>
        <a:p>
          <a:endParaRPr lang="en-US"/>
        </a:p>
      </dgm:t>
    </dgm:pt>
    <dgm:pt modelId="{05D022B8-3D65-4C0D-8A67-72F449192E74}">
      <dgm:prSet custT="1"/>
      <dgm:spPr/>
      <dgm:t>
        <a:bodyPr/>
        <a:lstStyle/>
        <a:p>
          <a:r>
            <a:rPr lang="sr-Latn-BA" sz="1600" dirty="0" smtClean="0">
              <a:effectLst/>
              <a:latin typeface="Times New Roman" panose="02020603050405020304" pitchFamily="18" charset="0"/>
              <a:ea typeface="Times New Roman" panose="02020603050405020304" pitchFamily="18" charset="0"/>
            </a:rPr>
            <a:t>Dobija se: Procijenjena vrijednost sopstvenog kapitala (neto aktive) </a:t>
          </a:r>
          <a:endParaRPr lang="en-US" sz="1600" dirty="0" smtClean="0">
            <a:effectLst/>
            <a:latin typeface="Times New Roman" panose="02020603050405020304" pitchFamily="18" charset="0"/>
            <a:ea typeface="Times New Roman" panose="02020603050405020304" pitchFamily="18" charset="0"/>
          </a:endParaRPr>
        </a:p>
        <a:p>
          <a:endParaRPr lang="en-US" sz="1300" dirty="0"/>
        </a:p>
      </dgm:t>
    </dgm:pt>
    <dgm:pt modelId="{3819F497-0F0F-4A08-8EC8-900375D0B3A6}" type="parTrans" cxnId="{8CBCA7B4-F55C-443C-A862-1724F2481FBD}">
      <dgm:prSet/>
      <dgm:spPr/>
      <dgm:t>
        <a:bodyPr/>
        <a:lstStyle/>
        <a:p>
          <a:endParaRPr lang="en-US"/>
        </a:p>
      </dgm:t>
    </dgm:pt>
    <dgm:pt modelId="{2FFB8D6D-5AF8-45A5-9EC3-7E0E4578AADA}" type="sibTrans" cxnId="{8CBCA7B4-F55C-443C-A862-1724F2481FBD}">
      <dgm:prSet/>
      <dgm:spPr/>
      <dgm:t>
        <a:bodyPr/>
        <a:lstStyle/>
        <a:p>
          <a:endParaRPr lang="en-US"/>
        </a:p>
      </dgm:t>
    </dgm:pt>
    <dgm:pt modelId="{F4B7ED4D-15AC-4FBF-B5E8-6A09F117544B}">
      <dgm:prSet custT="1"/>
      <dgm:spPr/>
      <dgm:t>
        <a:bodyPr/>
        <a:lstStyle/>
        <a:p>
          <a:r>
            <a:rPr lang="sr-Latn-BA" sz="1600" dirty="0" smtClean="0">
              <a:effectLst/>
              <a:latin typeface="Times New Roman" panose="02020603050405020304" pitchFamily="18" charset="0"/>
              <a:ea typeface="Times New Roman" panose="02020603050405020304" pitchFamily="18" charset="0"/>
            </a:rPr>
            <a:t>Novčani tok prema preduzeću (prije servisiranja dugova):</a:t>
          </a:r>
        </a:p>
        <a:p>
          <a:r>
            <a:rPr lang="sr-Latn-BA" sz="1600" dirty="0" smtClean="0">
              <a:effectLst/>
              <a:latin typeface="Times New Roman" panose="02020603050405020304" pitchFamily="18" charset="0"/>
              <a:ea typeface="Times New Roman" panose="02020603050405020304" pitchFamily="18" charset="0"/>
            </a:rPr>
            <a:t>FCFF– </a:t>
          </a:r>
          <a:r>
            <a:rPr lang="sr-Latn-BA" sz="1600" i="0" dirty="0" smtClean="0">
              <a:effectLst/>
              <a:latin typeface="Times New Roman" panose="02020603050405020304" pitchFamily="18" charset="0"/>
              <a:ea typeface="Times New Roman" panose="02020603050405020304" pitchFamily="18" charset="0"/>
            </a:rPr>
            <a:t>Free Cash Flow to Firm</a:t>
          </a:r>
          <a:endParaRPr lang="en-US" sz="1600" i="0" dirty="0"/>
        </a:p>
      </dgm:t>
    </dgm:pt>
    <dgm:pt modelId="{B6FF3987-60A5-4EEF-B719-D6C28CED51E0}" type="parTrans" cxnId="{A9765517-A0A5-4718-AA7F-4C080DC8A17D}">
      <dgm:prSet/>
      <dgm:spPr/>
      <dgm:t>
        <a:bodyPr/>
        <a:lstStyle/>
        <a:p>
          <a:endParaRPr lang="en-US"/>
        </a:p>
      </dgm:t>
    </dgm:pt>
    <dgm:pt modelId="{5C8097B9-493F-44D5-94C0-BDF47CB7DDC1}" type="sibTrans" cxnId="{A9765517-A0A5-4718-AA7F-4C080DC8A17D}">
      <dgm:prSet/>
      <dgm:spPr/>
      <dgm:t>
        <a:bodyPr/>
        <a:lstStyle/>
        <a:p>
          <a:endParaRPr lang="en-US"/>
        </a:p>
      </dgm:t>
    </dgm:pt>
    <dgm:pt modelId="{5A9A3068-6569-4226-BB63-588D93591679}" type="pres">
      <dgm:prSet presAssocID="{B6A9A5F8-4887-4CAC-B976-87EAADC6474C}" presName="Name0" presStyleCnt="0">
        <dgm:presLayoutVars>
          <dgm:dir/>
          <dgm:animLvl val="lvl"/>
          <dgm:resizeHandles val="exact"/>
        </dgm:presLayoutVars>
      </dgm:prSet>
      <dgm:spPr/>
      <dgm:t>
        <a:bodyPr/>
        <a:lstStyle/>
        <a:p>
          <a:endParaRPr lang="sr-Latn-BA"/>
        </a:p>
      </dgm:t>
    </dgm:pt>
    <dgm:pt modelId="{305B31C5-F6CA-44AF-B23D-42D45661BD69}" type="pres">
      <dgm:prSet presAssocID="{68D3CD93-82D7-4AA8-BDBB-5F99608DC0FB}" presName="vertFlow" presStyleCnt="0"/>
      <dgm:spPr/>
    </dgm:pt>
    <dgm:pt modelId="{5FAB696A-E88B-40F2-A5E7-BF10C1E8FEAB}" type="pres">
      <dgm:prSet presAssocID="{68D3CD93-82D7-4AA8-BDBB-5F99608DC0FB}" presName="header" presStyleLbl="node1" presStyleIdx="0" presStyleCnt="2" custScaleX="126307"/>
      <dgm:spPr/>
      <dgm:t>
        <a:bodyPr/>
        <a:lstStyle/>
        <a:p>
          <a:endParaRPr lang="en-US"/>
        </a:p>
      </dgm:t>
    </dgm:pt>
    <dgm:pt modelId="{5F6D33CD-B888-47D5-A267-3A11A0DC43DC}" type="pres">
      <dgm:prSet presAssocID="{15D52A65-8A49-4FCD-8441-2BF4A8C03203}" presName="parTrans" presStyleLbl="sibTrans2D1" presStyleIdx="0" presStyleCnt="8"/>
      <dgm:spPr/>
      <dgm:t>
        <a:bodyPr/>
        <a:lstStyle/>
        <a:p>
          <a:endParaRPr lang="sr-Latn-BA"/>
        </a:p>
      </dgm:t>
    </dgm:pt>
    <dgm:pt modelId="{D410E28B-230A-44C2-B7C9-B9671965D8F4}" type="pres">
      <dgm:prSet presAssocID="{B783B50C-D0AF-4F98-9CEA-9B90D28F0165}" presName="child" presStyleLbl="alignAccFollowNode1" presStyleIdx="0" presStyleCnt="8" custScaleX="129793" custScaleY="110771">
        <dgm:presLayoutVars>
          <dgm:chMax val="0"/>
          <dgm:bulletEnabled val="1"/>
        </dgm:presLayoutVars>
      </dgm:prSet>
      <dgm:spPr/>
      <dgm:t>
        <a:bodyPr/>
        <a:lstStyle/>
        <a:p>
          <a:endParaRPr lang="en-US"/>
        </a:p>
      </dgm:t>
    </dgm:pt>
    <dgm:pt modelId="{627B7E77-2300-4D95-9A51-2363EF3AB5C3}" type="pres">
      <dgm:prSet presAssocID="{360601D0-D384-494B-909C-D6FA4FBDD28D}" presName="sibTrans" presStyleLbl="sibTrans2D1" presStyleIdx="1" presStyleCnt="8"/>
      <dgm:spPr/>
      <dgm:t>
        <a:bodyPr/>
        <a:lstStyle/>
        <a:p>
          <a:endParaRPr lang="sr-Latn-BA"/>
        </a:p>
      </dgm:t>
    </dgm:pt>
    <dgm:pt modelId="{A8A1818D-409E-42ED-A532-11BFDC3C9EED}" type="pres">
      <dgm:prSet presAssocID="{F24CFF23-6841-4AB9-8713-9E3F79064ADD}" presName="child" presStyleLbl="alignAccFollowNode1" presStyleIdx="1" presStyleCnt="8" custScaleX="127145">
        <dgm:presLayoutVars>
          <dgm:chMax val="0"/>
          <dgm:bulletEnabled val="1"/>
        </dgm:presLayoutVars>
      </dgm:prSet>
      <dgm:spPr/>
      <dgm:t>
        <a:bodyPr/>
        <a:lstStyle/>
        <a:p>
          <a:endParaRPr lang="en-US"/>
        </a:p>
      </dgm:t>
    </dgm:pt>
    <dgm:pt modelId="{FF6ADE19-B45B-4CBC-930B-DDC085B5AA65}" type="pres">
      <dgm:prSet presAssocID="{34405164-A220-4647-A9DC-053449EB702F}" presName="sibTrans" presStyleLbl="sibTrans2D1" presStyleIdx="2" presStyleCnt="8"/>
      <dgm:spPr/>
      <dgm:t>
        <a:bodyPr/>
        <a:lstStyle/>
        <a:p>
          <a:endParaRPr lang="sr-Latn-BA"/>
        </a:p>
      </dgm:t>
    </dgm:pt>
    <dgm:pt modelId="{FA7CEE61-6C03-483C-AB44-D8E5328CECE8}" type="pres">
      <dgm:prSet presAssocID="{A8B023F9-BC27-4A3F-8AA5-07E75143678A}" presName="child" presStyleLbl="alignAccFollowNode1" presStyleIdx="2" presStyleCnt="8" custScaleX="126133" custLinFactNeighborX="-2032" custLinFactNeighborY="2876">
        <dgm:presLayoutVars>
          <dgm:chMax val="0"/>
          <dgm:bulletEnabled val="1"/>
        </dgm:presLayoutVars>
      </dgm:prSet>
      <dgm:spPr/>
      <dgm:t>
        <a:bodyPr/>
        <a:lstStyle/>
        <a:p>
          <a:endParaRPr lang="en-US"/>
        </a:p>
      </dgm:t>
    </dgm:pt>
    <dgm:pt modelId="{AAD514C7-E366-43D5-8648-13B0A4534747}" type="pres">
      <dgm:prSet presAssocID="{7E77029C-DC98-46BC-8B53-76C941550914}" presName="sibTrans" presStyleLbl="sibTrans2D1" presStyleIdx="3" presStyleCnt="8"/>
      <dgm:spPr/>
      <dgm:t>
        <a:bodyPr/>
        <a:lstStyle/>
        <a:p>
          <a:endParaRPr lang="sr-Latn-BA"/>
        </a:p>
      </dgm:t>
    </dgm:pt>
    <dgm:pt modelId="{542CA951-5C9C-46B1-87A1-CD60AB9EE043}" type="pres">
      <dgm:prSet presAssocID="{05D022B8-3D65-4C0D-8A67-72F449192E74}" presName="child" presStyleLbl="alignAccFollowNode1" presStyleIdx="3" presStyleCnt="8" custScaleX="127145" custScaleY="113613">
        <dgm:presLayoutVars>
          <dgm:chMax val="0"/>
          <dgm:bulletEnabled val="1"/>
        </dgm:presLayoutVars>
      </dgm:prSet>
      <dgm:spPr/>
      <dgm:t>
        <a:bodyPr/>
        <a:lstStyle/>
        <a:p>
          <a:endParaRPr lang="en-US"/>
        </a:p>
      </dgm:t>
    </dgm:pt>
    <dgm:pt modelId="{82B834EF-27A5-42D9-BC0F-0464D4D1A916}" type="pres">
      <dgm:prSet presAssocID="{68D3CD93-82D7-4AA8-BDBB-5F99608DC0FB}" presName="hSp" presStyleCnt="0"/>
      <dgm:spPr/>
    </dgm:pt>
    <dgm:pt modelId="{25FC6C7C-82B5-4847-8F14-0068A75A9F2E}" type="pres">
      <dgm:prSet presAssocID="{C104E453-08CA-4521-8B88-84AC59B3A350}" presName="vertFlow" presStyleCnt="0"/>
      <dgm:spPr/>
    </dgm:pt>
    <dgm:pt modelId="{7E904867-A7BD-48E8-839D-91154903284E}" type="pres">
      <dgm:prSet presAssocID="{C104E453-08CA-4521-8B88-84AC59B3A350}" presName="header" presStyleLbl="node1" presStyleIdx="1" presStyleCnt="2" custScaleX="134186"/>
      <dgm:spPr/>
      <dgm:t>
        <a:bodyPr/>
        <a:lstStyle/>
        <a:p>
          <a:endParaRPr lang="en-US"/>
        </a:p>
      </dgm:t>
    </dgm:pt>
    <dgm:pt modelId="{B2A1AE4A-370E-446A-A088-9B920BE87F24}" type="pres">
      <dgm:prSet presAssocID="{B94A9751-1C4E-41E7-9615-B854B17B13FF}" presName="parTrans" presStyleLbl="sibTrans2D1" presStyleIdx="4" presStyleCnt="8"/>
      <dgm:spPr/>
      <dgm:t>
        <a:bodyPr/>
        <a:lstStyle/>
        <a:p>
          <a:endParaRPr lang="sr-Latn-BA"/>
        </a:p>
      </dgm:t>
    </dgm:pt>
    <dgm:pt modelId="{257B1CCD-4F2C-457F-90DB-D821179FEDB5}" type="pres">
      <dgm:prSet presAssocID="{E9A89EE8-4B24-4EBC-A72D-D993D5693EE3}" presName="child" presStyleLbl="alignAccFollowNode1" presStyleIdx="4" presStyleCnt="8" custScaleX="134109" custScaleY="115573">
        <dgm:presLayoutVars>
          <dgm:chMax val="0"/>
          <dgm:bulletEnabled val="1"/>
        </dgm:presLayoutVars>
      </dgm:prSet>
      <dgm:spPr/>
      <dgm:t>
        <a:bodyPr/>
        <a:lstStyle/>
        <a:p>
          <a:endParaRPr lang="en-US"/>
        </a:p>
      </dgm:t>
    </dgm:pt>
    <dgm:pt modelId="{25503DFC-E878-436A-BCD6-BCEF82DD45B6}" type="pres">
      <dgm:prSet presAssocID="{F7851942-6842-408B-9DD1-E5B605F77136}" presName="sibTrans" presStyleLbl="sibTrans2D1" presStyleIdx="5" presStyleCnt="8"/>
      <dgm:spPr/>
      <dgm:t>
        <a:bodyPr/>
        <a:lstStyle/>
        <a:p>
          <a:endParaRPr lang="sr-Latn-BA"/>
        </a:p>
      </dgm:t>
    </dgm:pt>
    <dgm:pt modelId="{7E25D074-017F-454D-B9F9-2CDC400AB3AB}" type="pres">
      <dgm:prSet presAssocID="{50C8EBA4-1BF8-49C6-A5C5-8C43E8B0E85D}" presName="child" presStyleLbl="alignAccFollowNode1" presStyleIdx="5" presStyleCnt="8" custScaleX="128833" custLinFactNeighborX="0" custLinFactNeighborY="-3011">
        <dgm:presLayoutVars>
          <dgm:chMax val="0"/>
          <dgm:bulletEnabled val="1"/>
        </dgm:presLayoutVars>
      </dgm:prSet>
      <dgm:spPr/>
      <dgm:t>
        <a:bodyPr/>
        <a:lstStyle/>
        <a:p>
          <a:endParaRPr lang="en-US"/>
        </a:p>
      </dgm:t>
    </dgm:pt>
    <dgm:pt modelId="{B79ECAB5-75BA-4EE2-BFC9-D650FC4C9CC2}" type="pres">
      <dgm:prSet presAssocID="{B10D3704-69F1-402B-B9A4-A06419BE4C6D}" presName="sibTrans" presStyleLbl="sibTrans2D1" presStyleIdx="6" presStyleCnt="8"/>
      <dgm:spPr/>
      <dgm:t>
        <a:bodyPr/>
        <a:lstStyle/>
        <a:p>
          <a:endParaRPr lang="sr-Latn-BA"/>
        </a:p>
      </dgm:t>
    </dgm:pt>
    <dgm:pt modelId="{8AC7340C-15CF-4B33-B931-B132D7A42CD6}" type="pres">
      <dgm:prSet presAssocID="{F4B7ED4D-15AC-4FBF-B5E8-6A09F117544B}" presName="child" presStyleLbl="alignAccFollowNode1" presStyleIdx="6" presStyleCnt="8" custScaleX="128833">
        <dgm:presLayoutVars>
          <dgm:chMax val="0"/>
          <dgm:bulletEnabled val="1"/>
        </dgm:presLayoutVars>
      </dgm:prSet>
      <dgm:spPr/>
      <dgm:t>
        <a:bodyPr/>
        <a:lstStyle/>
        <a:p>
          <a:endParaRPr lang="en-US"/>
        </a:p>
      </dgm:t>
    </dgm:pt>
    <dgm:pt modelId="{7F6C7AC5-EED1-4DA7-B0F0-112B2A2C942C}" type="pres">
      <dgm:prSet presAssocID="{5C8097B9-493F-44D5-94C0-BDF47CB7DDC1}" presName="sibTrans" presStyleLbl="sibTrans2D1" presStyleIdx="7" presStyleCnt="8"/>
      <dgm:spPr/>
      <dgm:t>
        <a:bodyPr/>
        <a:lstStyle/>
        <a:p>
          <a:endParaRPr lang="sr-Latn-BA"/>
        </a:p>
      </dgm:t>
    </dgm:pt>
    <dgm:pt modelId="{4F64C650-8114-4001-B5C5-CF697B76B3CF}" type="pres">
      <dgm:prSet presAssocID="{95941869-A921-40A3-B2F9-6E4853E612A4}" presName="child" presStyleLbl="alignAccFollowNode1" presStyleIdx="7" presStyleCnt="8" custScaleX="128833">
        <dgm:presLayoutVars>
          <dgm:chMax val="0"/>
          <dgm:bulletEnabled val="1"/>
        </dgm:presLayoutVars>
      </dgm:prSet>
      <dgm:spPr/>
      <dgm:t>
        <a:bodyPr/>
        <a:lstStyle/>
        <a:p>
          <a:endParaRPr lang="en-US"/>
        </a:p>
      </dgm:t>
    </dgm:pt>
  </dgm:ptLst>
  <dgm:cxnLst>
    <dgm:cxn modelId="{5846B265-787C-4FB8-93F3-35B5533F4560}" srcId="{68D3CD93-82D7-4AA8-BDBB-5F99608DC0FB}" destId="{A8B023F9-BC27-4A3F-8AA5-07E75143678A}" srcOrd="2" destOrd="0" parTransId="{095160B7-50DB-46AA-9E2A-DF74BB1E5F2B}" sibTransId="{7E77029C-DC98-46BC-8B53-76C941550914}"/>
    <dgm:cxn modelId="{D76E38CC-63EB-4E5E-840A-F47B4FD96A10}" type="presOf" srcId="{68D3CD93-82D7-4AA8-BDBB-5F99608DC0FB}" destId="{5FAB696A-E88B-40F2-A5E7-BF10C1E8FEAB}" srcOrd="0" destOrd="0" presId="urn:microsoft.com/office/officeart/2005/8/layout/lProcess1"/>
    <dgm:cxn modelId="{E7A62BA7-1228-4E92-8ED7-60F94DF03EC7}" type="presOf" srcId="{5C8097B9-493F-44D5-94C0-BDF47CB7DDC1}" destId="{7F6C7AC5-EED1-4DA7-B0F0-112B2A2C942C}" srcOrd="0" destOrd="0" presId="urn:microsoft.com/office/officeart/2005/8/layout/lProcess1"/>
    <dgm:cxn modelId="{30C90FA7-EB4E-4F93-98A5-232E2E83464A}" type="presOf" srcId="{B783B50C-D0AF-4F98-9CEA-9B90D28F0165}" destId="{D410E28B-230A-44C2-B7C9-B9671965D8F4}" srcOrd="0" destOrd="0" presId="urn:microsoft.com/office/officeart/2005/8/layout/lProcess1"/>
    <dgm:cxn modelId="{90703B03-11B7-423F-A83D-E14DD22E10D6}" type="presOf" srcId="{F24CFF23-6841-4AB9-8713-9E3F79064ADD}" destId="{A8A1818D-409E-42ED-A532-11BFDC3C9EED}" srcOrd="0" destOrd="0" presId="urn:microsoft.com/office/officeart/2005/8/layout/lProcess1"/>
    <dgm:cxn modelId="{8B391713-1FFA-433E-8DC9-C4F9481FED90}" srcId="{B6A9A5F8-4887-4CAC-B976-87EAADC6474C}" destId="{C104E453-08CA-4521-8B88-84AC59B3A350}" srcOrd="1" destOrd="0" parTransId="{AA5BE962-F815-4F83-A314-0801B2E863D6}" sibTransId="{135E07B9-5461-428C-8139-F97A032F33A8}"/>
    <dgm:cxn modelId="{6AC0B72D-AC40-4973-9F69-A8EA3E89DC15}" srcId="{68D3CD93-82D7-4AA8-BDBB-5F99608DC0FB}" destId="{B783B50C-D0AF-4F98-9CEA-9B90D28F0165}" srcOrd="0" destOrd="0" parTransId="{15D52A65-8A49-4FCD-8441-2BF4A8C03203}" sibTransId="{360601D0-D384-494B-909C-D6FA4FBDD28D}"/>
    <dgm:cxn modelId="{70E8DBE6-B77D-4649-AA8B-CEA85F8B031A}" type="presOf" srcId="{7E77029C-DC98-46BC-8B53-76C941550914}" destId="{AAD514C7-E366-43D5-8648-13B0A4534747}" srcOrd="0" destOrd="0" presId="urn:microsoft.com/office/officeart/2005/8/layout/lProcess1"/>
    <dgm:cxn modelId="{EB4BBD71-B901-4249-BD6A-316EC00AB0AC}" srcId="{B6A9A5F8-4887-4CAC-B976-87EAADC6474C}" destId="{68D3CD93-82D7-4AA8-BDBB-5F99608DC0FB}" srcOrd="0" destOrd="0" parTransId="{5E739507-F898-4B66-A072-1E627D6926E9}" sibTransId="{0C520300-0B3B-4024-967D-70335B82C670}"/>
    <dgm:cxn modelId="{33C352C3-BFB8-462D-9D59-22923B47D21C}" type="presOf" srcId="{15D52A65-8A49-4FCD-8441-2BF4A8C03203}" destId="{5F6D33CD-B888-47D5-A267-3A11A0DC43DC}" srcOrd="0" destOrd="0" presId="urn:microsoft.com/office/officeart/2005/8/layout/lProcess1"/>
    <dgm:cxn modelId="{72FCB0D2-A64B-488C-9710-501F0D274605}" type="presOf" srcId="{50C8EBA4-1BF8-49C6-A5C5-8C43E8B0E85D}" destId="{7E25D074-017F-454D-B9F9-2CDC400AB3AB}" srcOrd="0" destOrd="0" presId="urn:microsoft.com/office/officeart/2005/8/layout/lProcess1"/>
    <dgm:cxn modelId="{47B10F7E-7E7E-4100-99E3-E124E9FE50C6}" type="presOf" srcId="{B6A9A5F8-4887-4CAC-B976-87EAADC6474C}" destId="{5A9A3068-6569-4226-BB63-588D93591679}" srcOrd="0" destOrd="0" presId="urn:microsoft.com/office/officeart/2005/8/layout/lProcess1"/>
    <dgm:cxn modelId="{DB4FCD02-CD45-4164-AF6A-03E90FD628D7}" type="presOf" srcId="{C104E453-08CA-4521-8B88-84AC59B3A350}" destId="{7E904867-A7BD-48E8-839D-91154903284E}" srcOrd="0" destOrd="0" presId="urn:microsoft.com/office/officeart/2005/8/layout/lProcess1"/>
    <dgm:cxn modelId="{14586ECA-45F7-4F51-BD04-D419119C0492}" type="presOf" srcId="{A8B023F9-BC27-4A3F-8AA5-07E75143678A}" destId="{FA7CEE61-6C03-483C-AB44-D8E5328CECE8}" srcOrd="0" destOrd="0" presId="urn:microsoft.com/office/officeart/2005/8/layout/lProcess1"/>
    <dgm:cxn modelId="{26F525C2-8FEC-43DA-AE72-764FCA60FA2B}" type="presOf" srcId="{F7851942-6842-408B-9DD1-E5B605F77136}" destId="{25503DFC-E878-436A-BCD6-BCEF82DD45B6}" srcOrd="0" destOrd="0" presId="urn:microsoft.com/office/officeart/2005/8/layout/lProcess1"/>
    <dgm:cxn modelId="{94F1A997-C7BA-4C53-B45A-F44BF3CE4C06}" srcId="{C104E453-08CA-4521-8B88-84AC59B3A350}" destId="{95941869-A921-40A3-B2F9-6E4853E612A4}" srcOrd="3" destOrd="0" parTransId="{D6399F28-9EC9-4E29-A057-5015A9987949}" sibTransId="{C8F11B87-9C76-499F-996C-D0611387F9DC}"/>
    <dgm:cxn modelId="{E1289612-C826-4210-B6BE-2EA1D3342ADC}" type="presOf" srcId="{B10D3704-69F1-402B-B9A4-A06419BE4C6D}" destId="{B79ECAB5-75BA-4EE2-BFC9-D650FC4C9CC2}" srcOrd="0" destOrd="0" presId="urn:microsoft.com/office/officeart/2005/8/layout/lProcess1"/>
    <dgm:cxn modelId="{153EEF09-8370-49B5-A8B1-D5C93DC1EA64}" type="presOf" srcId="{360601D0-D384-494B-909C-D6FA4FBDD28D}" destId="{627B7E77-2300-4D95-9A51-2363EF3AB5C3}" srcOrd="0" destOrd="0" presId="urn:microsoft.com/office/officeart/2005/8/layout/lProcess1"/>
    <dgm:cxn modelId="{5A5133D1-E97A-4617-9C96-72804E62006C}" type="presOf" srcId="{05D022B8-3D65-4C0D-8A67-72F449192E74}" destId="{542CA951-5C9C-46B1-87A1-CD60AB9EE043}" srcOrd="0" destOrd="0" presId="urn:microsoft.com/office/officeart/2005/8/layout/lProcess1"/>
    <dgm:cxn modelId="{8F43C773-4368-4C9B-9E3C-1D67482B6E58}" type="presOf" srcId="{B94A9751-1C4E-41E7-9615-B854B17B13FF}" destId="{B2A1AE4A-370E-446A-A088-9B920BE87F24}" srcOrd="0" destOrd="0" presId="urn:microsoft.com/office/officeart/2005/8/layout/lProcess1"/>
    <dgm:cxn modelId="{C65C69B7-6C93-4CCC-B244-6F4A9710598C}" type="presOf" srcId="{34405164-A220-4647-A9DC-053449EB702F}" destId="{FF6ADE19-B45B-4CBC-930B-DDC085B5AA65}" srcOrd="0" destOrd="0" presId="urn:microsoft.com/office/officeart/2005/8/layout/lProcess1"/>
    <dgm:cxn modelId="{9EDDEC68-E89D-4FE3-AA9F-DC507664F26E}" type="presOf" srcId="{95941869-A921-40A3-B2F9-6E4853E612A4}" destId="{4F64C650-8114-4001-B5C5-CF697B76B3CF}" srcOrd="0" destOrd="0" presId="urn:microsoft.com/office/officeart/2005/8/layout/lProcess1"/>
    <dgm:cxn modelId="{4730FFA6-56E3-4E9D-850C-EA74B92A2EB1}" type="presOf" srcId="{E9A89EE8-4B24-4EBC-A72D-D993D5693EE3}" destId="{257B1CCD-4F2C-457F-90DB-D821179FEDB5}" srcOrd="0" destOrd="0" presId="urn:microsoft.com/office/officeart/2005/8/layout/lProcess1"/>
    <dgm:cxn modelId="{ED09F521-3E52-4001-AE92-43C6A832333C}" srcId="{C104E453-08CA-4521-8B88-84AC59B3A350}" destId="{E9A89EE8-4B24-4EBC-A72D-D993D5693EE3}" srcOrd="0" destOrd="0" parTransId="{B94A9751-1C4E-41E7-9615-B854B17B13FF}" sibTransId="{F7851942-6842-408B-9DD1-E5B605F77136}"/>
    <dgm:cxn modelId="{A9765517-A0A5-4718-AA7F-4C080DC8A17D}" srcId="{C104E453-08CA-4521-8B88-84AC59B3A350}" destId="{F4B7ED4D-15AC-4FBF-B5E8-6A09F117544B}" srcOrd="2" destOrd="0" parTransId="{B6FF3987-60A5-4EEF-B719-D6C28CED51E0}" sibTransId="{5C8097B9-493F-44D5-94C0-BDF47CB7DDC1}"/>
    <dgm:cxn modelId="{A479A15A-19BE-4DC3-B354-8B27C9C842FB}" type="presOf" srcId="{F4B7ED4D-15AC-4FBF-B5E8-6A09F117544B}" destId="{8AC7340C-15CF-4B33-B931-B132D7A42CD6}" srcOrd="0" destOrd="0" presId="urn:microsoft.com/office/officeart/2005/8/layout/lProcess1"/>
    <dgm:cxn modelId="{08E856B3-EAB3-4BD7-B386-2331BB310BF5}" srcId="{68D3CD93-82D7-4AA8-BDBB-5F99608DC0FB}" destId="{F24CFF23-6841-4AB9-8713-9E3F79064ADD}" srcOrd="1" destOrd="0" parTransId="{F9527C79-B92D-4A87-B84A-717B6CD6FA08}" sibTransId="{34405164-A220-4647-A9DC-053449EB702F}"/>
    <dgm:cxn modelId="{502E4585-1E40-48F5-BF76-849CF3A085ED}" srcId="{C104E453-08CA-4521-8B88-84AC59B3A350}" destId="{50C8EBA4-1BF8-49C6-A5C5-8C43E8B0E85D}" srcOrd="1" destOrd="0" parTransId="{035BF6B7-CF43-44F0-B42F-9FA82EF8C29B}" sibTransId="{B10D3704-69F1-402B-B9A4-A06419BE4C6D}"/>
    <dgm:cxn modelId="{8CBCA7B4-F55C-443C-A862-1724F2481FBD}" srcId="{68D3CD93-82D7-4AA8-BDBB-5F99608DC0FB}" destId="{05D022B8-3D65-4C0D-8A67-72F449192E74}" srcOrd="3" destOrd="0" parTransId="{3819F497-0F0F-4A08-8EC8-900375D0B3A6}" sibTransId="{2FFB8D6D-5AF8-45A5-9EC3-7E0E4578AADA}"/>
    <dgm:cxn modelId="{6F5415EB-D51B-4995-9C16-3B898F6A05B6}" type="presParOf" srcId="{5A9A3068-6569-4226-BB63-588D93591679}" destId="{305B31C5-F6CA-44AF-B23D-42D45661BD69}" srcOrd="0" destOrd="0" presId="urn:microsoft.com/office/officeart/2005/8/layout/lProcess1"/>
    <dgm:cxn modelId="{7BDD4026-5BF2-4DE3-93A9-0B37FBBD3D32}" type="presParOf" srcId="{305B31C5-F6CA-44AF-B23D-42D45661BD69}" destId="{5FAB696A-E88B-40F2-A5E7-BF10C1E8FEAB}" srcOrd="0" destOrd="0" presId="urn:microsoft.com/office/officeart/2005/8/layout/lProcess1"/>
    <dgm:cxn modelId="{2520FC5C-24CB-40B5-AC55-087A9B43277D}" type="presParOf" srcId="{305B31C5-F6CA-44AF-B23D-42D45661BD69}" destId="{5F6D33CD-B888-47D5-A267-3A11A0DC43DC}" srcOrd="1" destOrd="0" presId="urn:microsoft.com/office/officeart/2005/8/layout/lProcess1"/>
    <dgm:cxn modelId="{8B1B94E3-0B61-4781-9027-0926F744E53B}" type="presParOf" srcId="{305B31C5-F6CA-44AF-B23D-42D45661BD69}" destId="{D410E28B-230A-44C2-B7C9-B9671965D8F4}" srcOrd="2" destOrd="0" presId="urn:microsoft.com/office/officeart/2005/8/layout/lProcess1"/>
    <dgm:cxn modelId="{4EE8F992-0E2E-47E7-872C-BFB7BCD15B66}" type="presParOf" srcId="{305B31C5-F6CA-44AF-B23D-42D45661BD69}" destId="{627B7E77-2300-4D95-9A51-2363EF3AB5C3}" srcOrd="3" destOrd="0" presId="urn:microsoft.com/office/officeart/2005/8/layout/lProcess1"/>
    <dgm:cxn modelId="{55C68076-65EF-4781-BD18-325B5901818F}" type="presParOf" srcId="{305B31C5-F6CA-44AF-B23D-42D45661BD69}" destId="{A8A1818D-409E-42ED-A532-11BFDC3C9EED}" srcOrd="4" destOrd="0" presId="urn:microsoft.com/office/officeart/2005/8/layout/lProcess1"/>
    <dgm:cxn modelId="{994A2495-271F-46BB-A53F-EA8275F0DDCE}" type="presParOf" srcId="{305B31C5-F6CA-44AF-B23D-42D45661BD69}" destId="{FF6ADE19-B45B-4CBC-930B-DDC085B5AA65}" srcOrd="5" destOrd="0" presId="urn:microsoft.com/office/officeart/2005/8/layout/lProcess1"/>
    <dgm:cxn modelId="{B7CB00EF-D421-4C79-9CF8-92AB65E9F2E8}" type="presParOf" srcId="{305B31C5-F6CA-44AF-B23D-42D45661BD69}" destId="{FA7CEE61-6C03-483C-AB44-D8E5328CECE8}" srcOrd="6" destOrd="0" presId="urn:microsoft.com/office/officeart/2005/8/layout/lProcess1"/>
    <dgm:cxn modelId="{29E8139E-BBBE-414A-A78E-9C307370852F}" type="presParOf" srcId="{305B31C5-F6CA-44AF-B23D-42D45661BD69}" destId="{AAD514C7-E366-43D5-8648-13B0A4534747}" srcOrd="7" destOrd="0" presId="urn:microsoft.com/office/officeart/2005/8/layout/lProcess1"/>
    <dgm:cxn modelId="{2FFBDC3B-87FF-4364-9E18-D271265D62FB}" type="presParOf" srcId="{305B31C5-F6CA-44AF-B23D-42D45661BD69}" destId="{542CA951-5C9C-46B1-87A1-CD60AB9EE043}" srcOrd="8" destOrd="0" presId="urn:microsoft.com/office/officeart/2005/8/layout/lProcess1"/>
    <dgm:cxn modelId="{20A58102-FF22-45CD-8354-446FAA0659B2}" type="presParOf" srcId="{5A9A3068-6569-4226-BB63-588D93591679}" destId="{82B834EF-27A5-42D9-BC0F-0464D4D1A916}" srcOrd="1" destOrd="0" presId="urn:microsoft.com/office/officeart/2005/8/layout/lProcess1"/>
    <dgm:cxn modelId="{70616BDE-218A-42A8-A65F-33688B90D98A}" type="presParOf" srcId="{5A9A3068-6569-4226-BB63-588D93591679}" destId="{25FC6C7C-82B5-4847-8F14-0068A75A9F2E}" srcOrd="2" destOrd="0" presId="urn:microsoft.com/office/officeart/2005/8/layout/lProcess1"/>
    <dgm:cxn modelId="{A9B907DF-634A-4430-A80C-111DEC9A5B61}" type="presParOf" srcId="{25FC6C7C-82B5-4847-8F14-0068A75A9F2E}" destId="{7E904867-A7BD-48E8-839D-91154903284E}" srcOrd="0" destOrd="0" presId="urn:microsoft.com/office/officeart/2005/8/layout/lProcess1"/>
    <dgm:cxn modelId="{F91D3D45-2457-4494-8E9D-C22EB43642A2}" type="presParOf" srcId="{25FC6C7C-82B5-4847-8F14-0068A75A9F2E}" destId="{B2A1AE4A-370E-446A-A088-9B920BE87F24}" srcOrd="1" destOrd="0" presId="urn:microsoft.com/office/officeart/2005/8/layout/lProcess1"/>
    <dgm:cxn modelId="{45387EDF-CE0A-465D-A54D-80203F8C057F}" type="presParOf" srcId="{25FC6C7C-82B5-4847-8F14-0068A75A9F2E}" destId="{257B1CCD-4F2C-457F-90DB-D821179FEDB5}" srcOrd="2" destOrd="0" presId="urn:microsoft.com/office/officeart/2005/8/layout/lProcess1"/>
    <dgm:cxn modelId="{C937553F-08A3-4210-841B-8B93F8D14CD4}" type="presParOf" srcId="{25FC6C7C-82B5-4847-8F14-0068A75A9F2E}" destId="{25503DFC-E878-436A-BCD6-BCEF82DD45B6}" srcOrd="3" destOrd="0" presId="urn:microsoft.com/office/officeart/2005/8/layout/lProcess1"/>
    <dgm:cxn modelId="{D2CC76E9-9DF8-4C45-986F-6AE739F6D876}" type="presParOf" srcId="{25FC6C7C-82B5-4847-8F14-0068A75A9F2E}" destId="{7E25D074-017F-454D-B9F9-2CDC400AB3AB}" srcOrd="4" destOrd="0" presId="urn:microsoft.com/office/officeart/2005/8/layout/lProcess1"/>
    <dgm:cxn modelId="{E70804F7-0D59-4AEA-9C3F-02053E225FA5}" type="presParOf" srcId="{25FC6C7C-82B5-4847-8F14-0068A75A9F2E}" destId="{B79ECAB5-75BA-4EE2-BFC9-D650FC4C9CC2}" srcOrd="5" destOrd="0" presId="urn:microsoft.com/office/officeart/2005/8/layout/lProcess1"/>
    <dgm:cxn modelId="{B6CF02D5-59BB-40E8-A623-58D1E7BB4E35}" type="presParOf" srcId="{25FC6C7C-82B5-4847-8F14-0068A75A9F2E}" destId="{8AC7340C-15CF-4B33-B931-B132D7A42CD6}" srcOrd="6" destOrd="0" presId="urn:microsoft.com/office/officeart/2005/8/layout/lProcess1"/>
    <dgm:cxn modelId="{F3F25065-6605-4A98-980C-0D16F58A2934}" type="presParOf" srcId="{25FC6C7C-82B5-4847-8F14-0068A75A9F2E}" destId="{7F6C7AC5-EED1-4DA7-B0F0-112B2A2C942C}" srcOrd="7" destOrd="0" presId="urn:microsoft.com/office/officeart/2005/8/layout/lProcess1"/>
    <dgm:cxn modelId="{36590F4C-6BF5-4CE0-AEA6-402A2DCFA140}" type="presParOf" srcId="{25FC6C7C-82B5-4847-8F14-0068A75A9F2E}" destId="{4F64C650-8114-4001-B5C5-CF697B76B3CF}" srcOrd="8"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AB696A-E88B-40F2-A5E7-BF10C1E8FEAB}">
      <dsp:nvSpPr>
        <dsp:cNvPr id="0" name=""/>
        <dsp:cNvSpPr/>
      </dsp:nvSpPr>
      <dsp:spPr>
        <a:xfrm>
          <a:off x="52447" y="199507"/>
          <a:ext cx="3474884" cy="68778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VRIJEDNOST SOPSTVENOG KAPITALA</a:t>
          </a:r>
          <a:endParaRPr lang="en-US" sz="2200" kern="1200" dirty="0">
            <a:latin typeface="Times New Roman" panose="02020603050405020304" pitchFamily="18" charset="0"/>
            <a:cs typeface="Times New Roman" panose="02020603050405020304" pitchFamily="18" charset="0"/>
          </a:endParaRPr>
        </a:p>
      </dsp:txBody>
      <dsp:txXfrm>
        <a:off x="72592" y="219652"/>
        <a:ext cx="3434594" cy="647495"/>
      </dsp:txXfrm>
    </dsp:sp>
    <dsp:sp modelId="{5F6D33CD-B888-47D5-A267-3A11A0DC43DC}">
      <dsp:nvSpPr>
        <dsp:cNvPr id="0" name=""/>
        <dsp:cNvSpPr/>
      </dsp:nvSpPr>
      <dsp:spPr>
        <a:xfrm rot="5400000">
          <a:off x="1729708" y="947474"/>
          <a:ext cx="120362"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10E28B-230A-44C2-B7C9-B9671965D8F4}">
      <dsp:nvSpPr>
        <dsp:cNvPr id="0" name=""/>
        <dsp:cNvSpPr/>
      </dsp:nvSpPr>
      <dsp:spPr>
        <a:xfrm>
          <a:off x="4495" y="1128018"/>
          <a:ext cx="3570789" cy="761866"/>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CS" sz="1600" kern="1200" dirty="0" smtClean="0">
              <a:effectLst/>
              <a:latin typeface="Times New Roman" panose="02020603050405020304" pitchFamily="18" charset="0"/>
              <a:ea typeface="Times New Roman" panose="02020603050405020304" pitchFamily="18" charset="0"/>
            </a:rPr>
            <a:t>Direktna procjena vrijednosti sopstvenog kapitala (poslije servisiranja dugova)</a:t>
          </a:r>
          <a:endParaRPr lang="en-US" sz="1600" kern="1200" dirty="0"/>
        </a:p>
      </dsp:txBody>
      <dsp:txXfrm>
        <a:off x="26809" y="1150332"/>
        <a:ext cx="3526161" cy="717238"/>
      </dsp:txXfrm>
    </dsp:sp>
    <dsp:sp modelId="{627B7E77-2300-4D95-9A51-2363EF3AB5C3}">
      <dsp:nvSpPr>
        <dsp:cNvPr id="0" name=""/>
        <dsp:cNvSpPr/>
      </dsp:nvSpPr>
      <dsp:spPr>
        <a:xfrm rot="5400000">
          <a:off x="1729708" y="1950066"/>
          <a:ext cx="120362"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A1818D-409E-42ED-A532-11BFDC3C9EED}">
      <dsp:nvSpPr>
        <dsp:cNvPr id="0" name=""/>
        <dsp:cNvSpPr/>
      </dsp:nvSpPr>
      <dsp:spPr>
        <a:xfrm>
          <a:off x="40920" y="2130609"/>
          <a:ext cx="3497938" cy="68778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CS" sz="1600" kern="1200" dirty="0" smtClean="0">
              <a:effectLst/>
              <a:latin typeface="Times New Roman" panose="02020603050405020304" pitchFamily="18" charset="0"/>
              <a:ea typeface="Times New Roman" panose="02020603050405020304" pitchFamily="18" charset="0"/>
            </a:rPr>
            <a:t>Kao diskontna stopa koristi se cijena sopstvenog kapitala</a:t>
          </a:r>
          <a:endParaRPr lang="en-US" sz="1600" kern="1200" dirty="0"/>
        </a:p>
      </dsp:txBody>
      <dsp:txXfrm>
        <a:off x="61065" y="2150754"/>
        <a:ext cx="3457648" cy="647495"/>
      </dsp:txXfrm>
    </dsp:sp>
    <dsp:sp modelId="{FF6ADE19-B45B-4CBC-930B-DDC085B5AA65}">
      <dsp:nvSpPr>
        <dsp:cNvPr id="0" name=""/>
        <dsp:cNvSpPr/>
      </dsp:nvSpPr>
      <dsp:spPr>
        <a:xfrm rot="5601314">
          <a:off x="1698613" y="2882038"/>
          <a:ext cx="127710"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A7CEE61-6C03-483C-AB44-D8E5328CECE8}">
      <dsp:nvSpPr>
        <dsp:cNvPr id="0" name=""/>
        <dsp:cNvSpPr/>
      </dsp:nvSpPr>
      <dsp:spPr>
        <a:xfrm>
          <a:off x="0" y="3066043"/>
          <a:ext cx="3470097" cy="68778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BA" sz="1600" kern="1200" dirty="0" smtClean="0">
              <a:latin typeface="Times New Roman" panose="02020603050405020304" pitchFamily="18" charset="0"/>
              <a:cs typeface="Times New Roman" panose="02020603050405020304" pitchFamily="18" charset="0"/>
            </a:rPr>
            <a:t>Novčani tok prema sopstvenom kapitalu (poslije servisiranja dugova):</a:t>
          </a:r>
        </a:p>
        <a:p>
          <a:pPr lvl="0" algn="ctr" defTabSz="711200">
            <a:lnSpc>
              <a:spcPct val="90000"/>
            </a:lnSpc>
            <a:spcBef>
              <a:spcPct val="0"/>
            </a:spcBef>
            <a:spcAft>
              <a:spcPct val="35000"/>
            </a:spcAft>
          </a:pPr>
          <a:r>
            <a:rPr lang="sr-Latn-BA" sz="1600" kern="1200" dirty="0" smtClean="0">
              <a:latin typeface="Times New Roman" panose="02020603050405020304" pitchFamily="18" charset="0"/>
              <a:cs typeface="Times New Roman" panose="02020603050405020304" pitchFamily="18" charset="0"/>
            </a:rPr>
            <a:t>FCFE – </a:t>
          </a:r>
          <a:r>
            <a:rPr lang="sr-Latn-BA" sz="1600" i="0" kern="1200" dirty="0" smtClean="0">
              <a:latin typeface="Times New Roman" panose="02020603050405020304" pitchFamily="18" charset="0"/>
              <a:cs typeface="Times New Roman" panose="02020603050405020304" pitchFamily="18" charset="0"/>
            </a:rPr>
            <a:t>Free Cash Flow to Equity</a:t>
          </a:r>
          <a:endParaRPr lang="en-US" sz="1600" i="0" kern="1200" dirty="0">
            <a:latin typeface="Times New Roman" panose="02020603050405020304" pitchFamily="18" charset="0"/>
            <a:cs typeface="Times New Roman" panose="02020603050405020304" pitchFamily="18" charset="0"/>
          </a:endParaRPr>
        </a:p>
      </dsp:txBody>
      <dsp:txXfrm>
        <a:off x="20145" y="3086188"/>
        <a:ext cx="3429807" cy="647495"/>
      </dsp:txXfrm>
    </dsp:sp>
    <dsp:sp modelId="{AAD514C7-E366-43D5-8648-13B0A4534747}">
      <dsp:nvSpPr>
        <dsp:cNvPr id="0" name=""/>
        <dsp:cNvSpPr/>
      </dsp:nvSpPr>
      <dsp:spPr>
        <a:xfrm rot="5205525">
          <a:off x="1704236" y="3810548"/>
          <a:ext cx="113813"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42CA951-5C9C-46B1-87A1-CD60AB9EE043}">
      <dsp:nvSpPr>
        <dsp:cNvPr id="0" name=""/>
        <dsp:cNvSpPr/>
      </dsp:nvSpPr>
      <dsp:spPr>
        <a:xfrm>
          <a:off x="40920" y="3987630"/>
          <a:ext cx="3497938" cy="781413"/>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BA" sz="1600" kern="1200" dirty="0" smtClean="0">
              <a:effectLst/>
              <a:latin typeface="Times New Roman" panose="02020603050405020304" pitchFamily="18" charset="0"/>
              <a:ea typeface="Times New Roman" panose="02020603050405020304" pitchFamily="18" charset="0"/>
            </a:rPr>
            <a:t>Dobija se: Procijenjena vrijednost sopstvenog kapitala (neto aktive) </a:t>
          </a:r>
          <a:endParaRPr lang="en-US" sz="1600" kern="1200" dirty="0" smtClean="0">
            <a:effectLst/>
            <a:latin typeface="Times New Roman" panose="02020603050405020304" pitchFamily="18" charset="0"/>
            <a:ea typeface="Times New Roman" panose="02020603050405020304" pitchFamily="18" charset="0"/>
          </a:endParaRPr>
        </a:p>
        <a:p>
          <a:pPr lvl="0" algn="ctr" defTabSz="711200">
            <a:lnSpc>
              <a:spcPct val="90000"/>
            </a:lnSpc>
            <a:spcBef>
              <a:spcPct val="0"/>
            </a:spcBef>
            <a:spcAft>
              <a:spcPct val="35000"/>
            </a:spcAft>
          </a:pPr>
          <a:endParaRPr lang="en-US" sz="1300" kern="1200" dirty="0"/>
        </a:p>
      </dsp:txBody>
      <dsp:txXfrm>
        <a:off x="63807" y="4010517"/>
        <a:ext cx="3452164" cy="735639"/>
      </dsp:txXfrm>
    </dsp:sp>
    <dsp:sp modelId="{7E904867-A7BD-48E8-839D-91154903284E}">
      <dsp:nvSpPr>
        <dsp:cNvPr id="0" name=""/>
        <dsp:cNvSpPr/>
      </dsp:nvSpPr>
      <dsp:spPr>
        <a:xfrm>
          <a:off x="3960444" y="199507"/>
          <a:ext cx="3691646" cy="68778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latin typeface="Times New Roman" panose="02020603050405020304" pitchFamily="18" charset="0"/>
              <a:cs typeface="Times New Roman" panose="02020603050405020304" pitchFamily="18" charset="0"/>
            </a:rPr>
            <a:t>VRIJEDNOST PREDUZE</a:t>
          </a:r>
          <a:r>
            <a:rPr lang="sr-Latn-BA" sz="2200" kern="1200" dirty="0" smtClean="0">
              <a:latin typeface="Times New Roman" panose="02020603050405020304" pitchFamily="18" charset="0"/>
              <a:cs typeface="Times New Roman" panose="02020603050405020304" pitchFamily="18" charset="0"/>
            </a:rPr>
            <a:t>ĆA</a:t>
          </a:r>
          <a:endParaRPr lang="en-US" sz="2200" kern="1200" dirty="0">
            <a:latin typeface="Times New Roman" panose="02020603050405020304" pitchFamily="18" charset="0"/>
            <a:cs typeface="Times New Roman" panose="02020603050405020304" pitchFamily="18" charset="0"/>
          </a:endParaRPr>
        </a:p>
      </dsp:txBody>
      <dsp:txXfrm>
        <a:off x="3980589" y="219652"/>
        <a:ext cx="3651356" cy="647495"/>
      </dsp:txXfrm>
    </dsp:sp>
    <dsp:sp modelId="{B2A1AE4A-370E-446A-A088-9B920BE87F24}">
      <dsp:nvSpPr>
        <dsp:cNvPr id="0" name=""/>
        <dsp:cNvSpPr/>
      </dsp:nvSpPr>
      <dsp:spPr>
        <a:xfrm rot="5400000">
          <a:off x="5746086" y="947474"/>
          <a:ext cx="120362"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57B1CCD-4F2C-457F-90DB-D821179FEDB5}">
      <dsp:nvSpPr>
        <dsp:cNvPr id="0" name=""/>
        <dsp:cNvSpPr/>
      </dsp:nvSpPr>
      <dsp:spPr>
        <a:xfrm>
          <a:off x="3961503" y="1128018"/>
          <a:ext cx="3689528" cy="794894"/>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CS" sz="1600" kern="1200" dirty="0" smtClean="0">
              <a:latin typeface="Times New Roman" panose="02020603050405020304" pitchFamily="18" charset="0"/>
              <a:cs typeface="Times New Roman" panose="02020603050405020304" pitchFamily="18" charset="0"/>
            </a:rPr>
            <a:t>Indirektna procjena vrijednosti sopstvenog kapitala tj. procjena ukupnog kapitala – (prije servisiranja dugova)</a:t>
          </a:r>
          <a:endParaRPr lang="en-US" sz="1600" kern="1200" dirty="0">
            <a:latin typeface="Times New Roman" panose="02020603050405020304" pitchFamily="18" charset="0"/>
            <a:cs typeface="Times New Roman" panose="02020603050405020304" pitchFamily="18" charset="0"/>
          </a:endParaRPr>
        </a:p>
      </dsp:txBody>
      <dsp:txXfrm>
        <a:off x="3984785" y="1151300"/>
        <a:ext cx="3642964" cy="748330"/>
      </dsp:txXfrm>
    </dsp:sp>
    <dsp:sp modelId="{25503DFC-E878-436A-BCD6-BCEF82DD45B6}">
      <dsp:nvSpPr>
        <dsp:cNvPr id="0" name=""/>
        <dsp:cNvSpPr/>
      </dsp:nvSpPr>
      <dsp:spPr>
        <a:xfrm rot="5400000">
          <a:off x="5749710" y="1979469"/>
          <a:ext cx="113114"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25D074-017F-454D-B9F9-2CDC400AB3AB}">
      <dsp:nvSpPr>
        <dsp:cNvPr id="0" name=""/>
        <dsp:cNvSpPr/>
      </dsp:nvSpPr>
      <dsp:spPr>
        <a:xfrm>
          <a:off x="4034078" y="2156389"/>
          <a:ext cx="3544378" cy="68778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BA" sz="1600" kern="1200" dirty="0" smtClean="0">
              <a:effectLst/>
              <a:latin typeface="Times New Roman" panose="02020603050405020304" pitchFamily="18" charset="0"/>
              <a:ea typeface="Times New Roman" panose="02020603050405020304" pitchFamily="18" charset="0"/>
            </a:rPr>
            <a:t>Kao diskontna stopa koristi se WACC - prosječna ponderisana cijena kapitala </a:t>
          </a:r>
          <a:endParaRPr lang="en-US" sz="1600" kern="1200" dirty="0"/>
        </a:p>
      </dsp:txBody>
      <dsp:txXfrm>
        <a:off x="4054223" y="2176534"/>
        <a:ext cx="3504088" cy="647495"/>
      </dsp:txXfrm>
    </dsp:sp>
    <dsp:sp modelId="{B79ECAB5-75BA-4EE2-BFC9-D650FC4C9CC2}">
      <dsp:nvSpPr>
        <dsp:cNvPr id="0" name=""/>
        <dsp:cNvSpPr/>
      </dsp:nvSpPr>
      <dsp:spPr>
        <a:xfrm rot="5400000">
          <a:off x="5742462" y="2907979"/>
          <a:ext cx="127610"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AC7340C-15CF-4B33-B931-B132D7A42CD6}">
      <dsp:nvSpPr>
        <dsp:cNvPr id="0" name=""/>
        <dsp:cNvSpPr/>
      </dsp:nvSpPr>
      <dsp:spPr>
        <a:xfrm>
          <a:off x="4034078" y="3092147"/>
          <a:ext cx="3544378" cy="68778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BA" sz="1600" kern="1200" dirty="0" smtClean="0">
              <a:effectLst/>
              <a:latin typeface="Times New Roman" panose="02020603050405020304" pitchFamily="18" charset="0"/>
              <a:ea typeface="Times New Roman" panose="02020603050405020304" pitchFamily="18" charset="0"/>
            </a:rPr>
            <a:t>Novčani tok prema preduzeću (prije servisiranja dugova):</a:t>
          </a:r>
        </a:p>
        <a:p>
          <a:pPr lvl="0" algn="ctr" defTabSz="711200">
            <a:lnSpc>
              <a:spcPct val="90000"/>
            </a:lnSpc>
            <a:spcBef>
              <a:spcPct val="0"/>
            </a:spcBef>
            <a:spcAft>
              <a:spcPct val="35000"/>
            </a:spcAft>
          </a:pPr>
          <a:r>
            <a:rPr lang="sr-Latn-BA" sz="1600" kern="1200" dirty="0" smtClean="0">
              <a:effectLst/>
              <a:latin typeface="Times New Roman" panose="02020603050405020304" pitchFamily="18" charset="0"/>
              <a:ea typeface="Times New Roman" panose="02020603050405020304" pitchFamily="18" charset="0"/>
            </a:rPr>
            <a:t>FCFF– </a:t>
          </a:r>
          <a:r>
            <a:rPr lang="sr-Latn-BA" sz="1600" i="0" kern="1200" dirty="0" smtClean="0">
              <a:effectLst/>
              <a:latin typeface="Times New Roman" panose="02020603050405020304" pitchFamily="18" charset="0"/>
              <a:ea typeface="Times New Roman" panose="02020603050405020304" pitchFamily="18" charset="0"/>
            </a:rPr>
            <a:t>Free Cash Flow to Firm</a:t>
          </a:r>
          <a:endParaRPr lang="en-US" sz="1600" i="0" kern="1200" dirty="0"/>
        </a:p>
      </dsp:txBody>
      <dsp:txXfrm>
        <a:off x="4054223" y="3112292"/>
        <a:ext cx="3504088" cy="647495"/>
      </dsp:txXfrm>
    </dsp:sp>
    <dsp:sp modelId="{7F6C7AC5-EED1-4DA7-B0F0-112B2A2C942C}">
      <dsp:nvSpPr>
        <dsp:cNvPr id="0" name=""/>
        <dsp:cNvSpPr/>
      </dsp:nvSpPr>
      <dsp:spPr>
        <a:xfrm rot="5400000">
          <a:off x="5746086" y="3840114"/>
          <a:ext cx="120362" cy="1203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F64C650-8114-4001-B5C5-CF697B76B3CF}">
      <dsp:nvSpPr>
        <dsp:cNvPr id="0" name=""/>
        <dsp:cNvSpPr/>
      </dsp:nvSpPr>
      <dsp:spPr>
        <a:xfrm>
          <a:off x="4034078" y="4020657"/>
          <a:ext cx="3544378" cy="687785"/>
        </a:xfrm>
        <a:prstGeom prst="roundRect">
          <a:avLst>
            <a:gd name="adj" fmla="val 1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r-Latn-BA" sz="1600" kern="1200" dirty="0" smtClean="0">
              <a:effectLst/>
              <a:latin typeface="Times New Roman" panose="02020603050405020304" pitchFamily="18" charset="0"/>
              <a:ea typeface="Times New Roman" panose="02020603050405020304" pitchFamily="18" charset="0"/>
            </a:rPr>
            <a:t>Dobija se: Procijenjena vrijednost ukupnog ili investiranog kapitala (vrijednost preduzeća) </a:t>
          </a:r>
          <a:endParaRPr lang="en-US" sz="1600" kern="1200" dirty="0"/>
        </a:p>
      </dsp:txBody>
      <dsp:txXfrm>
        <a:off x="4054223" y="4040802"/>
        <a:ext cx="3504088" cy="647495"/>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2">
                    <a:lumMod val="75000"/>
                  </a:schemeClr>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rgbClr val="FFFFFF"/>
                </a:solidFill>
                <a:latin typeface="+mn-lt"/>
              </a:defRPr>
            </a:lvl1pPr>
          </a:lstStyle>
          <a:p>
            <a:fld id="{8988094D-4412-47C8-AF24-CBD8C7ED60C0}" type="datetimeFigureOut">
              <a:rPr lang="en-US" smtClean="0"/>
              <a:pPr/>
              <a:t>2/26/2026</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66BEAEFC-8721-41D7-8035-CDC7883D4775}" type="slidenum">
              <a:rPr lang="en-US" smtClean="0"/>
              <a:pPr/>
              <a:t>‹#›</a:t>
            </a:fld>
            <a:endParaRPr lang="en-US"/>
          </a:p>
        </p:txBody>
      </p:sp>
    </p:spTree>
    <p:extLst>
      <p:ext uri="{BB962C8B-B14F-4D97-AF65-F5344CB8AC3E}">
        <p14:creationId xmlns:p14="http://schemas.microsoft.com/office/powerpoint/2010/main" val="145485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939076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88094D-4412-47C8-AF24-CBD8C7ED60C0}" type="datetimeFigureOut">
              <a:rPr lang="en-US" smtClean="0"/>
              <a:pPr/>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45626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8094D-4412-47C8-AF24-CBD8C7ED60C0}"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35793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rgbClr val="FFFFFF"/>
                </a:solidFill>
                <a:latin typeface="+mn-lt"/>
                <a:ea typeface="+mn-ea"/>
                <a:cs typeface="+mn-cs"/>
              </a:defRPr>
            </a:lvl1pPr>
          </a:lstStyle>
          <a:p>
            <a:fld id="{8988094D-4412-47C8-AF24-CBD8C7ED60C0}" type="datetimeFigureOut">
              <a:rPr lang="en-US" smtClean="0"/>
              <a:pPr/>
              <a:t>2/26/2026</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17731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988094D-4412-47C8-AF24-CBD8C7ED60C0}"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335516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8094D-4412-47C8-AF24-CBD8C7ED60C0}" type="datetimeFigureOut">
              <a:rPr lang="en-US" smtClean="0"/>
              <a:pPr/>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3511413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88094D-4412-47C8-AF24-CBD8C7ED60C0}" type="datetimeFigureOut">
              <a:rPr lang="en-US" smtClean="0"/>
              <a:pPr/>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848189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8094D-4412-47C8-AF24-CBD8C7ED60C0}" type="datetimeFigureOut">
              <a:rPr lang="en-US" smtClean="0"/>
              <a:pPr/>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3312250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6765290" y="173736"/>
            <a:ext cx="2194560"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chemeClr val="tx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Rectangle 11"/>
          <p:cNvSpPr/>
          <p:nvPr/>
        </p:nvSpPr>
        <p:spPr>
          <a:xfrm>
            <a:off x="6868160" y="274320"/>
            <a:ext cx="1988820" cy="63093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8988094D-4412-47C8-AF24-CBD8C7ED60C0}" type="datetimeFigureOut">
              <a:rPr lang="en-US" smtClean="0"/>
              <a:pPr/>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746008" y="6302326"/>
            <a:ext cx="1097280" cy="274320"/>
          </a:xfrm>
        </p:spPr>
        <p:txBody>
          <a:bodyPr/>
          <a:lstStyle/>
          <a:p>
            <a:fld id="{66BEAEFC-8721-41D7-8035-CDC7883D4775}" type="slidenum">
              <a:rPr lang="en-US" smtClean="0"/>
              <a:pPr/>
              <a:t>‹#›</a:t>
            </a:fld>
            <a:endParaRPr lang="en-US"/>
          </a:p>
        </p:txBody>
      </p:sp>
    </p:spTree>
    <p:extLst>
      <p:ext uri="{BB962C8B-B14F-4D97-AF65-F5344CB8AC3E}">
        <p14:creationId xmlns:p14="http://schemas.microsoft.com/office/powerpoint/2010/main" val="1025920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Rectangle 9"/>
          <p:cNvSpPr/>
          <p:nvPr/>
        </p:nvSpPr>
        <p:spPr>
          <a:xfrm>
            <a:off x="6765290" y="173736"/>
            <a:ext cx="2194560"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6868160" y="274320"/>
            <a:ext cx="1988820" cy="630936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8988094D-4412-47C8-AF24-CBD8C7ED60C0}" type="datetimeFigureOut">
              <a:rPr lang="en-US" smtClean="0"/>
              <a:pPr/>
              <a:t>2/26/2026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chemeClr val="tx1">
                    <a:lumMod val="75000"/>
                    <a:lumOff val="25000"/>
                  </a:schemeClr>
                </a:solidFill>
              </a:defRPr>
            </a:lvl1pPr>
          </a:lstStyle>
          <a:p>
            <a:fld id="{66BEAEFC-8721-41D7-8035-CDC7883D4775}" type="slidenum">
              <a:rPr lang="en-US" smtClean="0"/>
              <a:pPr/>
              <a:t>‹#›</a:t>
            </a:fld>
            <a:endParaRPr lang="en-US"/>
          </a:p>
        </p:txBody>
      </p:sp>
    </p:spTree>
    <p:extLst>
      <p:ext uri="{BB962C8B-B14F-4D97-AF65-F5344CB8AC3E}">
        <p14:creationId xmlns:p14="http://schemas.microsoft.com/office/powerpoint/2010/main" val="297096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8" name="Rectangle 7"/>
          <p:cNvSpPr/>
          <p:nvPr/>
        </p:nvSpPr>
        <p:spPr>
          <a:xfrm>
            <a:off x="292608" y="292608"/>
            <a:ext cx="8558784" cy="6272784"/>
          </a:xfrm>
          <a:prstGeom prst="rect">
            <a:avLst/>
          </a:prstGeom>
          <a:noFill/>
          <a:ln w="6350" cap="sq" cmpd="sng" algn="ctr">
            <a:solidFill>
              <a:schemeClr val="tx1">
                <a:lumMod val="75000"/>
                <a:lumOff val="25000"/>
              </a:schemeClr>
            </a:solidFill>
            <a:prstDash val="solid"/>
            <a:miter lim="800000"/>
          </a:ln>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12142" y="6302326"/>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8988094D-4412-47C8-AF24-CBD8C7ED60C0}" type="datetimeFigureOut">
              <a:rPr lang="en-US" smtClean="0"/>
              <a:pPr/>
              <a:t>2/26/2026</a:t>
            </a:fld>
            <a:endParaRPr lang="en-US"/>
          </a:p>
        </p:txBody>
      </p:sp>
      <p:sp>
        <p:nvSpPr>
          <p:cNvPr id="5" name="Footer Placeholder 4"/>
          <p:cNvSpPr>
            <a:spLocks noGrp="1"/>
          </p:cNvSpPr>
          <p:nvPr>
            <p:ph type="ftr" sz="quarter" idx="3"/>
          </p:nvPr>
        </p:nvSpPr>
        <p:spPr>
          <a:xfrm>
            <a:off x="2596896" y="6302326"/>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753042" y="6302326"/>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66BEAEFC-8721-41D7-8035-CDC7883D4775}" type="slidenum">
              <a:rPr lang="en-US" smtClean="0"/>
              <a:pPr/>
              <a:t>‹#›</a:t>
            </a:fld>
            <a:endParaRPr lang="en-US"/>
          </a:p>
        </p:txBody>
      </p:sp>
    </p:spTree>
    <p:extLst>
      <p:ext uri="{BB962C8B-B14F-4D97-AF65-F5344CB8AC3E}">
        <p14:creationId xmlns:p14="http://schemas.microsoft.com/office/powerpoint/2010/main" val="4079902131"/>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0823" y="1916832"/>
            <a:ext cx="6671537" cy="2765231"/>
          </a:xfrm>
        </p:spPr>
        <p:txBody>
          <a:bodyPr/>
          <a:lstStyle/>
          <a:p>
            <a:r>
              <a:rPr lang="sr-Latn-BA" sz="2600" b="1" dirty="0">
                <a:solidFill>
                  <a:schemeClr val="accent3">
                    <a:lumMod val="75000"/>
                  </a:schemeClr>
                </a:solidFill>
              </a:rPr>
              <a:t>Pojam vrijednosti, </a:t>
            </a:r>
            <a:br>
              <a:rPr lang="sr-Latn-BA" sz="2600" b="1" dirty="0">
                <a:solidFill>
                  <a:schemeClr val="accent3">
                    <a:lumMod val="75000"/>
                  </a:schemeClr>
                </a:solidFill>
              </a:rPr>
            </a:br>
            <a:r>
              <a:rPr lang="sr-Latn-BA" sz="2600" b="1" dirty="0">
                <a:solidFill>
                  <a:schemeClr val="accent3">
                    <a:lumMod val="75000"/>
                  </a:schemeClr>
                </a:solidFill>
              </a:rPr>
              <a:t>istorijski razvoj </a:t>
            </a:r>
            <a:r>
              <a:rPr lang="sr-Latn-BA" sz="2600" b="1" dirty="0" smtClean="0">
                <a:solidFill>
                  <a:schemeClr val="accent3">
                    <a:lumMod val="75000"/>
                  </a:schemeClr>
                </a:solidFill>
              </a:rPr>
              <a:t>procjene,  </a:t>
            </a:r>
            <a:r>
              <a:rPr lang="sr-Latn-BA" sz="2600" b="1" dirty="0">
                <a:solidFill>
                  <a:schemeClr val="accent3">
                    <a:lumMod val="75000"/>
                  </a:schemeClr>
                </a:solidFill>
              </a:rPr>
              <a:t/>
            </a:r>
            <a:br>
              <a:rPr lang="sr-Latn-BA" sz="2600" b="1" dirty="0">
                <a:solidFill>
                  <a:schemeClr val="accent3">
                    <a:lumMod val="75000"/>
                  </a:schemeClr>
                </a:solidFill>
              </a:rPr>
            </a:br>
            <a:r>
              <a:rPr lang="sr-Latn-BA" sz="2600" b="1" dirty="0">
                <a:solidFill>
                  <a:schemeClr val="accent3">
                    <a:lumMod val="75000"/>
                  </a:schemeClr>
                </a:solidFill>
              </a:rPr>
              <a:t>svrha, pojam, predmet i proces </a:t>
            </a:r>
            <a:r>
              <a:rPr lang="sr-Latn-BA" sz="2600" b="1" dirty="0" smtClean="0">
                <a:solidFill>
                  <a:schemeClr val="accent3">
                    <a:lumMod val="75000"/>
                  </a:schemeClr>
                </a:solidFill>
              </a:rPr>
              <a:t>procjene 	VRIJEDNOSTI</a:t>
            </a:r>
            <a:r>
              <a:rPr lang="sr-Latn-BA" sz="2600" b="1" dirty="0">
                <a:solidFill>
                  <a:schemeClr val="accent3">
                    <a:lumMod val="75000"/>
                  </a:schemeClr>
                </a:solidFill>
              </a:rPr>
              <a:t/>
            </a:r>
            <a:br>
              <a:rPr lang="sr-Latn-BA" sz="2600" b="1" dirty="0">
                <a:solidFill>
                  <a:schemeClr val="accent3">
                    <a:lumMod val="75000"/>
                  </a:schemeClr>
                </a:solidFill>
              </a:rPr>
            </a:br>
            <a:endParaRPr lang="en-US" sz="2600" b="1" dirty="0"/>
          </a:p>
        </p:txBody>
      </p:sp>
      <p:sp>
        <p:nvSpPr>
          <p:cNvPr id="3" name="Subtitle 2"/>
          <p:cNvSpPr>
            <a:spLocks noGrp="1"/>
          </p:cNvSpPr>
          <p:nvPr>
            <p:ph type="subTitle" idx="1"/>
          </p:nvPr>
        </p:nvSpPr>
        <p:spPr/>
        <p:txBody>
          <a:bodyPr>
            <a:normAutofit/>
          </a:bodyPr>
          <a:lstStyle/>
          <a:p>
            <a:r>
              <a:rPr lang="sr-Latn-BA" sz="2000" dirty="0" smtClean="0"/>
              <a:t>Prof. dr Tajana Serdar Raković</a:t>
            </a:r>
            <a:endParaRPr lang="en-US" sz="2000" dirty="0"/>
          </a:p>
        </p:txBody>
      </p:sp>
    </p:spTree>
    <p:extLst>
      <p:ext uri="{BB962C8B-B14F-4D97-AF65-F5344CB8AC3E}">
        <p14:creationId xmlns:p14="http://schemas.microsoft.com/office/powerpoint/2010/main" val="22741516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548680"/>
            <a:ext cx="7628439" cy="1080120"/>
          </a:xfrm>
        </p:spPr>
        <p:txBody>
          <a:bodyPr/>
          <a:lstStyle/>
          <a:p>
            <a:r>
              <a:rPr lang="sr-Latn-BA" sz="3200" b="1" dirty="0">
                <a:solidFill>
                  <a:srgbClr val="0BD0D9">
                    <a:lumMod val="75000"/>
                  </a:srgbClr>
                </a:solidFill>
              </a:rPr>
              <a:t>Razlike između vrijednosti i upotrebne vrijednosti</a:t>
            </a:r>
            <a:endParaRPr lang="en-US" dirty="0"/>
          </a:p>
        </p:txBody>
      </p:sp>
      <p:sp>
        <p:nvSpPr>
          <p:cNvPr id="3" name="Content Placeholder 2"/>
          <p:cNvSpPr>
            <a:spLocks noGrp="1"/>
          </p:cNvSpPr>
          <p:nvPr>
            <p:ph idx="1"/>
          </p:nvPr>
        </p:nvSpPr>
        <p:spPr/>
        <p:txBody>
          <a:bodyPr>
            <a:normAutofit/>
          </a:bodyPr>
          <a:lstStyle/>
          <a:p>
            <a:r>
              <a:rPr lang="sr-Latn-BA" sz="2400" dirty="0"/>
              <a:t>S druge strane, neki proizvodi mogu da budu korisni i proizvod lјudskog rada (imaju vrijednost), ali da ipak ne budu </a:t>
            </a:r>
            <a:r>
              <a:rPr lang="sr-Latn-BA" sz="2400" dirty="0" smtClean="0"/>
              <a:t>dobro (nemaju društvenu upotrebnu vrijednost). </a:t>
            </a:r>
          </a:p>
          <a:p>
            <a:r>
              <a:rPr lang="sr-Latn-BA" sz="2400" dirty="0" smtClean="0"/>
              <a:t>Takvi </a:t>
            </a:r>
            <a:r>
              <a:rPr lang="sr-Latn-BA" sz="2400" dirty="0"/>
              <a:t>su proizvodi kojima se zadovolјavaju samo sopstvene potrebe. </a:t>
            </a:r>
            <a:endParaRPr lang="sr-Latn-BA" sz="2400" dirty="0" smtClean="0"/>
          </a:p>
          <a:p>
            <a:r>
              <a:rPr lang="sr-Latn-BA" sz="2400" dirty="0" smtClean="0"/>
              <a:t>Da </a:t>
            </a:r>
            <a:r>
              <a:rPr lang="sr-Latn-BA" sz="2400" dirty="0"/>
              <a:t>bi se proizvelo dobro mora da se stvori ne samo upotrebna vrijednost za sebe, nego i za druge, i to razmjenom -  društvena upotrebna vrijednost. </a:t>
            </a:r>
            <a:endParaRPr lang="en-US" sz="2400" dirty="0"/>
          </a:p>
          <a:p>
            <a:endParaRPr lang="en-US" sz="2400" dirty="0"/>
          </a:p>
        </p:txBody>
      </p:sp>
    </p:spTree>
    <p:extLst>
      <p:ext uri="{BB962C8B-B14F-4D97-AF65-F5344CB8AC3E}">
        <p14:creationId xmlns:p14="http://schemas.microsoft.com/office/powerpoint/2010/main" val="4215450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19256" cy="1152128"/>
          </a:xfrm>
        </p:spPr>
        <p:txBody>
          <a:bodyPr>
            <a:normAutofit/>
          </a:bodyPr>
          <a:lstStyle/>
          <a:p>
            <a:pPr algn="ctr"/>
            <a:r>
              <a:rPr lang="sr-Latn-BA" sz="3200" b="1" dirty="0" smtClean="0">
                <a:solidFill>
                  <a:schemeClr val="accent3">
                    <a:lumMod val="75000"/>
                  </a:schemeClr>
                </a:solidFill>
              </a:rPr>
              <a:t>3. ISTORIJSKI RAZVOJ PROCJENE VRIJEDNOSTI </a:t>
            </a:r>
            <a:endParaRPr lang="en-US" sz="3200" dirty="0">
              <a:solidFill>
                <a:schemeClr val="accent3">
                  <a:lumMod val="75000"/>
                </a:schemeClr>
              </a:solidFill>
            </a:endParaRPr>
          </a:p>
        </p:txBody>
      </p:sp>
      <p:sp>
        <p:nvSpPr>
          <p:cNvPr id="3" name="Content Placeholder 2"/>
          <p:cNvSpPr>
            <a:spLocks noGrp="1"/>
          </p:cNvSpPr>
          <p:nvPr>
            <p:ph idx="1"/>
          </p:nvPr>
        </p:nvSpPr>
        <p:spPr>
          <a:xfrm>
            <a:off x="467544" y="1988840"/>
            <a:ext cx="8219256" cy="4335760"/>
          </a:xfrm>
        </p:spPr>
        <p:txBody>
          <a:bodyPr>
            <a:normAutofit/>
          </a:bodyPr>
          <a:lstStyle/>
          <a:p>
            <a:r>
              <a:rPr lang="sr-Latn-BA" sz="2800" dirty="0" smtClean="0"/>
              <a:t>Začeci naučne teorije o procjeni vrijednosti vezuju se za članak Cochran-a (Cochran, 1874) prezentovan pred Asocijacijom društvenih nauka (</a:t>
            </a:r>
            <a:r>
              <a:rPr lang="sr-Latn-BA" sz="2800" i="1" dirty="0" smtClean="0"/>
              <a:t>Social Science Association</a:t>
            </a:r>
            <a:r>
              <a:rPr lang="sr-Latn-BA" sz="2800" dirty="0" smtClean="0"/>
              <a:t>) u Filadelfiji. </a:t>
            </a:r>
          </a:p>
          <a:p>
            <a:r>
              <a:rPr lang="sr-Latn-BA" sz="2800" dirty="0" smtClean="0"/>
              <a:t>Tema rada bila je rasprava o metodama procjene nekretnina za svrhe oporezivanja. </a:t>
            </a:r>
          </a:p>
          <a:p>
            <a:r>
              <a:rPr lang="sr-Latn-BA" sz="2800" dirty="0" smtClean="0"/>
              <a:t>U članku se pojavila rana definicija tržišne vrijednosti, dok troškovni pristup procjeni vrijednosti izgleda da nije bio poznat u to vrijeme.</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859216" cy="1008112"/>
          </a:xfrm>
        </p:spPr>
        <p:txBody>
          <a:bodyPr>
            <a:normAutofit/>
          </a:bodyPr>
          <a:lstStyle/>
          <a:p>
            <a:pPr algn="ctr"/>
            <a:r>
              <a:rPr lang="sr-Latn-BA" sz="3200" b="1" dirty="0">
                <a:solidFill>
                  <a:srgbClr val="0BD0D9">
                    <a:lumMod val="75000"/>
                  </a:srgbClr>
                </a:solidFill>
              </a:rPr>
              <a:t>3. ISTORIJSKI RAZVOJ PROCJENE VRIJEDNOSTI </a:t>
            </a:r>
            <a:endParaRPr lang="en-US" dirty="0"/>
          </a:p>
        </p:txBody>
      </p:sp>
      <p:sp>
        <p:nvSpPr>
          <p:cNvPr id="3" name="Content Placeholder 2"/>
          <p:cNvSpPr>
            <a:spLocks noGrp="1"/>
          </p:cNvSpPr>
          <p:nvPr>
            <p:ph idx="1"/>
          </p:nvPr>
        </p:nvSpPr>
        <p:spPr>
          <a:xfrm>
            <a:off x="611560" y="1628800"/>
            <a:ext cx="8075240" cy="4695800"/>
          </a:xfrm>
        </p:spPr>
        <p:txBody>
          <a:bodyPr>
            <a:noAutofit/>
          </a:bodyPr>
          <a:lstStyle/>
          <a:p>
            <a:r>
              <a:rPr lang="sr-Latn-BA" sz="2800" dirty="0" smtClean="0"/>
              <a:t>Prvu knjigu o procjeni vrijednosti imovine napisao je Hurd (Hurd, 1903; vidjeti Moore, 2009) nakon bezuspješne potrage za sličnim udžbenikom.</a:t>
            </a:r>
          </a:p>
          <a:p>
            <a:r>
              <a:rPr lang="sr-Latn-BA" sz="2800" dirty="0" smtClean="0"/>
              <a:t>Nakon toga, Fisher (1906) izdaje usavršen rad o kapitalizaciji dobitka koji se do današnjih dana zadržao kao relevantan u stručnoj literaturi. </a:t>
            </a:r>
          </a:p>
          <a:p>
            <a:r>
              <a:rPr lang="sr-Latn-BA" sz="2800" dirty="0" smtClean="0"/>
              <a:t>Fisher je produbio je raniju ideju Marshall-a i drugih ekonomista o tome da vrijednost imovine predstavlja sadašnju vrijednost budućih prinosa, na čemu se zasniva većina literature iz oblasti procjene (prinosni pristup).</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704088"/>
            <a:ext cx="8003232" cy="780696"/>
          </a:xfrm>
        </p:spPr>
        <p:txBody>
          <a:bodyPr>
            <a:noAutofit/>
          </a:bodyPr>
          <a:lstStyle/>
          <a:p>
            <a:pPr algn="ctr"/>
            <a:r>
              <a:rPr lang="sr-Latn-BA" sz="3200" b="1" dirty="0">
                <a:solidFill>
                  <a:srgbClr val="0BD0D9">
                    <a:lumMod val="75000"/>
                  </a:srgbClr>
                </a:solidFill>
              </a:rPr>
              <a:t>3. ISTORIJSKI RAZVOJ PROCJENE VRIJEDNOSTI </a:t>
            </a:r>
            <a:endParaRPr lang="en-US" sz="3200" dirty="0"/>
          </a:p>
        </p:txBody>
      </p:sp>
      <p:sp>
        <p:nvSpPr>
          <p:cNvPr id="3" name="Content Placeholder 2"/>
          <p:cNvSpPr>
            <a:spLocks noGrp="1"/>
          </p:cNvSpPr>
          <p:nvPr>
            <p:ph idx="1"/>
          </p:nvPr>
        </p:nvSpPr>
        <p:spPr>
          <a:xfrm>
            <a:off x="683568" y="1628800"/>
            <a:ext cx="8003232" cy="4695800"/>
          </a:xfrm>
        </p:spPr>
        <p:txBody>
          <a:bodyPr>
            <a:normAutofit/>
          </a:bodyPr>
          <a:lstStyle/>
          <a:p>
            <a:r>
              <a:rPr lang="sr-Latn-BA" sz="2800" dirty="0" smtClean="0"/>
              <a:t>Marshall-ovu i Casel-ovu teoriju po kojoj normalna cijena ima tendenciju izjednačavanja sa normalnim troškom u dugom roku promovisali su Pollock i Scholz (1926). </a:t>
            </a:r>
          </a:p>
          <a:p>
            <a:r>
              <a:rPr lang="sr-Latn-BA" sz="2800" dirty="0" smtClean="0"/>
              <a:t>Njihovo shvatanje uveliko je prihvaćeno tokom Velike depresije jer su cijene u tom periodu bile nepredvidljive i nestalne. Ovim je obezbijeđena podloga za stav da su troškovi zamjene najpouzdaniji pristup za procjenu vrijednosti. </a:t>
            </a:r>
          </a:p>
          <a:p>
            <a:pPr>
              <a:buNone/>
            </a:pP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04088"/>
            <a:ext cx="8075240" cy="924712"/>
          </a:xfrm>
        </p:spPr>
        <p:txBody>
          <a:bodyPr>
            <a:noAutofit/>
          </a:bodyPr>
          <a:lstStyle/>
          <a:p>
            <a:pPr algn="ctr"/>
            <a:r>
              <a:rPr lang="sr-Latn-BA" sz="3200" b="1" dirty="0">
                <a:solidFill>
                  <a:srgbClr val="0BD0D9">
                    <a:lumMod val="75000"/>
                  </a:srgbClr>
                </a:solidFill>
              </a:rPr>
              <a:t>3. ISTORIJSKI RAZVOJ PROCJENE VRIJEDNOSTI </a:t>
            </a:r>
            <a:endParaRPr lang="en-US" sz="3200" dirty="0"/>
          </a:p>
        </p:txBody>
      </p:sp>
      <p:sp>
        <p:nvSpPr>
          <p:cNvPr id="3" name="Content Placeholder 2"/>
          <p:cNvSpPr>
            <a:spLocks noGrp="1"/>
          </p:cNvSpPr>
          <p:nvPr>
            <p:ph idx="1"/>
          </p:nvPr>
        </p:nvSpPr>
        <p:spPr>
          <a:xfrm>
            <a:off x="611560" y="1772816"/>
            <a:ext cx="8075240" cy="4551784"/>
          </a:xfrm>
        </p:spPr>
        <p:txBody>
          <a:bodyPr>
            <a:normAutofit lnSpcReduction="10000"/>
          </a:bodyPr>
          <a:lstStyle/>
          <a:p>
            <a:r>
              <a:rPr lang="sr-Latn-BA" sz="2800" dirty="0" smtClean="0"/>
              <a:t>Od značaja je spomenuti i djelo Zangerle-a (1924) koje je unaprijedilo kvantitativne metode procjene toliko da se njegova metodologija procjene primjenjivala u većini država SAD u XX vijeku</a:t>
            </a:r>
          </a:p>
          <a:p>
            <a:r>
              <a:rPr lang="sr-Latn-BA" sz="2800" dirty="0" smtClean="0"/>
              <a:t>Babcock-ov rad (Babcock, 1932) oslanjao se na ekonomsku teoriju i označava prekretnicu u razvoju procjenjivačke prakse. </a:t>
            </a:r>
          </a:p>
          <a:p>
            <a:r>
              <a:rPr lang="sr-Latn-BA" sz="2800" dirty="0" smtClean="0"/>
              <a:t>Utvrdio je sedam metoda procjene koji su se zasnivale na tri pristupa procjeni vrijednosti: PRINOSNI, TRŽIŠNI I TROŠKOVNI PRISTUP</a:t>
            </a:r>
            <a:r>
              <a:rPr lang="sr-Latn-BA"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19256" cy="864096"/>
          </a:xfrm>
        </p:spPr>
        <p:txBody>
          <a:bodyPr>
            <a:normAutofit fontScale="90000"/>
          </a:bodyPr>
          <a:lstStyle/>
          <a:p>
            <a:pPr algn="ctr"/>
            <a:r>
              <a:rPr lang="sr-Latn-BA" sz="3200" b="1" dirty="0">
                <a:solidFill>
                  <a:srgbClr val="0BD0D9">
                    <a:lumMod val="75000"/>
                  </a:srgbClr>
                </a:solidFill>
              </a:rPr>
              <a:t>3. </a:t>
            </a:r>
            <a:r>
              <a:rPr lang="sr-Latn-BA" sz="3600" b="1" dirty="0">
                <a:solidFill>
                  <a:srgbClr val="0BD0D9">
                    <a:lumMod val="75000"/>
                  </a:srgbClr>
                </a:solidFill>
              </a:rPr>
              <a:t>ISTORIJSKI RAZVOJ PROCJENE VRIJEDNOSTI </a:t>
            </a:r>
            <a:endParaRPr lang="en-US" sz="3600" dirty="0"/>
          </a:p>
        </p:txBody>
      </p:sp>
      <p:sp>
        <p:nvSpPr>
          <p:cNvPr id="3" name="Content Placeholder 2"/>
          <p:cNvSpPr>
            <a:spLocks noGrp="1"/>
          </p:cNvSpPr>
          <p:nvPr>
            <p:ph idx="1"/>
          </p:nvPr>
        </p:nvSpPr>
        <p:spPr>
          <a:xfrm>
            <a:off x="467544" y="1700808"/>
            <a:ext cx="8219256" cy="4623792"/>
          </a:xfrm>
        </p:spPr>
        <p:txBody>
          <a:bodyPr>
            <a:normAutofit/>
          </a:bodyPr>
          <a:lstStyle/>
          <a:p>
            <a:r>
              <a:rPr lang="sr-Latn-BA" sz="2400" dirty="0" smtClean="0"/>
              <a:t>Poseban doprinos Bonbright-a (1937) je u definisanju prvog i naznačajnijeg problema u svakoj procjeni – postavljanju </a:t>
            </a:r>
            <a:r>
              <a:rPr lang="en-US" sz="2400" b="1" dirty="0" err="1" smtClean="0"/>
              <a:t>osnove</a:t>
            </a:r>
            <a:r>
              <a:rPr lang="en-US" sz="2400" b="1" dirty="0" smtClean="0"/>
              <a:t> </a:t>
            </a:r>
            <a:r>
              <a:rPr lang="en-US" sz="2400" dirty="0" err="1" smtClean="0"/>
              <a:t>ili</a:t>
            </a:r>
            <a:r>
              <a:rPr lang="en-US" sz="2400" dirty="0" smtClean="0"/>
              <a:t> </a:t>
            </a:r>
            <a:r>
              <a:rPr lang="en-US" sz="2400" b="1" dirty="0" err="1" smtClean="0"/>
              <a:t>standarda</a:t>
            </a:r>
            <a:r>
              <a:rPr lang="sr-Latn-BA" sz="2400" b="1" dirty="0" smtClean="0"/>
              <a:t> vrijednosti </a:t>
            </a:r>
            <a:r>
              <a:rPr lang="sr-Latn-BA" sz="2400" dirty="0" smtClean="0"/>
              <a:t>prihvatljivog za svrhu date procjene.</a:t>
            </a:r>
          </a:p>
          <a:p>
            <a:r>
              <a:rPr lang="sr-Latn-BA" sz="2400" dirty="0" smtClean="0"/>
              <a:t>Potreba za procjenjivanjem vrijednosti preduzeća povećala se 50-tih godina XX vijeka kada dolazi do ekonomskog buma u Zapadnoj Evropi, Japanu i Sjevernoj Americi.</a:t>
            </a:r>
          </a:p>
          <a:p>
            <a:r>
              <a:rPr lang="sr-Latn-BA" sz="2400" dirty="0" smtClean="0"/>
              <a:t>Tada su preovladavale objektivne teorije procjene vrijednosti koje su podrazumijevale da za svako preduzeće postoji objektivna vrijednost i isključivale su subjektivne komponente (znanje, kvalitet menadžmenta, poslovna povezivanja).</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704088"/>
            <a:ext cx="7859216" cy="924712"/>
          </a:xfrm>
        </p:spPr>
        <p:txBody>
          <a:bodyPr>
            <a:noAutofit/>
          </a:bodyPr>
          <a:lstStyle/>
          <a:p>
            <a:pPr algn="ctr"/>
            <a:r>
              <a:rPr lang="sr-Latn-BA" sz="3200" b="1" dirty="0">
                <a:solidFill>
                  <a:srgbClr val="0BD0D9">
                    <a:lumMod val="75000"/>
                  </a:srgbClr>
                </a:solidFill>
              </a:rPr>
              <a:t>3. ISTORIJSKI RAZVOJ PROCJENE VRIJEDNOSTI </a:t>
            </a:r>
            <a:endParaRPr lang="en-US" sz="3200" dirty="0"/>
          </a:p>
        </p:txBody>
      </p:sp>
      <p:sp>
        <p:nvSpPr>
          <p:cNvPr id="3" name="Content Placeholder 2"/>
          <p:cNvSpPr>
            <a:spLocks noGrp="1"/>
          </p:cNvSpPr>
          <p:nvPr>
            <p:ph idx="1"/>
          </p:nvPr>
        </p:nvSpPr>
        <p:spPr>
          <a:xfrm>
            <a:off x="683568" y="1916832"/>
            <a:ext cx="8003232" cy="4407768"/>
          </a:xfrm>
        </p:spPr>
        <p:txBody>
          <a:bodyPr>
            <a:normAutofit/>
          </a:bodyPr>
          <a:lstStyle/>
          <a:p>
            <a:r>
              <a:rPr lang="sr-Latn-BA" sz="2800" dirty="0" smtClean="0"/>
              <a:t>Generalno, postoje dva pogleda na vrijednost odnosno dvije teorije na kojima su utemeljene percepcije vrijednosti: </a:t>
            </a:r>
          </a:p>
          <a:p>
            <a:r>
              <a:rPr lang="sr-Latn-BA" sz="2800" b="1" dirty="0" smtClean="0"/>
              <a:t>Objektivna teorija- </a:t>
            </a:r>
            <a:r>
              <a:rPr lang="sr-Latn-BA" sz="2800" dirty="0" smtClean="0"/>
              <a:t>objektivni pogled podrazumijeva da vrijednost zavisi od osobina stvari i nezavisna je od drugih stvari.</a:t>
            </a:r>
          </a:p>
          <a:p>
            <a:r>
              <a:rPr lang="sr-Latn-BA" sz="2800" b="1" dirty="0" smtClean="0"/>
              <a:t>Subjektivna teorija </a:t>
            </a:r>
            <a:r>
              <a:rPr lang="sr-Latn-BA" sz="2800" dirty="0" smtClean="0"/>
              <a:t>- subjektivna vrijednost imovine s druge strane nije uvijek jednaka nabavnoj vrijednosti date imovine.</a:t>
            </a:r>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19256" cy="864096"/>
          </a:xfrm>
        </p:spPr>
        <p:txBody>
          <a:bodyPr>
            <a:noAutofit/>
          </a:bodyPr>
          <a:lstStyle/>
          <a:p>
            <a:r>
              <a:rPr lang="sr-Latn-BA" sz="3200" b="1" dirty="0" smtClean="0">
                <a:solidFill>
                  <a:schemeClr val="accent3">
                    <a:lumMod val="75000"/>
                  </a:schemeClr>
                </a:solidFill>
              </a:rPr>
              <a:t>Teorije o vrijednosti preduzeća</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218456"/>
            <a:ext cx="8280920" cy="5162871"/>
          </a:xfrm>
        </p:spPr>
        <p:txBody>
          <a:bodyPr/>
          <a:lstStyle/>
          <a:p>
            <a:pPr>
              <a:buNone/>
            </a:pPr>
            <a:endParaRPr lang="en-US" dirty="0"/>
          </a:p>
        </p:txBody>
      </p:sp>
      <p:sp>
        <p:nvSpPr>
          <p:cNvPr id="5" name="Rounded Rectangle 4"/>
          <p:cNvSpPr/>
          <p:nvPr/>
        </p:nvSpPr>
        <p:spPr>
          <a:xfrm>
            <a:off x="755576" y="3064282"/>
            <a:ext cx="3456384"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000" dirty="0" smtClean="0">
                <a:latin typeface="Times New Roman" panose="02020603050405020304" pitchFamily="18" charset="0"/>
                <a:cs typeface="Times New Roman" panose="02020603050405020304" pitchFamily="18" charset="0"/>
              </a:rPr>
              <a:t>Objektivni pogled na vrijednost</a:t>
            </a:r>
            <a:endParaRPr lang="en-US" sz="2000" dirty="0">
              <a:latin typeface="Times New Roman" panose="02020603050405020304" pitchFamily="18" charset="0"/>
              <a:cs typeface="Times New Roman" panose="02020603050405020304" pitchFamily="18" charset="0"/>
            </a:endParaRPr>
          </a:p>
        </p:txBody>
      </p:sp>
      <p:sp>
        <p:nvSpPr>
          <p:cNvPr id="6" name="Rounded Rectangle 5"/>
          <p:cNvSpPr/>
          <p:nvPr/>
        </p:nvSpPr>
        <p:spPr>
          <a:xfrm>
            <a:off x="5076056" y="2996952"/>
            <a:ext cx="338437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000" dirty="0" smtClean="0">
                <a:latin typeface="Times New Roman" panose="02020603050405020304" pitchFamily="18" charset="0"/>
                <a:cs typeface="Times New Roman" panose="02020603050405020304" pitchFamily="18" charset="0"/>
              </a:rPr>
              <a:t>Subjektivni pogled na vrijednost</a:t>
            </a:r>
            <a:endParaRPr lang="en-US" sz="2000" dirty="0">
              <a:latin typeface="Times New Roman" panose="02020603050405020304" pitchFamily="18" charset="0"/>
              <a:cs typeface="Times New Roman" panose="02020603050405020304" pitchFamily="18" charset="0"/>
            </a:endParaRPr>
          </a:p>
        </p:txBody>
      </p:sp>
      <p:sp>
        <p:nvSpPr>
          <p:cNvPr id="7" name="Rectangle 6"/>
          <p:cNvSpPr/>
          <p:nvPr/>
        </p:nvSpPr>
        <p:spPr>
          <a:xfrm>
            <a:off x="698740" y="4005064"/>
            <a:ext cx="3657236" cy="10155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BA" sz="2000" dirty="0" smtClean="0">
              <a:latin typeface="Times New Roman" panose="02020603050405020304" pitchFamily="18" charset="0"/>
              <a:cs typeface="Times New Roman" panose="02020603050405020304" pitchFamily="18" charset="0"/>
            </a:endParaRPr>
          </a:p>
          <a:p>
            <a:pPr algn="ctr"/>
            <a:r>
              <a:rPr lang="sr-Latn-BA" sz="2000" dirty="0" smtClean="0">
                <a:latin typeface="Times New Roman" panose="02020603050405020304" pitchFamily="18" charset="0"/>
                <a:cs typeface="Times New Roman" panose="02020603050405020304" pitchFamily="18" charset="0"/>
              </a:rPr>
              <a:t>Određivanje </a:t>
            </a:r>
            <a:r>
              <a:rPr lang="sr-Latn-BA" sz="2000" dirty="0">
                <a:latin typeface="Times New Roman" panose="02020603050405020304" pitchFamily="18" charset="0"/>
                <a:cs typeface="Times New Roman" panose="02020603050405020304" pitchFamily="18" charset="0"/>
              </a:rPr>
              <a:t>vrijednosti imovine nezavisno od drugih stvari i pojedinaca</a:t>
            </a:r>
            <a:endParaRPr lang="en-US" sz="2000" dirty="0">
              <a:latin typeface="Times New Roman" panose="02020603050405020304" pitchFamily="18" charset="0"/>
              <a:cs typeface="Times New Roman" panose="02020603050405020304" pitchFamily="18" charset="0"/>
            </a:endParaRPr>
          </a:p>
          <a:p>
            <a:pPr algn="ctr"/>
            <a:endParaRPr lang="en-US" dirty="0"/>
          </a:p>
        </p:txBody>
      </p:sp>
      <p:sp>
        <p:nvSpPr>
          <p:cNvPr id="8" name="Rectangle 7"/>
          <p:cNvSpPr/>
          <p:nvPr/>
        </p:nvSpPr>
        <p:spPr>
          <a:xfrm>
            <a:off x="683568" y="5229200"/>
            <a:ext cx="3672408"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000" dirty="0">
                <a:latin typeface="Times New Roman" panose="02020603050405020304" pitchFamily="18" charset="0"/>
                <a:cs typeface="Times New Roman" panose="02020603050405020304" pitchFamily="18" charset="0"/>
              </a:rPr>
              <a:t>Nabavna vrijednost pribavljenih sredstava u očima svih pojedinaca koji imaju potrebu za njima</a:t>
            </a:r>
            <a:endParaRPr lang="en-US" sz="2000" dirty="0">
              <a:latin typeface="Times New Roman" panose="02020603050405020304" pitchFamily="18" charset="0"/>
              <a:cs typeface="Times New Roman" panose="02020603050405020304" pitchFamily="18" charset="0"/>
            </a:endParaRPr>
          </a:p>
          <a:p>
            <a:pPr algn="ctr"/>
            <a:endParaRPr lang="en-US" sz="2000" dirty="0">
              <a:latin typeface="Times New Roman" panose="02020603050405020304" pitchFamily="18" charset="0"/>
              <a:cs typeface="Times New Roman" panose="02020603050405020304" pitchFamily="18" charset="0"/>
            </a:endParaRPr>
          </a:p>
        </p:txBody>
      </p:sp>
      <p:cxnSp>
        <p:nvCxnSpPr>
          <p:cNvPr id="11" name="Straight Arrow Connector 10"/>
          <p:cNvCxnSpPr/>
          <p:nvPr/>
        </p:nvCxnSpPr>
        <p:spPr>
          <a:xfrm>
            <a:off x="2483768" y="364502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2"/>
            <a:endCxn id="8" idx="0"/>
          </p:cNvCxnSpPr>
          <p:nvPr/>
        </p:nvCxnSpPr>
        <p:spPr>
          <a:xfrm flipH="1">
            <a:off x="2519772" y="5020574"/>
            <a:ext cx="7586" cy="2086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004048" y="4005064"/>
            <a:ext cx="345638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CS" dirty="0" smtClean="0"/>
          </a:p>
          <a:p>
            <a:pPr algn="ctr"/>
            <a:r>
              <a:rPr lang="sr-Latn-CS" sz="2000" dirty="0" smtClean="0">
                <a:latin typeface="Times New Roman" panose="02020603050405020304" pitchFamily="18" charset="0"/>
                <a:cs typeface="Times New Roman" panose="02020603050405020304" pitchFamily="18" charset="0"/>
              </a:rPr>
              <a:t>Vrijednost </a:t>
            </a:r>
            <a:r>
              <a:rPr lang="sr-Latn-CS" sz="2000" dirty="0">
                <a:latin typeface="Times New Roman" panose="02020603050405020304" pitchFamily="18" charset="0"/>
                <a:cs typeface="Times New Roman" panose="02020603050405020304" pitchFamily="18" charset="0"/>
              </a:rPr>
              <a:t>određuju potrebe koje imovina zadovoljava kod pojedinaca</a:t>
            </a:r>
            <a:endParaRPr lang="en-US" sz="2000" dirty="0">
              <a:latin typeface="Times New Roman" panose="02020603050405020304" pitchFamily="18" charset="0"/>
              <a:cs typeface="Times New Roman" panose="02020603050405020304" pitchFamily="18" charset="0"/>
            </a:endParaRPr>
          </a:p>
          <a:p>
            <a:pPr algn="ctr"/>
            <a:endParaRPr lang="en-US" sz="2000" dirty="0">
              <a:latin typeface="Times New Roman" panose="02020603050405020304" pitchFamily="18" charset="0"/>
              <a:cs typeface="Times New Roman" panose="02020603050405020304" pitchFamily="18" charset="0"/>
            </a:endParaRPr>
          </a:p>
        </p:txBody>
      </p:sp>
      <p:sp>
        <p:nvSpPr>
          <p:cNvPr id="15" name="Rectangle 14"/>
          <p:cNvSpPr/>
          <p:nvPr/>
        </p:nvSpPr>
        <p:spPr>
          <a:xfrm>
            <a:off x="5076056" y="5229200"/>
            <a:ext cx="3384376"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CS" sz="2000" dirty="0" smtClean="0"/>
          </a:p>
          <a:p>
            <a:pPr algn="ctr"/>
            <a:r>
              <a:rPr lang="sr-Latn-CS" sz="2000" dirty="0" smtClean="0">
                <a:latin typeface="Times New Roman" panose="02020603050405020304" pitchFamily="18" charset="0"/>
                <a:cs typeface="Times New Roman" panose="02020603050405020304" pitchFamily="18" charset="0"/>
              </a:rPr>
              <a:t>Upotrebna </a:t>
            </a:r>
            <a:r>
              <a:rPr lang="sr-Latn-CS" sz="2000" dirty="0">
                <a:latin typeface="Times New Roman" panose="02020603050405020304" pitchFamily="18" charset="0"/>
                <a:cs typeface="Times New Roman" panose="02020603050405020304" pitchFamily="18" charset="0"/>
              </a:rPr>
              <a:t>vrijednost pribavljenih sredstava u očima pojedinaca i njihovih potreba za njima</a:t>
            </a:r>
            <a:endParaRPr lang="en-US" sz="2000" dirty="0">
              <a:latin typeface="Times New Roman" panose="02020603050405020304" pitchFamily="18" charset="0"/>
              <a:cs typeface="Times New Roman" panose="02020603050405020304" pitchFamily="18" charset="0"/>
            </a:endParaRPr>
          </a:p>
          <a:p>
            <a:pPr algn="ctr"/>
            <a:endParaRPr lang="en-US" dirty="0"/>
          </a:p>
        </p:txBody>
      </p:sp>
      <p:cxnSp>
        <p:nvCxnSpPr>
          <p:cNvPr id="19" name="Straight Arrow Connector 18"/>
          <p:cNvCxnSpPr/>
          <p:nvPr/>
        </p:nvCxnSpPr>
        <p:spPr>
          <a:xfrm>
            <a:off x="7012649" y="4919464"/>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Flowchart: Decision 21"/>
          <p:cNvSpPr/>
          <p:nvPr/>
        </p:nvSpPr>
        <p:spPr>
          <a:xfrm>
            <a:off x="2987824" y="1772816"/>
            <a:ext cx="3744416" cy="100811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BA" sz="2000" dirty="0" smtClean="0">
                <a:latin typeface="Times New Roman" panose="02020603050405020304" pitchFamily="18" charset="0"/>
                <a:cs typeface="Times New Roman" panose="02020603050405020304" pitchFamily="18" charset="0"/>
              </a:rPr>
              <a:t>Vrijednost imovine</a:t>
            </a:r>
            <a:endParaRPr lang="en-US" sz="2000" dirty="0">
              <a:latin typeface="Times New Roman" panose="02020603050405020304" pitchFamily="18" charset="0"/>
              <a:cs typeface="Times New Roman" panose="02020603050405020304" pitchFamily="18" charset="0"/>
            </a:endParaRPr>
          </a:p>
        </p:txBody>
      </p:sp>
      <p:cxnSp>
        <p:nvCxnSpPr>
          <p:cNvPr id="24" name="Straight Connector 23"/>
          <p:cNvCxnSpPr>
            <a:endCxn id="22" idx="1"/>
          </p:cNvCxnSpPr>
          <p:nvPr/>
        </p:nvCxnSpPr>
        <p:spPr>
          <a:xfrm flipV="1">
            <a:off x="2483768" y="2276872"/>
            <a:ext cx="504056"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5" idx="0"/>
          </p:cNvCxnSpPr>
          <p:nvPr/>
        </p:nvCxnSpPr>
        <p:spPr>
          <a:xfrm>
            <a:off x="2483768" y="2420888"/>
            <a:ext cx="0" cy="6433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22" idx="3"/>
          </p:cNvCxnSpPr>
          <p:nvPr/>
        </p:nvCxnSpPr>
        <p:spPr>
          <a:xfrm>
            <a:off x="6732240" y="2276872"/>
            <a:ext cx="28803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7012649" y="2420888"/>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H="1">
            <a:off x="7012649" y="3573016"/>
            <a:ext cx="7623"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76672"/>
            <a:ext cx="8075240" cy="1080120"/>
          </a:xfrm>
        </p:spPr>
        <p:txBody>
          <a:bodyPr>
            <a:normAutofit/>
          </a:bodyPr>
          <a:lstStyle/>
          <a:p>
            <a:pPr algn="ctr"/>
            <a:r>
              <a:rPr lang="sr-Latn-BA" sz="3200" b="1" dirty="0">
                <a:solidFill>
                  <a:srgbClr val="0BD0D9">
                    <a:lumMod val="75000"/>
                  </a:srgbClr>
                </a:solidFill>
              </a:rPr>
              <a:t>3. ISTORIJSKI RAZVOJ PROCJENE VRIJEDNOSTI </a:t>
            </a:r>
            <a:endParaRPr lang="en-US" dirty="0"/>
          </a:p>
        </p:txBody>
      </p:sp>
      <p:sp>
        <p:nvSpPr>
          <p:cNvPr id="3" name="Content Placeholder 2"/>
          <p:cNvSpPr>
            <a:spLocks noGrp="1"/>
          </p:cNvSpPr>
          <p:nvPr>
            <p:ph idx="1"/>
          </p:nvPr>
        </p:nvSpPr>
        <p:spPr>
          <a:xfrm>
            <a:off x="539552" y="1988840"/>
            <a:ext cx="8147248" cy="4335760"/>
          </a:xfrm>
        </p:spPr>
        <p:txBody>
          <a:bodyPr>
            <a:normAutofit/>
          </a:bodyPr>
          <a:lstStyle/>
          <a:p>
            <a:r>
              <a:rPr lang="sr-Latn-BA" sz="2400" b="1" dirty="0" smtClean="0"/>
              <a:t>Ne postoji samo jedna objektivna niti subjektivna vrijednost</a:t>
            </a:r>
            <a:r>
              <a:rPr lang="sr-Latn-BA" sz="2400" dirty="0" smtClean="0"/>
              <a:t>, već ona zavisi od svrhe i cilja procjene, kao i od sposobnosti procjenjivanja procjenjivača.</a:t>
            </a:r>
          </a:p>
          <a:p>
            <a:r>
              <a:rPr lang="sr-Latn-BA" sz="2400" dirty="0" smtClean="0"/>
              <a:t>Današnje poimanje vrijednosti zasnovano je na funkcionalnoj vrijednosti, koja ne uvažava objekat procjene već namjenu i cilj procjene, ulogu procjenjivača u dodijeljenom poslu i na razvojnu fazu preduzeća. </a:t>
            </a:r>
          </a:p>
          <a:p>
            <a:r>
              <a:rPr lang="sr-Latn-BA" sz="2400" dirty="0" smtClean="0"/>
              <a:t>Vrijednost preduzeća nije statična već zavisi od namjene pa je danas zastupljena ocjena funkcionalne vrijednosti preduzeća preko prinosnog i / ili tržišnog pristupa procjeni.</a:t>
            </a:r>
            <a:endParaRPr lang="en-US" sz="2400"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363272" cy="1296144"/>
          </a:xfrm>
        </p:spPr>
        <p:txBody>
          <a:bodyPr>
            <a:noAutofit/>
          </a:bodyPr>
          <a:lstStyle/>
          <a:p>
            <a:r>
              <a:rPr lang="sr-Latn-BA" sz="2800" b="1" dirty="0" smtClean="0">
                <a:solidFill>
                  <a:schemeClr val="accent3">
                    <a:lumMod val="75000"/>
                  </a:schemeClr>
                </a:solidFill>
              </a:rPr>
              <a:t>Tabela 1</a:t>
            </a:r>
            <a:r>
              <a:rPr lang="sr-Latn-BA" sz="2800" i="1" dirty="0" smtClean="0">
                <a:solidFill>
                  <a:schemeClr val="accent3">
                    <a:lumMod val="75000"/>
                  </a:schemeClr>
                </a:solidFill>
              </a:rPr>
              <a:t>: Istorijski pregled razvoja procjene vrijednosti preduzeća u Evropi </a:t>
            </a:r>
            <a:endParaRPr lang="en-US" sz="2800" dirty="0">
              <a:solidFill>
                <a:schemeClr val="accent3">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4397997"/>
              </p:ext>
            </p:extLst>
          </p:nvPr>
        </p:nvGraphicFramePr>
        <p:xfrm>
          <a:off x="397254" y="1484784"/>
          <a:ext cx="8291264" cy="4486748"/>
        </p:xfrm>
        <a:graphic>
          <a:graphicData uri="http://schemas.openxmlformats.org/drawingml/2006/table">
            <a:tbl>
              <a:tblPr firstRow="1" bandRow="1">
                <a:tableStyleId>{5C22544A-7EE6-4342-B048-85BDC9FD1C3A}</a:tableStyleId>
              </a:tblPr>
              <a:tblGrid>
                <a:gridCol w="2950610"/>
                <a:gridCol w="1872208"/>
                <a:gridCol w="1728192"/>
                <a:gridCol w="1740254"/>
              </a:tblGrid>
              <a:tr h="1867846">
                <a:tc>
                  <a:txBody>
                    <a:bodyPr/>
                    <a:lstStyle/>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r>
                        <a:rPr lang="sr-Latn-BA" sz="2400" b="1" dirty="0" smtClean="0">
                          <a:solidFill>
                            <a:srgbClr val="FFFFFF"/>
                          </a:solidFill>
                          <a:latin typeface="+mn-lt"/>
                          <a:ea typeface="Times New Roman"/>
                        </a:rPr>
                        <a:t>Razvoj perspective</a:t>
                      </a:r>
                      <a:r>
                        <a:rPr lang="en-US" sz="2400" b="1" baseline="0" dirty="0" smtClean="0">
                          <a:solidFill>
                            <a:srgbClr val="FFFFFF"/>
                          </a:solidFill>
                          <a:latin typeface="+mn-lt"/>
                          <a:ea typeface="Times New Roman"/>
                        </a:rPr>
                        <a:t> </a:t>
                      </a:r>
                      <a:r>
                        <a:rPr lang="sr-Latn-BA" sz="2400" b="1" dirty="0" smtClean="0">
                          <a:solidFill>
                            <a:srgbClr val="FFFFFF"/>
                          </a:solidFill>
                          <a:latin typeface="+mn-lt"/>
                          <a:ea typeface="Times New Roman"/>
                        </a:rPr>
                        <a:t>procjene </a:t>
                      </a:r>
                      <a:r>
                        <a:rPr lang="sr-Latn-BA" sz="2400" b="1" dirty="0">
                          <a:solidFill>
                            <a:srgbClr val="FFFFFF"/>
                          </a:solidFill>
                          <a:latin typeface="+mn-lt"/>
                          <a:ea typeface="Times New Roman"/>
                        </a:rPr>
                        <a:t>vrijednosti u </a:t>
                      </a:r>
                      <a:r>
                        <a:rPr lang="sr-Latn-BA" sz="2400" b="1" dirty="0" smtClean="0">
                          <a:solidFill>
                            <a:srgbClr val="FFFFFF"/>
                          </a:solidFill>
                          <a:latin typeface="+mn-lt"/>
                          <a:ea typeface="Times New Roman"/>
                        </a:rPr>
                        <a:t>Evropi</a:t>
                      </a:r>
                      <a:endParaRPr lang="en-US" sz="2400" dirty="0">
                        <a:latin typeface="+mn-lt"/>
                        <a:ea typeface="Times New Roman"/>
                      </a:endParaRPr>
                    </a:p>
                  </a:txBody>
                  <a:tcPr marL="68580" marR="68580" marT="0" marB="0"/>
                </a:tc>
                <a:tc>
                  <a:txBody>
                    <a:bodyPr/>
                    <a:lstStyle/>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r>
                        <a:rPr lang="sr-Latn-BA" sz="2400" b="1" dirty="0" smtClean="0">
                          <a:solidFill>
                            <a:srgbClr val="FFFFFF"/>
                          </a:solidFill>
                          <a:latin typeface="+mn-lt"/>
                          <a:ea typeface="Times New Roman"/>
                        </a:rPr>
                        <a:t>Do </a:t>
                      </a:r>
                      <a:r>
                        <a:rPr lang="sr-Latn-BA" sz="2400" b="1" dirty="0">
                          <a:solidFill>
                            <a:srgbClr val="FFFFFF"/>
                          </a:solidFill>
                          <a:latin typeface="+mn-lt"/>
                          <a:ea typeface="Times New Roman"/>
                        </a:rPr>
                        <a:t>1959. </a:t>
                      </a:r>
                      <a:endParaRPr lang="en-US" sz="2400" dirty="0">
                        <a:latin typeface="+mn-lt"/>
                        <a:ea typeface="Times New Roman"/>
                      </a:endParaRPr>
                    </a:p>
                  </a:txBody>
                  <a:tcPr marL="68580" marR="68580" marT="0" marB="0"/>
                </a:tc>
                <a:tc>
                  <a:txBody>
                    <a:bodyPr/>
                    <a:lstStyle/>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r>
                        <a:rPr lang="sr-Latn-BA" sz="2400" b="1" dirty="0" smtClean="0">
                          <a:solidFill>
                            <a:srgbClr val="FFFFFF"/>
                          </a:solidFill>
                          <a:latin typeface="+mn-lt"/>
                          <a:ea typeface="Times New Roman"/>
                        </a:rPr>
                        <a:t>1960 </a:t>
                      </a:r>
                      <a:r>
                        <a:rPr lang="sr-Latn-BA" sz="2400" b="1" dirty="0">
                          <a:solidFill>
                            <a:srgbClr val="FFFFFF"/>
                          </a:solidFill>
                          <a:latin typeface="+mn-lt"/>
                          <a:ea typeface="Times New Roman"/>
                        </a:rPr>
                        <a:t>- 1980</a:t>
                      </a:r>
                      <a:endParaRPr lang="en-US" sz="2400" dirty="0">
                        <a:latin typeface="+mn-lt"/>
                        <a:ea typeface="Times New Roman"/>
                      </a:endParaRPr>
                    </a:p>
                  </a:txBody>
                  <a:tcPr marL="68580" marR="68580" marT="0" marB="0"/>
                </a:tc>
                <a:tc>
                  <a:txBody>
                    <a:bodyPr/>
                    <a:lstStyle/>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endParaRPr lang="en-US" sz="2400" b="1" dirty="0" smtClean="0">
                        <a:solidFill>
                          <a:srgbClr val="FFFFFF"/>
                        </a:solidFill>
                        <a:latin typeface="+mn-lt"/>
                        <a:ea typeface="Times New Roman"/>
                      </a:endParaRPr>
                    </a:p>
                    <a:p>
                      <a:pPr marL="0" marR="0">
                        <a:spcBef>
                          <a:spcPts val="0"/>
                        </a:spcBef>
                        <a:spcAft>
                          <a:spcPts val="0"/>
                        </a:spcAft>
                        <a:tabLst>
                          <a:tab pos="5943600" algn="l"/>
                        </a:tabLst>
                      </a:pPr>
                      <a:r>
                        <a:rPr lang="sr-Latn-BA" sz="2400" b="1" dirty="0" smtClean="0">
                          <a:solidFill>
                            <a:srgbClr val="FFFFFF"/>
                          </a:solidFill>
                          <a:latin typeface="+mn-lt"/>
                          <a:ea typeface="Times New Roman"/>
                        </a:rPr>
                        <a:t>Od </a:t>
                      </a:r>
                      <a:r>
                        <a:rPr lang="sr-Latn-BA" sz="2400" b="1" dirty="0">
                          <a:solidFill>
                            <a:srgbClr val="FFFFFF"/>
                          </a:solidFill>
                          <a:latin typeface="+mn-lt"/>
                          <a:ea typeface="Times New Roman"/>
                        </a:rPr>
                        <a:t>1990 - danas</a:t>
                      </a:r>
                      <a:endParaRPr lang="en-US" sz="2400" dirty="0">
                        <a:latin typeface="+mn-lt"/>
                        <a:ea typeface="Times New Roman"/>
                      </a:endParaRPr>
                    </a:p>
                  </a:txBody>
                  <a:tcPr marL="68580" marR="68580" marT="0" marB="0"/>
                </a:tc>
              </a:tr>
              <a:tr h="1300506">
                <a:tc>
                  <a:txBody>
                    <a:bodyPr/>
                    <a:lstStyle/>
                    <a:p>
                      <a:pPr marL="0" marR="0">
                        <a:spcBef>
                          <a:spcPts val="0"/>
                        </a:spcBef>
                        <a:spcAft>
                          <a:spcPts val="0"/>
                        </a:spcAft>
                        <a:tabLst>
                          <a:tab pos="5943600" algn="l"/>
                        </a:tabLst>
                      </a:pPr>
                      <a:r>
                        <a:rPr lang="sr-Latn-BA" sz="2400" b="1" dirty="0">
                          <a:solidFill>
                            <a:schemeClr val="tx1"/>
                          </a:solidFill>
                          <a:latin typeface="+mn-lt"/>
                          <a:ea typeface="Times New Roman"/>
                        </a:rPr>
                        <a:t>Teorija procjene vrijednosti preduzeća</a:t>
                      </a:r>
                      <a:endParaRPr lang="en-US" sz="240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a:solidFill>
                            <a:schemeClr val="tx1"/>
                          </a:solidFill>
                          <a:latin typeface="+mn-lt"/>
                          <a:ea typeface="Times New Roman"/>
                        </a:rPr>
                        <a:t>Teorija objektivne vrijednosti</a:t>
                      </a:r>
                      <a:endParaRPr lang="en-US" sz="2400" b="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a:solidFill>
                            <a:schemeClr val="tx1"/>
                          </a:solidFill>
                          <a:latin typeface="+mn-lt"/>
                          <a:ea typeface="Times New Roman"/>
                        </a:rPr>
                        <a:t>Teorija subjektivne vrijednosti</a:t>
                      </a:r>
                      <a:endParaRPr lang="en-US" sz="2400" b="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a:solidFill>
                            <a:schemeClr val="tx1"/>
                          </a:solidFill>
                          <a:latin typeface="+mn-lt"/>
                          <a:ea typeface="Times New Roman"/>
                        </a:rPr>
                        <a:t>Teorija funkcionalne vrijednosti</a:t>
                      </a:r>
                      <a:endParaRPr lang="en-US" sz="2400" b="0" dirty="0">
                        <a:solidFill>
                          <a:schemeClr val="tx1"/>
                        </a:solidFill>
                        <a:latin typeface="+mn-lt"/>
                        <a:ea typeface="Times New Roman"/>
                      </a:endParaRPr>
                    </a:p>
                  </a:txBody>
                  <a:tcPr marL="68580" marR="68580" marT="0" marB="0"/>
                </a:tc>
              </a:tr>
              <a:tr h="1318396">
                <a:tc>
                  <a:txBody>
                    <a:bodyPr/>
                    <a:lstStyle/>
                    <a:p>
                      <a:pPr marL="0" marR="0">
                        <a:spcBef>
                          <a:spcPts val="0"/>
                        </a:spcBef>
                        <a:spcAft>
                          <a:spcPts val="0"/>
                        </a:spcAft>
                        <a:tabLst>
                          <a:tab pos="5943600" algn="l"/>
                        </a:tabLst>
                      </a:pPr>
                      <a:r>
                        <a:rPr lang="sr-Latn-BA" sz="2400" b="1" dirty="0">
                          <a:solidFill>
                            <a:schemeClr val="tx1"/>
                          </a:solidFill>
                          <a:latin typeface="+mn-lt"/>
                          <a:ea typeface="Times New Roman"/>
                        </a:rPr>
                        <a:t>Vrste procjene vrijednosti preduzeća</a:t>
                      </a:r>
                      <a:endParaRPr lang="en-US" sz="240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smtClean="0">
                          <a:solidFill>
                            <a:schemeClr val="tx1"/>
                          </a:solidFill>
                          <a:latin typeface="+mn-lt"/>
                          <a:ea typeface="Times New Roman"/>
                        </a:rPr>
                        <a:t>Statička </a:t>
                      </a:r>
                      <a:r>
                        <a:rPr lang="sr-Latn-BA" sz="2400" b="0" dirty="0">
                          <a:solidFill>
                            <a:schemeClr val="tx1"/>
                          </a:solidFill>
                          <a:latin typeface="+mn-lt"/>
                          <a:ea typeface="Times New Roman"/>
                        </a:rPr>
                        <a:t>procjena</a:t>
                      </a:r>
                      <a:endParaRPr lang="en-US" sz="2400" b="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a:solidFill>
                            <a:schemeClr val="tx1"/>
                          </a:solidFill>
                          <a:latin typeface="+mn-lt"/>
                          <a:ea typeface="Times New Roman"/>
                        </a:rPr>
                        <a:t>Statička i dinamička procjena</a:t>
                      </a:r>
                      <a:endParaRPr lang="en-US" sz="2400" b="0" dirty="0">
                        <a:solidFill>
                          <a:schemeClr val="tx1"/>
                        </a:solidFill>
                        <a:latin typeface="+mn-lt"/>
                        <a:ea typeface="Times New Roman"/>
                      </a:endParaRPr>
                    </a:p>
                  </a:txBody>
                  <a:tcPr marL="68580" marR="68580" marT="0" marB="0"/>
                </a:tc>
                <a:tc>
                  <a:txBody>
                    <a:bodyPr/>
                    <a:lstStyle/>
                    <a:p>
                      <a:pPr marL="0" marR="0">
                        <a:spcBef>
                          <a:spcPts val="0"/>
                        </a:spcBef>
                        <a:spcAft>
                          <a:spcPts val="0"/>
                        </a:spcAft>
                        <a:tabLst>
                          <a:tab pos="5943600" algn="l"/>
                        </a:tabLst>
                      </a:pPr>
                      <a:r>
                        <a:rPr lang="sr-Latn-BA" sz="2400" b="0" dirty="0">
                          <a:solidFill>
                            <a:schemeClr val="tx1"/>
                          </a:solidFill>
                          <a:latin typeface="+mn-lt"/>
                          <a:ea typeface="Times New Roman"/>
                        </a:rPr>
                        <a:t>Dinamička procjena</a:t>
                      </a:r>
                      <a:endParaRPr lang="en-US" sz="2400" b="0" dirty="0">
                        <a:solidFill>
                          <a:schemeClr val="tx1"/>
                        </a:solidFill>
                        <a:latin typeface="+mn-lt"/>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42594"/>
            <a:ext cx="7584896" cy="914198"/>
          </a:xfrm>
        </p:spPr>
        <p:txBody>
          <a:bodyPr>
            <a:normAutofit/>
          </a:bodyPr>
          <a:lstStyle/>
          <a:p>
            <a:pPr algn="ctr"/>
            <a:r>
              <a:rPr lang="sr-Latn-BA" sz="3200" b="1" dirty="0" smtClean="0">
                <a:solidFill>
                  <a:schemeClr val="accent3">
                    <a:lumMod val="75000"/>
                  </a:schemeClr>
                </a:solidFill>
              </a:rPr>
              <a:t>1. POJAM I DEFINICIJE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611560" y="1628800"/>
            <a:ext cx="7992888" cy="4608512"/>
          </a:xfrm>
        </p:spPr>
        <p:txBody>
          <a:bodyPr>
            <a:noAutofit/>
          </a:bodyPr>
          <a:lstStyle/>
          <a:p>
            <a:r>
              <a:rPr lang="sr-Cyrl-CS" sz="2400" dirty="0"/>
              <a:t>Klјuč uspješnog investiranja u određenu imovinu, bila ona materijalna ili nematerijalna, jeste u razumijevanju pojma vrijednosti</a:t>
            </a:r>
            <a:r>
              <a:rPr lang="sr-Latn-BA" sz="2400" dirty="0"/>
              <a:t> i svih determinanti koje utiču na </a:t>
            </a:r>
            <a:r>
              <a:rPr lang="sr-Cyrl-CS" sz="2400" dirty="0" smtClean="0"/>
              <a:t>vrijednost.</a:t>
            </a:r>
            <a:endParaRPr lang="sr-Latn-BA" sz="2400" dirty="0" smtClean="0"/>
          </a:p>
          <a:p>
            <a:r>
              <a:rPr lang="sr-Cyrl-CS" sz="2400" dirty="0" smtClean="0"/>
              <a:t>Investitor </a:t>
            </a:r>
            <a:r>
              <a:rPr lang="sr-Cyrl-CS" sz="2400" dirty="0"/>
              <a:t>će ulagati u određenu imovinu s cilјem da ostvari određeni povrat u budućnosti. </a:t>
            </a:r>
            <a:endParaRPr lang="sr-Latn-BA" sz="2400" dirty="0" smtClean="0"/>
          </a:p>
          <a:p>
            <a:r>
              <a:rPr lang="sr-Cyrl-CS" sz="2400" dirty="0" smtClean="0"/>
              <a:t>Vrijednost </a:t>
            </a:r>
            <a:r>
              <a:rPr lang="sr-Cyrl-CS" sz="2400" dirty="0"/>
              <a:t>ima svoju podlogu u realnosti, budući da cijena plaćena za aktivu odražava očekivane </a:t>
            </a:r>
            <a:r>
              <a:rPr lang="sr-Latn-CS" sz="2400" dirty="0"/>
              <a:t>novčane </a:t>
            </a:r>
            <a:r>
              <a:rPr lang="sr-Cyrl-CS" sz="2400" dirty="0"/>
              <a:t>tokove koje će ta aktiva generisati. </a:t>
            </a:r>
            <a:endParaRPr lang="sr-Latn-BA" sz="2400" dirty="0" smtClean="0"/>
          </a:p>
          <a:p>
            <a:r>
              <a:rPr lang="sr-Latn-BA" sz="2400" dirty="0" smtClean="0"/>
              <a:t>Šta </a:t>
            </a:r>
            <a:r>
              <a:rPr lang="sr-Latn-BA" sz="2400" dirty="0"/>
              <a:t>je u suštini </a:t>
            </a:r>
            <a:r>
              <a:rPr lang="sr-Latn-BA" sz="2400" dirty="0" smtClean="0"/>
              <a:t>vrijednost?</a:t>
            </a:r>
            <a:endParaRPr lang="en-US" sz="2400" dirty="0"/>
          </a:p>
          <a:p>
            <a:endParaRPr lang="en-US" sz="2400" dirty="0"/>
          </a:p>
        </p:txBody>
      </p:sp>
    </p:spTree>
    <p:extLst>
      <p:ext uri="{BB962C8B-B14F-4D97-AF65-F5344CB8AC3E}">
        <p14:creationId xmlns:p14="http://schemas.microsoft.com/office/powerpoint/2010/main" val="23512709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04664"/>
            <a:ext cx="8003232" cy="864096"/>
          </a:xfrm>
        </p:spPr>
        <p:txBody>
          <a:bodyPr>
            <a:normAutofit fontScale="90000"/>
          </a:bodyPr>
          <a:lstStyle/>
          <a:p>
            <a:pPr algn="ctr"/>
            <a:r>
              <a:rPr lang="sr-Latn-BA" sz="3200" b="1" dirty="0">
                <a:solidFill>
                  <a:srgbClr val="0BD0D9">
                    <a:lumMod val="75000"/>
                  </a:srgbClr>
                </a:solidFill>
              </a:rPr>
              <a:t>3. ISTORIJSKI RAZVOJ PROCJENE VRIJEDNOSTI </a:t>
            </a:r>
            <a:endParaRPr lang="en-US" dirty="0"/>
          </a:p>
        </p:txBody>
      </p:sp>
      <p:sp>
        <p:nvSpPr>
          <p:cNvPr id="3" name="Content Placeholder 2"/>
          <p:cNvSpPr>
            <a:spLocks noGrp="1"/>
          </p:cNvSpPr>
          <p:nvPr>
            <p:ph idx="1"/>
          </p:nvPr>
        </p:nvSpPr>
        <p:spPr>
          <a:xfrm>
            <a:off x="467544" y="1268760"/>
            <a:ext cx="8219256" cy="5256584"/>
          </a:xfrm>
        </p:spPr>
        <p:txBody>
          <a:bodyPr>
            <a:noAutofit/>
          </a:bodyPr>
          <a:lstStyle/>
          <a:p>
            <a:r>
              <a:rPr lang="sr-Latn-BA" sz="2400" dirty="0" smtClean="0"/>
              <a:t>Tokom XX vijeka došlo je ubrzanog razvoja tržišta kapitala što se takođe bitno odrazilo na shvatanje procjene vrijednosti.</a:t>
            </a:r>
          </a:p>
          <a:p>
            <a:r>
              <a:rPr lang="sr-Latn-BA" sz="2400" dirty="0" smtClean="0"/>
              <a:t>Poimanje vrijednosti sopstvenog kapitala (akcija preduzeća) vezuje se za očekivane buduće prinose, što je dovelo do razvoja dinamičkog bilansiranja preduzeća (Schmalenbach, 1962.).</a:t>
            </a:r>
          </a:p>
          <a:p>
            <a:r>
              <a:rPr lang="sr-Latn-BA" sz="2400" dirty="0" smtClean="0"/>
              <a:t>Prema dinamičkom konceptu procjene , vrijednosti u bilansu stanja su privremene, a vrijednost preduzeća izjednačava se sa razlikom između budućih prihoda i budućih troškova diskontovanih na sadašnju vrijednost. </a:t>
            </a:r>
            <a:endParaRPr lang="en-US" sz="2400" dirty="0" smtClean="0"/>
          </a:p>
          <a:p>
            <a:r>
              <a:rPr lang="sr-Latn-BA" sz="2400" dirty="0"/>
              <a:t>U savremeno doba, kao velika imena iz oblasti procjene spominju se Shannon Pratt i Aswath </a:t>
            </a:r>
            <a:r>
              <a:rPr lang="sr-Latn-BA" sz="2400" dirty="0" smtClean="0"/>
              <a:t>Damodaran</a:t>
            </a:r>
            <a:r>
              <a:rPr lang="en-US" sz="2400" dirty="0" smtClean="0"/>
              <a:t>, </a:t>
            </a:r>
            <a:r>
              <a:rPr lang="sr-Latn-BA" sz="2400" dirty="0" smtClean="0"/>
              <a:t>koji </a:t>
            </a:r>
            <a:r>
              <a:rPr lang="sr-Latn-BA" sz="2400" dirty="0"/>
              <a:t>su teoriju procjene povezali sa savremenim metodologijma i tehnikama procjene vrijednosti u praksi.</a:t>
            </a:r>
            <a:endParaRPr lang="en-US" sz="2400" dirty="0"/>
          </a:p>
          <a:p>
            <a:endParaRPr lang="sr-Latn-BA"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720080"/>
          </a:xfrm>
        </p:spPr>
        <p:txBody>
          <a:bodyPr>
            <a:normAutofit/>
          </a:bodyPr>
          <a:lstStyle/>
          <a:p>
            <a:pPr algn="ctr"/>
            <a:r>
              <a:rPr lang="sr-Latn-BA" sz="3200" b="1" dirty="0" smtClean="0">
                <a:solidFill>
                  <a:schemeClr val="accent3">
                    <a:lumMod val="75000"/>
                  </a:schemeClr>
                </a:solidFill>
              </a:rPr>
              <a:t>4. SVRHA PROCJENE</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556792"/>
            <a:ext cx="8219256" cy="4767808"/>
          </a:xfrm>
        </p:spPr>
        <p:txBody>
          <a:bodyPr>
            <a:normAutofit fontScale="92500" lnSpcReduction="20000"/>
          </a:bodyPr>
          <a:lstStyle/>
          <a:p>
            <a:r>
              <a:rPr lang="sr-Latn-BA" sz="2800" dirty="0" smtClean="0"/>
              <a:t>Neodvojiv dio procesa procjene vrijednosti je utvrđivanje </a:t>
            </a:r>
            <a:r>
              <a:rPr lang="sr-Latn-BA" sz="2800" b="1" dirty="0" smtClean="0"/>
              <a:t>svrhe procjene</a:t>
            </a:r>
            <a:r>
              <a:rPr lang="sr-Latn-BA" sz="2800" dirty="0" smtClean="0"/>
              <a:t>. </a:t>
            </a:r>
          </a:p>
          <a:p>
            <a:r>
              <a:rPr lang="sr-Latn-BA" sz="2800" dirty="0" smtClean="0"/>
              <a:t>Postoji veliki broj metoda procjene, ali nijedna metoda nije univerzalno primjenljiva za svaku svrhu procjene. </a:t>
            </a:r>
          </a:p>
          <a:p>
            <a:r>
              <a:rPr lang="sr-Latn-BA" sz="2800" dirty="0"/>
              <a:t>Veoma je bitno o kom preduzeću je riječ, odnosno da li će preduzeće da nastavi poslovanje ili će da prestane s </a:t>
            </a:r>
            <a:r>
              <a:rPr lang="sr-Latn-BA" sz="2800" dirty="0" smtClean="0"/>
              <a:t>radom.</a:t>
            </a:r>
          </a:p>
          <a:p>
            <a:r>
              <a:rPr lang="sr-Latn-BA" sz="2800" dirty="0" smtClean="0"/>
              <a:t>Mnoge procjene vrijednosti ne rezultiraju vrijednošću koja predstavlja realnu visinu vrijednosti jer procjenjivač nije uskladio metode procjene sa svrhom za koju se iste primjenjuju.</a:t>
            </a:r>
          </a:p>
          <a:p>
            <a:r>
              <a:rPr lang="sr-Latn-BA" sz="2800" dirty="0"/>
              <a:t>Rezultat procjene može da bude neadekvatan i ako korisnik pokuša da primijeni zaključke procjene za neke druge svrhe pored one za koju je procjena </a:t>
            </a:r>
            <a:r>
              <a:rPr lang="sr-Latn-BA" sz="2800" dirty="0" smtClean="0"/>
              <a:t>namijenjena.</a:t>
            </a: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normAutofit/>
          </a:bodyPr>
          <a:lstStyle/>
          <a:p>
            <a:pPr algn="ctr"/>
            <a:r>
              <a:rPr lang="sr-Latn-BA" sz="3200" b="1" dirty="0">
                <a:solidFill>
                  <a:srgbClr val="0BD0D9">
                    <a:lumMod val="75000"/>
                  </a:srgbClr>
                </a:solidFill>
              </a:rPr>
              <a:t>4. SVRHA PROCJENE</a:t>
            </a:r>
            <a:endParaRPr lang="en-US" sz="3200" dirty="0"/>
          </a:p>
        </p:txBody>
      </p:sp>
      <p:sp>
        <p:nvSpPr>
          <p:cNvPr id="3" name="Content Placeholder 2"/>
          <p:cNvSpPr>
            <a:spLocks noGrp="1"/>
          </p:cNvSpPr>
          <p:nvPr>
            <p:ph idx="1"/>
          </p:nvPr>
        </p:nvSpPr>
        <p:spPr>
          <a:xfrm>
            <a:off x="731520" y="1628800"/>
            <a:ext cx="7680960" cy="4406240"/>
          </a:xfrm>
        </p:spPr>
        <p:txBody>
          <a:bodyPr>
            <a:normAutofit/>
          </a:bodyPr>
          <a:lstStyle/>
          <a:p>
            <a:r>
              <a:rPr lang="sr-Latn-BA" sz="2400" dirty="0"/>
              <a:t>Definisanje svrhe procjene logičan je početak procesa procjenjivanja, čime se fokus stavlja na sve bitne faktore i zadatke koji se moraju izvršiti u </a:t>
            </a:r>
            <a:r>
              <a:rPr lang="sr-Latn-BA" sz="2400" dirty="0" smtClean="0"/>
              <a:t>procjeni.</a:t>
            </a:r>
            <a:endParaRPr lang="en-US" sz="2400" dirty="0"/>
          </a:p>
          <a:p>
            <a:r>
              <a:rPr lang="sr-Latn-BA" sz="2400" b="1" dirty="0"/>
              <a:t>Procjena preduzeća je valjana samo za datum određen u procjeni i za definisanu svrhu procjene</a:t>
            </a:r>
            <a:r>
              <a:rPr lang="sr-Latn-BA" sz="2400" dirty="0"/>
              <a:t>. </a:t>
            </a:r>
            <a:endParaRPr lang="sr-Latn-BA" sz="2400" dirty="0" smtClean="0"/>
          </a:p>
          <a:p>
            <a:r>
              <a:rPr lang="sr-Latn-BA" sz="2400" dirty="0" smtClean="0"/>
              <a:t>Zaključci </a:t>
            </a:r>
            <a:r>
              <a:rPr lang="sr-Latn-BA" sz="2400" dirty="0"/>
              <a:t>procjene preduzeća u jednu svrhu ne bi bili odgovarajući ako bi se svrha procjene promijenila. </a:t>
            </a:r>
            <a:endParaRPr lang="sr-Latn-BA" sz="2400" dirty="0" smtClean="0"/>
          </a:p>
          <a:p>
            <a:r>
              <a:rPr lang="sr-Latn-BA" sz="2400" dirty="0" smtClean="0"/>
              <a:t>Svrha </a:t>
            </a:r>
            <a:r>
              <a:rPr lang="sr-Latn-BA" sz="2400" dirty="0"/>
              <a:t>procjene je uvijek povezana sa primjenljivim standardom </a:t>
            </a:r>
            <a:r>
              <a:rPr lang="sr-Latn-BA" sz="2400" dirty="0" smtClean="0"/>
              <a:t>vrijednosti (definicijom </a:t>
            </a:r>
            <a:r>
              <a:rPr lang="sr-Latn-BA" sz="2400" dirty="0"/>
              <a:t>vrijednosti koja se </a:t>
            </a:r>
            <a:r>
              <a:rPr lang="sr-Latn-BA" sz="2400" dirty="0" smtClean="0"/>
              <a:t>traži).</a:t>
            </a:r>
            <a:endParaRPr lang="en-US" sz="2400" dirty="0"/>
          </a:p>
          <a:p>
            <a:endParaRPr lang="en-US" dirty="0"/>
          </a:p>
        </p:txBody>
      </p:sp>
    </p:spTree>
    <p:extLst>
      <p:ext uri="{BB962C8B-B14F-4D97-AF65-F5344CB8AC3E}">
        <p14:creationId xmlns:p14="http://schemas.microsoft.com/office/powerpoint/2010/main" val="15668094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19256" cy="1008112"/>
          </a:xfrm>
        </p:spPr>
        <p:txBody>
          <a:bodyPr>
            <a:normAutofit/>
          </a:bodyPr>
          <a:lstStyle/>
          <a:p>
            <a:pPr algn="ctr"/>
            <a:r>
              <a:rPr lang="sr-Latn-BA" sz="3200" b="1" dirty="0">
                <a:solidFill>
                  <a:srgbClr val="0BD0D9">
                    <a:lumMod val="75000"/>
                  </a:srgbClr>
                </a:solidFill>
              </a:rPr>
              <a:t>4. SVRHA PROCJENE</a:t>
            </a:r>
            <a:endParaRPr lang="en-US" sz="3600" b="1" dirty="0">
              <a:solidFill>
                <a:schemeClr val="accent3">
                  <a:lumMod val="75000"/>
                </a:schemeClr>
              </a:solidFill>
            </a:endParaRPr>
          </a:p>
        </p:txBody>
      </p:sp>
      <p:sp>
        <p:nvSpPr>
          <p:cNvPr id="3" name="Content Placeholder 2"/>
          <p:cNvSpPr>
            <a:spLocks noGrp="1"/>
          </p:cNvSpPr>
          <p:nvPr>
            <p:ph idx="1"/>
          </p:nvPr>
        </p:nvSpPr>
        <p:spPr>
          <a:xfrm>
            <a:off x="395536" y="1700808"/>
            <a:ext cx="8291264" cy="4623792"/>
          </a:xfrm>
        </p:spPr>
        <p:txBody>
          <a:bodyPr>
            <a:normAutofit/>
          </a:bodyPr>
          <a:lstStyle/>
          <a:p>
            <a:pPr marL="0" indent="0">
              <a:buNone/>
            </a:pPr>
            <a:r>
              <a:rPr lang="sr-Latn-BA" sz="2400" b="1" dirty="0" smtClean="0"/>
              <a:t>Svrha procjene može da bude (</a:t>
            </a:r>
            <a:r>
              <a:rPr lang="sr-Latn-BA" sz="2400" dirty="0"/>
              <a:t>Matschke</a:t>
            </a:r>
            <a:r>
              <a:rPr lang="sr-Latn-CS" sz="2400" dirty="0"/>
              <a:t>  &amp; </a:t>
            </a:r>
            <a:r>
              <a:rPr lang="sr-Latn-BA" sz="2400" dirty="0"/>
              <a:t> Brösel</a:t>
            </a:r>
            <a:r>
              <a:rPr lang="sr-Latn-CS" sz="2400" dirty="0"/>
              <a:t>, </a:t>
            </a:r>
            <a:r>
              <a:rPr lang="sr-Latn-CS" sz="2400" dirty="0" smtClean="0"/>
              <a:t>2013</a:t>
            </a:r>
            <a:r>
              <a:rPr lang="sr-Latn-BA" sz="2400" dirty="0" smtClean="0"/>
              <a:t>):</a:t>
            </a:r>
            <a:endParaRPr lang="sr-Latn-BA" sz="2400" b="1" dirty="0" smtClean="0"/>
          </a:p>
          <a:p>
            <a:pPr lvl="0"/>
            <a:r>
              <a:rPr lang="sr-Latn-BA" sz="2400" b="1" dirty="0" smtClean="0"/>
              <a:t>Procjena vrijednosti radi demonstracije</a:t>
            </a:r>
            <a:r>
              <a:rPr lang="sr-Latn-BA" sz="2400" dirty="0" smtClean="0"/>
              <a:t>: iz potrebe da se sazna koliko kompanija zaista vrijedi i iz pravnih razloga (poreske svrhe i sudski slučajevi);</a:t>
            </a:r>
            <a:endParaRPr lang="en-US" sz="2400" dirty="0" smtClean="0"/>
          </a:p>
          <a:p>
            <a:pPr lvl="0"/>
            <a:r>
              <a:rPr lang="sr-Latn-BA" sz="2400" b="1" dirty="0" smtClean="0"/>
              <a:t>Transakcione procjene vrijednosti</a:t>
            </a:r>
            <a:r>
              <a:rPr lang="sr-Latn-BA" sz="2400" dirty="0" smtClean="0"/>
              <a:t>: prodaja ili moguća prodaja drugom vlasniku/preduzeću, prodaja partnerskog udjela drugom kupcu, udruživanje i određivanje da li firma više vrijedi u dijelovima ili kao cjelina po going-concern principu;</a:t>
            </a:r>
            <a:endParaRPr lang="en-US" sz="2400" dirty="0" smtClean="0"/>
          </a:p>
          <a:p>
            <a:pPr lvl="0"/>
            <a:r>
              <a:rPr lang="sr-Latn-BA" sz="2400" dirty="0" smtClean="0"/>
              <a:t>Uvod u određivanje cijene ponude u </a:t>
            </a:r>
            <a:r>
              <a:rPr lang="sr-Latn-BA" sz="2400" b="1" dirty="0" smtClean="0"/>
              <a:t>inicijalnoj javnoj ponudi akcija </a:t>
            </a:r>
            <a:r>
              <a:rPr lang="sr-Latn-BA" sz="2400" dirty="0" smtClean="0"/>
              <a:t>(nova emisija).</a:t>
            </a:r>
          </a:p>
          <a:p>
            <a:pPr lvl="0">
              <a:buNone/>
            </a:pPr>
            <a:r>
              <a:rPr lang="sr-Latn-BA" sz="2400" dirty="0" smtClean="0"/>
              <a:t>   </a:t>
            </a:r>
          </a:p>
          <a:p>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642594"/>
            <a:ext cx="7656904" cy="986206"/>
          </a:xfrm>
        </p:spPr>
        <p:txBody>
          <a:bodyPr/>
          <a:lstStyle/>
          <a:p>
            <a:pPr algn="ctr"/>
            <a:r>
              <a:rPr lang="sr-Latn-BA" sz="3200" b="1" dirty="0">
                <a:solidFill>
                  <a:srgbClr val="0BD0D9">
                    <a:lumMod val="75000"/>
                  </a:srgbClr>
                </a:solidFill>
              </a:rPr>
              <a:t>4. SVRHA PROCJENE</a:t>
            </a:r>
            <a:endParaRPr lang="en-US" dirty="0"/>
          </a:p>
        </p:txBody>
      </p:sp>
      <p:sp>
        <p:nvSpPr>
          <p:cNvPr id="3" name="Content Placeholder 2"/>
          <p:cNvSpPr>
            <a:spLocks noGrp="1"/>
          </p:cNvSpPr>
          <p:nvPr>
            <p:ph idx="1"/>
          </p:nvPr>
        </p:nvSpPr>
        <p:spPr>
          <a:xfrm>
            <a:off x="539552" y="1628800"/>
            <a:ext cx="7728912" cy="4536504"/>
          </a:xfrm>
        </p:spPr>
        <p:txBody>
          <a:bodyPr>
            <a:noAutofit/>
          </a:bodyPr>
          <a:lstStyle/>
          <a:p>
            <a:r>
              <a:rPr lang="sr-Latn-BA" sz="2400" dirty="0"/>
              <a:t>Procjena vrijednosti vrši se iz sljedećih razloga: kupovina ili prodaja preduzeća, integracija, ulaganja novog kapitala, pravne </a:t>
            </a:r>
            <a:r>
              <a:rPr lang="sr-Latn-BA" sz="2400" dirty="0" smtClean="0"/>
              <a:t>transformacije (spajanja, pripajanja, razdvajanja, preuzimanja), </a:t>
            </a:r>
            <a:r>
              <a:rPr lang="sr-Latn-BA" sz="2400" dirty="0"/>
              <a:t>određivanje zakonskih ili ugovorenih obeštećenja ulagačima koji istupaju, fiskalne potrebe i donošenje internih poslovnih odluka (Mikerević, </a:t>
            </a:r>
            <a:r>
              <a:rPr lang="sr-Latn-BA" sz="2400" dirty="0" smtClean="0"/>
              <a:t>2009). </a:t>
            </a:r>
          </a:p>
          <a:p>
            <a:r>
              <a:rPr lang="sr-Latn-BA" sz="2400" dirty="0" smtClean="0"/>
              <a:t>Pored </a:t>
            </a:r>
            <a:r>
              <a:rPr lang="sr-Latn-BA" sz="2400" dirty="0"/>
              <a:t>navedenih, autori navode i druge razloge za procjenu vrijednosti kao što </a:t>
            </a:r>
            <a:r>
              <a:rPr lang="sr-Latn-BA" sz="2400" dirty="0" smtClean="0"/>
              <a:t>su: potrebe finansijskog izještavanja, privatizacija </a:t>
            </a:r>
            <a:r>
              <a:rPr lang="sr-Latn-BA" sz="2400" dirty="0"/>
              <a:t>ili nacionalizacija </a:t>
            </a:r>
            <a:r>
              <a:rPr lang="sr-Latn-BA" sz="2400" dirty="0" smtClean="0"/>
              <a:t>preduzeća, </a:t>
            </a:r>
            <a:r>
              <a:rPr lang="sr-Latn-BA" sz="2400" dirty="0"/>
              <a:t>osiguranje imovine i </a:t>
            </a:r>
            <a:r>
              <a:rPr lang="sr-Latn-BA" sz="2400" dirty="0" smtClean="0"/>
              <a:t>kredita  (procjena kolaterala), konverzija </a:t>
            </a:r>
            <a:r>
              <a:rPr lang="sr-Latn-BA" sz="2400" dirty="0"/>
              <a:t>potraživanja u udio u kapitalu, određivanje visine zakupa, reorganizacija poslije </a:t>
            </a:r>
            <a:r>
              <a:rPr lang="sr-Latn-BA" sz="2400" dirty="0" smtClean="0"/>
              <a:t>stečaja. </a:t>
            </a:r>
            <a:endParaRPr lang="en-US" sz="2400" dirty="0"/>
          </a:p>
        </p:txBody>
      </p:sp>
    </p:spTree>
    <p:extLst>
      <p:ext uri="{BB962C8B-B14F-4D97-AF65-F5344CB8AC3E}">
        <p14:creationId xmlns:p14="http://schemas.microsoft.com/office/powerpoint/2010/main" val="19503316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8075240" cy="648072"/>
          </a:xfrm>
        </p:spPr>
        <p:txBody>
          <a:bodyPr>
            <a:noAutofit/>
          </a:bodyPr>
          <a:lstStyle/>
          <a:p>
            <a:pPr algn="ctr"/>
            <a:r>
              <a:rPr lang="sr-Latn-BA" sz="3200" b="1" dirty="0">
                <a:solidFill>
                  <a:srgbClr val="0BD0D9">
                    <a:lumMod val="75000"/>
                  </a:srgbClr>
                </a:solidFill>
              </a:rPr>
              <a:t>4. SVRHA PROCJENE</a:t>
            </a:r>
            <a:endParaRPr lang="en-US" sz="3600" dirty="0"/>
          </a:p>
        </p:txBody>
      </p:sp>
      <p:sp>
        <p:nvSpPr>
          <p:cNvPr id="3" name="Content Placeholder 2"/>
          <p:cNvSpPr>
            <a:spLocks noGrp="1"/>
          </p:cNvSpPr>
          <p:nvPr>
            <p:ph idx="1"/>
          </p:nvPr>
        </p:nvSpPr>
        <p:spPr>
          <a:xfrm>
            <a:off x="539552" y="1340768"/>
            <a:ext cx="8147248" cy="4983832"/>
          </a:xfrm>
        </p:spPr>
        <p:txBody>
          <a:bodyPr>
            <a:normAutofit/>
          </a:bodyPr>
          <a:lstStyle/>
          <a:p>
            <a:pPr marL="0" indent="0">
              <a:buNone/>
            </a:pPr>
            <a:r>
              <a:rPr lang="sr-Latn-BA" sz="2400" dirty="0" smtClean="0"/>
              <a:t>Prema preporukama </a:t>
            </a:r>
            <a:r>
              <a:rPr lang="sr-Latn-BA" sz="2400" i="1" dirty="0" smtClean="0"/>
              <a:t>Evropskog saveza računovodstvenih, ekonomskih i finansijskih eksperata (UEC)</a:t>
            </a:r>
            <a:r>
              <a:rPr lang="sr-Latn-BA" sz="2400" dirty="0" smtClean="0"/>
              <a:t> procjena vrijednosti vrši se iz sljedećih razloga: </a:t>
            </a:r>
          </a:p>
          <a:p>
            <a:r>
              <a:rPr lang="sr-Latn-BA" sz="2400" dirty="0" smtClean="0"/>
              <a:t>kupovina ili prodaja preduzeća, </a:t>
            </a:r>
          </a:p>
          <a:p>
            <a:r>
              <a:rPr lang="sr-Latn-BA" sz="2400" dirty="0" smtClean="0"/>
              <a:t>integracija, </a:t>
            </a:r>
          </a:p>
          <a:p>
            <a:r>
              <a:rPr lang="sr-Latn-BA" sz="2400" dirty="0" smtClean="0"/>
              <a:t>ulaganja novog kapitala, </a:t>
            </a:r>
          </a:p>
          <a:p>
            <a:r>
              <a:rPr lang="sr-Latn-BA" sz="2400" dirty="0" smtClean="0"/>
              <a:t>pravne transformacije,</a:t>
            </a:r>
          </a:p>
          <a:p>
            <a:r>
              <a:rPr lang="sr-Latn-BA" sz="2400" dirty="0" smtClean="0"/>
              <a:t>određivanje zakonskih ili ugovorenih obeštećenja ulagačima koji istupaju,</a:t>
            </a:r>
          </a:p>
          <a:p>
            <a:r>
              <a:rPr lang="sr-Latn-BA" sz="2400" dirty="0" smtClean="0"/>
              <a:t> fiskalne potrebe i </a:t>
            </a:r>
          </a:p>
          <a:p>
            <a:r>
              <a:rPr lang="sr-Latn-BA" sz="2400" dirty="0" smtClean="0"/>
              <a:t>donošenje internih poslovnih odluka</a:t>
            </a:r>
            <a:r>
              <a:rPr lang="sr-Latn-BA" dirty="0" smtClean="0"/>
              <a:t>.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8075240" cy="1008112"/>
          </a:xfrm>
        </p:spPr>
        <p:txBody>
          <a:bodyPr>
            <a:normAutofit/>
          </a:bodyPr>
          <a:lstStyle/>
          <a:p>
            <a:r>
              <a:rPr lang="sr-Latn-BA" sz="3200" b="1" dirty="0" smtClean="0">
                <a:solidFill>
                  <a:schemeClr val="accent3">
                    <a:lumMod val="75000"/>
                  </a:schemeClr>
                </a:solidFill>
              </a:rPr>
              <a:t>Praksa u SAD: Svrha procjene</a:t>
            </a:r>
            <a:endParaRPr lang="en-US" sz="3200" b="1" dirty="0">
              <a:solidFill>
                <a:schemeClr val="accent3">
                  <a:lumMod val="75000"/>
                </a:schemeClr>
              </a:solidFill>
            </a:endParaRPr>
          </a:p>
        </p:txBody>
      </p:sp>
      <p:sp>
        <p:nvSpPr>
          <p:cNvPr id="3" name="Content Placeholder 2"/>
          <p:cNvSpPr>
            <a:spLocks noGrp="1"/>
          </p:cNvSpPr>
          <p:nvPr>
            <p:ph idx="1"/>
          </p:nvPr>
        </p:nvSpPr>
        <p:spPr>
          <a:xfrm>
            <a:off x="755576" y="1268760"/>
            <a:ext cx="7931224" cy="5055840"/>
          </a:xfrm>
        </p:spPr>
        <p:txBody>
          <a:bodyPr>
            <a:normAutofit/>
          </a:bodyPr>
          <a:lstStyle/>
          <a:p>
            <a:pPr>
              <a:buNone/>
            </a:pPr>
            <a:r>
              <a:rPr lang="sr-Latn-BA" sz="2000" dirty="0" smtClean="0"/>
              <a:t>U SAD svrha procjene može da bude (Pratt, 2008): </a:t>
            </a:r>
            <a:endParaRPr lang="en-US" sz="2000" dirty="0" smtClean="0"/>
          </a:p>
          <a:p>
            <a:pPr lvl="0"/>
            <a:r>
              <a:rPr lang="sr-Latn-BA" sz="2000" dirty="0" smtClean="0"/>
              <a:t>Regulisanje poreza na poklone imovinu i nasljeđivanje; </a:t>
            </a:r>
            <a:endParaRPr lang="en-US" sz="2000" dirty="0" smtClean="0"/>
          </a:p>
          <a:p>
            <a:pPr lvl="0"/>
            <a:r>
              <a:rPr lang="sr-Latn-BA" sz="2000" dirty="0" smtClean="0"/>
              <a:t>Planiranje vlasništva zaposlenih;</a:t>
            </a:r>
            <a:endParaRPr lang="en-US" sz="2000" dirty="0" smtClean="0"/>
          </a:p>
          <a:p>
            <a:pPr lvl="0"/>
            <a:r>
              <a:rPr lang="sr-Latn-BA" sz="2000" dirty="0" smtClean="0"/>
              <a:t>Porezi na vrijednost (ad volarem);</a:t>
            </a:r>
            <a:endParaRPr lang="en-US" sz="2000" dirty="0" smtClean="0"/>
          </a:p>
          <a:p>
            <a:pPr lvl="0"/>
            <a:r>
              <a:rPr lang="sr-Latn-BA" sz="2000" dirty="0" smtClean="0"/>
              <a:t>Rasprodaja, spajanje, nabavka ili lišavanje imovine;</a:t>
            </a:r>
            <a:endParaRPr lang="en-US" sz="2000" dirty="0" smtClean="0"/>
          </a:p>
          <a:p>
            <a:pPr lvl="0"/>
            <a:r>
              <a:rPr lang="sr-Latn-BA" sz="2000" dirty="0" smtClean="0"/>
              <a:t>Prelazak sa privatnog na javno poslovanje (kotiranje na berzi);</a:t>
            </a:r>
            <a:endParaRPr lang="en-US" sz="2000" dirty="0" smtClean="0"/>
          </a:p>
          <a:p>
            <a:pPr lvl="0"/>
            <a:r>
              <a:rPr lang="sr-Latn-BA" sz="2000" dirty="0" smtClean="0"/>
              <a:t>Kupoprodajni ugovori;</a:t>
            </a:r>
            <a:endParaRPr lang="en-US" sz="2000" dirty="0" smtClean="0"/>
          </a:p>
          <a:p>
            <a:pPr lvl="0"/>
            <a:r>
              <a:rPr lang="sr-Latn-BA" sz="2000" dirty="0" smtClean="0"/>
              <a:t> Razvod braka, raspuštanje partnerstva i korporacija;</a:t>
            </a:r>
            <a:endParaRPr lang="en-US" sz="2000" dirty="0" smtClean="0"/>
          </a:p>
          <a:p>
            <a:pPr lvl="0"/>
            <a:r>
              <a:rPr lang="sr-Latn-BA" sz="2000" dirty="0" smtClean="0"/>
              <a:t>Slučajevi obeštećenja;</a:t>
            </a:r>
            <a:endParaRPr lang="en-US" sz="2000" dirty="0" smtClean="0"/>
          </a:p>
          <a:p>
            <a:pPr lvl="0"/>
            <a:r>
              <a:rPr lang="sr-Latn-BA" sz="2000" dirty="0" smtClean="0"/>
              <a:t>Reorganizacija poslije bankrotstva. </a:t>
            </a:r>
            <a:endParaRPr lang="en-US" sz="2000" dirty="0" smtClean="0"/>
          </a:p>
          <a:p>
            <a:pPr>
              <a:buNone/>
            </a:pPr>
            <a:r>
              <a:rPr lang="sr-Latn-BA" sz="2000" dirty="0" smtClean="0"/>
              <a:t>   Svrha procjene određuje i utiče na primjenu standarda vrijednosti (definiciju vrijednosti koja se traži). </a:t>
            </a:r>
            <a:endParaRPr lang="en-US"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normAutofit fontScale="90000"/>
          </a:bodyPr>
          <a:lstStyle/>
          <a:p>
            <a:pPr algn="ctr"/>
            <a:r>
              <a:rPr lang="sr-Latn-BA" sz="3600" b="1" dirty="0" smtClean="0">
                <a:solidFill>
                  <a:schemeClr val="accent3">
                    <a:lumMod val="75000"/>
                  </a:schemeClr>
                </a:solidFill>
              </a:rPr>
              <a:t>5. OVLAŠĆENI PROCJENJIVAČ VS </a:t>
            </a:r>
            <a:r>
              <a:rPr lang="sr-Latn-BA" sz="3600" b="1" dirty="0" smtClean="0">
                <a:solidFill>
                  <a:schemeClr val="accent3">
                    <a:lumMod val="75000"/>
                  </a:schemeClr>
                </a:solidFill>
              </a:rPr>
              <a:t>VJEŠTAK EKONOMSKE STRUKE</a:t>
            </a:r>
            <a:r>
              <a:rPr lang="en-US" b="1" dirty="0">
                <a:solidFill>
                  <a:schemeClr val="accent3">
                    <a:lumMod val="75000"/>
                  </a:schemeClr>
                </a:solidFill>
              </a:rPr>
              <a:t/>
            </a:r>
            <a:br>
              <a:rPr lang="en-US" b="1" dirty="0">
                <a:solidFill>
                  <a:schemeClr val="accent3">
                    <a:lumMod val="75000"/>
                  </a:schemeClr>
                </a:solidFill>
              </a:rPr>
            </a:br>
            <a:endParaRPr lang="sr-Latn-BA" dirty="0">
              <a:solidFill>
                <a:schemeClr val="accent3">
                  <a:lumMod val="75000"/>
                </a:schemeClr>
              </a:solidFill>
            </a:endParaRPr>
          </a:p>
        </p:txBody>
      </p:sp>
      <p:sp>
        <p:nvSpPr>
          <p:cNvPr id="3" name="Content Placeholder 2"/>
          <p:cNvSpPr>
            <a:spLocks noGrp="1"/>
          </p:cNvSpPr>
          <p:nvPr>
            <p:ph idx="1"/>
          </p:nvPr>
        </p:nvSpPr>
        <p:spPr>
          <a:xfrm>
            <a:off x="683568" y="1340768"/>
            <a:ext cx="8064896" cy="4694272"/>
          </a:xfrm>
        </p:spPr>
        <p:txBody>
          <a:bodyPr>
            <a:normAutofit fontScale="92500"/>
          </a:bodyPr>
          <a:lstStyle/>
          <a:p>
            <a:r>
              <a:rPr lang="sr-Latn-BA" sz="2400" dirty="0"/>
              <a:t>U cilju objašnjenja pojma i značaja procjene vrijednosti, važno je sagledati i odnose između </a:t>
            </a:r>
            <a:r>
              <a:rPr lang="sr-Latn-BA" sz="2400" dirty="0" smtClean="0"/>
              <a:t>vještaka ekonomske struke </a:t>
            </a:r>
            <a:r>
              <a:rPr lang="sr-Latn-BA" sz="2400" dirty="0"/>
              <a:t>i procjenjivača, te razlike između ova dva profesionalna zvanja. </a:t>
            </a:r>
            <a:endParaRPr lang="sr-Latn-BA" sz="2400" dirty="0" smtClean="0"/>
          </a:p>
          <a:p>
            <a:r>
              <a:rPr lang="sr-Latn-BA" sz="2400" dirty="0" smtClean="0"/>
              <a:t>Prema </a:t>
            </a:r>
            <a:r>
              <a:rPr lang="sr-Latn-BA" sz="2400" dirty="0"/>
              <a:t>Zakonu o vještacima Republike Srpske („Sl. glasnik RS“ br. 74/2017), „vještačenje vrše fizička lica i pravni subjekti koji ispunjavaju uslove propisane ovim zakonom, državni organi, republički organi uprave koji u okviru zakonom propisanih ovlašćenja vrše poslove vještačenja, te javne i privatne ustanove i privredna društva registrovana za poslove vještačenja. Vještak obavlja poslove vještačenja samostalno ili u ime državnog organa ili republičkog organa uprave kao institucija koje u okviru zakonom propisanih ovlašćenja vrše poslove vještačenja, te u ime javne i privatne ustanove i privrednog društva koji su registrovani za poslove vještačenja.“</a:t>
            </a:r>
            <a:endParaRPr lang="en-US" sz="2400" dirty="0"/>
          </a:p>
          <a:p>
            <a:endParaRPr lang="sr-Latn-BA" sz="2000" dirty="0"/>
          </a:p>
        </p:txBody>
      </p:sp>
    </p:spTree>
    <p:extLst>
      <p:ext uri="{BB962C8B-B14F-4D97-AF65-F5344CB8AC3E}">
        <p14:creationId xmlns:p14="http://schemas.microsoft.com/office/powerpoint/2010/main" val="786055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normAutofit fontScale="90000"/>
          </a:bodyPr>
          <a:lstStyle/>
          <a:p>
            <a:pPr algn="ctr"/>
            <a:r>
              <a:rPr lang="sr-Latn-BA" sz="3600" b="1" dirty="0" smtClean="0">
                <a:solidFill>
                  <a:schemeClr val="accent3">
                    <a:lumMod val="75000"/>
                  </a:schemeClr>
                </a:solidFill>
              </a:rPr>
              <a:t>5. OVLAŠĆENI PROCJENJIVAČ VS VJEŠTAK</a:t>
            </a:r>
            <a:r>
              <a:rPr lang="en-US" b="1" dirty="0">
                <a:solidFill>
                  <a:schemeClr val="accent3">
                    <a:lumMod val="75000"/>
                  </a:schemeClr>
                </a:solidFill>
              </a:rPr>
              <a:t/>
            </a:r>
            <a:br>
              <a:rPr lang="en-US" b="1" dirty="0">
                <a:solidFill>
                  <a:schemeClr val="accent3">
                    <a:lumMod val="75000"/>
                  </a:schemeClr>
                </a:solidFill>
              </a:rPr>
            </a:br>
            <a:endParaRPr lang="sr-Latn-BA" dirty="0">
              <a:solidFill>
                <a:schemeClr val="accent3">
                  <a:lumMod val="75000"/>
                </a:schemeClr>
              </a:solidFill>
            </a:endParaRPr>
          </a:p>
        </p:txBody>
      </p:sp>
      <p:sp>
        <p:nvSpPr>
          <p:cNvPr id="3" name="Content Placeholder 2"/>
          <p:cNvSpPr>
            <a:spLocks noGrp="1"/>
          </p:cNvSpPr>
          <p:nvPr>
            <p:ph idx="1"/>
          </p:nvPr>
        </p:nvSpPr>
        <p:spPr>
          <a:xfrm>
            <a:off x="395536" y="1340768"/>
            <a:ext cx="8352928" cy="5040560"/>
          </a:xfrm>
        </p:spPr>
        <p:txBody>
          <a:bodyPr>
            <a:normAutofit fontScale="92500" lnSpcReduction="10000"/>
          </a:bodyPr>
          <a:lstStyle/>
          <a:p>
            <a:r>
              <a:rPr lang="sr-Latn-BA" sz="2000" dirty="0"/>
              <a:t>U odnosu na procjenjivača, koji mora da posjeduje sertifikat i licencu ovlašćenog procjenjivača priznatog Udruženja ovlašćenih procjenjivača, za vještaka može da bude imenovano bilo koje fizičko lice koje ima visoku stručnu spremu, pet godina iskustva u praksi i ne obavlja djelatnosti koje su nespojive sa poslovima vještaka. Kandidati za vještake polažu kvalifikacioni ispit pred komisijom koju imenuje ministar pravde u Republici Srpskoj ili federalni ministar pravde u Federaciji </a:t>
            </a:r>
            <a:r>
              <a:rPr lang="sr-Latn-BA" sz="2000" dirty="0" smtClean="0"/>
              <a:t>BiH.</a:t>
            </a:r>
          </a:p>
          <a:p>
            <a:r>
              <a:rPr lang="sr-Latn-BA" sz="2000" dirty="0"/>
              <a:t>U praksi, vještaci za ekonomsku oblast uglavnom obavljaju poslove finansijskih proračuna, obračuna kamatnih stopa, glavnica i drugih finansijskih kalkulacija za sudske potrebe.  </a:t>
            </a:r>
            <a:endParaRPr lang="sr-Latn-BA" sz="2000" dirty="0" smtClean="0"/>
          </a:p>
          <a:p>
            <a:r>
              <a:rPr lang="sr-Latn-BA" sz="2000" dirty="0" smtClean="0"/>
              <a:t>Dakle</a:t>
            </a:r>
            <a:r>
              <a:rPr lang="sr-Latn-BA" sz="2000" dirty="0"/>
              <a:t>, u tom smislu, sudski vještak predstavlja lice koje za potrebe suda koristi svoje znanje i formira mišljenje na osnovu dosadašnjeg znanja i iskustva kao specijalista za svoju oblast. </a:t>
            </a:r>
            <a:endParaRPr lang="sr-Latn-BA" sz="2000" dirty="0" smtClean="0"/>
          </a:p>
          <a:p>
            <a:r>
              <a:rPr lang="sr-Latn-BA" sz="2000" dirty="0" smtClean="0"/>
              <a:t>U </a:t>
            </a:r>
            <a:r>
              <a:rPr lang="sr-Latn-BA" sz="2000" dirty="0"/>
              <a:t>svakom sudskom postupku, sud ili stranke imenuju vještaka kako bi dao svoje stručno mišljenje o određenom predmetu. </a:t>
            </a:r>
            <a:endParaRPr lang="sr-Latn-BA" sz="2000" dirty="0" smtClean="0"/>
          </a:p>
          <a:p>
            <a:r>
              <a:rPr lang="sr-Latn-BA" sz="2000" b="1" dirty="0" smtClean="0">
                <a:solidFill>
                  <a:schemeClr val="accent3">
                    <a:lumMod val="75000"/>
                  </a:schemeClr>
                </a:solidFill>
              </a:rPr>
              <a:t>Sudski </a:t>
            </a:r>
            <a:r>
              <a:rPr lang="sr-Latn-BA" sz="2000" b="1" dirty="0">
                <a:solidFill>
                  <a:schemeClr val="accent3">
                    <a:lumMod val="75000"/>
                  </a:schemeClr>
                </a:solidFill>
              </a:rPr>
              <a:t>vještak ne procjenjuje činjenice, što je zadatak sudije, već iznosi svoja saznanja i spoznaje, koji omogućavaju sudiji da izvrši objektivnu procjenu činjenica i donese sud.</a:t>
            </a:r>
            <a:endParaRPr lang="en-US" sz="2000" b="1" dirty="0">
              <a:solidFill>
                <a:schemeClr val="accent3">
                  <a:lumMod val="75000"/>
                </a:schemeClr>
              </a:solidFill>
            </a:endParaRPr>
          </a:p>
          <a:p>
            <a:endParaRPr lang="sr-Latn-BA" sz="2000" dirty="0"/>
          </a:p>
        </p:txBody>
      </p:sp>
    </p:spTree>
    <p:extLst>
      <p:ext uri="{BB962C8B-B14F-4D97-AF65-F5344CB8AC3E}">
        <p14:creationId xmlns:p14="http://schemas.microsoft.com/office/powerpoint/2010/main" val="1261347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normAutofit fontScale="90000"/>
          </a:bodyPr>
          <a:lstStyle/>
          <a:p>
            <a:pPr algn="ctr"/>
            <a:r>
              <a:rPr lang="sr-Latn-BA" sz="3600" b="1" dirty="0" smtClean="0">
                <a:solidFill>
                  <a:schemeClr val="accent3">
                    <a:lumMod val="75000"/>
                  </a:schemeClr>
                </a:solidFill>
              </a:rPr>
              <a:t>5. OVLAŠĆENI PROCJENJIVAČ VS VJEŠTAK</a:t>
            </a:r>
            <a:r>
              <a:rPr lang="en-US" b="1" dirty="0">
                <a:solidFill>
                  <a:schemeClr val="accent3">
                    <a:lumMod val="75000"/>
                  </a:schemeClr>
                </a:solidFill>
              </a:rPr>
              <a:t/>
            </a:r>
            <a:br>
              <a:rPr lang="en-US" b="1" dirty="0">
                <a:solidFill>
                  <a:schemeClr val="accent3">
                    <a:lumMod val="75000"/>
                  </a:schemeClr>
                </a:solidFill>
              </a:rPr>
            </a:br>
            <a:endParaRPr lang="sr-Latn-BA" dirty="0">
              <a:solidFill>
                <a:schemeClr val="accent3">
                  <a:lumMod val="75000"/>
                </a:schemeClr>
              </a:solidFill>
            </a:endParaRPr>
          </a:p>
        </p:txBody>
      </p:sp>
      <p:sp>
        <p:nvSpPr>
          <p:cNvPr id="3" name="Content Placeholder 2"/>
          <p:cNvSpPr>
            <a:spLocks noGrp="1"/>
          </p:cNvSpPr>
          <p:nvPr>
            <p:ph idx="1"/>
          </p:nvPr>
        </p:nvSpPr>
        <p:spPr>
          <a:xfrm>
            <a:off x="395536" y="1340768"/>
            <a:ext cx="8016944" cy="5040560"/>
          </a:xfrm>
        </p:spPr>
        <p:txBody>
          <a:bodyPr>
            <a:normAutofit/>
          </a:bodyPr>
          <a:lstStyle/>
          <a:p>
            <a:r>
              <a:rPr lang="sr-Latn-RS" sz="2400" b="1" dirty="0">
                <a:solidFill>
                  <a:schemeClr val="accent3">
                    <a:lumMod val="75000"/>
                  </a:schemeClr>
                </a:solidFill>
              </a:rPr>
              <a:t>Ovlašćeni procjenjivač, za razliku od vještaka ekonomske struke, predstavlja lice koje ima mnogo šira znanja iz oblasti procjene, te koje je prošlo obuku iz složene oblasti procjene vrijednosti preduzeća, odnosno imovine, obaveza i kapitala. </a:t>
            </a:r>
            <a:endParaRPr lang="sr-Latn-RS" sz="2400" b="1" dirty="0" smtClean="0">
              <a:solidFill>
                <a:schemeClr val="accent3">
                  <a:lumMod val="75000"/>
                </a:schemeClr>
              </a:solidFill>
            </a:endParaRPr>
          </a:p>
          <a:p>
            <a:r>
              <a:rPr lang="sr-Latn-RS" sz="2400" dirty="0" smtClean="0"/>
              <a:t>Ovlašćeni </a:t>
            </a:r>
            <a:r>
              <a:rPr lang="sr-Latn-RS" sz="2400" dirty="0"/>
              <a:t>procjenjivač raspolaže specifičnim znanjima, te je član profesionalne organizacije koja takođe predstavlja dio svjetske mreže organizacija i udruženja za procjenu vrijednosti. </a:t>
            </a:r>
            <a:endParaRPr lang="sr-Latn-RS" sz="2400" dirty="0" smtClean="0"/>
          </a:p>
          <a:p>
            <a:r>
              <a:rPr lang="sr-Latn-RS" sz="2400" dirty="0" smtClean="0"/>
              <a:t>Procjenjivač </a:t>
            </a:r>
            <a:r>
              <a:rPr lang="sr-Latn-RS" sz="2400" dirty="0"/>
              <a:t>svojim imenom i potpisom garantuje za svoj rad i mora da vodi računa o svom ugledu, kao i ugledu procjenjivačke </a:t>
            </a:r>
            <a:r>
              <a:rPr lang="sr-Latn-RS" sz="2400" dirty="0" smtClean="0"/>
              <a:t>profesije.</a:t>
            </a:r>
            <a:endParaRPr lang="sr-Latn-BA" sz="2400" dirty="0"/>
          </a:p>
        </p:txBody>
      </p:sp>
    </p:spTree>
    <p:extLst>
      <p:ext uri="{BB962C8B-B14F-4D97-AF65-F5344CB8AC3E}">
        <p14:creationId xmlns:p14="http://schemas.microsoft.com/office/powerpoint/2010/main" val="1435598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42594"/>
            <a:ext cx="7584896" cy="842190"/>
          </a:xfrm>
        </p:spPr>
        <p:txBody>
          <a:bodyPr/>
          <a:lstStyle/>
          <a:p>
            <a:r>
              <a:rPr lang="sr-Latn-BA" sz="3200" b="1" dirty="0">
                <a:solidFill>
                  <a:srgbClr val="0BD0D9">
                    <a:lumMod val="75000"/>
                  </a:srgbClr>
                </a:solidFill>
              </a:rPr>
              <a:t>1. POJAM I DEFINICIJE VRIJEDNOSTI</a:t>
            </a:r>
            <a:endParaRPr lang="en-US" dirty="0"/>
          </a:p>
        </p:txBody>
      </p:sp>
      <p:sp>
        <p:nvSpPr>
          <p:cNvPr id="3" name="Content Placeholder 2"/>
          <p:cNvSpPr>
            <a:spLocks noGrp="1"/>
          </p:cNvSpPr>
          <p:nvPr>
            <p:ph idx="1"/>
          </p:nvPr>
        </p:nvSpPr>
        <p:spPr>
          <a:xfrm>
            <a:off x="683568" y="1556792"/>
            <a:ext cx="7696488" cy="4752528"/>
          </a:xfrm>
        </p:spPr>
        <p:txBody>
          <a:bodyPr>
            <a:noAutofit/>
          </a:bodyPr>
          <a:lstStyle/>
          <a:p>
            <a:r>
              <a:rPr lang="sr-Latn-BA" sz="2400" dirty="0"/>
              <a:t>Vrijednost preduzeća je nerazdvojiva od cilјne funkcije poslovanja u tržišnim ekonomijama. </a:t>
            </a:r>
            <a:endParaRPr lang="en-US" sz="2400" dirty="0"/>
          </a:p>
          <a:p>
            <a:r>
              <a:rPr lang="sr-Latn-BA" sz="2400" dirty="0"/>
              <a:t>Osnovna cilјna funkcija preduzeća jeste stvaranje odnosno maksimiziranje vrijednosti, iz čega proizilazi da je fokus preduzeća na definisanju vrijednosti te načinu na koji tržište procjenjuje tu vrijednost. </a:t>
            </a:r>
            <a:endParaRPr lang="en-US" sz="2400" dirty="0"/>
          </a:p>
          <a:p>
            <a:r>
              <a:rPr lang="sr-Latn-BA" sz="2400" dirty="0"/>
              <a:t>Savremeni uslovi poslovanja, globalizacija i rastuća otvorenost svjetske privrede nameću dodatne probleme u traženju odgovora na pitanje šta određuje </a:t>
            </a:r>
            <a:r>
              <a:rPr lang="sr-Latn-BA" sz="2400" dirty="0" smtClean="0"/>
              <a:t>vrijednost. </a:t>
            </a:r>
            <a:endParaRPr lang="en-US" sz="2400" dirty="0"/>
          </a:p>
          <a:p>
            <a:r>
              <a:rPr lang="sr-Latn-BA" sz="2400" dirty="0"/>
              <a:t>Da li je to vrijednost imovine preduzeća ili vrijednost finansijskih instrumenata koji kotiraju na tržištima kapitala? </a:t>
            </a:r>
            <a:endParaRPr lang="en-US" sz="2400" dirty="0"/>
          </a:p>
          <a:p>
            <a:endParaRPr lang="en-US" sz="2400" dirty="0"/>
          </a:p>
        </p:txBody>
      </p:sp>
    </p:spTree>
    <p:extLst>
      <p:ext uri="{BB962C8B-B14F-4D97-AF65-F5344CB8AC3E}">
        <p14:creationId xmlns:p14="http://schemas.microsoft.com/office/powerpoint/2010/main" val="20635598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normAutofit fontScale="90000"/>
          </a:bodyPr>
          <a:lstStyle/>
          <a:p>
            <a:pPr algn="ctr"/>
            <a:r>
              <a:rPr lang="sr-Latn-BA" sz="3600" b="1" dirty="0" smtClean="0">
                <a:solidFill>
                  <a:schemeClr val="accent3">
                    <a:lumMod val="75000"/>
                  </a:schemeClr>
                </a:solidFill>
              </a:rPr>
              <a:t>5. OVLAŠĆENI PROCJENJIVAČ VS VJEŠTAK</a:t>
            </a:r>
            <a:r>
              <a:rPr lang="en-US" b="1" dirty="0">
                <a:solidFill>
                  <a:schemeClr val="accent3">
                    <a:lumMod val="75000"/>
                  </a:schemeClr>
                </a:solidFill>
              </a:rPr>
              <a:t/>
            </a:r>
            <a:br>
              <a:rPr lang="en-US" b="1" dirty="0">
                <a:solidFill>
                  <a:schemeClr val="accent3">
                    <a:lumMod val="75000"/>
                  </a:schemeClr>
                </a:solidFill>
              </a:rPr>
            </a:br>
            <a:endParaRPr lang="sr-Latn-BA" dirty="0">
              <a:solidFill>
                <a:schemeClr val="accent3">
                  <a:lumMod val="75000"/>
                </a:schemeClr>
              </a:solidFill>
            </a:endParaRPr>
          </a:p>
        </p:txBody>
      </p:sp>
      <p:sp>
        <p:nvSpPr>
          <p:cNvPr id="3" name="Content Placeholder 2"/>
          <p:cNvSpPr>
            <a:spLocks noGrp="1"/>
          </p:cNvSpPr>
          <p:nvPr>
            <p:ph idx="1"/>
          </p:nvPr>
        </p:nvSpPr>
        <p:spPr>
          <a:xfrm>
            <a:off x="395536" y="1340768"/>
            <a:ext cx="8016944" cy="5040560"/>
          </a:xfrm>
        </p:spPr>
        <p:txBody>
          <a:bodyPr>
            <a:normAutofit fontScale="92500" lnSpcReduction="10000"/>
          </a:bodyPr>
          <a:lstStyle/>
          <a:p>
            <a:r>
              <a:rPr lang="sr-Latn-RS" sz="2400" dirty="0"/>
              <a:t>Kada su u pitanju procjene vrijednosti imovine, obaveza, kapitala, preduzeća, gudvila i sl., ovlašćeni procjenjivač treba da ima prednost nad vještakom ekonomske struke. </a:t>
            </a:r>
            <a:endParaRPr lang="sr-Latn-RS" sz="2400" dirty="0" smtClean="0"/>
          </a:p>
          <a:p>
            <a:r>
              <a:rPr lang="sr-Latn-RS" sz="2400" dirty="0" smtClean="0"/>
              <a:t>U </a:t>
            </a:r>
            <a:r>
              <a:rPr lang="sr-Latn-RS" sz="2400" dirty="0"/>
              <a:t>procjenama, koje su uglavnom veliki i složeni poslovi, procjenjivači često angažuju vještake drugih struka kada im je potrebna procjena određenih specifičnih i konkretnih dijelova imovine, kao što su vještaci iz oblasti građevinarstva, mašinske oblasti, poljoprivredne </a:t>
            </a:r>
            <a:r>
              <a:rPr lang="sr-Latn-RS" sz="2400" dirty="0" smtClean="0"/>
              <a:t>oblasti, saobraćaja </a:t>
            </a:r>
            <a:r>
              <a:rPr lang="sr-Latn-RS" sz="2400" dirty="0"/>
              <a:t>i sl. </a:t>
            </a:r>
            <a:endParaRPr lang="sr-Latn-RS" sz="2400" dirty="0" smtClean="0"/>
          </a:p>
          <a:p>
            <a:r>
              <a:rPr lang="sr-Latn-RS" sz="2400" dirty="0" smtClean="0"/>
              <a:t>U </a:t>
            </a:r>
            <a:r>
              <a:rPr lang="sr-Latn-RS" sz="2400" dirty="0"/>
              <a:t>tom smislu, znanja vještaka drugih struka dopunjuju znanja ovlašćenog procjenjivača. </a:t>
            </a:r>
            <a:endParaRPr lang="sr-Latn-RS" sz="2400" dirty="0" smtClean="0"/>
          </a:p>
          <a:p>
            <a:r>
              <a:rPr lang="sr-Latn-BA" sz="2400" dirty="0"/>
              <a:t>U Bosni i Hercegovini još uvijek ne postoji zakon koji reguliše pojam, ulogu i značaj ovlašćenog procjenjivača te oblast procjene vrijednosti, što je uobičajena praksa u zemljama sa razvijenim tržištima kapitala, te se nadamo da će se i kod nas oblast procjene vrijednosti zakonski urediti.</a:t>
            </a:r>
            <a:endParaRPr lang="en-US" sz="2400" dirty="0"/>
          </a:p>
          <a:p>
            <a:endParaRPr lang="en-US" sz="2400" dirty="0"/>
          </a:p>
        </p:txBody>
      </p:sp>
    </p:spTree>
    <p:extLst>
      <p:ext uri="{BB962C8B-B14F-4D97-AF65-F5344CB8AC3E}">
        <p14:creationId xmlns:p14="http://schemas.microsoft.com/office/powerpoint/2010/main" val="2617092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363272" cy="1440160"/>
          </a:xfrm>
        </p:spPr>
        <p:txBody>
          <a:bodyPr>
            <a:normAutofit/>
          </a:bodyPr>
          <a:lstStyle/>
          <a:p>
            <a:pPr algn="ctr"/>
            <a:r>
              <a:rPr lang="sr-Latn-BA" sz="3200" b="1" dirty="0" smtClean="0">
                <a:solidFill>
                  <a:schemeClr val="accent3">
                    <a:lumMod val="75000"/>
                  </a:schemeClr>
                </a:solidFill>
              </a:rPr>
              <a:t>6. POJAM I PREDMET PROCJENE</a:t>
            </a:r>
            <a:endParaRPr lang="en-US" sz="3200" b="1" dirty="0">
              <a:solidFill>
                <a:schemeClr val="accent3">
                  <a:lumMod val="75000"/>
                </a:schemeClr>
              </a:solidFill>
            </a:endParaRPr>
          </a:p>
        </p:txBody>
      </p:sp>
      <p:sp>
        <p:nvSpPr>
          <p:cNvPr id="3" name="Content Placeholder 2"/>
          <p:cNvSpPr>
            <a:spLocks noGrp="1"/>
          </p:cNvSpPr>
          <p:nvPr>
            <p:ph idx="1"/>
          </p:nvPr>
        </p:nvSpPr>
        <p:spPr>
          <a:xfrm>
            <a:off x="457200" y="1700808"/>
            <a:ext cx="8229600" cy="4623792"/>
          </a:xfrm>
        </p:spPr>
        <p:txBody>
          <a:bodyPr>
            <a:normAutofit lnSpcReduction="10000"/>
          </a:bodyPr>
          <a:lstStyle/>
          <a:p>
            <a:r>
              <a:rPr lang="sr-Latn-BA" sz="2400" dirty="0"/>
              <a:t>Procjena vrijednosti je sveobuhvatna analiza svih informacija o preduzeću, finansijskih izvještaja, pokretača vrijednosti, statističkih predviđanja, determinanti vrijednosti i pokazatelja, te primjena metoda procjene čiji je cilj iznošenje mišljenja eksperata o vrijednosti preduzeća na određeni dan</a:t>
            </a:r>
            <a:r>
              <a:rPr lang="sr-Latn-BA" sz="2400" dirty="0" smtClean="0"/>
              <a:t>.</a:t>
            </a:r>
            <a:r>
              <a:rPr lang="sr-Latn-BA" sz="2400" dirty="0"/>
              <a:t> </a:t>
            </a:r>
            <a:endParaRPr lang="sr-Latn-BA" sz="2400" dirty="0" smtClean="0"/>
          </a:p>
          <a:p>
            <a:r>
              <a:rPr lang="sr-Latn-BA" sz="2400" dirty="0" smtClean="0"/>
              <a:t>Šta sve može biti predmet procjene?</a:t>
            </a:r>
          </a:p>
          <a:p>
            <a:r>
              <a:rPr lang="sr-Latn-BA" sz="2400" dirty="0" smtClean="0"/>
              <a:t>Procjenjivati se može:</a:t>
            </a:r>
          </a:p>
          <a:p>
            <a:pPr lvl="1"/>
            <a:r>
              <a:rPr lang="sr-Latn-BA" sz="2200" dirty="0" smtClean="0"/>
              <a:t>Preduzeće u cjelini;</a:t>
            </a:r>
          </a:p>
          <a:p>
            <a:pPr lvl="1"/>
            <a:r>
              <a:rPr lang="sr-Latn-BA" sz="2200" dirty="0" smtClean="0"/>
              <a:t>Kapital preduzeća (sopstveni kapital, akcije);</a:t>
            </a:r>
          </a:p>
          <a:p>
            <a:pPr lvl="1"/>
            <a:r>
              <a:rPr lang="sr-Latn-BA" sz="2200" dirty="0" smtClean="0"/>
              <a:t>Imovina;</a:t>
            </a:r>
          </a:p>
          <a:p>
            <a:pPr lvl="1"/>
            <a:r>
              <a:rPr lang="sr-Latn-BA" sz="2200" dirty="0" smtClean="0"/>
              <a:t>Dijelovi imovine: zemljište, građevinski objekti, oprema, softveri, prava, itd.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800920" cy="864096"/>
          </a:xfrm>
        </p:spPr>
        <p:txBody>
          <a:bodyPr>
            <a:noAutofit/>
          </a:bodyPr>
          <a:lstStyle/>
          <a:p>
            <a:r>
              <a:rPr lang="sr-Latn-BA" sz="3200" b="1" dirty="0" smtClean="0">
                <a:solidFill>
                  <a:schemeClr val="accent3">
                    <a:lumMod val="75000"/>
                  </a:schemeClr>
                </a:solidFill>
              </a:rPr>
              <a:t>Vrijednost sopstvenog </a:t>
            </a:r>
            <a:r>
              <a:rPr lang="sr-Latn-BA" sz="3200" b="1" dirty="0">
                <a:solidFill>
                  <a:schemeClr val="accent3">
                    <a:lumMod val="75000"/>
                  </a:schemeClr>
                </a:solidFill>
              </a:rPr>
              <a:t>kapitala </a:t>
            </a:r>
            <a:r>
              <a:rPr lang="sr-Latn-BA" sz="3200" b="1" dirty="0" smtClean="0">
                <a:solidFill>
                  <a:schemeClr val="accent3">
                    <a:lumMod val="75000"/>
                  </a:schemeClr>
                </a:solidFill>
              </a:rPr>
              <a:t>preduzeća i</a:t>
            </a:r>
            <a:br>
              <a:rPr lang="sr-Latn-BA" sz="3200" b="1" dirty="0" smtClean="0">
                <a:solidFill>
                  <a:schemeClr val="accent3">
                    <a:lumMod val="75000"/>
                  </a:schemeClr>
                </a:solidFill>
              </a:rPr>
            </a:br>
            <a:r>
              <a:rPr lang="sr-Latn-BA" sz="3200" b="1" dirty="0" smtClean="0">
                <a:solidFill>
                  <a:schemeClr val="accent3">
                    <a:lumMod val="75000"/>
                  </a:schemeClr>
                </a:solidFill>
              </a:rPr>
              <a:t>vrijednost preduzeća</a:t>
            </a:r>
            <a:endParaRPr lang="en-US" sz="3200" b="1" dirty="0">
              <a:solidFill>
                <a:schemeClr val="accent3">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33156452"/>
              </p:ext>
            </p:extLst>
          </p:nvPr>
        </p:nvGraphicFramePr>
        <p:xfrm>
          <a:off x="755576" y="1412776"/>
          <a:ext cx="7656587"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27908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085584" cy="936104"/>
          </a:xfrm>
        </p:spPr>
        <p:txBody>
          <a:bodyPr>
            <a:normAutofit/>
          </a:bodyPr>
          <a:lstStyle/>
          <a:p>
            <a:pPr algn="ctr"/>
            <a:r>
              <a:rPr lang="sr-Latn-BA" sz="3200" b="1" dirty="0" smtClean="0">
                <a:solidFill>
                  <a:schemeClr val="accent3">
                    <a:lumMod val="75000"/>
                  </a:schemeClr>
                </a:solidFill>
              </a:rPr>
              <a:t>7. PRISTUPI PROCJENE</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340768"/>
            <a:ext cx="8085584" cy="5256584"/>
          </a:xfrm>
        </p:spPr>
        <p:txBody>
          <a:bodyPr>
            <a:noAutofit/>
          </a:bodyPr>
          <a:lstStyle/>
          <a:p>
            <a:r>
              <a:rPr lang="sr-Latn-BA" sz="2200" dirty="0" smtClean="0"/>
              <a:t>Raznolikost </a:t>
            </a:r>
            <a:r>
              <a:rPr lang="sr-Latn-BA" sz="2200" dirty="0"/>
              <a:t>razloga procjene determiniše izbor pristupa i metoda procjene vrijednosti što će za rezultat imati različite </a:t>
            </a:r>
            <a:r>
              <a:rPr lang="sr-Latn-BA" sz="2200" dirty="0" smtClean="0"/>
              <a:t>procijenjene vrijednosti. </a:t>
            </a:r>
          </a:p>
          <a:p>
            <a:r>
              <a:rPr lang="sr-Cyrl-CS" sz="2200" dirty="0"/>
              <a:t>Pri tome, </a:t>
            </a:r>
            <a:r>
              <a:rPr lang="sr-Latn-BA" sz="2200" dirty="0"/>
              <a:t>s</a:t>
            </a:r>
            <a:r>
              <a:rPr lang="sr-Cyrl-CS" sz="2200" dirty="0"/>
              <a:t>vrha procjene uslovlјava izbor pristupa i metoda procjene</a:t>
            </a:r>
            <a:endParaRPr lang="sr-Latn-BA" sz="2200" dirty="0" smtClean="0"/>
          </a:p>
          <a:p>
            <a:r>
              <a:rPr lang="sr-Latn-BA" sz="2200" dirty="0" smtClean="0"/>
              <a:t>Najčešće korišćena </a:t>
            </a:r>
            <a:r>
              <a:rPr lang="sr-Latn-BA" sz="2200" dirty="0"/>
              <a:t>klasifikacija procjena u zavisnosti od vrste podataka i pristupa koji se koristi jeste </a:t>
            </a:r>
            <a:r>
              <a:rPr lang="sr-Latn-BA" sz="2200" dirty="0" smtClean="0"/>
              <a:t>na: </a:t>
            </a:r>
            <a:r>
              <a:rPr lang="sr-Latn-BA" sz="2200" b="1" dirty="0" smtClean="0"/>
              <a:t>PRINOSNI, TRŽIŠNI </a:t>
            </a:r>
            <a:r>
              <a:rPr lang="sr-Latn-BA" sz="2200" dirty="0" smtClean="0"/>
              <a:t>i</a:t>
            </a:r>
            <a:r>
              <a:rPr lang="sr-Latn-BA" sz="2200" b="1" dirty="0" smtClean="0"/>
              <a:t> TROŠKOVNI (IMOVINSKI) PRISTUP.  </a:t>
            </a:r>
          </a:p>
          <a:p>
            <a:r>
              <a:rPr lang="sr-Latn-BA" sz="2200" dirty="0" smtClean="0"/>
              <a:t>Na </a:t>
            </a:r>
            <a:r>
              <a:rPr lang="sr-Latn-BA" sz="2200" dirty="0"/>
              <a:t>osnovu ove osnovne podjele izvedene su mnoge prilagođene i dopunske metode procjene preduzeća. </a:t>
            </a:r>
          </a:p>
          <a:p>
            <a:r>
              <a:rPr lang="sr-Latn-BA" sz="2200" dirty="0" smtClean="0"/>
              <a:t>Prema principima procjene, najšira podjela jeste na:</a:t>
            </a:r>
          </a:p>
          <a:p>
            <a:pPr lvl="1"/>
            <a:r>
              <a:rPr lang="sr-Latn-BA" sz="2000" dirty="0" smtClean="0"/>
              <a:t>procjene vrijednosti preduzeća koje nastavlja poslovanje (going-concern) i </a:t>
            </a:r>
          </a:p>
          <a:p>
            <a:pPr lvl="1"/>
            <a:r>
              <a:rPr lang="sr-Latn-BA" sz="2000" dirty="0" smtClean="0"/>
              <a:t>procjene vrijednosti imovine preduzeća koje se gasi radi utvrđivanje likvidacione vrijednosti istog.</a:t>
            </a:r>
            <a:endParaRPr lang="en-US" sz="2000" dirty="0" smtClean="0"/>
          </a:p>
          <a:p>
            <a:pPr marL="0" indent="0">
              <a:buNone/>
            </a:pPr>
            <a:endParaRPr lang="en-US" sz="2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42594"/>
            <a:ext cx="7728912" cy="698174"/>
          </a:xfrm>
        </p:spPr>
        <p:txBody>
          <a:bodyPr>
            <a:normAutofit/>
          </a:bodyPr>
          <a:lstStyle/>
          <a:p>
            <a:pPr algn="ctr"/>
            <a:r>
              <a:rPr lang="sr-Latn-BA" sz="3200" b="1" dirty="0" smtClean="0">
                <a:solidFill>
                  <a:schemeClr val="accent3">
                    <a:lumMod val="75000"/>
                  </a:schemeClr>
                </a:solidFill>
              </a:rPr>
              <a:t>8. PROCES PROCJENE</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412776"/>
            <a:ext cx="7872928" cy="4968552"/>
          </a:xfrm>
        </p:spPr>
        <p:txBody>
          <a:bodyPr>
            <a:noAutofit/>
          </a:bodyPr>
          <a:lstStyle/>
          <a:p>
            <a:r>
              <a:rPr lang="en-US" sz="2200" dirty="0"/>
              <a:t>Nakon utvr</a:t>
            </a:r>
            <a:r>
              <a:rPr lang="sr-Latn-BA" sz="2200" dirty="0"/>
              <a:t>đivanja svrhe i cilja procjene, prvi naredni zadatak odnosi se na prikupljanje podataka koji se neophodni da bi se proces procjene realizovao. </a:t>
            </a:r>
          </a:p>
          <a:p>
            <a:r>
              <a:rPr lang="sr-Latn-BA" sz="2200" dirty="0"/>
              <a:t>Prikupljeni i analizirani podaci procjenivaču pružaju osnovu za dalje korake u toku procjene vrijednosti preduzeća. </a:t>
            </a:r>
          </a:p>
          <a:p>
            <a:r>
              <a:rPr lang="sr-Latn-BA" sz="2200" dirty="0" smtClean="0"/>
              <a:t>Sve </a:t>
            </a:r>
            <a:r>
              <a:rPr lang="sr-Latn-BA" sz="2200" dirty="0"/>
              <a:t>podatke koji se koriste pri procjeni vrijednosti preduzeća možemo svrstati u četiri kategorije: </a:t>
            </a:r>
          </a:p>
          <a:p>
            <a:pPr lvl="1"/>
            <a:r>
              <a:rPr lang="sr-Latn-BA" sz="2000" dirty="0"/>
              <a:t>opšti podaci o preduzeću, </a:t>
            </a:r>
          </a:p>
          <a:p>
            <a:pPr lvl="1"/>
            <a:r>
              <a:rPr lang="sr-Latn-BA" sz="2000" dirty="0"/>
              <a:t>ocjena privrednih prilika, stanja privredne grane i kurentne sposobnosti preduzeća,</a:t>
            </a:r>
          </a:p>
          <a:p>
            <a:pPr lvl="1"/>
            <a:r>
              <a:rPr lang="sr-Latn-BA" sz="2000" dirty="0"/>
              <a:t>finansijski izvještaji i </a:t>
            </a:r>
          </a:p>
          <a:p>
            <a:pPr lvl="1"/>
            <a:r>
              <a:rPr lang="sr-Latn-BA" sz="2000" dirty="0"/>
              <a:t>pokazatelji finansijske </a:t>
            </a:r>
            <a:r>
              <a:rPr lang="sr-Latn-BA" sz="2000" dirty="0" smtClean="0"/>
              <a:t>analize </a:t>
            </a:r>
            <a:r>
              <a:rPr lang="sr-Latn-BA" sz="2000" dirty="0" smtClean="0">
                <a:ea typeface="Times New Roman" panose="02020603050405020304" pitchFamily="18" charset="0"/>
              </a:rPr>
              <a:t>(relativni pokazatelji </a:t>
            </a:r>
            <a:r>
              <a:rPr lang="sr-Latn-BA" sz="2000" dirty="0">
                <a:ea typeface="Times New Roman" panose="02020603050405020304" pitchFamily="18" charset="0"/>
              </a:rPr>
              <a:t>i </a:t>
            </a:r>
            <a:r>
              <a:rPr lang="sr-Latn-BA" sz="2000" dirty="0" smtClean="0">
                <a:ea typeface="Times New Roman" panose="02020603050405020304" pitchFamily="18" charset="0"/>
              </a:rPr>
              <a:t>finansijska racija)</a:t>
            </a:r>
            <a:r>
              <a:rPr lang="sr-Latn-BA" sz="2000" dirty="0" smtClean="0">
                <a:latin typeface="Times New Roman" panose="02020603050405020304" pitchFamily="18" charset="0"/>
                <a:ea typeface="Times New Roman" panose="02020603050405020304" pitchFamily="18" charset="0"/>
              </a:rPr>
              <a:t>.</a:t>
            </a:r>
            <a:endParaRPr lang="sr-Latn-BA" sz="2000" dirty="0"/>
          </a:p>
        </p:txBody>
      </p:sp>
    </p:spTree>
    <p:extLst>
      <p:ext uri="{BB962C8B-B14F-4D97-AF65-F5344CB8AC3E}">
        <p14:creationId xmlns:p14="http://schemas.microsoft.com/office/powerpoint/2010/main" val="37706875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2"/>
            <a:ext cx="7584896" cy="1152128"/>
          </a:xfrm>
        </p:spPr>
        <p:txBody>
          <a:bodyPr>
            <a:normAutofit/>
          </a:bodyPr>
          <a:lstStyle/>
          <a:p>
            <a:pPr algn="ctr"/>
            <a:r>
              <a:rPr lang="sr-Latn-BA" sz="3200" b="1" dirty="0" smtClean="0">
                <a:solidFill>
                  <a:schemeClr val="accent3">
                    <a:lumMod val="75000"/>
                  </a:schemeClr>
                </a:solidFill>
              </a:rPr>
              <a:t>8. </a:t>
            </a:r>
            <a:r>
              <a:rPr lang="sr-Latn-BA" sz="3200" b="1" dirty="0" smtClean="0">
                <a:solidFill>
                  <a:schemeClr val="accent3">
                    <a:lumMod val="75000"/>
                  </a:schemeClr>
                </a:solidFill>
              </a:rPr>
              <a:t>PROCES </a:t>
            </a:r>
            <a:r>
              <a:rPr lang="sr-Latn-BA" sz="3200" b="1" dirty="0">
                <a:solidFill>
                  <a:schemeClr val="accent3">
                    <a:lumMod val="75000"/>
                  </a:schemeClr>
                </a:solidFill>
              </a:rPr>
              <a:t>PROCJENE</a:t>
            </a:r>
            <a:endParaRPr lang="en-US" sz="3200" dirty="0"/>
          </a:p>
        </p:txBody>
      </p:sp>
      <p:sp>
        <p:nvSpPr>
          <p:cNvPr id="3" name="Content Placeholder 2"/>
          <p:cNvSpPr>
            <a:spLocks noGrp="1"/>
          </p:cNvSpPr>
          <p:nvPr>
            <p:ph idx="1"/>
          </p:nvPr>
        </p:nvSpPr>
        <p:spPr>
          <a:xfrm>
            <a:off x="467544" y="1844824"/>
            <a:ext cx="8136904" cy="4190216"/>
          </a:xfrm>
        </p:spPr>
        <p:txBody>
          <a:bodyPr>
            <a:normAutofit fontScale="92500" lnSpcReduction="10000"/>
          </a:bodyPr>
          <a:lstStyle/>
          <a:p>
            <a:r>
              <a:rPr lang="sr-Latn-BA" sz="2400" dirty="0" smtClean="0"/>
              <a:t>Efikasno </a:t>
            </a:r>
            <a:r>
              <a:rPr lang="sr-Latn-BA" sz="2400" dirty="0"/>
              <a:t>i produktivno prikupljanje podataka vrši se iz internih i javno dostupnih izvora, u pismenoj formi kao i intervjuisanjem upućenih ljudi u preduzećima. </a:t>
            </a:r>
            <a:endParaRPr lang="sr-Latn-BA" sz="2400" dirty="0" smtClean="0"/>
          </a:p>
          <a:p>
            <a:r>
              <a:rPr lang="sr-Latn-BA" sz="2400" dirty="0"/>
              <a:t>Prikupljene informacije će se razlikovati od slučaja do slučaja, u zavisnosti od svrhe procjene i procjenjivačevog subjektivnog prosuđivanja. </a:t>
            </a:r>
            <a:endParaRPr lang="sr-Latn-BA" sz="2400" dirty="0" smtClean="0"/>
          </a:p>
          <a:p>
            <a:r>
              <a:rPr lang="sr-Latn-BA" sz="2400" dirty="0" smtClean="0"/>
              <a:t>Sve </a:t>
            </a:r>
            <a:r>
              <a:rPr lang="sr-Latn-BA" sz="2400" dirty="0"/>
              <a:t>relevantne informacije moraju biti prikupljene, imajući u vidu da su iste značajne u onoj mjeri u kojoj doprinose uspješnom sprovođenju i završetku procjene vrijednosti preduzeća. </a:t>
            </a:r>
            <a:endParaRPr lang="sr-Latn-BA" sz="2400" dirty="0" smtClean="0"/>
          </a:p>
          <a:p>
            <a:r>
              <a:rPr lang="sr-Latn-BA" sz="2400" dirty="0" smtClean="0"/>
              <a:t>Nakon </a:t>
            </a:r>
            <a:r>
              <a:rPr lang="sr-Latn-BA" sz="2400" dirty="0"/>
              <a:t>utvrđivanja svrhe i cilja procjene, prikupljanja i analize podataka, odabira metoda procjene te utvrđivanja procijenjene vrijednosti procjenjivač pristupa izradi izvještaja o procjeni vrijednosti.</a:t>
            </a:r>
          </a:p>
          <a:p>
            <a:endParaRPr lang="en-US" sz="2400" dirty="0"/>
          </a:p>
          <a:p>
            <a:endParaRPr lang="en-US" dirty="0"/>
          </a:p>
        </p:txBody>
      </p:sp>
    </p:spTree>
    <p:extLst>
      <p:ext uri="{BB962C8B-B14F-4D97-AF65-F5344CB8AC3E}">
        <p14:creationId xmlns:p14="http://schemas.microsoft.com/office/powerpoint/2010/main" val="6063664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04088"/>
            <a:ext cx="8075240" cy="564672"/>
          </a:xfrm>
        </p:spPr>
        <p:txBody>
          <a:bodyPr>
            <a:noAutofit/>
          </a:bodyPr>
          <a:lstStyle/>
          <a:p>
            <a:r>
              <a:rPr lang="sr-Latn-BA" sz="3600" b="1" dirty="0" smtClean="0">
                <a:solidFill>
                  <a:schemeClr val="accent3">
                    <a:lumMod val="75000"/>
                  </a:schemeClr>
                </a:solidFill>
              </a:rPr>
              <a:t>Važni sajtovi</a:t>
            </a:r>
            <a:endParaRPr lang="en-US" sz="3600" b="1" dirty="0">
              <a:solidFill>
                <a:schemeClr val="accent3">
                  <a:lumMod val="75000"/>
                </a:schemeClr>
              </a:solidFill>
            </a:endParaRPr>
          </a:p>
        </p:txBody>
      </p:sp>
      <p:sp>
        <p:nvSpPr>
          <p:cNvPr id="3" name="Content Placeholder 2"/>
          <p:cNvSpPr>
            <a:spLocks noGrp="1"/>
          </p:cNvSpPr>
          <p:nvPr>
            <p:ph idx="1"/>
          </p:nvPr>
        </p:nvSpPr>
        <p:spPr>
          <a:xfrm>
            <a:off x="539552" y="1484784"/>
            <a:ext cx="8147248" cy="4839816"/>
          </a:xfrm>
        </p:spPr>
        <p:txBody>
          <a:bodyPr>
            <a:normAutofit/>
          </a:bodyPr>
          <a:lstStyle/>
          <a:p>
            <a:r>
              <a:rPr lang="sr-Latn-BA" dirty="0" smtClean="0"/>
              <a:t>The Appraisal Foundation. (n.d.).</a:t>
            </a:r>
            <a:r>
              <a:rPr lang="sr-Latn-BA" u="sng" dirty="0" smtClean="0">
                <a:solidFill>
                  <a:schemeClr val="accent3">
                    <a:lumMod val="75000"/>
                  </a:schemeClr>
                </a:solidFill>
              </a:rPr>
              <a:t>www.appraisalfoundation.org</a:t>
            </a:r>
          </a:p>
          <a:p>
            <a:r>
              <a:rPr lang="sr-Latn-BA" dirty="0" smtClean="0"/>
              <a:t>ASA - American Society of Appraisers. (n. d.). </a:t>
            </a:r>
            <a:r>
              <a:rPr lang="sr-Latn-BA" u="sng" dirty="0" smtClean="0">
                <a:solidFill>
                  <a:schemeClr val="accent3">
                    <a:lumMod val="75000"/>
                  </a:schemeClr>
                </a:solidFill>
              </a:rPr>
              <a:t>http://www.appraisers.org</a:t>
            </a:r>
          </a:p>
          <a:p>
            <a:r>
              <a:rPr lang="sr-Latn-BA" dirty="0" smtClean="0"/>
              <a:t>Damodaran Valuation. (n.d.). </a:t>
            </a:r>
            <a:r>
              <a:rPr lang="sr-Latn-BA" u="sng" dirty="0" smtClean="0">
                <a:solidFill>
                  <a:schemeClr val="accent3">
                    <a:lumMod val="75000"/>
                  </a:schemeClr>
                </a:solidFill>
              </a:rPr>
              <a:t>http://damodaran.org</a:t>
            </a:r>
            <a:endParaRPr lang="en-US" dirty="0" smtClean="0">
              <a:solidFill>
                <a:schemeClr val="accent3">
                  <a:lumMod val="75000"/>
                </a:schemeClr>
              </a:solidFill>
            </a:endParaRPr>
          </a:p>
          <a:p>
            <a:r>
              <a:rPr lang="sr-Latn-BA" dirty="0" smtClean="0"/>
              <a:t>FASB – Financial Accounting Standards Board. (n.d.). </a:t>
            </a:r>
            <a:r>
              <a:rPr lang="sr-Latn-BA" dirty="0" smtClean="0">
                <a:solidFill>
                  <a:schemeClr val="accent3">
                    <a:lumMod val="75000"/>
                  </a:schemeClr>
                </a:solidFill>
              </a:rPr>
              <a:t>http://www.fasb.org</a:t>
            </a:r>
          </a:p>
          <a:p>
            <a:r>
              <a:rPr lang="sr-Latn-BA" dirty="0" smtClean="0"/>
              <a:t>IDW - Institut der deutschen Wirtschaftsprüfer (n.d.) </a:t>
            </a:r>
            <a:r>
              <a:rPr lang="sr-Latn-BA" u="sng" dirty="0" smtClean="0">
                <a:solidFill>
                  <a:schemeClr val="accent3">
                    <a:lumMod val="75000"/>
                  </a:schemeClr>
                </a:solidFill>
              </a:rPr>
              <a:t>http://www.idw.de/idw</a:t>
            </a:r>
            <a:endParaRPr lang="en-US" dirty="0" smtClean="0">
              <a:solidFill>
                <a:schemeClr val="accent3">
                  <a:lumMod val="75000"/>
                </a:schemeClr>
              </a:solidFill>
            </a:endParaRPr>
          </a:p>
          <a:p>
            <a:r>
              <a:rPr lang="sr-Latn-CS" dirty="0" smtClean="0"/>
              <a:t>IVSC - International Valuation Standards Council. (n.d.). </a:t>
            </a:r>
            <a:r>
              <a:rPr lang="sr-Latn-CS" u="sng" dirty="0" smtClean="0">
                <a:solidFill>
                  <a:schemeClr val="accent3">
                    <a:lumMod val="75000"/>
                  </a:schemeClr>
                </a:solidFill>
              </a:rPr>
              <a:t>http://www.ivsc.org</a:t>
            </a:r>
          </a:p>
          <a:p>
            <a:r>
              <a:rPr lang="sr-Latn-BA" dirty="0" smtClean="0"/>
              <a:t>Shannon Pratt Valuations. (n.d.) </a:t>
            </a:r>
            <a:r>
              <a:rPr lang="sr-Latn-BA" u="sng" dirty="0" smtClean="0">
                <a:solidFill>
                  <a:schemeClr val="accent3">
                    <a:lumMod val="75000"/>
                  </a:schemeClr>
                </a:solidFill>
              </a:rPr>
              <a:t>http://www.shannonpratt.com</a:t>
            </a:r>
            <a:endParaRPr lang="en-US" dirty="0" smtClean="0">
              <a:solidFill>
                <a:schemeClr val="accent3">
                  <a:lumMod val="75000"/>
                </a:schemeClr>
              </a:solidFill>
            </a:endParaRP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276872"/>
            <a:ext cx="7478216" cy="1143000"/>
          </a:xfrm>
        </p:spPr>
        <p:txBody>
          <a:bodyPr>
            <a:normAutofit/>
          </a:bodyPr>
          <a:lstStyle/>
          <a:p>
            <a:pPr algn="ctr"/>
            <a:r>
              <a:rPr lang="sr-Latn-BA" sz="3200" b="1" dirty="0" smtClean="0">
                <a:solidFill>
                  <a:schemeClr val="accent3">
                    <a:lumMod val="75000"/>
                  </a:schemeClr>
                </a:solidFill>
              </a:rPr>
              <a:t>Hvala </a:t>
            </a:r>
            <a:r>
              <a:rPr lang="en-US" sz="3200" b="1" dirty="0">
                <a:solidFill>
                  <a:schemeClr val="accent3">
                    <a:lumMod val="75000"/>
                  </a:schemeClr>
                </a:solidFill>
              </a:rPr>
              <a:t>z</a:t>
            </a:r>
            <a:r>
              <a:rPr lang="sr-Latn-BA" sz="3200" b="1" dirty="0" smtClean="0">
                <a:solidFill>
                  <a:schemeClr val="accent3">
                    <a:lumMod val="75000"/>
                  </a:schemeClr>
                </a:solidFill>
              </a:rPr>
              <a:t>a pažnj</a:t>
            </a:r>
            <a:r>
              <a:rPr lang="en-US" sz="3200" b="1" dirty="0" smtClean="0">
                <a:solidFill>
                  <a:schemeClr val="accent3">
                    <a:lumMod val="75000"/>
                  </a:schemeClr>
                </a:solidFill>
              </a:rPr>
              <a:t>u</a:t>
            </a:r>
            <a:r>
              <a:rPr lang="sr-Latn-BA" sz="3200" b="1" dirty="0" smtClean="0">
                <a:solidFill>
                  <a:schemeClr val="accent3">
                    <a:lumMod val="75000"/>
                  </a:schemeClr>
                </a:solidFill>
              </a:rPr>
              <a:t>!</a:t>
            </a:r>
            <a:endParaRPr lang="en-US" sz="3200" b="1"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642594"/>
            <a:ext cx="7680960" cy="842190"/>
          </a:xfrm>
        </p:spPr>
        <p:txBody>
          <a:bodyPr/>
          <a:lstStyle/>
          <a:p>
            <a:r>
              <a:rPr lang="sr-Latn-BA" sz="3200" b="1" dirty="0">
                <a:solidFill>
                  <a:srgbClr val="0BD0D9">
                    <a:lumMod val="75000"/>
                  </a:srgbClr>
                </a:solidFill>
              </a:rPr>
              <a:t>1. POJAM I DEFINICIJE VRIJEDNOSTI</a:t>
            </a:r>
            <a:endParaRPr lang="en-US" dirty="0"/>
          </a:p>
        </p:txBody>
      </p:sp>
      <p:sp>
        <p:nvSpPr>
          <p:cNvPr id="3" name="Content Placeholder 2"/>
          <p:cNvSpPr>
            <a:spLocks noGrp="1"/>
          </p:cNvSpPr>
          <p:nvPr>
            <p:ph idx="1"/>
          </p:nvPr>
        </p:nvSpPr>
        <p:spPr>
          <a:xfrm>
            <a:off x="611560" y="1700808"/>
            <a:ext cx="7800920" cy="4608512"/>
          </a:xfrm>
        </p:spPr>
        <p:txBody>
          <a:bodyPr>
            <a:normAutofit lnSpcReduction="10000"/>
          </a:bodyPr>
          <a:lstStyle/>
          <a:p>
            <a:r>
              <a:rPr lang="sr-Latn-BA" sz="2400" dirty="0"/>
              <a:t>Pošto je poznato da se cijena preduzeća na tržištu razlikuje od vrijednosti njegove imovine, logično je da će se i vrijednost imovine preduzeća razlikovati od vrijednosti preduzeća kao </a:t>
            </a:r>
            <a:r>
              <a:rPr lang="sr-Latn-BA" sz="2400" dirty="0" smtClean="0"/>
              <a:t>cjeline</a:t>
            </a:r>
            <a:r>
              <a:rPr lang="en-US" sz="2400" dirty="0" smtClean="0"/>
              <a:t>.</a:t>
            </a:r>
          </a:p>
          <a:p>
            <a:r>
              <a:rPr lang="sr-Latn-BA" sz="2400" dirty="0" smtClean="0"/>
              <a:t>Razlog </a:t>
            </a:r>
            <a:r>
              <a:rPr lang="sr-Latn-BA" sz="2400" dirty="0"/>
              <a:t>tome je u činjenici da je vrijednost preduzeća određena načinom korišćenja i kombinovanja pojedinih vrsta imovine koje ono koristi u svom poslovanju. </a:t>
            </a:r>
            <a:endParaRPr lang="en-US" sz="2400" dirty="0" smtClean="0"/>
          </a:p>
          <a:p>
            <a:r>
              <a:rPr lang="sr-Latn-BA" sz="2400" dirty="0" smtClean="0"/>
              <a:t>Subjektivno </a:t>
            </a:r>
            <a:r>
              <a:rPr lang="sr-Latn-BA" sz="2400" dirty="0"/>
              <a:t>stanovište vrijednosti koje preovladava u savremenoj literaturi podrazumijeva da </a:t>
            </a:r>
            <a:r>
              <a:rPr lang="sr-Latn-BA" sz="2400" b="1" dirty="0"/>
              <a:t>ne postoji jedna apsolutno tačna ili prava </a:t>
            </a:r>
            <a:r>
              <a:rPr lang="sr-Latn-BA" sz="2400" b="1" dirty="0" smtClean="0"/>
              <a:t>vrijednost.</a:t>
            </a:r>
            <a:endParaRPr lang="en-US" sz="2400" b="1" dirty="0" smtClean="0"/>
          </a:p>
          <a:p>
            <a:r>
              <a:rPr lang="sr-Latn-BA" sz="2400" b="1" dirty="0" smtClean="0"/>
              <a:t>Vrijednost </a:t>
            </a:r>
            <a:r>
              <a:rPr lang="sr-Latn-BA" sz="2400" b="1" dirty="0"/>
              <a:t>će se razlikovati u zavisnosti od subjektivnog gledišta kupca i prodavca</a:t>
            </a:r>
            <a:r>
              <a:rPr lang="sr-Latn-BA" sz="2400" dirty="0"/>
              <a:t>. </a:t>
            </a:r>
            <a:endParaRPr lang="en-US" sz="2400" dirty="0" smtClean="0"/>
          </a:p>
          <a:p>
            <a:pPr marL="0" indent="0">
              <a:buNone/>
            </a:pPr>
            <a:endParaRPr lang="en-US" dirty="0"/>
          </a:p>
        </p:txBody>
      </p:sp>
    </p:spTree>
    <p:extLst>
      <p:ext uri="{BB962C8B-B14F-4D97-AF65-F5344CB8AC3E}">
        <p14:creationId xmlns:p14="http://schemas.microsoft.com/office/powerpoint/2010/main" val="2921535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42594"/>
            <a:ext cx="7800920" cy="842190"/>
          </a:xfrm>
        </p:spPr>
        <p:txBody>
          <a:bodyPr>
            <a:normAutofit/>
          </a:bodyPr>
          <a:lstStyle/>
          <a:p>
            <a:r>
              <a:rPr lang="sr-Latn-BA" sz="3200" b="1" dirty="0" smtClean="0">
                <a:solidFill>
                  <a:schemeClr val="accent3">
                    <a:lumMod val="75000"/>
                  </a:schemeClr>
                </a:solidFill>
              </a:rPr>
              <a:t>Šta je vrijednost? Definicije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395536" y="1484784"/>
            <a:ext cx="8352928" cy="4968552"/>
          </a:xfrm>
        </p:spPr>
        <p:txBody>
          <a:bodyPr>
            <a:normAutofit fontScale="85000" lnSpcReduction="20000"/>
          </a:bodyPr>
          <a:lstStyle/>
          <a:p>
            <a:r>
              <a:rPr lang="sr-Latn-BA" sz="2400" dirty="0" smtClean="0"/>
              <a:t>Rappaport </a:t>
            </a:r>
            <a:r>
              <a:rPr lang="sr-Latn-BA" sz="2400" dirty="0"/>
              <a:t>(</a:t>
            </a:r>
            <a:r>
              <a:rPr lang="sr-Latn-CS" sz="2400" dirty="0" smtClean="0"/>
              <a:t>1998): V</a:t>
            </a:r>
            <a:r>
              <a:rPr lang="sr-Cyrl-CS" sz="2400" dirty="0" smtClean="0"/>
              <a:t>rijednost </a:t>
            </a:r>
            <a:r>
              <a:rPr lang="sr-Cyrl-CS" sz="2400" dirty="0"/>
              <a:t>preduzeća je zbir tri elementa</a:t>
            </a:r>
            <a:r>
              <a:rPr lang="sr-Latn-CS" sz="2400" dirty="0"/>
              <a:t>: </a:t>
            </a:r>
            <a:r>
              <a:rPr lang="sr-Cyrl-CS" sz="2400" dirty="0" smtClean="0"/>
              <a:t>sadašnje </a:t>
            </a:r>
            <a:r>
              <a:rPr lang="sr-Cyrl-CS" sz="2400" dirty="0"/>
              <a:t>vrijednosti operativnih </a:t>
            </a:r>
            <a:r>
              <a:rPr lang="en-US" sz="2400" dirty="0" err="1"/>
              <a:t>nov</a:t>
            </a:r>
            <a:r>
              <a:rPr lang="sr-Latn-BA" sz="2400" dirty="0"/>
              <a:t>čanih </a:t>
            </a:r>
            <a:r>
              <a:rPr lang="sr-Cyrl-CS" sz="2400" dirty="0"/>
              <a:t>tokova u </a:t>
            </a:r>
            <a:r>
              <a:rPr lang="sr-Cyrl-CS" sz="2400" dirty="0" smtClean="0"/>
              <a:t>periodu </a:t>
            </a:r>
            <a:r>
              <a:rPr lang="sr-Cyrl-CS" sz="2400" dirty="0"/>
              <a:t>koji se </a:t>
            </a:r>
            <a:r>
              <a:rPr lang="sr-Cyrl-CS" sz="2400" dirty="0" smtClean="0"/>
              <a:t>analizira, </a:t>
            </a:r>
            <a:r>
              <a:rPr lang="sr-Latn-BA" sz="2400" dirty="0"/>
              <a:t>s</a:t>
            </a:r>
            <a:r>
              <a:rPr lang="sr-Cyrl-CS" sz="2400" dirty="0" smtClean="0"/>
              <a:t>adašnje </a:t>
            </a:r>
            <a:r>
              <a:rPr lang="sr-Cyrl-CS" sz="2400" dirty="0"/>
              <a:t>vrijednosti  operativnih </a:t>
            </a:r>
            <a:r>
              <a:rPr lang="sr-Latn-BA" sz="2400" dirty="0"/>
              <a:t>novčanih </a:t>
            </a:r>
            <a:r>
              <a:rPr lang="sr-Cyrl-CS" sz="2400" dirty="0"/>
              <a:t>tokova nakon perioda koji se analizira i </a:t>
            </a:r>
            <a:r>
              <a:rPr lang="sr-Cyrl-CS" sz="2400" dirty="0" smtClean="0"/>
              <a:t>tekuće </a:t>
            </a:r>
            <a:r>
              <a:rPr lang="sr-Cyrl-CS" sz="2400" dirty="0"/>
              <a:t>vrijednosti utrživih </a:t>
            </a:r>
            <a:r>
              <a:rPr lang="sr-Latn-BA" sz="2400" dirty="0" smtClean="0"/>
              <a:t>HOV </a:t>
            </a:r>
            <a:r>
              <a:rPr lang="sr-Cyrl-CS" sz="2400" dirty="0" smtClean="0"/>
              <a:t>i </a:t>
            </a:r>
            <a:r>
              <a:rPr lang="sr-Cyrl-CS" sz="2400" dirty="0"/>
              <a:t>drugih neoperativnih investicija </a:t>
            </a:r>
            <a:r>
              <a:rPr lang="sr-Cyrl-CS" sz="2400" dirty="0" smtClean="0"/>
              <a:t>(</a:t>
            </a:r>
            <a:r>
              <a:rPr lang="sr-Latn-BA" sz="2400" dirty="0" smtClean="0"/>
              <a:t>N</a:t>
            </a:r>
            <a:r>
              <a:rPr lang="sr-Cyrl-CS" sz="2400" dirty="0" smtClean="0"/>
              <a:t>pr</a:t>
            </a:r>
            <a:r>
              <a:rPr lang="sr-Cyrl-CS" sz="2400" dirty="0"/>
              <a:t>. vladine obveznice). </a:t>
            </a:r>
            <a:endParaRPr lang="en-US" sz="2400" dirty="0" smtClean="0"/>
          </a:p>
          <a:p>
            <a:r>
              <a:rPr lang="sr-Cyrl-CS" sz="2400" dirty="0"/>
              <a:t>Poznanić </a:t>
            </a:r>
            <a:r>
              <a:rPr lang="sr-Latn-BA" sz="2400" dirty="0"/>
              <a:t>i </a:t>
            </a:r>
            <a:r>
              <a:rPr lang="sr-Cyrl-CS" sz="2400" dirty="0"/>
              <a:t>Cvijanović, </a:t>
            </a:r>
            <a:r>
              <a:rPr lang="sr-Cyrl-CS" sz="2400" dirty="0" smtClean="0"/>
              <a:t>2011</a:t>
            </a:r>
            <a:r>
              <a:rPr lang="sr-Latn-BA" sz="2400" dirty="0" smtClean="0"/>
              <a:t>: </a:t>
            </a:r>
            <a:r>
              <a:rPr lang="sr-Cyrl-CS" sz="2400" dirty="0" smtClean="0"/>
              <a:t>Vrijednost </a:t>
            </a:r>
            <a:r>
              <a:rPr lang="sr-Cyrl-CS" sz="2400" dirty="0"/>
              <a:t>nije precizno utvrđen pojam </a:t>
            </a:r>
            <a:r>
              <a:rPr lang="sr-Latn-BA" sz="2400" dirty="0"/>
              <a:t>pošto </a:t>
            </a:r>
            <a:r>
              <a:rPr lang="sr-Cyrl-CS" sz="2400" dirty="0"/>
              <a:t>varira u zavisnosti od okolnosti u kojima preduzeće posluje, karakteristika u pogledu rizika i očekivane dobiti, kao cilјeva vlasnika </a:t>
            </a:r>
            <a:r>
              <a:rPr lang="sr-Cyrl-CS" sz="2400" dirty="0" smtClean="0"/>
              <a:t>preduzeća</a:t>
            </a:r>
            <a:r>
              <a:rPr lang="sr-Latn-BA" sz="2400" dirty="0" smtClean="0"/>
              <a:t>.</a:t>
            </a:r>
          </a:p>
          <a:p>
            <a:r>
              <a:rPr lang="sr-Cyrl-CS" sz="2400" dirty="0"/>
              <a:t>Rodić i Filipović, </a:t>
            </a:r>
            <a:r>
              <a:rPr lang="sr-Cyrl-CS" sz="2400" dirty="0" smtClean="0"/>
              <a:t>2010</a:t>
            </a:r>
            <a:r>
              <a:rPr lang="sr-Latn-BA" sz="2400" dirty="0" smtClean="0"/>
              <a:t>: </a:t>
            </a:r>
            <a:r>
              <a:rPr lang="sr-Cyrl-CS" sz="2400" dirty="0" smtClean="0"/>
              <a:t>Vrijednost </a:t>
            </a:r>
            <a:r>
              <a:rPr lang="sr-Cyrl-CS" sz="2400" dirty="0"/>
              <a:t>preduzeća predstavlјa net</a:t>
            </a:r>
            <a:r>
              <a:rPr lang="sr-Latn-BA" sz="2400" dirty="0"/>
              <a:t>o </a:t>
            </a:r>
            <a:r>
              <a:rPr lang="sr-Cyrl-CS" sz="2400" dirty="0"/>
              <a:t>aktiv</a:t>
            </a:r>
            <a:r>
              <a:rPr lang="sr-Latn-BA" sz="2400" dirty="0"/>
              <a:t>u</a:t>
            </a:r>
            <a:r>
              <a:rPr lang="sr-Cyrl-CS" sz="2400" dirty="0"/>
              <a:t>, odnosno razlik</a:t>
            </a:r>
            <a:r>
              <a:rPr lang="sr-Latn-BA" sz="2400" dirty="0"/>
              <a:t>u </a:t>
            </a:r>
            <a:r>
              <a:rPr lang="sr-Cyrl-CS" sz="2400" dirty="0"/>
              <a:t>između poslovne imovine i obaveza uvećanih za dugoročna rezervisanja i pasivna vremensk</a:t>
            </a:r>
            <a:r>
              <a:rPr lang="sr-Latn-BA" sz="2400" dirty="0"/>
              <a:t>a </a:t>
            </a:r>
            <a:r>
              <a:rPr lang="sr-Cyrl-CS" sz="2400" dirty="0" smtClean="0"/>
              <a:t>razgraničenja</a:t>
            </a:r>
            <a:r>
              <a:rPr lang="sr-Latn-BA" sz="2400" dirty="0" smtClean="0"/>
              <a:t>.</a:t>
            </a:r>
          </a:p>
          <a:p>
            <a:r>
              <a:rPr lang="sr-Latn-BA" sz="2400" dirty="0" smtClean="0"/>
              <a:t>Arnold, 1998: </a:t>
            </a:r>
            <a:r>
              <a:rPr lang="sr-Cyrl-CS" sz="2400" dirty="0" smtClean="0"/>
              <a:t>Vrijednost preduzeća u funkciji </a:t>
            </a:r>
            <a:r>
              <a:rPr lang="sr-Latn-CS" sz="2400" dirty="0" smtClean="0"/>
              <a:t>je </a:t>
            </a:r>
            <a:r>
              <a:rPr lang="sr-Cyrl-CS" sz="2400" dirty="0" smtClean="0"/>
              <a:t>četiri klјučna elementa: količine investiranog kapitala, stvarne stope povrata na kapital, očekivane stope povrata na kapital i planirano</a:t>
            </a:r>
            <a:r>
              <a:rPr lang="sr-Latn-CS" sz="2400" dirty="0" smtClean="0"/>
              <a:t>g </a:t>
            </a:r>
            <a:r>
              <a:rPr lang="sr-Cyrl-CS" sz="2400" dirty="0" smtClean="0"/>
              <a:t>vremenskog horizonta</a:t>
            </a:r>
            <a:endParaRPr lang="sr-Latn-BA" sz="2400" dirty="0" smtClean="0"/>
          </a:p>
          <a:p>
            <a:r>
              <a:rPr lang="sr-Latn-BA" sz="2400" dirty="0" smtClean="0"/>
              <a:t>Damodaran, 2012; </a:t>
            </a:r>
            <a:r>
              <a:rPr lang="sr-Latn-CS" sz="2400" dirty="0" smtClean="0"/>
              <a:t>Pratt, </a:t>
            </a:r>
            <a:r>
              <a:rPr lang="sr-Latn-BA" sz="2400" dirty="0" smtClean="0"/>
              <a:t>2009: R</a:t>
            </a:r>
            <a:r>
              <a:rPr lang="sr-Cyrl-CS" sz="2400" dirty="0" smtClean="0"/>
              <a:t>azlikuj</a:t>
            </a:r>
            <a:r>
              <a:rPr lang="sr-Latn-BA" sz="2400" dirty="0" smtClean="0"/>
              <a:t>emo </a:t>
            </a:r>
            <a:r>
              <a:rPr lang="sr-Cyrl-CS" sz="2400" dirty="0" smtClean="0"/>
              <a:t>osnovnu vrijednost ili vrijednost većinskog interesa do koje se dolazi klasičnim metodama procjene i vrijednost manjinskog interesa koja predstavlјa osnovnu vrijednost umanjenu za diskonte za nedostatak kontrole i </a:t>
            </a:r>
            <a:r>
              <a:rPr lang="sr-Latn-CS" sz="2400" dirty="0" smtClean="0"/>
              <a:t>ne</a:t>
            </a:r>
            <a:r>
              <a:rPr lang="sr-Cyrl-CS" sz="2400" dirty="0" smtClean="0"/>
              <a:t>utrživost</a:t>
            </a:r>
            <a:endParaRPr lang="en-US" sz="2400" dirty="0" smtClean="0"/>
          </a:p>
          <a:p>
            <a:endParaRPr lang="en-US" dirty="0"/>
          </a:p>
        </p:txBody>
      </p:sp>
    </p:spTree>
    <p:extLst>
      <p:ext uri="{BB962C8B-B14F-4D97-AF65-F5344CB8AC3E}">
        <p14:creationId xmlns:p14="http://schemas.microsoft.com/office/powerpoint/2010/main" val="1809672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3" y="476672"/>
            <a:ext cx="7864218" cy="1224136"/>
          </a:xfrm>
        </p:spPr>
        <p:txBody>
          <a:bodyPr>
            <a:normAutofit/>
          </a:bodyPr>
          <a:lstStyle/>
          <a:p>
            <a:r>
              <a:rPr lang="sr-Latn-BA" sz="3200" b="1" dirty="0">
                <a:solidFill>
                  <a:srgbClr val="0BD0D9">
                    <a:lumMod val="75000"/>
                  </a:srgbClr>
                </a:solidFill>
              </a:rPr>
              <a:t>Šta je vrijednost? Definicije vrijednosti</a:t>
            </a:r>
            <a:endParaRPr lang="en-US" sz="3200" dirty="0"/>
          </a:p>
        </p:txBody>
      </p:sp>
      <p:sp>
        <p:nvSpPr>
          <p:cNvPr id="3" name="Content Placeholder 2"/>
          <p:cNvSpPr>
            <a:spLocks noGrp="1"/>
          </p:cNvSpPr>
          <p:nvPr>
            <p:ph idx="1"/>
          </p:nvPr>
        </p:nvSpPr>
        <p:spPr>
          <a:xfrm>
            <a:off x="755576" y="1844824"/>
            <a:ext cx="7656904" cy="4190216"/>
          </a:xfrm>
        </p:spPr>
        <p:txBody>
          <a:bodyPr>
            <a:normAutofit/>
          </a:bodyPr>
          <a:lstStyle/>
          <a:p>
            <a:r>
              <a:rPr lang="sr-Cyrl-CS" sz="2800" dirty="0"/>
              <a:t>Postoje mnoge kontroverze kad je u pitanju pojam vrijednosti</a:t>
            </a:r>
            <a:r>
              <a:rPr lang="sr-Latn-BA" sz="2800" dirty="0"/>
              <a:t>, recimo, </a:t>
            </a:r>
            <a:r>
              <a:rPr lang="sr-Cyrl-CS" sz="2800" dirty="0"/>
              <a:t>kako procijeniti stvarnu vrijednost i koliko vremena je potrebno da se tržišne cijene prilagode stvarnoj vrijednosti. </a:t>
            </a:r>
            <a:endParaRPr lang="sr-Latn-BA" sz="2800" dirty="0" smtClean="0"/>
          </a:p>
          <a:p>
            <a:r>
              <a:rPr lang="sr-Cyrl-CS" sz="2800" dirty="0" smtClean="0"/>
              <a:t>Međutim</a:t>
            </a:r>
            <a:r>
              <a:rPr lang="sr-Cyrl-CS" sz="2800" dirty="0"/>
              <a:t>, nema spor</a:t>
            </a:r>
            <a:r>
              <a:rPr lang="sr-Latn-BA" sz="2800" dirty="0"/>
              <a:t>a </a:t>
            </a:r>
            <a:r>
              <a:rPr lang="sr-Cyrl-CS" sz="2800" dirty="0"/>
              <a:t>oko toga da se vrijednost preduzeća vezuje za nivo očekivanog rasta budućih </a:t>
            </a:r>
            <a:r>
              <a:rPr lang="sr-Latn-BA" sz="2800" dirty="0"/>
              <a:t>novčanih </a:t>
            </a:r>
            <a:r>
              <a:rPr lang="sr-Cyrl-CS" sz="2800" dirty="0"/>
              <a:t>tokova koj</a:t>
            </a:r>
            <a:r>
              <a:rPr lang="sr-Latn-BA" sz="2800" dirty="0"/>
              <a:t>e </a:t>
            </a:r>
            <a:r>
              <a:rPr lang="sr-Cyrl-CS" sz="2800" dirty="0"/>
              <a:t>dato preduzeće generiše.</a:t>
            </a:r>
            <a:endParaRPr lang="en-US" sz="2800" dirty="0"/>
          </a:p>
          <a:p>
            <a:endParaRPr lang="en-US" sz="2800" dirty="0"/>
          </a:p>
        </p:txBody>
      </p:sp>
    </p:spTree>
    <p:extLst>
      <p:ext uri="{BB962C8B-B14F-4D97-AF65-F5344CB8AC3E}">
        <p14:creationId xmlns:p14="http://schemas.microsoft.com/office/powerpoint/2010/main" val="5319510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42594"/>
            <a:ext cx="7728912" cy="914198"/>
          </a:xfrm>
        </p:spPr>
        <p:txBody>
          <a:bodyPr>
            <a:normAutofit fontScale="90000"/>
          </a:bodyPr>
          <a:lstStyle/>
          <a:p>
            <a:pPr algn="ctr"/>
            <a:r>
              <a:rPr lang="sr-Latn-BA" sz="3200" b="1" dirty="0" smtClean="0">
                <a:solidFill>
                  <a:schemeClr val="accent3">
                    <a:lumMod val="75000"/>
                  </a:schemeClr>
                </a:solidFill>
              </a:rPr>
              <a:t>2. POJAM VRIJEDNOSTI I UPOTREBNE VRIJEDNOSTI </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700808"/>
            <a:ext cx="8064896" cy="4752528"/>
          </a:xfrm>
        </p:spPr>
        <p:txBody>
          <a:bodyPr>
            <a:noAutofit/>
          </a:bodyPr>
          <a:lstStyle/>
          <a:p>
            <a:r>
              <a:rPr lang="sr-Latn-BA" sz="2200" dirty="0"/>
              <a:t>Jedan od osnovnih postulata investiranja je da investitor nije voljan da za imovinu plati više od onoga što ona zaista vrijedi. </a:t>
            </a:r>
            <a:endParaRPr lang="sr-Latn-BA" sz="2200" dirty="0" smtClean="0"/>
          </a:p>
          <a:p>
            <a:r>
              <a:rPr lang="sr-Latn-BA" sz="2200" dirty="0" smtClean="0"/>
              <a:t>Ova </a:t>
            </a:r>
            <a:r>
              <a:rPr lang="sr-Latn-BA" sz="2200" dirty="0"/>
              <a:t>tvrdnja izgleda logična i očigledna, ali često se izgubi iz vida u generalizacijama na gotovo svakom tržištu. Naime, ima onih koji tvrde da je vrijednost u očima posmatrača i da cijena bilo koje imovine može biti opravdana ukoliko postoji volјa drugih investitora da plate istu </a:t>
            </a:r>
            <a:r>
              <a:rPr lang="sr-Latn-BA" sz="2200" dirty="0" smtClean="0"/>
              <a:t>.</a:t>
            </a:r>
          </a:p>
          <a:p>
            <a:r>
              <a:rPr lang="sr-Latn-BA" sz="2200" dirty="0" smtClean="0"/>
              <a:t>Ovo </a:t>
            </a:r>
            <a:r>
              <a:rPr lang="sr-Latn-BA" sz="2200" dirty="0"/>
              <a:t>svakako ne može biti istina; percepcije su važne kod procjene vrijednosti umjetničke slike ili skulpture, ali investitori ne kupuju ili bolje rečeno ne bi trebalo da kupuju imovinu iz estetskih ili emocionalnih razloga. </a:t>
            </a:r>
            <a:endParaRPr lang="sr-Latn-BA" sz="2200" dirty="0" smtClean="0"/>
          </a:p>
          <a:p>
            <a:r>
              <a:rPr lang="sr-Latn-BA" sz="2200" dirty="0" smtClean="0"/>
              <a:t>Vrijednost </a:t>
            </a:r>
            <a:r>
              <a:rPr lang="sr-Latn-BA" sz="2200" dirty="0"/>
              <a:t>finansijske aktive se izjednačava sa novčanim tokovima za koje se očekuje da će od nje proisteći. </a:t>
            </a:r>
            <a:endParaRPr lang="en-US" sz="2200" dirty="0"/>
          </a:p>
        </p:txBody>
      </p:sp>
    </p:spTree>
    <p:extLst>
      <p:ext uri="{BB962C8B-B14F-4D97-AF65-F5344CB8AC3E}">
        <p14:creationId xmlns:p14="http://schemas.microsoft.com/office/powerpoint/2010/main" val="1523254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42594"/>
            <a:ext cx="7800920" cy="698174"/>
          </a:xfrm>
        </p:spPr>
        <p:txBody>
          <a:bodyPr>
            <a:normAutofit/>
          </a:bodyPr>
          <a:lstStyle/>
          <a:p>
            <a:r>
              <a:rPr lang="sr-Latn-BA" sz="3200" b="1" dirty="0" smtClean="0">
                <a:solidFill>
                  <a:schemeClr val="accent3">
                    <a:lumMod val="75000"/>
                  </a:schemeClr>
                </a:solidFill>
              </a:rPr>
              <a:t>Upotrebna vrijednost</a:t>
            </a:r>
            <a:endParaRPr lang="en-US" sz="3200" b="1" dirty="0">
              <a:solidFill>
                <a:schemeClr val="accent3">
                  <a:lumMod val="75000"/>
                </a:schemeClr>
              </a:solidFill>
            </a:endParaRPr>
          </a:p>
        </p:txBody>
      </p:sp>
      <p:sp>
        <p:nvSpPr>
          <p:cNvPr id="3" name="Content Placeholder 2"/>
          <p:cNvSpPr>
            <a:spLocks noGrp="1"/>
          </p:cNvSpPr>
          <p:nvPr>
            <p:ph idx="1"/>
          </p:nvPr>
        </p:nvSpPr>
        <p:spPr>
          <a:xfrm>
            <a:off x="467544" y="1484784"/>
            <a:ext cx="8208912" cy="4968552"/>
          </a:xfrm>
        </p:spPr>
        <p:txBody>
          <a:bodyPr>
            <a:noAutofit/>
          </a:bodyPr>
          <a:lstStyle/>
          <a:p>
            <a:r>
              <a:rPr lang="sr-Latn-BA" sz="2400" b="1" dirty="0" smtClean="0"/>
              <a:t>Upotrebnu </a:t>
            </a:r>
            <a:r>
              <a:rPr lang="sr-Latn-BA" sz="2400" b="1" dirty="0"/>
              <a:t>vrijednost određene imovine predstavlјa njena korisnost koja je uslovlјena karakteristikama same imovine</a:t>
            </a:r>
            <a:r>
              <a:rPr lang="sr-Latn-BA" sz="2400" dirty="0"/>
              <a:t>. </a:t>
            </a:r>
            <a:endParaRPr lang="sr-Latn-BA" sz="2400" dirty="0" smtClean="0"/>
          </a:p>
          <a:p>
            <a:r>
              <a:rPr lang="sr-Latn-BA" sz="2400" dirty="0" smtClean="0"/>
              <a:t>Samo </a:t>
            </a:r>
            <a:r>
              <a:rPr lang="sr-Latn-BA" sz="2400" dirty="0"/>
              <a:t>konkretno dobro </a:t>
            </a:r>
            <a:r>
              <a:rPr lang="sr-Latn-BA" sz="2400" dirty="0" smtClean="0"/>
              <a:t>može </a:t>
            </a:r>
            <a:r>
              <a:rPr lang="sr-Latn-BA" sz="2400" dirty="0"/>
              <a:t>da ima upotrebnu vrijednost. </a:t>
            </a:r>
            <a:endParaRPr lang="sr-Latn-BA" sz="2400" dirty="0" smtClean="0"/>
          </a:p>
          <a:p>
            <a:r>
              <a:rPr lang="sr-Latn-BA" sz="2400" dirty="0" smtClean="0"/>
              <a:t>Upotrebna </a:t>
            </a:r>
            <a:r>
              <a:rPr lang="sr-Latn-BA" sz="2400" dirty="0"/>
              <a:t>vrijednost ostvaruje se upotrebom ili trošenjem dobra i kao takva čini materijalnu sadržinu bogatstva bez obzira na njegov društveni oblik. Upotrebne vrijednosti u društvu se ispolјavaju kao materijalni nosioci </a:t>
            </a:r>
            <a:r>
              <a:rPr lang="sr-Latn-BA" sz="2400" dirty="0" smtClean="0"/>
              <a:t>vrijednosti</a:t>
            </a:r>
          </a:p>
          <a:p>
            <a:r>
              <a:rPr lang="sr-Latn-BA" sz="2400" dirty="0"/>
              <a:t>Prema tome, upotrebna vrijednost dobra odražava se u njegovim spoljnjim karakteristikama koje omogućavaju zadovolјavanje određene lјudske potrebe. Čista upotrebna vrijednost dobra u korelaciji je sa mogućnošću korišćenja prema potrebama potrošača. </a:t>
            </a:r>
            <a:endParaRPr lang="en-US" sz="2400" dirty="0"/>
          </a:p>
        </p:txBody>
      </p:sp>
    </p:spTree>
    <p:extLst>
      <p:ext uri="{BB962C8B-B14F-4D97-AF65-F5344CB8AC3E}">
        <p14:creationId xmlns:p14="http://schemas.microsoft.com/office/powerpoint/2010/main" val="623769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74656"/>
            <a:ext cx="7680960" cy="842190"/>
          </a:xfrm>
        </p:spPr>
        <p:txBody>
          <a:bodyPr>
            <a:noAutofit/>
          </a:bodyPr>
          <a:lstStyle/>
          <a:p>
            <a:r>
              <a:rPr lang="sr-Latn-BA" sz="3200" b="1" dirty="0" smtClean="0">
                <a:solidFill>
                  <a:schemeClr val="accent3">
                    <a:lumMod val="75000"/>
                  </a:schemeClr>
                </a:solidFill>
              </a:rPr>
              <a:t>Razlike između vrijednosti i upotrebne vrijednosti</a:t>
            </a:r>
            <a:endParaRPr lang="en-US" sz="3200" b="1" dirty="0">
              <a:solidFill>
                <a:schemeClr val="accent3">
                  <a:lumMod val="75000"/>
                </a:schemeClr>
              </a:solidFill>
            </a:endParaRPr>
          </a:p>
        </p:txBody>
      </p:sp>
      <p:sp>
        <p:nvSpPr>
          <p:cNvPr id="3" name="Content Placeholder 2"/>
          <p:cNvSpPr>
            <a:spLocks noGrp="1"/>
          </p:cNvSpPr>
          <p:nvPr>
            <p:ph idx="1"/>
          </p:nvPr>
        </p:nvSpPr>
        <p:spPr>
          <a:xfrm>
            <a:off x="539552" y="1556792"/>
            <a:ext cx="7872928" cy="4824536"/>
          </a:xfrm>
        </p:spPr>
        <p:txBody>
          <a:bodyPr>
            <a:normAutofit/>
          </a:bodyPr>
          <a:lstStyle/>
          <a:p>
            <a:r>
              <a:rPr lang="sr-Latn-BA" sz="2400" dirty="0"/>
              <a:t>Sam pojam vrijednosti je širok, opsežan i apstraktan, a može da se se odnosi na više različitih </a:t>
            </a:r>
            <a:r>
              <a:rPr lang="sr-Latn-BA" sz="2400" dirty="0" smtClean="0"/>
              <a:t>standarda.</a:t>
            </a:r>
            <a:endParaRPr lang="en-US" sz="2400" dirty="0"/>
          </a:p>
          <a:p>
            <a:r>
              <a:rPr lang="sr-Latn-BA" sz="2400" dirty="0"/>
              <a:t>Vrijednost kao pojam je mnogo </a:t>
            </a:r>
            <a:r>
              <a:rPr lang="sr-Latn-BA" sz="2400" dirty="0" smtClean="0"/>
              <a:t>apstraktniji i sveobuhvatniji </a:t>
            </a:r>
            <a:r>
              <a:rPr lang="sr-Latn-BA" sz="2400" dirty="0"/>
              <a:t>od pojma upotrebne vrijednosti.</a:t>
            </a:r>
          </a:p>
          <a:p>
            <a:r>
              <a:rPr lang="sr-Latn-BA" sz="2400" dirty="0" smtClean="0"/>
              <a:t>Odnos </a:t>
            </a:r>
            <a:r>
              <a:rPr lang="sr-Latn-BA" sz="2400" dirty="0"/>
              <a:t>vrijednosti i upotrebne vrijednosti najjednostavnije je pojasniti na </a:t>
            </a:r>
            <a:r>
              <a:rPr lang="sr-Latn-BA" sz="2400" dirty="0" smtClean="0"/>
              <a:t>primjeru: </a:t>
            </a:r>
            <a:r>
              <a:rPr lang="sr-Latn-BA" sz="2400" b="1" dirty="0" smtClean="0"/>
              <a:t>Određeno </a:t>
            </a:r>
            <a:r>
              <a:rPr lang="sr-Latn-BA" sz="2400" b="1" dirty="0"/>
              <a:t>dobro može da ima upotrebnu vrijednost, ali da nema vrijednost</a:t>
            </a:r>
            <a:r>
              <a:rPr lang="sr-Latn-BA" sz="2400" dirty="0"/>
              <a:t>. </a:t>
            </a:r>
            <a:endParaRPr lang="sr-Latn-BA" sz="2400" dirty="0" smtClean="0"/>
          </a:p>
          <a:p>
            <a:r>
              <a:rPr lang="sr-Latn-BA" sz="2400" dirty="0" smtClean="0"/>
              <a:t>Recimo</a:t>
            </a:r>
            <a:r>
              <a:rPr lang="sr-Latn-BA" sz="2400" dirty="0"/>
              <a:t>, vazduh ima upotrebnu vrijednost, ali njegova vrijednost na tržištu jednaka je nuli. Takvo dobro je bez vrijednosti jer postoji u izobilјu i nije proizvod lјudskog rada. </a:t>
            </a:r>
            <a:endParaRPr lang="sr-Latn-BA" sz="2400" dirty="0" smtClean="0"/>
          </a:p>
          <a:p>
            <a:endParaRPr lang="en-US" dirty="0"/>
          </a:p>
        </p:txBody>
      </p:sp>
    </p:spTree>
    <p:extLst>
      <p:ext uri="{BB962C8B-B14F-4D97-AF65-F5344CB8AC3E}">
        <p14:creationId xmlns:p14="http://schemas.microsoft.com/office/powerpoint/2010/main" val="21629695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964</TotalTime>
  <Words>3367</Words>
  <Application>Microsoft Office PowerPoint</Application>
  <PresentationFormat>On-screen Show (4:3)</PresentationFormat>
  <Paragraphs>219</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Garamond</vt:lpstr>
      <vt:lpstr>Times New Roman</vt:lpstr>
      <vt:lpstr>Savon</vt:lpstr>
      <vt:lpstr>Pojam vrijednosti,  istorijski razvoj procjene,   svrha, pojam, predmet i proces procjene  VRIJEDNOSTI </vt:lpstr>
      <vt:lpstr>1. POJAM I DEFINICIJE VRIJEDNOSTI</vt:lpstr>
      <vt:lpstr>1. POJAM I DEFINICIJE VRIJEDNOSTI</vt:lpstr>
      <vt:lpstr>1. POJAM I DEFINICIJE VRIJEDNOSTI</vt:lpstr>
      <vt:lpstr>Šta je vrijednost? Definicije vrijednosti</vt:lpstr>
      <vt:lpstr>Šta je vrijednost? Definicije vrijednosti</vt:lpstr>
      <vt:lpstr>2. POJAM VRIJEDNOSTI I UPOTREBNE VRIJEDNOSTI </vt:lpstr>
      <vt:lpstr>Upotrebna vrijednost</vt:lpstr>
      <vt:lpstr>Razlike između vrijednosti i upotrebne vrijednosti</vt:lpstr>
      <vt:lpstr>Razlike između vrijednosti i upotrebne vrijednosti</vt:lpstr>
      <vt:lpstr>3. ISTORIJSKI RAZVOJ PROCJENE VRIJEDNOSTI </vt:lpstr>
      <vt:lpstr>3. ISTORIJSKI RAZVOJ PROCJENE VRIJEDNOSTI </vt:lpstr>
      <vt:lpstr>3. ISTORIJSKI RAZVOJ PROCJENE VRIJEDNOSTI </vt:lpstr>
      <vt:lpstr>3. ISTORIJSKI RAZVOJ PROCJENE VRIJEDNOSTI </vt:lpstr>
      <vt:lpstr>3. ISTORIJSKI RAZVOJ PROCJENE VRIJEDNOSTI </vt:lpstr>
      <vt:lpstr>3. ISTORIJSKI RAZVOJ PROCJENE VRIJEDNOSTI </vt:lpstr>
      <vt:lpstr>Teorije o vrijednosti preduzeća</vt:lpstr>
      <vt:lpstr>3. ISTORIJSKI RAZVOJ PROCJENE VRIJEDNOSTI </vt:lpstr>
      <vt:lpstr>Tabela 1: Istorijski pregled razvoja procjene vrijednosti preduzeća u Evropi </vt:lpstr>
      <vt:lpstr>3. ISTORIJSKI RAZVOJ PROCJENE VRIJEDNOSTI </vt:lpstr>
      <vt:lpstr>4. SVRHA PROCJENE</vt:lpstr>
      <vt:lpstr>4. SVRHA PROCJENE</vt:lpstr>
      <vt:lpstr>4. SVRHA PROCJENE</vt:lpstr>
      <vt:lpstr>4. SVRHA PROCJENE</vt:lpstr>
      <vt:lpstr>4. SVRHA PROCJENE</vt:lpstr>
      <vt:lpstr>Praksa u SAD: Svrha procjene</vt:lpstr>
      <vt:lpstr>5. OVLAŠĆENI PROCJENJIVAČ VS VJEŠTAK EKONOMSKE STRUKE </vt:lpstr>
      <vt:lpstr>5. OVLAŠĆENI PROCJENJIVAČ VS VJEŠTAK </vt:lpstr>
      <vt:lpstr>5. OVLAŠĆENI PROCJENJIVAČ VS VJEŠTAK </vt:lpstr>
      <vt:lpstr>5. OVLAŠĆENI PROCJENJIVAČ VS VJEŠTAK </vt:lpstr>
      <vt:lpstr>6. POJAM I PREDMET PROCJENE</vt:lpstr>
      <vt:lpstr>Vrijednost sopstvenog kapitala preduzeća i vrijednost preduzeća</vt:lpstr>
      <vt:lpstr>7. PRISTUPI PROCJENE</vt:lpstr>
      <vt:lpstr>8. PROCES PROCJENE</vt:lpstr>
      <vt:lpstr>8. PROCES PROCJENE</vt:lpstr>
      <vt:lpstr>Važni sajtovi</vt:lpstr>
      <vt:lpstr>Hvala za pažnju!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Pojmovna razgraničenja vrijednosti, koncepti i principi vrijednosti</dc:title>
  <dc:creator>efbl</dc:creator>
  <cp:lastModifiedBy>Tajana</cp:lastModifiedBy>
  <cp:revision>124</cp:revision>
  <dcterms:created xsi:type="dcterms:W3CDTF">2015-03-10T10:27:59Z</dcterms:created>
  <dcterms:modified xsi:type="dcterms:W3CDTF">2026-02-26T11:50:50Z</dcterms:modified>
</cp:coreProperties>
</file>