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62" r:id="rId4"/>
    <p:sldId id="266" r:id="rId5"/>
    <p:sldId id="267" r:id="rId6"/>
    <p:sldId id="272" r:id="rId7"/>
    <p:sldId id="273" r:id="rId8"/>
    <p:sldId id="276" r:id="rId9"/>
    <p:sldId id="401" r:id="rId10"/>
    <p:sldId id="408" r:id="rId11"/>
    <p:sldId id="278" r:id="rId12"/>
    <p:sldId id="279" r:id="rId13"/>
    <p:sldId id="280" r:id="rId14"/>
    <p:sldId id="282" r:id="rId15"/>
    <p:sldId id="283" r:id="rId16"/>
    <p:sldId id="405" r:id="rId17"/>
    <p:sldId id="406" r:id="rId18"/>
    <p:sldId id="285" r:id="rId19"/>
    <p:sldId id="287" r:id="rId20"/>
    <p:sldId id="288" r:id="rId21"/>
    <p:sldId id="409" r:id="rId22"/>
    <p:sldId id="410" r:id="rId23"/>
    <p:sldId id="411" r:id="rId24"/>
    <p:sldId id="412" r:id="rId25"/>
    <p:sldId id="270" r:id="rId26"/>
    <p:sldId id="413" r:id="rId27"/>
    <p:sldId id="268" r:id="rId28"/>
    <p:sldId id="414" r:id="rId29"/>
    <p:sldId id="416" r:id="rId30"/>
    <p:sldId id="415" r:id="rId31"/>
    <p:sldId id="419" r:id="rId32"/>
    <p:sldId id="420" r:id="rId33"/>
    <p:sldId id="417" r:id="rId34"/>
    <p:sldId id="418" r:id="rId35"/>
    <p:sldId id="421" r:id="rId36"/>
    <p:sldId id="422" r:id="rId37"/>
    <p:sldId id="291" r:id="rId38"/>
    <p:sldId id="292" r:id="rId39"/>
    <p:sldId id="293" r:id="rId40"/>
    <p:sldId id="294" r:id="rId41"/>
    <p:sldId id="297" r:id="rId42"/>
    <p:sldId id="301" r:id="rId43"/>
    <p:sldId id="302" r:id="rId44"/>
    <p:sldId id="307" r:id="rId45"/>
    <p:sldId id="308" r:id="rId46"/>
    <p:sldId id="309" r:id="rId47"/>
    <p:sldId id="311" r:id="rId48"/>
    <p:sldId id="423" r:id="rId49"/>
    <p:sldId id="428" r:id="rId50"/>
    <p:sldId id="352" r:id="rId51"/>
    <p:sldId id="426" r:id="rId52"/>
    <p:sldId id="330" r:id="rId53"/>
    <p:sldId id="332" r:id="rId54"/>
    <p:sldId id="337" r:id="rId55"/>
    <p:sldId id="338" r:id="rId56"/>
    <p:sldId id="339" r:id="rId57"/>
    <p:sldId id="342" r:id="rId58"/>
    <p:sldId id="347" r:id="rId59"/>
    <p:sldId id="353" r:id="rId60"/>
    <p:sldId id="354" r:id="rId61"/>
    <p:sldId id="355" r:id="rId62"/>
    <p:sldId id="363" r:id="rId63"/>
    <p:sldId id="366" r:id="rId64"/>
    <p:sldId id="427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162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66717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0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41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03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25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13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01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5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7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4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4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7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6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1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7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914399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b="1" dirty="0" smtClean="0">
                <a:latin typeface="Times New Roman" pitchFamily="18" charset="0"/>
                <a:cs typeface="Times New Roman" pitchFamily="18" charset="0"/>
              </a:rPr>
              <a:t>III RIZIK </a:t>
            </a:r>
            <a:r>
              <a:rPr lang="sr-Latn-BA" b="1" dirty="0" smtClean="0">
                <a:latin typeface="Times New Roman" pitchFamily="18" charset="0"/>
                <a:cs typeface="Times New Roman" pitchFamily="18" charset="0"/>
              </a:rPr>
              <a:t>I PRINOS</a:t>
            </a:r>
            <a:endParaRPr lang="sr-Latn-BA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6321" name="Group 1"/>
          <p:cNvGrpSpPr>
            <a:grpSpLocks noChangeAspect="1"/>
          </p:cNvGrpSpPr>
          <p:nvPr/>
        </p:nvGrpSpPr>
        <p:grpSpPr bwMode="auto">
          <a:xfrm>
            <a:off x="1371600" y="229925"/>
            <a:ext cx="6936828" cy="3351475"/>
            <a:chOff x="2527" y="1597"/>
            <a:chExt cx="7200" cy="4474"/>
          </a:xfrm>
        </p:grpSpPr>
        <p:sp>
          <p:nvSpPr>
            <p:cNvPr id="56340" name="AutoShape 20"/>
            <p:cNvSpPr>
              <a:spLocks noChangeAspect="1" noChangeArrowheads="1" noTextEdit="1"/>
            </p:cNvSpPr>
            <p:nvPr/>
          </p:nvSpPr>
          <p:spPr bwMode="auto">
            <a:xfrm>
              <a:off x="2527" y="1597"/>
              <a:ext cx="7200" cy="447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9" name="Line 19"/>
            <p:cNvSpPr>
              <a:spLocks noChangeShapeType="1"/>
            </p:cNvSpPr>
            <p:nvPr/>
          </p:nvSpPr>
          <p:spPr bwMode="auto">
            <a:xfrm>
              <a:off x="2677" y="5454"/>
              <a:ext cx="55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8" name="Line 18"/>
            <p:cNvSpPr>
              <a:spLocks noChangeShapeType="1"/>
            </p:cNvSpPr>
            <p:nvPr/>
          </p:nvSpPr>
          <p:spPr bwMode="auto">
            <a:xfrm flipV="1">
              <a:off x="5227" y="2523"/>
              <a:ext cx="1" cy="29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7" name="Freeform 17"/>
            <p:cNvSpPr>
              <a:spLocks/>
            </p:cNvSpPr>
            <p:nvPr/>
          </p:nvSpPr>
          <p:spPr bwMode="auto">
            <a:xfrm>
              <a:off x="4165" y="3461"/>
              <a:ext cx="2112" cy="1957"/>
            </a:xfrm>
            <a:custGeom>
              <a:avLst/>
              <a:gdLst/>
              <a:ahLst/>
              <a:cxnLst>
                <a:cxn ang="0">
                  <a:pos x="0" y="2268"/>
                </a:cxn>
                <a:cxn ang="0">
                  <a:pos x="661" y="1620"/>
                </a:cxn>
                <a:cxn ang="0">
                  <a:pos x="1277" y="0"/>
                </a:cxn>
                <a:cxn ang="0">
                  <a:pos x="1904" y="1620"/>
                </a:cxn>
                <a:cxn ang="0">
                  <a:pos x="2534" y="2283"/>
                </a:cxn>
              </a:cxnLst>
              <a:rect l="0" t="0" r="r" b="b"/>
              <a:pathLst>
                <a:path w="2534" h="2283">
                  <a:moveTo>
                    <a:pt x="0" y="2268"/>
                  </a:moveTo>
                  <a:cubicBezTo>
                    <a:pt x="110" y="2158"/>
                    <a:pt x="448" y="1998"/>
                    <a:pt x="661" y="1620"/>
                  </a:cubicBezTo>
                  <a:cubicBezTo>
                    <a:pt x="874" y="1242"/>
                    <a:pt x="1072" y="0"/>
                    <a:pt x="1277" y="0"/>
                  </a:cubicBezTo>
                  <a:cubicBezTo>
                    <a:pt x="1484" y="0"/>
                    <a:pt x="1695" y="1240"/>
                    <a:pt x="1904" y="1620"/>
                  </a:cubicBezTo>
                  <a:cubicBezTo>
                    <a:pt x="2113" y="2000"/>
                    <a:pt x="2403" y="2145"/>
                    <a:pt x="2534" y="2283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6" name="Freeform 16"/>
            <p:cNvSpPr>
              <a:spLocks/>
            </p:cNvSpPr>
            <p:nvPr/>
          </p:nvSpPr>
          <p:spPr bwMode="auto">
            <a:xfrm>
              <a:off x="3465" y="4212"/>
              <a:ext cx="3475" cy="1165"/>
            </a:xfrm>
            <a:custGeom>
              <a:avLst/>
              <a:gdLst/>
              <a:ahLst/>
              <a:cxnLst>
                <a:cxn ang="0">
                  <a:pos x="0" y="1359"/>
                </a:cxn>
                <a:cxn ang="0">
                  <a:pos x="914" y="1062"/>
                </a:cxn>
                <a:cxn ang="0">
                  <a:pos x="2117" y="23"/>
                </a:cxn>
                <a:cxn ang="0">
                  <a:pos x="3134" y="924"/>
                </a:cxn>
                <a:cxn ang="0">
                  <a:pos x="4170" y="1329"/>
                </a:cxn>
              </a:cxnLst>
              <a:rect l="0" t="0" r="r" b="b"/>
              <a:pathLst>
                <a:path w="4170" h="1359">
                  <a:moveTo>
                    <a:pt x="0" y="1359"/>
                  </a:moveTo>
                  <a:cubicBezTo>
                    <a:pt x="152" y="1309"/>
                    <a:pt x="561" y="1285"/>
                    <a:pt x="914" y="1062"/>
                  </a:cubicBezTo>
                  <a:cubicBezTo>
                    <a:pt x="1267" y="839"/>
                    <a:pt x="1747" y="46"/>
                    <a:pt x="2117" y="23"/>
                  </a:cubicBezTo>
                  <a:cubicBezTo>
                    <a:pt x="2487" y="0"/>
                    <a:pt x="2792" y="706"/>
                    <a:pt x="3134" y="924"/>
                  </a:cubicBezTo>
                  <a:cubicBezTo>
                    <a:pt x="3476" y="1142"/>
                    <a:pt x="3954" y="1245"/>
                    <a:pt x="4170" y="1329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5" name="Text Box 15"/>
            <p:cNvSpPr txBox="1">
              <a:spLocks noChangeArrowheads="1"/>
            </p:cNvSpPr>
            <p:nvPr/>
          </p:nvSpPr>
          <p:spPr bwMode="auto">
            <a:xfrm>
              <a:off x="8227" y="5300"/>
              <a:ext cx="1350" cy="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Neto </a:t>
              </a:r>
              <a:r>
                <a:rPr kumimoji="0" lang="sr-Latn-C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tok gotovine</a:t>
              </a:r>
              <a:endPara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334" name="Text Box 14"/>
            <p:cNvSpPr txBox="1">
              <a:spLocks noChangeArrowheads="1"/>
            </p:cNvSpPr>
            <p:nvPr/>
          </p:nvSpPr>
          <p:spPr bwMode="auto">
            <a:xfrm>
              <a:off x="4777" y="2214"/>
              <a:ext cx="1705" cy="3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latin typeface="Arial" pitchFamily="34" charset="0"/>
                  <a:ea typeface="Times New Roman" pitchFamily="18" charset="0"/>
                </a:rPr>
                <a:t>V</a:t>
              </a:r>
              <a:r>
                <a:rPr kumimoji="0" lang="sr-Latn-C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jerovatnoća</a:t>
              </a:r>
              <a:endParaRPr kumimoji="0" lang="sr-Latn-C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5377" y="3140"/>
              <a:ext cx="300" cy="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B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5977" y="4528"/>
              <a:ext cx="300" cy="3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A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331" name="Text Box 11"/>
            <p:cNvSpPr txBox="1">
              <a:spLocks noChangeArrowheads="1"/>
            </p:cNvSpPr>
            <p:nvPr/>
          </p:nvSpPr>
          <p:spPr bwMode="auto">
            <a:xfrm>
              <a:off x="6127" y="5608"/>
              <a:ext cx="300" cy="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X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4027" y="5608"/>
              <a:ext cx="300" cy="3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Y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329" name="Text Box 9"/>
            <p:cNvSpPr txBox="1">
              <a:spLocks noChangeArrowheads="1"/>
            </p:cNvSpPr>
            <p:nvPr/>
          </p:nvSpPr>
          <p:spPr bwMode="auto">
            <a:xfrm>
              <a:off x="5077" y="5608"/>
              <a:ext cx="300" cy="3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M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328" name="Freeform 8"/>
            <p:cNvSpPr>
              <a:spLocks/>
            </p:cNvSpPr>
            <p:nvPr/>
          </p:nvSpPr>
          <p:spPr bwMode="auto">
            <a:xfrm>
              <a:off x="4165" y="5145"/>
              <a:ext cx="13" cy="247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16" y="0"/>
                </a:cxn>
              </a:cxnLst>
              <a:rect l="0" t="0" r="r" b="b"/>
              <a:pathLst>
                <a:path w="16" h="288">
                  <a:moveTo>
                    <a:pt x="0" y="288"/>
                  </a:moveTo>
                  <a:lnTo>
                    <a:pt x="1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27" name="Freeform 7"/>
            <p:cNvSpPr>
              <a:spLocks/>
            </p:cNvSpPr>
            <p:nvPr/>
          </p:nvSpPr>
          <p:spPr bwMode="auto">
            <a:xfrm>
              <a:off x="6265" y="5120"/>
              <a:ext cx="1" cy="288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1" y="0"/>
                </a:cxn>
              </a:cxnLst>
              <a:rect l="0" t="0" r="r" b="b"/>
              <a:pathLst>
                <a:path w="1" h="336">
                  <a:moveTo>
                    <a:pt x="0" y="336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26" name="Text Box 6"/>
            <p:cNvSpPr txBox="1">
              <a:spLocks noChangeArrowheads="1"/>
            </p:cNvSpPr>
            <p:nvPr/>
          </p:nvSpPr>
          <p:spPr bwMode="auto">
            <a:xfrm>
              <a:off x="7477" y="5608"/>
              <a:ext cx="600" cy="3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NSV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325" name="Text Box 5"/>
            <p:cNvSpPr txBox="1">
              <a:spLocks noChangeArrowheads="1"/>
            </p:cNvSpPr>
            <p:nvPr/>
          </p:nvSpPr>
          <p:spPr bwMode="auto">
            <a:xfrm>
              <a:off x="6577" y="4837"/>
              <a:ext cx="300" cy="30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W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324" name="Text Box 4"/>
            <p:cNvSpPr txBox="1">
              <a:spLocks noChangeArrowheads="1"/>
            </p:cNvSpPr>
            <p:nvPr/>
          </p:nvSpPr>
          <p:spPr bwMode="auto">
            <a:xfrm>
              <a:off x="3577" y="4837"/>
              <a:ext cx="300" cy="30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L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323" name="Line 3"/>
            <p:cNvSpPr>
              <a:spLocks noChangeShapeType="1"/>
            </p:cNvSpPr>
            <p:nvPr/>
          </p:nvSpPr>
          <p:spPr bwMode="auto">
            <a:xfrm>
              <a:off x="3877" y="5145"/>
              <a:ext cx="300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22" name="Line 2"/>
            <p:cNvSpPr>
              <a:spLocks noChangeShapeType="1"/>
            </p:cNvSpPr>
            <p:nvPr/>
          </p:nvSpPr>
          <p:spPr bwMode="auto">
            <a:xfrm flipH="1">
              <a:off x="6277" y="5145"/>
              <a:ext cx="300" cy="1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71601" y="3760435"/>
            <a:ext cx="6936828" cy="2594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grafikona može 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se reći sljedeće:</a:t>
            </a:r>
          </a:p>
          <a:p>
            <a:pPr>
              <a:buFontTx/>
              <a:buChar char="-"/>
            </a:pPr>
            <a:r>
              <a:rPr lang="sr-Latn-BA" dirty="0">
                <a:latin typeface="Times New Roman" pitchFamily="18" charset="0"/>
                <a:cs typeface="Times New Roman" pitchFamily="18" charset="0"/>
              </a:rPr>
              <a:t>Ulaganje A je rizičnije od ulaganja B,</a:t>
            </a:r>
          </a:p>
          <a:p>
            <a:pPr>
              <a:buFontTx/>
              <a:buChar char="-"/>
            </a:pPr>
            <a:r>
              <a:rPr lang="sr-Latn-BA" dirty="0">
                <a:latin typeface="Times New Roman" pitchFamily="18" charset="0"/>
                <a:cs typeface="Times New Roman" pitchFamily="18" charset="0"/>
              </a:rPr>
              <a:t>Iako oba projekta imaju istu očekivanu vrijednost distribucija neto tokova gotovine, kod projekta B je mnogo “uža”, tj. bliža očekivanoj vrijednosti nego što je to slučaj kod projekta A.</a:t>
            </a:r>
          </a:p>
          <a:p>
            <a:pPr>
              <a:buFontTx/>
              <a:buChar char="-"/>
            </a:pPr>
            <a:r>
              <a:rPr lang="sr-Latn-BA" dirty="0">
                <a:latin typeface="Times New Roman" pitchFamily="18" charset="0"/>
                <a:cs typeface="Times New Roman" pitchFamily="18" charset="0"/>
              </a:rPr>
              <a:t>Dakle, projekat A ima mnogo veću disperziju u poređenju sa distribucijom mogućih tokova gotovine projekta B.</a:t>
            </a:r>
          </a:p>
          <a:p>
            <a:pPr>
              <a:buFontTx/>
              <a:buChar char="-"/>
            </a:pPr>
            <a:r>
              <a:rPr lang="sr-Latn-BA" dirty="0">
                <a:latin typeface="Times New Roman" pitchFamily="18" charset="0"/>
                <a:cs typeface="Times New Roman" pitchFamily="18" charset="0"/>
              </a:rPr>
              <a:t>Investitor bi uvijek dao, u ovim uslovima, prednost projektu B u odnosu na projekat 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239000" cy="533400"/>
          </a:xfrm>
        </p:spPr>
        <p:txBody>
          <a:bodyPr>
            <a:normAutofit/>
          </a:bodyPr>
          <a:lstStyle/>
          <a:p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Primjer 1.</a:t>
            </a:r>
            <a:endParaRPr lang="sr-Latn-BA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651462"/>
              </p:ext>
            </p:extLst>
          </p:nvPr>
        </p:nvGraphicFramePr>
        <p:xfrm>
          <a:off x="838200" y="1447800"/>
          <a:ext cx="8153398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903"/>
                <a:gridCol w="1374640"/>
                <a:gridCol w="1164771"/>
                <a:gridCol w="1164771"/>
                <a:gridCol w="1164771"/>
                <a:gridCol w="1164771"/>
                <a:gridCol w="1164771"/>
              </a:tblGrid>
              <a:tr h="620621">
                <a:tc>
                  <a:txBody>
                    <a:bodyPr/>
                    <a:lstStyle/>
                    <a:p>
                      <a:pPr algn="ctr"/>
                      <a:r>
                        <a:rPr lang="sr-Latn-BA" sz="1400" dirty="0" smtClean="0"/>
                        <a:t>PROJEKAT</a:t>
                      </a:r>
                      <a:r>
                        <a:rPr lang="sr-Latn-BA" sz="1400" baseline="0" dirty="0" smtClean="0"/>
                        <a:t> A</a:t>
                      </a:r>
                      <a:endParaRPr lang="sr-Latn-B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sz="1200" dirty="0" smtClean="0"/>
                        <a:t>VJEROVATNOĆA</a:t>
                      </a:r>
                      <a:endParaRPr lang="sr-Latn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sz="1400" dirty="0" smtClean="0"/>
                        <a:t>NETO TOK GOTOVINE</a:t>
                      </a:r>
                      <a:endParaRPr lang="sr-Latn-B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sz="1400" dirty="0" smtClean="0"/>
                        <a:t>OČEKIVANI PRINOS</a:t>
                      </a:r>
                      <a:endParaRPr lang="sr-Latn-B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sz="1200" dirty="0" smtClean="0"/>
                        <a:t>ODSTUPANJA (DEVIJACIJE)</a:t>
                      </a:r>
                      <a:endParaRPr lang="sr-Latn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sz="1200" dirty="0" smtClean="0"/>
                        <a:t>KVADRAT ODSTUPANJA</a:t>
                      </a:r>
                      <a:endParaRPr lang="sr-Latn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sz="1400" dirty="0" smtClean="0"/>
                        <a:t>VARIJANSA</a:t>
                      </a:r>
                      <a:endParaRPr lang="sr-Latn-BA" sz="1400" dirty="0"/>
                    </a:p>
                  </a:txBody>
                  <a:tcPr/>
                </a:tc>
              </a:tr>
              <a:tr h="444170"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2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3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4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5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6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7</a:t>
                      </a:r>
                      <a:endParaRPr lang="sr-Latn-BA" dirty="0"/>
                    </a:p>
                  </a:txBody>
                  <a:tcPr/>
                </a:tc>
              </a:tr>
              <a:tr h="444170">
                <a:tc>
                  <a:txBody>
                    <a:bodyPr/>
                    <a:lstStyle/>
                    <a:p>
                      <a:r>
                        <a:rPr lang="sr-Latn-BA" sz="900" dirty="0" smtClean="0"/>
                        <a:t>OPTIMISTIČKA</a:t>
                      </a:r>
                      <a:endParaRPr lang="sr-Latn-B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0,2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700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140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300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90.000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18.000</a:t>
                      </a:r>
                      <a:endParaRPr lang="sr-Latn-BA" dirty="0"/>
                    </a:p>
                  </a:txBody>
                  <a:tcPr/>
                </a:tc>
              </a:tr>
              <a:tr h="511100">
                <a:tc>
                  <a:txBody>
                    <a:bodyPr/>
                    <a:lstStyle/>
                    <a:p>
                      <a:r>
                        <a:rPr lang="sr-Latn-BA" sz="900" dirty="0" smtClean="0"/>
                        <a:t>REALNA</a:t>
                      </a:r>
                      <a:endParaRPr lang="sr-Latn-B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0,5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400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200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0</a:t>
                      </a:r>
                      <a:endParaRPr lang="sr-Latn-BA" dirty="0"/>
                    </a:p>
                  </a:txBody>
                  <a:tcPr/>
                </a:tc>
              </a:tr>
              <a:tr h="444170">
                <a:tc>
                  <a:txBody>
                    <a:bodyPr/>
                    <a:lstStyle/>
                    <a:p>
                      <a:r>
                        <a:rPr lang="sr-Latn-BA" sz="900" dirty="0" smtClean="0"/>
                        <a:t>PESIMISTIČKA</a:t>
                      </a:r>
                      <a:endParaRPr lang="sr-Latn-BA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0,3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200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60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-200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40.000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12.000</a:t>
                      </a:r>
                      <a:endParaRPr lang="sr-Latn-BA" dirty="0"/>
                    </a:p>
                  </a:txBody>
                  <a:tcPr/>
                </a:tc>
              </a:tr>
              <a:tr h="766649">
                <a:tc>
                  <a:txBody>
                    <a:bodyPr/>
                    <a:lstStyle/>
                    <a:p>
                      <a:endParaRPr lang="sr-Latn-B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k⁻</a:t>
                      </a:r>
                      <a:r>
                        <a:rPr lang="sr-Latn-BA" baseline="-25000" dirty="0" smtClean="0"/>
                        <a:t>A </a:t>
                      </a:r>
                      <a:r>
                        <a:rPr lang="sr-Latn-BA" baseline="0" dirty="0" smtClean="0"/>
                        <a:t> = 400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sr-Latn-BA" dirty="0" smtClean="0"/>
                        <a:t>Varijansa</a:t>
                      </a:r>
                      <a:r>
                        <a:rPr lang="sr-Latn-BA" baseline="0" dirty="0" smtClean="0"/>
                        <a:t> (</a:t>
                      </a:r>
                      <a:r>
                        <a:rPr lang="el-GR" baseline="0" dirty="0" smtClean="0"/>
                        <a:t>σ</a:t>
                      </a:r>
                      <a:r>
                        <a:rPr lang="sr-Latn-BA" baseline="-25000" dirty="0" smtClean="0"/>
                        <a:t>A</a:t>
                      </a:r>
                      <a:r>
                        <a:rPr lang="sr-Latn-BA" baseline="0" dirty="0" smtClean="0"/>
                        <a:t> )</a:t>
                      </a:r>
                      <a:r>
                        <a:rPr lang="sr-Latn-BA" baseline="30000" dirty="0" smtClean="0"/>
                        <a:t>2</a:t>
                      </a:r>
                      <a:r>
                        <a:rPr lang="sr-Latn-BA" baseline="0" dirty="0" smtClean="0"/>
                        <a:t> = 30.000</a:t>
                      </a:r>
                    </a:p>
                    <a:p>
                      <a:r>
                        <a:rPr lang="sr-Latn-BA" baseline="0" dirty="0" smtClean="0"/>
                        <a:t>Stand. dev.</a:t>
                      </a:r>
                      <a:r>
                        <a:rPr lang="el-GR" baseline="0" dirty="0" smtClean="0"/>
                        <a:t> </a:t>
                      </a:r>
                      <a:r>
                        <a:rPr lang="sr-Latn-BA" baseline="0" dirty="0" smtClean="0"/>
                        <a:t>(</a:t>
                      </a:r>
                      <a:r>
                        <a:rPr lang="el-GR" baseline="0" dirty="0" smtClean="0"/>
                        <a:t>σ</a:t>
                      </a:r>
                      <a:r>
                        <a:rPr lang="sr-Latn-BA" baseline="-25000" dirty="0" smtClean="0"/>
                        <a:t>A</a:t>
                      </a:r>
                      <a:r>
                        <a:rPr lang="sr-Latn-BA" baseline="0" dirty="0" smtClean="0"/>
                        <a:t> ) = 173,20</a:t>
                      </a:r>
                      <a:endParaRPr lang="sr-Latn-B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5750999" cy="67129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Primjer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nastavak</a:t>
            </a:r>
            <a:endParaRPr lang="sr-Latn-BA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38071"/>
              </p:ext>
            </p:extLst>
          </p:nvPr>
        </p:nvGraphicFramePr>
        <p:xfrm>
          <a:off x="914400" y="1828800"/>
          <a:ext cx="8001001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271"/>
                <a:gridCol w="1336730"/>
                <a:gridCol w="1143000"/>
                <a:gridCol w="1143000"/>
                <a:gridCol w="1143000"/>
                <a:gridCol w="1143000"/>
                <a:gridCol w="1143000"/>
              </a:tblGrid>
              <a:tr h="620621">
                <a:tc>
                  <a:txBody>
                    <a:bodyPr/>
                    <a:lstStyle/>
                    <a:p>
                      <a:pPr algn="ctr"/>
                      <a:r>
                        <a:rPr lang="sr-Latn-BA" sz="1400" dirty="0" smtClean="0"/>
                        <a:t>PROJEKAT</a:t>
                      </a:r>
                      <a:r>
                        <a:rPr lang="sr-Latn-BA" sz="1400" baseline="0" dirty="0" smtClean="0"/>
                        <a:t> B</a:t>
                      </a:r>
                      <a:endParaRPr lang="sr-Latn-B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sz="1200" dirty="0" smtClean="0"/>
                        <a:t>VJEROVATNOĆA</a:t>
                      </a:r>
                      <a:endParaRPr lang="sr-Latn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sz="1400" dirty="0" smtClean="0"/>
                        <a:t>NETO TOK GOTOVINE</a:t>
                      </a:r>
                      <a:endParaRPr lang="sr-Latn-B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sz="1400" dirty="0" smtClean="0"/>
                        <a:t>OČEKIVANI PRINOS</a:t>
                      </a:r>
                      <a:endParaRPr lang="sr-Latn-B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sz="1200" dirty="0" smtClean="0"/>
                        <a:t>ODSTUPANJA (DEVIJACIJE)</a:t>
                      </a:r>
                      <a:endParaRPr lang="sr-Latn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sz="1200" dirty="0" smtClean="0"/>
                        <a:t>KVADRAT ODSTUPANJA</a:t>
                      </a:r>
                      <a:endParaRPr lang="sr-Latn-B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sz="1400" dirty="0" smtClean="0"/>
                        <a:t>VARIJANSA</a:t>
                      </a:r>
                      <a:endParaRPr lang="sr-Latn-BA" sz="1400" dirty="0"/>
                    </a:p>
                  </a:txBody>
                  <a:tcPr/>
                </a:tc>
              </a:tr>
              <a:tr h="444170"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2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3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4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5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6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7</a:t>
                      </a:r>
                      <a:endParaRPr lang="sr-Latn-BA" dirty="0"/>
                    </a:p>
                  </a:txBody>
                  <a:tcPr/>
                </a:tc>
              </a:tr>
              <a:tr h="444170">
                <a:tc>
                  <a:txBody>
                    <a:bodyPr/>
                    <a:lstStyle/>
                    <a:p>
                      <a:r>
                        <a:rPr lang="sr-Latn-BA" sz="1000" dirty="0" smtClean="0"/>
                        <a:t>OPTIMISTIČKA</a:t>
                      </a:r>
                      <a:endParaRPr lang="sr-Latn-B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0,2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550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110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150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22.500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4.500</a:t>
                      </a:r>
                      <a:endParaRPr lang="sr-Latn-BA" dirty="0"/>
                    </a:p>
                  </a:txBody>
                  <a:tcPr/>
                </a:tc>
              </a:tr>
              <a:tr h="511100">
                <a:tc>
                  <a:txBody>
                    <a:bodyPr/>
                    <a:lstStyle/>
                    <a:p>
                      <a:r>
                        <a:rPr lang="sr-Latn-BA" sz="1100" dirty="0" smtClean="0"/>
                        <a:t>REALNA</a:t>
                      </a:r>
                      <a:endParaRPr lang="sr-Latn-B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0,5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400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200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0</a:t>
                      </a:r>
                      <a:endParaRPr lang="sr-Latn-BA" dirty="0"/>
                    </a:p>
                  </a:txBody>
                  <a:tcPr/>
                </a:tc>
              </a:tr>
              <a:tr h="444170">
                <a:tc>
                  <a:txBody>
                    <a:bodyPr/>
                    <a:lstStyle/>
                    <a:p>
                      <a:r>
                        <a:rPr lang="sr-Latn-BA" sz="1000" dirty="0" smtClean="0"/>
                        <a:t>PESIMISTIČKA</a:t>
                      </a:r>
                      <a:endParaRPr lang="sr-Latn-BA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0,3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300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90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-100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10.000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BA" dirty="0" smtClean="0"/>
                        <a:t>3.000</a:t>
                      </a:r>
                      <a:endParaRPr lang="sr-Latn-BA" dirty="0"/>
                    </a:p>
                  </a:txBody>
                  <a:tcPr/>
                </a:tc>
              </a:tr>
              <a:tr h="766649">
                <a:tc>
                  <a:txBody>
                    <a:bodyPr/>
                    <a:lstStyle/>
                    <a:p>
                      <a:endParaRPr lang="sr-Latn-B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sr-Latn-BA" dirty="0" smtClean="0"/>
                        <a:t>Varijansa</a:t>
                      </a:r>
                      <a:r>
                        <a:rPr lang="sr-Latn-BA" baseline="0" dirty="0" smtClean="0"/>
                        <a:t> (</a:t>
                      </a:r>
                      <a:r>
                        <a:rPr lang="el-GR" baseline="0" dirty="0" smtClean="0"/>
                        <a:t>σ</a:t>
                      </a:r>
                      <a:r>
                        <a:rPr lang="sr-Latn-BA" baseline="-25000" dirty="0" smtClean="0"/>
                        <a:t>B</a:t>
                      </a:r>
                      <a:r>
                        <a:rPr lang="sr-Latn-BA" baseline="0" dirty="0" smtClean="0"/>
                        <a:t>)</a:t>
                      </a:r>
                      <a:r>
                        <a:rPr lang="sr-Latn-BA" baseline="30000" dirty="0" smtClean="0"/>
                        <a:t>2</a:t>
                      </a:r>
                      <a:r>
                        <a:rPr lang="sr-Latn-BA" baseline="0" dirty="0" smtClean="0"/>
                        <a:t> = 7.500</a:t>
                      </a:r>
                    </a:p>
                    <a:p>
                      <a:r>
                        <a:rPr lang="sr-Latn-BA" baseline="0" dirty="0" smtClean="0"/>
                        <a:t>Stand. dev.</a:t>
                      </a:r>
                      <a:r>
                        <a:rPr lang="el-GR" baseline="0" dirty="0" smtClean="0"/>
                        <a:t> </a:t>
                      </a:r>
                      <a:r>
                        <a:rPr lang="sr-Latn-BA" baseline="0" dirty="0" smtClean="0"/>
                        <a:t>(</a:t>
                      </a:r>
                      <a:r>
                        <a:rPr lang="el-GR" baseline="0" dirty="0" smtClean="0"/>
                        <a:t>σ</a:t>
                      </a:r>
                      <a:r>
                        <a:rPr lang="sr-Latn-BA" baseline="-25000" dirty="0" smtClean="0"/>
                        <a:t>B</a:t>
                      </a:r>
                      <a:r>
                        <a:rPr lang="sr-Latn-BA" baseline="0" dirty="0" smtClean="0"/>
                        <a:t> ) = 86,60</a:t>
                      </a:r>
                      <a:endParaRPr lang="sr-Latn-B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B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1538"/>
            <a:ext cx="6589199" cy="59509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Primjer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sr-Latn-BA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nastavak</a:t>
            </a:r>
            <a:endParaRPr lang="sr-Latn-BA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879735"/>
              </p:ext>
            </p:extLst>
          </p:nvPr>
        </p:nvGraphicFramePr>
        <p:xfrm>
          <a:off x="479485" y="1476624"/>
          <a:ext cx="419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" name="Equation" r:id="rId3" imgW="2514600" imgH="228600" progId="">
                  <p:embed/>
                </p:oleObj>
              </mc:Choice>
              <mc:Fallback>
                <p:oleObj name="Equation" r:id="rId3" imgW="251460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85" y="1476624"/>
                        <a:ext cx="4191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828264"/>
              </p:ext>
            </p:extLst>
          </p:nvPr>
        </p:nvGraphicFramePr>
        <p:xfrm>
          <a:off x="441385" y="1990278"/>
          <a:ext cx="7239000" cy="551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8" name="Equation" r:id="rId5" imgW="4165560" imgH="317160" progId="">
                  <p:embed/>
                </p:oleObj>
              </mc:Choice>
              <mc:Fallback>
                <p:oleObj name="Equation" r:id="rId5" imgW="4165560" imgH="3171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85" y="1990278"/>
                        <a:ext cx="7239000" cy="55175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945643"/>
              </p:ext>
            </p:extLst>
          </p:nvPr>
        </p:nvGraphicFramePr>
        <p:xfrm>
          <a:off x="441385" y="2784626"/>
          <a:ext cx="4267200" cy="389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9" name="Equation" r:id="rId7" imgW="2501640" imgH="228600" progId="">
                  <p:embed/>
                </p:oleObj>
              </mc:Choice>
              <mc:Fallback>
                <p:oleObj name="Equation" r:id="rId7" imgW="2501640" imgH="2286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85" y="2784626"/>
                        <a:ext cx="4267200" cy="3898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20880"/>
              </p:ext>
            </p:extLst>
          </p:nvPr>
        </p:nvGraphicFramePr>
        <p:xfrm>
          <a:off x="441385" y="3417117"/>
          <a:ext cx="7374834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0" name="Equation" r:id="rId9" imgW="4038480" imgH="291960" progId="">
                  <p:embed/>
                </p:oleObj>
              </mc:Choice>
              <mc:Fallback>
                <p:oleObj name="Equation" r:id="rId9" imgW="4038480" imgH="2919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85" y="3417117"/>
                        <a:ext cx="7374834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4083171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Projekat A je sa standardnom devijacijom dva puta većom od standardne devijacije projekta B, </a:t>
            </a:r>
            <a:r>
              <a:rPr lang="sr-Latn-BA" b="1" dirty="0">
                <a:latin typeface="Times New Roman" pitchFamily="18" charset="0"/>
                <a:cs typeface="Times New Roman" pitchFamily="18" charset="0"/>
              </a:rPr>
              <a:t>znatno rizičniji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Posmatrana ulaganja i uopšte posmatrane pojave, ne treba upoređivati na osnovu apsolutnih pokazatelja rizika koje obezbjeđuje standardna devijacija. </a:t>
            </a:r>
          </a:p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Korisnost ovog pokazatelja se znatno može poboljšati njegovim izražavanjem putem </a:t>
            </a:r>
            <a:r>
              <a:rPr lang="sr-Latn-BA" b="1" dirty="0" smtClean="0">
                <a:latin typeface="Times New Roman" pitchFamily="18" charset="0"/>
                <a:cs typeface="Times New Roman" pitchFamily="18" charset="0"/>
              </a:rPr>
              <a:t>koeficijenta varijacije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. Na ovaj način i zaključci o posmatranim pojavama (ulaganjima u slučaju) će biti znatno pouzdaniji</a:t>
            </a:r>
            <a:endParaRPr lang="sr-Latn-B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494" y="435424"/>
            <a:ext cx="7391400" cy="1160464"/>
          </a:xfrm>
        </p:spPr>
        <p:txBody>
          <a:bodyPr>
            <a:normAutofit/>
          </a:bodyPr>
          <a:lstStyle/>
          <a:p>
            <a:r>
              <a:rPr lang="sr-Latn-BA" sz="3200" b="1" dirty="0" smtClean="0">
                <a:latin typeface="Times New Roman" pitchFamily="18" charset="0"/>
                <a:cs typeface="Times New Roman" pitchFamily="18" charset="0"/>
              </a:rPr>
              <a:t>1.3. Mjerenje rizika relativnim pokazateljima</a:t>
            </a:r>
            <a:endParaRPr lang="sr-Latn-B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1999"/>
          </a:xfrm>
        </p:spPr>
        <p:txBody>
          <a:bodyPr>
            <a:normAutofit fontScale="92500" lnSpcReduction="20000"/>
          </a:bodyPr>
          <a:lstStyle/>
          <a:p>
            <a:r>
              <a:rPr lang="sr-Latn-BA" sz="2400" b="1" dirty="0" smtClean="0">
                <a:latin typeface="Times New Roman" pitchFamily="18" charset="0"/>
                <a:cs typeface="Times New Roman" pitchFamily="18" charset="0"/>
              </a:rPr>
              <a:t>KOEFICIJENT VARIJACIJE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 dakle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 relativna mjera disperzije tj. mjera rizika po jedinici prinosa:</a:t>
            </a:r>
          </a:p>
          <a:p>
            <a:pPr>
              <a:buNone/>
            </a:pPr>
            <a:endParaRPr lang="sr-Latn-BA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38200" y="2362200"/>
          <a:ext cx="1676400" cy="787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" name="Equation" r:id="rId3" imgW="609480" imgH="393480" progId="">
                  <p:embed/>
                </p:oleObj>
              </mc:Choice>
              <mc:Fallback>
                <p:oleObj name="Equation" r:id="rId3" imgW="609480" imgH="393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62200"/>
                        <a:ext cx="1676400" cy="787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914400" y="3429000"/>
          <a:ext cx="2025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" name="Equation" r:id="rId5" imgW="1307880" imgH="393480" progId="">
                  <p:embed/>
                </p:oleObj>
              </mc:Choice>
              <mc:Fallback>
                <p:oleObj name="Equation" r:id="rId5" imgW="1307880" imgH="3934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29000"/>
                        <a:ext cx="20256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914400" y="4343400"/>
          <a:ext cx="19812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" name="Equation" r:id="rId7" imgW="1244520" imgH="393480" progId="">
                  <p:embed/>
                </p:oleObj>
              </mc:Choice>
              <mc:Fallback>
                <p:oleObj name="Equation" r:id="rId7" imgW="1244520" imgH="3934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43400"/>
                        <a:ext cx="1981200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66800" y="5181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BA" sz="2400" dirty="0" smtClean="0"/>
              <a:t> 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Pošto projekti A i B imaju istu očekivanu vrijednost koeficijent varijacije ne daje nikakvu dodatnu informaciju o stepenu njihovog rizika u odnosu na standardnu devijaciju.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sr-Latn-BA" sz="3200" i="1" dirty="0" smtClean="0">
                <a:latin typeface="Times New Roman" pitchFamily="18" charset="0"/>
                <a:cs typeface="Times New Roman" pitchFamily="18" charset="0"/>
              </a:rPr>
              <a:t>Koeficijent varijacije</a:t>
            </a:r>
            <a:endParaRPr lang="sr-Latn-BA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47490"/>
          </a:xfrm>
        </p:spPr>
        <p:txBody>
          <a:bodyPr>
            <a:normAutofit/>
          </a:bodyPr>
          <a:lstStyle/>
          <a:p>
            <a:r>
              <a:rPr lang="sr-Latn-BA" sz="3200" i="1" dirty="0">
                <a:latin typeface="Times New Roman" pitchFamily="18" charset="0"/>
                <a:cs typeface="Times New Roman" pitchFamily="18" charset="0"/>
              </a:rPr>
              <a:t>Koeficijent varijacije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1" y="2133600"/>
            <a:ext cx="7010400" cy="3777622"/>
          </a:xfrm>
        </p:spPr>
        <p:txBody>
          <a:bodyPr>
            <a:normAutofit fontScale="92500" lnSpcReduction="10000"/>
          </a:bodyPr>
          <a:lstStyle/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Dakle, koeficijent varijacije (KV, CV) je mjera disperzije koja se dobije iz odnosa standardne devijacije i očekivane vrijednosti ishoda.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Na osnovu iskustva koeficijent varijacije (KV) je upravo srazmjeran visini rizika kojim je određeni projekat opterećen.</a:t>
            </a:r>
          </a:p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Upoređujući različite projekte s različitim očekivanim vrijednostima, te ukoliko prednost dajemo manje rizičnim projektima, onda ćemo izabrati projekt s nižim koeficijentom varijacije, jer on u obzir (račun) uzima i relativnu visinu (očekivani prinos) pojednih alternativa.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533400"/>
            <a:ext cx="7162800" cy="990600"/>
          </a:xfrm>
        </p:spPr>
        <p:txBody>
          <a:bodyPr>
            <a:normAutofit fontScale="92500"/>
          </a:bodyPr>
          <a:lstStyle/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Uzmimo jedan primjer ulaganja, kada se treba odlučiti da li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nvestirati u projekt (hartiju od vrijednosti) X ili 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984277"/>
              </p:ext>
            </p:extLst>
          </p:nvPr>
        </p:nvGraphicFramePr>
        <p:xfrm>
          <a:off x="1600200" y="1676400"/>
          <a:ext cx="6096000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ULAGANJE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BA" sz="1400" dirty="0" smtClean="0"/>
                        <a:t>OČEKIVANI</a:t>
                      </a:r>
                      <a:r>
                        <a:rPr lang="sr-Latn-BA" sz="1400" baseline="0" dirty="0" smtClean="0"/>
                        <a:t> PRINOS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20%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BA" sz="1400" dirty="0" smtClean="0"/>
                        <a:t>STANDARDNA DEVIJACIJA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10%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BA" sz="1400" dirty="0" smtClean="0"/>
                        <a:t>KOEFICIJENT VARIJACIJE (KV)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0,75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 smtClean="0"/>
                        <a:t>0,50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1"/>
          <p:cNvSpPr txBox="1">
            <a:spLocks/>
          </p:cNvSpPr>
          <p:nvPr/>
        </p:nvSpPr>
        <p:spPr>
          <a:xfrm>
            <a:off x="685800" y="4038600"/>
            <a:ext cx="8229600" cy="27432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sr-Latn-B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 ovom</a:t>
            </a:r>
            <a:r>
              <a:rPr kumimoji="0" lang="sr-Latn-BA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slučaju ukoliko bi se odluka bazirala samo na kriterijumu standardne devijacije preferirao bi se projekt (HOV) X, dok koeficijent varijacije kao mjera relativne disperzije daje prednost projektu Y jer ima niži koeficijent (0,50).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sr-Latn-BA" sz="2200" dirty="0">
                <a:latin typeface="Times New Roman" pitchFamily="18" charset="0"/>
                <a:cs typeface="Times New Roman" pitchFamily="18" charset="0"/>
              </a:rPr>
              <a:t>U uslovima kada projekti ili </a:t>
            </a:r>
            <a:r>
              <a:rPr lang="sr-Latn-BA" sz="2200" dirty="0" smtClean="0">
                <a:latin typeface="Times New Roman" pitchFamily="18" charset="0"/>
                <a:cs typeface="Times New Roman" pitchFamily="18" charset="0"/>
              </a:rPr>
              <a:t>HOV imaju </a:t>
            </a:r>
            <a:r>
              <a:rPr lang="sr-Latn-BA" sz="2200" dirty="0">
                <a:latin typeface="Times New Roman" pitchFamily="18" charset="0"/>
                <a:cs typeface="Times New Roman" pitchFamily="18" charset="0"/>
              </a:rPr>
              <a:t>istu očekivanu vrijednost koeficijent varijacije (KV) ne daje nikakvu dodatnu informaciju o stepenu njihovog rizika u odnosu na standardnu devijaciju. </a:t>
            </a:r>
            <a:r>
              <a:rPr lang="sr-Latn-BA" sz="2200" b="1" dirty="0">
                <a:latin typeface="Times New Roman" pitchFamily="18" charset="0"/>
                <a:cs typeface="Times New Roman" pitchFamily="18" charset="0"/>
              </a:rPr>
              <a:t>Međutim, za ulaganja koja imaju različitu očekivanu vrijednost koeficijent varijacije je nezaobilazan pokazatelj varijacije.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228600"/>
            <a:ext cx="6858000" cy="609600"/>
          </a:xfrm>
        </p:spPr>
        <p:txBody>
          <a:bodyPr>
            <a:normAutofit/>
          </a:bodyPr>
          <a:lstStyle/>
          <a:p>
            <a:r>
              <a:rPr lang="sr-Latn-BA" sz="3200" i="1" dirty="0" smtClean="0">
                <a:latin typeface="Times New Roman" pitchFamily="18" charset="0"/>
                <a:cs typeface="Times New Roman" pitchFamily="18" charset="0"/>
              </a:rPr>
              <a:t>Mjera simetrije rasporeda</a:t>
            </a:r>
            <a:endParaRPr lang="sr-Latn-BA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391401" cy="4615822"/>
          </a:xfrm>
        </p:spPr>
        <p:txBody>
          <a:bodyPr>
            <a:noAutofit/>
          </a:bodyPr>
          <a:lstStyle/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Osim srednje vrijednosti, varijanse (standardne devijacije) značajna karakteristika rasporeda vjerovatnoće je i </a:t>
            </a:r>
            <a:r>
              <a:rPr lang="sr-Latn-BA" b="1" dirty="0" smtClean="0">
                <a:latin typeface="Times New Roman" pitchFamily="18" charset="0"/>
                <a:cs typeface="Times New Roman" pitchFamily="18" charset="0"/>
              </a:rPr>
              <a:t>mjera simetrije rasporeda.</a:t>
            </a:r>
          </a:p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Treći centralni momenat, j=3: E(k</a:t>
            </a:r>
            <a:r>
              <a:rPr lang="sr-Latn-BA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– k⁻)</a:t>
            </a:r>
            <a:r>
              <a:rPr lang="sr-Latn-BA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 predstavlja mjeru simetrije rasporeda i ukazuje na pravac asimetrije ukoliko ona postoji.</a:t>
            </a:r>
            <a:r>
              <a:rPr lang="sr-Latn-BA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Ako je pozitivan, veća je vjerovatnoća da promjenljiva ima veću vrijednost i obrnuto.</a:t>
            </a:r>
          </a:p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Ukoliko treći centralni momenat ima negativnu vrijednost veća je vjerovatnoća da promjenljiva ima manju vrijednost od srednje vrijednosti.</a:t>
            </a:r>
          </a:p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Kada je treći centralni momenat jednak nuli podjednaka je vjerovatnoća ostvarenja većih i manjih vrijednosti promjenljive u odnosu na srednju vrijednost i tada se radi o simetričnom rasporedu vjerovatnoće.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792162"/>
          </a:xfrm>
        </p:spPr>
        <p:txBody>
          <a:bodyPr>
            <a:normAutofit/>
          </a:bodyPr>
          <a:lstStyle/>
          <a:p>
            <a:r>
              <a:rPr lang="sr-Latn-BA" sz="32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BA" sz="3200" i="1" dirty="0" smtClean="0">
                <a:latin typeface="Times New Roman" pitchFamily="18" charset="0"/>
                <a:cs typeface="Times New Roman" pitchFamily="18" charset="0"/>
              </a:rPr>
              <a:t>ovarijansa</a:t>
            </a:r>
            <a:endParaRPr lang="sr-Latn-BA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74638"/>
            <a:ext cx="7696200" cy="585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Za izračunavanje rizika značajne su ne samo karakteristike pojedinačnih promjenljivih već treba uzeti u obzir i karakteristike kombinacije više promjenljivih.</a:t>
            </a:r>
          </a:p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Prva od ovih zajedničkih distribucija vjerovatnoća jeste </a:t>
            </a:r>
            <a:r>
              <a:rPr lang="sr-Latn-BA" b="1" dirty="0" smtClean="0">
                <a:latin typeface="Times New Roman" pitchFamily="18" charset="0"/>
                <a:cs typeface="Times New Roman" pitchFamily="18" charset="0"/>
              </a:rPr>
              <a:t>kovarijansa (COV) 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kojom se mjeri stepen slaganja varijacija promjenljivih.</a:t>
            </a:r>
          </a:p>
          <a:p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081135"/>
              </p:ext>
            </p:extLst>
          </p:nvPr>
        </p:nvGraphicFramePr>
        <p:xfrm>
          <a:off x="1447800" y="4724400"/>
          <a:ext cx="5839325" cy="1523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3" imgW="2133360" imgH="723600" progId="">
                  <p:embed/>
                </p:oleObj>
              </mc:Choice>
              <mc:Fallback>
                <p:oleObj name="Equation" r:id="rId3" imgW="2133360" imgH="723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724400"/>
                        <a:ext cx="5839325" cy="15239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934200" cy="892701"/>
          </a:xfrm>
        </p:spPr>
        <p:txBody>
          <a:bodyPr>
            <a:noAutofit/>
          </a:bodyPr>
          <a:lstStyle/>
          <a:p>
            <a:r>
              <a:rPr lang="sr-Latn-BA" sz="3200" b="1" dirty="0" smtClean="0">
                <a:latin typeface="Times New Roman" pitchFamily="18" charset="0"/>
                <a:cs typeface="Times New Roman" pitchFamily="18" charset="0"/>
              </a:rPr>
              <a:t>1. POJAM I DEFINICIJA RIZIKA</a:t>
            </a:r>
            <a:endParaRPr lang="sr-Latn-B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7239000" cy="5029200"/>
          </a:xfrm>
        </p:spPr>
        <p:txBody>
          <a:bodyPr>
            <a:noAutofit/>
          </a:bodyPr>
          <a:lstStyle/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U savremenoj finansijskoj analizi pojam rizika se koristi da bi se označila mogućnost pojave različitih ishoda.</a:t>
            </a:r>
          </a:p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Nastajanje rizika povezano je sa ekonomskim promjenama u svim bitnim faktorima koji, u osnovi, determinišu ishod poslovanja.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preduzeće nije dilema hoće li ili neće da posluje u uslovima rizika, već koliki rizik može da 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preuzme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Većina investitora ima averziju prema riziku, što vrijedi i za prosječnog investitora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Zato su na odluku o investiranju, koja pretpostavlja odluku o odustajanju od potrošnje, investitori spremni samo pod pretpostavkom adekvatne kompenzacije za snošenje procijenjenog rizika u obimu minimalne stope prinosa za ulaganje u datu 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imovinu.</a:t>
            </a:r>
            <a:endParaRPr lang="sr-Latn-BA" sz="2000" dirty="0">
              <a:latin typeface="Times New Roman" pitchFamily="18" charset="0"/>
              <a:cs typeface="Times New Roman" pitchFamily="18" charset="0"/>
            </a:endParaRPr>
          </a:p>
          <a:p>
            <a:endParaRPr lang="sr-Latn-B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624110"/>
            <a:ext cx="7162800" cy="899890"/>
          </a:xfrm>
        </p:spPr>
        <p:txBody>
          <a:bodyPr>
            <a:normAutofit/>
          </a:bodyPr>
          <a:lstStyle/>
          <a:p>
            <a:r>
              <a:rPr lang="sr-Latn-BA" sz="3200" i="1" dirty="0" smtClean="0">
                <a:latin typeface="Times New Roman" pitchFamily="18" charset="0"/>
                <a:cs typeface="Times New Roman" pitchFamily="18" charset="0"/>
              </a:rPr>
              <a:t>Kovarijansa</a:t>
            </a:r>
            <a:endParaRPr lang="sr-Latn-BA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1" y="1524000"/>
            <a:ext cx="7086600" cy="4800600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Kovarijansa nam daje informaciju o 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tome u kom stepenu se dvije slučajno promjenljive kreću zajedno naviše ili naniže, a to je važno jer predstavlja bitan faktor u izračunavanju varijanse portfoli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a.</a:t>
            </a:r>
          </a:p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ovarijansa pokazuje očekivano variranje dvije hartije od vrijednosti jedne s drugom što predstavlja mjeru sistemskog rizika. Ukoliko akcije nisu korelirane taj rizik može da se eliminiše diversifikacijom.</a:t>
            </a:r>
          </a:p>
          <a:p>
            <a:r>
              <a:rPr lang="sr-Latn-BA" b="1" dirty="0" smtClean="0">
                <a:latin typeface="Times New Roman" pitchFamily="18" charset="0"/>
                <a:cs typeface="Times New Roman" pitchFamily="18" charset="0"/>
              </a:rPr>
              <a:t>Kovarijansa predstavlja apsolutnu mjeru.</a:t>
            </a:r>
          </a:p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Ako je pozitivna,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ukazuje na to da se prinosi na hartije sadržane u portfoliju kreću u istom pravcu;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Ako je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negativna ukazuje na suprotne pravce tog kretanja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kada je kovarijansa približno jednaka nuli, može se zaključiti da nema pravilnosti između kretanja varijacija promjenljivih (stopa prinosa hartija od vrijednosti).</a:t>
            </a:r>
          </a:p>
          <a:p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24110"/>
            <a:ext cx="6934201" cy="671290"/>
          </a:xfrm>
        </p:spPr>
        <p:txBody>
          <a:bodyPr>
            <a:normAutofit/>
          </a:bodyPr>
          <a:lstStyle/>
          <a:p>
            <a:r>
              <a:rPr lang="sr-Latn-B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Beta- relativna kovarijansa</a:t>
            </a:r>
            <a:endParaRPr lang="sr-Latn-BA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1447800"/>
                <a:ext cx="7162800" cy="4876800"/>
              </a:xfrm>
            </p:spPr>
            <p:txBody>
              <a:bodyPr>
                <a:noAutofit/>
              </a:bodyPr>
              <a:lstStyle/>
              <a:p>
                <a:r>
                  <a:rPr lang="sr-Latn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Beta koeficijent je mjera sistemskog rizika koja pokazuje stepen promjene (varijacije) prinosa pojedinih HOV u odnosu na promjenu prinosa tržišnog portfolija. </a:t>
                </a:r>
              </a:p>
              <a:p>
                <a:pPr marL="0" indent="0">
                  <a:buNone/>
                </a:pPr>
                <a:endParaRPr lang="sr-Latn-BA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sz="20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sr-Cyrl-BA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Cyrl-BA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sr-Cyrl-BA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sr-Cyrl-BA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Cyrl-BA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sr-Cyrl-BA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sr-Cyrl-BA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r-Cyrl-BA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Cyrl-BA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sr-Cyrl-BA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Latn-BA" sz="2000" dirty="0" smtClean="0">
                    <a:latin typeface="Cambria Math" panose="02040503050406030204" pitchFamily="18" charset="0"/>
                  </a:rPr>
                  <a:t>Gdje je: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sr-Cyrl-BA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sr-Latn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standardna devijacija prinosa akcije j odnosno preduzeća 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Cyrl-BA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sr-Cyrl-B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Cyrl-BA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sr-Latn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koeficijent proste linearne korelacije između prinosa na akciju j (preduzeća j) i odgovarajuće tržišne stope (tržišnog indeksa);</a:t>
                </a:r>
                <a:endParaRPr lang="sr-Latn-BA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sr-Cyrl-BA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sr-Latn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standardna devijacija tržišnog prinosa (tržišnog indeksa)</a:t>
                </a:r>
                <a:endParaRPr lang="sr-Latn-BA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1447800"/>
                <a:ext cx="7162800" cy="4876800"/>
              </a:xfrm>
              <a:blipFill rotWithShape="0">
                <a:blip r:embed="rId2"/>
                <a:stretch>
                  <a:fillRect l="-851" t="-750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427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24110"/>
            <a:ext cx="7010401" cy="747490"/>
          </a:xfrm>
        </p:spPr>
        <p:txBody>
          <a:bodyPr>
            <a:normAutofit/>
          </a:bodyPr>
          <a:lstStyle/>
          <a:p>
            <a:r>
              <a:rPr lang="sr-Latn-B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Koeficijent Z</a:t>
            </a:r>
            <a:endParaRPr lang="sr-Latn-BA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447800"/>
                <a:ext cx="7162800" cy="4876800"/>
              </a:xfrm>
            </p:spPr>
            <p:txBody>
              <a:bodyPr>
                <a:noAutofit/>
              </a:bodyPr>
              <a:lstStyle/>
              <a:p>
                <a:r>
                  <a:rPr lang="sr-Latn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Koeficijent Z je koefcijent kojim se standardizuje vrijednost ki (prinos za i-tu vjerovatnoću).</a:t>
                </a:r>
              </a:p>
              <a:p>
                <a:r>
                  <a:rPr lang="sr-Latn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Pokazuje koliko standardnih devijacija ki odstupa od k⁻, a ki je raspon unutar kog se javljaju stvarni prinosi. </a:t>
                </a:r>
              </a:p>
              <a:p>
                <a:pPr marL="0" indent="0">
                  <a:buNone/>
                </a:pPr>
                <a:endParaRPr lang="sr-Latn-BA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sr-Latn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14:m>
                  <m:oMath xmlns:m="http://schemas.openxmlformats.org/officeDocument/2006/math">
                    <m:r>
                      <a:rPr lang="sr-Cyrl-BA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sr-Latn-BA" sz="2000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sr-Latn-BA" sz="20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sr-Latn-BA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⁻</m:t>
                        </m:r>
                      </m:num>
                      <m:den>
                        <m:r>
                          <a:rPr lang="sr-Cyrl-BA" sz="2000" i="1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r-Latn-BA" sz="2000" dirty="0" smtClean="0">
                    <a:latin typeface="Cambria Math" panose="02040503050406030204" pitchFamily="18" charset="0"/>
                  </a:rPr>
                  <a:t>	Gdje je: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sr-Cyrl-BA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sr-Latn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standardna devijacija prinosa akcije j odnosno preduzeća 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r-Cyrl-BA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sr-Cyrl-B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Cyrl-BA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sr-Latn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koeficijent proste linearne korelacije između prinosa na akciju j (preduzeća j) i odgovarajuće tržišne stope (tržišnog indeksa);</a:t>
                </a:r>
                <a:endParaRPr lang="sr-Latn-BA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sr-Cyrl-BA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sr-Latn-BA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standardna devijacija tržišnog prinosa (tržišnog indeksa)</a:t>
                </a:r>
                <a:endParaRPr lang="sr-Latn-BA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447800"/>
                <a:ext cx="7162800" cy="4876800"/>
              </a:xfrm>
              <a:blipFill rotWithShape="0">
                <a:blip r:embed="rId2"/>
                <a:stretch>
                  <a:fillRect l="-766" t="-750" b="-2125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921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25" y="473081"/>
            <a:ext cx="7086600" cy="1280890"/>
          </a:xfrm>
        </p:spPr>
        <p:txBody>
          <a:bodyPr>
            <a:noAutofit/>
          </a:bodyPr>
          <a:lstStyle/>
          <a:p>
            <a:r>
              <a:rPr lang="sr-Latn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ISPITIVANJE ODNOSA IZMEĐU RIZIKA I PRINOSA</a:t>
            </a:r>
            <a:endParaRPr lang="sr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925" y="1905000"/>
            <a:ext cx="7089475" cy="14478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ostvarili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preuzeti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veći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rizik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Naredni grafikon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pokazuje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pretpostavljenu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vezu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rizika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prinosa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riziku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očekuje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povećanje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rizika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povećava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očekivani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52600" y="3505200"/>
            <a:ext cx="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52600" y="5410200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38601" y="553616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Rizik</a:t>
            </a: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6968" y="3352800"/>
            <a:ext cx="461665" cy="17543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Povrat</a:t>
            </a: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752600" y="3607833"/>
            <a:ext cx="3657600" cy="17526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3600" y="5791200"/>
            <a:ext cx="225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Odnos rizika i prinosa</a:t>
            </a:r>
          </a:p>
          <a:p>
            <a:endParaRPr lang="sr-Latn-BA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752600" y="5410200"/>
            <a:ext cx="388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-1066800" y="2438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874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45665"/>
            <a:ext cx="7086600" cy="1280890"/>
          </a:xfrm>
        </p:spPr>
        <p:txBody>
          <a:bodyPr>
            <a:normAutofit/>
          </a:bodyPr>
          <a:lstStyle/>
          <a:p>
            <a:r>
              <a:rPr lang="sr-Latn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IZRAČUNAVANJE PRINOSA POJEDINAČNOG SREDSTVA</a:t>
            </a:r>
            <a:endParaRPr lang="sr-Latn-B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132575" cy="3779060"/>
          </a:xfrm>
        </p:spPr>
        <p:txBody>
          <a:bodyPr/>
          <a:lstStyle/>
          <a:p>
            <a:pPr marL="0" indent="0">
              <a:buNone/>
            </a:pPr>
            <a:r>
              <a:rPr lang="sr-Latn-B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Izračunavanje jednostavnog prinosa</a:t>
            </a:r>
          </a:p>
          <a:p>
            <a:pPr marL="0" indent="0">
              <a:buNone/>
            </a:pPr>
            <a:r>
              <a:rPr lang="sr-Latn-BA" dirty="0">
                <a:latin typeface="Times New Roman" pitchFamily="18" charset="0"/>
                <a:cs typeface="Times New Roman" pitchFamily="18" charset="0"/>
              </a:rPr>
              <a:t>Ako se investira u toku jedne godine samo u jednu hartiju od vrijednosti stopa prinosa na ovo ulaganje može se izraziti na sljedeći način:</a:t>
            </a:r>
          </a:p>
          <a:p>
            <a:pPr marL="0" indent="0">
              <a:buNone/>
            </a:pPr>
            <a:endParaRPr lang="sr-Latn-BA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B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114800"/>
            <a:ext cx="5029200" cy="122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38200" y="5283065"/>
                <a:ext cx="7043916" cy="854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sr-Latn-BA" dirty="0" smtClean="0"/>
              </a:p>
              <a:p>
                <a:r>
                  <a:rPr lang="sr-Latn-B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BA" b="0" i="0" smtClean="0">
                        <a:latin typeface="Cambria Math" panose="02040503050406030204" pitchFamily="18" charset="0"/>
                      </a:rPr>
                      <m:t>odi</m:t>
                    </m:r>
                    <m:r>
                      <a:rPr lang="sr-Latn-BA" b="0" i="0" smtClean="0">
                        <a:latin typeface="Cambria Math" panose="02040503050406030204" pitchFamily="18" charset="0"/>
                      </a:rPr>
                      <m:t>š</m:t>
                    </m:r>
                    <m:r>
                      <m:rPr>
                        <m:sty m:val="p"/>
                      </m:rPr>
                      <a:rPr lang="sr-Latn-BA" b="0" i="0" smtClean="0">
                        <a:latin typeface="Cambria Math" panose="02040503050406030204" pitchFamily="18" charset="0"/>
                      </a:rPr>
                      <m:t>nji</m:t>
                    </m:r>
                    <m:r>
                      <a:rPr lang="sr-Latn-BA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Latn-BA" b="0" i="0" smtClean="0">
                        <a:latin typeface="Cambria Math" panose="02040503050406030204" pitchFamily="18" charset="0"/>
                      </a:rPr>
                      <m:t>prinos</m:t>
                    </m:r>
                    <m:r>
                      <a:rPr lang="sr-Cyrl-B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sr-Latn-B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cijena</m:t>
                        </m:r>
                        <m:r>
                          <m:rPr>
                            <m:nor/>
                          </m:rPr>
                          <a:rPr lang="sr-Latn-B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r-Latn-B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na</m:t>
                        </m:r>
                        <m:r>
                          <m:rPr>
                            <m:nor/>
                          </m:rPr>
                          <a:rPr lang="sr-Latn-B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r-Latn-B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kraju</m:t>
                        </m:r>
                        <m:r>
                          <m:rPr>
                            <m:nor/>
                          </m:rPr>
                          <a:rPr lang="sr-Latn-B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r-Latn-B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perioda</m:t>
                        </m:r>
                        <m:r>
                          <m:rPr>
                            <m:nor/>
                          </m:rPr>
                          <a:rPr lang="sr-Latn-B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lang="sr-Latn-B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po</m:t>
                        </m:r>
                        <m:r>
                          <m:rPr>
                            <m:nor/>
                          </m:rPr>
                          <a:rPr lang="sr-Latn-B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č</m:t>
                        </m:r>
                        <m:r>
                          <m:rPr>
                            <m:nor/>
                          </m:rPr>
                          <a:rPr lang="sr-Latn-B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etna</m:t>
                        </m:r>
                        <m:r>
                          <m:rPr>
                            <m:nor/>
                          </m:rPr>
                          <a:rPr lang="sr-Latn-B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sr-Latn-B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cijena</m:t>
                        </m:r>
                        <m:r>
                          <m:rPr>
                            <m:nor/>
                          </m:rPr>
                          <a:rPr lang="sr-Latn-B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sr-Latn-B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dividende</m:t>
                        </m:r>
                        <m:r>
                          <m:rPr>
                            <m:nor/>
                          </m:rPr>
                          <a:rPr lang="sr-Latn-BA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sr-Latn-BA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sr-Latn-BA" b="0" i="0" smtClean="0">
                                <a:latin typeface="Cambria Math" panose="02040503050406030204" pitchFamily="18" charset="0"/>
                              </a:rPr>
                              <m:t>Po</m:t>
                            </m:r>
                            <m:r>
                              <a:rPr lang="sr-Latn-BA" b="0" i="0" smtClean="0">
                                <a:latin typeface="Cambria Math" panose="02040503050406030204" pitchFamily="18" charset="0"/>
                              </a:rPr>
                              <m:t>č</m:t>
                            </m:r>
                            <m:r>
                              <m:rPr>
                                <m:sty m:val="p"/>
                              </m:rPr>
                              <a:rPr lang="sr-Latn-BA" b="0" i="0" smtClean="0">
                                <a:latin typeface="Cambria Math" panose="02040503050406030204" pitchFamily="18" charset="0"/>
                              </a:rPr>
                              <m:t>etna</m:t>
                            </m:r>
                            <m:r>
                              <a:rPr lang="sr-Latn-BA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sr-Latn-BA" b="0" i="0" smtClean="0">
                                <a:latin typeface="Cambria Math" panose="02040503050406030204" pitchFamily="18" charset="0"/>
                              </a:rPr>
                              <m:t>cijena</m:t>
                            </m:r>
                            <m:r>
                              <a:rPr lang="sr-Latn-BA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sr-Latn-BA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sr-Latn-BA" b="0" i="0" smtClean="0">
                                <a:latin typeface="Cambria Math" panose="02040503050406030204" pitchFamily="18" charset="0"/>
                              </a:rPr>
                              <m:t> 365</m:t>
                            </m:r>
                          </m:e>
                        </m:d>
                        <m:r>
                          <a:rPr lang="sr-Latn-BA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sr-Latn-BA" b="0" i="0" smtClean="0">
                            <a:latin typeface="Cambria Math" panose="02040503050406030204" pitchFamily="18" charset="0"/>
                          </a:rPr>
                          <m:t>broj</m:t>
                        </m:r>
                        <m:r>
                          <a:rPr lang="sr-Latn-BA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r-Latn-BA" b="0" i="0" smtClean="0">
                            <a:latin typeface="Cambria Math" panose="02040503050406030204" pitchFamily="18" charset="0"/>
                          </a:rPr>
                          <m:t>dana</m:t>
                        </m:r>
                        <m:r>
                          <a:rPr lang="sr-Latn-BA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r-Latn-BA" b="0" i="0" smtClean="0">
                            <a:latin typeface="Cambria Math" panose="02040503050406030204" pitchFamily="18" charset="0"/>
                          </a:rPr>
                          <m:t>posjedovanja</m:t>
                        </m:r>
                        <m:r>
                          <a:rPr lang="sr-Latn-BA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r-Latn-BA" b="0" i="0" smtClean="0">
                            <a:latin typeface="Cambria Math" panose="02040503050406030204" pitchFamily="18" charset="0"/>
                          </a:rPr>
                          <m:t>akcije</m:t>
                        </m:r>
                      </m:den>
                    </m:f>
                  </m:oMath>
                </a14:m>
                <a:r>
                  <a:rPr lang="sr-Latn-BA" dirty="0" smtClean="0"/>
                  <a:t> </a:t>
                </a:r>
                <a:endParaRPr lang="sr-Latn-BA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83065"/>
                <a:ext cx="7043916" cy="854080"/>
              </a:xfrm>
              <a:prstGeom prst="rect">
                <a:avLst/>
              </a:prstGeom>
              <a:blipFill rotWithShape="0">
                <a:blip r:embed="rId3"/>
                <a:stretch>
                  <a:fillRect l="-779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467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624110"/>
            <a:ext cx="6781799" cy="823690"/>
          </a:xfrm>
        </p:spPr>
        <p:txBody>
          <a:bodyPr>
            <a:normAutofit/>
          </a:bodyPr>
          <a:lstStyle/>
          <a:p>
            <a:r>
              <a:rPr lang="sr-Latn-BA" sz="3200" i="1" dirty="0" smtClean="0">
                <a:latin typeface="Times New Roman" pitchFamily="18" charset="0"/>
                <a:cs typeface="Times New Roman" pitchFamily="18" charset="0"/>
              </a:rPr>
              <a:t>Očekivani prinos</a:t>
            </a:r>
            <a:endParaRPr lang="sr-Latn-BA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1" y="1676400"/>
            <a:ext cx="6781800" cy="4234822"/>
          </a:xfrm>
        </p:spPr>
        <p:txBody>
          <a:bodyPr>
            <a:normAutofit/>
          </a:bodyPr>
          <a:lstStyle/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Očekivana vrijednost kao </a:t>
            </a:r>
            <a:r>
              <a:rPr lang="sr-Latn-BA" sz="2000" b="1" dirty="0" smtClean="0">
                <a:latin typeface="Times New Roman" pitchFamily="18" charset="0"/>
                <a:cs typeface="Times New Roman" pitchFamily="18" charset="0"/>
              </a:rPr>
              <a:t>mjera centralne tendencije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 ipak nedovoljno karakteriše promjenljivu, jer različite promjenljive mogu imati istu očekivanu vrijednost ili različitu varijabilnost pojedinačnih vrijednosti u odnosu na očekivanu vrijednost.</a:t>
            </a:r>
          </a:p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Pošto rizik zavisi upravo od odstupanja  pojedinačnih vrijednosti od očekivane vrijednosti neophodno je tu disperziju takođe izraziti.</a:t>
            </a:r>
          </a:p>
          <a:p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Centralni momenti su mjera disperzije, tj. izražavaju odstupanje pojedinačnih vrijednosti od očekivane vrijednosti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    E= (k</a:t>
            </a:r>
            <a:r>
              <a:rPr lang="sr-Latn-BA" sz="200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sr-Latn-BA" sz="2000" i="1" dirty="0">
                <a:latin typeface="Times New Roman" pitchFamily="18" charset="0"/>
                <a:cs typeface="Times New Roman" pitchFamily="18" charset="0"/>
              </a:rPr>
              <a:t> k⁻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BA" sz="2000" baseline="30000" dirty="0">
                <a:latin typeface="Times New Roman" pitchFamily="18" charset="0"/>
                <a:cs typeface="Times New Roman" pitchFamily="18" charset="0"/>
              </a:rPr>
              <a:t>j</a:t>
            </a:r>
            <a:endParaRPr lang="sr-Latn-BA" sz="2000" dirty="0">
              <a:latin typeface="Times New Roman" pitchFamily="18" charset="0"/>
              <a:cs typeface="Times New Roman" pitchFamily="18" charset="0"/>
            </a:endParaRPr>
          </a:p>
          <a:p>
            <a:endParaRPr lang="sr-Latn-B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609600"/>
            <a:ext cx="7162800" cy="762000"/>
          </a:xfrm>
        </p:spPr>
        <p:txBody>
          <a:bodyPr>
            <a:noAutofit/>
          </a:bodyPr>
          <a:lstStyle/>
          <a:p>
            <a:r>
              <a:rPr lang="sr-Latn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Izračunavanje </a:t>
            </a:r>
            <a:r>
              <a:rPr lang="sr-Latn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očekivanog prinosa</a:t>
            </a:r>
            <a:endParaRPr lang="sr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1524000"/>
            <a:ext cx="7391400" cy="4387222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Očekivani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reflektuje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ocjenu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investitora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vjerovatnom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prinosu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investicija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zaraditi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istorijski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prethodno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izračunat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zahtijevan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Očekivani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ponderisani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prosjek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mogućih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prinosa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gdje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ponder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reflektuje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vjerovatnoću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mogućeg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prinosa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B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Očekivani prinos </a:t>
            </a:r>
            <a:r>
              <a:rPr lang="sr-Latn-B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BA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⁻ dobija se kao suma proizvoda projektovanih prinosa u tri moguće varijante (optimistična, pesimistična i najvjerovatnija) i vjerovatnoća ostvarenja svake od ovih varijanti.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primijetili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razliku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očekivanog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zahtijevanog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traženog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prinosa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Očekivani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očekujete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dobijete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zahtijevani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dobijete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zadovoljni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kompenzacijom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rizik</a:t>
            </a:r>
            <a:r>
              <a:rPr lang="sr-Latn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2753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624110"/>
            <a:ext cx="7010401" cy="747489"/>
          </a:xfrm>
        </p:spPr>
        <p:txBody>
          <a:bodyPr>
            <a:normAutofit/>
          </a:bodyPr>
          <a:lstStyle/>
          <a:p>
            <a:r>
              <a:rPr lang="sr-Latn-BA" sz="3200" i="1" dirty="0" smtClean="0">
                <a:latin typeface="Times New Roman" pitchFamily="18" charset="0"/>
                <a:cs typeface="Times New Roman" pitchFamily="18" charset="0"/>
              </a:rPr>
              <a:t>Očekivani prinos</a:t>
            </a:r>
            <a:endParaRPr lang="sr-Latn-BA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1590"/>
            <a:ext cx="7467600" cy="1447799"/>
          </a:xfrm>
        </p:spPr>
        <p:txBody>
          <a:bodyPr/>
          <a:lstStyle/>
          <a:p>
            <a:r>
              <a:rPr lang="sr-Latn-BA" sz="2400" dirty="0">
                <a:latin typeface="Times New Roman" pitchFamily="18" charset="0"/>
                <a:cs typeface="Times New Roman" pitchFamily="18" charset="0"/>
              </a:rPr>
              <a:t>Očekivani prinos je zapravo ponderisani prosjek mogućih prinosa, gdje su ponderi vjerovatnoća ostvarenja.</a:t>
            </a:r>
          </a:p>
          <a:p>
            <a:pPr>
              <a:buNone/>
            </a:pPr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657600"/>
            <a:ext cx="4508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71600" y="480060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Gdje je:</a:t>
            </a:r>
          </a:p>
          <a:p>
            <a:pPr algn="just"/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 – prinos za i-tu vjerovatnoću</a:t>
            </a:r>
          </a:p>
          <a:p>
            <a:pPr algn="just"/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 – vjerovatnoća ostvarivanja tog prinosa</a:t>
            </a:r>
          </a:p>
          <a:p>
            <a:pPr algn="just"/>
            <a:r>
              <a:rPr lang="sr-Latn-BA" sz="2800" dirty="0" smtClean="0">
                <a:latin typeface="Times New Roman" pitchFamily="18" charset="0"/>
                <a:cs typeface="Times New Roman" pitchFamily="18" charset="0"/>
              </a:rPr>
              <a:t>n- ukupan broj ishoda</a:t>
            </a:r>
            <a:endParaRPr lang="sr-Latn-B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1" y="624110"/>
            <a:ext cx="7086600" cy="1280890"/>
          </a:xfrm>
        </p:spPr>
        <p:txBody>
          <a:bodyPr>
            <a:noAutofit/>
          </a:bodyPr>
          <a:lstStyle/>
          <a:p>
            <a:r>
              <a:rPr lang="sr-Latn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IZRAČUNAVANJE RIZIKA POJEDINAČNOG SREDSTVA</a:t>
            </a:r>
            <a:endParaRPr lang="sr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1" y="2133600"/>
            <a:ext cx="7086599" cy="3777622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devijacija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rizika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pojedinačnog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sredstva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B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izračunava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očekivani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toga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oduzimamo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opservacije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bismo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odredili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njenu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devijaciju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dižemo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devijaciju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kvadrat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bismo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odstranili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negativne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predznake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sumiramo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bismo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dobili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varijansu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B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kraju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korjenujemo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kvadrata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bismo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dobili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standardnu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devijaciju</a:t>
            </a:r>
            <a:r>
              <a:rPr lang="sr-Latn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27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32120"/>
            <a:ext cx="7142673" cy="734680"/>
          </a:xfrm>
        </p:spPr>
        <p:txBody>
          <a:bodyPr>
            <a:noAutofit/>
          </a:bodyPr>
          <a:lstStyle/>
          <a:p>
            <a:r>
              <a:rPr lang="sr-Latn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TEORIJA PORTFOLIJA</a:t>
            </a:r>
            <a:endParaRPr lang="sr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678229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BA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 Izračunavanje očekivanog prinosa portfolija sredstava </a:t>
            </a:r>
            <a:endParaRPr lang="sr-Latn-BA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642" y="2590800"/>
            <a:ext cx="7632187" cy="395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342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624110"/>
            <a:ext cx="7010400" cy="671290"/>
          </a:xfrm>
        </p:spPr>
        <p:txBody>
          <a:bodyPr/>
          <a:lstStyle/>
          <a:p>
            <a:r>
              <a:rPr lang="sr-Latn-BA" sz="3200" b="1" dirty="0" smtClean="0">
                <a:latin typeface="Times New Roman" pitchFamily="18" charset="0"/>
                <a:cs typeface="Times New Roman" pitchFamily="18" charset="0"/>
              </a:rPr>
              <a:t>1. POJAM I DEFINICIJA RIZIKA</a:t>
            </a:r>
            <a:endParaRPr lang="sr-Latn-B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162801" cy="431102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sr-Latn-BA" b="1" dirty="0" smtClean="0">
                <a:latin typeface="Times New Roman" pitchFamily="18" charset="0"/>
                <a:cs typeface="Times New Roman" pitchFamily="18" charset="0"/>
              </a:rPr>
              <a:t>ahtijevan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BA" b="1" dirty="0" smtClean="0">
                <a:latin typeface="Times New Roman" pitchFamily="18" charset="0"/>
                <a:cs typeface="Times New Roman" pitchFamily="18" charset="0"/>
              </a:rPr>
              <a:t> stop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BA" b="1" dirty="0" smtClean="0">
                <a:latin typeface="Times New Roman" pitchFamily="18" charset="0"/>
                <a:cs typeface="Times New Roman" pitchFamily="18" charset="0"/>
              </a:rPr>
              <a:t> prinosa 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uključuje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dvije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naknade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investitoru:</a:t>
            </a:r>
          </a:p>
          <a:p>
            <a:pPr>
              <a:buFontTx/>
              <a:buChar char="-"/>
            </a:pP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naknadu za odustajanje od potrošnje,</a:t>
            </a:r>
          </a:p>
          <a:p>
            <a:pPr>
              <a:buFontTx/>
              <a:buChar char="-"/>
            </a:pP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naknadu za preuzeti rizik.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Za odluke finansijskog menadžmenta važne su tri vrste rizika: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sr-Latn-BA" b="1" dirty="0" smtClean="0">
                <a:latin typeface="Times New Roman" pitchFamily="18" charset="0"/>
                <a:cs typeface="Times New Roman" pitchFamily="18" charset="0"/>
              </a:rPr>
              <a:t>Poslovni </a:t>
            </a:r>
            <a:r>
              <a:rPr lang="sr-Latn-BA" b="1" dirty="0">
                <a:latin typeface="Times New Roman" pitchFamily="18" charset="0"/>
                <a:cs typeface="Times New Roman" pitchFamily="18" charset="0"/>
              </a:rPr>
              <a:t>(operativni) rizik,</a:t>
            </a:r>
          </a:p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Sistemski (sistematski), tržišni</a:t>
            </a:r>
          </a:p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Nesistemski (nesistematski), rizik specifičan za kompaniju.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sr-Latn-BA" b="1" dirty="0" smtClean="0">
                <a:latin typeface="Times New Roman" pitchFamily="18" charset="0"/>
                <a:cs typeface="Times New Roman" pitchFamily="18" charset="0"/>
              </a:rPr>
              <a:t>Finansijski </a:t>
            </a:r>
            <a:r>
              <a:rPr lang="sr-Latn-BA" b="1" dirty="0">
                <a:latin typeface="Times New Roman" pitchFamily="18" charset="0"/>
                <a:cs typeface="Times New Roman" pitchFamily="18" charset="0"/>
              </a:rPr>
              <a:t>rizik,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sr-Latn-BA" b="1" dirty="0" smtClean="0">
                <a:latin typeface="Times New Roman" pitchFamily="18" charset="0"/>
                <a:cs typeface="Times New Roman" pitchFamily="18" charset="0"/>
              </a:rPr>
              <a:t>Ukupni </a:t>
            </a:r>
            <a:r>
              <a:rPr lang="sr-Latn-BA" b="1" dirty="0">
                <a:latin typeface="Times New Roman" pitchFamily="18" charset="0"/>
                <a:cs typeface="Times New Roman" pitchFamily="18" charset="0"/>
              </a:rPr>
              <a:t>rizik.</a:t>
            </a:r>
          </a:p>
          <a:p>
            <a:pPr>
              <a:buFontTx/>
              <a:buChar char="-"/>
            </a:pPr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359" y="304800"/>
            <a:ext cx="6806241" cy="914400"/>
          </a:xfrm>
        </p:spPr>
        <p:txBody>
          <a:bodyPr>
            <a:noAutofit/>
          </a:bodyPr>
          <a:lstStyle/>
          <a:p>
            <a:r>
              <a:rPr lang="sr-Latn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 Izračunavanje očekivanog prinosa portfolija sredstava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1" cy="838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Portfolio je kombinacija dvije ili više hartija od vrijednosti, valuta, nekretnina ili neke druge aktive, s ciljem minimiziranja rizika putem diversifikacije ulaganja.</a:t>
            </a:r>
          </a:p>
          <a:p>
            <a:pPr marL="0" indent="0">
              <a:buNone/>
            </a:pP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7848600" cy="4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6811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010401" cy="1219200"/>
          </a:xfrm>
        </p:spPr>
        <p:txBody>
          <a:bodyPr>
            <a:noAutofit/>
          </a:bodyPr>
          <a:lstStyle/>
          <a:p>
            <a:r>
              <a:rPr lang="sr-Latn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 Izračunavanje očekivanog prinosa portfolija sredstava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6109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32120"/>
            <a:ext cx="6990273" cy="1115680"/>
          </a:xfrm>
        </p:spPr>
        <p:txBody>
          <a:bodyPr>
            <a:noAutofit/>
          </a:bodyPr>
          <a:lstStyle/>
          <a:p>
            <a:r>
              <a:rPr lang="sr-Latn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5.1. Izračunavanje očekivanog prinosa portfolija sredstava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7274944" cy="4387222"/>
          </a:xfrm>
        </p:spPr>
        <p:txBody>
          <a:bodyPr>
            <a:normAutofit/>
          </a:bodyPr>
          <a:lstStyle/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Investicioni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portfolio se može sastojati iz akcija, obveznica ili njihove kombinacije.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Međutim, portfolio može uključiti i nekretnine, zlato, akcije, derivate hartija od vrijednosti ili drugih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 sredstava koja generišu 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prinos.</a:t>
            </a:r>
          </a:p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Kombinovanjem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sredstava u portfoliju smanjuje se rizik portfolija na način da dio rizika jednog sredstva poništava dio rizika drugog.</a:t>
            </a:r>
          </a:p>
          <a:p>
            <a:r>
              <a:rPr lang="sr-Latn-BA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Očekivani prinos portfolija predstavlja ponderisani prosjek očekivanih prinosa pojedinačne imovine, odnosno svake pojedine hartije od vrijednosti koje čine taj portfolio. </a:t>
            </a:r>
            <a:endParaRPr lang="sr-Latn-BA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Pondere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čine vrijednosni udjeli svake imovine odnosno hartije od vrijednosti koja čini portfolio</a:t>
            </a:r>
          </a:p>
        </p:txBody>
      </p:sp>
    </p:spTree>
    <p:extLst>
      <p:ext uri="{BB962C8B-B14F-4D97-AF65-F5344CB8AC3E}">
        <p14:creationId xmlns:p14="http://schemas.microsoft.com/office/powerpoint/2010/main" val="4085855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1" y="624110"/>
            <a:ext cx="7086600" cy="1280890"/>
          </a:xfrm>
        </p:spPr>
        <p:txBody>
          <a:bodyPr>
            <a:normAutofit fontScale="90000"/>
          </a:bodyPr>
          <a:lstStyle/>
          <a:p>
            <a:r>
              <a:rPr lang="fi-FI" b="1" dirty="0">
                <a:latin typeface="Times New Roman" pitchFamily="18" charset="0"/>
                <a:cs typeface="Times New Roman" pitchFamily="18" charset="0"/>
              </a:rPr>
              <a:t>5.2. Ocjena rizičnosti portfolija sredstava</a:t>
            </a:r>
            <a:br>
              <a:rPr lang="fi-FI" b="1" dirty="0">
                <a:latin typeface="Times New Roman" pitchFamily="18" charset="0"/>
                <a:cs typeface="Times New Roman" pitchFamily="18" charset="0"/>
              </a:rPr>
            </a:b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1905000"/>
            <a:ext cx="7391400" cy="4006222"/>
          </a:xfrm>
        </p:spPr>
        <p:txBody>
          <a:bodyPr/>
          <a:lstStyle/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Rizik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portfolija kao i kod pojedinačnih hartija od vrijednosti izražava se varijansom odnosno standardnom devijacijom 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prinosa.</a:t>
            </a:r>
          </a:p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Dok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je očekivani prinos na portfolio u stvari prosjek prinosa na pojedinačne hartije od vrijednosti, standardna devijacija portfolija nije ponderisani prosjek standardnih devijacija na pojedinačne hartije od vrijednosti.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Kada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bi se uzeli samo ponderisani prosjeci standardnih devijacija pojedinačnih hartija od vrijednosti, to bi značilo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zanemarivanje veza ili kovarijanse između prinosa dviju hartija od vrijednosti.</a:t>
            </a:r>
            <a:endParaRPr lang="sr-Latn-BA" sz="2000" dirty="0">
              <a:latin typeface="Times New Roman" pitchFamily="18" charset="0"/>
              <a:cs typeface="Times New Roman" pitchFamily="18" charset="0"/>
            </a:endParaRP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55364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086600" cy="1280890"/>
          </a:xfrm>
        </p:spPr>
        <p:txBody>
          <a:bodyPr>
            <a:normAutofit fontScale="90000"/>
          </a:bodyPr>
          <a:lstStyle/>
          <a:p>
            <a:r>
              <a:rPr lang="fi-FI" b="1" dirty="0">
                <a:latin typeface="Times New Roman" pitchFamily="18" charset="0"/>
                <a:cs typeface="Times New Roman" pitchFamily="18" charset="0"/>
              </a:rPr>
              <a:t>5.2. Ocjena rizičnosti portfolija sredstava</a:t>
            </a:r>
            <a:br>
              <a:rPr lang="fi-FI" b="1" dirty="0">
                <a:latin typeface="Times New Roman" pitchFamily="18" charset="0"/>
                <a:cs typeface="Times New Roman" pitchFamily="18" charset="0"/>
              </a:rPr>
            </a:br>
            <a:endParaRPr lang="sr-Latn-B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7391400" cy="329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4684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1" y="624110"/>
            <a:ext cx="7086600" cy="1280890"/>
          </a:xfrm>
        </p:spPr>
        <p:txBody>
          <a:bodyPr>
            <a:normAutofit fontScale="90000"/>
          </a:bodyPr>
          <a:lstStyle/>
          <a:p>
            <a:r>
              <a:rPr lang="fi-FI" b="1" dirty="0">
                <a:latin typeface="Times New Roman" pitchFamily="18" charset="0"/>
                <a:cs typeface="Times New Roman" pitchFamily="18" charset="0"/>
              </a:rPr>
              <a:t>5.2. Ocjena rizičnosti portfolija sredstava</a:t>
            </a:r>
            <a:br>
              <a:rPr lang="fi-FI" b="1" dirty="0">
                <a:latin typeface="Times New Roman" pitchFamily="18" charset="0"/>
                <a:cs typeface="Times New Roman" pitchFamily="18" charset="0"/>
              </a:rPr>
            </a:b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1905000"/>
            <a:ext cx="7391400" cy="4343400"/>
          </a:xfrm>
        </p:spPr>
        <p:txBody>
          <a:bodyPr>
            <a:normAutofit fontScale="92500" lnSpcReduction="10000"/>
          </a:bodyPr>
          <a:lstStyle/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Standardna 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devijacija portfolija ne ovisi samo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o varijansi pojedinih hartija od vrijednosti nego i o kovarijansi između različitih hartija od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 vrijednosti koje se stavljaju u parove. </a:t>
            </a:r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Pošto 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broj hartija od vrijednosti raste u portfoliju, kovarijansni odnosi postaju važniji prema varijansnim. </a:t>
            </a:r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Dakle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, rizik portfolija σ 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zavisi od:</a:t>
            </a:r>
          </a:p>
          <a:p>
            <a:pPr>
              <a:buFontTx/>
              <a:buChar char="-"/>
            </a:pPr>
            <a:r>
              <a:rPr lang="sr-Latn-B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varijansi pojedinačnih hartija od vrijednosti,</a:t>
            </a:r>
          </a:p>
          <a:p>
            <a:pPr>
              <a:buFontTx/>
              <a:buChar char="-"/>
            </a:pPr>
            <a:r>
              <a:rPr lang="vi-VN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kovarijansi između različitih parova hartija od vrijednosti.</a:t>
            </a:r>
          </a:p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Broj varijansi jednak je broju hartija od vrijednosti u portfoliju, dok broj kovarijansi ubrzano raste s brojem varijansi, tj. brojem hartija od vrijednosti u portfoliju.</a:t>
            </a: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702002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086600" cy="1280890"/>
          </a:xfrm>
        </p:spPr>
        <p:txBody>
          <a:bodyPr>
            <a:normAutofit fontScale="90000"/>
          </a:bodyPr>
          <a:lstStyle/>
          <a:p>
            <a:r>
              <a:rPr lang="fi-FI" b="1" dirty="0">
                <a:latin typeface="Times New Roman" pitchFamily="18" charset="0"/>
                <a:cs typeface="Times New Roman" pitchFamily="18" charset="0"/>
              </a:rPr>
              <a:t>5.2. Ocjena rizičnosti portfolija sredstava</a:t>
            </a:r>
            <a:br>
              <a:rPr lang="fi-FI" b="1" dirty="0">
                <a:latin typeface="Times New Roman" pitchFamily="18" charset="0"/>
                <a:cs typeface="Times New Roman" pitchFamily="18" charset="0"/>
              </a:rPr>
            </a:b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600200"/>
            <a:ext cx="7620000" cy="4311022"/>
          </a:xfrm>
        </p:spPr>
        <p:txBody>
          <a:bodyPr/>
          <a:lstStyle/>
          <a:p>
            <a:r>
              <a:rPr lang="sr-Latn-BA" dirty="0" smtClean="0"/>
              <a:t>I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zračunavanje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standardne 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devijacije portfolija od dva sredstva s prinosima u korelaciji:</a:t>
            </a:r>
          </a:p>
          <a:p>
            <a:endParaRPr lang="sr-Latn-B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048" y="2240645"/>
            <a:ext cx="603619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173" y="3307445"/>
            <a:ext cx="5486427" cy="160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50344" y="52081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Rizik portfolija je obrnuto srazmjeran broju HOV u portfoliju i neposredno srazmjeran s koeficijentom korelacije. On je manji ukoliko je veći broj HOV u 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portfoliju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i što je manji koeficijent 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korelacije.</a:t>
            </a:r>
            <a:endParaRPr lang="sr-Latn-BA" sz="2000" dirty="0"/>
          </a:p>
        </p:txBody>
      </p:sp>
    </p:spTree>
    <p:extLst>
      <p:ext uri="{BB962C8B-B14F-4D97-AF65-F5344CB8AC3E}">
        <p14:creationId xmlns:p14="http://schemas.microsoft.com/office/powerpoint/2010/main" val="709179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796" y="400410"/>
            <a:ext cx="6477000" cy="1066801"/>
          </a:xfrm>
        </p:spPr>
        <p:txBody>
          <a:bodyPr>
            <a:normAutofit fontScale="90000"/>
          </a:bodyPr>
          <a:lstStyle/>
          <a:p>
            <a:r>
              <a:rPr lang="sr-Latn-BA" b="1" dirty="0" smtClean="0">
                <a:latin typeface="Times New Roman" pitchFamily="18" charset="0"/>
                <a:cs typeface="Times New Roman" pitchFamily="18" charset="0"/>
              </a:rPr>
              <a:t>6. IZRAČUNAVANJE VARIJANSE I STANDARDE DEVIJACIJE</a:t>
            </a:r>
            <a:endParaRPr lang="sr-Latn-B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pPr>
              <a:buNone/>
            </a:pPr>
            <a:r>
              <a:rPr lang="sr-Latn-B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KOEFICIJENT KORELACIJE</a:t>
            </a:r>
          </a:p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Kao alternativna mjera odnosa između dvije slučajno promjenljive koristi se koeficijent korelacije, koji je jednak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425381"/>
              </p:ext>
            </p:extLst>
          </p:nvPr>
        </p:nvGraphicFramePr>
        <p:xfrm>
          <a:off x="1971080" y="3326057"/>
          <a:ext cx="1905000" cy="939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3" imgW="901440" imgH="444240" progId="">
                  <p:embed/>
                </p:oleObj>
              </mc:Choice>
              <mc:Fallback>
                <p:oleObj name="Equation" r:id="rId3" imgW="901440" imgH="444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080" y="3326057"/>
                        <a:ext cx="1905000" cy="9390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5257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BA" dirty="0"/>
          </a:p>
        </p:txBody>
      </p:sp>
      <p:sp>
        <p:nvSpPr>
          <p:cNvPr id="6" name="TextBox 5"/>
          <p:cNvSpPr txBox="1"/>
          <p:nvPr/>
        </p:nvSpPr>
        <p:spPr>
          <a:xfrm>
            <a:off x="1002102" y="4288146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gdje je:</a:t>
            </a:r>
          </a:p>
          <a:p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sr-Latn-BA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koeficijent korelacije</a:t>
            </a:r>
          </a:p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standardna devijacija X</a:t>
            </a:r>
            <a:r>
              <a:rPr lang="sr-Latn-BA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sr-Latn-BA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respektivno.</a:t>
            </a:r>
            <a:r>
              <a:rPr lang="sr-Latn-BA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Latn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589199" cy="1280890"/>
          </a:xfrm>
        </p:spPr>
        <p:txBody>
          <a:bodyPr>
            <a:normAutofit/>
          </a:bodyPr>
          <a:lstStyle/>
          <a:p>
            <a:r>
              <a:rPr lang="sr-Latn-BA" sz="3200" i="1" dirty="0">
                <a:latin typeface="Times New Roman" pitchFamily="18" charset="0"/>
                <a:cs typeface="Times New Roman" pitchFamily="18" charset="0"/>
              </a:rPr>
              <a:t>Koeficijent korelacije</a:t>
            </a:r>
            <a:endParaRPr lang="sr-Latn-B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61890"/>
            <a:ext cx="7239001" cy="4249332"/>
          </a:xfrm>
        </p:spPr>
        <p:txBody>
          <a:bodyPr>
            <a:normAutofit/>
          </a:bodyPr>
          <a:lstStyle/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Prednost koeficijenta korelacije je u tome što se određen interval vrijednosti koje ovaj koeficijent može da poprimi, kao i u tome što njegova vrijednost ne zavisi od apsolutnih veličina vrijednosti promjenljivih čiji odnos izražava. Kreće se u rasponu od </a:t>
            </a:r>
            <a:r>
              <a:rPr lang="sr-Latn-BA" sz="2000" b="1" dirty="0" smtClean="0">
                <a:latin typeface="Times New Roman" pitchFamily="18" charset="0"/>
                <a:cs typeface="Times New Roman" pitchFamily="18" charset="0"/>
              </a:rPr>
              <a:t>-1 do +1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Maksimalna vrijednost ovog koeficijenta r=+1 izražava perfektnu (savršenu) pozitivnu korelaciju dvije promjenljive.</a:t>
            </a:r>
          </a:p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Kada je koeficijent korelacije jednak nuli, r=0, dvije promjenljive su nezavisne, tj. između njih ne postoji veza.</a:t>
            </a:r>
            <a:endParaRPr lang="sr-Latn-B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6877050" cy="648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624110"/>
            <a:ext cx="7010399" cy="747490"/>
          </a:xfrm>
        </p:spPr>
        <p:txBody>
          <a:bodyPr>
            <a:normAutofit/>
          </a:bodyPr>
          <a:lstStyle/>
          <a:p>
            <a:r>
              <a:rPr lang="sr-Latn-BA" sz="3200" b="1" dirty="0">
                <a:latin typeface="Times New Roman" pitchFamily="18" charset="0"/>
                <a:cs typeface="Times New Roman" pitchFamily="18" charset="0"/>
              </a:rPr>
              <a:t>1. POJAM I DEFINICIJA RIZIKA</a:t>
            </a:r>
            <a:endParaRPr lang="sr-Latn-B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524000"/>
            <a:ext cx="7010400" cy="4953000"/>
          </a:xfrm>
        </p:spPr>
        <p:txBody>
          <a:bodyPr>
            <a:normAutofit fontScale="92500" lnSpcReduction="20000"/>
          </a:bodyPr>
          <a:lstStyle/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postoji opšteprihvaćena definicija rizika kao i način njegovog mjerenja.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Ako 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se rizik definiše kao “odstupanje prinosa od onih koje smo očekivali”, onda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se uopšteno može reći da je rizik zapravo vjerovatnoća nastanka nekog neželjenog događaja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i s tim u vezi posljedica po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organizaciju.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Rizik hartija od vrijednosti (osim bezrizičnih, kao što su trezorski zapisi, državne obveznice 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i sl.) mjeri se korišćenjem:</a:t>
            </a:r>
          </a:p>
          <a:p>
            <a:r>
              <a:rPr lang="sr-Latn-B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normalne distribucije vjerovatnoće,</a:t>
            </a:r>
          </a:p>
          <a:p>
            <a:r>
              <a:rPr lang="sr-Latn-B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grafičkog pristupa,</a:t>
            </a:r>
          </a:p>
          <a:p>
            <a:r>
              <a:rPr lang="sr-Latn-B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relativnih pokazatelja (koeficijent varijacije i beta-relativna kovarijansa),</a:t>
            </a:r>
          </a:p>
          <a:p>
            <a:r>
              <a:rPr lang="sr-Latn-B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obilježja Z.</a:t>
            </a:r>
            <a:endParaRPr lang="sr-Latn-B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154"/>
            <a:ext cx="6589199" cy="1066893"/>
          </a:xfrm>
        </p:spPr>
        <p:txBody>
          <a:bodyPr>
            <a:normAutofit/>
          </a:bodyPr>
          <a:lstStyle/>
          <a:p>
            <a:r>
              <a:rPr lang="sr-Latn-BA" sz="3200" i="1" dirty="0">
                <a:latin typeface="Times New Roman" pitchFamily="18" charset="0"/>
                <a:cs typeface="Times New Roman" pitchFamily="18" charset="0"/>
              </a:rPr>
              <a:t>Koeficijent korelacije</a:t>
            </a:r>
            <a:endParaRPr lang="sr-Latn-B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1904999"/>
          </a:xfrm>
        </p:spPr>
        <p:txBody>
          <a:bodyPr>
            <a:normAutofit lnSpcReduction="10000"/>
          </a:bodyPr>
          <a:lstStyle/>
          <a:p>
            <a:r>
              <a:rPr lang="sr-Latn-BA" b="1" dirty="0" smtClean="0">
                <a:latin typeface="Times New Roman" pitchFamily="18" charset="0"/>
                <a:cs typeface="Times New Roman" pitchFamily="18" charset="0"/>
              </a:rPr>
              <a:t>Negativna (inverzna) korelacija 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dvije promjenljive označava promjenu vrijednosti promjenljivih u suprotnom smjeru.</a:t>
            </a:r>
          </a:p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Na slici 3.4. prinosi su u negativnoj korelaciji, jer kada jedan raste drugi opada. Kada su prinosi u savršenoj (perfektnoj) negativnoj korelaciji, koeficijent korelacije je -1.</a:t>
            </a:r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657508"/>
            <a:ext cx="6324600" cy="320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69532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409700" y="42672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BA" dirty="0">
                <a:latin typeface="Times New Roman" pitchFamily="18" charset="0"/>
                <a:cs typeface="Times New Roman" pitchFamily="18" charset="0"/>
              </a:rPr>
              <a:t>Prethodna slika pokazuje da sa porastom broja 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HOV 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u portfoliju standardna devijacija, tj. rizik portfolija opada i približava se riziku tržišnog portfolia, ali se ni portfolio s najvećim 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brojem HOV u 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svom sastavu ne bi po riziku spustio ispod tržišnog (sistemskog) rizika, što je, u stvari, i granica smanjenja rizika. </a:t>
            </a:r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Dakle, diversifikacijom 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eliminiše samo dio rizika (nesistemski rizik), ali tržišni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(sistemski) rizik ostaje u cjelosti.</a:t>
            </a:r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"/>
            <a:ext cx="8005762" cy="1828799"/>
          </a:xfrm>
        </p:spPr>
        <p:txBody>
          <a:bodyPr>
            <a:normAutofit fontScale="85000" lnSpcReduction="20000"/>
          </a:bodyPr>
          <a:lstStyle/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Tabela 3.12. prezentuje portfolio standardne devijacije postignute diferenecijalnim povećanjem broja hartija od vrijednosti u portfoliju. 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koliko se broj HOV u portfoliju povećava, standardna devijacija opada. </a:t>
            </a:r>
          </a:p>
          <a:p>
            <a:r>
              <a:rPr lang="sr-Latn-BA" b="1" dirty="0" smtClean="0">
                <a:latin typeface="Times New Roman" pitchFamily="18" charset="0"/>
                <a:cs typeface="Times New Roman" pitchFamily="18" charset="0"/>
              </a:rPr>
              <a:t>Posjedovanje više od jedne akcije, čak i kada su u negativnoj korelaciji, može smanjiti ukupni nivo rizika ispod nivoa koji ima jedna akcija u porfoliju.</a:t>
            </a:r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943100"/>
            <a:ext cx="85248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24110"/>
            <a:ext cx="7010401" cy="823690"/>
          </a:xfrm>
        </p:spPr>
        <p:txBody>
          <a:bodyPr>
            <a:normAutofit/>
          </a:bodyPr>
          <a:lstStyle/>
          <a:p>
            <a:r>
              <a:rPr lang="sr-Latn-BA" sz="3200" i="1" dirty="0" smtClean="0">
                <a:latin typeface="Times New Roman" pitchFamily="18" charset="0"/>
                <a:cs typeface="Times New Roman" pitchFamily="18" charset="0"/>
              </a:rPr>
              <a:t>Koristi od diverzifikacije</a:t>
            </a:r>
            <a:endParaRPr lang="sr-Latn-BA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239001" cy="4234822"/>
          </a:xfrm>
        </p:spPr>
        <p:txBody>
          <a:bodyPr>
            <a:normAutofit/>
          </a:bodyPr>
          <a:lstStyle/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Pošto se dodatne akcije dodaju u portfolio, nivo rizika u portfoliu diversifikacijom nastavlja da opada ali je važno uočiti da doprinos dodatnih hartija od vrijednosti smanjenju rizika portfolija opada s porastom broja hartija od vrijednosti. </a:t>
            </a:r>
          </a:p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Cilj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diversifikacije je da se prikupe akcije s najmanjim mogućim nivoom korelacije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Ono što je važno za diversifikaciju je da kombinovanje sredstava u portfoliju </a:t>
            </a:r>
            <a:r>
              <a:rPr lang="sr-Latn-BA" sz="2000" i="1" dirty="0" smtClean="0">
                <a:latin typeface="Times New Roman" pitchFamily="18" charset="0"/>
                <a:cs typeface="Times New Roman" pitchFamily="18" charset="0"/>
              </a:rPr>
              <a:t>smanjuje </a:t>
            </a:r>
            <a:r>
              <a:rPr lang="it-IT" sz="2000" i="1" dirty="0" smtClean="0">
                <a:latin typeface="Times New Roman" pitchFamily="18" charset="0"/>
                <a:cs typeface="Times New Roman" pitchFamily="18" charset="0"/>
              </a:rPr>
              <a:t>rizik, ali ne i očekivane prinose.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Ova postavka gotovo da nas dovodi do zaključka da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 dobijamo </a:t>
            </a:r>
            <a:r>
              <a:rPr lang="sr-Latn-BA" sz="2000" i="1" dirty="0" smtClean="0">
                <a:latin typeface="Times New Roman" pitchFamily="18" charset="0"/>
                <a:cs typeface="Times New Roman" pitchFamily="18" charset="0"/>
              </a:rPr>
              <a:t>nešto za ništa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sr-Latn-BA" dirty="0">
              <a:latin typeface="Times New Roman" pitchFamily="18" charset="0"/>
              <a:cs typeface="Times New Roman" pitchFamily="18" charset="0"/>
            </a:endParaRPr>
          </a:p>
          <a:p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1"/>
            <a:ext cx="7543800" cy="1828799"/>
          </a:xfrm>
        </p:spPr>
        <p:txBody>
          <a:bodyPr>
            <a:normAutofit/>
          </a:bodyPr>
          <a:lstStyle/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Vidimo da diversifikacija nije od koristi kada cjelokupno tržište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slabi.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Slika 3.8. ukazuje na promjene pozicija kompanije A i kompanije B koje izrađuju “proizvod 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x” tokom vremena, ali kako tržište raste ili opada, i ukupni prinos raste ili opada.</a:t>
            </a:r>
            <a:endParaRPr lang="sr-Latn-B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925" y="2209800"/>
            <a:ext cx="72199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239000" cy="1143000"/>
          </a:xfrm>
        </p:spPr>
        <p:txBody>
          <a:bodyPr>
            <a:normAutofit/>
          </a:bodyPr>
          <a:lstStyle/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Razlog ovakvih kretanja je postojanje dviju vrsta rizika, tržišnog (sistemskog) i rizika specifičnog za kompaniju (nesistemskog).</a:t>
            </a:r>
            <a:endParaRPr lang="sr-Latn-B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438400"/>
            <a:ext cx="72771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638300" y="20068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VRSTE RIZIKA</a:t>
            </a:r>
            <a:endParaRPr lang="sr-Latn-BA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191" y="609600"/>
            <a:ext cx="7010400" cy="671290"/>
          </a:xfrm>
        </p:spPr>
        <p:txBody>
          <a:bodyPr>
            <a:normAutofit/>
          </a:bodyPr>
          <a:lstStyle/>
          <a:p>
            <a:r>
              <a:rPr lang="sr-Latn-BA" sz="3200" b="1" dirty="0" smtClean="0">
                <a:latin typeface="Times New Roman" pitchFamily="18" charset="0"/>
                <a:cs typeface="Times New Roman" pitchFamily="18" charset="0"/>
              </a:rPr>
              <a:t>7.1. Rizik specifičan za kompaniju</a:t>
            </a:r>
            <a:endParaRPr lang="sr-Latn-B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524000"/>
            <a:ext cx="7246190" cy="4387222"/>
          </a:xfrm>
        </p:spPr>
        <p:txBody>
          <a:bodyPr>
            <a:normAutofit/>
          </a:bodyPr>
          <a:lstStyle/>
          <a:p>
            <a:r>
              <a:rPr lang="sr-Latn-BA" b="1" dirty="0" smtClean="0">
                <a:latin typeface="Times New Roman" pitchFamily="18" charset="0"/>
                <a:cs typeface="Times New Roman" pitchFamily="18" charset="0"/>
              </a:rPr>
              <a:t>Rizik specifičan za kompaniju (nesistemski rizik) je 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izik povezan s faktorima karakterističnim za određenu kompaniju naziva se rizik specifičan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 za kompaniju (nesistemski rizik). </a:t>
            </a:r>
          </a:p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On zavisi od kvaliteta menadžmenta, reklamnih kampanja,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uspjeha istraživanja, razvojnih projekata i drugih faktora koji utiču na određenu kompaniju.</a:t>
            </a:r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1" y="624110"/>
            <a:ext cx="6629400" cy="747490"/>
          </a:xfrm>
        </p:spPr>
        <p:txBody>
          <a:bodyPr>
            <a:normAutofit/>
          </a:bodyPr>
          <a:lstStyle/>
          <a:p>
            <a:r>
              <a:rPr lang="sr-Latn-BA" sz="3200" b="1" dirty="0" smtClean="0">
                <a:latin typeface="Times New Roman" pitchFamily="18" charset="0"/>
                <a:cs typeface="Times New Roman" pitchFamily="18" charset="0"/>
              </a:rPr>
              <a:t>7.2. Tržišni (sistemski) rizik</a:t>
            </a:r>
            <a:endParaRPr lang="sr-Latn-B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524000"/>
            <a:ext cx="7010400" cy="4800600"/>
          </a:xfrm>
        </p:spPr>
        <p:txBody>
          <a:bodyPr>
            <a:normAutofit/>
          </a:bodyPr>
          <a:lstStyle/>
          <a:p>
            <a:r>
              <a:rPr lang="sr-Latn-BA" sz="2000" b="1" dirty="0" smtClean="0">
                <a:latin typeface="Times New Roman" pitchFamily="18" charset="0"/>
                <a:cs typeface="Times New Roman" pitchFamily="18" charset="0"/>
              </a:rPr>
              <a:t>Tržišni (sistemski) rizik 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ne može biti eliminisan diversifikacijom, jer predstavlja rizik povezan s cjelokupnim tržištem. </a:t>
            </a:r>
          </a:p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Promjene interesnih stopa, prirodne katastrofe, poslovni ciklusi i cijena ulaznih faktora proizvodnje (kao što je nafta) utiču na cjelokupno tržište. </a:t>
            </a:r>
          </a:p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Tržišni rizik se naziva i nediversifikovani ili sistemski rizik.</a:t>
            </a: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Ne reaguje svaka kompanija jednako na određen događaj. Na primjer, opadanje cijene nafte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 je povoljno za jednu kompaniju, ali loše za drugu. </a:t>
            </a:r>
          </a:p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Prinosi nekih kompanija malo fluktuiraju pri promeni uslova tržišta, dok se kod drugih uveliko mijenjaju.</a:t>
            </a:r>
            <a:endParaRPr lang="sr-Latn-B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502" y="457200"/>
            <a:ext cx="7151298" cy="1280890"/>
          </a:xfrm>
        </p:spPr>
        <p:txBody>
          <a:bodyPr>
            <a:noAutofit/>
          </a:bodyPr>
          <a:lstStyle/>
          <a:p>
            <a:r>
              <a:rPr lang="sr-Latn-BA" sz="3200" b="1" dirty="0" smtClean="0"/>
              <a:t>8. MODEL VREDNOVANJA (PROCJENE) KAPITALA - CAPM</a:t>
            </a:r>
            <a:endParaRPr lang="sr-Latn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8090"/>
            <a:ext cx="7289287" cy="4891310"/>
          </a:xfrm>
        </p:spPr>
        <p:txBody>
          <a:bodyPr>
            <a:normAutofit/>
          </a:bodyPr>
          <a:lstStyle/>
          <a:p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vrednovanja kapitalne aktive razvili su Treynor, Sharpe,Lintner i Mossin 60-tih godina prošlog vijeka, a kasnije je dodatno usavršavan. </a:t>
            </a:r>
          </a:p>
          <a:p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predviđa odnos između rizika i ravnotežnih očekivanih prinosa na rizičnu aktivu.</a:t>
            </a:r>
          </a:p>
          <a:p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CAPM zahtijevanu stopu prinosa određene HOV dovodi u vezu s njenim rizikom koji je određen betom.</a:t>
            </a:r>
          </a:p>
          <a:p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Tržišni portfolio je portfolio u kom svaka HOV ima udio srazmjeran njenoj tržišnoj vrijednosti.</a:t>
            </a:r>
          </a:p>
          <a:p>
            <a:endParaRPr lang="sr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0932342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502" y="457200"/>
            <a:ext cx="7151298" cy="1280890"/>
          </a:xfrm>
        </p:spPr>
        <p:txBody>
          <a:bodyPr>
            <a:noAutofit/>
          </a:bodyPr>
          <a:lstStyle/>
          <a:p>
            <a:r>
              <a:rPr lang="sr-Latn-BA" sz="3200" b="1" dirty="0" smtClean="0"/>
              <a:t>8. MODEL VREDNOVANJA (PROCJENE) KAPITALA - CAPM</a:t>
            </a:r>
            <a:endParaRPr lang="sr-Latn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8090"/>
            <a:ext cx="7289287" cy="489131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Latn-BA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8.1. Pretpostavke CAPM modela:</a:t>
            </a:r>
            <a:endParaRPr lang="sr-Latn-BA" sz="2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. da nema transakcionih troškova,</a:t>
            </a:r>
          </a:p>
          <a:p>
            <a:pPr>
              <a:buNone/>
            </a:pPr>
            <a:r>
              <a:rPr lang="nn-NO" dirty="0">
                <a:latin typeface="Times New Roman" pitchFamily="18" charset="0"/>
                <a:cs typeface="Times New Roman" pitchFamily="18" charset="0"/>
              </a:rPr>
              <a:t>2. da je finansijska aktiva beskonačno djeljiva,</a:t>
            </a:r>
          </a:p>
          <a:p>
            <a:pPr>
              <a:buNone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3. odsustvo poreza na lična primanja,</a:t>
            </a:r>
          </a:p>
          <a:p>
            <a:pPr>
              <a:buNone/>
            </a:pPr>
            <a:r>
              <a:rPr lang="sr-Latn-BA" dirty="0">
                <a:latin typeface="Times New Roman" pitchFamily="18" charset="0"/>
                <a:cs typeface="Times New Roman" pitchFamily="18" charset="0"/>
              </a:rPr>
              <a:t>4. da individualni (pojedinačni) investitori ne mogu uticati na cijenu hartije od vrijednosti individualnim aktivnostima na tržištu,</a:t>
            </a:r>
          </a:p>
          <a:p>
            <a:pPr>
              <a:buNone/>
            </a:pPr>
            <a:r>
              <a:rPr lang="sr-Latn-BA" dirty="0">
                <a:latin typeface="Times New Roman" pitchFamily="18" charset="0"/>
                <a:cs typeface="Times New Roman" pitchFamily="18" charset="0"/>
              </a:rPr>
              <a:t>5. da investitori svoje odluke donose isključivo na osnovu očekivanih vrijednosti prinosa na portfolio i njihove standardne devijacije,</a:t>
            </a:r>
          </a:p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6. da je dozvoljena neograničena kratka prodaja,</a:t>
            </a:r>
          </a:p>
          <a:p>
            <a:pPr>
              <a:buNone/>
            </a:pPr>
            <a:r>
              <a:rPr lang="sr-Latn-BA" dirty="0">
                <a:latin typeface="Times New Roman" pitchFamily="18" charset="0"/>
                <a:cs typeface="Times New Roman" pitchFamily="18" charset="0"/>
              </a:rPr>
              <a:t>7. postojanje mogućnosti za neograničeno davanje i uzimanje kredita po bezrizičnoj kamatnoj stopi,</a:t>
            </a:r>
          </a:p>
          <a:p>
            <a:pPr>
              <a:buNone/>
            </a:pPr>
            <a:r>
              <a:rPr lang="sr-Latn-BA" dirty="0">
                <a:latin typeface="Times New Roman" pitchFamily="18" charset="0"/>
                <a:cs typeface="Times New Roman" pitchFamily="18" charset="0"/>
              </a:rPr>
              <a:t>8. homogena (podudarna) očekivanja investitora,</a:t>
            </a:r>
          </a:p>
          <a:p>
            <a:pPr>
              <a:buNone/>
            </a:pPr>
            <a:r>
              <a:rPr lang="sr-Latn-BA" dirty="0">
                <a:latin typeface="Times New Roman" pitchFamily="18" charset="0"/>
                <a:cs typeface="Times New Roman" pitchFamily="18" charset="0"/>
              </a:rPr>
              <a:t>9. da investitori imaju identična očekivanja u odnosu na neophodne inpute za upravljanje portfoliom,</a:t>
            </a:r>
          </a:p>
          <a:p>
            <a:pPr>
              <a:buNone/>
            </a:pPr>
            <a:r>
              <a:rPr lang="sr-Latn-BA" dirty="0">
                <a:latin typeface="Times New Roman" pitchFamily="18" charset="0"/>
                <a:cs typeface="Times New Roman" pitchFamily="18" charset="0"/>
              </a:rPr>
              <a:t>10. utrživost sredstava.</a:t>
            </a: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88139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315200" cy="914400"/>
          </a:xfrm>
        </p:spPr>
        <p:txBody>
          <a:bodyPr>
            <a:noAutofit/>
          </a:bodyPr>
          <a:lstStyle/>
          <a:p>
            <a:r>
              <a:rPr lang="sr-Latn-BA" sz="3200" b="1" dirty="0" smtClean="0">
                <a:latin typeface="Times New Roman" pitchFamily="18" charset="0"/>
                <a:cs typeface="Times New Roman" pitchFamily="18" charset="0"/>
              </a:rPr>
              <a:t>1.1. Normalna distribucija vjerovatnoće</a:t>
            </a:r>
            <a:endParaRPr lang="sr-Latn-B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676400"/>
            <a:ext cx="7010400" cy="4648200"/>
          </a:xfrm>
        </p:spPr>
        <p:txBody>
          <a:bodyPr>
            <a:normAutofit/>
          </a:bodyPr>
          <a:lstStyle/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Najznačajnija karakteristika rasporeda vjerovatnoće je srednja vrijednost ili očekivana vrijednost (očekivani prinos) (</a:t>
            </a:r>
            <a:r>
              <a:rPr lang="sr-Latn-BA" i="1" dirty="0" smtClean="0">
                <a:latin typeface="Times New Roman" pitchFamily="18" charset="0"/>
                <a:cs typeface="Times New Roman" pitchFamily="18" charset="0"/>
              </a:rPr>
              <a:t>k⁻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S aritmetičke tačke gledišta prosjek i očekivana vrijednost (</a:t>
            </a:r>
            <a:r>
              <a:rPr lang="sr-Latn-BA" i="1" dirty="0" smtClean="0">
                <a:latin typeface="Times New Roman" pitchFamily="18" charset="0"/>
                <a:cs typeface="Times New Roman" pitchFamily="18" charset="0"/>
              </a:rPr>
              <a:t>k⁻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) su identični, s tim da je:</a:t>
            </a:r>
          </a:p>
          <a:p>
            <a:pPr>
              <a:buNone/>
            </a:pPr>
            <a:r>
              <a:rPr lang="sr-Latn-BA" b="1" dirty="0" smtClean="0">
                <a:latin typeface="Times New Roman" pitchFamily="18" charset="0"/>
                <a:cs typeface="Times New Roman" pitchFamily="18" charset="0"/>
              </a:rPr>
              <a:t>- Prosjek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mjera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 centralne tendencije ranije ostvarenih stopa prinosa na hartijama od vrijednosti,</a:t>
            </a:r>
          </a:p>
          <a:p>
            <a:pPr>
              <a:buNone/>
            </a:pPr>
            <a:r>
              <a:rPr lang="sr-Latn-BA" b="1" dirty="0" smtClean="0">
                <a:latin typeface="Times New Roman" pitchFamily="18" charset="0"/>
                <a:cs typeface="Times New Roman" pitchFamily="18" charset="0"/>
              </a:rPr>
              <a:t>- Očekivana vrijednost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, je opet mjera centralne tendencije oko koje se očekuje grupisanje vrijednosti slučajno promjenljivih u nekom budućem periodu.</a:t>
            </a:r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624110"/>
            <a:ext cx="7010399" cy="823690"/>
          </a:xfrm>
        </p:spPr>
        <p:txBody>
          <a:bodyPr>
            <a:normAutofit/>
          </a:bodyPr>
          <a:lstStyle/>
          <a:p>
            <a:r>
              <a:rPr lang="sr-Latn-BA" sz="3200" b="1" dirty="0" smtClean="0">
                <a:latin typeface="Times New Roman" pitchFamily="18" charset="0"/>
                <a:cs typeface="Times New Roman" pitchFamily="18" charset="0"/>
              </a:rPr>
              <a:t>CAPM formula</a:t>
            </a:r>
            <a:endParaRPr lang="sr-Latn-B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315201" cy="4311022"/>
          </a:xfrm>
        </p:spPr>
        <p:txBody>
          <a:bodyPr>
            <a:normAutofit fontScale="85000" lnSpcReduction="10000"/>
          </a:bodyPr>
          <a:lstStyle/>
          <a:p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CAPM teorija - Capital Asset Pricing Model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tvrdi da prinos potreban da se zadovolje investitori te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 da budu kompenzovani i za odloženu potrošnju i za preuzimanje rizika predstavlja sumu bezrizičnih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stopa plus tržišnu premiju rizika prilagođenu beti. Ovaj odnos prikazan je na sljedeći način:</a:t>
            </a:r>
          </a:p>
          <a:p>
            <a:pPr>
              <a:buNone/>
            </a:pPr>
            <a:r>
              <a:rPr lang="nn-NO" sz="2400" b="1" i="1" dirty="0" smtClean="0">
                <a:latin typeface="Times New Roman" pitchFamily="18" charset="0"/>
                <a:cs typeface="Times New Roman" pitchFamily="18" charset="0"/>
              </a:rPr>
              <a:t>Ri = Rf + β (Rm – Rf)</a:t>
            </a:r>
            <a:endParaRPr lang="sr-Latn-B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gdje je:</a:t>
            </a:r>
          </a:p>
          <a:p>
            <a:pPr>
              <a:buNone/>
            </a:pP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Ri = zahtijevani prinos za sredstvo </a:t>
            </a:r>
            <a:r>
              <a:rPr lang="sr-Latn-BA" sz="2400" i="1" dirty="0" smtClean="0">
                <a:latin typeface="Times New Roman" pitchFamily="18" charset="0"/>
                <a:cs typeface="Times New Roman" pitchFamily="18" charset="0"/>
              </a:rPr>
              <a:t>i,</a:t>
            </a:r>
          </a:p>
          <a:p>
            <a:pPr>
              <a:buNone/>
            </a:pP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Rf = bezrizična stopa prinosa,</a:t>
            </a:r>
          </a:p>
          <a:p>
            <a:pPr>
              <a:buNone/>
            </a:pP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Rm = tržišna stopa prinosa – prinos na tržišni portfolio akcija,</a:t>
            </a:r>
          </a:p>
          <a:p>
            <a:pPr>
              <a:buNone/>
            </a:pPr>
            <a:r>
              <a:rPr lang="el-GR" sz="2400" b="1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Latn-BA" sz="2400" b="1" i="1" dirty="0" smtClean="0">
                <a:latin typeface="Times New Roman" pitchFamily="18" charset="0"/>
                <a:cs typeface="Times New Roman" pitchFamily="18" charset="0"/>
              </a:rPr>
              <a:t>i = beta za kompaniju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i predstavlja tržišni (sistemski) rizik za sredstvo i.</a:t>
            </a:r>
          </a:p>
          <a:p>
            <a:pPr>
              <a:buNone/>
            </a:pP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624110"/>
            <a:ext cx="7162800" cy="823690"/>
          </a:xfrm>
        </p:spPr>
        <p:txBody>
          <a:bodyPr>
            <a:normAutofit/>
          </a:bodyPr>
          <a:lstStyle/>
          <a:p>
            <a:r>
              <a:rPr lang="sr-Latn-BA" sz="3200" b="1" dirty="0" smtClean="0"/>
              <a:t>8.2. Beta</a:t>
            </a:r>
            <a:endParaRPr lang="sr-Latn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1600200"/>
            <a:ext cx="7315200" cy="4311022"/>
          </a:xfrm>
        </p:spPr>
        <p:txBody>
          <a:bodyPr>
            <a:normAutofit fontScale="92500" lnSpcReduction="10000"/>
          </a:bodyPr>
          <a:lstStyle/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Beta je relativna mjera rizika, odnosno koeficijent (indeks) koji se koristi za mjerenje tržišnog (sistemskog) rizika. </a:t>
            </a:r>
            <a:r>
              <a:rPr lang="sr-Latn-B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Ona mjeri varijabilnost prinosa na akciju u odnosu na tržišni portfolio. </a:t>
            </a:r>
          </a:p>
          <a:p>
            <a:r>
              <a:rPr lang="sr-Latn-BA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Ova veza je definisana (SML – security market line) linijom tržišta hartija od vrijednosti. </a:t>
            </a:r>
          </a:p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Beta pokazuje očekivanja investitora u pogledu prinosa na neko sredstvo (aktivu) ili portfolio u odnosu na promjene tržišnog prinosa.</a:t>
            </a:r>
          </a:p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Beta opisuje funkcijsku vezu između natprosječnih prinosa investitora, odnosno individualne hartije od vrijednosti i prinosa tržišnog portfolija</a:t>
            </a:r>
            <a:endParaRPr lang="sr-Latn-BA" dirty="0"/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9301217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04800"/>
            <a:ext cx="7239000" cy="838200"/>
          </a:xfrm>
        </p:spPr>
        <p:txBody>
          <a:bodyPr/>
          <a:lstStyle/>
          <a:p>
            <a:pPr marL="0" indent="0">
              <a:buNone/>
            </a:pP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Beta koeficijent se definiše na sljedeći način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826" y="1238250"/>
            <a:ext cx="7924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71600" y="31242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Beta koeficijent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pokazuje stepen promjene prinosa na jednom sredstvu u odnosu na prinose na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tržišni indeks.</a:t>
            </a:r>
          </a:p>
          <a:p>
            <a:pPr>
              <a:buFont typeface="Arial" pitchFamily="34" charset="0"/>
              <a:buChar char="•"/>
            </a:pP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 Dakle, beta koeficijent izražava kovarijansu između potencijalnih prinosa j-te hartije od vrijednosti i prinosa tržišnog portfolija u odnosu na varijansu očekivanih prinosa tržišnog portfolija. 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624110"/>
            <a:ext cx="6934199" cy="899890"/>
          </a:xfrm>
        </p:spPr>
        <p:txBody>
          <a:bodyPr>
            <a:normAutofit/>
          </a:bodyPr>
          <a:lstStyle/>
          <a:p>
            <a:r>
              <a:rPr lang="sr-Latn-B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 </a:t>
            </a:r>
            <a:r>
              <a:rPr lang="sr-Latn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koeficijent: vrijednosti</a:t>
            </a:r>
            <a:endParaRPr lang="sr-Latn-B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1" y="2133600"/>
            <a:ext cx="6934200" cy="37776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Latn-BA" b="1" dirty="0" smtClean="0">
                <a:latin typeface="Times New Roman" pitchFamily="18" charset="0"/>
                <a:cs typeface="Times New Roman" pitchFamily="18" charset="0"/>
              </a:rPr>
              <a:t>Koeficijent nagiba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, u stvari, objašnjava za koliko će se promijeniti stopa prinosa na hartiji od vrijednosti ukoliko se stopa prinosa tržišnog portfolija </a:t>
            </a:r>
            <a:r>
              <a:rPr lang="sr-Latn-BA" b="1" dirty="0" smtClean="0">
                <a:latin typeface="Times New Roman" pitchFamily="18" charset="0"/>
                <a:cs typeface="Times New Roman" pitchFamily="18" charset="0"/>
              </a:rPr>
              <a:t>promijeni za jedan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ko je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=1 to znači da se natprosječni prinos od pojedinačne hartije od vrijednosti kreće proporcionalno s natprosječnim prinosom od tržišnog portfolija. U tom slučaju ta hartija od vrijednosti ima sistemski rizik kao i tržište u cjelini. </a:t>
            </a:r>
          </a:p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Ako je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&gt;1,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tprosječni prinos individualne hartije od vrijednosti raste brže (nadproporcionalno) s rastom prinosa tržišnog portfolija. </a:t>
            </a:r>
          </a:p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Ako je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&lt;1,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uka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zuje da individualna hartija od vrijednosti ima manji sistemski rizik u odnosu na tržište u cjelosti.</a:t>
            </a:r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7772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1" y="624110"/>
            <a:ext cx="7086600" cy="595090"/>
          </a:xfrm>
        </p:spPr>
        <p:txBody>
          <a:bodyPr>
            <a:normAutofit fontScale="90000"/>
          </a:bodyPr>
          <a:lstStyle/>
          <a:p>
            <a:r>
              <a:rPr lang="sr-Latn-BA" b="1" dirty="0" smtClean="0">
                <a:latin typeface="Times New Roman" pitchFamily="18" charset="0"/>
                <a:cs typeface="Times New Roman" pitchFamily="18" charset="0"/>
              </a:rPr>
              <a:t>Beta </a:t>
            </a:r>
            <a:r>
              <a:rPr lang="sr-Latn-BA" b="1" dirty="0">
                <a:latin typeface="Times New Roman" pitchFamily="18" charset="0"/>
                <a:cs typeface="Times New Roman" pitchFamily="18" charset="0"/>
              </a:rPr>
              <a:t>portfolija</a:t>
            </a:r>
            <a:br>
              <a:rPr lang="sr-Latn-BA" b="1" dirty="0">
                <a:latin typeface="Times New Roman" pitchFamily="18" charset="0"/>
                <a:cs typeface="Times New Roman" pitchFamily="18" charset="0"/>
              </a:rPr>
            </a:br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8077200" cy="1066799"/>
          </a:xfrm>
        </p:spPr>
        <p:txBody>
          <a:bodyPr>
            <a:normAutofit fontScale="85000" lnSpcReduction="10000"/>
          </a:bodyPr>
          <a:lstStyle/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Jednom kada je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određena beta za svaku hartiju od vrijednosti u portfoliju, rizik portfolija može biti izračunat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 pronalaženjem ponderisanog prosjeka individualnih beta. Opšta formula za izračunavanje beta portfolija je: </a:t>
            </a:r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667000"/>
            <a:ext cx="5943600" cy="17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24110"/>
            <a:ext cx="7086601" cy="1052290"/>
          </a:xfrm>
        </p:spPr>
        <p:txBody>
          <a:bodyPr>
            <a:normAutofit/>
          </a:bodyPr>
          <a:lstStyle/>
          <a:p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Primjer: Beta portfolija</a:t>
            </a:r>
            <a:endParaRPr lang="sr-Latn-B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1" y="1828800"/>
            <a:ext cx="7086600" cy="4082422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Pretpostavimo da posjedujete portfolio gdje je 60% vaših sredstava u „Intel“ (beta = 1,7), a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 40% u „Carolina Power and Light“ (beta = 0,5). Izračunajte rizik portfolija (beta portfolija).</a:t>
            </a:r>
          </a:p>
          <a:p>
            <a:pPr>
              <a:buNone/>
            </a:pP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RJEŠENJE:</a:t>
            </a:r>
          </a:p>
          <a:p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Beta portfolija će biti (0,60 x 1,7) + (0,40 x 0,5)=1,22.</a:t>
            </a:r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624110"/>
            <a:ext cx="7010400" cy="823690"/>
          </a:xfrm>
        </p:spPr>
        <p:txBody>
          <a:bodyPr>
            <a:normAutofit/>
          </a:bodyPr>
          <a:lstStyle/>
          <a:p>
            <a:r>
              <a:rPr lang="sr-Latn-BA" sz="3200" b="1" dirty="0" smtClean="0">
                <a:latin typeface="Times New Roman" pitchFamily="18" charset="0"/>
                <a:cs typeface="Times New Roman" pitchFamily="18" charset="0"/>
              </a:rPr>
              <a:t>Linija </a:t>
            </a:r>
            <a:r>
              <a:rPr lang="sr-Latn-BA" sz="3200" b="1" dirty="0">
                <a:latin typeface="Times New Roman" pitchFamily="18" charset="0"/>
                <a:cs typeface="Times New Roman" pitchFamily="18" charset="0"/>
              </a:rPr>
              <a:t>tržišta </a:t>
            </a:r>
            <a:r>
              <a:rPr lang="sr-Latn-BA" sz="3200" b="1" dirty="0" smtClean="0">
                <a:latin typeface="Times New Roman" pitchFamily="18" charset="0"/>
                <a:cs typeface="Times New Roman" pitchFamily="18" charset="0"/>
              </a:rPr>
              <a:t>kapitala - CML</a:t>
            </a:r>
            <a:endParaRPr lang="sr-Latn-B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6591985" cy="3777622"/>
          </a:xfrm>
        </p:spPr>
        <p:txBody>
          <a:bodyPr>
            <a:normAutofit fontScale="85000" lnSpcReduction="10000"/>
          </a:bodyPr>
          <a:lstStyle/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ptimalni portfolio se dobije kombinacijom bezrizičnih i rizičnih hartija od vrijednosti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 gdje je taj portfolio predstavljen tačkom „x“ na liniji tržišta kapitala (Capital Market Line– CML) koja predstavlja zapravo linearni skup investicionih mogućnosti (očekivana stopa prinosa i rizika mjerenog standardnom devijacijom).</a:t>
            </a:r>
          </a:p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CML – linija tržišta kapitala koja polazi iz bezrizične stope (Rf) i prolazi kroz tržišni portfolio M je zapravo najbolja linija alokacije kapitala. Za sve investitore M je optimalni rizični portfolio. Investitori se jedino razlikuju po tome koliko ulažu u rizični portfolio, a koliko u bezrizičnu aktivu.</a:t>
            </a:r>
            <a:endParaRPr lang="en-US" dirty="0"/>
          </a:p>
          <a:p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"/>
            <a:ext cx="7543800" cy="1981200"/>
          </a:xfrm>
        </p:spPr>
        <p:txBody>
          <a:bodyPr>
            <a:normAutofit/>
          </a:bodyPr>
          <a:lstStyle/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Linija tržišta kapitala -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CML definiše da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 je u stanju tržišne ravnoteže očekivana stopa prinosa na portfolio jednaka stopi prinosa bez rizika uvećanoj za riziko premiju. Riziko premija jednaka je opet umnošku nagiba linije tržišta kapitala i standardne devijacije konkretnog portfolia.</a:t>
            </a:r>
            <a:endParaRPr lang="sr-Latn-B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78105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762000"/>
            <a:ext cx="86201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624110"/>
            <a:ext cx="6858001" cy="671290"/>
          </a:xfrm>
        </p:spPr>
        <p:txBody>
          <a:bodyPr>
            <a:normAutofit/>
          </a:bodyPr>
          <a:lstStyle/>
          <a:p>
            <a:r>
              <a:rPr lang="sr-Latn-BA" sz="3200" i="1" dirty="0" smtClean="0">
                <a:latin typeface="Times New Roman" pitchFamily="18" charset="0"/>
                <a:cs typeface="Times New Roman" pitchFamily="18" charset="0"/>
              </a:rPr>
              <a:t>Varijansa</a:t>
            </a:r>
            <a:endParaRPr lang="sr-Latn-BA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1"/>
            <a:ext cx="7239000" cy="2438400"/>
          </a:xfrm>
        </p:spPr>
        <p:txBody>
          <a:bodyPr>
            <a:normAutofit/>
          </a:bodyPr>
          <a:lstStyle/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Varijansa je zbir proizvoda vjerovatnoće (Pr</a:t>
            </a:r>
            <a:r>
              <a:rPr lang="sr-Latn-BA" sz="20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 ) i kvadriranih odstupanja stope prinosa slučajno promjenljive (k</a:t>
            </a:r>
            <a:r>
              <a:rPr lang="sr-Latn-BA" sz="20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 ) od njene očekivane vrijednosti </a:t>
            </a:r>
            <a:r>
              <a:rPr lang="sr-Latn-BA" sz="2000" i="1" dirty="0" smtClean="0">
                <a:latin typeface="Times New Roman" pitchFamily="18" charset="0"/>
                <a:cs typeface="Times New Roman" pitchFamily="18" charset="0"/>
              </a:rPr>
              <a:t>k⁻, 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što se može prikazati ovako, tj. drugim centralnim momentom j=2: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202503"/>
            <a:ext cx="3657600" cy="164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685800"/>
            <a:ext cx="80962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028700" y="58674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>
                <a:latin typeface="Times New Roman" pitchFamily="18" charset="0"/>
                <a:cs typeface="Times New Roman" pitchFamily="18" charset="0"/>
              </a:rPr>
              <a:t>Ovaj nagib karakretističnog pravca (linije) nerijetko se u literaturi naziva i </a:t>
            </a:r>
            <a:r>
              <a:rPr lang="sr-Latn-BA" b="1" dirty="0">
                <a:latin typeface="Times New Roman" pitchFamily="18" charset="0"/>
                <a:cs typeface="Times New Roman" pitchFamily="18" charset="0"/>
              </a:rPr>
              <a:t>beta koeficijentom</a:t>
            </a:r>
            <a:r>
              <a:rPr lang="sr-Latn-BA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sr-Latn-BA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895350"/>
            <a:ext cx="85915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b="1" dirty="0" smtClean="0">
                <a:latin typeface="Times New Roman" pitchFamily="18" charset="0"/>
                <a:cs typeface="Times New Roman" pitchFamily="18" charset="0"/>
              </a:rPr>
              <a:t>8.3. </a:t>
            </a:r>
            <a:r>
              <a:rPr lang="sr-Latn-BA" b="1" dirty="0">
                <a:latin typeface="Times New Roman" pitchFamily="18" charset="0"/>
                <a:cs typeface="Times New Roman" pitchFamily="18" charset="0"/>
              </a:rPr>
              <a:t>Zahtijevana (tražena) stopa prinosa</a:t>
            </a:r>
            <a:br>
              <a:rPr lang="sr-Latn-BA" b="1" dirty="0">
                <a:latin typeface="Times New Roman" pitchFamily="18" charset="0"/>
                <a:cs typeface="Times New Roman" pitchFamily="18" charset="0"/>
              </a:rPr>
            </a:br>
            <a:endParaRPr lang="sr-Latn-B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81200"/>
            <a:ext cx="6591985" cy="3777622"/>
          </a:xfrm>
        </p:spPr>
        <p:txBody>
          <a:bodyPr>
            <a:normAutofit/>
          </a:bodyPr>
          <a:lstStyle/>
          <a:p>
            <a:r>
              <a:rPr lang="sr-Latn-BA" sz="2400" i="1" dirty="0" smtClean="0">
                <a:latin typeface="Times New Roman" pitchFamily="18" charset="0"/>
                <a:cs typeface="Times New Roman" pitchFamily="18" charset="0"/>
              </a:rPr>
              <a:t>Prosječna premija rizika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koja se plaća predstavlja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razliku između prinosa tržišnog portfolija (Rm) i prinosa bezrizičnih hartija od vrijednosti (Rf).</a:t>
            </a:r>
          </a:p>
          <a:p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Tržišna premija rizika = (</a:t>
            </a:r>
            <a:r>
              <a:rPr lang="sr-Latn-BA" sz="2400" i="1" dirty="0" smtClean="0">
                <a:latin typeface="Times New Roman" pitchFamily="18" charset="0"/>
                <a:cs typeface="Times New Roman" pitchFamily="18" charset="0"/>
              </a:rPr>
              <a:t>Rm – Rf)</a:t>
            </a:r>
          </a:p>
          <a:p>
            <a:r>
              <a:rPr lang="sr-Latn-BA" sz="24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BA" sz="2400" i="1" dirty="0" smtClean="0">
                <a:latin typeface="Times New Roman" pitchFamily="18" charset="0"/>
                <a:cs typeface="Times New Roman" pitchFamily="18" charset="0"/>
              </a:rPr>
              <a:t>kupna zahtijevana stopa prinosa koju potražuje investitor jednaka je sumi bezrizičnih stopa prinosa plus premija rizika.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591985" cy="823690"/>
          </a:xfrm>
        </p:spPr>
        <p:txBody>
          <a:bodyPr>
            <a:normAutofit fontScale="90000"/>
          </a:bodyPr>
          <a:lstStyle/>
          <a:p>
            <a:r>
              <a:rPr lang="sr-Latn-BA" b="1" dirty="0">
                <a:latin typeface="Times New Roman" pitchFamily="18" charset="0"/>
                <a:cs typeface="Times New Roman" pitchFamily="18" charset="0"/>
              </a:rPr>
              <a:t>8.4. Primjena koncepta CAPM – 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543801" cy="5257800"/>
          </a:xfrm>
        </p:spPr>
        <p:txBody>
          <a:bodyPr>
            <a:normAutofit/>
          </a:bodyPr>
          <a:lstStyle/>
          <a:p>
            <a:r>
              <a:rPr lang="sr-Latn-BA" sz="2000" i="1" dirty="0" smtClean="0">
                <a:latin typeface="Times New Roman" pitchFamily="18" charset="0"/>
                <a:cs typeface="Times New Roman" pitchFamily="18" charset="0"/>
              </a:rPr>
              <a:t>Procjena zahtijevanog prinosa hartije od vrijednosti (akcije) od strane investitora.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Za donošenje odluke o investiciji novca u neku od hartija od vrijednosti potrebne su nam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tri informacije: prinos tržišnog portfolia, bezrizična stopa prinosa i beta koeficijent.</a:t>
            </a: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BA" sz="2000" i="1" dirty="0">
                <a:latin typeface="Times New Roman" pitchFamily="18" charset="0"/>
                <a:cs typeface="Times New Roman" pitchFamily="18" charset="0"/>
              </a:rPr>
              <a:t>rocjenu cijene akcijskog </a:t>
            </a:r>
            <a:r>
              <a:rPr lang="sr-Latn-BA" sz="2000" i="1" dirty="0" smtClean="0">
                <a:latin typeface="Times New Roman" pitchFamily="18" charset="0"/>
                <a:cs typeface="Times New Roman" pitchFamily="18" charset="0"/>
              </a:rPr>
              <a:t>kapitala.</a:t>
            </a:r>
          </a:p>
          <a:p>
            <a:r>
              <a:rPr lang="sr-Latn-BA" sz="2000" i="1" dirty="0">
                <a:latin typeface="Times New Roman" pitchFamily="18" charset="0"/>
                <a:cs typeface="Times New Roman" pitchFamily="18" charset="0"/>
              </a:rPr>
              <a:t>Budžetiranje kapitalnih ulaganja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u preduzećima gdje se CAPM koristi kod odlučivanja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o eventualnom ulasku u realizaciju investicionih projekata jer bi svaki od tih projekata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morao da odbaci, od strane investitora na tržištu zahtijevanu odnosno očekivanu stopu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prinosa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sr-Latn-BA" sz="2000" i="1" dirty="0" smtClean="0">
                <a:latin typeface="Times New Roman" pitchFamily="18" charset="0"/>
                <a:cs typeface="Times New Roman" pitchFamily="18" charset="0"/>
              </a:rPr>
              <a:t>Ocjena </a:t>
            </a:r>
            <a:r>
              <a:rPr lang="sr-Latn-BA" sz="2000" i="1" dirty="0">
                <a:latin typeface="Times New Roman" pitchFamily="18" charset="0"/>
                <a:cs typeface="Times New Roman" pitchFamily="18" charset="0"/>
              </a:rPr>
              <a:t>investicionih projekata po metodi sadašnje vrijednosti,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gdje se sadašnja vrijednost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projekta dobija kada očekivanu vrijednost toka gotovine korigujemo za rizik tj.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manjimo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za iznos koji je srazmjeran riziku projekta i diskontujemo stopom prinosa na bezrizičnu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BA" sz="2000" dirty="0">
                <a:latin typeface="Times New Roman" pitchFamily="18" charset="0"/>
                <a:cs typeface="Times New Roman" pitchFamily="18" charset="0"/>
              </a:rPr>
              <a:t>aktivu.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1428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381000"/>
            <a:ext cx="6477000" cy="762000"/>
          </a:xfrm>
        </p:spPr>
        <p:txBody>
          <a:bodyPr>
            <a:normAutofit/>
          </a:bodyPr>
          <a:lstStyle/>
          <a:p>
            <a:r>
              <a:rPr lang="sr-Latn-BA" sz="2800" b="1" i="1" dirty="0" smtClean="0">
                <a:latin typeface="Times New Roman" panose="02020603050405020304" pitchFamily="18" charset="0"/>
                <a:cs typeface="Times New Roman" pitchFamily="18" charset="0"/>
              </a:rPr>
              <a:t>Standardna devijacija</a:t>
            </a:r>
            <a:endParaRPr lang="sr-Latn-BA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7924800" cy="838200"/>
          </a:xfrm>
        </p:spPr>
        <p:txBody>
          <a:bodyPr>
            <a:normAutofit/>
          </a:bodyPr>
          <a:lstStyle/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Slabosti ove mjere disperzije uslovili su pojavu standardne devijacije (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σ) 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kao mjere disperzije koja se dobije iz kvadratnog korijena varijanse, tj</a:t>
            </a:r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Latn-B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447509"/>
              </p:ext>
            </p:extLst>
          </p:nvPr>
        </p:nvGraphicFramePr>
        <p:xfrm>
          <a:off x="1600200" y="2244173"/>
          <a:ext cx="2052249" cy="49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3" imgW="596880" imgH="253800" progId="">
                  <p:embed/>
                </p:oleObj>
              </mc:Choice>
              <mc:Fallback>
                <p:oleObj name="Equation" r:id="rId3" imgW="596880" imgH="253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44173"/>
                        <a:ext cx="2052249" cy="4990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745943"/>
            <a:ext cx="6849630" cy="311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162800" cy="762000"/>
          </a:xfrm>
        </p:spPr>
        <p:txBody>
          <a:bodyPr>
            <a:normAutofit/>
          </a:bodyPr>
          <a:lstStyle/>
          <a:p>
            <a:r>
              <a:rPr lang="sr-Latn-BA" sz="3200" b="1" dirty="0" smtClean="0">
                <a:latin typeface="Times New Roman" pitchFamily="18" charset="0"/>
                <a:cs typeface="Times New Roman" pitchFamily="18" charset="0"/>
              </a:rPr>
              <a:t>1.2. Grafički pristup</a:t>
            </a:r>
            <a:endParaRPr lang="sr-Latn-B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9700"/>
            <a:ext cx="8229600" cy="1371600"/>
          </a:xfrm>
        </p:spPr>
        <p:txBody>
          <a:bodyPr>
            <a:normAutofit fontScale="92500" lnSpcReduction="10000"/>
          </a:bodyPr>
          <a:lstStyle/>
          <a:p>
            <a:r>
              <a:rPr lang="sr-Latn-BA" dirty="0" smtClean="0">
                <a:latin typeface="Times New Roman" pitchFamily="18" charset="0"/>
                <a:cs typeface="Times New Roman" pitchFamily="18" charset="0"/>
              </a:rPr>
              <a:t>Ukoliko se pretpostavi da pored datih ishoda i njihovih vjerovatnoća postoji mnoštvo drugih, moguće je formirati normalnu (kontinuiranu) distribuciju vjerovatnoće očekivanih neto tokova gotovine za data ulaganja, što pokazuje naredni dijagram: </a:t>
            </a:r>
            <a:endParaRPr lang="sr-Latn-B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0"/>
            <a:ext cx="62865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609600"/>
            <a:ext cx="6589199" cy="747490"/>
          </a:xfrm>
        </p:spPr>
        <p:txBody>
          <a:bodyPr>
            <a:normAutofit/>
          </a:bodyPr>
          <a:lstStyle/>
          <a:p>
            <a:r>
              <a:rPr lang="sr-Latn-BA" sz="3200" b="1" dirty="0">
                <a:latin typeface="Times New Roman" pitchFamily="18" charset="0"/>
                <a:cs typeface="Times New Roman" pitchFamily="18" charset="0"/>
              </a:rPr>
              <a:t>1.2. Grafički pristup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1" y="1676400"/>
            <a:ext cx="7086600" cy="4234822"/>
          </a:xfrm>
        </p:spPr>
        <p:txBody>
          <a:bodyPr>
            <a:normAutofit/>
          </a:bodyPr>
          <a:lstStyle/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Za bilo koju normalnu distribuciju vjerovatnoća da će ishod biti raspoređen u okviru +/-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 iznosi 68,26%.</a:t>
            </a:r>
          </a:p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Ako se uzme raspon od +/-2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σ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očekivane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 vrijednosti vjerovatnoća da će ishod biti unutar tog opsega se penje na 95,46%, odnosno za raspon od +/-3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σ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 vjerovatnoća se penje na 99,74%.</a:t>
            </a:r>
          </a:p>
          <a:p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Mada se kriva normalne distribucije vjerovatnoća kreće u rasponu +/-∞ vjerovatnoća nastanka nekog događaja izvan +/-3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σ</a:t>
            </a:r>
            <a:r>
              <a:rPr lang="sr-Latn-BA" sz="2000" dirty="0" smtClean="0">
                <a:latin typeface="Times New Roman" pitchFamily="18" charset="0"/>
                <a:cs typeface="Times New Roman" pitchFamily="18" charset="0"/>
              </a:rPr>
              <a:t> je vrlo blizu “0”.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869</TotalTime>
  <Words>3936</Words>
  <Application>Microsoft Office PowerPoint</Application>
  <PresentationFormat>On-screen Show (4:3)</PresentationFormat>
  <Paragraphs>349</Paragraphs>
  <Slides>64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Cambria Math</vt:lpstr>
      <vt:lpstr>Corbel</vt:lpstr>
      <vt:lpstr>Times New Roman</vt:lpstr>
      <vt:lpstr>Wingdings 3</vt:lpstr>
      <vt:lpstr>Parallax</vt:lpstr>
      <vt:lpstr>Equation</vt:lpstr>
      <vt:lpstr>III RIZIK I PRINOS</vt:lpstr>
      <vt:lpstr>1. POJAM I DEFINICIJA RIZIKA</vt:lpstr>
      <vt:lpstr>1. POJAM I DEFINICIJA RIZIKA</vt:lpstr>
      <vt:lpstr>1. POJAM I DEFINICIJA RIZIKA</vt:lpstr>
      <vt:lpstr>1.1. Normalna distribucija vjerovatnoće</vt:lpstr>
      <vt:lpstr>Varijansa</vt:lpstr>
      <vt:lpstr>Standardna devijacija</vt:lpstr>
      <vt:lpstr>1.2. Grafički pristup</vt:lpstr>
      <vt:lpstr>1.2. Grafički pristup</vt:lpstr>
      <vt:lpstr>PowerPoint Presentation</vt:lpstr>
      <vt:lpstr>Primjer 1.</vt:lpstr>
      <vt:lpstr>Primjer 1. - nastavak</vt:lpstr>
      <vt:lpstr>Primjer 1. - nastavak</vt:lpstr>
      <vt:lpstr>1.3. Mjerenje rizika relativnim pokazateljima</vt:lpstr>
      <vt:lpstr>Koeficijent varijacije</vt:lpstr>
      <vt:lpstr>Koeficijent varijacije</vt:lpstr>
      <vt:lpstr>PowerPoint Presentation</vt:lpstr>
      <vt:lpstr>Mjera simetrije rasporeda</vt:lpstr>
      <vt:lpstr>Kovarijansa</vt:lpstr>
      <vt:lpstr>Kovarijansa</vt:lpstr>
      <vt:lpstr>Beta- relativna kovarijansa</vt:lpstr>
      <vt:lpstr>Koeficijent Z</vt:lpstr>
      <vt:lpstr>2. ISPITIVANJE ODNOSA IZMEĐU RIZIKA I PRINOSA</vt:lpstr>
      <vt:lpstr>3. IZRAČUNAVANJE PRINOSA POJEDINAČNOG SREDSTVA</vt:lpstr>
      <vt:lpstr>Očekivani prinos</vt:lpstr>
      <vt:lpstr>Izračunavanje očekivanog prinosa</vt:lpstr>
      <vt:lpstr>Očekivani prinos</vt:lpstr>
      <vt:lpstr>4. IZRAČUNAVANJE RIZIKA POJEDINAČNOG SREDSTVA</vt:lpstr>
      <vt:lpstr>5. TEORIJA PORTFOLIJA</vt:lpstr>
      <vt:lpstr>5.1. Izračunavanje očekivanog prinosa portfolija sredstava </vt:lpstr>
      <vt:lpstr>5.1. Izračunavanje očekivanog prinosa portfolija sredstava </vt:lpstr>
      <vt:lpstr>5.1. Izračunavanje očekivanog prinosa portfolija sredstava </vt:lpstr>
      <vt:lpstr>5.2. Ocjena rizičnosti portfolija sredstava </vt:lpstr>
      <vt:lpstr>5.2. Ocjena rizičnosti portfolija sredstava </vt:lpstr>
      <vt:lpstr>5.2. Ocjena rizičnosti portfolija sredstava </vt:lpstr>
      <vt:lpstr>5.2. Ocjena rizičnosti portfolija sredstava </vt:lpstr>
      <vt:lpstr>6. IZRAČUNAVANJE VARIJANSE I STANDARDE DEVIJACIJE</vt:lpstr>
      <vt:lpstr>Koeficijent korelacije</vt:lpstr>
      <vt:lpstr>PowerPoint Presentation</vt:lpstr>
      <vt:lpstr>Koeficijent korelacije</vt:lpstr>
      <vt:lpstr>PowerPoint Presentation</vt:lpstr>
      <vt:lpstr>PowerPoint Presentation</vt:lpstr>
      <vt:lpstr>Koristi od diverzifikacije</vt:lpstr>
      <vt:lpstr>PowerPoint Presentation</vt:lpstr>
      <vt:lpstr>PowerPoint Presentation</vt:lpstr>
      <vt:lpstr>7.1. Rizik specifičan za kompaniju</vt:lpstr>
      <vt:lpstr>7.2. Tržišni (sistemski) rizik</vt:lpstr>
      <vt:lpstr>8. MODEL VREDNOVANJA (PROCJENE) KAPITALA - CAPM</vt:lpstr>
      <vt:lpstr>8. MODEL VREDNOVANJA (PROCJENE) KAPITALA - CAPM</vt:lpstr>
      <vt:lpstr>CAPM formula</vt:lpstr>
      <vt:lpstr>8.2. Beta</vt:lpstr>
      <vt:lpstr>PowerPoint Presentation</vt:lpstr>
      <vt:lpstr>Beta koeficijent: vrijednosti</vt:lpstr>
      <vt:lpstr>PowerPoint Presentation</vt:lpstr>
      <vt:lpstr>Beta portfolija </vt:lpstr>
      <vt:lpstr>Primjer: Beta portfolija</vt:lpstr>
      <vt:lpstr>Linija tržišta kapitala - CML</vt:lpstr>
      <vt:lpstr>PowerPoint Presentation</vt:lpstr>
      <vt:lpstr>PowerPoint Presentation</vt:lpstr>
      <vt:lpstr>PowerPoint Presentation</vt:lpstr>
      <vt:lpstr>PowerPoint Presentation</vt:lpstr>
      <vt:lpstr>8.3. Zahtijevana (tražena) stopa prinosa </vt:lpstr>
      <vt:lpstr>8.4. Primjena koncepta CAPM – a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RIZIK I PRINOS</dc:title>
  <dc:creator>MOCIC</dc:creator>
  <cp:lastModifiedBy>Tajana</cp:lastModifiedBy>
  <cp:revision>119</cp:revision>
  <dcterms:created xsi:type="dcterms:W3CDTF">2006-08-16T00:00:00Z</dcterms:created>
  <dcterms:modified xsi:type="dcterms:W3CDTF">2025-11-10T14:06:32Z</dcterms:modified>
</cp:coreProperties>
</file>