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18798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60391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71013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35400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735375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399510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591100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8995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39024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62677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20561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3DF3B-2DFB-4179-AE1A-D6C9E94C930B}" type="datetimeFigureOut">
              <a:rPr lang="sr-Latn-BA" smtClean="0"/>
              <a:t>24.4.2018.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417A6-0615-49F2-896C-6A545CA67A5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24938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57709"/>
            <a:ext cx="9144000" cy="2387600"/>
          </a:xfrm>
        </p:spPr>
        <p:txBody>
          <a:bodyPr/>
          <a:lstStyle/>
          <a:p>
            <a:r>
              <a:rPr lang="sr-Cyrl-BA" dirty="0" smtClean="0"/>
              <a:t>Економика осигурања и актуарство</a:t>
            </a: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27054"/>
            <a:ext cx="9144000" cy="1230745"/>
          </a:xfrm>
        </p:spPr>
        <p:txBody>
          <a:bodyPr/>
          <a:lstStyle/>
          <a:p>
            <a:r>
              <a:rPr lang="sr-Cyrl-BA" dirty="0" smtClean="0"/>
              <a:t>Доц. </a:t>
            </a:r>
            <a:r>
              <a:rPr lang="sr-Cyrl-BA" dirty="0" smtClean="0"/>
              <a:t>др </a:t>
            </a:r>
            <a:r>
              <a:rPr lang="sr-Cyrl-BA" dirty="0" smtClean="0"/>
              <a:t>Николина Бошњак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469261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304801"/>
                <a:ext cx="8229600" cy="5821363"/>
              </a:xfrm>
            </p:spPr>
            <p:txBody>
              <a:bodyPr/>
              <a:lstStyle/>
              <a:p>
                <a:r>
                  <a:rPr lang="sr-Cyrl-CS" dirty="0"/>
                  <a:t>Капитализовани износ непосредне доживотне ренте је: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it-IT" i="1">
                              <a:latin typeface="Cambria Math"/>
                            </a:rPr>
                            <m:t>(</m:t>
                          </m:r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it-IT">
                          <a:latin typeface="Cambria Math"/>
                          <a:ea typeface="Cambria Math"/>
                        </a:rPr>
                        <m:t>12∗</m:t>
                      </m:r>
                      <m:sSub>
                        <m:sSubPr>
                          <m:ctrlPr>
                            <a:rPr lang="it-IT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b>
                          <m:r>
                            <a:rPr lang="it-IT" i="1">
                              <a:latin typeface="Cambria Math"/>
                              <a:ea typeface="Cambria Math"/>
                            </a:rPr>
                            <m:t>𝑚</m:t>
                          </m:r>
                        </m:sub>
                      </m:sSub>
                      <m:r>
                        <a:rPr lang="it-IT" i="1">
                          <a:latin typeface="Cambria Math"/>
                          <a:ea typeface="Cambria Math"/>
                        </a:rPr>
                        <m:t>∗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t-IT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𝑁𝑥</m:t>
                              </m:r>
                            </m:e>
                            <m:sub/>
                            <m:sup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(12)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it-IT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𝐷𝑥</m:t>
                              </m:r>
                            </m:e>
                            <m:sub/>
                            <m:sup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(12)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dirty="0"/>
              </a:p>
              <a:p>
                <a:r>
                  <a:rPr lang="sr-Cyrl-CS" dirty="0"/>
                  <a:t>Капитализовани износ непосредне привремене ренте је: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it-IT" i="1">
                              <a:latin typeface="Cambria Math"/>
                            </a:rPr>
                            <m:t>(</m:t>
                          </m:r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it-IT">
                          <a:latin typeface="Cambria Math"/>
                          <a:ea typeface="Cambria Math"/>
                        </a:rPr>
                        <m:t>12∗</m:t>
                      </m:r>
                      <m:sSub>
                        <m:sSubPr>
                          <m:ctrlPr>
                            <a:rPr lang="it-IT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b>
                          <m:r>
                            <a:rPr lang="it-IT" i="1">
                              <a:latin typeface="Cambria Math"/>
                              <a:ea typeface="Cambria Math"/>
                            </a:rPr>
                            <m:t>𝑚</m:t>
                          </m:r>
                        </m:sub>
                      </m:sSub>
                      <m:r>
                        <a:rPr lang="it-IT" i="1">
                          <a:latin typeface="Cambria Math"/>
                          <a:ea typeface="Cambria Math"/>
                        </a:rPr>
                        <m:t>∗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it-IT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𝑁𝑥</m:t>
                              </m:r>
                            </m:e>
                            <m:sub/>
                            <m:sup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(12)</m:t>
                              </m:r>
                            </m:sup>
                          </m:sSubSup>
                          <m:r>
                            <a:rPr lang="sr-Cyrl-CS" i="1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Cyrl-CS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it-IT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it-IT" i="1">
                                      <a:latin typeface="Cambria Math"/>
                                      <a:ea typeface="Cambria Math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it-IT" i="1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  <m:r>
                                    <a:rPr lang="it-IT" i="1">
                                      <a:latin typeface="Cambria Math"/>
                                      <a:ea typeface="Cambria Math"/>
                                    </a:rPr>
                                    <m:t>+</m:t>
                                  </m:r>
                                  <m:r>
                                    <a:rPr lang="it-IT" i="1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sub>
                                <m:sup/>
                              </m:sSubSup>
                            </m:e>
                            <m:sup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(12)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it-IT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SupPr>
                            <m:e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𝐷𝑥</m:t>
                              </m:r>
                            </m:e>
                            <m:sub/>
                            <m:sup>
                              <m:r>
                                <a:rPr lang="it-IT" i="1">
                                  <a:latin typeface="Cambria Math"/>
                                  <a:ea typeface="Cambria Math"/>
                                </a:rPr>
                                <m:t>(12)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304801"/>
                <a:ext cx="8229600" cy="5821363"/>
              </a:xfrm>
              <a:blipFill>
                <a:blip r:embed="rId2"/>
                <a:stretch>
                  <a:fillRect l="-1333" t="-1675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4859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304800"/>
                <a:ext cx="8229600" cy="6096000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sr-Cyrl-CS" b="1" dirty="0" smtClean="0"/>
                  <a:t>Паушалном методом </a:t>
                </a:r>
                <a:r>
                  <a:rPr lang="sr-Cyrl-CS" dirty="0" smtClean="0"/>
                  <a:t>резерве за пријављене штете обрачунавају се као производ броја штета и просјечног износа штете за одређену врсту осигурања</a:t>
                </a:r>
                <a:r>
                  <a:rPr lang="it-IT" dirty="0" smtClean="0"/>
                  <a:t> (</a:t>
                </a:r>
                <a:r>
                  <a:rPr lang="sr-Cyrl-CS" dirty="0" smtClean="0"/>
                  <a:t>без резерве за појединачно велике штете!):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b="0" i="1" smtClean="0">
                        <a:latin typeface="Cambria Math"/>
                      </a:rPr>
                      <m:t>𝑅</m:t>
                    </m:r>
                    <m:r>
                      <a:rPr lang="it-IT" b="0" i="1" smtClean="0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it-IT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it-IT" b="0" i="1" smtClean="0">
                            <a:latin typeface="Cambria Math"/>
                            <a:ea typeface="Cambria Math"/>
                          </a:rPr>
                          <m:t>𝑁</m:t>
                        </m:r>
                        <m:r>
                          <a:rPr lang="it-IT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it-IT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it-IT" b="0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it-IT" b="0" i="1" smtClean="0">
                        <a:latin typeface="Cambria Math"/>
                        <a:ea typeface="Cambria Math"/>
                      </a:rPr>
                      <m:t>𝜑</m:t>
                    </m:r>
                  </m:oMath>
                </a14:m>
                <a:r>
                  <a:rPr lang="en-US" dirty="0" smtClean="0"/>
                  <a:t>,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𝜑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it-IT" b="0" i="1" smtClean="0">
                                <a:latin typeface="Cambria Math"/>
                                <a:ea typeface="Cambria Math"/>
                              </a:rPr>
                              <m:t>𝑆</m:t>
                            </m:r>
                            <m:r>
                              <a:rPr lang="it-IT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it-IT" b="0" i="1" smtClean="0">
                                <a:latin typeface="Cambria Math"/>
                                <a:ea typeface="Cambria Math"/>
                              </a:rPr>
                              <m:t>𝑠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it-IT" b="0" i="1" smtClean="0"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it-IT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it-IT" b="0" i="1" smtClean="0">
                                <a:latin typeface="Cambria Math"/>
                                <a:ea typeface="Cambria Math"/>
                              </a:rPr>
                              <m:t>𝑚</m:t>
                            </m:r>
                          </m:e>
                        </m:d>
                      </m:den>
                    </m:f>
                    <m:r>
                      <a:rPr lang="it-IT" b="0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it-IT" b="0" i="1" smtClean="0">
                        <a:latin typeface="Cambria Math"/>
                        <a:ea typeface="Cambria Math"/>
                      </a:rPr>
                      <m:t>𝑓</m:t>
                    </m:r>
                    <m:r>
                      <a:rPr lang="it-IT" b="0" i="1" smtClean="0">
                        <a:latin typeface="Cambria Math"/>
                        <a:ea typeface="Cambria Math"/>
                      </a:rPr>
                      <m:t>∗</m:t>
                    </m:r>
                    <m:r>
                      <a:rPr lang="it-IT" b="0" i="1" smtClean="0">
                        <a:latin typeface="Cambria Math"/>
                        <a:ea typeface="Cambria Math"/>
                      </a:rPr>
                      <m:t>𝑡</m:t>
                    </m:r>
                  </m:oMath>
                </a14:m>
                <a:endParaRPr lang="sr-Cyrl-CS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i="1">
                        <a:latin typeface="Cambria Math"/>
                        <a:ea typeface="Cambria Math"/>
                      </a:rPr>
                      <m:t>𝑆</m:t>
                    </m:r>
                    <m:r>
                      <a:rPr lang="it-IT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it-IT" i="1">
                        <a:latin typeface="Cambria Math"/>
                        <a:ea typeface="Cambria Math"/>
                      </a:rPr>
                      <m:t>𝑠</m:t>
                    </m:r>
                  </m:oMath>
                </a14:m>
                <a:r>
                  <a:rPr lang="sr-Cyrl-CS" dirty="0" smtClean="0"/>
                  <a:t>  укупан износ ликвидираних штета у врсти осигурања без појединачно великих штета, у текућем обрач. периоду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i="1">
                        <a:latin typeface="Cambria Math"/>
                        <a:ea typeface="Cambria Math"/>
                      </a:rPr>
                      <m:t>𝑀</m:t>
                    </m:r>
                    <m:r>
                      <a:rPr lang="it-IT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it-IT" i="1">
                        <a:latin typeface="Cambria Math"/>
                        <a:ea typeface="Cambria Math"/>
                      </a:rPr>
                      <m:t>𝑚</m:t>
                    </m:r>
                  </m:oMath>
                </a14:m>
                <a:r>
                  <a:rPr lang="sr-Cyrl-CS" dirty="0" smtClean="0"/>
                  <a:t>  укупан број ликв. </a:t>
                </a:r>
                <a:r>
                  <a:rPr lang="sr-Cyrl-CS" dirty="0"/>
                  <a:t>ш</a:t>
                </a:r>
                <a:r>
                  <a:rPr lang="sr-Cyrl-CS" dirty="0" smtClean="0"/>
                  <a:t>тета без  појединачно великих штета у текућем обрач. периоду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304800"/>
                <a:ext cx="8229600" cy="6096000"/>
              </a:xfrm>
              <a:blipFill>
                <a:blip r:embed="rId2"/>
                <a:stretch>
                  <a:fillRect l="-1481" t="-1600" r="-1481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0825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sr-Cyrl-CS" dirty="0" smtClean="0"/>
              <a:t>Резерве за непријављене настале штете се рачунају на основу статистичких података примјеном: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05001"/>
            <a:ext cx="8229600" cy="4221163"/>
          </a:xfrm>
        </p:spPr>
        <p:txBody>
          <a:bodyPr/>
          <a:lstStyle/>
          <a:p>
            <a:r>
              <a:rPr lang="sr-Cyrl-CS" dirty="0" smtClean="0"/>
              <a:t>Актуарских метода (метода очекиване квоте штета, метода просјечног износа штете, метода уланчаних љествица „</a:t>
            </a:r>
            <a:r>
              <a:rPr lang="it-IT" dirty="0"/>
              <a:t>C</a:t>
            </a:r>
            <a:r>
              <a:rPr lang="it-IT" dirty="0" smtClean="0"/>
              <a:t>hain </a:t>
            </a:r>
            <a:r>
              <a:rPr lang="it-IT" dirty="0" err="1" smtClean="0"/>
              <a:t>ladder</a:t>
            </a:r>
            <a:r>
              <a:rPr lang="sr-Cyrl-CS" dirty="0" smtClean="0"/>
              <a:t>“,</a:t>
            </a:r>
            <a:r>
              <a:rPr lang="it-IT" dirty="0" smtClean="0"/>
              <a:t> </a:t>
            </a:r>
            <a:r>
              <a:rPr lang="sr-Cyrl-CS" dirty="0" smtClean="0"/>
              <a:t>метода уланчаних љествица прилагођена за инфлацију, метода таблице одгоде...)</a:t>
            </a:r>
          </a:p>
          <a:p>
            <a:pPr marL="0" indent="0">
              <a:buNone/>
            </a:pPr>
            <a:endParaRPr lang="sr-Cyrl-CS" dirty="0" smtClean="0"/>
          </a:p>
          <a:p>
            <a:r>
              <a:rPr lang="sr-Cyrl-CS" dirty="0" smtClean="0"/>
              <a:t>Паушалног метода процјене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944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381001"/>
                <a:ext cx="8229600" cy="5745163"/>
              </a:xfrm>
            </p:spPr>
            <p:txBody>
              <a:bodyPr/>
              <a:lstStyle/>
              <a:p>
                <a:r>
                  <a:rPr lang="sr-Cyrl-CS" b="1" dirty="0" smtClean="0"/>
                  <a:t>Метода очекиване квоте штета </a:t>
                </a:r>
                <a:r>
                  <a:rPr lang="sr-Cyrl-CS" dirty="0" smtClean="0"/>
                  <a:t>– узима у обзир трогодишње статистичке податке о ријешеним и резервисаним штетама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sub>
                          </m:sSub>
                        </m:e>
                      </m:acc>
                      <m:r>
                        <a:rPr lang="en-US" b="0" i="0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e>
                        <m:sub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sub>
                      </m:sSub>
                      <m:r>
                        <a:rPr lang="it-IT" b="0" i="1" smtClean="0">
                          <a:latin typeface="Cambria Math"/>
                          <a:ea typeface="Cambria Math"/>
                        </a:rPr>
                        <m:t>∗</m:t>
                      </m:r>
                      <m:d>
                        <m:dPr>
                          <m:ctrlPr>
                            <a:rPr lang="it-IT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b>
                          </m:sSub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  <m:r>
                                <a:rPr lang="it-IT" b="0" i="1" smtClean="0">
                                  <a:latin typeface="Cambria Math"/>
                                  <a:ea typeface="Cambria Math"/>
                                </a:rPr>
                                <m:t>+1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  <m:sub>
                        <m:r>
                          <a:rPr lang="it-IT" i="1">
                            <a:latin typeface="Cambria Math"/>
                            <a:ea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 smtClean="0"/>
                  <a:t> - </a:t>
                </a:r>
                <a:r>
                  <a:rPr lang="sr-Cyrl-CS" dirty="0" smtClean="0"/>
                  <a:t>коефицијент за обрачун насталих а непријављених штета (аритметичка средина коефицијента у посљедње три године)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/>
                            <a:ea typeface="Cambria Math"/>
                          </a:rPr>
                          <m:t>𝑆</m:t>
                        </m:r>
                      </m:e>
                      <m:sub>
                        <m:r>
                          <a:rPr lang="it-IT" i="1">
                            <a:latin typeface="Cambria Math"/>
                            <a:ea typeface="Cambria Math"/>
                          </a:rPr>
                          <m:t>𝑡</m:t>
                        </m:r>
                      </m:sub>
                    </m:sSub>
                    <m:r>
                      <a:rPr lang="it-IT" i="1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b>
                        <m:r>
                          <a:rPr lang="it-IT" i="1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it-IT" i="1">
                            <a:latin typeface="Cambria Math"/>
                            <a:ea typeface="Cambria Math"/>
                          </a:rPr>
                          <m:t>+1</m:t>
                        </m:r>
                      </m:sub>
                    </m:sSub>
                  </m:oMath>
                </a14:m>
                <a:r>
                  <a:rPr lang="sr-Cyrl-CS" dirty="0" smtClean="0"/>
                  <a:t> - збир износа укупно ријешених штета у току текуће године и на дан обрачуна резервисаних штета (пријављених, а неријешених)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381001"/>
                <a:ext cx="8229600" cy="5745163"/>
              </a:xfrm>
              <a:blipFill>
                <a:blip r:embed="rId2"/>
                <a:stretch>
                  <a:fillRect l="-1481" t="-1805" r="-667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4710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44562"/>
          </a:xfrm>
        </p:spPr>
        <p:txBody>
          <a:bodyPr>
            <a:noAutofit/>
          </a:bodyPr>
          <a:lstStyle/>
          <a:p>
            <a:r>
              <a:rPr lang="sr-Cyrl-CS" sz="3600" b="1" dirty="0"/>
              <a:t>Метода уланчаних љествица „</a:t>
            </a:r>
            <a:r>
              <a:rPr lang="it-IT" sz="3600" b="1" dirty="0"/>
              <a:t>Chain </a:t>
            </a:r>
            <a:r>
              <a:rPr lang="it-IT" sz="3600" b="1" dirty="0" err="1"/>
              <a:t>ladder</a:t>
            </a:r>
            <a:r>
              <a:rPr lang="sr-Cyrl-CS" sz="3600" b="1" dirty="0"/>
              <a:t>“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1"/>
            <a:ext cx="8229600" cy="4678363"/>
          </a:xfrm>
        </p:spPr>
        <p:txBody>
          <a:bodyPr>
            <a:normAutofit/>
          </a:bodyPr>
          <a:lstStyle/>
          <a:p>
            <a:r>
              <a:rPr lang="sr-Cyrl-CS" dirty="0" smtClean="0"/>
              <a:t>Прати ток развој штете (сагледава временске разлике од момента настанка штете до наредних година када су те штете плаћане)</a:t>
            </a:r>
          </a:p>
          <a:p>
            <a:r>
              <a:rPr lang="sr-Cyrl-CS" dirty="0" smtClean="0"/>
              <a:t>Користе се подаци из књиге штета у протеклих 5-10 година</a:t>
            </a:r>
          </a:p>
          <a:p>
            <a:r>
              <a:rPr lang="sr-Cyrl-CS" dirty="0" smtClean="0"/>
              <a:t>На основу ових података прате се трендови настанка и исплате штета који се користе за пројекције</a:t>
            </a:r>
          </a:p>
          <a:p>
            <a:endParaRPr lang="sr-Cyrl-C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26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381001"/>
                <a:ext cx="8229600" cy="5745163"/>
              </a:xfrm>
            </p:spPr>
            <p:txBody>
              <a:bodyPr/>
              <a:lstStyle/>
              <a:p>
                <a:r>
                  <a:rPr lang="sr-Cyrl-CS" b="1" dirty="0" smtClean="0"/>
                  <a:t>Паушалним методом </a:t>
                </a:r>
                <a:r>
                  <a:rPr lang="sr-Cyrl-CS" dirty="0" smtClean="0"/>
                  <a:t> резервације за настале а непријевљене штете добијамо као производ очекиваног броја накнадно пријављених штета и очекиваног просјечног износа тих штета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b="1" i="1" smtClean="0"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it-IT" b="1" i="1" smtClean="0">
                                  <a:latin typeface="Cambria Math"/>
                                </a:rPr>
                                <m:t>𝒕</m:t>
                              </m:r>
                              <m:r>
                                <a:rPr lang="it-IT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it-IT" b="1" i="1" smtClean="0"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it-IT" b="1" i="1" smtClean="0">
                              <a:latin typeface="Cambria Math"/>
                              <a:ea typeface="Cambria Math"/>
                            </a:rPr>
                            <m:t>𝒏</m:t>
                          </m:r>
                        </m:e>
                        <m:sub>
                          <m:r>
                            <a:rPr lang="it-IT" b="1" i="1" smtClean="0">
                              <a:latin typeface="Cambria Math"/>
                              <a:ea typeface="Cambria Math"/>
                            </a:rPr>
                            <m:t>𝒕</m:t>
                          </m:r>
                          <m:r>
                            <a:rPr lang="it-IT" b="1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it-IT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it-IT" b="1" i="1" smtClean="0">
                          <a:latin typeface="Cambria Math"/>
                          <a:ea typeface="Cambria Math"/>
                        </a:rPr>
                        <m:t>∗</m:t>
                      </m:r>
                      <m:r>
                        <a:rPr lang="it-IT" b="1" i="1" smtClean="0">
                          <a:latin typeface="Cambria Math"/>
                          <a:ea typeface="Cambria Math"/>
                        </a:rPr>
                        <m:t>𝝋</m:t>
                      </m:r>
                    </m:oMath>
                  </m:oMathPara>
                </a14:m>
                <a:endParaRPr lang="en-US" b="1" dirty="0" smtClean="0"/>
              </a:p>
              <a:p>
                <a:pPr marL="0" indent="0">
                  <a:buNone/>
                </a:pPr>
                <a:r>
                  <a:rPr lang="en-US" b="1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it-IT" b="1" i="1">
                            <a:latin typeface="Cambria Math"/>
                            <a:ea typeface="Cambria Math"/>
                          </a:rPr>
                          <m:t>𝒏</m:t>
                        </m:r>
                      </m:e>
                      <m:sub>
                        <m:r>
                          <a:rPr lang="it-IT" b="1" i="1">
                            <a:latin typeface="Cambria Math"/>
                            <a:ea typeface="Cambria Math"/>
                          </a:rPr>
                          <m:t>𝒕</m:t>
                        </m:r>
                        <m:r>
                          <a:rPr lang="it-IT" b="1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it-IT" b="1" i="1">
                            <a:latin typeface="Cambria Math"/>
                            <a:ea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 smtClean="0"/>
                  <a:t> - </a:t>
                </a:r>
                <a:r>
                  <a:rPr lang="sr-Cyrl-CS" dirty="0" smtClean="0"/>
                  <a:t>очекивани број накнадно пријављених штета који се добија на основу трогодишљих статистичких и књиговодствених података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381001"/>
                <a:ext cx="8229600" cy="5745163"/>
              </a:xfrm>
              <a:blipFill>
                <a:blip r:embed="rId2"/>
                <a:stretch>
                  <a:fillRect l="-1481" t="-1805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1466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609601"/>
            <a:ext cx="8229600" cy="5516563"/>
          </a:xfrm>
        </p:spPr>
        <p:txBody>
          <a:bodyPr/>
          <a:lstStyle/>
          <a:p>
            <a:r>
              <a:rPr lang="sr-Cyrl-CS" b="1" dirty="0" smtClean="0"/>
              <a:t>Укупне бруто резерве за штете </a:t>
            </a:r>
            <a:r>
              <a:rPr lang="sr-Cyrl-CS" dirty="0" smtClean="0"/>
              <a:t>једнаке су збиру резервација за пријављене а нерјешене штете и резервација за непријављене штете увећаном за трошкове обраде штета</a:t>
            </a:r>
          </a:p>
          <a:p>
            <a:r>
              <a:rPr lang="sr-Cyrl-CS" b="1" dirty="0" smtClean="0"/>
              <a:t>Трошкови обраде штета</a:t>
            </a:r>
            <a:r>
              <a:rPr lang="sr-Cyrl-CS" dirty="0" smtClean="0"/>
              <a:t> могу бити </a:t>
            </a:r>
            <a:r>
              <a:rPr lang="sr-Cyrl-CS" b="1" dirty="0" smtClean="0"/>
              <a:t>директни</a:t>
            </a:r>
            <a:r>
              <a:rPr lang="sr-Cyrl-CS" dirty="0" smtClean="0"/>
              <a:t> (судски трошкови, вјештачење, адвокатски...) и </a:t>
            </a:r>
            <a:r>
              <a:rPr lang="sr-Cyrl-CS" b="1" dirty="0" smtClean="0"/>
              <a:t>индиректни </a:t>
            </a:r>
            <a:r>
              <a:rPr lang="sr-Cyrl-CS" dirty="0" smtClean="0"/>
              <a:t>(плате, административни торшкови)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0060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036" y="365125"/>
            <a:ext cx="10023764" cy="1325563"/>
          </a:xfrm>
        </p:spPr>
        <p:txBody>
          <a:bodyPr>
            <a:normAutofit/>
          </a:bodyPr>
          <a:lstStyle/>
          <a:p>
            <a:pPr algn="ctr"/>
            <a:r>
              <a:rPr lang="sr-Cyrl-CS" dirty="0" smtClean="0"/>
              <a:t>Резерва за изравнање ризика (колебање штета)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1855"/>
            <a:ext cx="8229600" cy="4334309"/>
          </a:xfrm>
        </p:spPr>
        <p:txBody>
          <a:bodyPr/>
          <a:lstStyle/>
          <a:p>
            <a:pPr algn="just"/>
            <a:r>
              <a:rPr lang="sr-Cyrl-CS" dirty="0" smtClean="0"/>
              <a:t>Формира се на основу стандардног одступања квоте штета (мјеродавни технички резултат) обрачунског периода од просјечне квоте штета у посматраном периоду</a:t>
            </a:r>
          </a:p>
          <a:p>
            <a:pPr algn="just"/>
            <a:r>
              <a:rPr lang="sr-Cyrl-CS" dirty="0" smtClean="0"/>
              <a:t>Не обрачунава се за дугорочне уговоре осигурања лица код којих се кумулирају средства штедње</a:t>
            </a:r>
          </a:p>
          <a:p>
            <a:pPr algn="just"/>
            <a:r>
              <a:rPr lang="sr-Cyrl-CS" dirty="0" smtClean="0"/>
              <a:t>Обавезно се обрачунава за осигурање кредита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4121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Резерве за бонусе и попусте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Формирају се у висини износа који може бити исплаћен на основу права осигураника на: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Учешће у добити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Будуће дјелимично снижење премије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Поврат дијела премије због пријевременог престанка осигурања (сторно)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0704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5163"/>
          </a:xfrm>
        </p:spPr>
        <p:txBody>
          <a:bodyPr/>
          <a:lstStyle/>
          <a:p>
            <a:pPr algn="just"/>
            <a:r>
              <a:rPr lang="sr-Cyrl-CS" dirty="0" smtClean="0"/>
              <a:t>Код резерви животних осигурања обрачунавају се и:</a:t>
            </a:r>
          </a:p>
          <a:p>
            <a:pPr marL="0" indent="0" algn="just">
              <a:buNone/>
            </a:pPr>
            <a:endParaRPr lang="sr-Cyrl-C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sr-Cyrl-CS" b="1" dirty="0" smtClean="0"/>
              <a:t>Математичке резерве,</a:t>
            </a:r>
            <a:r>
              <a:rPr lang="sr-Cyrl-CS" dirty="0" smtClean="0"/>
              <a:t> користећи књиговодствену методу, проспективну и ретроспективну методу.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sr-Cyrl-CS" b="1" dirty="0" smtClean="0"/>
              <a:t>Резерве за учешће у добити</a:t>
            </a:r>
            <a:r>
              <a:rPr lang="sr-Cyrl-CS" dirty="0" smtClean="0"/>
              <a:t> (код оних уговора у којима су осигураници прихватили да учествују у ризику улагања и депоновања средстава техничких резерви)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67072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Техничке и математичке резерве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BA" dirty="0" smtClean="0"/>
              <a:t>Формирају се у скаду са правилником који прописује Агенција за сваки закључен уговор о осигурању</a:t>
            </a:r>
          </a:p>
          <a:p>
            <a:pPr algn="just"/>
            <a:r>
              <a:rPr lang="sr-Cyrl-BA" dirty="0" smtClean="0"/>
              <a:t>Формирају се за покриће будућих обавеза из осигурања и евентуалних губитака због ризика</a:t>
            </a:r>
          </a:p>
          <a:p>
            <a:pPr algn="just"/>
            <a:r>
              <a:rPr lang="sr-Cyrl-CS" dirty="0" smtClean="0"/>
              <a:t>Техничке резерве се књиже у пословним књигама друштава за осигурање према „Правилнику о контном оквиру и садржини рачуна у контном оквиру за друштва за осигурање“, а исказују у финансијским извјештајима друштава за осигурање, према правилнику АЗОРС као </a:t>
            </a:r>
            <a:r>
              <a:rPr lang="sr-Cyrl-CS" b="1" dirty="0" smtClean="0"/>
              <a:t>извори средстава</a:t>
            </a:r>
            <a:endParaRPr lang="en-US" b="1" dirty="0" smtClean="0"/>
          </a:p>
          <a:p>
            <a:pPr algn="just"/>
            <a:endParaRPr lang="sr-Cyrl-BA" dirty="0" smtClean="0"/>
          </a:p>
          <a:p>
            <a:pPr>
              <a:buFontTx/>
              <a:buChar char="-"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3265842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dirty="0" smtClean="0"/>
              <a:t>Резерве за учешће у добити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О</a:t>
            </a:r>
            <a:r>
              <a:rPr lang="sr-Cyrl-CS" dirty="0" smtClean="0"/>
              <a:t>брачунавају се на почетку сваке пословне године на основу процјене кретања тржишта очекиваних резултата друштава за осигурање, а у висини износа на који осигураници имају право према уговору о осигурању живота.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9205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dirty="0" smtClean="0"/>
              <a:t>Пласман средстава за покриће техничких резерви у осигурању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У циљу заштите интереса осигураника утврђена су правла пласмана средстава техничких резерви</a:t>
            </a:r>
          </a:p>
          <a:p>
            <a:r>
              <a:rPr lang="sr-Cyrl-CS" dirty="0" smtClean="0"/>
              <a:t>Ова правила су заснована на принципима диверсфикације, ликвидности, сигурности и лимитима за поједине врсте уговора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912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1066800"/>
          </a:xfrm>
        </p:spPr>
        <p:txBody>
          <a:bodyPr>
            <a:noAutofit/>
          </a:bodyPr>
          <a:lstStyle/>
          <a:p>
            <a:pPr algn="l"/>
            <a:r>
              <a:rPr lang="sr-Cyrl-RS" sz="2900" b="1" dirty="0"/>
              <a:t>Могућа улагања средстава за покриће техничких резерви </a:t>
            </a:r>
            <a:r>
              <a:rPr lang="sr-Cyrl-RS" sz="2900" b="1" u="sng" dirty="0"/>
              <a:t>неживотних</a:t>
            </a:r>
            <a:r>
              <a:rPr lang="sr-Cyrl-RS" sz="2900" b="1" dirty="0"/>
              <a:t> осигурања у РС</a:t>
            </a:r>
            <a:endParaRPr lang="en-US" sz="29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295400"/>
          <a:ext cx="8229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20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Ред.</a:t>
                      </a:r>
                      <a:r>
                        <a:rPr lang="sr-Cyrl-RS" sz="2000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Бр.</a:t>
                      </a:r>
                      <a:endParaRPr lang="en-US" sz="2000" dirty="0">
                        <a:ln w="18000"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>
                            <a:alpha val="57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Врста (облик) улагања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Дозвољени 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Хартије од вриједности</a:t>
                      </a:r>
                      <a:r>
                        <a:rPr lang="sr-Cyrl-RS" sz="2000" baseline="0" dirty="0" smtClean="0"/>
                        <a:t> чији је емитент или гарант БиХ, РС, ЦББиХ и фондови из члана 8. Закона о Инвестиционо-развојној банци РС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Без ограничења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Хартије од вриједности чији је емитент Федерација БиХ или Дистрикт Брчко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50%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3.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Обвезнице и друге дужничке ХОВ</a:t>
                      </a:r>
                      <a:r>
                        <a:rPr lang="sr-Cyrl-RS" sz="2000" baseline="0" dirty="0" smtClean="0"/>
                        <a:t> које је издала јединица локалне самоуправе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35%, а по једном емитенту до 10%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4.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000" dirty="0" smtClean="0"/>
                        <a:t>Обвезнице и друге дужничке ХОВ</a:t>
                      </a:r>
                      <a:r>
                        <a:rPr lang="sr-Cyrl-RS" sz="2000" baseline="0" dirty="0" smtClean="0"/>
                        <a:t> за које је јединица локалне самоуправе из члана 5. став 1. тачка 3. Правилника издала гаранцију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20%, а по једном емитенту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59848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381000"/>
          <a:ext cx="8229600" cy="615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0260"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Ред. Бр.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Врста (облик ) улагања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Дозвољени 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319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5.1.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Обвезнице и др. дужничке ХОВ</a:t>
                      </a:r>
                      <a:r>
                        <a:rPr lang="sr-Cyrl-RS" sz="2000" baseline="0" dirty="0" smtClean="0"/>
                        <a:t> којима се тргује на службеном берзанском тржишту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20%, а по једном емитенту</a:t>
                      </a:r>
                      <a:r>
                        <a:rPr lang="sr-Cyrl-RS" sz="2000" baseline="0" dirty="0" smtClean="0"/>
                        <a:t>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319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5.2.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000" dirty="0" smtClean="0"/>
                        <a:t>Обвезнице и др. дужничке ХОВ</a:t>
                      </a:r>
                      <a:r>
                        <a:rPr lang="sr-Cyrl-RS" sz="2000" baseline="0" dirty="0" smtClean="0"/>
                        <a:t> којима се тргује на слободном берзанском тржишту у РС, односно БиХ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10%, а по једном емитенту до 1%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0414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6.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Обвезнице и др. дужничке ХОВ којима се не тргује на организованом тржишту ХОВ у РС и БиХ, ако</a:t>
                      </a:r>
                      <a:r>
                        <a:rPr lang="sr-Cyrl-RS" sz="2000" baseline="0" dirty="0" smtClean="0"/>
                        <a:t> је њихов емитент правно лице са сједиштем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</a:t>
                      </a:r>
                      <a:r>
                        <a:rPr lang="sr-Cyrl-RS" sz="2000" baseline="0" dirty="0" smtClean="0"/>
                        <a:t> 30%, а по једном емитенту до 10%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124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7.1.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Акције којима се тргује на службеном берзанском тржишту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30%, а по једном емитенту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124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7.2.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000" dirty="0" smtClean="0"/>
                        <a:t>Акције којима се тргује на слободном берзанском тржишту у РС, односно БиХ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10%, а по једном</a:t>
                      </a:r>
                      <a:r>
                        <a:rPr lang="sr-Cyrl-RS" sz="2000" baseline="0" dirty="0" smtClean="0"/>
                        <a:t> емитенту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7272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304800"/>
          <a:ext cx="8229600" cy="615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Ред.  Бр.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Врста (облик) улагања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Дозвољени 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8.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Акције којима се не тргује на организованом тржишту ХОВ у РС и БиХ, ако је њихов</a:t>
                      </a:r>
                      <a:r>
                        <a:rPr lang="sr-Cyrl-RS" sz="2000" baseline="0" dirty="0" smtClean="0"/>
                        <a:t> емитент правно лице са сједиштем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10%, а по једном емитенту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9.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Зајмови осигурани заложним правом на некретнину (хипотека)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20%, а по једном кориснику до 10%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10.1.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Зајмови осигурани ХОВ из члана 5. став 1. тачке 1. до 4. Правилника</a:t>
                      </a:r>
                      <a:endParaRPr lang="en-US" sz="2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sr-Cyrl-RS" sz="2000" dirty="0" smtClean="0"/>
                        <a:t>Укупно</a:t>
                      </a:r>
                      <a:r>
                        <a:rPr lang="sr-Cyrl-RS" sz="2000" baseline="0" dirty="0" smtClean="0"/>
                        <a:t> до 10%, а по једном кориснику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10.2.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Зајмови осигурани гаранцијом</a:t>
                      </a:r>
                      <a:r>
                        <a:rPr lang="sr-Cyrl-RS" sz="2000" baseline="0" dirty="0" smtClean="0"/>
                        <a:t> банака или зајмови банкама са сједиштем у РС</a:t>
                      </a:r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Некретнине и друга права на некретнинама (право својина, права грађења, прево коришћења и сл.)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30%, а у једну некретнину односно у више некретнина које су међусобно повезане тако да чине једну цјелину до 15%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172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381000"/>
          <a:ext cx="82296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Ред. Бр.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400" dirty="0" smtClean="0"/>
                        <a:t>Врста (облик) улагања</a:t>
                      </a:r>
                      <a:endParaRPr lang="en-US" sz="2400" dirty="0" smtClean="0"/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400" dirty="0" smtClean="0"/>
                        <a:t>Дозвољени %</a:t>
                      </a:r>
                      <a:endParaRPr lang="en-US" sz="2400" dirty="0" smtClean="0"/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Орочени депозити код банака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50%, а у једну банку до 20%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13.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Удјели и акције</a:t>
                      </a:r>
                      <a:r>
                        <a:rPr lang="sr-Cyrl-RS" sz="2000" baseline="0" dirty="0" smtClean="0"/>
                        <a:t> инвестиционих фондова са јавном понудом, који имају сједиште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30%, а у један инвестициони фонд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14.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Средства на рачунима друштва за осигурање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10%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baseline="0" dirty="0" smtClean="0"/>
                        <a:t>15.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Бруто преносна премија која пада на терет реосигуравача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16.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Разграничени трошкови прибаве осигурања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До 10%, а у складу са одлуком Агенције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17.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Резерве за штете које падају на терет реосигуравача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У складу са одлуком Агенције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1647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CS" sz="3200" b="1" dirty="0"/>
              <a:t>Могућа улагања средстава за покриће техничких резерви </a:t>
            </a:r>
            <a:r>
              <a:rPr lang="sr-Cyrl-CS" sz="3200" b="1" u="sng" dirty="0"/>
              <a:t>животних </a:t>
            </a:r>
            <a:r>
              <a:rPr lang="sr-Cyrl-CS" sz="3200" b="1" dirty="0"/>
              <a:t>осигурања у РС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Ред. бр.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Врста (облик) улагања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Дозвољени 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Хартије од вриједности</a:t>
                      </a:r>
                      <a:r>
                        <a:rPr lang="sr-Cyrl-RS" sz="2000" baseline="0" dirty="0" smtClean="0"/>
                        <a:t> чији је емитент или гарант БиХ, РС, ЦББиХ и фондови из члана 8. Закона о Инвестиционо-развојној банци РС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Без ограничења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Хартије од вриједности чији је емитент Федерација БиХ или Дистрикт Брчко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До 50 %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3.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Обвезнице и друге дужничке ХОВ</a:t>
                      </a:r>
                      <a:r>
                        <a:rPr lang="sr-Cyrl-RS" sz="2000" baseline="0" dirty="0" smtClean="0"/>
                        <a:t> које је издала јединица локалне самоуправе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До 40%, а по једном емитенту до 15%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4,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000" dirty="0" smtClean="0"/>
                        <a:t>Обвезнице и друге дужничке ХОВ</a:t>
                      </a:r>
                      <a:r>
                        <a:rPr lang="sr-Cyrl-RS" sz="2000" baseline="0" dirty="0" smtClean="0"/>
                        <a:t> за које је јединица локалне самоуправе из члана 5. став 1. тачка 4. Правилника издала гаранцију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000" dirty="0" smtClean="0"/>
                        <a:t>До 20%, а по једном емитенту до 10%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112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304800"/>
          <a:ext cx="8229600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Ред. Бр.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Врста (облик ) улагања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Дозвољени 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5.1.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Обвезнице и др. дужничке ХОВ</a:t>
                      </a:r>
                      <a:r>
                        <a:rPr lang="sr-Cyrl-RS" sz="2000" baseline="0" dirty="0" smtClean="0"/>
                        <a:t> којима се тргује на службеном берзанском тржишту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30%, а по једном емитенту</a:t>
                      </a:r>
                      <a:r>
                        <a:rPr lang="sr-Cyrl-RS" sz="2000" baseline="0" dirty="0" smtClean="0"/>
                        <a:t>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5.2.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000" dirty="0" smtClean="0"/>
                        <a:t>Обвезнице и др. дужничке ХОВ</a:t>
                      </a:r>
                      <a:r>
                        <a:rPr lang="sr-Cyrl-RS" sz="2000" baseline="0" dirty="0" smtClean="0"/>
                        <a:t> којима се тргује на слободном берзанском тржишту у РС, односно БиХ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10%, а по једном емитенту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6.1.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Акције којима се тргује на службеном берзанском тржишту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20%, а по једном емитенту до 10%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6.2.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000" dirty="0" smtClean="0"/>
                        <a:t>Акције којима се тргује на слободном берзанском тржишту у РС, односно БиХ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10%, а по једном</a:t>
                      </a:r>
                      <a:r>
                        <a:rPr lang="sr-Cyrl-RS" sz="2000" baseline="0" dirty="0" smtClean="0"/>
                        <a:t> емитенту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7.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Зајмови осигурани заложним правом на некретнину (хипотека)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20%, а по једном кориснику до 10%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8.1.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Зајмови осигурани ХОВ из члана 5. став 1. тачке 1. до 4. Правилника</a:t>
                      </a:r>
                      <a:endParaRPr lang="en-US" sz="20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sr-Cyrl-RS" sz="2000" dirty="0" smtClean="0"/>
                        <a:t>Укупно</a:t>
                      </a:r>
                      <a:r>
                        <a:rPr lang="sr-Cyrl-RS" sz="2000" baseline="0" dirty="0" smtClean="0"/>
                        <a:t> до 10%, а по једном кориснику до 5%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8.2.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Зајмови осигурани гаранцијом</a:t>
                      </a:r>
                      <a:r>
                        <a:rPr lang="sr-Cyrl-RS" sz="2000" baseline="0" dirty="0" smtClean="0"/>
                        <a:t> банака или зајмови банкама са сједиштем у РС, односно БиХ</a:t>
                      </a:r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7151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304800"/>
          <a:ext cx="8229600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Ред. Бр.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Врста (облик ) улагања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400" dirty="0" smtClean="0"/>
                        <a:t>Дозвољени 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Зајмове у износу откупне вриједности  осигурања на основу уговора о осигурању живота из</a:t>
                      </a:r>
                      <a:r>
                        <a:rPr lang="sr-Cyrl-CS" baseline="0" dirty="0" smtClean="0"/>
                        <a:t> средстава математичке резерве осигурања живота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До 25%, а по једном кориснику до 5%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10.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Некретнине и друга права на некретнинама (право својина, права грађења, прево коришћења и сл.)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40%, а у једну некретнину односно у више некретнина које су међусобно повезане тако да чине једну цјелину до 20%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Орочени депозити код банака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50%, а у једну банку до 20%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Удјели и акције</a:t>
                      </a:r>
                      <a:r>
                        <a:rPr lang="sr-Cyrl-RS" sz="2000" baseline="0" dirty="0" smtClean="0"/>
                        <a:t> инвестиционих фондова са јавном понудом, који имају сједиште у РС, односно БиХ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30%, а у један инвестициони фонд до 5%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13.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Средства на рачунима друштва за осигурање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2000" dirty="0" smtClean="0"/>
                        <a:t>До 10%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76873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CS" sz="3200" b="1" dirty="0"/>
              <a:t>Могућа улагања средстава за покриће техничких резерви </a:t>
            </a:r>
            <a:r>
              <a:rPr lang="sr-Cyrl-CS" sz="3200" b="1" u="sng" dirty="0"/>
              <a:t>животних и неживотних </a:t>
            </a:r>
            <a:r>
              <a:rPr lang="sr-Cyrl-CS" sz="3200" b="1" dirty="0"/>
              <a:t>осигурања у иностранство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0"/>
          <a:ext cx="8229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Ред.</a:t>
                      </a:r>
                      <a:r>
                        <a:rPr lang="sr-Cyrl-CS" sz="2000" baseline="0" dirty="0" smtClean="0"/>
                        <a:t> бр.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Врста (облик) улагања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Дозво-љени %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ХОВ чији је емитент земља чланица ЕУ,</a:t>
                      </a:r>
                      <a:r>
                        <a:rPr lang="sr-Cyrl-CS" sz="2000" baseline="0" dirty="0" smtClean="0"/>
                        <a:t> централне банке тих држава, међународне финансијске организације или у ХОВ за које гарантује неки од ових субјеката</a:t>
                      </a:r>
                      <a:endParaRPr lang="en-US" sz="20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sr-Cyrl-CS" sz="2000" dirty="0" smtClean="0"/>
                        <a:t>Збир 1,</a:t>
                      </a:r>
                      <a:r>
                        <a:rPr lang="sr-Cyrl-CS" sz="2000" baseline="0" dirty="0" smtClean="0"/>
                        <a:t> 2 и 3 до 20%, а по једном емитенту до 5%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Обвезнице и др. ХОВ</a:t>
                      </a:r>
                      <a:r>
                        <a:rPr lang="sr-Cyrl-CS" sz="2000" baseline="0" dirty="0" smtClean="0"/>
                        <a:t> којима се тргује на организованом тржишту ХОВ у земљи чланици ЕУ, под условом да су им агенције за процјену бонитета утврдиле кредитни рејтинг који одговара рејтингу </a:t>
                      </a:r>
                      <a:r>
                        <a:rPr lang="en-US" sz="2000" baseline="0" dirty="0" err="1" smtClean="0"/>
                        <a:t>Standard&amp;Poor’s</a:t>
                      </a:r>
                      <a:r>
                        <a:rPr lang="sr-Cyrl-CS" sz="2000" baseline="0" dirty="0" smtClean="0"/>
                        <a:t> од најмање „А“, односно одговарајућем рејтингу</a:t>
                      </a:r>
                      <a:r>
                        <a:rPr lang="en-US" sz="2000" baseline="0" dirty="0" smtClean="0"/>
                        <a:t> Fitch-IBCA</a:t>
                      </a:r>
                      <a:r>
                        <a:rPr lang="sr-Cyrl-CS" sz="2000" baseline="0" dirty="0" smtClean="0"/>
                        <a:t> или</a:t>
                      </a:r>
                      <a:r>
                        <a:rPr lang="en-US" sz="2000" baseline="0" dirty="0" smtClean="0"/>
                        <a:t> Moody’s</a:t>
                      </a:r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3.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2000" dirty="0" smtClean="0"/>
                        <a:t>Акције којима</a:t>
                      </a:r>
                      <a:r>
                        <a:rPr lang="sr-Cyrl-CS" sz="2000" baseline="0" dirty="0" smtClean="0"/>
                        <a:t> се тргује на организованом тржишту ХОВ у земљи чланици ЕУ, под условом да су најмање последње двије године уврштене на службену берзанску котацију и да њихова минимална тржишна капитализација у трнутку улагања износи 500 милиона евра</a:t>
                      </a:r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28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Врсте техничких резерви:</a:t>
            </a:r>
            <a:br>
              <a:rPr lang="sr-Cyrl-BA" dirty="0" smtClean="0"/>
            </a:b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Резерве за преносне премије</a:t>
            </a:r>
          </a:p>
          <a:p>
            <a:r>
              <a:rPr lang="sr-Cyrl-BA" dirty="0" smtClean="0"/>
              <a:t>Резереве за штете</a:t>
            </a:r>
          </a:p>
          <a:p>
            <a:r>
              <a:rPr lang="sr-Cyrl-BA" dirty="0" smtClean="0"/>
              <a:t>Резерве за бонусе и попусте</a:t>
            </a:r>
          </a:p>
          <a:p>
            <a:r>
              <a:rPr lang="sr-Cyrl-BA" dirty="0" smtClean="0"/>
              <a:t>Резерве за колебање штета</a:t>
            </a:r>
          </a:p>
          <a:p>
            <a:r>
              <a:rPr lang="sr-Cyrl-BA" dirty="0" smtClean="0"/>
              <a:t>Друге техничке резерве и</a:t>
            </a:r>
          </a:p>
          <a:p>
            <a:r>
              <a:rPr lang="sr-Cyrl-BA" dirty="0" smtClean="0"/>
              <a:t>Математичка резерва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02818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Обрачун резерви за преносне премије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Код неживотних осигурања основица за обрачун преносне премије је обрачуната премија у текућем обрачунском периоду</a:t>
            </a:r>
          </a:p>
          <a:p>
            <a:r>
              <a:rPr lang="sr-Cyrl-CS" dirty="0" smtClean="0"/>
              <a:t>Код животних осигурања основица је наплаћена премија у текућем обрачунском периоду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483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Обрачун резерви за преносне премије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Појединачне методе – тачна временска расподјела за сваки уговор о осигурању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Паушалне методе – најчешће 50% од укупно обрачунате премије (код аутоодговорности)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Пропорционалне методе – квартални, мјесечни и дневни метод обрачуна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84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533401"/>
                <a:ext cx="8229600" cy="5592763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sr-Cyrl-CS" dirty="0" smtClean="0"/>
                  <a:t>У РС се према правилнику АЗОРС користи метод појединачог обрачуна преносне премије.</a:t>
                </a:r>
              </a:p>
              <a:p>
                <a:pPr marL="0" indent="0" algn="just">
                  <a:buNone/>
                </a:pPr>
                <a:endParaRPr lang="it-IT" dirty="0" smtClean="0"/>
              </a:p>
              <a:p>
                <a:pPr marL="514350" indent="-514350" algn="just">
                  <a:buFont typeface="+mj-lt"/>
                  <a:buAutoNum type="arabicPeriod"/>
                </a:pPr>
                <a:r>
                  <a:rPr lang="sr-Cyrl-CS" dirty="0" smtClean="0"/>
                  <a:t>За осигурање са равномјерном расподјелом ризика</a:t>
                </a:r>
                <a:r>
                  <a:rPr lang="it-IT" dirty="0" smtClean="0"/>
                  <a:t> </a:t>
                </a:r>
                <a:r>
                  <a:rPr lang="sr-Cyrl-BA" dirty="0" smtClean="0"/>
                  <a:t>у </a:t>
                </a:r>
                <a:r>
                  <a:rPr lang="sr-Cyrl-CS" dirty="0" smtClean="0"/>
                  <a:t>времену: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/>
                        </a:rPr>
                        <m:t>𝐵𝑃𝑃</m:t>
                      </m:r>
                      <m:r>
                        <a:rPr lang="it-IT" b="0" i="1" smtClean="0">
                          <a:latin typeface="Cambria Math"/>
                        </a:rPr>
                        <m:t> =</m:t>
                      </m:r>
                      <m:r>
                        <a:rPr lang="it-IT" b="0" i="1" smtClean="0">
                          <a:latin typeface="Cambria Math"/>
                          <a:ea typeface="Cambria Math"/>
                        </a:rPr>
                        <m:t>𝐵𝑃</m:t>
                      </m:r>
                      <m:r>
                        <a:rPr lang="it-IT" b="0" i="1" smtClean="0">
                          <a:latin typeface="Cambria Math"/>
                          <a:ea typeface="Cambria Math"/>
                        </a:rPr>
                        <m:t>∗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𝑑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  <a:ea typeface="Cambria Math"/>
                            </a:rPr>
                            <m:t>𝑑𝑂𝐵</m:t>
                          </m:r>
                        </m:den>
                      </m:f>
                    </m:oMath>
                  </m:oMathPara>
                </a14:m>
                <a:endParaRPr lang="sr-Cyrl-CS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sr-Cyrl-CS" dirty="0" smtClean="0"/>
                  <a:t>2. За осигурања са неравномјерном </a:t>
                </a:r>
              </a:p>
              <a:p>
                <a:pPr marL="0" indent="0">
                  <a:buNone/>
                </a:pPr>
                <a:r>
                  <a:rPr lang="sr-Cyrl-CS" dirty="0" smtClean="0"/>
                  <a:t>    расподјелом ризика у времену: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533401"/>
                <a:ext cx="8229600" cy="5592763"/>
              </a:xfrm>
              <a:blipFill>
                <a:blip r:embed="rId2"/>
                <a:stretch>
                  <a:fillRect l="-1556" t="-1854" r="-1481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875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533401"/>
                <a:ext cx="8229600" cy="5592763"/>
              </a:xfrm>
            </p:spPr>
            <p:txBody>
              <a:bodyPr/>
              <a:lstStyle/>
              <a:p>
                <a:r>
                  <a:rPr lang="sr-Cyrl-CS" dirty="0" smtClean="0"/>
                  <a:t>Ако ризик расте линеарно у времену трајања осигурања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i="1">
                        <a:latin typeface="Cambria Math"/>
                      </a:rPr>
                      <m:t>𝐵𝑃𝑃</m:t>
                    </m:r>
                    <m:r>
                      <a:rPr lang="it-IT" i="1">
                        <a:latin typeface="Cambria Math"/>
                        <a:ea typeface="Cambria Math"/>
                      </a:rPr>
                      <m:t>=</m:t>
                    </m:r>
                    <m:r>
                      <a:rPr lang="it-IT" i="1">
                        <a:latin typeface="Cambria Math"/>
                        <a:ea typeface="Cambria Math"/>
                      </a:rPr>
                      <m:t>𝐵𝑃</m:t>
                    </m:r>
                    <m:r>
                      <a:rPr lang="it-IT" i="1">
                        <a:latin typeface="Cambria Math"/>
                        <a:ea typeface="Cambria Math"/>
                      </a:rPr>
                      <m:t>∗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it-IT" i="1">
                            <a:latin typeface="Cambria Math"/>
                            <a:ea typeface="Cambria Math"/>
                          </a:rPr>
                          <m:t>𝑑</m:t>
                        </m:r>
                        <m:r>
                          <a:rPr lang="it-IT" i="1">
                            <a:latin typeface="Cambria Math"/>
                            <a:ea typeface="Cambria Math"/>
                          </a:rPr>
                          <m:t>∗</m:t>
                        </m:r>
                        <m:d>
                          <m:dPr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𝑑𝑂𝐵</m:t>
                            </m:r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+2</m:t>
                            </m:r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𝑑𝑂𝐵</m:t>
                            </m:r>
                          </m:e>
                          <m:sup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it-IT" i="1">
                            <a:latin typeface="Cambria Math"/>
                            <a:ea typeface="Cambria Math"/>
                          </a:rPr>
                          <m:t>+2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it-IT" i="1">
                            <a:latin typeface="Cambria Math"/>
                            <a:ea typeface="Cambria Math"/>
                          </a:rPr>
                          <m:t>𝑑𝑂𝐵</m:t>
                        </m:r>
                      </m:den>
                    </m:f>
                  </m:oMath>
                </a14:m>
                <a:r>
                  <a:rPr lang="en-US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 dirty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it-IT" i="1" dirty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𝑑𝑂𝐵</m:t>
                        </m:r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∗</m:t>
                        </m:r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𝑂𝑆𝑝</m:t>
                        </m:r>
                      </m:num>
                      <m:den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𝑂𝑆𝑘</m:t>
                        </m:r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𝑂𝑆𝑝</m:t>
                        </m:r>
                      </m:den>
                    </m:f>
                  </m:oMath>
                </a14:m>
                <a:endParaRPr lang="sr-Cyrl-C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i="1" dirty="0">
                        <a:latin typeface="Cambria Math"/>
                        <a:ea typeface="Cambria Math"/>
                      </a:rPr>
                      <m:t>𝑂𝑆</m:t>
                    </m:r>
                  </m:oMath>
                </a14:m>
                <a:r>
                  <a:rPr lang="sr-Cyrl-CS" dirty="0" smtClean="0"/>
                  <a:t> – висина осигуравајућег покрића на 	почетку (крају) осигурања</a:t>
                </a:r>
              </a:p>
              <a:p>
                <a:r>
                  <a:rPr lang="sr-Cyrl-CS" dirty="0" smtClean="0"/>
                  <a:t>Ако ризик линеарно опада у времену трајања осигурња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it-IT" i="1">
                        <a:latin typeface="Cambria Math"/>
                      </a:rPr>
                      <m:t>𝐵𝑃𝑃</m:t>
                    </m:r>
                    <m:r>
                      <a:rPr lang="it-IT" i="1">
                        <a:latin typeface="Cambria Math"/>
                        <a:ea typeface="Cambria Math"/>
                      </a:rPr>
                      <m:t>=</m:t>
                    </m:r>
                    <m:r>
                      <a:rPr lang="it-IT" i="1">
                        <a:latin typeface="Cambria Math"/>
                        <a:ea typeface="Cambria Math"/>
                      </a:rPr>
                      <m:t>𝐵𝑃</m:t>
                    </m:r>
                    <m:r>
                      <a:rPr lang="it-IT" i="1">
                        <a:latin typeface="Cambria Math"/>
                        <a:ea typeface="Cambria Math"/>
                      </a:rPr>
                      <m:t>∗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it-IT" i="1">
                            <a:latin typeface="Cambria Math"/>
                            <a:ea typeface="Cambria Math"/>
                          </a:rPr>
                          <m:t>𝑑</m:t>
                        </m:r>
                        <m:r>
                          <a:rPr lang="it-IT" i="1">
                            <a:latin typeface="Cambria Math"/>
                            <a:ea typeface="Cambria Math"/>
                          </a:rPr>
                          <m:t>∗</m:t>
                        </m:r>
                        <m:d>
                          <m:dPr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+2</m:t>
                            </m:r>
                            <m:sSub>
                              <m:sSubPr>
                                <m:ctrlPr>
                                  <a:rPr lang="it-IT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it-IT" i="1"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it-IT" i="1"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𝑑𝑂𝐵</m:t>
                            </m:r>
                          </m:e>
                          <m:sup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it-IT" i="1">
                            <a:latin typeface="Cambria Math"/>
                            <a:ea typeface="Cambria Math"/>
                          </a:rPr>
                          <m:t>+2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it-IT" i="1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it-IT" i="1">
                            <a:latin typeface="Cambria Math"/>
                            <a:ea typeface="Cambria Math"/>
                          </a:rPr>
                          <m:t>𝑑𝑂𝐵</m:t>
                        </m:r>
                      </m:den>
                    </m:f>
                  </m:oMath>
                </a14:m>
                <a:r>
                  <a:rPr lang="en-US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 dirty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it-IT" i="1" dirty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𝑑𝑂𝐵</m:t>
                        </m:r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∗</m:t>
                        </m:r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𝑂𝑆𝑘</m:t>
                        </m:r>
                      </m:num>
                      <m:den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𝑂𝑆</m:t>
                        </m:r>
                        <m:r>
                          <a:rPr lang="it-IT" b="0" i="1" dirty="0" smtClean="0">
                            <a:latin typeface="Cambria Math"/>
                            <a:ea typeface="Cambria Math"/>
                          </a:rPr>
                          <m:t>𝑝</m:t>
                        </m:r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it-IT" i="1" dirty="0">
                            <a:latin typeface="Cambria Math"/>
                            <a:ea typeface="Cambria Math"/>
                          </a:rPr>
                          <m:t>𝑂𝑆𝑘</m:t>
                        </m:r>
                      </m:den>
                    </m:f>
                  </m:oMath>
                </a14:m>
                <a:endParaRPr lang="sr-Cyrl-C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533401"/>
                <a:ext cx="8229600" cy="5592763"/>
              </a:xfrm>
              <a:blipFill>
                <a:blip r:embed="rId2"/>
                <a:stretch>
                  <a:fillRect l="-1481" t="-1854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590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Обрачун резерви за штете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Резерве за штете се састоје из резерви за штете које су пријављене али још нису рјешене и резерви за штете које су настале али још нису пријављене</a:t>
            </a:r>
          </a:p>
          <a:p>
            <a:r>
              <a:rPr lang="sr-Cyrl-CS" dirty="0" smtClean="0"/>
              <a:t>Методе за обрачун резерви за пријављене али још неријешене штете у РС су: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Појединачна процјена за сваку штету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Актуарска метода и</a:t>
            </a:r>
          </a:p>
          <a:p>
            <a:pPr marL="514350" indent="-514350">
              <a:buFont typeface="+mj-lt"/>
              <a:buAutoNum type="arabicPeriod"/>
            </a:pPr>
            <a:r>
              <a:rPr lang="sr-Cyrl-CS" dirty="0" smtClean="0"/>
              <a:t>Паушална метода</a:t>
            </a:r>
          </a:p>
        </p:txBody>
      </p:sp>
    </p:spTree>
    <p:extLst>
      <p:ext uri="{BB962C8B-B14F-4D97-AF65-F5344CB8AC3E}">
        <p14:creationId xmlns:p14="http://schemas.microsoft.com/office/powerpoint/2010/main" val="2259487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04800"/>
            <a:ext cx="8229600" cy="6096000"/>
          </a:xfrm>
        </p:spPr>
        <p:txBody>
          <a:bodyPr>
            <a:normAutofit/>
          </a:bodyPr>
          <a:lstStyle/>
          <a:p>
            <a:pPr algn="just"/>
            <a:r>
              <a:rPr lang="sr-Cyrl-CS" b="1" dirty="0" smtClean="0"/>
              <a:t>Актуарске методе </a:t>
            </a:r>
            <a:r>
              <a:rPr lang="sr-Cyrl-CS" dirty="0" smtClean="0"/>
              <a:t>код осигурња која се исплаћују у виду ренти захтијевају да се резерве за штете обрачунавају у капитализованим износима (садашњи износ будућих мјесечних ренти)</a:t>
            </a:r>
          </a:p>
          <a:p>
            <a:pPr algn="just"/>
            <a:r>
              <a:rPr lang="sr-Cyrl-CS" dirty="0" smtClean="0"/>
              <a:t>Ради се о капитализацији непосредне или одложене, те привремене или доживотне ренте</a:t>
            </a:r>
          </a:p>
          <a:p>
            <a:pPr algn="just"/>
            <a:r>
              <a:rPr lang="sr-Cyrl-CS" dirty="0" smtClean="0"/>
              <a:t>Потребно је знати старост  и пол корисника ренте, износ ренте, као и законске услове о исплати ренте</a:t>
            </a:r>
            <a:endParaRPr lang="sr-Cyrl-CS" dirty="0"/>
          </a:p>
          <a:p>
            <a:pPr marL="0" indent="0" algn="just">
              <a:buNone/>
            </a:pPr>
            <a:endParaRPr lang="sr-Cyrl-CS" dirty="0" smtClean="0"/>
          </a:p>
        </p:txBody>
      </p:sp>
    </p:spTree>
    <p:extLst>
      <p:ext uri="{BB962C8B-B14F-4D97-AF65-F5344CB8AC3E}">
        <p14:creationId xmlns:p14="http://schemas.microsoft.com/office/powerpoint/2010/main" val="2111020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1952</Words>
  <Application>Microsoft Office PowerPoint</Application>
  <PresentationFormat>Widescreen</PresentationFormat>
  <Paragraphs>223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Cambria Math</vt:lpstr>
      <vt:lpstr>Office Theme</vt:lpstr>
      <vt:lpstr>Економика осигурања и актуарство</vt:lpstr>
      <vt:lpstr>Техничке и математичке резерве</vt:lpstr>
      <vt:lpstr>Врсте техничких резерви: </vt:lpstr>
      <vt:lpstr>Обрачун резерви за преносне премије</vt:lpstr>
      <vt:lpstr>Обрачун резерви за преносне премије</vt:lpstr>
      <vt:lpstr>PowerPoint Presentation</vt:lpstr>
      <vt:lpstr>PowerPoint Presentation</vt:lpstr>
      <vt:lpstr>Обрачун резерви за штете</vt:lpstr>
      <vt:lpstr>PowerPoint Presentation</vt:lpstr>
      <vt:lpstr>PowerPoint Presentation</vt:lpstr>
      <vt:lpstr>PowerPoint Presentation</vt:lpstr>
      <vt:lpstr>Резерве за непријављене настале штете се рачунају на основу статистичких података примјеном:</vt:lpstr>
      <vt:lpstr>PowerPoint Presentation</vt:lpstr>
      <vt:lpstr>Метода уланчаних љествица „Chain ladder“</vt:lpstr>
      <vt:lpstr>PowerPoint Presentation</vt:lpstr>
      <vt:lpstr>PowerPoint Presentation</vt:lpstr>
      <vt:lpstr>Резерва за изравнање ризика (колебање штета)</vt:lpstr>
      <vt:lpstr>Резерве за бонусе и попусте</vt:lpstr>
      <vt:lpstr>PowerPoint Presentation</vt:lpstr>
      <vt:lpstr>Резерве за учешће у добити</vt:lpstr>
      <vt:lpstr>Пласман средстава за покриће техничких резерви у осигурању</vt:lpstr>
      <vt:lpstr>Могућа улагања средстава за покриће техничких резерви неживотних осигурања у РС</vt:lpstr>
      <vt:lpstr>PowerPoint Presentation</vt:lpstr>
      <vt:lpstr>PowerPoint Presentation</vt:lpstr>
      <vt:lpstr>PowerPoint Presentation</vt:lpstr>
      <vt:lpstr>Могућа улагања средстава за покриће техничких резерви животних осигурања у РС</vt:lpstr>
      <vt:lpstr>PowerPoint Presentation</vt:lpstr>
      <vt:lpstr>PowerPoint Presentation</vt:lpstr>
      <vt:lpstr>Могућа улагања средстава за покриће техничких резерви животних и неживотних осигурања у иностранство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Економика осигурања и актуарство</dc:title>
  <dc:creator>Nikolina</dc:creator>
  <cp:lastModifiedBy>Nikolina</cp:lastModifiedBy>
  <cp:revision>2</cp:revision>
  <dcterms:created xsi:type="dcterms:W3CDTF">2018-04-24T06:04:09Z</dcterms:created>
  <dcterms:modified xsi:type="dcterms:W3CDTF">2018-04-24T06:05:43Z</dcterms:modified>
</cp:coreProperties>
</file>