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871" r:id="rId1"/>
  </p:sldMasterIdLst>
  <p:notesMasterIdLst>
    <p:notesMasterId r:id="rId44"/>
  </p:notesMasterIdLst>
  <p:handoutMasterIdLst>
    <p:handoutMasterId r:id="rId45"/>
  </p:handoutMasterIdLst>
  <p:sldIdLst>
    <p:sldId id="369" r:id="rId2"/>
    <p:sldId id="453" r:id="rId3"/>
    <p:sldId id="451" r:id="rId4"/>
    <p:sldId id="450" r:id="rId5"/>
    <p:sldId id="447" r:id="rId6"/>
    <p:sldId id="448" r:id="rId7"/>
    <p:sldId id="449" r:id="rId8"/>
    <p:sldId id="455" r:id="rId9"/>
    <p:sldId id="454" r:id="rId10"/>
    <p:sldId id="456" r:id="rId11"/>
    <p:sldId id="489" r:id="rId12"/>
    <p:sldId id="457" r:id="rId13"/>
    <p:sldId id="462" r:id="rId14"/>
    <p:sldId id="464" r:id="rId15"/>
    <p:sldId id="465" r:id="rId16"/>
    <p:sldId id="492" r:id="rId17"/>
    <p:sldId id="466" r:id="rId18"/>
    <p:sldId id="493" r:id="rId19"/>
    <p:sldId id="467" r:id="rId20"/>
    <p:sldId id="468" r:id="rId21"/>
    <p:sldId id="495" r:id="rId22"/>
    <p:sldId id="470" r:id="rId23"/>
    <p:sldId id="469" r:id="rId24"/>
    <p:sldId id="461" r:id="rId25"/>
    <p:sldId id="481" r:id="rId26"/>
    <p:sldId id="482" r:id="rId27"/>
    <p:sldId id="483" r:id="rId28"/>
    <p:sldId id="472" r:id="rId29"/>
    <p:sldId id="474" r:id="rId30"/>
    <p:sldId id="475" r:id="rId31"/>
    <p:sldId id="476" r:id="rId32"/>
    <p:sldId id="477" r:id="rId33"/>
    <p:sldId id="478" r:id="rId34"/>
    <p:sldId id="479" r:id="rId35"/>
    <p:sldId id="494" r:id="rId36"/>
    <p:sldId id="484" r:id="rId37"/>
    <p:sldId id="485" r:id="rId38"/>
    <p:sldId id="486" r:id="rId39"/>
    <p:sldId id="487" r:id="rId40"/>
    <p:sldId id="490" r:id="rId41"/>
    <p:sldId id="491" r:id="rId42"/>
    <p:sldId id="488" r:id="rId4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1440" y="-84"/>
      </p:cViewPr>
      <p:guideLst>
        <p:guide orient="horz" pos="2160"/>
        <p:guide pos="288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44F94B68-6CC2-4AD6-A2C1-10E5746A6F29}" type="datetimeFigureOut">
              <a:rPr lang="en-US"/>
              <a:pPr>
                <a:defRPr/>
              </a:pPr>
              <a:t>2/2/2018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06D81E1-463B-4A90-AEC8-E63F61CB400A}" type="slidenum">
              <a:rPr lang="en-US" altLang="en-US"/>
              <a:pPr/>
              <a:t>‹#›</a:t>
            </a:fld>
            <a:endParaRPr lang="en-US" altLang="en-US"/>
          </a:p>
        </p:txBody>
      </p:sp>
    </p:spTree>
    <p:extLst>
      <p:ext uri="{BB962C8B-B14F-4D97-AF65-F5344CB8AC3E}">
        <p14:creationId xmlns:p14="http://schemas.microsoft.com/office/powerpoint/2010/main" val="13672168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C11A07E3-6FD4-492C-BA3D-16C290A6AC19}" type="datetimeFigureOut">
              <a:rPr lang="en-US"/>
              <a:pPr>
                <a:defRPr/>
              </a:pPr>
              <a:t>2/2/2018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8ABACB5-A6CD-4D04-90F6-246F6ED65C32}" type="slidenum">
              <a:rPr lang="en-US" altLang="en-US"/>
              <a:pPr/>
              <a:t>‹#›</a:t>
            </a:fld>
            <a:endParaRPr lang="en-US" altLang="en-US"/>
          </a:p>
        </p:txBody>
      </p:sp>
    </p:spTree>
    <p:extLst>
      <p:ext uri="{BB962C8B-B14F-4D97-AF65-F5344CB8AC3E}">
        <p14:creationId xmlns:p14="http://schemas.microsoft.com/office/powerpoint/2010/main" val="30997466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6D59848-0817-4FBC-90F0-123830773FBB}" type="datetime1">
              <a:rPr lang="en-US"/>
              <a:pPr>
                <a:defRPr/>
              </a:pPr>
              <a:t>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22DD66D-6A53-4150-8F6E-12153FA05C1A}" type="slidenum">
              <a:rPr lang="en-US" altLang="en-US"/>
              <a:pPr/>
              <a:t>‹#›</a:t>
            </a:fld>
            <a:endParaRPr lang="en-US" altLang="en-US"/>
          </a:p>
        </p:txBody>
      </p:sp>
    </p:spTree>
    <p:extLst>
      <p:ext uri="{BB962C8B-B14F-4D97-AF65-F5344CB8AC3E}">
        <p14:creationId xmlns:p14="http://schemas.microsoft.com/office/powerpoint/2010/main" val="3721392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FB4BDD9-C4BE-4FCC-90FD-4A31AA531475}" type="datetime1">
              <a:rPr lang="en-US"/>
              <a:pPr>
                <a:defRPr/>
              </a:pPr>
              <a:t>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8BE4930-01C6-4EB7-8D87-350321823FEF}" type="slidenum">
              <a:rPr lang="en-US" altLang="en-US"/>
              <a:pPr/>
              <a:t>‹#›</a:t>
            </a:fld>
            <a:endParaRPr lang="en-US" altLang="en-US"/>
          </a:p>
        </p:txBody>
      </p:sp>
    </p:spTree>
    <p:extLst>
      <p:ext uri="{BB962C8B-B14F-4D97-AF65-F5344CB8AC3E}">
        <p14:creationId xmlns:p14="http://schemas.microsoft.com/office/powerpoint/2010/main" val="3010872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FE351C-2CEF-48FF-B272-3F7404DBC81D}" type="datetime1">
              <a:rPr lang="en-US"/>
              <a:pPr>
                <a:defRPr/>
              </a:pPr>
              <a:t>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DD3FB60-C47B-4334-A7D0-75B13FFE596C}" type="slidenum">
              <a:rPr lang="en-US" altLang="en-US"/>
              <a:pPr/>
              <a:t>‹#›</a:t>
            </a:fld>
            <a:endParaRPr lang="en-US" altLang="en-US"/>
          </a:p>
        </p:txBody>
      </p:sp>
    </p:spTree>
    <p:extLst>
      <p:ext uri="{BB962C8B-B14F-4D97-AF65-F5344CB8AC3E}">
        <p14:creationId xmlns:p14="http://schemas.microsoft.com/office/powerpoint/2010/main" val="2654845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95EF5A8-DD28-4326-AE44-B47AD56D383A}" type="datetime1">
              <a:rPr lang="en-US"/>
              <a:pPr>
                <a:defRPr/>
              </a:pPr>
              <a:t>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4473627-8792-43CB-A36D-351F84187AC0}" type="slidenum">
              <a:rPr lang="en-US" altLang="en-US"/>
              <a:pPr/>
              <a:t>‹#›</a:t>
            </a:fld>
            <a:endParaRPr lang="en-US" altLang="en-US"/>
          </a:p>
        </p:txBody>
      </p:sp>
    </p:spTree>
    <p:extLst>
      <p:ext uri="{BB962C8B-B14F-4D97-AF65-F5344CB8AC3E}">
        <p14:creationId xmlns:p14="http://schemas.microsoft.com/office/powerpoint/2010/main" val="35919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C2EA9FF-81A8-44BD-8A7B-BAB06FF0956B}" type="datetime1">
              <a:rPr lang="en-US"/>
              <a:pPr>
                <a:defRPr/>
              </a:pPr>
              <a:t>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67F6C9F-730C-471A-B7BA-D4211C6BB579}" type="slidenum">
              <a:rPr lang="en-US" altLang="en-US"/>
              <a:pPr/>
              <a:t>‹#›</a:t>
            </a:fld>
            <a:endParaRPr lang="en-US" altLang="en-US"/>
          </a:p>
        </p:txBody>
      </p:sp>
    </p:spTree>
    <p:extLst>
      <p:ext uri="{BB962C8B-B14F-4D97-AF65-F5344CB8AC3E}">
        <p14:creationId xmlns:p14="http://schemas.microsoft.com/office/powerpoint/2010/main" val="4239176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B5D98B0-5167-4A50-9298-B2E67D28AF47}" type="datetime1">
              <a:rPr lang="en-US"/>
              <a:pPr>
                <a:defRPr/>
              </a:pPr>
              <a:t>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3098A0F-9FA5-4547-94A8-06C75FF11898}" type="slidenum">
              <a:rPr lang="en-US" altLang="en-US"/>
              <a:pPr/>
              <a:t>‹#›</a:t>
            </a:fld>
            <a:endParaRPr lang="en-US" altLang="en-US"/>
          </a:p>
        </p:txBody>
      </p:sp>
    </p:spTree>
    <p:extLst>
      <p:ext uri="{BB962C8B-B14F-4D97-AF65-F5344CB8AC3E}">
        <p14:creationId xmlns:p14="http://schemas.microsoft.com/office/powerpoint/2010/main" val="2748895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E529BBA-A95D-4E1B-9644-8F0351EF0ADE}" type="datetime1">
              <a:rPr lang="en-US"/>
              <a:pPr>
                <a:defRPr/>
              </a:pPr>
              <a:t>2/2/2018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77CF44C-651B-4EB8-BC79-F5249C3B2F82}" type="slidenum">
              <a:rPr lang="en-US" altLang="en-US"/>
              <a:pPr/>
              <a:t>‹#›</a:t>
            </a:fld>
            <a:endParaRPr lang="en-US" altLang="en-US"/>
          </a:p>
        </p:txBody>
      </p:sp>
    </p:spTree>
    <p:extLst>
      <p:ext uri="{BB962C8B-B14F-4D97-AF65-F5344CB8AC3E}">
        <p14:creationId xmlns:p14="http://schemas.microsoft.com/office/powerpoint/2010/main" val="664910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EDE22ED-F65B-474C-BA3A-5A4740D785B9}" type="datetime1">
              <a:rPr lang="en-US"/>
              <a:pPr>
                <a:defRPr/>
              </a:pPr>
              <a:t>2/2/2018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8B8CE0E-439B-42AE-933D-53DF42BE9BF0}" type="slidenum">
              <a:rPr lang="en-US" altLang="en-US"/>
              <a:pPr/>
              <a:t>‹#›</a:t>
            </a:fld>
            <a:endParaRPr lang="en-US" altLang="en-US"/>
          </a:p>
        </p:txBody>
      </p:sp>
    </p:spTree>
    <p:extLst>
      <p:ext uri="{BB962C8B-B14F-4D97-AF65-F5344CB8AC3E}">
        <p14:creationId xmlns:p14="http://schemas.microsoft.com/office/powerpoint/2010/main" val="818311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E7047A0-70B6-4361-8E6B-8595EA5CDAB4}" type="datetime1">
              <a:rPr lang="en-US"/>
              <a:pPr>
                <a:defRPr/>
              </a:pPr>
              <a:t>2/2/2018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6456EA0A-6F91-44AB-B786-D225A506044B}" type="slidenum">
              <a:rPr lang="en-US" altLang="en-US"/>
              <a:pPr/>
              <a:t>‹#›</a:t>
            </a:fld>
            <a:endParaRPr lang="en-US" altLang="en-US"/>
          </a:p>
        </p:txBody>
      </p:sp>
    </p:spTree>
    <p:extLst>
      <p:ext uri="{BB962C8B-B14F-4D97-AF65-F5344CB8AC3E}">
        <p14:creationId xmlns:p14="http://schemas.microsoft.com/office/powerpoint/2010/main" val="965228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6F298FC-D289-49EA-9B18-1AFEB14F5AED}" type="datetime1">
              <a:rPr lang="en-US"/>
              <a:pPr>
                <a:defRPr/>
              </a:pPr>
              <a:t>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E600B87-0A7C-4B82-8AD8-49C52510424C}" type="slidenum">
              <a:rPr lang="en-US" altLang="en-US"/>
              <a:pPr/>
              <a:t>‹#›</a:t>
            </a:fld>
            <a:endParaRPr lang="en-US" altLang="en-US"/>
          </a:p>
        </p:txBody>
      </p:sp>
    </p:spTree>
    <p:extLst>
      <p:ext uri="{BB962C8B-B14F-4D97-AF65-F5344CB8AC3E}">
        <p14:creationId xmlns:p14="http://schemas.microsoft.com/office/powerpoint/2010/main" val="2508709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24F605-9747-4A4F-B714-3FEF63D76E57}" type="datetime1">
              <a:rPr lang="en-US"/>
              <a:pPr>
                <a:defRPr/>
              </a:pPr>
              <a:t>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3629CC4-45DF-46F6-A508-B7D653F5CAF4}" type="slidenum">
              <a:rPr lang="en-US" altLang="en-US"/>
              <a:pPr/>
              <a:t>‹#›</a:t>
            </a:fld>
            <a:endParaRPr lang="en-US" altLang="en-US"/>
          </a:p>
        </p:txBody>
      </p:sp>
    </p:spTree>
    <p:extLst>
      <p:ext uri="{BB962C8B-B14F-4D97-AF65-F5344CB8AC3E}">
        <p14:creationId xmlns:p14="http://schemas.microsoft.com/office/powerpoint/2010/main" val="3474169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5BB55DDB-B6A3-4ED7-8B5F-7CC773FA9537}" type="datetime1">
              <a:rPr lang="en-US"/>
              <a:pPr>
                <a:defRPr/>
              </a:pPr>
              <a:t>2/2/2018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6F9CC58D-8CDB-4D52-80D9-35A734C3F7F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872" r:id="rId1"/>
    <p:sldLayoutId id="2147484873" r:id="rId2"/>
    <p:sldLayoutId id="2147484874" r:id="rId3"/>
    <p:sldLayoutId id="2147484875" r:id="rId4"/>
    <p:sldLayoutId id="2147484876" r:id="rId5"/>
    <p:sldLayoutId id="2147484877" r:id="rId6"/>
    <p:sldLayoutId id="2147484878" r:id="rId7"/>
    <p:sldLayoutId id="2147484879" r:id="rId8"/>
    <p:sldLayoutId id="2147484880" r:id="rId9"/>
    <p:sldLayoutId id="2147484881" r:id="rId10"/>
    <p:sldLayoutId id="2147484882"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3">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3">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p:cTn id="34"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50" presetClass="entr" presetSubtype="0" decel="10000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p:cTn dur="1000" fill="hold"/>
                        <p:tgtEl>
                          <p:spTgt spid="3"/>
                        </p:tgtEl>
                        <p:attrNameLst>
                          <p:attrName>ppt_w</p:attrName>
                        </p:attrNameLst>
                      </p:cBhvr>
                      <p:tavLst>
                        <p:tav tm="0">
                          <p:val>
                            <p:strVal val="#ppt_w+.3"/>
                          </p:val>
                        </p:tav>
                        <p:tav tm="100000">
                          <p:val>
                            <p:strVal val="#ppt_w"/>
                          </p:val>
                        </p:tav>
                      </p:tavLst>
                    </p:anim>
                    <p:anim calcmode="lin" valueType="num">
                      <p:cBhvr>
                        <p:cTn dur="1000" fill="hold"/>
                        <p:tgtEl>
                          <p:spTgt spid="3"/>
                        </p:tgtEl>
                        <p:attrNameLst>
                          <p:attrName>ppt_h</p:attrName>
                        </p:attrNameLst>
                      </p:cBhvr>
                      <p:tavLst>
                        <p:tav tm="0">
                          <p:val>
                            <p:strVal val="#ppt_h"/>
                          </p:val>
                        </p:tav>
                        <p:tav tm="100000">
                          <p:val>
                            <p:strVal val="#ppt_h"/>
                          </p:val>
                        </p:tav>
                      </p:tavLst>
                    </p:anim>
                    <p:animEffect transition="in" filter="fade">
                      <p:cBhvr>
                        <p:cTn dur="1000"/>
                        <p:tgtEl>
                          <p:spTgt spid="3"/>
                        </p:tgtEl>
                      </p:cBhvr>
                    </p:animEffect>
                  </p:childTnLst>
                </p:cTn>
              </p:par>
            </p:tnLst>
          </p:tmpl>
          <p:tmpl lvl="2">
            <p:tnLst>
              <p:par>
                <p:cTn presetID="50" presetClass="entr" presetSubtype="0" decel="100000"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p:cTn dur="1000" fill="hold"/>
                        <p:tgtEl>
                          <p:spTgt spid="3"/>
                        </p:tgtEl>
                        <p:attrNameLst>
                          <p:attrName>ppt_w</p:attrName>
                        </p:attrNameLst>
                      </p:cBhvr>
                      <p:tavLst>
                        <p:tav tm="0">
                          <p:val>
                            <p:strVal val="#ppt_w+.3"/>
                          </p:val>
                        </p:tav>
                        <p:tav tm="100000">
                          <p:val>
                            <p:strVal val="#ppt_w"/>
                          </p:val>
                        </p:tav>
                      </p:tavLst>
                    </p:anim>
                    <p:anim calcmode="lin" valueType="num">
                      <p:cBhvr>
                        <p:cTn dur="1000" fill="hold"/>
                        <p:tgtEl>
                          <p:spTgt spid="3"/>
                        </p:tgtEl>
                        <p:attrNameLst>
                          <p:attrName>ppt_h</p:attrName>
                        </p:attrNameLst>
                      </p:cBhvr>
                      <p:tavLst>
                        <p:tav tm="0">
                          <p:val>
                            <p:strVal val="#ppt_h"/>
                          </p:val>
                        </p:tav>
                        <p:tav tm="100000">
                          <p:val>
                            <p:strVal val="#ppt_h"/>
                          </p:val>
                        </p:tav>
                      </p:tavLst>
                    </p:anim>
                    <p:animEffect transition="in" filter="fade">
                      <p:cBhvr>
                        <p:cTn dur="1000"/>
                        <p:tgtEl>
                          <p:spTgt spid="3"/>
                        </p:tgtEl>
                      </p:cBhvr>
                    </p:animEffect>
                  </p:childTnLst>
                </p:cTn>
              </p:par>
            </p:tnLst>
          </p:tmpl>
          <p:tmpl lvl="3">
            <p:tnLst>
              <p:par>
                <p:cTn presetID="50" presetClass="entr" presetSubtype="0" decel="100000"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p:cTn dur="1000" fill="hold"/>
                        <p:tgtEl>
                          <p:spTgt spid="3"/>
                        </p:tgtEl>
                        <p:attrNameLst>
                          <p:attrName>ppt_w</p:attrName>
                        </p:attrNameLst>
                      </p:cBhvr>
                      <p:tavLst>
                        <p:tav tm="0">
                          <p:val>
                            <p:strVal val="#ppt_w+.3"/>
                          </p:val>
                        </p:tav>
                        <p:tav tm="100000">
                          <p:val>
                            <p:strVal val="#ppt_w"/>
                          </p:val>
                        </p:tav>
                      </p:tavLst>
                    </p:anim>
                    <p:anim calcmode="lin" valueType="num">
                      <p:cBhvr>
                        <p:cTn dur="1000" fill="hold"/>
                        <p:tgtEl>
                          <p:spTgt spid="3"/>
                        </p:tgtEl>
                        <p:attrNameLst>
                          <p:attrName>ppt_h</p:attrName>
                        </p:attrNameLst>
                      </p:cBhvr>
                      <p:tavLst>
                        <p:tav tm="0">
                          <p:val>
                            <p:strVal val="#ppt_h"/>
                          </p:val>
                        </p:tav>
                        <p:tav tm="100000">
                          <p:val>
                            <p:strVal val="#ppt_h"/>
                          </p:val>
                        </p:tav>
                      </p:tavLst>
                    </p:anim>
                    <p:animEffect transition="in" filter="fade">
                      <p:cBhvr>
                        <p:cTn dur="1000"/>
                        <p:tgtEl>
                          <p:spTgt spid="3"/>
                        </p:tgtEl>
                      </p:cBhvr>
                    </p:animEffect>
                  </p:childTnLst>
                </p:cTn>
              </p:par>
            </p:tnLst>
          </p:tmpl>
          <p:tmpl lvl="4">
            <p:tnLst>
              <p:par>
                <p:cTn presetID="50" presetClass="entr" presetSubtype="0" decel="100000"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p:cTn dur="1000" fill="hold"/>
                        <p:tgtEl>
                          <p:spTgt spid="3"/>
                        </p:tgtEl>
                        <p:attrNameLst>
                          <p:attrName>ppt_w</p:attrName>
                        </p:attrNameLst>
                      </p:cBhvr>
                      <p:tavLst>
                        <p:tav tm="0">
                          <p:val>
                            <p:strVal val="#ppt_w+.3"/>
                          </p:val>
                        </p:tav>
                        <p:tav tm="100000">
                          <p:val>
                            <p:strVal val="#ppt_w"/>
                          </p:val>
                        </p:tav>
                      </p:tavLst>
                    </p:anim>
                    <p:anim calcmode="lin" valueType="num">
                      <p:cBhvr>
                        <p:cTn dur="1000" fill="hold"/>
                        <p:tgtEl>
                          <p:spTgt spid="3"/>
                        </p:tgtEl>
                        <p:attrNameLst>
                          <p:attrName>ppt_h</p:attrName>
                        </p:attrNameLst>
                      </p:cBhvr>
                      <p:tavLst>
                        <p:tav tm="0">
                          <p:val>
                            <p:strVal val="#ppt_h"/>
                          </p:val>
                        </p:tav>
                        <p:tav tm="100000">
                          <p:val>
                            <p:strVal val="#ppt_h"/>
                          </p:val>
                        </p:tav>
                      </p:tavLst>
                    </p:anim>
                    <p:animEffect transition="in" filter="fade">
                      <p:cBhvr>
                        <p:cTn dur="1000"/>
                        <p:tgtEl>
                          <p:spTgt spid="3"/>
                        </p:tgtEl>
                      </p:cBhvr>
                    </p:animEffect>
                  </p:childTnLst>
                </p:cTn>
              </p:par>
            </p:tnLst>
          </p:tmpl>
          <p:tmpl lvl="5">
            <p:tnLst>
              <p:par>
                <p:cTn presetID="50" presetClass="entr" presetSubtype="0" decel="100000"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p:cTn dur="1000" fill="hold"/>
                        <p:tgtEl>
                          <p:spTgt spid="3"/>
                        </p:tgtEl>
                        <p:attrNameLst>
                          <p:attrName>ppt_w</p:attrName>
                        </p:attrNameLst>
                      </p:cBhvr>
                      <p:tavLst>
                        <p:tav tm="0">
                          <p:val>
                            <p:strVal val="#ppt_w+.3"/>
                          </p:val>
                        </p:tav>
                        <p:tav tm="100000">
                          <p:val>
                            <p:strVal val="#ppt_w"/>
                          </p:val>
                        </p:tav>
                      </p:tavLst>
                    </p:anim>
                    <p:anim calcmode="lin" valueType="num">
                      <p:cBhvr>
                        <p:cTn dur="1000" fill="hold"/>
                        <p:tgtEl>
                          <p:spTgt spid="3"/>
                        </p:tgtEl>
                        <p:attrNameLst>
                          <p:attrName>ppt_h</p:attrName>
                        </p:attrNameLst>
                      </p:cBhvr>
                      <p:tavLst>
                        <p:tav tm="0">
                          <p:val>
                            <p:strVal val="#ppt_h"/>
                          </p:val>
                        </p:tav>
                        <p:tav tm="100000">
                          <p:val>
                            <p:strVal val="#ppt_h"/>
                          </p:val>
                        </p:tav>
                      </p:tavLst>
                    </p:anim>
                    <p:animEffect transition="in" filter="fade">
                      <p:cBhvr>
                        <p:cTn dur="1000"/>
                        <p:tgtEl>
                          <p:spTgt spid="3"/>
                        </p:tgtEl>
                      </p:cBhvr>
                    </p:animEffect>
                  </p:childTnLst>
                </p:cTn>
              </p:par>
            </p:tnLst>
          </p:tmpl>
        </p:tmplLst>
      </p:bldP>
    </p:bld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43B45A15-C1E3-463A-8E92-5B53825BC3C2}" type="slidenum">
              <a:rPr lang="en-US" altLang="en-US" sz="1200">
                <a:solidFill>
                  <a:srgbClr val="898989"/>
                </a:solidFill>
                <a:latin typeface="Arial" charset="0"/>
              </a:rPr>
              <a:pPr>
                <a:spcBef>
                  <a:spcPct val="0"/>
                </a:spcBef>
                <a:buFontTx/>
                <a:buNone/>
              </a:pPr>
              <a:t>1</a:t>
            </a:fld>
            <a:endParaRPr lang="en-US" altLang="en-US" sz="1200">
              <a:solidFill>
                <a:srgbClr val="898989"/>
              </a:solidFill>
              <a:latin typeface="Arial" charset="0"/>
            </a:endParaRPr>
          </a:p>
        </p:txBody>
      </p:sp>
      <p:sp>
        <p:nvSpPr>
          <p:cNvPr id="4099" name="Rectangle 2"/>
          <p:cNvSpPr>
            <a:spLocks noChangeArrowheads="1"/>
          </p:cNvSpPr>
          <p:nvPr/>
        </p:nvSpPr>
        <p:spPr bwMode="auto">
          <a:xfrm>
            <a:off x="0" y="0"/>
            <a:ext cx="9144000" cy="703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80000"/>
              </a:lnSpc>
              <a:spcBef>
                <a:spcPct val="0"/>
              </a:spcBef>
              <a:buFontTx/>
              <a:buNone/>
            </a:pPr>
            <a:r>
              <a:rPr lang="sr-Latn-CS" altLang="en-US" sz="2400" b="1">
                <a:latin typeface="Arial" charset="0"/>
              </a:rPr>
              <a:t>UNIVERZITET U BANJA LUCI</a:t>
            </a:r>
            <a:endParaRPr lang="en-US" altLang="en-US" sz="2400" b="1">
              <a:latin typeface="Arial" charset="0"/>
            </a:endParaRPr>
          </a:p>
          <a:p>
            <a:pPr algn="ctr" eaLnBrk="1" hangingPunct="1">
              <a:lnSpc>
                <a:spcPct val="80000"/>
              </a:lnSpc>
              <a:spcBef>
                <a:spcPct val="0"/>
              </a:spcBef>
              <a:buFontTx/>
              <a:buNone/>
            </a:pPr>
            <a:r>
              <a:rPr lang="sr-Latn-CS" altLang="en-US" sz="2400" b="1">
                <a:latin typeface="Arial" charset="0"/>
              </a:rPr>
              <a:t>EKONOMSKI FAKULTET BANJA LUKA</a:t>
            </a:r>
            <a:endParaRPr lang="en-US" altLang="en-US" sz="2400" b="1">
              <a:latin typeface="Arial" charset="0"/>
            </a:endParaRPr>
          </a:p>
          <a:p>
            <a:pPr algn="ctr" eaLnBrk="1" hangingPunct="1">
              <a:lnSpc>
                <a:spcPct val="80000"/>
              </a:lnSpc>
              <a:spcBef>
                <a:spcPct val="0"/>
              </a:spcBef>
              <a:buFontTx/>
              <a:buNone/>
            </a:pPr>
            <a:r>
              <a:rPr lang="sr-Latn-CS" altLang="en-US" sz="2400" b="1">
                <a:latin typeface="Arial" charset="0"/>
              </a:rPr>
              <a:t> </a:t>
            </a:r>
            <a:endParaRPr lang="en-US" altLang="en-US" sz="2400" b="1">
              <a:latin typeface="Arial" charset="0"/>
            </a:endParaRPr>
          </a:p>
          <a:p>
            <a:pPr algn="ctr" eaLnBrk="1" hangingPunct="1">
              <a:lnSpc>
                <a:spcPct val="80000"/>
              </a:lnSpc>
              <a:spcBef>
                <a:spcPct val="0"/>
              </a:spcBef>
              <a:buFontTx/>
              <a:buNone/>
            </a:pPr>
            <a:endParaRPr lang="en-US" altLang="en-US" sz="2400" b="1">
              <a:latin typeface="Arial" charset="0"/>
            </a:endParaRPr>
          </a:p>
          <a:p>
            <a:pPr algn="ctr" eaLnBrk="1" hangingPunct="1">
              <a:lnSpc>
                <a:spcPct val="80000"/>
              </a:lnSpc>
              <a:spcBef>
                <a:spcPct val="0"/>
              </a:spcBef>
              <a:buFontTx/>
              <a:buNone/>
            </a:pPr>
            <a:r>
              <a:rPr lang="sr-Latn-CS" altLang="en-US" sz="2400" b="1">
                <a:latin typeface="Arial" charset="0"/>
              </a:rPr>
              <a:t> </a:t>
            </a:r>
            <a:endParaRPr lang="en-US" altLang="en-US" sz="2400" b="1">
              <a:latin typeface="Arial" charset="0"/>
            </a:endParaRPr>
          </a:p>
          <a:p>
            <a:pPr algn="ctr" eaLnBrk="1" hangingPunct="1">
              <a:lnSpc>
                <a:spcPct val="80000"/>
              </a:lnSpc>
              <a:spcBef>
                <a:spcPct val="0"/>
              </a:spcBef>
              <a:buFontTx/>
              <a:buNone/>
            </a:pPr>
            <a:r>
              <a:rPr lang="sr-Latn-CS" altLang="en-US" sz="2400" b="1">
                <a:latin typeface="Arial" charset="0"/>
              </a:rPr>
              <a:t>doc. dr Dejan Mikerević</a:t>
            </a:r>
            <a:endParaRPr lang="en-US" altLang="en-US" sz="2400" b="1">
              <a:latin typeface="Arial" charset="0"/>
            </a:endParaRPr>
          </a:p>
          <a:p>
            <a:pPr algn="ctr" eaLnBrk="1" hangingPunct="1">
              <a:lnSpc>
                <a:spcPct val="80000"/>
              </a:lnSpc>
              <a:spcBef>
                <a:spcPct val="0"/>
              </a:spcBef>
              <a:buFontTx/>
              <a:buNone/>
            </a:pPr>
            <a:endParaRPr lang="en-US" altLang="en-US" sz="2400" b="1">
              <a:latin typeface="Arial" charset="0"/>
            </a:endParaRPr>
          </a:p>
          <a:p>
            <a:pPr algn="ctr" eaLnBrk="1" hangingPunct="1">
              <a:lnSpc>
                <a:spcPct val="80000"/>
              </a:lnSpc>
              <a:spcBef>
                <a:spcPct val="0"/>
              </a:spcBef>
              <a:buFontTx/>
              <a:buNone/>
            </a:pPr>
            <a:endParaRPr lang="en-US" altLang="en-US" sz="2400" b="1">
              <a:latin typeface="Arial" charset="0"/>
            </a:endParaRPr>
          </a:p>
          <a:p>
            <a:pPr algn="ctr" eaLnBrk="1" hangingPunct="1">
              <a:lnSpc>
                <a:spcPct val="80000"/>
              </a:lnSpc>
              <a:spcBef>
                <a:spcPct val="0"/>
              </a:spcBef>
              <a:buFontTx/>
              <a:buNone/>
            </a:pPr>
            <a:endParaRPr lang="sr-Latn-BA" altLang="en-US" sz="2400" b="1">
              <a:latin typeface="Arial" charset="0"/>
            </a:endParaRPr>
          </a:p>
          <a:p>
            <a:pPr algn="ctr" eaLnBrk="1" hangingPunct="1">
              <a:lnSpc>
                <a:spcPct val="80000"/>
              </a:lnSpc>
              <a:spcBef>
                <a:spcPct val="0"/>
              </a:spcBef>
              <a:buFontTx/>
              <a:buNone/>
            </a:pPr>
            <a:endParaRPr lang="en-US" altLang="en-US" sz="2400" b="1">
              <a:latin typeface="Arial" charset="0"/>
            </a:endParaRPr>
          </a:p>
          <a:p>
            <a:pPr algn="ctr" eaLnBrk="1" hangingPunct="1">
              <a:lnSpc>
                <a:spcPct val="80000"/>
              </a:lnSpc>
              <a:spcBef>
                <a:spcPct val="0"/>
              </a:spcBef>
              <a:buFontTx/>
              <a:buNone/>
            </a:pPr>
            <a:r>
              <a:rPr lang="sr-Latn-CS" altLang="en-US" sz="2400" b="1">
                <a:latin typeface="Arial" charset="0"/>
              </a:rPr>
              <a:t>Predmet: GLOBALIZACIJA I FINANSIJSKI MENADŽMENT</a:t>
            </a:r>
          </a:p>
          <a:p>
            <a:pPr algn="ctr" eaLnBrk="1" hangingPunct="1">
              <a:lnSpc>
                <a:spcPct val="80000"/>
              </a:lnSpc>
              <a:spcBef>
                <a:spcPct val="0"/>
              </a:spcBef>
              <a:buFontTx/>
              <a:buNone/>
            </a:pPr>
            <a:endParaRPr lang="sr-Latn-CS" altLang="en-US" sz="2400" b="1">
              <a:latin typeface="Arial" charset="0"/>
            </a:endParaRPr>
          </a:p>
          <a:p>
            <a:pPr algn="ctr" eaLnBrk="1" hangingPunct="1">
              <a:lnSpc>
                <a:spcPct val="80000"/>
              </a:lnSpc>
              <a:spcBef>
                <a:spcPct val="0"/>
              </a:spcBef>
              <a:buFontTx/>
              <a:buNone/>
            </a:pPr>
            <a:endParaRPr lang="sr-Latn-CS" altLang="en-US" sz="3000" b="1" i="1">
              <a:latin typeface="Arial" charset="0"/>
            </a:endParaRPr>
          </a:p>
          <a:p>
            <a:pPr algn="ctr" eaLnBrk="1" hangingPunct="1">
              <a:lnSpc>
                <a:spcPct val="80000"/>
              </a:lnSpc>
              <a:spcBef>
                <a:spcPct val="0"/>
              </a:spcBef>
              <a:buFontTx/>
              <a:buNone/>
            </a:pPr>
            <a:r>
              <a:rPr lang="sr-Latn-CS" altLang="en-US" sz="3000" b="1" i="1">
                <a:latin typeface="Arial" charset="0"/>
              </a:rPr>
              <a:t>Krizni periodi sa međunarodnim karakterom </a:t>
            </a:r>
          </a:p>
          <a:p>
            <a:pPr algn="ctr" eaLnBrk="1" hangingPunct="1">
              <a:lnSpc>
                <a:spcPct val="80000"/>
              </a:lnSpc>
              <a:spcBef>
                <a:spcPct val="0"/>
              </a:spcBef>
              <a:buFontTx/>
              <a:buNone/>
            </a:pPr>
            <a:endParaRPr lang="sr-Latn-CS" altLang="en-US" sz="2400" b="1">
              <a:latin typeface="Arial" charset="0"/>
            </a:endParaRPr>
          </a:p>
          <a:p>
            <a:pPr algn="ctr" eaLnBrk="1" hangingPunct="1">
              <a:lnSpc>
                <a:spcPct val="80000"/>
              </a:lnSpc>
              <a:spcBef>
                <a:spcPct val="0"/>
              </a:spcBef>
              <a:buFontTx/>
              <a:buNone/>
            </a:pPr>
            <a:endParaRPr lang="sr-Latn-CS" altLang="en-US" sz="2400" b="1">
              <a:latin typeface="Arial" charset="0"/>
            </a:endParaRPr>
          </a:p>
          <a:p>
            <a:pPr algn="ctr" eaLnBrk="1" hangingPunct="1">
              <a:lnSpc>
                <a:spcPct val="80000"/>
              </a:lnSpc>
              <a:spcBef>
                <a:spcPct val="0"/>
              </a:spcBef>
              <a:buFontTx/>
              <a:buNone/>
            </a:pPr>
            <a:endParaRPr lang="sr-Latn-CS" altLang="en-US" sz="2400" b="1">
              <a:latin typeface="Arial" charset="0"/>
            </a:endParaRPr>
          </a:p>
          <a:p>
            <a:pPr algn="ctr" eaLnBrk="1" hangingPunct="1">
              <a:lnSpc>
                <a:spcPct val="80000"/>
              </a:lnSpc>
              <a:spcBef>
                <a:spcPct val="0"/>
              </a:spcBef>
              <a:buFontTx/>
              <a:buNone/>
            </a:pPr>
            <a:endParaRPr lang="sr-Latn-CS" altLang="en-US" sz="2400" b="1">
              <a:latin typeface="Arial" charset="0"/>
            </a:endParaRPr>
          </a:p>
          <a:p>
            <a:pPr algn="ctr" eaLnBrk="1" hangingPunct="1">
              <a:lnSpc>
                <a:spcPct val="80000"/>
              </a:lnSpc>
              <a:spcBef>
                <a:spcPct val="0"/>
              </a:spcBef>
              <a:buFontTx/>
              <a:buNone/>
            </a:pPr>
            <a:endParaRPr lang="sr-Latn-CS" altLang="en-US" sz="2400" b="1">
              <a:latin typeface="Arial" charset="0"/>
            </a:endParaRPr>
          </a:p>
          <a:p>
            <a:pPr algn="ctr" eaLnBrk="1" hangingPunct="1">
              <a:lnSpc>
                <a:spcPct val="80000"/>
              </a:lnSpc>
              <a:spcBef>
                <a:spcPct val="0"/>
              </a:spcBef>
              <a:buFontTx/>
              <a:buNone/>
            </a:pPr>
            <a:r>
              <a:rPr lang="sr-Latn-CS" altLang="en-US" sz="2400" b="1">
                <a:latin typeface="Arial" charset="0"/>
              </a:rPr>
              <a:t>Master predavanja 2017/2018</a:t>
            </a:r>
            <a:endParaRPr lang="en-US" altLang="en-US" sz="2400" b="1">
              <a:latin typeface="Arial" charset="0"/>
            </a:endParaRPr>
          </a:p>
          <a:p>
            <a:pPr algn="ctr" eaLnBrk="1" hangingPunct="1">
              <a:lnSpc>
                <a:spcPct val="80000"/>
              </a:lnSpc>
              <a:spcBef>
                <a:spcPct val="0"/>
              </a:spcBef>
              <a:buFontTx/>
              <a:buNone/>
            </a:pPr>
            <a:endParaRPr lang="en-US" altLang="en-US" sz="2400" b="1">
              <a:latin typeface="Arial" charset="0"/>
            </a:endParaRPr>
          </a:p>
          <a:p>
            <a:pPr algn="ctr" eaLnBrk="1" hangingPunct="1">
              <a:lnSpc>
                <a:spcPct val="80000"/>
              </a:lnSpc>
              <a:spcBef>
                <a:spcPct val="0"/>
              </a:spcBef>
              <a:buFontTx/>
              <a:buNone/>
            </a:pPr>
            <a:endParaRPr lang="en-US" altLang="en-US" sz="2400" b="1">
              <a:latin typeface="Arial" charset="0"/>
            </a:endParaRPr>
          </a:p>
          <a:p>
            <a:pPr algn="ctr" eaLnBrk="1" hangingPunct="1">
              <a:lnSpc>
                <a:spcPct val="80000"/>
              </a:lnSpc>
              <a:spcBef>
                <a:spcPct val="0"/>
              </a:spcBef>
              <a:buFontTx/>
              <a:buNone/>
            </a:pPr>
            <a:r>
              <a:rPr lang="sr-Latn-CS" altLang="en-US" sz="2400" b="1">
                <a:latin typeface="Arial" charset="0"/>
              </a:rPr>
              <a:t>BANJA LUKA,</a:t>
            </a:r>
            <a:r>
              <a:rPr lang="en-US" altLang="en-US" sz="2400" b="1">
                <a:latin typeface="Arial" charset="0"/>
              </a:rPr>
              <a:t> </a:t>
            </a:r>
            <a:r>
              <a:rPr lang="sr-Latn-BA" altLang="en-US" sz="2400" b="1">
                <a:latin typeface="Arial" charset="0"/>
              </a:rPr>
              <a:t>Decembar </a:t>
            </a:r>
            <a:r>
              <a:rPr lang="sr-Latn-CS" altLang="en-US" sz="2400" b="1">
                <a:latin typeface="Arial" charset="0"/>
              </a:rPr>
              <a:t>20</a:t>
            </a:r>
            <a:r>
              <a:rPr lang="en-US" altLang="en-US" sz="2400" b="1">
                <a:latin typeface="Arial" charset="0"/>
              </a:rPr>
              <a:t>1</a:t>
            </a:r>
            <a:r>
              <a:rPr lang="sr-Latn-BA" altLang="en-US" sz="2400" b="1">
                <a:latin typeface="Arial" charset="0"/>
              </a:rPr>
              <a:t>7</a:t>
            </a:r>
            <a:endParaRPr lang="en-US" altLang="en-US" sz="2400">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76B49954-EB65-4250-88C4-B79072EE8099}" type="slidenum">
              <a:rPr lang="en-US" altLang="en-US" sz="1200">
                <a:solidFill>
                  <a:srgbClr val="898989"/>
                </a:solidFill>
                <a:latin typeface="Arial" charset="0"/>
              </a:rPr>
              <a:pPr>
                <a:spcBef>
                  <a:spcPct val="0"/>
                </a:spcBef>
                <a:buFontTx/>
                <a:buNone/>
              </a:pPr>
              <a:t>10</a:t>
            </a:fld>
            <a:endParaRPr lang="en-US" altLang="en-US" sz="1200">
              <a:solidFill>
                <a:srgbClr val="898989"/>
              </a:solidFill>
              <a:latin typeface="Arial" charset="0"/>
            </a:endParaRPr>
          </a:p>
        </p:txBody>
      </p:sp>
      <p:sp>
        <p:nvSpPr>
          <p:cNvPr id="13315" name="TextBox 2"/>
          <p:cNvSpPr txBox="1">
            <a:spLocks noChangeArrowheads="1"/>
          </p:cNvSpPr>
          <p:nvPr/>
        </p:nvSpPr>
        <p:spPr bwMode="auto">
          <a:xfrm>
            <a:off x="0" y="0"/>
            <a:ext cx="9144000"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Definicija i vrste finansijskih kriza</a:t>
            </a:r>
          </a:p>
          <a:p>
            <a:pPr algn="ctr">
              <a:spcBef>
                <a:spcPct val="0"/>
              </a:spcBef>
              <a:buFontTx/>
              <a:buNone/>
            </a:pPr>
            <a:endParaRPr lang="sr-Latn-BA" altLang="en-US" sz="1000" i="1">
              <a:latin typeface="Arial" charset="0"/>
            </a:endParaRPr>
          </a:p>
          <a:p>
            <a:pPr algn="ctr">
              <a:spcBef>
                <a:spcPct val="0"/>
              </a:spcBef>
              <a:buFontTx/>
              <a:buNone/>
            </a:pPr>
            <a:r>
              <a:rPr lang="sr-Latn-BA" altLang="en-US" sz="2200" i="1">
                <a:latin typeface="Arial" charset="0"/>
              </a:rPr>
              <a:t>*	</a:t>
            </a:r>
            <a:r>
              <a:rPr lang="sr-Latn-BA" altLang="en-US" sz="2200" b="1">
                <a:latin typeface="Arial" charset="0"/>
              </a:rPr>
              <a:t>Epizode svjetskih i regionalnih kriza prema Rogoff i Reinhart – pregled:</a:t>
            </a:r>
          </a:p>
          <a:p>
            <a:pPr>
              <a:spcBef>
                <a:spcPct val="0"/>
              </a:spcBef>
              <a:buFontTx/>
              <a:buNone/>
            </a:pPr>
            <a:r>
              <a:rPr lang="sr-Latn-BA" altLang="en-US" sz="2200" i="1">
                <a:latin typeface="Arial" charset="0"/>
              </a:rPr>
              <a:t>          </a:t>
            </a:r>
          </a:p>
        </p:txBody>
      </p:sp>
      <p:graphicFrame>
        <p:nvGraphicFramePr>
          <p:cNvPr id="4" name="Table 3"/>
          <p:cNvGraphicFramePr>
            <a:graphicFrameLocks noGrp="1"/>
          </p:cNvGraphicFramePr>
          <p:nvPr/>
        </p:nvGraphicFramePr>
        <p:xfrm>
          <a:off x="0" y="1447800"/>
          <a:ext cx="9144000" cy="5257800"/>
        </p:xfrm>
        <a:graphic>
          <a:graphicData uri="http://schemas.openxmlformats.org/drawingml/2006/table">
            <a:tbl>
              <a:tblPr firstRow="1" bandRow="1">
                <a:tableStyleId>{5C22544A-7EE6-4342-B048-85BDC9FD1C3A}</a:tableStyleId>
              </a:tblPr>
              <a:tblGrid>
                <a:gridCol w="1426128"/>
                <a:gridCol w="1653956"/>
                <a:gridCol w="2117559"/>
                <a:gridCol w="1849110"/>
                <a:gridCol w="2097248"/>
              </a:tblGrid>
              <a:tr h="701085">
                <a:tc>
                  <a:txBody>
                    <a:bodyPr/>
                    <a:lstStyle/>
                    <a:p>
                      <a:r>
                        <a:rPr lang="sr-Latn-BA" sz="1200" dirty="0" smtClean="0"/>
                        <a:t>Epizoda krize</a:t>
                      </a:r>
                      <a:endParaRPr lang="en-US" sz="1200" dirty="0"/>
                    </a:p>
                  </a:txBody>
                  <a:tcPr marT="45722" marB="45722"/>
                </a:tc>
                <a:tc>
                  <a:txBody>
                    <a:bodyPr/>
                    <a:lstStyle/>
                    <a:p>
                      <a:r>
                        <a:rPr lang="sr-Latn-BA" sz="1200" dirty="0" smtClean="0"/>
                        <a:t>Tip krize</a:t>
                      </a:r>
                      <a:endParaRPr lang="en-US" sz="1200" dirty="0"/>
                    </a:p>
                  </a:txBody>
                  <a:tcPr marT="45722" marB="45722"/>
                </a:tc>
                <a:tc>
                  <a:txBody>
                    <a:bodyPr/>
                    <a:lstStyle/>
                    <a:p>
                      <a:r>
                        <a:rPr lang="sr-Latn-BA" sz="1200" dirty="0" smtClean="0"/>
                        <a:t>Svjetski finansijski centar pod najvećim udarom krize</a:t>
                      </a:r>
                      <a:endParaRPr lang="en-US" sz="1200" dirty="0"/>
                    </a:p>
                  </a:txBody>
                  <a:tcPr marT="45722" marB="45722"/>
                </a:tc>
                <a:tc>
                  <a:txBody>
                    <a:bodyPr/>
                    <a:lstStyle/>
                    <a:p>
                      <a:r>
                        <a:rPr lang="sr-Latn-BA" sz="1200" dirty="0" smtClean="0"/>
                        <a:t>Barem dva odvojena regiona zahvaćena krizom</a:t>
                      </a:r>
                      <a:endParaRPr lang="en-US" sz="1200" dirty="0"/>
                    </a:p>
                  </a:txBody>
                  <a:tcPr marT="45722" marB="45722"/>
                </a:tc>
                <a:tc>
                  <a:txBody>
                    <a:bodyPr/>
                    <a:lstStyle/>
                    <a:p>
                      <a:r>
                        <a:rPr lang="sr-Latn-BA" sz="1200" dirty="0" smtClean="0"/>
                        <a:t>Broj zemalja u svakom regionu zahvaćen krizom</a:t>
                      </a:r>
                      <a:endParaRPr lang="en-US" sz="1200" dirty="0"/>
                    </a:p>
                  </a:txBody>
                  <a:tcPr marT="45722" marB="45722"/>
                </a:tc>
              </a:tr>
              <a:tr h="640101">
                <a:tc>
                  <a:txBody>
                    <a:bodyPr/>
                    <a:lstStyle/>
                    <a:p>
                      <a:pPr algn="ctr"/>
                      <a:r>
                        <a:rPr lang="sr-Latn-BA" sz="1200" b="1" dirty="0" smtClean="0"/>
                        <a:t>Kriza iz 1825-1826</a:t>
                      </a:r>
                      <a:endParaRPr lang="en-US" sz="1200" b="1" dirty="0"/>
                    </a:p>
                  </a:txBody>
                  <a:tcPr marT="45722" marB="45722"/>
                </a:tc>
                <a:tc>
                  <a:txBody>
                    <a:bodyPr/>
                    <a:lstStyle/>
                    <a:p>
                      <a:pPr algn="ctr"/>
                      <a:r>
                        <a:rPr lang="sr-Latn-BA" sz="1200" b="1" dirty="0" smtClean="0"/>
                        <a:t>Svjetska</a:t>
                      </a:r>
                      <a:endParaRPr lang="en-US" sz="1200" b="1" dirty="0"/>
                    </a:p>
                  </a:txBody>
                  <a:tcPr marT="45722" marB="45722"/>
                </a:tc>
                <a:tc>
                  <a:txBody>
                    <a:bodyPr/>
                    <a:lstStyle/>
                    <a:p>
                      <a:pPr algn="ctr"/>
                      <a:r>
                        <a:rPr lang="sr-Latn-BA" sz="1200" b="1" dirty="0" smtClean="0"/>
                        <a:t>UK – Ujedinjeno Kraljevstvo</a:t>
                      </a:r>
                      <a:endParaRPr lang="en-US" sz="1200" b="1" dirty="0"/>
                    </a:p>
                  </a:txBody>
                  <a:tcPr marT="45722" marB="45722"/>
                </a:tc>
                <a:tc>
                  <a:txBody>
                    <a:bodyPr/>
                    <a:lstStyle/>
                    <a:p>
                      <a:pPr algn="ctr"/>
                      <a:r>
                        <a:rPr lang="sr-Latn-BA" sz="1200" b="1" dirty="0" smtClean="0"/>
                        <a:t>Evropa i Latinska Amerika</a:t>
                      </a:r>
                      <a:endParaRPr lang="en-US" sz="1200" b="1" dirty="0"/>
                    </a:p>
                  </a:txBody>
                  <a:tcPr marT="45722" marB="45722"/>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Latn-BA" sz="1200" b="1" dirty="0" smtClean="0"/>
                        <a:t>Grčka</a:t>
                      </a:r>
                      <a:r>
                        <a:rPr lang="sr-Latn-BA" sz="1200" b="1" baseline="0" dirty="0" smtClean="0"/>
                        <a:t>, Portugal i kao i zemlje Latinske Amerike – malo prije toga stekle nezavisnost</a:t>
                      </a:r>
                      <a:endParaRPr lang="en-US" sz="1200" b="1" dirty="0" smtClean="0"/>
                    </a:p>
                  </a:txBody>
                  <a:tcPr marT="45722" marB="45722"/>
                </a:tc>
              </a:tr>
              <a:tr h="822987">
                <a:tc>
                  <a:txBody>
                    <a:bodyPr/>
                    <a:lstStyle/>
                    <a:p>
                      <a:pPr marL="0" algn="ctr" rtl="0" eaLnBrk="1" latinLnBrk="0" hangingPunct="1"/>
                      <a:r>
                        <a:rPr kumimoji="0" lang="sr-Latn-BA" sz="1200" b="1" kern="1200" dirty="0" smtClean="0">
                          <a:solidFill>
                            <a:schemeClr val="dk1"/>
                          </a:solidFill>
                          <a:latin typeface="+mn-lt"/>
                          <a:ea typeface="+mn-ea"/>
                          <a:cs typeface="+mn-cs"/>
                        </a:rPr>
                        <a:t>Panika iz 1907.</a:t>
                      </a:r>
                      <a:endParaRPr kumimoji="0" lang="en-US" sz="1200" b="1" kern="1200" dirty="0" smtClean="0">
                        <a:solidFill>
                          <a:schemeClr val="dk1"/>
                        </a:solidFill>
                        <a:latin typeface="+mn-lt"/>
                        <a:ea typeface="+mn-ea"/>
                        <a:cs typeface="+mn-cs"/>
                      </a:endParaRPr>
                    </a:p>
                  </a:txBody>
                  <a:tcPr marT="45722" marB="45722"/>
                </a:tc>
                <a:tc>
                  <a:txBody>
                    <a:bodyPr/>
                    <a:lstStyle/>
                    <a:p>
                      <a:pPr marL="0" algn="ctr" rtl="0" eaLnBrk="1" latinLnBrk="0" hangingPunct="1"/>
                      <a:r>
                        <a:rPr kumimoji="0" lang="sr-Latn-BA" sz="1200" b="1" kern="1200" dirty="0" smtClean="0">
                          <a:solidFill>
                            <a:schemeClr val="dk1"/>
                          </a:solidFill>
                          <a:latin typeface="+mn-lt"/>
                          <a:ea typeface="+mn-ea"/>
                          <a:cs typeface="+mn-cs"/>
                        </a:rPr>
                        <a:t>Svjetska</a:t>
                      </a:r>
                      <a:endParaRPr kumimoji="0" lang="en-US" sz="1200" b="1" kern="1200" dirty="0" smtClean="0">
                        <a:solidFill>
                          <a:schemeClr val="dk1"/>
                        </a:solidFill>
                        <a:latin typeface="+mn-lt"/>
                        <a:ea typeface="+mn-ea"/>
                        <a:cs typeface="+mn-cs"/>
                      </a:endParaRPr>
                    </a:p>
                  </a:txBody>
                  <a:tcPr marT="45722" marB="45722"/>
                </a:tc>
                <a:tc>
                  <a:txBody>
                    <a:bodyPr/>
                    <a:lstStyle/>
                    <a:p>
                      <a:pPr marL="0" algn="ctr" rtl="0" eaLnBrk="1" latinLnBrk="0" hangingPunct="1"/>
                      <a:r>
                        <a:rPr kumimoji="0" lang="sr-Latn-BA" sz="1200" b="1" kern="1200" dirty="0" smtClean="0">
                          <a:solidFill>
                            <a:schemeClr val="dk1"/>
                          </a:solidFill>
                          <a:latin typeface="+mn-lt"/>
                          <a:ea typeface="+mn-ea"/>
                          <a:cs typeface="+mn-cs"/>
                        </a:rPr>
                        <a:t>SAD - Sjedinjene</a:t>
                      </a:r>
                      <a:r>
                        <a:rPr kumimoji="0" lang="sr-Latn-BA" sz="1200" b="1" kern="1200" baseline="0" dirty="0" smtClean="0">
                          <a:solidFill>
                            <a:schemeClr val="dk1"/>
                          </a:solidFill>
                          <a:latin typeface="+mn-lt"/>
                          <a:ea typeface="+mn-ea"/>
                          <a:cs typeface="+mn-cs"/>
                        </a:rPr>
                        <a:t> Države</a:t>
                      </a:r>
                      <a:endParaRPr kumimoji="0" lang="en-US" sz="1200" b="1" kern="1200" dirty="0" smtClean="0">
                        <a:solidFill>
                          <a:schemeClr val="dk1"/>
                        </a:solidFill>
                        <a:latin typeface="+mn-lt"/>
                        <a:ea typeface="+mn-ea"/>
                        <a:cs typeface="+mn-cs"/>
                      </a:endParaRPr>
                    </a:p>
                  </a:txBody>
                  <a:tcPr marT="45722" marB="45722"/>
                </a:tc>
                <a:tc>
                  <a:txBody>
                    <a:bodyPr/>
                    <a:lstStyle/>
                    <a:p>
                      <a:pPr marL="0" algn="ctr" rtl="0" eaLnBrk="1" latinLnBrk="0" hangingPunct="1"/>
                      <a:r>
                        <a:rPr kumimoji="0" lang="sr-Latn-BA" sz="1200" b="1" kern="1200" dirty="0" smtClean="0">
                          <a:solidFill>
                            <a:schemeClr val="dk1"/>
                          </a:solidFill>
                          <a:latin typeface="+mn-lt"/>
                          <a:ea typeface="+mn-ea"/>
                          <a:cs typeface="+mn-cs"/>
                        </a:rPr>
                        <a:t>Evropa, Azija i Latinska Amerika</a:t>
                      </a:r>
                      <a:endParaRPr kumimoji="0" lang="en-US" sz="1200" b="1" kern="1200" dirty="0" smtClean="0">
                        <a:solidFill>
                          <a:schemeClr val="dk1"/>
                        </a:solidFill>
                        <a:latin typeface="+mn-lt"/>
                        <a:ea typeface="+mn-ea"/>
                        <a:cs typeface="+mn-cs"/>
                      </a:endParaRPr>
                    </a:p>
                  </a:txBody>
                  <a:tcPr marT="45722" marB="45722"/>
                </a:tc>
                <a:tc>
                  <a:txBody>
                    <a:bodyPr/>
                    <a:lstStyle/>
                    <a:p>
                      <a:pPr marL="0" algn="ctr" rtl="0" eaLnBrk="1" latinLnBrk="0" hangingPunct="1"/>
                      <a:r>
                        <a:rPr kumimoji="0" lang="sr-Latn-BA" sz="1200" b="1" kern="1200" dirty="0" smtClean="0">
                          <a:solidFill>
                            <a:schemeClr val="dk1"/>
                          </a:solidFill>
                          <a:latin typeface="+mn-lt"/>
                          <a:ea typeface="+mn-ea"/>
                          <a:cs typeface="+mn-cs"/>
                        </a:rPr>
                        <a:t>Francuska, Italija,</a:t>
                      </a:r>
                      <a:r>
                        <a:rPr kumimoji="0" lang="sr-Latn-BA" sz="1200" b="1" kern="1200" baseline="0" dirty="0" smtClean="0">
                          <a:solidFill>
                            <a:schemeClr val="dk1"/>
                          </a:solidFill>
                          <a:latin typeface="+mn-lt"/>
                          <a:ea typeface="+mn-ea"/>
                          <a:cs typeface="+mn-cs"/>
                        </a:rPr>
                        <a:t> Japan, Meksiko i Čile su imali posebno veliku navalu na banke</a:t>
                      </a:r>
                      <a:endParaRPr kumimoji="0" lang="en-US" sz="1200" b="1" kern="1200" dirty="0" smtClean="0">
                        <a:solidFill>
                          <a:schemeClr val="dk1"/>
                        </a:solidFill>
                        <a:latin typeface="+mn-lt"/>
                        <a:ea typeface="+mn-ea"/>
                        <a:cs typeface="+mn-cs"/>
                      </a:endParaRPr>
                    </a:p>
                  </a:txBody>
                  <a:tcPr marT="45722" marB="45722"/>
                </a:tc>
              </a:tr>
              <a:tr h="640101">
                <a:tc>
                  <a:txBody>
                    <a:bodyPr/>
                    <a:lstStyle/>
                    <a:p>
                      <a:pPr algn="ctr"/>
                      <a:r>
                        <a:rPr lang="sr-Latn-BA" sz="1200" b="1" dirty="0" smtClean="0"/>
                        <a:t>Velika</a:t>
                      </a:r>
                      <a:r>
                        <a:rPr lang="sr-Latn-BA" sz="1200" b="1" baseline="0" dirty="0" smtClean="0"/>
                        <a:t> depresija (1929 – 1938)</a:t>
                      </a:r>
                      <a:endParaRPr lang="en-US" sz="1200" b="1" dirty="0"/>
                    </a:p>
                  </a:txBody>
                  <a:tcPr marT="45722" marB="45722"/>
                </a:tc>
                <a:tc>
                  <a:txBody>
                    <a:bodyPr/>
                    <a:lstStyle/>
                    <a:p>
                      <a:pPr marL="0" algn="ctr" rtl="0" eaLnBrk="1" latinLnBrk="0" hangingPunct="1"/>
                      <a:r>
                        <a:rPr kumimoji="0" lang="sr-Latn-BA" sz="1200" b="1" kern="1200" dirty="0" smtClean="0">
                          <a:solidFill>
                            <a:schemeClr val="dk1"/>
                          </a:solidFill>
                          <a:latin typeface="+mn-lt"/>
                          <a:ea typeface="+mn-ea"/>
                          <a:cs typeface="+mn-cs"/>
                        </a:rPr>
                        <a:t>Svjetska</a:t>
                      </a:r>
                      <a:endParaRPr kumimoji="0" lang="en-US" sz="1200" b="1" kern="1200" dirty="0" smtClean="0">
                        <a:solidFill>
                          <a:schemeClr val="dk1"/>
                        </a:solidFill>
                        <a:latin typeface="+mn-lt"/>
                        <a:ea typeface="+mn-ea"/>
                        <a:cs typeface="+mn-cs"/>
                      </a:endParaRPr>
                    </a:p>
                  </a:txBody>
                  <a:tcPr marT="45722" marB="45722"/>
                </a:tc>
                <a:tc>
                  <a:txBody>
                    <a:bodyPr/>
                    <a:lstStyle/>
                    <a:p>
                      <a:pPr marL="0" algn="ctr" rtl="0" eaLnBrk="1" latinLnBrk="0" hangingPunct="1"/>
                      <a:r>
                        <a:rPr kumimoji="0" lang="sr-Latn-BA" sz="1200" b="1" kern="1200" dirty="0" smtClean="0">
                          <a:solidFill>
                            <a:schemeClr val="dk1"/>
                          </a:solidFill>
                          <a:latin typeface="+mn-lt"/>
                          <a:ea typeface="+mn-ea"/>
                          <a:cs typeface="+mn-cs"/>
                        </a:rPr>
                        <a:t>SAD i</a:t>
                      </a:r>
                      <a:r>
                        <a:rPr kumimoji="0" lang="sr-Latn-BA" sz="1200" b="1" kern="1200" baseline="0" dirty="0" smtClean="0">
                          <a:solidFill>
                            <a:schemeClr val="dk1"/>
                          </a:solidFill>
                          <a:latin typeface="+mn-lt"/>
                          <a:ea typeface="+mn-ea"/>
                          <a:cs typeface="+mn-cs"/>
                        </a:rPr>
                        <a:t> Francuska</a:t>
                      </a:r>
                      <a:endParaRPr kumimoji="0" lang="en-US" sz="1200" b="1" kern="1200" dirty="0" smtClean="0">
                        <a:solidFill>
                          <a:schemeClr val="dk1"/>
                        </a:solidFill>
                        <a:latin typeface="+mn-lt"/>
                        <a:ea typeface="+mn-ea"/>
                        <a:cs typeface="+mn-cs"/>
                      </a:endParaRPr>
                    </a:p>
                  </a:txBody>
                  <a:tcPr marT="45722" marB="45722"/>
                </a:tc>
                <a:tc>
                  <a:txBody>
                    <a:bodyPr/>
                    <a:lstStyle/>
                    <a:p>
                      <a:pPr marL="0" algn="ctr" rtl="0" eaLnBrk="1" latinLnBrk="0" hangingPunct="1"/>
                      <a:r>
                        <a:rPr kumimoji="0" lang="sr-Latn-BA" sz="1200" b="1" kern="1200" dirty="0" smtClean="0">
                          <a:solidFill>
                            <a:schemeClr val="dk1"/>
                          </a:solidFill>
                          <a:latin typeface="+mn-lt"/>
                          <a:ea typeface="+mn-ea"/>
                          <a:cs typeface="+mn-cs"/>
                        </a:rPr>
                        <a:t>Svi</a:t>
                      </a:r>
                      <a:r>
                        <a:rPr kumimoji="0" lang="sr-Latn-BA" sz="1200" b="1" kern="1200" baseline="0" dirty="0" smtClean="0">
                          <a:solidFill>
                            <a:schemeClr val="dk1"/>
                          </a:solidFill>
                          <a:latin typeface="+mn-lt"/>
                          <a:ea typeface="+mn-ea"/>
                          <a:cs typeface="+mn-cs"/>
                        </a:rPr>
                        <a:t> regioni</a:t>
                      </a:r>
                      <a:endParaRPr kumimoji="0" lang="en-US" sz="1200" b="1" kern="1200" dirty="0" smtClean="0">
                        <a:solidFill>
                          <a:schemeClr val="dk1"/>
                        </a:solidFill>
                        <a:latin typeface="+mn-lt"/>
                        <a:ea typeface="+mn-ea"/>
                        <a:cs typeface="+mn-cs"/>
                      </a:endParaRPr>
                    </a:p>
                  </a:txBody>
                  <a:tcPr marT="45722" marB="45722"/>
                </a:tc>
                <a:tc>
                  <a:txBody>
                    <a:bodyPr/>
                    <a:lstStyle/>
                    <a:p>
                      <a:pPr marL="0" algn="ctr" rtl="0" eaLnBrk="1" latinLnBrk="0" hangingPunct="1"/>
                      <a:r>
                        <a:rPr kumimoji="0" lang="sr-Latn-BA" sz="1200" b="1" kern="1200" dirty="0" smtClean="0">
                          <a:solidFill>
                            <a:schemeClr val="dk1"/>
                          </a:solidFill>
                          <a:latin typeface="+mn-lt"/>
                          <a:ea typeface="+mn-ea"/>
                          <a:cs typeface="+mn-cs"/>
                        </a:rPr>
                        <a:t>Kriza se reflektovala na sve načine, a izuzetak je jedino bio izostanak</a:t>
                      </a:r>
                      <a:r>
                        <a:rPr kumimoji="0" lang="sr-Latn-BA" sz="1200" b="1" kern="1200" baseline="0" dirty="0" smtClean="0">
                          <a:solidFill>
                            <a:schemeClr val="dk1"/>
                          </a:solidFill>
                          <a:latin typeface="+mn-lt"/>
                          <a:ea typeface="+mn-ea"/>
                          <a:cs typeface="+mn-cs"/>
                        </a:rPr>
                        <a:t> “velike inflacije”</a:t>
                      </a:r>
                      <a:endParaRPr kumimoji="0" lang="en-US" sz="1200" b="1" kern="1200" dirty="0" smtClean="0">
                        <a:solidFill>
                          <a:schemeClr val="dk1"/>
                        </a:solidFill>
                        <a:latin typeface="+mn-lt"/>
                        <a:ea typeface="+mn-ea"/>
                        <a:cs typeface="+mn-cs"/>
                      </a:endParaRPr>
                    </a:p>
                  </a:txBody>
                  <a:tcPr marT="45722" marB="45722"/>
                </a:tc>
              </a:tr>
              <a:tr h="640101">
                <a:tc>
                  <a:txBody>
                    <a:bodyPr/>
                    <a:lstStyle/>
                    <a:p>
                      <a:pPr algn="ctr"/>
                      <a:r>
                        <a:rPr lang="sr-Latn-BA" sz="1200" b="1" dirty="0" smtClean="0"/>
                        <a:t>Dužnička</a:t>
                      </a:r>
                      <a:r>
                        <a:rPr lang="sr-Latn-BA" sz="1200" b="1" baseline="0" dirty="0" smtClean="0"/>
                        <a:t> kriza iz 1980-ih</a:t>
                      </a:r>
                      <a:endParaRPr lang="en-US" sz="1200" b="1" dirty="0"/>
                    </a:p>
                  </a:txBody>
                  <a:tcPr marT="45722" marB="45722"/>
                </a:tc>
                <a:tc>
                  <a:txBody>
                    <a:bodyPr/>
                    <a:lstStyle/>
                    <a:p>
                      <a:pPr algn="ctr"/>
                      <a:r>
                        <a:rPr lang="sr-Latn-BA" sz="1200" b="1" dirty="0" smtClean="0"/>
                        <a:t>Više zemalja</a:t>
                      </a:r>
                      <a:r>
                        <a:rPr lang="sr-Latn-BA" sz="1200" b="1" baseline="0" dirty="0" smtClean="0"/>
                        <a:t> iz zemalja u razvoju i tržišta u nastajanju</a:t>
                      </a:r>
                      <a:endParaRPr lang="en-US" sz="1200" b="1" dirty="0"/>
                    </a:p>
                  </a:txBody>
                  <a:tcPr marT="45722" marB="45722"/>
                </a:tc>
                <a:tc>
                  <a:txBody>
                    <a:bodyPr/>
                    <a:lstStyle/>
                    <a:p>
                      <a:pPr algn="ctr"/>
                      <a:r>
                        <a:rPr lang="sr-Latn-BA" sz="1200" b="1" dirty="0" smtClean="0"/>
                        <a:t>SAD (na udaru, ali kriza nije bila sistemska)</a:t>
                      </a:r>
                      <a:endParaRPr lang="en-US" sz="1200" b="1" dirty="0"/>
                    </a:p>
                  </a:txBody>
                  <a:tcPr marT="45722" marB="45722"/>
                </a:tc>
                <a:tc>
                  <a:txBody>
                    <a:bodyPr/>
                    <a:lstStyle/>
                    <a:p>
                      <a:pPr algn="ctr"/>
                      <a:r>
                        <a:rPr lang="sr-Latn-BA" sz="1200" b="1" dirty="0" smtClean="0"/>
                        <a:t>Zemlje u razvoju u Africi, Latinskoj Americi i u manjoj mjeri u Aziji</a:t>
                      </a:r>
                      <a:endParaRPr lang="en-US" sz="1200" b="1" dirty="0"/>
                    </a:p>
                  </a:txBody>
                  <a:tcPr marT="45722" marB="45722"/>
                </a:tc>
                <a:tc>
                  <a:txBody>
                    <a:bodyPr/>
                    <a:lstStyle/>
                    <a:p>
                      <a:pPr algn="ctr"/>
                      <a:r>
                        <a:rPr lang="sr-Latn-BA" sz="1200" b="1" dirty="0" smtClean="0"/>
                        <a:t>Prestanak otplate javnog duga.</a:t>
                      </a:r>
                      <a:r>
                        <a:rPr lang="sr-Latn-BA" sz="1200" b="1" baseline="0" dirty="0" smtClean="0"/>
                        <a:t> Slomovi valuta i visoka inflacija su bili prisutni</a:t>
                      </a:r>
                      <a:endParaRPr lang="en-US" sz="1200" b="1" dirty="0"/>
                    </a:p>
                  </a:txBody>
                  <a:tcPr marT="45722" marB="45722"/>
                </a:tc>
              </a:tr>
              <a:tr h="822987">
                <a:tc>
                  <a:txBody>
                    <a:bodyPr/>
                    <a:lstStyle/>
                    <a:p>
                      <a:pPr algn="ctr"/>
                      <a:r>
                        <a:rPr lang="sr-Latn-BA" sz="1200" b="1" dirty="0" smtClean="0"/>
                        <a:t>Azijska</a:t>
                      </a:r>
                      <a:r>
                        <a:rPr lang="sr-Latn-BA" sz="1200" b="1" baseline="0" dirty="0" smtClean="0"/>
                        <a:t> kriza (1997 – 1998)</a:t>
                      </a:r>
                      <a:endParaRPr lang="en-US" sz="1200" b="1" dirty="0"/>
                    </a:p>
                  </a:txBody>
                  <a:tcPr marT="45722" marB="45722"/>
                </a:tc>
                <a:tc>
                  <a:txBody>
                    <a:bodyPr/>
                    <a:lstStyle/>
                    <a:p>
                      <a:pPr algn="ctr"/>
                      <a:r>
                        <a:rPr lang="sr-Latn-BA" sz="1200" b="1" dirty="0" smtClean="0"/>
                        <a:t>Više zemalja u Aziji, ali 1998. u krizu zapadaju i zemlje izvan Azije</a:t>
                      </a:r>
                      <a:endParaRPr lang="en-US" sz="1200" b="1" dirty="0"/>
                    </a:p>
                  </a:txBody>
                  <a:tcPr marT="45722" marB="45722"/>
                </a:tc>
                <a:tc>
                  <a:txBody>
                    <a:bodyPr/>
                    <a:lstStyle/>
                    <a:p>
                      <a:pPr algn="ctr"/>
                      <a:r>
                        <a:rPr lang="sr-Latn-BA" sz="1200" b="1" dirty="0" smtClean="0"/>
                        <a:t>Japan (na udaru, ali je Japan već pet godina</a:t>
                      </a:r>
                      <a:r>
                        <a:rPr lang="sr-Latn-BA" sz="1200" b="1" baseline="0" dirty="0" smtClean="0"/>
                        <a:t> prije toga već rješavao svoju sistemsku krizu s kraja 1991. i 1992)</a:t>
                      </a:r>
                      <a:endParaRPr lang="en-US" sz="1200" b="1" dirty="0"/>
                    </a:p>
                  </a:txBody>
                  <a:tcPr marT="45722" marB="45722"/>
                </a:tc>
                <a:tc>
                  <a:txBody>
                    <a:bodyPr/>
                    <a:lstStyle/>
                    <a:p>
                      <a:pPr algn="ctr"/>
                      <a:r>
                        <a:rPr lang="sr-Latn-BA" sz="1200" b="1" dirty="0" smtClean="0"/>
                        <a:t>Azija,</a:t>
                      </a:r>
                      <a:r>
                        <a:rPr lang="sr-Latn-BA" sz="1200" b="1" baseline="0" dirty="0" smtClean="0"/>
                        <a:t> Evropa i Latinska Amerika</a:t>
                      </a:r>
                      <a:endParaRPr lang="en-US" sz="1200" b="1" dirty="0"/>
                    </a:p>
                  </a:txBody>
                  <a:tcPr marT="45722" marB="45722"/>
                </a:tc>
                <a:tc>
                  <a:txBody>
                    <a:bodyPr/>
                    <a:lstStyle/>
                    <a:p>
                      <a:pPr algn="ctr"/>
                      <a:r>
                        <a:rPr lang="sr-Latn-BA" sz="1200" b="1" dirty="0" smtClean="0"/>
                        <a:t>Prvi udar na zemlje jugoistočne Azije,  a 1998. širenje krize na Rusiju, Ukrajinu, Kolumbiju i Brazil</a:t>
                      </a:r>
                      <a:endParaRPr lang="en-US" sz="1200" b="1" dirty="0"/>
                    </a:p>
                  </a:txBody>
                  <a:tcPr marT="45722" marB="45722"/>
                </a:tc>
              </a:tr>
              <a:tr h="990436">
                <a:tc>
                  <a:txBody>
                    <a:bodyPr/>
                    <a:lstStyle/>
                    <a:p>
                      <a:pPr algn="ctr"/>
                      <a:r>
                        <a:rPr lang="sr-Latn-BA" sz="1200" b="1" dirty="0" smtClean="0"/>
                        <a:t>Svjetski</a:t>
                      </a:r>
                      <a:r>
                        <a:rPr lang="sr-Latn-BA" sz="1200" b="1" baseline="0" dirty="0" smtClean="0"/>
                        <a:t> pad 2008.</a:t>
                      </a:r>
                      <a:endParaRPr lang="en-US" sz="1200" b="1" dirty="0"/>
                    </a:p>
                  </a:txBody>
                  <a:tcPr marT="45722" marB="45722"/>
                </a:tc>
                <a:tc>
                  <a:txBody>
                    <a:bodyPr/>
                    <a:lstStyle/>
                    <a:p>
                      <a:pPr algn="ctr"/>
                      <a:r>
                        <a:rPr lang="sr-Latn-BA" sz="1200" b="1" dirty="0" smtClean="0"/>
                        <a:t>Svjetska</a:t>
                      </a:r>
                      <a:endParaRPr lang="en-US" sz="1200" b="1" dirty="0"/>
                    </a:p>
                  </a:txBody>
                  <a:tcPr marT="45722" marB="45722"/>
                </a:tc>
                <a:tc>
                  <a:txBody>
                    <a:bodyPr/>
                    <a:lstStyle/>
                    <a:p>
                      <a:pPr algn="ctr"/>
                      <a:r>
                        <a:rPr lang="sr-Latn-BA" sz="1200" b="1" dirty="0" smtClean="0"/>
                        <a:t>SAD</a:t>
                      </a:r>
                      <a:r>
                        <a:rPr lang="sr-Latn-BA" sz="1200" b="1" baseline="0" dirty="0" smtClean="0"/>
                        <a:t> i UK</a:t>
                      </a:r>
                      <a:endParaRPr lang="en-US" sz="1200" b="1" dirty="0"/>
                    </a:p>
                  </a:txBody>
                  <a:tcPr marT="45722" marB="45722"/>
                </a:tc>
                <a:tc>
                  <a:txBody>
                    <a:bodyPr/>
                    <a:lstStyle/>
                    <a:p>
                      <a:pPr algn="ctr"/>
                      <a:r>
                        <a:rPr lang="sr-Latn-BA" sz="1200" b="1" dirty="0" smtClean="0"/>
                        <a:t>Svi regioni</a:t>
                      </a:r>
                      <a:endParaRPr lang="en-US" sz="1200" b="1" dirty="0"/>
                    </a:p>
                  </a:txBody>
                  <a:tcPr marT="45722" marB="45722"/>
                </a:tc>
                <a:tc>
                  <a:txBody>
                    <a:bodyPr/>
                    <a:lstStyle/>
                    <a:p>
                      <a:pPr algn="ctr"/>
                      <a:r>
                        <a:rPr lang="sr-Latn-BA" sz="1200" b="1" dirty="0" smtClean="0"/>
                        <a:t>Bankarska kriza iz SAD </a:t>
                      </a:r>
                      <a:r>
                        <a:rPr lang="sr-Latn-BA" sz="1200" b="1" smtClean="0"/>
                        <a:t>se proširila </a:t>
                      </a:r>
                      <a:r>
                        <a:rPr lang="sr-Latn-BA" sz="1200" b="1" dirty="0" smtClean="0"/>
                        <a:t>na Evropu, a slomovi berzi</a:t>
                      </a:r>
                      <a:r>
                        <a:rPr lang="sr-Latn-BA" sz="1200" b="1" baseline="0" dirty="0" smtClean="0"/>
                        <a:t> i valuta u odnosu na dolar su pogodili sve regione</a:t>
                      </a:r>
                      <a:endParaRPr lang="en-US" sz="1200" b="1" dirty="0"/>
                    </a:p>
                  </a:txBody>
                  <a:tcPr marT="45722" marB="45722"/>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B96155CE-0C20-44B7-A64F-9746F83C6039}" type="slidenum">
              <a:rPr lang="en-US" altLang="en-US" sz="1200">
                <a:solidFill>
                  <a:srgbClr val="898989"/>
                </a:solidFill>
                <a:latin typeface="Arial" charset="0"/>
              </a:rPr>
              <a:pPr>
                <a:spcBef>
                  <a:spcPct val="0"/>
                </a:spcBef>
                <a:buFontTx/>
                <a:buNone/>
              </a:pPr>
              <a:t>11</a:t>
            </a:fld>
            <a:endParaRPr lang="en-US" altLang="en-US" sz="1200">
              <a:solidFill>
                <a:srgbClr val="898989"/>
              </a:solidFill>
              <a:latin typeface="Arial" charset="0"/>
            </a:endParaRPr>
          </a:p>
        </p:txBody>
      </p:sp>
      <p:sp>
        <p:nvSpPr>
          <p:cNvPr id="14339" name="TextBox 2"/>
          <p:cNvSpPr txBox="1">
            <a:spLocks noChangeArrowheads="1"/>
          </p:cNvSpPr>
          <p:nvPr/>
        </p:nvSpPr>
        <p:spPr bwMode="auto">
          <a:xfrm>
            <a:off x="0" y="0"/>
            <a:ext cx="9144000" cy="718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Oblici finansijskog priliva u zemlje</a:t>
            </a:r>
          </a:p>
          <a:p>
            <a:pPr>
              <a:spcBef>
                <a:spcPct val="0"/>
              </a:spcBef>
              <a:buFontTx/>
              <a:buNone/>
            </a:pPr>
            <a:r>
              <a:rPr lang="sr-Latn-BA" altLang="en-US" sz="2200" i="1" u="sng">
                <a:latin typeface="Arial" charset="0"/>
              </a:rPr>
              <a:t>5 osnovnih oblika finansijskog priliva je karakterisalo zemlje u razvoju:</a:t>
            </a:r>
          </a:p>
          <a:p>
            <a:pPr>
              <a:spcBef>
                <a:spcPct val="0"/>
              </a:spcBef>
              <a:buFontTx/>
              <a:buNone/>
            </a:pPr>
            <a:endParaRPr lang="sr-Latn-BA" altLang="en-US" sz="500" i="1">
              <a:latin typeface="Arial" charset="0"/>
            </a:endParaRPr>
          </a:p>
          <a:p>
            <a:pPr>
              <a:spcBef>
                <a:spcPct val="0"/>
              </a:spcBef>
              <a:buFontTx/>
              <a:buAutoNum type="arabicPeriod"/>
            </a:pPr>
            <a:r>
              <a:rPr lang="sr-Latn-BA" altLang="en-US" sz="2200" b="1" i="1">
                <a:latin typeface="Arial" charset="0"/>
              </a:rPr>
              <a:t>Finansiranje putem obveznica </a:t>
            </a:r>
            <a:r>
              <a:rPr lang="sr-Latn-BA" altLang="en-US" sz="2000" i="1">
                <a:latin typeface="Arial" charset="0"/>
              </a:rPr>
              <a:t>(dominantno do 1915, zatim od 1918. do 1939. i nakon 1990),</a:t>
            </a:r>
          </a:p>
          <a:p>
            <a:pPr>
              <a:spcBef>
                <a:spcPct val="0"/>
              </a:spcBef>
              <a:buFontTx/>
              <a:buAutoNum type="arabicPeriod"/>
            </a:pPr>
            <a:endParaRPr lang="sr-Latn-BA" altLang="en-US" sz="300" i="1">
              <a:latin typeface="Arial" charset="0"/>
            </a:endParaRPr>
          </a:p>
          <a:p>
            <a:pPr>
              <a:spcBef>
                <a:spcPct val="0"/>
              </a:spcBef>
              <a:buFontTx/>
              <a:buNone/>
            </a:pPr>
            <a:endParaRPr lang="sr-Latn-BA" altLang="en-US" sz="500" b="1" i="1">
              <a:latin typeface="Arial" charset="0"/>
            </a:endParaRPr>
          </a:p>
          <a:p>
            <a:pPr>
              <a:spcBef>
                <a:spcPct val="0"/>
              </a:spcBef>
              <a:buFontTx/>
              <a:buNone/>
            </a:pPr>
            <a:endParaRPr lang="sr-Latn-BA" altLang="en-US" sz="500" b="1" i="1">
              <a:latin typeface="Arial" charset="0"/>
            </a:endParaRPr>
          </a:p>
          <a:p>
            <a:pPr>
              <a:spcBef>
                <a:spcPct val="0"/>
              </a:spcBef>
              <a:buFontTx/>
              <a:buNone/>
            </a:pPr>
            <a:r>
              <a:rPr lang="sr-Latn-BA" altLang="en-US" sz="2200" b="1" i="1">
                <a:latin typeface="Arial" charset="0"/>
              </a:rPr>
              <a:t>2.	Finansiranje putem uzimanja pozajmica od banaka </a:t>
            </a:r>
            <a:r>
              <a:rPr lang="sr-Latn-BA" altLang="en-US" sz="2000" i="1">
                <a:latin typeface="Arial" charset="0"/>
              </a:rPr>
              <a:t>(posebno značajne od 1970-ih do 1990-ih kada im značaj pada),</a:t>
            </a:r>
          </a:p>
          <a:p>
            <a:pPr>
              <a:spcBef>
                <a:spcPct val="0"/>
              </a:spcBef>
              <a:buFontTx/>
              <a:buAutoNum type="arabicPeriod"/>
            </a:pPr>
            <a:endParaRPr lang="sr-Latn-BA" altLang="en-US" sz="300" i="1">
              <a:latin typeface="Arial" charset="0"/>
            </a:endParaRPr>
          </a:p>
          <a:p>
            <a:pPr>
              <a:spcBef>
                <a:spcPct val="0"/>
              </a:spcBef>
              <a:buFontTx/>
              <a:buAutoNum type="arabicPeriod"/>
            </a:pPr>
            <a:endParaRPr lang="sr-Latn-BA" altLang="en-US" sz="500" b="1" i="1">
              <a:latin typeface="Arial" charset="0"/>
            </a:endParaRPr>
          </a:p>
          <a:p>
            <a:pPr>
              <a:spcBef>
                <a:spcPct val="0"/>
              </a:spcBef>
              <a:buFontTx/>
              <a:buNone/>
            </a:pPr>
            <a:r>
              <a:rPr lang="sr-Latn-BA" altLang="en-US" sz="2200" b="1" i="1">
                <a:latin typeface="Arial" charset="0"/>
              </a:rPr>
              <a:t>3.	Zvanične pozajmice od zvaničnih stranih i međunarodnih agencija</a:t>
            </a:r>
            <a:r>
              <a:rPr lang="sr-Latn-BA" altLang="en-US" sz="2200" i="1">
                <a:latin typeface="Arial" charset="0"/>
              </a:rPr>
              <a:t> </a:t>
            </a:r>
            <a:r>
              <a:rPr lang="sr-Latn-BA" altLang="en-US" sz="2000" i="1">
                <a:latin typeface="Arial" charset="0"/>
              </a:rPr>
              <a:t>kao što su IMF, Interamerička razvojna agencija, Svjetska banka, IDA, IFC, EIB, EBRD i druge (dominantan izvor finansiranja za siromašne i tranzicijske zemlje),</a:t>
            </a:r>
          </a:p>
          <a:p>
            <a:pPr>
              <a:spcBef>
                <a:spcPct val="0"/>
              </a:spcBef>
              <a:buFontTx/>
              <a:buAutoNum type="arabicPeriod"/>
            </a:pPr>
            <a:endParaRPr lang="sr-Latn-BA" altLang="en-US" sz="300" i="1">
              <a:latin typeface="Arial" charset="0"/>
            </a:endParaRPr>
          </a:p>
          <a:p>
            <a:pPr>
              <a:spcBef>
                <a:spcPct val="0"/>
              </a:spcBef>
              <a:buFontTx/>
              <a:buAutoNum type="arabicPeriod"/>
            </a:pPr>
            <a:endParaRPr lang="sr-Latn-BA" altLang="en-US" sz="300" i="1">
              <a:latin typeface="Arial" charset="0"/>
            </a:endParaRPr>
          </a:p>
          <a:p>
            <a:pPr>
              <a:spcBef>
                <a:spcPct val="0"/>
              </a:spcBef>
              <a:buFontTx/>
              <a:buNone/>
            </a:pPr>
            <a:r>
              <a:rPr lang="sr-Latn-BA" altLang="en-US" sz="2200" b="1" i="1">
                <a:latin typeface="Arial" charset="0"/>
              </a:rPr>
              <a:t>4.	Strane direktne investicije</a:t>
            </a:r>
            <a:r>
              <a:rPr lang="sr-Latn-BA" altLang="en-US" sz="2200" i="1">
                <a:latin typeface="Arial" charset="0"/>
              </a:rPr>
              <a:t> (snažan razvoj poslije Drugog svjetskog rata),</a:t>
            </a:r>
            <a:endParaRPr lang="sr-Latn-BA" altLang="en-US" sz="500" i="1">
              <a:latin typeface="Arial" charset="0"/>
            </a:endParaRPr>
          </a:p>
          <a:p>
            <a:pPr>
              <a:spcBef>
                <a:spcPct val="0"/>
              </a:spcBef>
              <a:buFontTx/>
              <a:buAutoNum type="arabicPeriod"/>
            </a:pPr>
            <a:endParaRPr lang="sr-Latn-BA" altLang="en-US" sz="300" i="1">
              <a:latin typeface="Arial" charset="0"/>
            </a:endParaRPr>
          </a:p>
          <a:p>
            <a:pPr>
              <a:spcBef>
                <a:spcPct val="0"/>
              </a:spcBef>
              <a:buFontTx/>
              <a:buNone/>
            </a:pPr>
            <a:endParaRPr lang="sr-Latn-BA" altLang="en-US" sz="300" i="1">
              <a:latin typeface="Arial" charset="0"/>
            </a:endParaRPr>
          </a:p>
          <a:p>
            <a:pPr>
              <a:spcBef>
                <a:spcPct val="0"/>
              </a:spcBef>
              <a:buFontTx/>
              <a:buNone/>
            </a:pPr>
            <a:r>
              <a:rPr lang="sr-Latn-BA" altLang="en-US" sz="2200" b="1" i="1">
                <a:latin typeface="Arial" charset="0"/>
              </a:rPr>
              <a:t>5.	Portfolio investicije u vlasništvo preduzeća</a:t>
            </a:r>
            <a:r>
              <a:rPr lang="sr-Latn-BA" altLang="en-US" sz="2200" i="1">
                <a:latin typeface="Arial" charset="0"/>
              </a:rPr>
              <a:t>, </a:t>
            </a:r>
            <a:r>
              <a:rPr lang="sr-Latn-BA" altLang="en-US" sz="2000" i="1">
                <a:latin typeface="Arial" charset="0"/>
              </a:rPr>
              <a:t>posebno došao do izražaja od početka 90-ih kada je došlo do masovne privatizacije velikih državnih preduzeća u ključnim sektorima (energetika, telekomunikacije, nafta i gas i druge).</a:t>
            </a:r>
          </a:p>
          <a:p>
            <a:pPr>
              <a:spcBef>
                <a:spcPct val="0"/>
              </a:spcBef>
              <a:buFontTx/>
              <a:buAutoNum type="arabicPeriod"/>
            </a:pPr>
            <a:endParaRPr lang="sr-Latn-BA" altLang="en-US" sz="300" i="1">
              <a:latin typeface="Arial" charset="0"/>
            </a:endParaRPr>
          </a:p>
          <a:p>
            <a:pPr algn="ctr">
              <a:spcBef>
                <a:spcPct val="0"/>
              </a:spcBef>
              <a:buFontTx/>
              <a:buNone/>
            </a:pPr>
            <a:r>
              <a:rPr lang="sr-Latn-BA" altLang="en-US" sz="2200" b="1">
                <a:latin typeface="Arial" charset="0"/>
              </a:rPr>
              <a:t>*   Oni se mogu podijeliti u dvije ključne kategorije: finansiranje putem dužničkih i vlasničkih instrumenata i njihovo nepredviđeno kretanje je izazivalo krize tokom istorije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63CA0047-3F05-411C-A892-B6EF068257AF}" type="slidenum">
              <a:rPr lang="en-US" altLang="en-US" sz="1200">
                <a:solidFill>
                  <a:srgbClr val="898989"/>
                </a:solidFill>
                <a:latin typeface="Arial" charset="0"/>
              </a:rPr>
              <a:pPr>
                <a:spcBef>
                  <a:spcPct val="0"/>
                </a:spcBef>
                <a:buFontTx/>
                <a:buNone/>
              </a:pPr>
              <a:t>12</a:t>
            </a:fld>
            <a:endParaRPr lang="en-US" altLang="en-US" sz="1200">
              <a:solidFill>
                <a:srgbClr val="898989"/>
              </a:solidFill>
              <a:latin typeface="Arial" charset="0"/>
            </a:endParaRPr>
          </a:p>
        </p:txBody>
      </p:sp>
      <p:sp>
        <p:nvSpPr>
          <p:cNvPr id="15363" name="TextBox 2"/>
          <p:cNvSpPr txBox="1">
            <a:spLocks noChangeArrowheads="1"/>
          </p:cNvSpPr>
          <p:nvPr/>
        </p:nvSpPr>
        <p:spPr bwMode="auto">
          <a:xfrm>
            <a:off x="0" y="0"/>
            <a:ext cx="9144000" cy="718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3000" b="1" i="1" u="sng">
                <a:latin typeface="Arial" charset="0"/>
              </a:rPr>
              <a:t>Velika depresija iz 1930-ih godina</a:t>
            </a:r>
          </a:p>
          <a:p>
            <a:pPr>
              <a:spcBef>
                <a:spcPct val="0"/>
              </a:spcBef>
              <a:buFontTx/>
              <a:buNone/>
            </a:pPr>
            <a:r>
              <a:rPr lang="sr-Latn-BA" altLang="en-US" sz="2200" b="1" i="1">
                <a:latin typeface="Arial" charset="0"/>
              </a:rPr>
              <a:t> </a:t>
            </a:r>
            <a:r>
              <a:rPr lang="sr-Latn-BA" altLang="en-US" sz="2400" b="1" i="1" u="sng">
                <a:latin typeface="Arial" charset="0"/>
              </a:rPr>
              <a:t>Ključni razlozi nastanka krize:</a:t>
            </a:r>
          </a:p>
          <a:p>
            <a:pPr>
              <a:spcBef>
                <a:spcPct val="0"/>
              </a:spcBef>
              <a:buFontTx/>
              <a:buNone/>
            </a:pPr>
            <a:endParaRPr lang="sr-Latn-BA" altLang="en-US" sz="500" i="1">
              <a:latin typeface="Arial" charset="0"/>
            </a:endParaRPr>
          </a:p>
          <a:p>
            <a:pPr>
              <a:spcBef>
                <a:spcPct val="0"/>
              </a:spcBef>
              <a:buFontTx/>
              <a:buAutoNum type="arabicPeriod"/>
            </a:pPr>
            <a:r>
              <a:rPr lang="sr-Latn-BA" altLang="en-US" sz="2100" i="1" u="sng">
                <a:latin typeface="Arial" charset="0"/>
              </a:rPr>
              <a:t>Špekulisanje na finansijskim tržištima </a:t>
            </a:r>
            <a:r>
              <a:rPr lang="sr-Latn-BA" altLang="en-US" sz="2100" i="1">
                <a:latin typeface="Arial" charset="0"/>
              </a:rPr>
              <a:t>– rast i pucanje balona cijena finansijskih instrumenata i nekretnina,</a:t>
            </a:r>
          </a:p>
          <a:p>
            <a:pPr>
              <a:spcBef>
                <a:spcPct val="0"/>
              </a:spcBef>
              <a:buFontTx/>
              <a:buAutoNum type="arabicPeriod"/>
            </a:pPr>
            <a:endParaRPr lang="sr-Latn-BA" altLang="en-US" sz="1000" i="1">
              <a:latin typeface="Arial" charset="0"/>
            </a:endParaRPr>
          </a:p>
          <a:p>
            <a:pPr>
              <a:spcBef>
                <a:spcPct val="0"/>
              </a:spcBef>
              <a:buFontTx/>
              <a:buAutoNum type="arabicPeriod"/>
            </a:pPr>
            <a:r>
              <a:rPr lang="sr-Latn-BA" altLang="en-US" sz="2100" i="1" u="sng">
                <a:latin typeface="Arial" charset="0"/>
              </a:rPr>
              <a:t>Slabosti bankarskog sektora i nedostatak finansijske regulative,</a:t>
            </a:r>
          </a:p>
          <a:p>
            <a:pPr>
              <a:spcBef>
                <a:spcPct val="0"/>
              </a:spcBef>
              <a:buFontTx/>
              <a:buAutoNum type="arabicPeriod"/>
            </a:pPr>
            <a:endParaRPr lang="sr-Latn-BA" altLang="en-US" sz="1000" i="1">
              <a:latin typeface="Arial" charset="0"/>
            </a:endParaRPr>
          </a:p>
          <a:p>
            <a:pPr>
              <a:spcBef>
                <a:spcPct val="0"/>
              </a:spcBef>
              <a:buFontTx/>
              <a:buAutoNum type="arabicPeriod"/>
            </a:pPr>
            <a:r>
              <a:rPr lang="sr-Latn-BA" altLang="en-US" sz="2100" i="1">
                <a:latin typeface="Arial" charset="0"/>
              </a:rPr>
              <a:t>Masovno povlačenje novca građana iz banaka i sa finansijskih tržišta – </a:t>
            </a:r>
            <a:r>
              <a:rPr lang="sr-Latn-BA" altLang="en-US" sz="2100" i="1" u="sng">
                <a:latin typeface="Arial" charset="0"/>
              </a:rPr>
              <a:t>navala na banke,</a:t>
            </a:r>
          </a:p>
          <a:p>
            <a:pPr>
              <a:spcBef>
                <a:spcPct val="0"/>
              </a:spcBef>
              <a:buFontTx/>
              <a:buAutoNum type="arabicPeriod"/>
            </a:pPr>
            <a:endParaRPr lang="sr-Latn-BA" altLang="en-US" sz="1000" i="1">
              <a:latin typeface="Arial" charset="0"/>
            </a:endParaRPr>
          </a:p>
          <a:p>
            <a:pPr>
              <a:spcBef>
                <a:spcPct val="0"/>
              </a:spcBef>
              <a:buFontTx/>
              <a:buAutoNum type="arabicPeriod"/>
            </a:pPr>
            <a:r>
              <a:rPr lang="sr-Latn-BA" altLang="en-US" sz="2100" i="1" u="sng">
                <a:latin typeface="Arial" charset="0"/>
              </a:rPr>
              <a:t>Neadekvatne politike i mjere vlade SAD</a:t>
            </a:r>
            <a:r>
              <a:rPr lang="sr-Latn-BA" altLang="en-US" sz="2100" i="1">
                <a:latin typeface="Arial" charset="0"/>
              </a:rPr>
              <a:t>, koja se odlučila za </a:t>
            </a:r>
            <a:r>
              <a:rPr lang="sr-Latn-BA" altLang="en-US" sz="2100" b="1" i="1">
                <a:latin typeface="Arial" charset="0"/>
              </a:rPr>
              <a:t>tzv. “zdrav oporavak” (Josef Šumpeter) </a:t>
            </a:r>
            <a:r>
              <a:rPr lang="sr-Latn-BA" altLang="en-US" sz="2100" i="1">
                <a:latin typeface="Arial" charset="0"/>
              </a:rPr>
              <a:t>kroz strogu štednju i nije prihvatila preporuke J.M. Keynsa o neophodnosti stimulisanja privrednih tokova – podsticanje tražnje i pomaganje da se “privredni točak zavrti”,</a:t>
            </a:r>
          </a:p>
          <a:p>
            <a:pPr>
              <a:spcBef>
                <a:spcPct val="0"/>
              </a:spcBef>
              <a:buFontTx/>
              <a:buAutoNum type="arabicPeriod"/>
            </a:pPr>
            <a:endParaRPr lang="sr-Latn-BA" altLang="en-US" sz="500" i="1">
              <a:latin typeface="Arial" charset="0"/>
            </a:endParaRPr>
          </a:p>
          <a:p>
            <a:pPr>
              <a:spcBef>
                <a:spcPct val="0"/>
              </a:spcBef>
              <a:buFontTx/>
              <a:buAutoNum type="arabicPeriod"/>
            </a:pPr>
            <a:r>
              <a:rPr lang="sr-Latn-BA" altLang="en-US" sz="2100" i="1" u="sng">
                <a:latin typeface="Arial" charset="0"/>
              </a:rPr>
              <a:t>Propast mnogih finansijskih institucija</a:t>
            </a:r>
            <a:r>
              <a:rPr lang="sr-Latn-BA" altLang="en-US" sz="2100" i="1">
                <a:latin typeface="Arial" charset="0"/>
              </a:rPr>
              <a:t>, pri čemu je izbrisana ušteđevina i materijalni status srednje klase, stečaji i likvidacija mnogih kompanija, što je izazvalo masovni gubitak radnih mjesta i socijalnih nedaća ljudi.</a:t>
            </a:r>
          </a:p>
          <a:p>
            <a:pPr>
              <a:spcBef>
                <a:spcPct val="0"/>
              </a:spcBef>
              <a:buFontTx/>
              <a:buNone/>
            </a:pPr>
            <a:endParaRPr lang="sr-Latn-BA" altLang="en-US" sz="1000" i="1">
              <a:latin typeface="Arial" charset="0"/>
            </a:endParaRPr>
          </a:p>
          <a:p>
            <a:pPr algn="ctr">
              <a:spcBef>
                <a:spcPct val="0"/>
              </a:spcBef>
              <a:buFontTx/>
              <a:buNone/>
            </a:pPr>
            <a:r>
              <a:rPr lang="sr-Latn-BA" altLang="en-US" sz="2200" i="1">
                <a:latin typeface="Arial" charset="0"/>
              </a:rPr>
              <a:t>*	</a:t>
            </a:r>
            <a:r>
              <a:rPr lang="sr-Latn-BA" altLang="en-US" sz="2200" i="1" u="sng">
                <a:latin typeface="Arial" charset="0"/>
              </a:rPr>
              <a:t>Vlasti su kasnile sa reakcijama za rješavanje krize i tek od 1933. počinje da se usvaja zakonska regulativa i neophodne mjere za izlazak iz krize, ali se recesija stalno ponavljala sve do WWII</a:t>
            </a:r>
          </a:p>
          <a:p>
            <a:pPr algn="ctr">
              <a:spcBef>
                <a:spcPct val="0"/>
              </a:spcBef>
            </a:pPr>
            <a:endParaRPr lang="sr-Latn-BA" altLang="en-US" sz="500" i="1">
              <a:latin typeface="Arial" charset="0"/>
            </a:endParaRPr>
          </a:p>
          <a:p>
            <a:pPr algn="ctr">
              <a:spcBef>
                <a:spcPct val="0"/>
              </a:spcBef>
              <a:buFontTx/>
              <a:buNone/>
            </a:pPr>
            <a:r>
              <a:rPr lang="sr-Latn-BA" altLang="en-US" sz="2200" b="1" i="1">
                <a:latin typeface="Arial" charset="0"/>
              </a:rPr>
              <a:t>*	Sličnost sa sadašnjom velikom krizom iz 2007.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93AF33A5-6E1B-4D41-BC55-5BFA17CB74B3}" type="slidenum">
              <a:rPr lang="en-US" altLang="en-US" sz="1200">
                <a:solidFill>
                  <a:srgbClr val="898989"/>
                </a:solidFill>
                <a:latin typeface="Arial" charset="0"/>
              </a:rPr>
              <a:pPr>
                <a:spcBef>
                  <a:spcPct val="0"/>
                </a:spcBef>
                <a:buFontTx/>
                <a:buNone/>
              </a:pPr>
              <a:t>13</a:t>
            </a:fld>
            <a:endParaRPr lang="en-US" altLang="en-US" sz="1200">
              <a:solidFill>
                <a:srgbClr val="898989"/>
              </a:solidFill>
              <a:latin typeface="Arial" charset="0"/>
            </a:endParaRPr>
          </a:p>
        </p:txBody>
      </p:sp>
      <p:sp>
        <p:nvSpPr>
          <p:cNvPr id="16387" name="TextBox 2"/>
          <p:cNvSpPr txBox="1">
            <a:spLocks noChangeArrowheads="1"/>
          </p:cNvSpPr>
          <p:nvPr/>
        </p:nvSpPr>
        <p:spPr bwMode="auto">
          <a:xfrm>
            <a:off x="0" y="0"/>
            <a:ext cx="9144000" cy="700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u="sng">
                <a:latin typeface="Arial" charset="0"/>
              </a:rPr>
              <a:t>Zanemareno upozorenje: krize u Latinskoj Americi</a:t>
            </a:r>
          </a:p>
          <a:p>
            <a:pPr>
              <a:spcBef>
                <a:spcPct val="0"/>
              </a:spcBef>
              <a:buFontTx/>
              <a:buChar char="-"/>
            </a:pPr>
            <a:r>
              <a:rPr lang="sr-Latn-BA" altLang="en-US" sz="2200" i="1">
                <a:latin typeface="Arial" charset="0"/>
              </a:rPr>
              <a:t>   </a:t>
            </a:r>
            <a:r>
              <a:rPr lang="sr-Latn-BA" altLang="en-US" sz="2200" b="1" i="1">
                <a:latin typeface="Arial" charset="0"/>
              </a:rPr>
              <a:t>Latinoameričke zemlje </a:t>
            </a:r>
            <a:r>
              <a:rPr lang="sr-Latn-BA" altLang="en-US" sz="2200" i="1">
                <a:latin typeface="Arial" charset="0"/>
              </a:rPr>
              <a:t>(</a:t>
            </a:r>
            <a:r>
              <a:rPr lang="sr-Latn-BA" altLang="en-US" sz="2200" i="1" u="sng">
                <a:latin typeface="Arial" charset="0"/>
              </a:rPr>
              <a:t>sa slabim vladama i vojnim diktaturama</a:t>
            </a:r>
            <a:r>
              <a:rPr lang="sr-Latn-BA" altLang="en-US" sz="2200" i="1">
                <a:latin typeface="Arial" charset="0"/>
              </a:rPr>
              <a:t>) - godinama su neprekidno bile poprište “valutnih kriza, kraha banaka, hiperinflacionih skokova i ostalih finansijskih, ekonomskih i monetarnih nedaća” do sada poznatih modernom svijetu</a:t>
            </a: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r>
              <a:rPr lang="sr-Latn-BA" altLang="en-US" sz="2200" i="1">
                <a:latin typeface="Arial" charset="0"/>
              </a:rPr>
              <a:t>  </a:t>
            </a:r>
            <a:r>
              <a:rPr lang="sr-Latn-BA" altLang="en-US" sz="2200" b="1" u="sng">
                <a:latin typeface="Arial" charset="0"/>
              </a:rPr>
              <a:t>Populistički programi vlasti</a:t>
            </a:r>
            <a:r>
              <a:rPr lang="sr-Latn-BA" altLang="en-US" sz="2200" b="1">
                <a:latin typeface="Arial" charset="0"/>
              </a:rPr>
              <a:t> </a:t>
            </a:r>
            <a:r>
              <a:rPr lang="sr-Latn-BA" altLang="en-US" sz="2200" i="1">
                <a:latin typeface="Arial" charset="0"/>
              </a:rPr>
              <a:t>– </a:t>
            </a:r>
            <a:r>
              <a:rPr lang="sr-Latn-BA" altLang="en-US" sz="2100" i="1">
                <a:latin typeface="Arial" charset="0"/>
              </a:rPr>
              <a:t>finansirani zaduživanjem kod inostranih banaka što je za posljedicu imalo krize platnog bilansa država i prestanak otplate dugova ili štampanjem novca što je dovodilo do hiperinflacije </a:t>
            </a:r>
          </a:p>
          <a:p>
            <a:pPr>
              <a:spcBef>
                <a:spcPct val="0"/>
              </a:spcBef>
              <a:buFontTx/>
              <a:buChar char="-"/>
            </a:pPr>
            <a:endParaRPr lang="sr-Latn-BA" altLang="en-US" sz="300" i="1">
              <a:latin typeface="Arial" charset="0"/>
            </a:endParaRPr>
          </a:p>
          <a:p>
            <a:pPr>
              <a:spcBef>
                <a:spcPct val="0"/>
              </a:spcBef>
              <a:buFontTx/>
              <a:buNone/>
            </a:pPr>
            <a:r>
              <a:rPr lang="sr-Latn-BA" altLang="en-US" sz="2200" i="1">
                <a:latin typeface="Arial" charset="0"/>
              </a:rPr>
              <a:t>	</a:t>
            </a:r>
            <a:r>
              <a:rPr lang="sr-Latn-BA" altLang="en-US" sz="2000" i="1">
                <a:latin typeface="Arial" charset="0"/>
              </a:rPr>
              <a:t>*	 </a:t>
            </a:r>
            <a:r>
              <a:rPr lang="sr-Latn-BA" altLang="en-US" sz="2000" b="1" i="1">
                <a:latin typeface="Arial" charset="0"/>
              </a:rPr>
              <a:t>pezos </a:t>
            </a:r>
            <a:r>
              <a:rPr lang="sr-Latn-BA" altLang="en-US" sz="2000" i="1">
                <a:latin typeface="Arial" charset="0"/>
              </a:rPr>
              <a:t>– sinonim i reputacija hipotetičke valute koja je oličenje “opasnosti makroekonomskog populizma i finansijskih problema” koju koriste ekonomisti u svojim istraživanjima i izlaganjima o krizama</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300" i="1">
              <a:latin typeface="Arial" charset="0"/>
            </a:endParaRPr>
          </a:p>
          <a:p>
            <a:pPr algn="ctr">
              <a:spcBef>
                <a:spcPct val="0"/>
              </a:spcBef>
              <a:buFontTx/>
              <a:buNone/>
            </a:pPr>
            <a:r>
              <a:rPr lang="sr-Latn-BA" altLang="en-US" sz="2600" b="1" i="1" u="sng">
                <a:latin typeface="Arial" charset="0"/>
              </a:rPr>
              <a:t>Dužnička kriza 80-ih godina 20. vijeka</a:t>
            </a:r>
          </a:p>
          <a:p>
            <a:pPr algn="ctr">
              <a:spcBef>
                <a:spcPct val="0"/>
              </a:spcBef>
              <a:buFontTx/>
              <a:buNone/>
            </a:pPr>
            <a:endParaRPr lang="sr-Latn-BA" altLang="en-US" sz="500" b="1" i="1">
              <a:latin typeface="Arial" charset="0"/>
            </a:endParaRPr>
          </a:p>
          <a:p>
            <a:pPr>
              <a:spcBef>
                <a:spcPct val="0"/>
              </a:spcBef>
              <a:buFontTx/>
              <a:buChar char="-"/>
            </a:pPr>
            <a:r>
              <a:rPr lang="sr-Latn-BA" altLang="en-US" sz="2100" i="1">
                <a:latin typeface="Arial" charset="0"/>
              </a:rPr>
              <a:t>  </a:t>
            </a:r>
            <a:r>
              <a:rPr lang="sr-Latn-BA" altLang="en-US" sz="2100" b="1" i="1">
                <a:latin typeface="Arial" charset="0"/>
              </a:rPr>
              <a:t>1981-1983.</a:t>
            </a:r>
            <a:r>
              <a:rPr lang="sr-Latn-BA" altLang="en-US" sz="2100" i="1">
                <a:latin typeface="Arial" charset="0"/>
              </a:rPr>
              <a:t> je period kada je svjetska privreda zapala u duboku recesiju i kada zemlje u razvoju nisu mogle da otplaćuju svoje dugove</a:t>
            </a:r>
          </a:p>
          <a:p>
            <a:pPr>
              <a:spcBef>
                <a:spcPct val="0"/>
              </a:spcBef>
              <a:buFontTx/>
              <a:buNone/>
            </a:pPr>
            <a:r>
              <a:rPr lang="sr-Latn-BA" altLang="en-US" sz="2200" i="1">
                <a:latin typeface="Arial" charset="0"/>
              </a:rPr>
              <a:t>	</a:t>
            </a:r>
            <a:r>
              <a:rPr lang="sr-Latn-BA" altLang="en-US" sz="1800" i="1">
                <a:latin typeface="Arial" charset="0"/>
              </a:rPr>
              <a:t>*	slično kao i tokom Velike depresije, pa je to podstaklo </a:t>
            </a:r>
            <a:r>
              <a:rPr lang="sr-Latn-BA" altLang="en-US" sz="1800" b="1" i="1">
                <a:latin typeface="Arial" charset="0"/>
              </a:rPr>
              <a:t>dužničku krizu i talas bankrotstva</a:t>
            </a:r>
          </a:p>
          <a:p>
            <a:pPr>
              <a:spcBef>
                <a:spcPct val="0"/>
              </a:spcBef>
              <a:buFontTx/>
              <a:buNone/>
            </a:pPr>
            <a:endParaRPr lang="sr-Latn-BA" altLang="en-US" sz="500" i="1">
              <a:latin typeface="Arial" charset="0"/>
            </a:endParaRPr>
          </a:p>
          <a:p>
            <a:pPr algn="ctr">
              <a:spcBef>
                <a:spcPct val="0"/>
              </a:spcBef>
              <a:buFontTx/>
              <a:buChar char="-"/>
            </a:pPr>
            <a:r>
              <a:rPr lang="sr-Latn-BA" altLang="en-US" sz="2200">
                <a:latin typeface="Arial" charset="0"/>
              </a:rPr>
              <a:t>  </a:t>
            </a:r>
            <a:r>
              <a:rPr lang="sr-Latn-BA" altLang="en-US" sz="2100">
                <a:latin typeface="Arial" charset="0"/>
              </a:rPr>
              <a:t> </a:t>
            </a:r>
            <a:r>
              <a:rPr lang="sr-Latn-BA" altLang="en-US" sz="2100" b="1">
                <a:latin typeface="Arial" charset="0"/>
              </a:rPr>
              <a:t>Sjedinjene Države </a:t>
            </a:r>
            <a:r>
              <a:rPr lang="sr-Latn-BA" altLang="en-US" sz="2100">
                <a:latin typeface="Arial" charset="0"/>
              </a:rPr>
              <a:t>su značajno podstakle ovakav razvoj događaja, jer je </a:t>
            </a:r>
            <a:r>
              <a:rPr lang="sr-Latn-BA" altLang="en-US" sz="2100" b="1">
                <a:latin typeface="Arial" charset="0"/>
              </a:rPr>
              <a:t>FED 1979. </a:t>
            </a:r>
            <a:r>
              <a:rPr lang="sr-Latn-BA" altLang="en-US" sz="2100">
                <a:latin typeface="Arial" charset="0"/>
              </a:rPr>
              <a:t>usvojio </a:t>
            </a:r>
            <a:r>
              <a:rPr lang="sr-Latn-BA" altLang="en-US" sz="2100" b="1">
                <a:latin typeface="Arial" charset="0"/>
              </a:rPr>
              <a:t>oštru antiinflatornu politiku podizanjem kamatnih stopa na dolare </a:t>
            </a:r>
            <a:r>
              <a:rPr lang="sr-Latn-BA" altLang="en-US" sz="2100">
                <a:latin typeface="Arial" charset="0"/>
              </a:rPr>
              <a:t>što je uvelo </a:t>
            </a:r>
            <a:r>
              <a:rPr lang="sr-Latn-BA" altLang="en-US" sz="2100" b="1">
                <a:latin typeface="Arial" charset="0"/>
              </a:rPr>
              <a:t>svjetsku privredu u recesiju</a:t>
            </a:r>
            <a:endParaRPr lang="sr-Latn-BA" altLang="en-US" sz="2100">
              <a:latin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F7BA484F-77B0-4F4E-915E-D2DB31C6DD13}" type="slidenum">
              <a:rPr lang="en-US" altLang="en-US" sz="1200">
                <a:solidFill>
                  <a:srgbClr val="898989"/>
                </a:solidFill>
                <a:latin typeface="Arial" charset="0"/>
              </a:rPr>
              <a:pPr>
                <a:spcBef>
                  <a:spcPct val="0"/>
                </a:spcBef>
                <a:buFontTx/>
                <a:buNone/>
              </a:pPr>
              <a:t>14</a:t>
            </a:fld>
            <a:endParaRPr lang="en-US" altLang="en-US" sz="1200">
              <a:solidFill>
                <a:srgbClr val="898989"/>
              </a:solidFill>
              <a:latin typeface="Arial" charset="0"/>
            </a:endParaRPr>
          </a:p>
        </p:txBody>
      </p:sp>
      <p:sp>
        <p:nvSpPr>
          <p:cNvPr id="17411" name="TextBox 2"/>
          <p:cNvSpPr txBox="1">
            <a:spLocks noChangeArrowheads="1"/>
          </p:cNvSpPr>
          <p:nvPr/>
        </p:nvSpPr>
        <p:spPr bwMode="auto">
          <a:xfrm>
            <a:off x="0" y="0"/>
            <a:ext cx="91440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3000" b="1" i="1" u="sng">
                <a:latin typeface="Arial" charset="0"/>
              </a:rPr>
              <a:t>Dužnička kriza 80-ih godina 20. vijeka</a:t>
            </a:r>
          </a:p>
          <a:p>
            <a:pPr>
              <a:spcBef>
                <a:spcPct val="0"/>
              </a:spcBef>
              <a:buFontTx/>
              <a:buNone/>
            </a:pPr>
            <a:r>
              <a:rPr lang="sr-Latn-BA" altLang="en-US" sz="2400" i="1">
                <a:latin typeface="Arial" charset="0"/>
              </a:rPr>
              <a:t>*	</a:t>
            </a:r>
            <a:r>
              <a:rPr lang="sr-Latn-BA" altLang="en-US" sz="2400" i="1" u="sng">
                <a:latin typeface="Arial" charset="0"/>
              </a:rPr>
              <a:t>Negativne posljedice po zemlje u razvoju su imali sljedeći faktori:</a:t>
            </a:r>
          </a:p>
          <a:p>
            <a:pPr>
              <a:spcBef>
                <a:spcPct val="0"/>
              </a:spcBef>
              <a:buFontTx/>
              <a:buNone/>
            </a:pPr>
            <a:endParaRPr lang="sr-Latn-BA" altLang="en-US" sz="500" i="1" u="sng">
              <a:latin typeface="Arial" charset="0"/>
            </a:endParaRPr>
          </a:p>
          <a:p>
            <a:pPr>
              <a:spcBef>
                <a:spcPct val="0"/>
              </a:spcBef>
              <a:buFontTx/>
              <a:buNone/>
            </a:pPr>
            <a:endParaRPr lang="sr-Latn-BA" altLang="en-US" sz="500" i="1" u="sng">
              <a:latin typeface="Arial" charset="0"/>
            </a:endParaRPr>
          </a:p>
          <a:p>
            <a:pPr>
              <a:spcBef>
                <a:spcPct val="0"/>
              </a:spcBef>
              <a:buFontTx/>
              <a:buNone/>
            </a:pPr>
            <a:r>
              <a:rPr lang="sr-Latn-BA" altLang="en-US" sz="2000" i="1">
                <a:latin typeface="Arial" charset="0"/>
              </a:rPr>
              <a:t>	1.	</a:t>
            </a:r>
            <a:r>
              <a:rPr lang="sr-Latn-BA" altLang="en-US" sz="2000" b="1" i="1">
                <a:latin typeface="Arial" charset="0"/>
              </a:rPr>
              <a:t>smanjenje agregatne tražnje </a:t>
            </a:r>
            <a:r>
              <a:rPr lang="sr-Latn-BA" altLang="en-US" sz="1800" i="1">
                <a:latin typeface="Arial" charset="0"/>
              </a:rPr>
              <a:t>(recesija u svijetu početkom ‘80-ih)</a:t>
            </a:r>
            <a:r>
              <a:rPr lang="sr-Latn-BA" altLang="en-US" sz="2000" i="1">
                <a:latin typeface="Arial" charset="0"/>
              </a:rPr>
              <a:t>,</a:t>
            </a:r>
          </a:p>
          <a:p>
            <a:pPr>
              <a:spcBef>
                <a:spcPct val="0"/>
              </a:spcBef>
              <a:buFontTx/>
              <a:buNone/>
            </a:pPr>
            <a:endParaRPr lang="sr-Latn-BA" altLang="en-US" sz="500" i="1">
              <a:latin typeface="Arial" charset="0"/>
            </a:endParaRPr>
          </a:p>
          <a:p>
            <a:pPr>
              <a:spcBef>
                <a:spcPct val="0"/>
              </a:spcBef>
              <a:buFontTx/>
              <a:buNone/>
            </a:pPr>
            <a:r>
              <a:rPr lang="sr-Latn-BA" altLang="en-US" sz="2000" i="1">
                <a:latin typeface="Arial" charset="0"/>
              </a:rPr>
              <a:t>	2.	</a:t>
            </a:r>
            <a:r>
              <a:rPr lang="sr-Latn-BA" altLang="en-US" sz="2000" b="1" i="1">
                <a:latin typeface="Arial" charset="0"/>
              </a:rPr>
              <a:t>uticaj “prvobitnog grijeha” </a:t>
            </a:r>
            <a:r>
              <a:rPr lang="sr-Latn-BA" altLang="en-US" sz="2000" i="1">
                <a:latin typeface="Arial" charset="0"/>
              </a:rPr>
              <a:t>– </a:t>
            </a:r>
            <a:r>
              <a:rPr lang="sr-Latn-BA" altLang="en-US" sz="1800" i="1">
                <a:latin typeface="Arial" charset="0"/>
              </a:rPr>
              <a:t>termin Barry Eichengreen i  Richard Hausman su iskoristili ovaj izraz da bi opisali nemogućnost zemalja u razvoju da dobiju pozajmice u sopstvenoj valuti, pa je većina stranih dugova tih zemalja bila denominovana u vodećim inostranim valutama</a:t>
            </a:r>
          </a:p>
          <a:p>
            <a:pPr>
              <a:spcBef>
                <a:spcPct val="0"/>
              </a:spcBef>
              <a:buFontTx/>
              <a:buNone/>
            </a:pPr>
            <a:endParaRPr lang="sr-Latn-BA" altLang="en-US" sz="500" i="1">
              <a:latin typeface="Arial" charset="0"/>
            </a:endParaRPr>
          </a:p>
          <a:p>
            <a:pPr>
              <a:spcBef>
                <a:spcPct val="0"/>
              </a:spcBef>
              <a:buFontTx/>
              <a:buNone/>
            </a:pPr>
            <a:r>
              <a:rPr lang="sr-Latn-BA" altLang="en-US" sz="2000" i="1">
                <a:latin typeface="Arial" charset="0"/>
              </a:rPr>
              <a:t>	3.	 problem je bila </a:t>
            </a:r>
            <a:r>
              <a:rPr lang="sr-Latn-BA" altLang="en-US" sz="2000" b="1" i="1">
                <a:latin typeface="Arial" charset="0"/>
              </a:rPr>
              <a:t>snažna apresijacija dolara </a:t>
            </a:r>
            <a:r>
              <a:rPr lang="sr-Latn-BA" altLang="en-US" sz="2000" i="1">
                <a:latin typeface="Arial" charset="0"/>
              </a:rPr>
              <a:t>što je podiglo </a:t>
            </a:r>
            <a:r>
              <a:rPr lang="sr-Latn-BA" altLang="en-US" sz="2000" b="1" i="1">
                <a:latin typeface="Arial" charset="0"/>
              </a:rPr>
              <a:t>realnu vrijednost tih dugova </a:t>
            </a:r>
            <a:r>
              <a:rPr lang="sr-Latn-BA" altLang="en-US" sz="2000" i="1">
                <a:latin typeface="Arial" charset="0"/>
              </a:rPr>
              <a:t>– povećali su se za 250% od 1977. do 1982. i trebalo je više domaće valute za njihovo servisiranje,</a:t>
            </a:r>
          </a:p>
          <a:p>
            <a:pPr>
              <a:spcBef>
                <a:spcPct val="0"/>
              </a:spcBef>
              <a:buFontTx/>
              <a:buNone/>
            </a:pPr>
            <a:endParaRPr lang="sr-Latn-BA" altLang="en-US" sz="500" i="1">
              <a:latin typeface="Arial" charset="0"/>
            </a:endParaRPr>
          </a:p>
          <a:p>
            <a:pPr>
              <a:spcBef>
                <a:spcPct val="0"/>
              </a:spcBef>
              <a:buFontTx/>
              <a:buNone/>
            </a:pPr>
            <a:r>
              <a:rPr lang="sr-Latn-BA" altLang="en-US" sz="2000" i="1">
                <a:latin typeface="Arial" charset="0"/>
              </a:rPr>
              <a:t>	4.	</a:t>
            </a:r>
            <a:r>
              <a:rPr lang="sr-Latn-BA" altLang="en-US" sz="2000" b="1" i="1">
                <a:latin typeface="Arial" charset="0"/>
              </a:rPr>
              <a:t>pad  cijena primarnih proizvoda </a:t>
            </a:r>
            <a:r>
              <a:rPr lang="sr-Latn-BA" altLang="en-US" sz="2000" i="1">
                <a:latin typeface="Arial" charset="0"/>
              </a:rPr>
              <a:t>je pogoršao uslove trgovine za mnoge siromašne zemlje, pošto su uglavnom najveći dio njihovog izvoza bile baš sirovine, poluproizvodi, dijelovi za sklapanje finalnih proizvoda i slično.</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1900" b="1" i="1">
                <a:latin typeface="Arial" charset="0"/>
              </a:rPr>
              <a:t>-	Početak krize 1982. i objava Meksika </a:t>
            </a:r>
            <a:r>
              <a:rPr lang="sr-Latn-BA" altLang="en-US" sz="1900" i="1">
                <a:latin typeface="Arial" charset="0"/>
              </a:rPr>
              <a:t>da ne može da servisira spoljne dugove i da je njena centralna banka potrošila devizne rezerve</a:t>
            </a:r>
          </a:p>
          <a:p>
            <a:pPr>
              <a:spcBef>
                <a:spcPct val="0"/>
              </a:spcBef>
              <a:buFontTx/>
              <a:buChar char="-"/>
            </a:pPr>
            <a:endParaRPr lang="sr-Latn-BA" altLang="en-US" sz="500" i="1">
              <a:latin typeface="Arial" charset="0"/>
            </a:endParaRPr>
          </a:p>
          <a:p>
            <a:pPr>
              <a:spcBef>
                <a:spcPct val="0"/>
              </a:spcBef>
              <a:buFontTx/>
              <a:buChar char="-"/>
            </a:pPr>
            <a:r>
              <a:rPr lang="sr-Latn-BA" altLang="en-US" sz="2000" i="1">
                <a:latin typeface="Arial" charset="0"/>
              </a:rPr>
              <a:t> 	</a:t>
            </a:r>
            <a:r>
              <a:rPr lang="sr-Latn-BA" altLang="en-US" sz="1900" b="1" i="1">
                <a:latin typeface="Arial" charset="0"/>
              </a:rPr>
              <a:t>Prestanak odobravanja zajmova</a:t>
            </a:r>
            <a:r>
              <a:rPr lang="sr-Latn-BA" altLang="en-US" sz="1900" i="1">
                <a:latin typeface="Arial" charset="0"/>
              </a:rPr>
              <a:t> i drugim zemljama iz Latinske Amerike (Argentina, Brazil i Čile) i manje razvijenim područjima (države iz istočne Evrope i Afrike), a fondovi novca su preusmjereni ka industriji visoko razvijenih zemalja – “</a:t>
            </a:r>
            <a:r>
              <a:rPr lang="sr-Latn-BA" altLang="en-US" sz="2000" b="1" i="1" u="sng">
                <a:latin typeface="Arial" charset="0"/>
              </a:rPr>
              <a:t>sindrom  brzog širenja zaraze”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F377E153-52F8-44B4-9395-44489454267B}" type="slidenum">
              <a:rPr lang="en-US" altLang="en-US" sz="1200">
                <a:solidFill>
                  <a:srgbClr val="898989"/>
                </a:solidFill>
                <a:latin typeface="Arial" charset="0"/>
              </a:rPr>
              <a:pPr>
                <a:spcBef>
                  <a:spcPct val="0"/>
                </a:spcBef>
                <a:buFontTx/>
                <a:buNone/>
              </a:pPr>
              <a:t>15</a:t>
            </a:fld>
            <a:endParaRPr lang="en-US" altLang="en-US" sz="1200">
              <a:solidFill>
                <a:srgbClr val="898989"/>
              </a:solidFill>
              <a:latin typeface="Arial" charset="0"/>
            </a:endParaRPr>
          </a:p>
        </p:txBody>
      </p:sp>
      <p:sp>
        <p:nvSpPr>
          <p:cNvPr id="18435" name="TextBox 2"/>
          <p:cNvSpPr txBox="1">
            <a:spLocks noChangeArrowheads="1"/>
          </p:cNvSpPr>
          <p:nvPr/>
        </p:nvSpPr>
        <p:spPr bwMode="auto">
          <a:xfrm>
            <a:off x="0" y="0"/>
            <a:ext cx="9144000" cy="707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3000" b="1" i="1" u="sng">
                <a:latin typeface="Arial" charset="0"/>
              </a:rPr>
              <a:t>Dužnička kriza 80-ih godina 20. vijeka</a:t>
            </a:r>
          </a:p>
          <a:p>
            <a:pPr>
              <a:spcBef>
                <a:spcPct val="0"/>
              </a:spcBef>
              <a:buFontTx/>
              <a:buNone/>
            </a:pPr>
            <a:r>
              <a:rPr lang="sr-Latn-BA" altLang="en-US" sz="2400" b="1">
                <a:latin typeface="Arial" charset="0"/>
              </a:rPr>
              <a:t>*   Recesija je eskalirala, a jedino su zemlje iz istočne Azije uspjele da izbjegnu naglo usporavanje privrednog rasta i prestrukturiranje dužničkih obaveza (oko 40 zemalja se suočavalo sa ozbiljnim dužničkim problemima)</a:t>
            </a:r>
          </a:p>
          <a:p>
            <a:pPr>
              <a:spcBef>
                <a:spcPct val="0"/>
              </a:spcBef>
              <a:buFontTx/>
              <a:buNone/>
            </a:pPr>
            <a:endParaRPr lang="sr-Latn-BA" altLang="en-US" sz="2400" i="1">
              <a:latin typeface="Arial" charset="0"/>
            </a:endParaRPr>
          </a:p>
          <a:p>
            <a:pPr>
              <a:spcBef>
                <a:spcPct val="0"/>
              </a:spcBef>
              <a:buFontTx/>
              <a:buChar char="-"/>
            </a:pPr>
            <a:r>
              <a:rPr lang="sr-Latn-BA" altLang="en-US" sz="2400" i="1">
                <a:latin typeface="Arial" charset="0"/>
              </a:rPr>
              <a:t>Vlasti razvijenih zemalja su instistirale da njihove velike banke nastave da pozajmljuju novac da ne bi došlo do potpunog bankrota zemalja u razvoju, a što bi ugrozilo i njihove velike banke sa Wall Street-a, Londona i drugih</a:t>
            </a:r>
          </a:p>
          <a:p>
            <a:pPr>
              <a:spcBef>
                <a:spcPct val="0"/>
              </a:spcBef>
              <a:buFontTx/>
              <a:buChar char="-"/>
            </a:pPr>
            <a:endParaRPr lang="sr-Latn-BA" altLang="en-US" sz="1500" i="1">
              <a:latin typeface="Arial" charset="0"/>
            </a:endParaRPr>
          </a:p>
          <a:p>
            <a:pPr>
              <a:spcBef>
                <a:spcPct val="0"/>
              </a:spcBef>
              <a:buFontTx/>
              <a:buChar char="-"/>
            </a:pPr>
            <a:r>
              <a:rPr lang="sr-Latn-BA" altLang="en-US" sz="2400" i="1">
                <a:latin typeface="Arial" charset="0"/>
              </a:rPr>
              <a:t>   Kriza je riješena tek 1989. kada su se pod pritiskom vlada razvijenih zapadnih zemalja </a:t>
            </a:r>
            <a:r>
              <a:rPr lang="sr-Latn-BA" altLang="en-US" sz="2400" b="1" i="1" u="sng">
                <a:latin typeface="Arial" charset="0"/>
              </a:rPr>
              <a:t>“velike banke kreditori” </a:t>
            </a:r>
            <a:r>
              <a:rPr lang="sr-Latn-BA" altLang="en-US" sz="2400" i="1">
                <a:latin typeface="Arial" charset="0"/>
              </a:rPr>
              <a:t>složile da otpišu 12% dugova Meksika, a pregovaralo se o restrukturiranju dugova i sa Filipinima, Kostarikom, Venecuelom, Urugvajem i Nigerom</a:t>
            </a:r>
          </a:p>
          <a:p>
            <a:pPr>
              <a:spcBef>
                <a:spcPct val="0"/>
              </a:spcBef>
              <a:buFontTx/>
              <a:buChar char="-"/>
            </a:pPr>
            <a:endParaRPr lang="sr-Latn-BA" altLang="en-US" sz="1000" i="1">
              <a:latin typeface="Arial" charset="0"/>
            </a:endParaRPr>
          </a:p>
          <a:p>
            <a:pPr>
              <a:spcBef>
                <a:spcPct val="0"/>
              </a:spcBef>
              <a:buFontTx/>
              <a:buChar char="-"/>
            </a:pPr>
            <a:r>
              <a:rPr lang="sr-Latn-BA" altLang="en-US" sz="2400" i="1">
                <a:latin typeface="Arial" charset="0"/>
              </a:rPr>
              <a:t>  Preliminarnim dogovorom kreditora sa Argentinom i Brazilom iz 1992. izgledalo je da su dužnički problemi riješeni</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306E6557-E52E-4F07-A6DD-D07A96EF99F6}" type="slidenum">
              <a:rPr lang="en-US" altLang="en-US" sz="1200">
                <a:solidFill>
                  <a:srgbClr val="898989"/>
                </a:solidFill>
                <a:latin typeface="Arial" charset="0"/>
              </a:rPr>
              <a:pPr>
                <a:spcBef>
                  <a:spcPct val="0"/>
                </a:spcBef>
                <a:buFontTx/>
                <a:buNone/>
              </a:pPr>
              <a:t>16</a:t>
            </a:fld>
            <a:endParaRPr lang="en-US" altLang="en-US" sz="1200">
              <a:solidFill>
                <a:srgbClr val="898989"/>
              </a:solidFill>
              <a:latin typeface="Arial" charset="0"/>
            </a:endParaRPr>
          </a:p>
        </p:txBody>
      </p:sp>
      <p:sp>
        <p:nvSpPr>
          <p:cNvPr id="19459" name="TextBox 2"/>
          <p:cNvSpPr txBox="1">
            <a:spLocks noChangeArrowheads="1"/>
          </p:cNvSpPr>
          <p:nvPr/>
        </p:nvSpPr>
        <p:spPr bwMode="auto">
          <a:xfrm>
            <a:off x="0" y="0"/>
            <a:ext cx="9144000" cy="644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3000" b="1" i="1">
                <a:latin typeface="Arial" charset="0"/>
              </a:rPr>
              <a:t>Dužnička kriza 80-ih godina 20. vijeka</a:t>
            </a:r>
          </a:p>
          <a:p>
            <a:pPr algn="ctr">
              <a:spcBef>
                <a:spcPct val="0"/>
              </a:spcBef>
              <a:buFontTx/>
              <a:buNone/>
            </a:pPr>
            <a:r>
              <a:rPr lang="sr-Latn-BA" altLang="en-US" sz="2200" b="1" i="1">
                <a:latin typeface="Arial" charset="0"/>
              </a:rPr>
              <a:t>*	</a:t>
            </a:r>
            <a:r>
              <a:rPr lang="sr-Latn-BA" altLang="en-US" sz="2200" i="1" u="sng">
                <a:latin typeface="Arial" charset="0"/>
              </a:rPr>
              <a:t>Početkom 1990-ih ponovo su obnovljeni prilivi privatnog kapitala u zemlje u razvoju (uključujući i zemlje Latinske Amerike) kao rezultat:</a:t>
            </a:r>
          </a:p>
          <a:p>
            <a:pPr>
              <a:spcBef>
                <a:spcPct val="0"/>
              </a:spcBef>
              <a:buFontTx/>
              <a:buNone/>
            </a:pPr>
            <a:r>
              <a:rPr lang="sr-Latn-BA" altLang="en-US" sz="1900" i="1">
                <a:latin typeface="Arial" charset="0"/>
              </a:rPr>
              <a:t>	</a:t>
            </a:r>
          </a:p>
          <a:p>
            <a:pPr>
              <a:spcBef>
                <a:spcPct val="0"/>
              </a:spcBef>
              <a:buFontTx/>
              <a:buNone/>
            </a:pPr>
            <a:r>
              <a:rPr lang="sr-Latn-BA" altLang="en-US" sz="1900" i="1">
                <a:latin typeface="Arial" charset="0"/>
              </a:rPr>
              <a:t>	</a:t>
            </a:r>
            <a:r>
              <a:rPr lang="sr-Latn-BA" altLang="en-US" sz="2000" i="1">
                <a:latin typeface="Arial" charset="0"/>
              </a:rPr>
              <a:t>1.	</a:t>
            </a:r>
            <a:r>
              <a:rPr lang="sr-Latn-BA" altLang="en-US" sz="2000" b="1" i="1">
                <a:latin typeface="Arial" charset="0"/>
              </a:rPr>
              <a:t>niskih kamatnih stopa u SAD,</a:t>
            </a:r>
          </a:p>
          <a:p>
            <a:pPr>
              <a:spcBef>
                <a:spcPct val="0"/>
              </a:spcBef>
              <a:buFontTx/>
              <a:buNone/>
            </a:pPr>
            <a:endParaRPr lang="sr-Latn-BA" altLang="en-US" sz="1000" b="1" i="1">
              <a:latin typeface="Arial" charset="0"/>
            </a:endParaRPr>
          </a:p>
          <a:p>
            <a:pPr>
              <a:spcBef>
                <a:spcPct val="0"/>
              </a:spcBef>
              <a:buFontTx/>
              <a:buNone/>
            </a:pPr>
            <a:r>
              <a:rPr lang="sr-Latn-BA" altLang="en-US" sz="1900" i="1">
                <a:latin typeface="Arial" charset="0"/>
              </a:rPr>
              <a:t>	</a:t>
            </a:r>
            <a:r>
              <a:rPr lang="sr-Latn-BA" altLang="en-US" sz="2000" i="1">
                <a:latin typeface="Arial" charset="0"/>
              </a:rPr>
              <a:t>2.	zemlje u razvoju su ulagale velike napore </a:t>
            </a:r>
            <a:r>
              <a:rPr lang="sr-Latn-BA" altLang="en-US" sz="2000" b="1" i="1">
                <a:latin typeface="Arial" charset="0"/>
              </a:rPr>
              <a:t>da obuzdaju inflaciju, </a:t>
            </a:r>
            <a:r>
              <a:rPr lang="sr-Latn-BA" altLang="en-US" sz="2000" i="1">
                <a:latin typeface="Arial" charset="0"/>
              </a:rPr>
              <a:t>što je uticalo da </a:t>
            </a:r>
            <a:r>
              <a:rPr lang="sr-Latn-BA" altLang="en-US" sz="2000" i="1" u="sng">
                <a:latin typeface="Arial" charset="0"/>
              </a:rPr>
              <a:t>vlade ovih zemalja smanje intervencije u privredi i regulišu rastuće probleme poreske evazije,</a:t>
            </a:r>
          </a:p>
          <a:p>
            <a:pPr>
              <a:spcBef>
                <a:spcPct val="0"/>
              </a:spcBef>
              <a:buFontTx/>
              <a:buNone/>
            </a:pPr>
            <a:endParaRPr lang="sr-Latn-BA" altLang="en-US" sz="1000" i="1">
              <a:latin typeface="Arial" charset="0"/>
            </a:endParaRPr>
          </a:p>
          <a:p>
            <a:pPr>
              <a:spcBef>
                <a:spcPct val="0"/>
              </a:spcBef>
              <a:buFontTx/>
              <a:buNone/>
            </a:pPr>
            <a:r>
              <a:rPr lang="sr-Latn-BA" altLang="en-US" sz="1900" i="1">
                <a:latin typeface="Arial" charset="0"/>
              </a:rPr>
              <a:t>	</a:t>
            </a:r>
            <a:r>
              <a:rPr lang="sr-Latn-BA" altLang="en-US" sz="2000" i="1">
                <a:latin typeface="Arial" charset="0"/>
              </a:rPr>
              <a:t>3.	</a:t>
            </a:r>
            <a:r>
              <a:rPr lang="sr-Latn-BA" altLang="en-US" sz="2000" i="1" u="sng">
                <a:latin typeface="Arial" charset="0"/>
              </a:rPr>
              <a:t>smanjivao se obim trgovinskih barijera</a:t>
            </a:r>
            <a:r>
              <a:rPr lang="sr-Latn-BA" altLang="en-US" sz="2000" i="1">
                <a:latin typeface="Arial" charset="0"/>
              </a:rPr>
              <a:t> s ciljem da se </a:t>
            </a:r>
            <a:r>
              <a:rPr lang="sr-Latn-BA" altLang="en-US" sz="2000" i="1" u="sng">
                <a:latin typeface="Arial" charset="0"/>
              </a:rPr>
              <a:t>dereguliše tržište rada i proizvoda, a i poboljša efikasnost kompletnog tržišta,</a:t>
            </a:r>
          </a:p>
          <a:p>
            <a:pPr>
              <a:spcBef>
                <a:spcPct val="0"/>
              </a:spcBef>
              <a:buFontTx/>
              <a:buNone/>
            </a:pPr>
            <a:endParaRPr lang="sr-Latn-BA" altLang="en-US" sz="1000" i="1">
              <a:latin typeface="Arial" charset="0"/>
            </a:endParaRPr>
          </a:p>
          <a:p>
            <a:pPr>
              <a:spcBef>
                <a:spcPct val="0"/>
              </a:spcBef>
              <a:buFontTx/>
              <a:buNone/>
            </a:pPr>
            <a:r>
              <a:rPr lang="sr-Latn-BA" altLang="en-US" sz="1900" i="1">
                <a:latin typeface="Arial" charset="0"/>
              </a:rPr>
              <a:t>	</a:t>
            </a:r>
            <a:r>
              <a:rPr lang="sr-Latn-BA" altLang="en-US" sz="2000" i="1">
                <a:latin typeface="Arial" charset="0"/>
              </a:rPr>
              <a:t>4.	</a:t>
            </a:r>
            <a:r>
              <a:rPr lang="sr-Latn-BA" altLang="en-US" sz="2000" i="1" u="sng">
                <a:latin typeface="Arial" charset="0"/>
              </a:rPr>
              <a:t>Masovna privatizacija</a:t>
            </a:r>
            <a:r>
              <a:rPr lang="sr-Latn-BA" altLang="en-US" sz="2000" i="1">
                <a:latin typeface="Arial" charset="0"/>
              </a:rPr>
              <a:t> je služila </a:t>
            </a:r>
            <a:r>
              <a:rPr lang="sr-Latn-BA" altLang="en-US" sz="2000" i="1" u="sng">
                <a:latin typeface="Arial" charset="0"/>
              </a:rPr>
              <a:t>makroekonomskim ciljevima podsticanja efikasnosti i konkurentnosti</a:t>
            </a:r>
            <a:r>
              <a:rPr lang="sr-Latn-BA" altLang="en-US" sz="2000" i="1">
                <a:latin typeface="Arial" charset="0"/>
              </a:rPr>
              <a:t>, a smanjila se potreba pokrivanja gubitaka loše vođenih državnih preduzeća – “gubitaša”,</a:t>
            </a:r>
          </a:p>
          <a:p>
            <a:pPr>
              <a:spcBef>
                <a:spcPct val="0"/>
              </a:spcBef>
              <a:buFontTx/>
              <a:buNone/>
            </a:pPr>
            <a:endParaRPr lang="sr-Latn-BA" altLang="en-US" sz="1000" i="1">
              <a:latin typeface="Arial" charset="0"/>
            </a:endParaRPr>
          </a:p>
          <a:p>
            <a:pPr>
              <a:spcBef>
                <a:spcPct val="0"/>
              </a:spcBef>
              <a:buFontTx/>
              <a:buNone/>
            </a:pPr>
            <a:r>
              <a:rPr lang="sr-Latn-BA" altLang="en-US" sz="1900" i="1">
                <a:latin typeface="Arial" charset="0"/>
              </a:rPr>
              <a:t>	</a:t>
            </a:r>
            <a:r>
              <a:rPr lang="sr-Latn-BA" altLang="en-US" sz="2000" i="1">
                <a:latin typeface="Arial" charset="0"/>
              </a:rPr>
              <a:t>5.	Dolazak </a:t>
            </a:r>
            <a:r>
              <a:rPr lang="sr-Latn-BA" altLang="en-US" sz="2000" i="1" u="sng">
                <a:latin typeface="Arial" charset="0"/>
              </a:rPr>
              <a:t>mladih i visoko obrazovanih ekonomista</a:t>
            </a:r>
            <a:r>
              <a:rPr lang="sr-Latn-BA" altLang="en-US" sz="2000" i="1">
                <a:latin typeface="Arial" charset="0"/>
              </a:rPr>
              <a:t> na vlast, koji su željeli da se izbjegnu i ponove negativni efekti dužničke krize iz 1980-ih (koja je bila </a:t>
            </a:r>
            <a:r>
              <a:rPr lang="sr-Latn-BA" altLang="en-US" sz="2000" i="1" u="sng">
                <a:latin typeface="Arial" charset="0"/>
              </a:rPr>
              <a:t>“izgubljena decenija za rast u Latinskoj Americi”</a:t>
            </a:r>
            <a:r>
              <a:rPr lang="sr-Latn-BA" altLang="en-US" sz="2000" i="1">
                <a:latin typeface="Arial" charset="0"/>
              </a:rPr>
              <a:t>) i spremnih da stručnim upravljanjem (menadžerstvom) ukupne ekonomije obezbijede prosperitet regiona (primjer je prethodno navedeni slučaj Meksika)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8D6F2743-E565-4E48-B5F9-3FC6DB632F8F}" type="slidenum">
              <a:rPr lang="en-US" altLang="en-US" sz="1200">
                <a:solidFill>
                  <a:srgbClr val="898989"/>
                </a:solidFill>
                <a:latin typeface="Arial" charset="0"/>
              </a:rPr>
              <a:pPr>
                <a:spcBef>
                  <a:spcPct val="0"/>
                </a:spcBef>
                <a:buFontTx/>
                <a:buNone/>
              </a:pPr>
              <a:t>17</a:t>
            </a:fld>
            <a:endParaRPr lang="en-US" altLang="en-US" sz="1200">
              <a:solidFill>
                <a:srgbClr val="898989"/>
              </a:solidFill>
              <a:latin typeface="Arial" charset="0"/>
            </a:endParaRPr>
          </a:p>
        </p:txBody>
      </p:sp>
      <p:sp>
        <p:nvSpPr>
          <p:cNvPr id="20483" name="TextBox 2"/>
          <p:cNvSpPr txBox="1">
            <a:spLocks noChangeArrowheads="1"/>
          </p:cNvSpPr>
          <p:nvPr/>
        </p:nvSpPr>
        <p:spPr bwMode="auto">
          <a:xfrm>
            <a:off x="0" y="0"/>
            <a:ext cx="9144000" cy="732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200" b="1" i="1">
                <a:latin typeface="Arial" charset="0"/>
              </a:rPr>
              <a:t>Argentina u 1990-im godinama</a:t>
            </a:r>
          </a:p>
          <a:p>
            <a:pPr>
              <a:spcBef>
                <a:spcPct val="0"/>
              </a:spcBef>
              <a:buFontTx/>
              <a:buChar char="-"/>
            </a:pPr>
            <a:r>
              <a:rPr lang="sr-Latn-BA" altLang="en-US" sz="2000" i="1">
                <a:latin typeface="Arial" charset="0"/>
              </a:rPr>
              <a:t>   </a:t>
            </a:r>
            <a:r>
              <a:rPr lang="sr-Latn-BA" altLang="en-US" sz="2000" b="1" i="1" u="sng">
                <a:latin typeface="Arial" charset="0"/>
              </a:rPr>
              <a:t>“Bogat kao Argentina”</a:t>
            </a:r>
            <a:r>
              <a:rPr lang="sr-Latn-BA" altLang="en-US" sz="2000" i="1">
                <a:latin typeface="Arial" charset="0"/>
              </a:rPr>
              <a:t> – izraz često korišten prije 1. Svjetskog rata i područje migracije ljudi i kapitala iz Evrope i ostatka svijeta</a:t>
            </a: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None/>
            </a:pPr>
            <a:r>
              <a:rPr lang="sr-Latn-BA" altLang="en-US" sz="2000" i="1">
                <a:latin typeface="Arial" charset="0"/>
              </a:rPr>
              <a:t>-    </a:t>
            </a:r>
            <a:r>
              <a:rPr lang="sr-Latn-BA" altLang="en-US" sz="2000" i="1" u="sng">
                <a:latin typeface="Arial" charset="0"/>
              </a:rPr>
              <a:t>Foklandski rat 1982. i vojna hunta silazi sa vlasti</a:t>
            </a:r>
            <a:r>
              <a:rPr lang="sr-Latn-BA" altLang="en-US" sz="2000" i="1">
                <a:latin typeface="Arial" charset="0"/>
              </a:rPr>
              <a:t>, a Raul Alfonsina obećava ekonomske reforme i preporod privrede (međutim, latinoamerička kriza ‘80-ih pogađa i Argentinu, decenija recesije i visoke inflacije)</a:t>
            </a: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r>
              <a:rPr lang="sr-Latn-BA" altLang="en-US" sz="2000" i="1">
                <a:latin typeface="Arial" charset="0"/>
              </a:rPr>
              <a:t>   </a:t>
            </a:r>
            <a:r>
              <a:rPr lang="sr-Latn-BA" altLang="en-US" sz="2000" i="1" u="sng">
                <a:latin typeface="Arial" charset="0"/>
              </a:rPr>
              <a:t>Hiperinflacija od 3000% 1989.</a:t>
            </a:r>
            <a:r>
              <a:rPr lang="sr-Latn-BA" altLang="en-US" sz="2000" i="1">
                <a:latin typeface="Arial" charset="0"/>
              </a:rPr>
              <a:t> i peronista Karlos Menem pobjeđuje na izborima i zarad ekonomskih reformi postavlja za ministra finansija prozapadnjački orijentisanog studenta sa Harvarda Dominga Kavala</a:t>
            </a:r>
          </a:p>
          <a:p>
            <a:pPr>
              <a:spcBef>
                <a:spcPct val="0"/>
              </a:spcBef>
              <a:buFontTx/>
              <a:buChar char="-"/>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Char char="-"/>
            </a:pPr>
            <a:r>
              <a:rPr lang="sr-Latn-BA" altLang="en-US" sz="2000" b="1" i="1">
                <a:latin typeface="Arial" charset="0"/>
              </a:rPr>
              <a:t>   Radikalne institucionalne reforme </a:t>
            </a:r>
            <a:r>
              <a:rPr lang="sr-Latn-BA" altLang="en-US" sz="2000" i="1">
                <a:latin typeface="Arial" charset="0"/>
              </a:rPr>
              <a:t>– uvozne carine i državni troškovi smanjeni, privatizovane velike državne kompanije, budžetski prihodi povećani zahvaljujući poreskim reformama, prestanak stimulisanja poljoprivrednika, otvaranje zemlje prema svijetu – napuštanje protekcionističke politike</a:t>
            </a:r>
          </a:p>
          <a:p>
            <a:pPr>
              <a:spcBef>
                <a:spcPct val="0"/>
              </a:spcBef>
              <a:buFontTx/>
              <a:buNone/>
            </a:pPr>
            <a:endParaRPr lang="sr-Latn-BA" altLang="en-US" sz="500" i="1">
              <a:latin typeface="Arial" charset="0"/>
            </a:endParaRPr>
          </a:p>
          <a:p>
            <a:pPr>
              <a:spcBef>
                <a:spcPct val="0"/>
              </a:spcBef>
              <a:buFontTx/>
              <a:buChar char="-"/>
            </a:pPr>
            <a:r>
              <a:rPr lang="sr-Latn-BA" altLang="en-US" sz="2000" i="1">
                <a:latin typeface="Arial" charset="0"/>
              </a:rPr>
              <a:t>   </a:t>
            </a:r>
            <a:r>
              <a:rPr lang="sr-Latn-BA" altLang="en-US" sz="2000" b="1" i="1">
                <a:latin typeface="Arial" charset="0"/>
              </a:rPr>
              <a:t>Zakon o konvertibilnosti valute iz aprila 1991. </a:t>
            </a:r>
            <a:r>
              <a:rPr lang="sr-Latn-BA" altLang="en-US" sz="2000" i="1">
                <a:latin typeface="Arial" charset="0"/>
              </a:rPr>
              <a:t>– najznačajnija reforma koja je argentinsku valutu pezos učini konvertibilnom u odnosu na američki dolar po fiksnoj stopi od jednog pezosa za dolar </a:t>
            </a:r>
            <a:r>
              <a:rPr lang="sr-Latn-BA" altLang="en-US" sz="2000" b="1" i="1">
                <a:latin typeface="Arial" charset="0"/>
              </a:rPr>
              <a:t>(Sistem valutnog odbora – Currency Board) – sličan pokušaj 1983. sa valutom “AUSTRAL”</a:t>
            </a:r>
          </a:p>
          <a:p>
            <a:pPr>
              <a:spcBef>
                <a:spcPct val="0"/>
              </a:spcBef>
              <a:buFontTx/>
              <a:buNone/>
            </a:pPr>
            <a:endParaRPr lang="sr-Latn-BA" altLang="en-US" sz="500" b="1" i="1">
              <a:latin typeface="Arial" charset="0"/>
            </a:endParaRPr>
          </a:p>
          <a:p>
            <a:pPr algn="ctr">
              <a:spcBef>
                <a:spcPct val="0"/>
              </a:spcBef>
              <a:buFontTx/>
              <a:buChar char="-"/>
            </a:pPr>
            <a:r>
              <a:rPr lang="sr-Latn-BA" altLang="en-US" sz="2000" i="1">
                <a:latin typeface="Arial" charset="0"/>
              </a:rPr>
              <a:t> </a:t>
            </a:r>
            <a:r>
              <a:rPr lang="sr-Latn-BA" altLang="en-US" sz="1900" i="1">
                <a:latin typeface="Arial" charset="0"/>
              </a:rPr>
              <a:t> </a:t>
            </a:r>
            <a:r>
              <a:rPr lang="sr-Latn-BA" altLang="en-US" sz="1900" i="1" u="sng">
                <a:latin typeface="Arial" charset="0"/>
              </a:rPr>
              <a:t>Ovaj sistem je bio uspješan skoro čitavih 10 godina, a inflacije je smanjenja skoro nevjerovatnom brzinom (pad sa 800% 1990. na ispod 5% 1995), dok je privreda imala snažan rast (za prve tri godine skoro 25% povećan argentinski BDP)</a:t>
            </a:r>
          </a:p>
          <a:p>
            <a:pPr>
              <a:spcBef>
                <a:spcPct val="0"/>
              </a:spcBef>
              <a:buFontTx/>
              <a:buChar char="-"/>
            </a:pPr>
            <a:endParaRPr lang="sr-Latn-BA" altLang="en-US" sz="500" i="1">
              <a:latin typeface="Arial" charset="0"/>
            </a:endParaRPr>
          </a:p>
          <a:p>
            <a:pPr>
              <a:spcBef>
                <a:spcPct val="0"/>
              </a:spcBef>
              <a:buFontTx/>
              <a:buNone/>
            </a:pPr>
            <a:endParaRPr lang="sr-Latn-BA" altLang="en-US" sz="2000" b="1" i="1">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9C290AE2-C3E2-4F85-A11E-3A468BB436AB}" type="slidenum">
              <a:rPr lang="en-US" altLang="en-US" sz="1200">
                <a:solidFill>
                  <a:srgbClr val="898989"/>
                </a:solidFill>
                <a:latin typeface="Arial" charset="0"/>
              </a:rPr>
              <a:pPr>
                <a:spcBef>
                  <a:spcPct val="0"/>
                </a:spcBef>
                <a:buFontTx/>
                <a:buNone/>
              </a:pPr>
              <a:t>18</a:t>
            </a:fld>
            <a:endParaRPr lang="en-US" altLang="en-US" sz="1200">
              <a:solidFill>
                <a:srgbClr val="898989"/>
              </a:solidFill>
              <a:latin typeface="Arial" charset="0"/>
            </a:endParaRPr>
          </a:p>
        </p:txBody>
      </p:sp>
      <p:sp>
        <p:nvSpPr>
          <p:cNvPr id="24579" name="TextBox 2"/>
          <p:cNvSpPr txBox="1">
            <a:spLocks noChangeArrowheads="1"/>
          </p:cNvSpPr>
          <p:nvPr/>
        </p:nvSpPr>
        <p:spPr bwMode="auto">
          <a:xfrm>
            <a:off x="0" y="0"/>
            <a:ext cx="9144000" cy="7062788"/>
          </a:xfrm>
          <a:prstGeom prst="rect">
            <a:avLst/>
          </a:prstGeom>
          <a:noFill/>
          <a:ln w="9525">
            <a:noFill/>
            <a:miter lim="800000"/>
            <a:headEnd/>
            <a:tailEnd/>
          </a:ln>
        </p:spPr>
        <p:txBody>
          <a:bodyPr>
            <a:spAutoFit/>
          </a:bodyPr>
          <a:lstStyle/>
          <a:p>
            <a:pPr algn="ctr">
              <a:defRPr/>
            </a:pPr>
            <a:r>
              <a:rPr lang="sr-Latn-BA" sz="2200" b="1" i="1" dirty="0"/>
              <a:t>Argentina u 1990-im godinama</a:t>
            </a:r>
            <a:endParaRPr lang="sr-Latn-BA" sz="500" b="1" i="1" dirty="0"/>
          </a:p>
          <a:p>
            <a:pPr>
              <a:defRPr/>
            </a:pPr>
            <a:r>
              <a:rPr lang="sr-Latn-BA" sz="2000" i="1" dirty="0"/>
              <a:t>-	Zbog ipak prisutne velike inflacije tokom početnih pet godina sistema valutnog odbora (oko 140%) i nemogućnosti depresijacije pezosa, došlo je do </a:t>
            </a:r>
            <a:r>
              <a:rPr lang="sr-Latn-BA" sz="2000" b="1" i="1" dirty="0"/>
              <a:t>realne apresijacije pezosa za 30%, </a:t>
            </a:r>
            <a:r>
              <a:rPr lang="sr-Latn-BA" sz="2000" i="1" dirty="0"/>
              <a:t>što je dovelo do rasta </a:t>
            </a:r>
            <a:r>
              <a:rPr lang="sr-Latn-BA" sz="2000" b="1" i="1" dirty="0"/>
              <a:t>stope nezaposlenosti i deficita tekućeg računa </a:t>
            </a:r>
            <a:r>
              <a:rPr lang="sr-Latn-BA" sz="2000" i="1" dirty="0"/>
              <a:t>(pomoć Svjetske banke od 12 milijardi dolara tokom tekila krize 1995)</a:t>
            </a:r>
          </a:p>
          <a:p>
            <a:pPr>
              <a:buFontTx/>
              <a:buChar char="-"/>
              <a:defRPr/>
            </a:pPr>
            <a:endParaRPr lang="sr-Latn-BA" sz="500" i="1" dirty="0"/>
          </a:p>
          <a:p>
            <a:pPr>
              <a:buFontTx/>
              <a:buChar char="-"/>
              <a:defRPr/>
            </a:pPr>
            <a:endParaRPr lang="sr-Latn-BA" sz="500" i="1" dirty="0"/>
          </a:p>
          <a:p>
            <a:pPr>
              <a:defRPr/>
            </a:pPr>
            <a:r>
              <a:rPr lang="sr-Latn-BA" sz="2000" i="1" dirty="0"/>
              <a:t>-	Iako je sredinom 90-ih zaustavljena realna apresijacija pezosa, nezaposlenost je ostala zbog rigidnosti tržišta rada, snažan rast koji je bio prisutan do 1997. nestaje, zemlja ulazi u recesiju i povećavan je budžetski deficit</a:t>
            </a:r>
          </a:p>
          <a:p>
            <a:pPr>
              <a:buFontTx/>
              <a:buChar char="-"/>
              <a:defRPr/>
            </a:pPr>
            <a:endParaRPr lang="sr-Latn-BA" sz="500" i="1" dirty="0"/>
          </a:p>
          <a:p>
            <a:pPr>
              <a:buFontTx/>
              <a:buChar char="-"/>
              <a:defRPr/>
            </a:pPr>
            <a:endParaRPr lang="sr-Latn-BA" sz="500" i="1" dirty="0"/>
          </a:p>
          <a:p>
            <a:pPr>
              <a:defRPr/>
            </a:pPr>
            <a:r>
              <a:rPr lang="sr-Latn-BA" sz="2000" i="1" dirty="0"/>
              <a:t>*	</a:t>
            </a:r>
            <a:r>
              <a:rPr lang="sr-Latn-BA" sz="2200" dirty="0"/>
              <a:t>Sa padom svjetske privrede u recesiju 2001. spoljno kreditiranje Argentine prestaje i u januaru 2002. ona napušta sistem fiksnog deviznog kursa pezos-dolar.</a:t>
            </a:r>
          </a:p>
          <a:p>
            <a:pPr>
              <a:buFontTx/>
              <a:buChar char="-"/>
              <a:defRPr/>
            </a:pPr>
            <a:endParaRPr lang="sr-Latn-BA" sz="500" i="1" dirty="0"/>
          </a:p>
          <a:p>
            <a:pPr>
              <a:defRPr/>
            </a:pPr>
            <a:r>
              <a:rPr lang="sr-Latn-BA" sz="1950" i="1" dirty="0"/>
              <a:t>	-	Pezos snažno depresira, inflacija eskalira i argentinska vlada je ponovo prestaje da otplaćuje njene spoljne dugove (iznos od 95 milijardi dolara)</a:t>
            </a:r>
          </a:p>
          <a:p>
            <a:pPr>
              <a:defRPr/>
            </a:pPr>
            <a:endParaRPr lang="sr-Latn-BA" sz="500" i="1" dirty="0"/>
          </a:p>
          <a:p>
            <a:pPr>
              <a:defRPr/>
            </a:pPr>
            <a:r>
              <a:rPr lang="sr-Latn-BA" sz="1950" i="1" dirty="0"/>
              <a:t>	-	Dogovor sa većinom kreditora (oko 93%) iz 2005. da se zamijeni nominalni dug s novim dugom uz njihovo prihvatanje da Argentina izmiri samo 1/3 nominalnog duga iz 2001.	</a:t>
            </a:r>
          </a:p>
          <a:p>
            <a:pPr>
              <a:defRPr/>
            </a:pPr>
            <a:endParaRPr lang="sr-Latn-BA" sz="500" i="1" dirty="0"/>
          </a:p>
          <a:p>
            <a:pPr>
              <a:defRPr/>
            </a:pPr>
            <a:r>
              <a:rPr lang="sr-Latn-BA" sz="1950" i="1" dirty="0"/>
              <a:t>	-	Odluka suda u New York-u 2012. o isplati kompletnog iznosa duga jednom od povjerilaca koji nisu prihvatili dogovor iz 2005.</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4F1FCD67-FC28-4231-A3D7-F90465636AB1}" type="slidenum">
              <a:rPr lang="en-US" altLang="en-US" sz="1200">
                <a:solidFill>
                  <a:srgbClr val="898989"/>
                </a:solidFill>
                <a:latin typeface="Arial" charset="0"/>
              </a:rPr>
              <a:pPr>
                <a:spcBef>
                  <a:spcPct val="0"/>
                </a:spcBef>
                <a:buFontTx/>
                <a:buNone/>
              </a:pPr>
              <a:t>19</a:t>
            </a:fld>
            <a:endParaRPr lang="en-US" altLang="en-US" sz="1200">
              <a:solidFill>
                <a:srgbClr val="898989"/>
              </a:solidFill>
              <a:latin typeface="Arial" charset="0"/>
            </a:endParaRPr>
          </a:p>
        </p:txBody>
      </p:sp>
      <p:sp>
        <p:nvSpPr>
          <p:cNvPr id="22531" name="TextBox 2"/>
          <p:cNvSpPr txBox="1">
            <a:spLocks noChangeArrowheads="1"/>
          </p:cNvSpPr>
          <p:nvPr/>
        </p:nvSpPr>
        <p:spPr bwMode="auto">
          <a:xfrm>
            <a:off x="0" y="0"/>
            <a:ext cx="9144000" cy="678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3000" b="1" i="1">
                <a:latin typeface="Arial" charset="0"/>
              </a:rPr>
              <a:t>Brazil u 1990-im godinama</a:t>
            </a:r>
          </a:p>
          <a:p>
            <a:pPr>
              <a:spcBef>
                <a:spcPct val="0"/>
              </a:spcBef>
              <a:buFontTx/>
              <a:buChar char="-"/>
            </a:pPr>
            <a:r>
              <a:rPr lang="sr-Latn-BA" altLang="en-US" sz="2200" i="1">
                <a:latin typeface="Arial" charset="0"/>
              </a:rPr>
              <a:t>  Tokom 1980-ih iskusio hiperinflaciju i brojne pokušaje da se ona obuzda</a:t>
            </a:r>
          </a:p>
          <a:p>
            <a:pPr>
              <a:spcBef>
                <a:spcPct val="0"/>
              </a:spcBef>
              <a:buFontTx/>
              <a:buChar char="-"/>
            </a:pPr>
            <a:endParaRPr lang="sr-Latn-BA" altLang="en-US" sz="500" i="1">
              <a:latin typeface="Arial" charset="0"/>
            </a:endParaRPr>
          </a:p>
          <a:p>
            <a:pPr>
              <a:spcBef>
                <a:spcPct val="0"/>
              </a:spcBef>
              <a:buFontTx/>
              <a:buChar char="-"/>
            </a:pPr>
            <a:r>
              <a:rPr lang="sr-Latn-BA" altLang="en-US" sz="2200" i="1">
                <a:latin typeface="Arial" charset="0"/>
              </a:rPr>
              <a:t>   1994. uvedena </a:t>
            </a:r>
            <a:r>
              <a:rPr lang="sr-Latn-BA" altLang="en-US" sz="2200" b="1" i="1">
                <a:latin typeface="Arial" charset="0"/>
              </a:rPr>
              <a:t>nova valuta “RE-AL” </a:t>
            </a:r>
            <a:r>
              <a:rPr lang="sr-Latn-BA" altLang="en-US" sz="2200" i="1">
                <a:latin typeface="Arial" charset="0"/>
              </a:rPr>
              <a:t>fiksirana direktno za dolar</a:t>
            </a: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r>
              <a:rPr lang="sr-Latn-BA" altLang="en-US" sz="2200" i="1">
                <a:latin typeface="Arial" charset="0"/>
              </a:rPr>
              <a:t>   Bez obzira na opasnost bankrotstva velikih lokalnih banaka, Brazil je branio novi devizni kurs visokim kamatnim stopama tokom 1995, a zatim se prebacio na </a:t>
            </a:r>
            <a:r>
              <a:rPr lang="sr-Latn-BA" altLang="en-US" sz="2200" i="1" u="sng">
                <a:latin typeface="Arial" charset="0"/>
              </a:rPr>
              <a:t>uzlazno klizni fiksni kurs</a:t>
            </a:r>
            <a:r>
              <a:rPr lang="sr-Latn-BA" altLang="en-US" sz="2200" i="1">
                <a:latin typeface="Arial" charset="0"/>
              </a:rPr>
              <a:t> (postepena depresijacija REAL-a u odnosu na dolar)</a:t>
            </a:r>
            <a:endParaRPr lang="sr-Latn-BA" altLang="en-US" sz="2200" i="1" u="sng">
              <a:latin typeface="Arial" charset="0"/>
            </a:endParaRPr>
          </a:p>
          <a:p>
            <a:pPr>
              <a:spcBef>
                <a:spcPct val="0"/>
              </a:spcBef>
              <a:buFontTx/>
              <a:buChar char="-"/>
            </a:pPr>
            <a:endParaRPr lang="sr-Latn-BA" altLang="en-US" sz="500" i="1">
              <a:latin typeface="Arial" charset="0"/>
            </a:endParaRPr>
          </a:p>
          <a:p>
            <a:pPr>
              <a:spcBef>
                <a:spcPct val="0"/>
              </a:spcBef>
              <a:buFontTx/>
              <a:buNone/>
            </a:pPr>
            <a:r>
              <a:rPr lang="sr-Latn-BA" altLang="en-US" sz="2200" i="1">
                <a:latin typeface="Arial" charset="0"/>
              </a:rPr>
              <a:t>	-	Inflacija smanjenja sa godišnje stope od 2.669% (1994) na ispod 10% (1997)</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Char char="-"/>
            </a:pPr>
            <a:r>
              <a:rPr lang="sr-Latn-BA" altLang="en-US" sz="2200" i="1">
                <a:latin typeface="Arial" charset="0"/>
              </a:rPr>
              <a:t>  Međutim, privredni rast nije bio impesivan, kao što je to bio slučaj u Argentini, bez obzira na oštar reformski kurs vlade </a:t>
            </a: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r>
              <a:rPr lang="sr-Latn-BA" altLang="en-US" sz="2200" i="1">
                <a:latin typeface="Arial" charset="0"/>
              </a:rPr>
              <a:t>   Problem su bile </a:t>
            </a:r>
            <a:r>
              <a:rPr lang="sr-Latn-BA" altLang="en-US" sz="2200" b="1" i="1">
                <a:latin typeface="Arial" charset="0"/>
              </a:rPr>
              <a:t>visoke kamatne stope</a:t>
            </a:r>
            <a:r>
              <a:rPr lang="sr-Latn-BA" altLang="en-US" sz="2200" i="1">
                <a:latin typeface="Arial" charset="0"/>
              </a:rPr>
              <a:t> koje je država morala da </a:t>
            </a:r>
            <a:r>
              <a:rPr lang="sr-Latn-BA" altLang="en-US" sz="2200" b="1" i="1">
                <a:latin typeface="Arial" charset="0"/>
              </a:rPr>
              <a:t>plaća za njene dugove</a:t>
            </a:r>
            <a:r>
              <a:rPr lang="sr-Latn-BA" altLang="en-US" sz="2200" i="1">
                <a:latin typeface="Arial" charset="0"/>
              </a:rPr>
              <a:t>, što je podizalo skepticizam finansijskih tržišta da će moći da se održava uzlazna stopa puzanja reala prema dolaru</a:t>
            </a:r>
          </a:p>
          <a:p>
            <a:pPr>
              <a:spcBef>
                <a:spcPct val="0"/>
              </a:spcBef>
              <a:buFontTx/>
              <a:buChar char="-"/>
            </a:pPr>
            <a:endParaRPr lang="sr-Latn-BA" altLang="en-US" sz="500" i="1">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6C64CD25-215B-4FE4-97B9-2ADCFACAAE2C}" type="slidenum">
              <a:rPr lang="en-US" altLang="en-US" sz="1200">
                <a:solidFill>
                  <a:srgbClr val="898989"/>
                </a:solidFill>
                <a:latin typeface="Arial" charset="0"/>
              </a:rPr>
              <a:pPr>
                <a:spcBef>
                  <a:spcPct val="0"/>
                </a:spcBef>
                <a:buFontTx/>
                <a:buNone/>
              </a:pPr>
              <a:t>2</a:t>
            </a:fld>
            <a:endParaRPr lang="en-US" altLang="en-US" sz="1200">
              <a:solidFill>
                <a:srgbClr val="898989"/>
              </a:solidFill>
              <a:latin typeface="Arial" charset="0"/>
            </a:endParaRPr>
          </a:p>
        </p:txBody>
      </p:sp>
      <p:sp>
        <p:nvSpPr>
          <p:cNvPr id="5123" name="TextBox 2"/>
          <p:cNvSpPr txBox="1">
            <a:spLocks noChangeArrowheads="1"/>
          </p:cNvSpPr>
          <p:nvPr/>
        </p:nvSpPr>
        <p:spPr bwMode="auto">
          <a:xfrm>
            <a:off x="0" y="0"/>
            <a:ext cx="9144000" cy="692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Definicija i vrste finansijskih kriza</a:t>
            </a:r>
          </a:p>
          <a:p>
            <a:pPr>
              <a:spcBef>
                <a:spcPct val="0"/>
              </a:spcBef>
              <a:buFontTx/>
              <a:buChar char="-"/>
            </a:pPr>
            <a:r>
              <a:rPr lang="sr-Latn-BA" altLang="en-US" sz="2200" i="1">
                <a:latin typeface="Arial" charset="0"/>
              </a:rPr>
              <a:t>Postoje krize za koje je lako dati stroge kvantitativne definicije i krize za koje se mora više oslanjati na kvalitativnu analizu (zasnovanu na procjenama i događajima)</a:t>
            </a:r>
          </a:p>
          <a:p>
            <a:pPr>
              <a:spcBef>
                <a:spcPct val="0"/>
              </a:spcBef>
              <a:buFontTx/>
              <a:buChar char="-"/>
            </a:pPr>
            <a:endParaRPr lang="sr-Latn-BA" altLang="en-US" sz="800" i="1">
              <a:latin typeface="Arial" charset="0"/>
            </a:endParaRPr>
          </a:p>
          <a:p>
            <a:pPr>
              <a:spcBef>
                <a:spcPct val="0"/>
              </a:spcBef>
              <a:buFontTx/>
              <a:buNone/>
            </a:pPr>
            <a:r>
              <a:rPr lang="sr-Latn-BA" altLang="en-US" sz="2200" b="1" i="1">
                <a:latin typeface="Arial" charset="0"/>
              </a:rPr>
              <a:t>*	</a:t>
            </a:r>
            <a:r>
              <a:rPr lang="sr-Latn-BA" altLang="en-US" sz="2200" b="1" i="1" u="sng">
                <a:latin typeface="Arial" charset="0"/>
              </a:rPr>
              <a:t>Krize definisane kvantitativnim pragovima: </a:t>
            </a:r>
          </a:p>
          <a:p>
            <a:pPr>
              <a:spcBef>
                <a:spcPct val="0"/>
              </a:spcBef>
              <a:buFontTx/>
              <a:buNone/>
            </a:pPr>
            <a:endParaRPr lang="sr-Latn-BA" altLang="en-US" sz="1000" i="1">
              <a:latin typeface="Arial" charset="0"/>
            </a:endParaRPr>
          </a:p>
          <a:p>
            <a:pPr>
              <a:spcBef>
                <a:spcPct val="0"/>
              </a:spcBef>
              <a:buFontTx/>
              <a:buNone/>
            </a:pPr>
            <a:r>
              <a:rPr lang="sr-Latn-BA" altLang="en-US" sz="2200" i="1">
                <a:latin typeface="Arial" charset="0"/>
              </a:rPr>
              <a:t>            </a:t>
            </a:r>
            <a:r>
              <a:rPr lang="sr-Latn-BA" altLang="en-US" sz="2200" b="1" i="1">
                <a:latin typeface="Arial" charset="0"/>
              </a:rPr>
              <a:t>1.</a:t>
            </a:r>
            <a:r>
              <a:rPr lang="sr-Latn-BA" altLang="en-US" sz="2200" i="1">
                <a:latin typeface="Arial" charset="0"/>
              </a:rPr>
              <a:t>	</a:t>
            </a:r>
            <a:r>
              <a:rPr lang="sr-Latn-BA" altLang="en-US" sz="2200" b="1" i="1">
                <a:latin typeface="Arial" charset="0"/>
              </a:rPr>
              <a:t>Inflacija – “Inflacione krize”  </a:t>
            </a:r>
            <a:r>
              <a:rPr lang="sr-Latn-BA" altLang="en-US" sz="2200" i="1">
                <a:latin typeface="Arial" charset="0"/>
              </a:rPr>
              <a:t>(Reinhart i Rogoff, 2004),</a:t>
            </a:r>
          </a:p>
          <a:p>
            <a:pPr>
              <a:spcBef>
                <a:spcPct val="0"/>
              </a:spcBef>
              <a:buFontTx/>
              <a:buChar char="-"/>
            </a:pPr>
            <a:r>
              <a:rPr lang="sr-Latn-BA" altLang="en-US" sz="1800" i="1">
                <a:latin typeface="Arial" charset="0"/>
              </a:rPr>
              <a:t> Brisanje duga kroz inflaciju, a prag inflacije od 40% godišnje se smatra kao početak krize. Inflacija preko 10% se smatra opasnom (za standarde poslije Drugog svjetskog rata, a prije su važile znatno niže stope pa je određen kritični prag od 20% za kompletan period)</a:t>
            </a:r>
          </a:p>
          <a:p>
            <a:pPr>
              <a:spcBef>
                <a:spcPct val="0"/>
              </a:spcBef>
              <a:buFontTx/>
              <a:buChar char="-"/>
            </a:pPr>
            <a:r>
              <a:rPr lang="sr-Latn-BA" altLang="en-US" sz="1800" i="1">
                <a:latin typeface="Arial" charset="0"/>
              </a:rPr>
              <a:t> Hiperinflacije – stope inflacije od 40% mjesečno (Mađarska 1946, Zimbabve nedavno itd.)</a:t>
            </a:r>
          </a:p>
          <a:p>
            <a:pPr>
              <a:spcBef>
                <a:spcPct val="0"/>
              </a:spcBef>
              <a:buFontTx/>
              <a:buChar char="-"/>
            </a:pPr>
            <a:r>
              <a:rPr lang="sr-Latn-BA" altLang="en-US" sz="1800" i="1">
                <a:latin typeface="Arial" charset="0"/>
              </a:rPr>
              <a:t> Niske stope inflacije mogu predstavljati šok za privredu, te ih zbog toga definišemo kao krize </a:t>
            </a:r>
          </a:p>
          <a:p>
            <a:pPr>
              <a:spcBef>
                <a:spcPct val="0"/>
              </a:spcBef>
              <a:buFontTx/>
              <a:buChar char="-"/>
            </a:pPr>
            <a:endParaRPr lang="sr-Latn-BA" altLang="en-US" sz="1000" i="1">
              <a:latin typeface="Arial" charset="0"/>
            </a:endParaRPr>
          </a:p>
          <a:p>
            <a:pPr>
              <a:spcBef>
                <a:spcPct val="0"/>
              </a:spcBef>
              <a:buFontTx/>
              <a:buNone/>
            </a:pPr>
            <a:r>
              <a:rPr lang="sr-Latn-BA" altLang="en-US" sz="2200" i="1">
                <a:latin typeface="Arial" charset="0"/>
              </a:rPr>
              <a:t>	</a:t>
            </a:r>
            <a:r>
              <a:rPr lang="sr-Latn-BA" altLang="en-US" sz="2200" b="1" i="1">
                <a:latin typeface="Arial" charset="0"/>
              </a:rPr>
              <a:t>2.	Slomovi valuta – “krize deviznog kursa”,</a:t>
            </a:r>
          </a:p>
          <a:p>
            <a:pPr>
              <a:spcBef>
                <a:spcPct val="0"/>
              </a:spcBef>
              <a:buFontTx/>
              <a:buChar char="-"/>
            </a:pPr>
            <a:r>
              <a:rPr lang="sr-Latn-BA" altLang="en-US" sz="1800" i="1">
                <a:latin typeface="Arial" charset="0"/>
              </a:rPr>
              <a:t> Osnovni prag je depresijacija od 25% na godišnjem nivou (Frankel i Rouz, 1996) – važi poslije WWII. Znatno niže stope bi vrijedile za ranije periode pa se uzima 15% depresijacije godišnje kao prosječna referentna stopa za kompletan period</a:t>
            </a:r>
          </a:p>
          <a:p>
            <a:pPr>
              <a:spcBef>
                <a:spcPct val="0"/>
              </a:spcBef>
              <a:buFontTx/>
              <a:buNone/>
            </a:pPr>
            <a:endParaRPr lang="sr-Latn-BA" altLang="en-US" sz="500" i="1">
              <a:latin typeface="Arial" charset="0"/>
            </a:endParaRPr>
          </a:p>
          <a:p>
            <a:pPr>
              <a:spcBef>
                <a:spcPct val="0"/>
              </a:spcBef>
              <a:buFontTx/>
              <a:buChar char="-"/>
            </a:pPr>
            <a:r>
              <a:rPr lang="sr-Latn-BA" altLang="en-US" sz="1800" i="1">
                <a:latin typeface="Arial" charset="0"/>
              </a:rPr>
              <a:t> Mogu se posmatrati i pad deviznih rezervi i povećanje referentnih kamatnih stopa</a:t>
            </a:r>
          </a:p>
          <a:p>
            <a:pPr>
              <a:spcBef>
                <a:spcPct val="0"/>
              </a:spcBef>
              <a:buFontTx/>
              <a:buNone/>
            </a:pPr>
            <a:endParaRPr lang="sr-Latn-BA" altLang="en-US" sz="500" i="1">
              <a:latin typeface="Arial" charset="0"/>
            </a:endParaRPr>
          </a:p>
          <a:p>
            <a:pPr>
              <a:spcBef>
                <a:spcPct val="0"/>
              </a:spcBef>
              <a:buFontTx/>
              <a:buChar char="-"/>
            </a:pPr>
            <a:r>
              <a:rPr lang="sr-Latn-BA" altLang="en-US" sz="1800" i="1">
                <a:latin typeface="Arial" charset="0"/>
              </a:rPr>
              <a:t> rekordni slom valute pripada Grčkoj 1944.</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66B45D5D-3195-4FE0-8B1D-EBF0D73F0DAE}" type="slidenum">
              <a:rPr lang="en-US" altLang="en-US" sz="1200">
                <a:solidFill>
                  <a:srgbClr val="898989"/>
                </a:solidFill>
                <a:latin typeface="Arial" charset="0"/>
              </a:rPr>
              <a:pPr>
                <a:spcBef>
                  <a:spcPct val="0"/>
                </a:spcBef>
                <a:buFontTx/>
                <a:buNone/>
              </a:pPr>
              <a:t>20</a:t>
            </a:fld>
            <a:endParaRPr lang="en-US" altLang="en-US" sz="1200">
              <a:solidFill>
                <a:srgbClr val="898989"/>
              </a:solidFill>
              <a:latin typeface="Arial" charset="0"/>
            </a:endParaRPr>
          </a:p>
        </p:txBody>
      </p:sp>
      <p:sp>
        <p:nvSpPr>
          <p:cNvPr id="23555" name="TextBox 2"/>
          <p:cNvSpPr txBox="1">
            <a:spLocks noChangeArrowheads="1"/>
          </p:cNvSpPr>
          <p:nvPr/>
        </p:nvSpPr>
        <p:spPr bwMode="auto">
          <a:xfrm>
            <a:off x="0" y="0"/>
            <a:ext cx="9144000" cy="703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3000" b="1" i="1">
                <a:latin typeface="Arial" charset="0"/>
              </a:rPr>
              <a:t>Brazil u 1990-im godinama</a:t>
            </a:r>
          </a:p>
          <a:p>
            <a:pPr>
              <a:spcBef>
                <a:spcPct val="0"/>
              </a:spcBef>
              <a:buFontTx/>
              <a:buNone/>
            </a:pPr>
            <a:r>
              <a:rPr lang="sr-Latn-BA" altLang="en-US" sz="2200" i="1">
                <a:latin typeface="Arial" charset="0"/>
              </a:rPr>
              <a:t> </a:t>
            </a:r>
            <a:r>
              <a:rPr lang="sr-Latn-BA" altLang="en-US" sz="2200" b="1" i="1">
                <a:latin typeface="Arial" charset="0"/>
              </a:rPr>
              <a:t>Devalvacija reala za 8% u januaru 1999</a:t>
            </a:r>
            <a:r>
              <a:rPr lang="sr-Latn-BA" altLang="en-US" sz="2200" i="1">
                <a:latin typeface="Arial" charset="0"/>
              </a:rPr>
              <a:t>, zatim odobrenje zvaničnih monetarnih vlasti da valuta slobodno fluktuira i ubrzo real </a:t>
            </a:r>
            <a:r>
              <a:rPr lang="sr-Latn-BA" altLang="en-US" sz="2200" b="1" i="1">
                <a:latin typeface="Arial" charset="0"/>
              </a:rPr>
              <a:t>gubi 40% svoje vrijednosti u odnosu na dolar</a:t>
            </a:r>
          </a:p>
          <a:p>
            <a:pPr>
              <a:spcBef>
                <a:spcPct val="0"/>
              </a:spcBef>
              <a:buFontTx/>
              <a:buNone/>
            </a:pPr>
            <a:endParaRPr lang="sr-Latn-BA" altLang="en-US" sz="1500" b="1" i="1">
              <a:latin typeface="Arial" charset="0"/>
            </a:endParaRPr>
          </a:p>
          <a:p>
            <a:pPr>
              <a:spcBef>
                <a:spcPct val="0"/>
              </a:spcBef>
              <a:buFontTx/>
              <a:buNone/>
            </a:pPr>
            <a:r>
              <a:rPr lang="sr-Latn-BA" altLang="en-US" sz="2200" b="1" i="1">
                <a:latin typeface="Arial" charset="0"/>
              </a:rPr>
              <a:t>-	Finansijski slom je izbjegnut </a:t>
            </a:r>
            <a:r>
              <a:rPr lang="sr-Latn-BA" altLang="en-US" sz="2200" i="1">
                <a:latin typeface="Arial" charset="0"/>
              </a:rPr>
              <a:t>zahvaljujući </a:t>
            </a:r>
            <a:r>
              <a:rPr lang="sr-Latn-BA" altLang="en-US" sz="2200" b="1" i="1">
                <a:latin typeface="Arial" charset="0"/>
              </a:rPr>
              <a:t>brzom izlasku iz recesije i zadržan režim puzajućeg fiksnog kursa REAL-a</a:t>
            </a:r>
          </a:p>
          <a:p>
            <a:pPr>
              <a:spcBef>
                <a:spcPct val="0"/>
              </a:spcBef>
              <a:buFontTx/>
              <a:buChar char="-"/>
            </a:pPr>
            <a:endParaRPr lang="sr-Latn-BA" altLang="en-US" sz="500" b="1" i="1">
              <a:latin typeface="Arial" charset="0"/>
            </a:endParaRPr>
          </a:p>
          <a:p>
            <a:pPr>
              <a:spcBef>
                <a:spcPct val="0"/>
              </a:spcBef>
              <a:buFontTx/>
              <a:buNone/>
            </a:pPr>
            <a:endParaRPr lang="sr-Latn-BA" altLang="en-US" sz="500" b="1" i="1">
              <a:latin typeface="Arial" charset="0"/>
            </a:endParaRPr>
          </a:p>
          <a:p>
            <a:pPr>
              <a:spcBef>
                <a:spcPct val="0"/>
              </a:spcBef>
              <a:buFontTx/>
              <a:buChar char="-"/>
            </a:pPr>
            <a:endParaRPr lang="sr-Latn-BA" altLang="en-US" sz="500" b="1" i="1">
              <a:latin typeface="Arial" charset="0"/>
            </a:endParaRPr>
          </a:p>
          <a:p>
            <a:pPr>
              <a:spcBef>
                <a:spcPct val="0"/>
              </a:spcBef>
              <a:buFontTx/>
              <a:buNone/>
            </a:pPr>
            <a:r>
              <a:rPr lang="sr-Latn-BA" altLang="en-US" sz="2200" b="1" i="1">
                <a:latin typeface="Arial" charset="0"/>
              </a:rPr>
              <a:t>	</a:t>
            </a:r>
            <a:r>
              <a:rPr lang="sr-Latn-BA" altLang="en-US" sz="2000" i="1">
                <a:latin typeface="Arial" charset="0"/>
              </a:rPr>
              <a:t>-</a:t>
            </a:r>
            <a:r>
              <a:rPr lang="sr-Latn-BA" altLang="en-US" sz="2000" b="1" i="1">
                <a:latin typeface="Arial" charset="0"/>
              </a:rPr>
              <a:t>	</a:t>
            </a:r>
            <a:r>
              <a:rPr lang="sr-Latn-BA" altLang="en-US" sz="2000" i="1">
                <a:latin typeface="Arial" charset="0"/>
              </a:rPr>
              <a:t>nije primjenjeno rješenje iz Australije tokom Azijske krize kada je dopušteno slobodno kretanje australijskog dolara u odnosu na američki dolar (zbog straha uticaja Azijske krize na privredu Australije došlo je do depresijacije asutralijskog dolara sa 0,8 za jedan USD na 0,6 USD) </a:t>
            </a: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None/>
            </a:pPr>
            <a:r>
              <a:rPr lang="sr-Latn-BA" altLang="en-US" sz="2200" i="1">
                <a:latin typeface="Arial" charset="0"/>
              </a:rPr>
              <a:t>	</a:t>
            </a:r>
            <a:r>
              <a:rPr lang="sr-Latn-BA" altLang="en-US" sz="2000" i="1">
                <a:latin typeface="Arial" charset="0"/>
              </a:rPr>
              <a:t>-	ovakvom razvoju događaja je doprinijelo i </a:t>
            </a:r>
            <a:r>
              <a:rPr lang="sr-Latn-BA" altLang="en-US" sz="2000" i="1" u="sng">
                <a:latin typeface="Arial" charset="0"/>
              </a:rPr>
              <a:t>izbjegavanje velikih zaduživanja brazilskih finansijskih institucija u dolarima </a:t>
            </a:r>
            <a:r>
              <a:rPr lang="sr-Latn-BA" altLang="en-US" sz="2000" i="1">
                <a:latin typeface="Arial" charset="0"/>
              </a:rPr>
              <a:t>(u stranoj valuti – problem “prvobitnog grijeha”), a i </a:t>
            </a:r>
            <a:r>
              <a:rPr lang="sr-Latn-BA" altLang="en-US" sz="2000" i="1" u="sng">
                <a:latin typeface="Arial" charset="0"/>
              </a:rPr>
              <a:t>inflacija nije bila suviše visoka </a:t>
            </a:r>
            <a:r>
              <a:rPr lang="sr-Latn-BA" altLang="en-US" sz="2000" i="1">
                <a:latin typeface="Arial" charset="0"/>
              </a:rPr>
              <a:t>da bi u potpunosti ugrozila finansijsku stabilnost Brazila</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2200" i="1">
                <a:latin typeface="Arial" charset="0"/>
              </a:rPr>
              <a:t>	</a:t>
            </a:r>
            <a:r>
              <a:rPr lang="sr-Latn-BA" altLang="en-US" sz="2000" i="1">
                <a:latin typeface="Arial" charset="0"/>
              </a:rPr>
              <a:t>-	MMF i SAD pomažu Brazilu kroz “program ekonomske stabilizacije”, s ciljem pridobijanja ponovnog povjerenja investitora po svaku cijenu (u 2002. godine bile su krize i zastoji u otplati spoljnih dugova Argentine i Urugvaja)</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5CDFF22D-6959-4CF2-ABCB-283AAED01E55}" type="slidenum">
              <a:rPr lang="en-US" altLang="en-US" sz="1200">
                <a:solidFill>
                  <a:srgbClr val="898989"/>
                </a:solidFill>
                <a:latin typeface="Arial" charset="0"/>
              </a:rPr>
              <a:pPr>
                <a:spcBef>
                  <a:spcPct val="0"/>
                </a:spcBef>
                <a:buFontTx/>
                <a:buNone/>
              </a:pPr>
              <a:t>21</a:t>
            </a:fld>
            <a:endParaRPr lang="en-US" altLang="en-US" sz="1200">
              <a:solidFill>
                <a:srgbClr val="898989"/>
              </a:solidFill>
              <a:latin typeface="Arial" charset="0"/>
            </a:endParaRPr>
          </a:p>
        </p:txBody>
      </p:sp>
      <p:sp>
        <p:nvSpPr>
          <p:cNvPr id="24579" name="TextBox 2"/>
          <p:cNvSpPr txBox="1">
            <a:spLocks noChangeArrowheads="1"/>
          </p:cNvSpPr>
          <p:nvPr/>
        </p:nvSpPr>
        <p:spPr bwMode="auto">
          <a:xfrm>
            <a:off x="0" y="0"/>
            <a:ext cx="9144000" cy="660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3000" b="1" i="1">
                <a:latin typeface="Arial" charset="0"/>
              </a:rPr>
              <a:t>Brazil u 1990-im godinama</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2200" b="1" i="1">
                <a:latin typeface="Arial" charset="0"/>
              </a:rPr>
              <a:t>-	Kriza iz 2002. i nakon toga izbor populističkog kandidata Ignacia Lula da Silve za predsjednika Brazila</a:t>
            </a:r>
            <a:r>
              <a:rPr lang="sr-Latn-BA" altLang="en-US" sz="2200" i="1">
                <a:latin typeface="Arial" charset="0"/>
              </a:rPr>
              <a:t>, koji je neočekivano počeo da sprovodi politike naklonjene tržištu što je osnažilo brazilsku poziciju na međunarodnom finansijskom tržištu i kontinuirane prilive neophodnog kapitala za razvoj</a:t>
            </a:r>
          </a:p>
          <a:p>
            <a:pPr>
              <a:spcBef>
                <a:spcPct val="0"/>
              </a:spcBef>
              <a:buFontTx/>
              <a:buChar char="-"/>
            </a:pPr>
            <a:endParaRPr lang="sr-Latn-BA" altLang="en-US" sz="500" i="1">
              <a:latin typeface="Arial" charset="0"/>
            </a:endParaRPr>
          </a:p>
          <a:p>
            <a:pPr lvl="2">
              <a:spcBef>
                <a:spcPct val="0"/>
              </a:spcBef>
              <a:buFontTx/>
              <a:buNone/>
            </a:pPr>
            <a:endParaRPr lang="sr-Latn-BA" altLang="en-US" sz="2200" i="1">
              <a:latin typeface="Arial" charset="0"/>
            </a:endParaRPr>
          </a:p>
          <a:p>
            <a:pPr>
              <a:spcBef>
                <a:spcPct val="0"/>
              </a:spcBef>
              <a:buFontTx/>
              <a:buChar char="-"/>
            </a:pPr>
            <a:endParaRPr lang="sr-Latn-BA" altLang="en-US" sz="500" i="1">
              <a:latin typeface="Arial" charset="0"/>
            </a:endParaRPr>
          </a:p>
          <a:p>
            <a:pPr>
              <a:spcBef>
                <a:spcPct val="0"/>
              </a:spcBef>
              <a:buFontTx/>
              <a:buNone/>
            </a:pPr>
            <a:r>
              <a:rPr lang="sr-Latn-BA" altLang="en-US" sz="2200" i="1">
                <a:latin typeface="Arial" charset="0"/>
              </a:rPr>
              <a:t>	*	Lula je reizabran 2006, a 2010. je izabran njegov favorit  i time je obezbjeđen kontinuitet Luline politike</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lvl="2">
              <a:spcBef>
                <a:spcPct val="0"/>
              </a:spcBef>
              <a:buFontTx/>
              <a:buNone/>
            </a:pPr>
            <a:r>
              <a:rPr lang="sr-Latn-BA" altLang="en-US" sz="2200" i="1">
                <a:latin typeface="Arial" charset="0"/>
              </a:rPr>
              <a:t>	*	Snažan reformski kurs vlade Brazila, restrukturiranje privrede i finansijskog sistema, otvaranje zemlje ka ostatku svijeta, povećanje konkurentnosti  Brazila i snažan ekonomski rast</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2200" i="1">
                <a:latin typeface="Arial" charset="0"/>
              </a:rPr>
              <a:t>	*	nominalni BDP Brazila je 2012. prevazišao BDP Ujedinjenog Kraljevstva i postao je 7. država u svijetu po snazi u ovom jednom od najvažnijih ekonomskih parametara za uspješnost privrede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519D14A-8F07-49F7-B7BA-AAF9E7C3AE12}" type="slidenum">
              <a:rPr lang="en-US" altLang="en-US" sz="1200">
                <a:solidFill>
                  <a:srgbClr val="898989"/>
                </a:solidFill>
                <a:latin typeface="Arial" charset="0"/>
              </a:rPr>
              <a:pPr>
                <a:spcBef>
                  <a:spcPct val="0"/>
                </a:spcBef>
                <a:buFontTx/>
                <a:buNone/>
              </a:pPr>
              <a:t>22</a:t>
            </a:fld>
            <a:endParaRPr lang="en-US" altLang="en-US" sz="1200">
              <a:solidFill>
                <a:srgbClr val="898989"/>
              </a:solidFill>
              <a:latin typeface="Arial" charset="0"/>
            </a:endParaRPr>
          </a:p>
        </p:txBody>
      </p:sp>
      <p:sp>
        <p:nvSpPr>
          <p:cNvPr id="25603" name="TextBox 2"/>
          <p:cNvSpPr txBox="1">
            <a:spLocks noChangeArrowheads="1"/>
          </p:cNvSpPr>
          <p:nvPr/>
        </p:nvSpPr>
        <p:spPr bwMode="auto">
          <a:xfrm>
            <a:off x="0" y="0"/>
            <a:ext cx="9144000" cy="707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3000" b="1" i="1">
                <a:latin typeface="Arial" charset="0"/>
              </a:rPr>
              <a:t>Čile i Meksiko u 1990-im godinama</a:t>
            </a:r>
          </a:p>
          <a:p>
            <a:pPr>
              <a:spcBef>
                <a:spcPct val="0"/>
              </a:spcBef>
              <a:buFontTx/>
              <a:buChar char="-"/>
            </a:pPr>
            <a:r>
              <a:rPr lang="sr-Latn-BA" altLang="en-US" sz="2000" i="1">
                <a:latin typeface="Arial" charset="0"/>
              </a:rPr>
              <a:t>  </a:t>
            </a:r>
            <a:r>
              <a:rPr lang="sr-Latn-BA" altLang="en-US" sz="2200" i="1">
                <a:latin typeface="Arial" charset="0"/>
              </a:rPr>
              <a:t>Vlada Čilea dobro naučila lekcije iz dužničke krize u 1980-im godinama sa visokim stopama nezaposlenosti i finansijskom slomu</a:t>
            </a: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r>
              <a:rPr lang="sr-Latn-BA" altLang="en-US" sz="2200" i="1">
                <a:latin typeface="Arial" charset="0"/>
              </a:rPr>
              <a:t>   Pored </a:t>
            </a:r>
            <a:r>
              <a:rPr lang="sr-Latn-BA" altLang="en-US" sz="2200" b="1" i="1">
                <a:latin typeface="Arial" charset="0"/>
              </a:rPr>
              <a:t>oštrih reformi u svim oblastima </a:t>
            </a:r>
            <a:r>
              <a:rPr lang="sr-Latn-BA" altLang="en-US" sz="2200" i="1">
                <a:latin typeface="Arial" charset="0"/>
              </a:rPr>
              <a:t>(slično ostalim latinoameričkim zemljama) </a:t>
            </a:r>
            <a:r>
              <a:rPr lang="sr-Latn-BA" altLang="en-US" sz="2200" b="1" i="1">
                <a:latin typeface="Arial" charset="0"/>
              </a:rPr>
              <a:t>uvedeno je strogo regulatorno okruženje za domaće finansijske institucije i ukinute su eksplicitne garancije otkupljivanja dugova finansijskih institucija</a:t>
            </a:r>
            <a:r>
              <a:rPr lang="sr-Latn-BA" altLang="en-US" sz="2200" i="1">
                <a:latin typeface="Arial" charset="0"/>
              </a:rPr>
              <a:t> </a:t>
            </a:r>
          </a:p>
          <a:p>
            <a:pPr>
              <a:spcBef>
                <a:spcPct val="0"/>
              </a:spcBef>
              <a:buFontTx/>
              <a:buChar char="-"/>
            </a:pPr>
            <a:endParaRPr lang="sr-Latn-BA" altLang="en-US" sz="500" i="1">
              <a:latin typeface="Arial" charset="0"/>
            </a:endParaRPr>
          </a:p>
          <a:p>
            <a:pPr>
              <a:spcBef>
                <a:spcPct val="0"/>
              </a:spcBef>
              <a:buFontTx/>
              <a:buNone/>
            </a:pPr>
            <a:r>
              <a:rPr lang="sr-Latn-BA" altLang="en-US" sz="2200" i="1">
                <a:latin typeface="Arial" charset="0"/>
              </a:rPr>
              <a:t>	-	ranije su uticale na pogoršavanje dugovne pozicije zemlje i stalnog pojavljivanja “</a:t>
            </a:r>
            <a:r>
              <a:rPr lang="sr-Latn-BA" altLang="en-US" sz="2200" b="1" i="1">
                <a:latin typeface="Arial" charset="0"/>
              </a:rPr>
              <a:t>moralnog hazarda” </a:t>
            </a:r>
            <a:r>
              <a:rPr lang="sr-Latn-BA" altLang="en-US" sz="2200" i="1">
                <a:latin typeface="Arial" charset="0"/>
              </a:rPr>
              <a:t>kod velikih banaka koji je ovim reformama otklonjen</a:t>
            </a: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r>
              <a:rPr lang="sr-Latn-BA" altLang="en-US" sz="2200" i="1">
                <a:latin typeface="Arial" charset="0"/>
              </a:rPr>
              <a:t>   </a:t>
            </a:r>
            <a:r>
              <a:rPr lang="sr-Latn-BA" altLang="en-US" sz="2200" b="1" i="1">
                <a:latin typeface="Arial" charset="0"/>
              </a:rPr>
              <a:t>Režim kliznog fiksnog kursa sa ciljem smanjenja inflacije</a:t>
            </a:r>
            <a:r>
              <a:rPr lang="sr-Latn-BA" altLang="en-US" sz="2200" i="1">
                <a:latin typeface="Arial" charset="0"/>
              </a:rPr>
              <a:t>, ali je ostavljena fleksibilnost da bi se izbjegla velika realna apresijacija nacionalne valute u odnosu na dolar</a:t>
            </a: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r>
              <a:rPr lang="sr-Latn-BA" altLang="en-US" sz="2200" i="1">
                <a:latin typeface="Arial" charset="0"/>
              </a:rPr>
              <a:t>  </a:t>
            </a:r>
            <a:r>
              <a:rPr lang="sr-Latn-BA" altLang="en-US" sz="2200" b="1" i="1">
                <a:latin typeface="Arial" charset="0"/>
              </a:rPr>
              <a:t>Nezavisnost centralne banke kada je 1990. </a:t>
            </a:r>
            <a:r>
              <a:rPr lang="sr-Latn-BA" altLang="en-US" sz="2200" i="1">
                <a:latin typeface="Arial" charset="0"/>
              </a:rPr>
              <a:t>došla demokratska vlast koja je zamijenila vojnu huntu generala Pinočea (zanimljiv uticaj SAD na Pinočea – od iskrenog do neugodnog prijatelja vlade, uticaj kompanije AT&amp;T i CIA)</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EED25A8-0BD7-4A0E-B4AD-1B18D1CF2F83}" type="slidenum">
              <a:rPr lang="en-US" altLang="en-US" sz="1200">
                <a:solidFill>
                  <a:srgbClr val="898989"/>
                </a:solidFill>
                <a:latin typeface="Arial" charset="0"/>
              </a:rPr>
              <a:pPr>
                <a:spcBef>
                  <a:spcPct val="0"/>
                </a:spcBef>
                <a:buFontTx/>
                <a:buNone/>
              </a:pPr>
              <a:t>23</a:t>
            </a:fld>
            <a:endParaRPr lang="en-US" altLang="en-US" sz="1200">
              <a:solidFill>
                <a:srgbClr val="898989"/>
              </a:solidFill>
              <a:latin typeface="Arial" charset="0"/>
            </a:endParaRPr>
          </a:p>
        </p:txBody>
      </p:sp>
      <p:sp>
        <p:nvSpPr>
          <p:cNvPr id="26627" name="TextBox 2"/>
          <p:cNvSpPr txBox="1">
            <a:spLocks noChangeArrowheads="1"/>
          </p:cNvSpPr>
          <p:nvPr/>
        </p:nvSpPr>
        <p:spPr bwMode="auto">
          <a:xfrm>
            <a:off x="0" y="0"/>
            <a:ext cx="9144000" cy="714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3000" b="1" i="1">
                <a:latin typeface="Arial" charset="0"/>
              </a:rPr>
              <a:t>Čile i Meksiko u 1990-im godinama</a:t>
            </a:r>
          </a:p>
          <a:p>
            <a:pPr>
              <a:spcBef>
                <a:spcPct val="0"/>
              </a:spcBef>
              <a:buFontTx/>
              <a:buChar char="-"/>
            </a:pPr>
            <a:r>
              <a:rPr lang="sr-Latn-BA" altLang="en-US" sz="2000" b="1" i="1">
                <a:latin typeface="Arial" charset="0"/>
              </a:rPr>
              <a:t>  </a:t>
            </a:r>
            <a:r>
              <a:rPr lang="sr-Latn-BA" altLang="en-US" sz="2000" b="1" i="1" u="sng">
                <a:latin typeface="Arial" charset="0"/>
              </a:rPr>
              <a:t>Važna regulativa</a:t>
            </a:r>
            <a:r>
              <a:rPr lang="sr-Latn-BA" altLang="en-US" sz="2000" b="1" i="1">
                <a:latin typeface="Arial" charset="0"/>
              </a:rPr>
              <a:t>: SVI PRILIVI KAPITALA</a:t>
            </a:r>
            <a:r>
              <a:rPr lang="sr-Latn-BA" altLang="en-US" sz="2000" i="1">
                <a:latin typeface="Arial" charset="0"/>
              </a:rPr>
              <a:t>  (osim kupovine običnih akcija) su morali biti praćeni polaganjem jednogodišnjeg, nekamatosnih depozita u visini od 30% od vrijednosti transakcije</a:t>
            </a:r>
          </a:p>
          <a:p>
            <a:pPr>
              <a:spcBef>
                <a:spcPct val="0"/>
              </a:spcBef>
              <a:buFontTx/>
              <a:buChar char="-"/>
            </a:pPr>
            <a:endParaRPr lang="sr-Latn-BA" altLang="en-US" sz="500" i="1">
              <a:latin typeface="Arial" charset="0"/>
            </a:endParaRPr>
          </a:p>
          <a:p>
            <a:pPr>
              <a:spcBef>
                <a:spcPct val="0"/>
              </a:spcBef>
              <a:buFontTx/>
              <a:buNone/>
            </a:pPr>
            <a:r>
              <a:rPr lang="sr-Latn-BA" altLang="en-US" sz="2000" i="1">
                <a:latin typeface="Arial" charset="0"/>
              </a:rPr>
              <a:t>	* </a:t>
            </a:r>
            <a:r>
              <a:rPr lang="sr-Latn-BA" altLang="en-US" sz="2000" b="1" i="1" u="sng">
                <a:latin typeface="Arial" charset="0"/>
              </a:rPr>
              <a:t>trajanje deponovanja sredstava je bilo ograničeno</a:t>
            </a:r>
            <a:r>
              <a:rPr lang="sr-Latn-BA" altLang="en-US" sz="2000" i="1">
                <a:latin typeface="Arial" charset="0"/>
              </a:rPr>
              <a:t>, pa su kazne bile disproporcijalne u odnosu na kratkoročne depozite – za koje je najveća vjerovatnoća da će ih spoljni investitori povući u slučaju krize</a:t>
            </a:r>
          </a:p>
          <a:p>
            <a:pPr>
              <a:spcBef>
                <a:spcPct val="0"/>
              </a:spcBef>
              <a:buFontTx/>
              <a:buNone/>
            </a:pPr>
            <a:r>
              <a:rPr lang="sr-Latn-BA" altLang="en-US" sz="2000" i="1">
                <a:latin typeface="Arial" charset="0"/>
              </a:rPr>
              <a:t>	* </a:t>
            </a:r>
            <a:r>
              <a:rPr lang="sr-Latn-BA" altLang="en-US" sz="2000" b="1" i="1" u="sng">
                <a:latin typeface="Arial" charset="0"/>
              </a:rPr>
              <a:t>cilj je bio da se ograniči realna apresijacija valute</a:t>
            </a:r>
            <a:r>
              <a:rPr lang="sr-Latn-BA" altLang="en-US" sz="2000" i="1">
                <a:latin typeface="Arial" charset="0"/>
              </a:rPr>
              <a:t>, i da se smanji rizik naglog povlačenja kratkoročnih inostranih sredstava koji bi izazvali krizu</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Char char="-"/>
            </a:pPr>
            <a:r>
              <a:rPr lang="sr-Latn-BA" altLang="en-US" sz="2000" i="1">
                <a:latin typeface="Arial" charset="0"/>
              </a:rPr>
              <a:t>    Isplatila se ova politika vlade Čilea pošto je od 1991. do 1997. imao stopu rasta BDP od 8% godišnje u prosjeku, a inflacija je pala sa 26% u 1990. na 6% 1997.</a:t>
            </a:r>
          </a:p>
          <a:p>
            <a:pPr>
              <a:spcBef>
                <a:spcPct val="0"/>
              </a:spcBef>
              <a:buFontTx/>
              <a:buChar char="-"/>
            </a:pPr>
            <a:endParaRPr lang="sr-Latn-BA" altLang="en-US" sz="500" i="1">
              <a:latin typeface="Arial" charset="0"/>
            </a:endParaRPr>
          </a:p>
          <a:p>
            <a:pPr>
              <a:spcBef>
                <a:spcPct val="0"/>
              </a:spcBef>
              <a:buFontTx/>
              <a:buChar char="-"/>
            </a:pPr>
            <a:r>
              <a:rPr lang="sr-Latn-BA" altLang="en-US" sz="2000" i="1">
                <a:latin typeface="Arial" charset="0"/>
              </a:rPr>
              <a:t>   Čile je dobio ocjenu kao zemlja sa najmanjom korupcijom u Latinskoj Americi, a čak je u ovom segmentu uspješnija od mnogih zemalja EU</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Char char="-"/>
            </a:pPr>
            <a:r>
              <a:rPr lang="sr-Latn-BA" altLang="en-US" sz="2000" b="1" i="1">
                <a:latin typeface="Arial" charset="0"/>
              </a:rPr>
              <a:t>       </a:t>
            </a:r>
            <a:r>
              <a:rPr lang="sr-Latn-BA" altLang="en-US" sz="1800" b="1" i="1">
                <a:latin typeface="Arial" charset="0"/>
              </a:rPr>
              <a:t>Meksiko </a:t>
            </a:r>
            <a:r>
              <a:rPr lang="sr-Latn-BA" altLang="en-US" sz="1800" i="1">
                <a:latin typeface="Arial" charset="0"/>
              </a:rPr>
              <a:t>je uveo 1987. veliki stabilizacioni program sa fiksnim kursom pezos-dolar, 1989. uvodi klizni režim fiksnog kursa,1994. devalvacija pezosa 15% preko dozvoljenog limita depresijacije objavljenog godinu dana ranije – špekulantski napad i vlada primorana da počne koristiti plivajući devizni kurs i proglašenje moratorija na otplatu dugova kao i 1982. (inflacija koja je sa 159% u 1987. smanjena na 7% u 1994. ponovo eksplodira kada je pezos devalvirao)</a:t>
            </a:r>
          </a:p>
          <a:p>
            <a:pPr>
              <a:spcBef>
                <a:spcPct val="0"/>
              </a:spcBef>
              <a:buFontTx/>
              <a:buChar char="-"/>
            </a:pPr>
            <a:r>
              <a:rPr lang="sr-Latn-BA" altLang="en-US" sz="1800" i="1">
                <a:latin typeface="Arial" charset="0"/>
              </a:rPr>
              <a:t>       Spas od MMF, G-7, BIS banke i SAD od 53 milijardi dolara, koji su otplaćeni ranije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21D7AE7F-43A3-42BE-B595-F9BC9D23B5E5}" type="slidenum">
              <a:rPr lang="en-US" altLang="en-US" sz="1200">
                <a:solidFill>
                  <a:srgbClr val="898989"/>
                </a:solidFill>
                <a:latin typeface="Arial" charset="0"/>
              </a:rPr>
              <a:pPr>
                <a:spcBef>
                  <a:spcPct val="0"/>
                </a:spcBef>
                <a:buFontTx/>
                <a:buNone/>
              </a:pPr>
              <a:t>24</a:t>
            </a:fld>
            <a:endParaRPr lang="en-US" altLang="en-US" sz="1200">
              <a:solidFill>
                <a:srgbClr val="898989"/>
              </a:solidFill>
              <a:latin typeface="Arial" charset="0"/>
            </a:endParaRPr>
          </a:p>
        </p:txBody>
      </p:sp>
      <p:sp>
        <p:nvSpPr>
          <p:cNvPr id="27651" name="TextBox 2"/>
          <p:cNvSpPr txBox="1">
            <a:spLocks noChangeArrowheads="1"/>
          </p:cNvSpPr>
          <p:nvPr/>
        </p:nvSpPr>
        <p:spPr bwMode="auto">
          <a:xfrm>
            <a:off x="0" y="0"/>
            <a:ext cx="9144000" cy="702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Uloga špekulanata u krizama (posebno valutnim)</a:t>
            </a:r>
          </a:p>
          <a:p>
            <a:pPr>
              <a:spcBef>
                <a:spcPct val="0"/>
              </a:spcBef>
              <a:buFontTx/>
              <a:buNone/>
            </a:pPr>
            <a:r>
              <a:rPr lang="sr-Latn-BA" altLang="en-US" sz="2200" i="1">
                <a:latin typeface="Arial" charset="0"/>
              </a:rPr>
              <a:t>Špekulanti na međunarodnim finansijskim tržištima su veoma prisutni i veoma često predstavljaju ključne faktore u kriznim situacijama</a:t>
            </a:r>
          </a:p>
          <a:p>
            <a:pPr>
              <a:spcBef>
                <a:spcPct val="0"/>
              </a:spcBef>
              <a:buFontTx/>
              <a:buNone/>
            </a:pPr>
            <a:endParaRPr lang="sr-Latn-BA" altLang="en-US" sz="800" i="1">
              <a:latin typeface="Arial" charset="0"/>
            </a:endParaRPr>
          </a:p>
          <a:p>
            <a:pPr>
              <a:spcBef>
                <a:spcPct val="0"/>
              </a:spcBef>
              <a:buFontTx/>
              <a:buNone/>
            </a:pPr>
            <a:r>
              <a:rPr lang="sr-Latn-BA" altLang="en-US" sz="2000" i="1">
                <a:latin typeface="Arial" charset="0"/>
              </a:rPr>
              <a:t>	-	Veoma bitan korak u rješavanju velikih finansijskih kriza je obuzdavanje njihovih špekulativnih napada na valute i tržišta kapitala različitih zemalja</a:t>
            </a:r>
          </a:p>
          <a:p>
            <a:pPr>
              <a:spcBef>
                <a:spcPct val="0"/>
              </a:spcBef>
              <a:buFontTx/>
              <a:buNone/>
            </a:pPr>
            <a:endParaRPr lang="sr-Latn-BA" altLang="en-US" sz="500" i="1">
              <a:latin typeface="Arial" charset="0"/>
            </a:endParaRPr>
          </a:p>
          <a:p>
            <a:pPr>
              <a:spcBef>
                <a:spcPct val="0"/>
              </a:spcBef>
              <a:buFontTx/>
              <a:buNone/>
            </a:pPr>
            <a:r>
              <a:rPr lang="sr-Latn-BA" altLang="en-US" sz="2200" i="1">
                <a:latin typeface="Arial" charset="0"/>
              </a:rPr>
              <a:t>*</a:t>
            </a:r>
            <a:r>
              <a:rPr lang="sr-Latn-BA" altLang="en-US" sz="2200" b="1" i="1">
                <a:latin typeface="Arial" charset="0"/>
              </a:rPr>
              <a:t>	</a:t>
            </a:r>
            <a:r>
              <a:rPr lang="sr-Latn-BA" altLang="en-US" sz="2200" b="1" i="1" u="sng">
                <a:latin typeface="Arial" charset="0"/>
              </a:rPr>
              <a:t>Primjer: Uticaj Džordža Soroša na  devalvaciju britanske funte i napuštanje ERM 1992.</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Džordž Soroš – izbjeglica iz Mađarske osnovao je fond Kvantum 1969, a 1992. bio je čuveni milijarder, poznat kao </a:t>
            </a:r>
            <a:r>
              <a:rPr lang="sr-Latn-BA" altLang="en-US" sz="1800" b="1" i="1">
                <a:latin typeface="Arial" charset="0"/>
              </a:rPr>
              <a:t>“najveći investitor na svijetu” </a:t>
            </a:r>
            <a:r>
              <a:rPr lang="sr-Latn-BA" altLang="en-US" sz="1800" i="1">
                <a:latin typeface="Arial" charset="0"/>
              </a:rPr>
              <a:t>i slavljen zbog svojih filantropskih aktivnosti</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	</a:t>
            </a:r>
            <a:r>
              <a:rPr lang="sr-Latn-BA" altLang="en-US" sz="1700" i="1">
                <a:latin typeface="Arial" charset="0"/>
              </a:rPr>
              <a:t>-   želio zaradu, ali i publicitet što mu je donijela prilika u Velikoj Britaniji 1992. </a:t>
            </a:r>
          </a:p>
          <a:p>
            <a:pPr>
              <a:spcBef>
                <a:spcPct val="0"/>
              </a:spcBef>
              <a:buFontTx/>
              <a:buNone/>
            </a:pPr>
            <a:endParaRPr lang="sr-Latn-BA" altLang="en-US" sz="500" i="1">
              <a:latin typeface="Arial" charset="0"/>
            </a:endParaRPr>
          </a:p>
          <a:p>
            <a:pPr>
              <a:spcBef>
                <a:spcPct val="0"/>
              </a:spcBef>
              <a:buFontTx/>
              <a:buNone/>
            </a:pPr>
            <a:r>
              <a:rPr lang="sr-Latn-BA" altLang="en-US" sz="1700" i="1">
                <a:latin typeface="Arial" charset="0"/>
              </a:rPr>
              <a:t>	-   Britanija je bila u ERM EMS-a od 1990 – sistem fiksnih kursnih odnosa osmišljen kao prelazna forma na putu ka evru i funta je ušla u taj sistem sa precijenjenom vrijednošću</a:t>
            </a:r>
          </a:p>
          <a:p>
            <a:pPr>
              <a:spcBef>
                <a:spcPct val="0"/>
              </a:spcBef>
              <a:buFontTx/>
              <a:buNone/>
            </a:pPr>
            <a:endParaRPr lang="sr-Latn-BA" altLang="en-US" sz="500" i="1">
              <a:latin typeface="Arial" charset="0"/>
            </a:endParaRPr>
          </a:p>
          <a:p>
            <a:pPr>
              <a:spcBef>
                <a:spcPct val="0"/>
              </a:spcBef>
              <a:buFontTx/>
              <a:buNone/>
            </a:pPr>
            <a:r>
              <a:rPr lang="sr-Latn-BA" altLang="en-US" sz="1700" i="1">
                <a:latin typeface="Arial" charset="0"/>
              </a:rPr>
              <a:t>	-   Monetarna politika u kojoj se se svi prilagođavali monetarnoj politici Bundesbanke nije odgovarala Britaniji (asimetrija između privreda zemalja)</a:t>
            </a:r>
          </a:p>
          <a:p>
            <a:pPr>
              <a:spcBef>
                <a:spcPct val="0"/>
              </a:spcBef>
              <a:buFontTx/>
              <a:buNone/>
            </a:pPr>
            <a:endParaRPr lang="sr-Latn-BA" altLang="en-US" sz="500" i="1">
              <a:latin typeface="Arial" charset="0"/>
            </a:endParaRPr>
          </a:p>
          <a:p>
            <a:pPr>
              <a:spcBef>
                <a:spcPct val="0"/>
              </a:spcBef>
              <a:buFontTx/>
              <a:buNone/>
            </a:pPr>
            <a:r>
              <a:rPr lang="sr-Latn-BA" altLang="en-US" sz="1700" i="1">
                <a:latin typeface="Arial" charset="0"/>
              </a:rPr>
              <a:t>	-   Njemačka je održavala visoke kamatne stope zbog bojazni od visoke inflacije, poseban strah zbog velikih ulaganja u Istočnu Njemačku nakon pada Berlinskog zida</a:t>
            </a:r>
          </a:p>
          <a:p>
            <a:pPr>
              <a:spcBef>
                <a:spcPct val="0"/>
              </a:spcBef>
              <a:buFontTx/>
              <a:buNone/>
            </a:pPr>
            <a:endParaRPr lang="sr-Latn-BA" altLang="en-US" sz="500" i="1">
              <a:latin typeface="Arial" charset="0"/>
            </a:endParaRPr>
          </a:p>
          <a:p>
            <a:pPr>
              <a:spcBef>
                <a:spcPct val="0"/>
              </a:spcBef>
              <a:buFontTx/>
              <a:buNone/>
            </a:pPr>
            <a:r>
              <a:rPr lang="sr-Latn-BA" altLang="en-US" sz="1700" i="1">
                <a:latin typeface="Arial" charset="0"/>
              </a:rPr>
              <a:t>	-   Britanija ušla u recesiju, vlada nezadovoljstvo naroda i postojala je sumnja da će ova zemlja napustiti ERM – što su britanski zvaničnici čvrsto negirali</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A92B151-CA8E-4594-ADA4-EA0799C94885}" type="slidenum">
              <a:rPr lang="en-US" altLang="en-US" sz="1200">
                <a:solidFill>
                  <a:srgbClr val="898989"/>
                </a:solidFill>
                <a:latin typeface="Arial" charset="0"/>
              </a:rPr>
              <a:pPr>
                <a:spcBef>
                  <a:spcPct val="0"/>
                </a:spcBef>
                <a:buFontTx/>
                <a:buNone/>
              </a:pPr>
              <a:t>25</a:t>
            </a:fld>
            <a:endParaRPr lang="en-US" altLang="en-US" sz="1200">
              <a:solidFill>
                <a:srgbClr val="898989"/>
              </a:solidFill>
              <a:latin typeface="Arial" charset="0"/>
            </a:endParaRPr>
          </a:p>
        </p:txBody>
      </p:sp>
      <p:sp>
        <p:nvSpPr>
          <p:cNvPr id="28675" name="TextBox 2"/>
          <p:cNvSpPr txBox="1">
            <a:spLocks noChangeArrowheads="1"/>
          </p:cNvSpPr>
          <p:nvPr/>
        </p:nvSpPr>
        <p:spPr bwMode="auto">
          <a:xfrm>
            <a:off x="0" y="0"/>
            <a:ext cx="91440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Uloga špekulanata u krizama (posebno valutnim)</a:t>
            </a:r>
          </a:p>
          <a:p>
            <a:pPr>
              <a:spcBef>
                <a:spcPct val="0"/>
              </a:spcBef>
              <a:buFontTx/>
              <a:buNone/>
            </a:pPr>
            <a:r>
              <a:rPr lang="sr-Latn-BA" altLang="en-US" sz="1800" i="1">
                <a:latin typeface="Arial" charset="0"/>
              </a:rPr>
              <a:t>	</a:t>
            </a:r>
            <a:r>
              <a:rPr lang="sr-Latn-BA" altLang="en-US" sz="1700" i="1">
                <a:latin typeface="Arial" charset="0"/>
              </a:rPr>
              <a:t>-   situacija kao stvorena za krizu, i tu Soroš odlučuje ne samo da se kladi na izbijanje krize, već i da je izazove - to je morao da uradi </a:t>
            </a:r>
            <a:r>
              <a:rPr lang="sr-Latn-BA" altLang="en-US" sz="1700" i="1" u="sng">
                <a:latin typeface="Arial" charset="0"/>
              </a:rPr>
              <a:t>neupadljivo kroz prvi ulog</a:t>
            </a:r>
          </a:p>
          <a:p>
            <a:pPr>
              <a:spcBef>
                <a:spcPct val="0"/>
              </a:spcBef>
              <a:buFontTx/>
              <a:buNone/>
            </a:pPr>
            <a:endParaRPr lang="sr-Latn-BA" altLang="en-US" sz="300" i="1" u="sng">
              <a:latin typeface="Arial" charset="0"/>
            </a:endParaRPr>
          </a:p>
          <a:p>
            <a:pPr>
              <a:spcBef>
                <a:spcPct val="0"/>
              </a:spcBef>
              <a:buFontTx/>
              <a:buNone/>
            </a:pPr>
            <a:r>
              <a:rPr lang="sr-Latn-BA" altLang="en-US" sz="1700" i="1">
                <a:latin typeface="Arial" charset="0"/>
              </a:rPr>
              <a:t>	-   </a:t>
            </a:r>
            <a:r>
              <a:rPr lang="sr-Latn-BA" altLang="en-US" sz="1700" b="1" i="1">
                <a:latin typeface="Arial" charset="0"/>
              </a:rPr>
              <a:t>Fond Kvantum </a:t>
            </a:r>
            <a:r>
              <a:rPr lang="sr-Latn-BA" altLang="en-US" sz="1700" i="1">
                <a:latin typeface="Arial" charset="0"/>
              </a:rPr>
              <a:t>uspostavio </a:t>
            </a:r>
            <a:r>
              <a:rPr lang="sr-Latn-BA" altLang="en-US" sz="1700" b="1" i="1">
                <a:latin typeface="Arial" charset="0"/>
              </a:rPr>
              <a:t>tajne kreditne linije </a:t>
            </a:r>
            <a:r>
              <a:rPr lang="sr-Latn-BA" altLang="en-US" sz="1700" i="1">
                <a:latin typeface="Arial" charset="0"/>
              </a:rPr>
              <a:t>koje su mu omogućile da pozajmi u Britaniji iznos novca denominiranih u britanskim funtama </a:t>
            </a:r>
            <a:r>
              <a:rPr lang="sr-Latn-BA" altLang="en-US" sz="1700" b="1" i="1">
                <a:latin typeface="Arial" charset="0"/>
              </a:rPr>
              <a:t>u ukupnoj vrijednosti 15 milijardi dolara </a:t>
            </a:r>
            <a:r>
              <a:rPr lang="sr-Latn-BA" altLang="en-US" sz="1700" i="1">
                <a:latin typeface="Arial" charset="0"/>
              </a:rPr>
              <a:t>i da ga po svom nahođenju  </a:t>
            </a:r>
            <a:r>
              <a:rPr lang="sr-Latn-BA" altLang="en-US" sz="1700" b="1" i="1" u="sng">
                <a:latin typeface="Arial" charset="0"/>
              </a:rPr>
              <a:t>“tiho” </a:t>
            </a:r>
            <a:r>
              <a:rPr lang="sr-Latn-BA" altLang="en-US" sz="1700" i="1">
                <a:latin typeface="Arial" charset="0"/>
              </a:rPr>
              <a:t>konvertuje u dolare</a:t>
            </a:r>
          </a:p>
          <a:p>
            <a:pPr>
              <a:spcBef>
                <a:spcPct val="0"/>
              </a:spcBef>
              <a:buFontTx/>
              <a:buNone/>
            </a:pPr>
            <a:endParaRPr lang="sr-Latn-BA" altLang="en-US" sz="300" i="1">
              <a:latin typeface="Arial" charset="0"/>
            </a:endParaRPr>
          </a:p>
          <a:p>
            <a:pPr>
              <a:spcBef>
                <a:spcPct val="0"/>
              </a:spcBef>
              <a:buFontTx/>
              <a:buNone/>
            </a:pPr>
            <a:r>
              <a:rPr lang="sr-Latn-BA" altLang="en-US" sz="1700" i="1">
                <a:latin typeface="Arial" charset="0"/>
              </a:rPr>
              <a:t>	</a:t>
            </a:r>
            <a:r>
              <a:rPr lang="sr-Latn-BA" altLang="en-US" sz="1600" i="1">
                <a:latin typeface="Arial" charset="0"/>
              </a:rPr>
              <a:t>-   Onda kad je već bio prilično </a:t>
            </a:r>
            <a:r>
              <a:rPr lang="sr-Latn-BA" altLang="en-US" sz="1600" i="1" u="sng">
                <a:latin typeface="Arial" charset="0"/>
              </a:rPr>
              <a:t>“dugačak” sa dolarima </a:t>
            </a:r>
            <a:r>
              <a:rPr lang="sr-Latn-BA" altLang="en-US" sz="1600" i="1">
                <a:latin typeface="Arial" charset="0"/>
              </a:rPr>
              <a:t>(long pozicija sa dolarima, tj. kad je već bio kupio najveći dio dolara pozajmljenim funtama), a </a:t>
            </a:r>
            <a:r>
              <a:rPr lang="sr-Latn-BA" altLang="en-US" sz="1600" i="1" u="sng">
                <a:latin typeface="Arial" charset="0"/>
              </a:rPr>
              <a:t>“kratak” sa funtama </a:t>
            </a:r>
            <a:r>
              <a:rPr lang="sr-Latn-BA" altLang="en-US" sz="1600" i="1">
                <a:latin typeface="Arial" charset="0"/>
              </a:rPr>
              <a:t>(short pozicija sa funtama, tj. prodao je već bio najveći dio pozajmljenih funti za dolare), Fond Kvantum </a:t>
            </a:r>
            <a:r>
              <a:rPr lang="sr-Latn-BA" altLang="en-US" sz="1600" b="1" i="1" u="sng">
                <a:latin typeface="Arial" charset="0"/>
              </a:rPr>
              <a:t>sa “tihe” prelazi u “bučnu” ofanzivu</a:t>
            </a:r>
            <a:r>
              <a:rPr lang="sr-Latn-BA" altLang="en-US" sz="1600" i="1">
                <a:latin typeface="Arial" charset="0"/>
              </a:rPr>
              <a:t> i naveliko počinje da promoviše rasprodaju funte kao mudru investiciju i prognozira da će funta uskoro devalvirati</a:t>
            </a:r>
          </a:p>
          <a:p>
            <a:pPr>
              <a:spcBef>
                <a:spcPct val="0"/>
              </a:spcBef>
              <a:buFontTx/>
              <a:buNone/>
            </a:pPr>
            <a:endParaRPr lang="sr-Latn-BA" altLang="en-US" sz="500" i="1">
              <a:latin typeface="Arial" charset="0"/>
            </a:endParaRPr>
          </a:p>
          <a:p>
            <a:pPr>
              <a:spcBef>
                <a:spcPct val="0"/>
              </a:spcBef>
              <a:buFontTx/>
              <a:buNone/>
            </a:pPr>
            <a:r>
              <a:rPr lang="sr-Latn-BA" altLang="en-US" sz="1700" i="1">
                <a:latin typeface="Arial" charset="0"/>
              </a:rPr>
              <a:t>	-   Plan je bio da se i ostali investitori navedu na brzu prodaju funte, što bi primoralo britansku vladu da popusti i izvrši devalvaciju, što je i uspjelo Sorošu kad je započeo javnu ofanzivu u avgustu 1992.</a:t>
            </a:r>
          </a:p>
          <a:p>
            <a:pPr>
              <a:spcBef>
                <a:spcPct val="0"/>
              </a:spcBef>
              <a:buFontTx/>
              <a:buNone/>
            </a:pPr>
            <a:endParaRPr lang="sr-Latn-BA" altLang="en-US" sz="300" i="1">
              <a:latin typeface="Arial" charset="0"/>
            </a:endParaRPr>
          </a:p>
          <a:p>
            <a:pPr>
              <a:spcBef>
                <a:spcPct val="0"/>
              </a:spcBef>
              <a:buFontTx/>
              <a:buNone/>
            </a:pPr>
            <a:r>
              <a:rPr lang="sr-Latn-BA" altLang="en-US" sz="1700" i="1">
                <a:latin typeface="Arial" charset="0"/>
              </a:rPr>
              <a:t>	-    U samo nekoliko nedelja Britanija je na deviznim tržištima uzalud potrošila blizu </a:t>
            </a:r>
            <a:r>
              <a:rPr lang="sr-Latn-BA" altLang="en-US" sz="1700" i="1" u="sng">
                <a:latin typeface="Arial" charset="0"/>
              </a:rPr>
              <a:t>50 milijardi dolara na odbranu funte</a:t>
            </a:r>
            <a:r>
              <a:rPr lang="sr-Latn-BA" altLang="en-US" sz="1700" i="1">
                <a:latin typeface="Arial" charset="0"/>
              </a:rPr>
              <a:t>, zatim u septembru vlada u cilju odbrane valute </a:t>
            </a:r>
            <a:r>
              <a:rPr lang="sr-Latn-BA" altLang="en-US" sz="1700" i="1" u="sng">
                <a:latin typeface="Arial" charset="0"/>
              </a:rPr>
              <a:t>podiže kamatne stope </a:t>
            </a:r>
            <a:r>
              <a:rPr lang="sr-Latn-BA" altLang="en-US" sz="1700" i="1">
                <a:latin typeface="Arial" charset="0"/>
              </a:rPr>
              <a:t>što je bilo politički neprihvatljivo za tadašnju kriznu situaciju u UK</a:t>
            </a:r>
          </a:p>
          <a:p>
            <a:pPr>
              <a:spcBef>
                <a:spcPct val="0"/>
              </a:spcBef>
              <a:buFontTx/>
              <a:buNone/>
            </a:pPr>
            <a:endParaRPr lang="sr-Latn-BA" altLang="en-US" sz="500" i="1">
              <a:latin typeface="Arial" charset="0"/>
            </a:endParaRPr>
          </a:p>
          <a:p>
            <a:pPr>
              <a:spcBef>
                <a:spcPct val="0"/>
              </a:spcBef>
              <a:buFontTx/>
              <a:buNone/>
            </a:pPr>
            <a:r>
              <a:rPr lang="sr-Latn-BA" altLang="en-US" sz="1700" i="1">
                <a:latin typeface="Arial" charset="0"/>
              </a:rPr>
              <a:t>	-    Britanija je izbjegla ekonomsku krizu izlaskom iz ERM, funta se stabilizovala na </a:t>
            </a:r>
            <a:r>
              <a:rPr lang="sr-Latn-BA" altLang="en-US" sz="1700" i="1" u="sng">
                <a:latin typeface="Arial" charset="0"/>
              </a:rPr>
              <a:t>15% nižoj vrijednosti od prethodne</a:t>
            </a:r>
            <a:r>
              <a:rPr lang="sr-Latn-BA" altLang="en-US" sz="1700" i="1">
                <a:latin typeface="Arial" charset="0"/>
              </a:rPr>
              <a:t> i </a:t>
            </a:r>
            <a:r>
              <a:rPr lang="sr-Latn-BA" altLang="en-US" sz="1700" i="1" u="sng">
                <a:latin typeface="Arial" charset="0"/>
              </a:rPr>
              <a:t>smanjene su kamatne stope </a:t>
            </a:r>
            <a:r>
              <a:rPr lang="sr-Latn-BA" altLang="en-US" sz="1700" i="1">
                <a:latin typeface="Arial" charset="0"/>
              </a:rPr>
              <a:t>pošto vlada nije morala više da brani fiksni kurs u okviru ERM-a (privredni oporavak UK)</a:t>
            </a:r>
          </a:p>
          <a:p>
            <a:pPr>
              <a:spcBef>
                <a:spcPct val="0"/>
              </a:spcBef>
              <a:buFontTx/>
              <a:buNone/>
            </a:pPr>
            <a:r>
              <a:rPr lang="sr-Latn-BA" altLang="en-US" sz="1700" i="1">
                <a:latin typeface="Arial" charset="0"/>
              </a:rPr>
              <a:t>	-    </a:t>
            </a:r>
            <a:r>
              <a:rPr lang="sr-Latn-BA" altLang="en-US" sz="1700" b="1" i="1">
                <a:latin typeface="Arial" charset="0"/>
              </a:rPr>
              <a:t>Soroš zarađuje oko milijardu dolara i postaje popularan</a:t>
            </a:r>
            <a:r>
              <a:rPr lang="sr-Latn-BA" altLang="en-US" sz="1700" i="1">
                <a:latin typeface="Arial" charset="0"/>
              </a:rPr>
              <a:t>, iako nije uradio ništa što se i ne bi desilo samo je malo ubrzao razvoj događaja i ubrzao devalvaciju funte</a:t>
            </a:r>
          </a:p>
          <a:p>
            <a:pPr algn="ctr">
              <a:spcBef>
                <a:spcPct val="0"/>
              </a:spcBef>
              <a:buFontTx/>
              <a:buNone/>
            </a:pPr>
            <a:endParaRPr lang="sr-Latn-BA" altLang="en-US" sz="500" b="1" i="1">
              <a:latin typeface="Arial" charset="0"/>
            </a:endParaRPr>
          </a:p>
          <a:p>
            <a:pPr algn="ctr">
              <a:spcBef>
                <a:spcPct val="0"/>
              </a:spcBef>
              <a:buFontTx/>
              <a:buNone/>
            </a:pPr>
            <a:r>
              <a:rPr lang="sr-Latn-BA" altLang="en-US" sz="1700" b="1" i="1">
                <a:latin typeface="Arial" charset="0"/>
              </a:rPr>
              <a:t>*    Kombinacija nižih kamatnih stopa i konkurentnijeg kursa dovela je do snažnog oporavka britanske privrede i nezaposlenost se drastično smanjila u vrlo kratkom roku</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EEBD75D2-8CAD-48A0-B140-148DE4385771}" type="slidenum">
              <a:rPr lang="en-US" altLang="en-US" sz="1200">
                <a:solidFill>
                  <a:srgbClr val="898989"/>
                </a:solidFill>
                <a:latin typeface="Arial" charset="0"/>
              </a:rPr>
              <a:pPr>
                <a:spcBef>
                  <a:spcPct val="0"/>
                </a:spcBef>
                <a:buFontTx/>
                <a:buNone/>
              </a:pPr>
              <a:t>26</a:t>
            </a:fld>
            <a:endParaRPr lang="en-US" altLang="en-US" sz="1200">
              <a:solidFill>
                <a:srgbClr val="898989"/>
              </a:solidFill>
              <a:latin typeface="Arial" charset="0"/>
            </a:endParaRPr>
          </a:p>
        </p:txBody>
      </p:sp>
      <p:sp>
        <p:nvSpPr>
          <p:cNvPr id="29699" name="TextBox 2"/>
          <p:cNvSpPr txBox="1">
            <a:spLocks noChangeArrowheads="1"/>
          </p:cNvSpPr>
          <p:nvPr/>
        </p:nvSpPr>
        <p:spPr bwMode="auto">
          <a:xfrm>
            <a:off x="0" y="0"/>
            <a:ext cx="9144000" cy="714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Uloga špekulanata u krizama (posebno valutnim)</a:t>
            </a:r>
          </a:p>
          <a:p>
            <a:pPr>
              <a:spcBef>
                <a:spcPct val="0"/>
              </a:spcBef>
              <a:buFontTx/>
              <a:buNone/>
            </a:pPr>
            <a:endParaRPr lang="sr-Latn-BA" altLang="en-US" sz="500" i="1">
              <a:latin typeface="Arial" charset="0"/>
            </a:endParaRPr>
          </a:p>
          <a:p>
            <a:pPr>
              <a:spcBef>
                <a:spcPct val="0"/>
              </a:spcBef>
              <a:buFontTx/>
              <a:buNone/>
            </a:pPr>
            <a:r>
              <a:rPr lang="sr-Latn-BA" altLang="en-US" sz="2200" b="1" i="1">
                <a:latin typeface="Arial" charset="0"/>
              </a:rPr>
              <a:t>*   </a:t>
            </a:r>
            <a:r>
              <a:rPr lang="sr-Latn-BA" altLang="en-US" sz="2200" b="1" i="1" u="sng">
                <a:latin typeface="Arial" charset="0"/>
              </a:rPr>
              <a:t>Primjer: Napad na Hong Kong</a:t>
            </a:r>
            <a:r>
              <a:rPr lang="sr-Latn-BA" altLang="en-US" sz="2200" b="1" i="1">
                <a:latin typeface="Arial" charset="0"/>
              </a:rPr>
              <a:t> </a:t>
            </a:r>
            <a:r>
              <a:rPr lang="sr-Latn-BA" altLang="en-US" sz="2200" i="1">
                <a:latin typeface="Arial" charset="0"/>
              </a:rPr>
              <a:t>(Koncept valutnog odbora)</a:t>
            </a:r>
          </a:p>
          <a:p>
            <a:pPr>
              <a:spcBef>
                <a:spcPct val="0"/>
              </a:spcBef>
              <a:buFontTx/>
              <a:buNone/>
            </a:pPr>
            <a:endParaRPr lang="sr-Latn-BA" altLang="en-US" sz="500" b="1" i="1" u="sng">
              <a:latin typeface="Arial" charset="0"/>
            </a:endParaRPr>
          </a:p>
          <a:p>
            <a:pPr>
              <a:spcBef>
                <a:spcPct val="0"/>
              </a:spcBef>
              <a:buFontTx/>
              <a:buNone/>
            </a:pPr>
            <a:r>
              <a:rPr lang="sr-Latn-BA" altLang="en-US" sz="1800" b="1" i="1">
                <a:latin typeface="Arial" charset="0"/>
              </a:rPr>
              <a:t>Hong Kong</a:t>
            </a:r>
            <a:r>
              <a:rPr lang="sr-Latn-BA" altLang="en-US" sz="1800" i="1">
                <a:latin typeface="Arial" charset="0"/>
              </a:rPr>
              <a:t> – poznat po promovisanju </a:t>
            </a:r>
            <a:r>
              <a:rPr lang="sr-Latn-BA" altLang="en-US" sz="1800" b="1" i="1">
                <a:latin typeface="Arial" charset="0"/>
              </a:rPr>
              <a:t>principa slobodnog tržišta </a:t>
            </a:r>
            <a:r>
              <a:rPr lang="sr-Latn-BA" altLang="en-US" sz="1800" i="1">
                <a:latin typeface="Arial" charset="0"/>
              </a:rPr>
              <a:t>i uspješan primjer da ekonomska sloboda može donijeti visoke stope rasta</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	-   </a:t>
            </a:r>
            <a:r>
              <a:rPr lang="sr-Latn-BA" altLang="en-US" sz="1800" b="1" i="1">
                <a:latin typeface="Arial" charset="0"/>
              </a:rPr>
              <a:t>azijska kriza</a:t>
            </a:r>
            <a:r>
              <a:rPr lang="sr-Latn-BA" altLang="en-US" sz="1800" i="1">
                <a:latin typeface="Arial" charset="0"/>
              </a:rPr>
              <a:t> je pogodila ekonomiju iako je funkcionisala po slovu zakona, s dobro regulisanim bankama i konzervativnom budžetskom potrošnjom (bez pajtaškog kapitalizma kao u ostalim azijskim zemljama i bez paničnog odliva kapitala)</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	-   kriza u susjedstvu je bila pogodila biznis, striktni režim valutnog odbora u uslovima kada druge valute devalviraju je uticao da Hong Kong postane puno skuplji</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	</a:t>
            </a:r>
            <a:r>
              <a:rPr lang="sr-Latn-BA" altLang="en-US" sz="1800" b="1" i="1" u="sng">
                <a:latin typeface="Arial" charset="0"/>
              </a:rPr>
              <a:t>-   Pitanje koje je izazivalo sumnju je da li će Hong Kong braniti devizni kurs po svaku cijenu, jer su čak i neki lokalni biznizmeni zahtijevali devalvaciju?</a:t>
            </a:r>
          </a:p>
          <a:p>
            <a:pPr>
              <a:spcBef>
                <a:spcPct val="0"/>
              </a:spcBef>
              <a:buFontTx/>
              <a:buNone/>
            </a:pPr>
            <a:endParaRPr lang="sr-Latn-BA" altLang="en-US" sz="500" b="1" i="1">
              <a:latin typeface="Arial" charset="0"/>
            </a:endParaRPr>
          </a:p>
          <a:p>
            <a:pPr>
              <a:spcBef>
                <a:spcPct val="0"/>
              </a:spcBef>
              <a:buFontTx/>
              <a:buNone/>
            </a:pPr>
            <a:r>
              <a:rPr lang="sr-Latn-BA" altLang="en-US" sz="1800" i="1">
                <a:latin typeface="Arial" charset="0"/>
              </a:rPr>
              <a:t>	*   vlada Hong Konga je to odbila, ali su neki hedž fondovi to vidjeli kao dobru priliku i počeli da igraju “dvostruku igru” protiv Hong Konga</a:t>
            </a:r>
          </a:p>
          <a:p>
            <a:pPr>
              <a:spcBef>
                <a:spcPct val="0"/>
              </a:spcBef>
              <a:buFontTx/>
              <a:buNone/>
            </a:pPr>
            <a:r>
              <a:rPr lang="sr-Latn-BA" altLang="en-US" sz="1800" i="1">
                <a:latin typeface="Arial" charset="0"/>
              </a:rPr>
              <a:t>	*   prodavajući hongkonške akcije ulazili su u </a:t>
            </a:r>
            <a:r>
              <a:rPr lang="sr-Latn-BA" altLang="en-US" sz="1800" b="1" i="1">
                <a:latin typeface="Arial" charset="0"/>
              </a:rPr>
              <a:t>kratke pozicije</a:t>
            </a:r>
            <a:r>
              <a:rPr lang="sr-Latn-BA" altLang="en-US" sz="1800" i="1">
                <a:latin typeface="Arial" charset="0"/>
              </a:rPr>
              <a:t>, tj. pozajmljivali su akcije vlasnika i prodavali ih za hongkonške dolare uz obećanje da će ih vratiti s dodatnim iznosom </a:t>
            </a:r>
            <a:r>
              <a:rPr lang="sr-Latn-BA" altLang="en-US" sz="1800" b="1" i="1">
                <a:latin typeface="Arial" charset="0"/>
              </a:rPr>
              <a:t>“zakupnine”, </a:t>
            </a:r>
            <a:r>
              <a:rPr lang="sr-Latn-BA" altLang="en-US" sz="1800" i="1">
                <a:latin typeface="Arial" charset="0"/>
              </a:rPr>
              <a:t>a potom su hongkonške dolare mijenjali za američke</a:t>
            </a:r>
          </a:p>
          <a:p>
            <a:pPr>
              <a:spcBef>
                <a:spcPct val="0"/>
              </a:spcBef>
              <a:buFontTx/>
              <a:buNone/>
            </a:pPr>
            <a:r>
              <a:rPr lang="sr-Latn-BA" altLang="en-US" sz="1800" i="1">
                <a:latin typeface="Arial" charset="0"/>
              </a:rPr>
              <a:t>	*   U stvari, kladili su se da će </a:t>
            </a:r>
            <a:r>
              <a:rPr lang="sr-Latn-BA" altLang="en-US" sz="1800" b="1" i="1">
                <a:latin typeface="Arial" charset="0"/>
              </a:rPr>
              <a:t>ili hongkonški dolar devalvirati</a:t>
            </a:r>
            <a:r>
              <a:rPr lang="sr-Latn-BA" altLang="en-US" sz="1800" i="1">
                <a:latin typeface="Arial" charset="0"/>
              </a:rPr>
              <a:t>, pa će zaraditi na valutnim špekulacijama, </a:t>
            </a:r>
            <a:r>
              <a:rPr lang="sr-Latn-BA" altLang="en-US" sz="1800" b="1" i="1">
                <a:latin typeface="Arial" charset="0"/>
              </a:rPr>
              <a:t>ili će hongkonške vlasti braniti svoju valutu podizanjem kamatnih stopa</a:t>
            </a:r>
            <a:r>
              <a:rPr lang="sr-Latn-BA" altLang="en-US" sz="1800" i="1">
                <a:latin typeface="Arial" charset="0"/>
              </a:rPr>
              <a:t>, što će oslabiti lokalnu berzu akcija, pa će zaraditi na padu cijena akcija s kojima su ušli u kratku poziciju</a:t>
            </a:r>
          </a:p>
          <a:p>
            <a:pPr>
              <a:spcBef>
                <a:spcPct val="0"/>
              </a:spcBef>
              <a:buFontTx/>
              <a:buNone/>
            </a:pPr>
            <a:endParaRPr lang="sr-Latn-BA" altLang="en-US" sz="500" i="1">
              <a:latin typeface="Arial" charset="0"/>
            </a:endParaRPr>
          </a:p>
          <a:p>
            <a:pPr algn="ctr">
              <a:spcBef>
                <a:spcPct val="0"/>
              </a:spcBef>
              <a:buFontTx/>
              <a:buNone/>
            </a:pPr>
            <a:r>
              <a:rPr lang="sr-Latn-BA" altLang="en-US" sz="1800" i="1">
                <a:latin typeface="Arial" charset="0"/>
              </a:rPr>
              <a:t>	*   </a:t>
            </a:r>
            <a:r>
              <a:rPr lang="sr-Latn-BA" altLang="en-US" sz="1800" i="1" u="sng">
                <a:latin typeface="Arial" charset="0"/>
              </a:rPr>
              <a:t>Međutim, hongkonški zvaničnici su tvrdili da su se hedž fondovi svojski trudili da se navedeni scenarij i desi kroz njihovu prodaju ogromnih iznosa hongkonških dolara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96722522-60FD-4151-B02E-EC8E27DA4E68}" type="slidenum">
              <a:rPr lang="en-US" altLang="en-US" sz="1200">
                <a:solidFill>
                  <a:srgbClr val="898989"/>
                </a:solidFill>
                <a:latin typeface="Arial" charset="0"/>
              </a:rPr>
              <a:pPr>
                <a:spcBef>
                  <a:spcPct val="0"/>
                </a:spcBef>
                <a:buFontTx/>
                <a:buNone/>
              </a:pPr>
              <a:t>27</a:t>
            </a:fld>
            <a:endParaRPr lang="en-US" altLang="en-US" sz="1200">
              <a:solidFill>
                <a:srgbClr val="898989"/>
              </a:solidFill>
              <a:latin typeface="Arial" charset="0"/>
            </a:endParaRPr>
          </a:p>
        </p:txBody>
      </p:sp>
      <p:sp>
        <p:nvSpPr>
          <p:cNvPr id="30723" name="TextBox 2"/>
          <p:cNvSpPr txBox="1">
            <a:spLocks noChangeArrowheads="1"/>
          </p:cNvSpPr>
          <p:nvPr/>
        </p:nvSpPr>
        <p:spPr bwMode="auto">
          <a:xfrm>
            <a:off x="0" y="0"/>
            <a:ext cx="9144000" cy="726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600" b="1" i="1">
                <a:latin typeface="Arial" charset="0"/>
              </a:rPr>
              <a:t>Uloga špekulanata u krizama (posebno valutnim)</a:t>
            </a:r>
            <a:endParaRPr lang="sr-Latn-BA" altLang="en-US" sz="1800" i="1">
              <a:latin typeface="Arial" charset="0"/>
            </a:endParaRPr>
          </a:p>
          <a:p>
            <a:pPr>
              <a:spcBef>
                <a:spcPct val="0"/>
              </a:spcBef>
              <a:buFontTx/>
              <a:buNone/>
            </a:pPr>
            <a:r>
              <a:rPr lang="sr-Latn-BA" altLang="en-US" sz="1800" i="1">
                <a:latin typeface="Arial" charset="0"/>
              </a:rPr>
              <a:t>	*   Ovi fondovi su bili kratki i sa jenima, australijskim i kanadskim dolarima igrajući na kartu da će devalvirati jer su kamatne stope u ovim zemljama bile izuzetno niske</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	*   ukupne kratke pozicije su bile oko 30 milijardi dolara (u poređenju sa berzom u SAD ekvivalentan iznos bi bio 1500 milijardi dolara), što je bilo mnogo za ovu berzu</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	*   špekulanti su očekivali da zbog reputacije slobodnog tržišta vlada neće intervenisati i uvesti kontrolu tokova kapitala</a:t>
            </a:r>
          </a:p>
          <a:p>
            <a:pPr>
              <a:spcBef>
                <a:spcPct val="0"/>
              </a:spcBef>
              <a:buFontTx/>
              <a:buNone/>
            </a:pPr>
            <a:endParaRPr lang="sr-Latn-BA" altLang="en-US" sz="500" i="1">
              <a:latin typeface="Arial" charset="0"/>
            </a:endParaRPr>
          </a:p>
          <a:p>
            <a:pPr>
              <a:spcBef>
                <a:spcPct val="0"/>
              </a:spcBef>
              <a:buFontTx/>
              <a:buNone/>
            </a:pPr>
            <a:r>
              <a:rPr lang="sr-Latn-BA" altLang="en-US" sz="1900" b="1" i="1">
                <a:latin typeface="Arial" charset="0"/>
              </a:rPr>
              <a:t>Ali Hong Kong je intervenisao nekonvencionalnom upotrebom fondova hongkonške Monetarne vlasti (HKMA), koja je raspolagala ogromnim resursima, koje su bile značajno iznad potreba valutnog odbora</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	-	HKMA je kupovala ogromne količine lokalnih akcija, što im je podizalo cijenu i stvaralo gubitak hedž fondovima koji su ih morali prodavati zbog “kratke pozicije”</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	-	Hedž fondovi nisu predvidjeli takav odgovor vlade, zbog mantre o slobodnom tržištu, ali se desilo suprotno (Milton Fridman, Heritage fondacija i mediji su osudili intervencije vlade, dok je ministar finansija Donald Cang objašnjavao razloge intervencije i ubjeđujući investitore u cijelom svijetu da je cilj da se spriječi “zavjera”)</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	- 	Hedž fondovi su mislili da će se vlada povući usljed pritiska javnosti pa su platili produžetak zajma za akcije, ali je HKMA odgovorila još oštrije i zabranila ulaske u kratke pozicije što je investitorima onemogućilo dalje odlaganje povrata njihovih akcija</a:t>
            </a:r>
          </a:p>
          <a:p>
            <a:pPr>
              <a:spcBef>
                <a:spcPct val="0"/>
              </a:spcBef>
              <a:buFontTx/>
              <a:buNone/>
            </a:pPr>
            <a:endParaRPr lang="sr-Latn-BA" altLang="en-US" sz="500" i="1">
              <a:latin typeface="Arial" charset="0"/>
            </a:endParaRPr>
          </a:p>
          <a:p>
            <a:pPr algn="ctr">
              <a:spcBef>
                <a:spcPct val="0"/>
              </a:spcBef>
              <a:buFontTx/>
              <a:buNone/>
            </a:pPr>
            <a:r>
              <a:rPr lang="sr-Latn-BA" altLang="en-US" sz="2100" b="1" i="1">
                <a:latin typeface="Arial" charset="0"/>
              </a:rPr>
              <a:t>*	Vlada je pobijedila u ovoj borbi sa špekulantima, dok su sami hedž fondovi pretrpjeli ogromne gubitke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07F7CDDF-5B10-458E-9342-EFD37068D569}" type="slidenum">
              <a:rPr lang="en-US" altLang="en-US" sz="1200">
                <a:solidFill>
                  <a:srgbClr val="898989"/>
                </a:solidFill>
                <a:latin typeface="Arial" charset="0"/>
              </a:rPr>
              <a:pPr>
                <a:spcBef>
                  <a:spcPct val="0"/>
                </a:spcBef>
                <a:buFontTx/>
                <a:buNone/>
              </a:pPr>
              <a:t>28</a:t>
            </a:fld>
            <a:endParaRPr lang="en-US" altLang="en-US" sz="1200">
              <a:solidFill>
                <a:srgbClr val="898989"/>
              </a:solidFill>
              <a:latin typeface="Arial" charset="0"/>
            </a:endParaRPr>
          </a:p>
        </p:txBody>
      </p:sp>
      <p:sp>
        <p:nvSpPr>
          <p:cNvPr id="32771" name="TextBox 2"/>
          <p:cNvSpPr txBox="1">
            <a:spLocks noChangeArrowheads="1"/>
          </p:cNvSpPr>
          <p:nvPr/>
        </p:nvSpPr>
        <p:spPr bwMode="auto">
          <a:xfrm>
            <a:off x="0" y="0"/>
            <a:ext cx="9144000" cy="7110413"/>
          </a:xfrm>
          <a:prstGeom prst="rect">
            <a:avLst/>
          </a:prstGeom>
          <a:noFill/>
          <a:ln w="9525">
            <a:noFill/>
            <a:miter lim="800000"/>
            <a:headEnd/>
            <a:tailEnd/>
          </a:ln>
        </p:spPr>
        <p:txBody>
          <a:bodyPr>
            <a:spAutoFit/>
          </a:bodyPr>
          <a:lstStyle/>
          <a:p>
            <a:pPr algn="ctr">
              <a:defRPr/>
            </a:pPr>
            <a:r>
              <a:rPr lang="sr-Latn-BA" sz="2800" b="1" i="1" dirty="0"/>
              <a:t>Istočna Azija od ekonomskog čuda do kraha</a:t>
            </a:r>
          </a:p>
          <a:p>
            <a:pPr>
              <a:buFontTx/>
              <a:buChar char="-"/>
              <a:defRPr/>
            </a:pPr>
            <a:r>
              <a:rPr lang="sr-Latn-BA" sz="2200" i="1" dirty="0"/>
              <a:t> Rast privreda u istočnoj Aziji (“azijski tigrovi”) od 1960-ih do 1990-ih je predstavljao čudo i zasnivao se na sljedećim elementima:</a:t>
            </a:r>
          </a:p>
          <a:p>
            <a:pPr>
              <a:buFontTx/>
              <a:buChar char="-"/>
              <a:defRPr/>
            </a:pPr>
            <a:endParaRPr lang="sr-Latn-BA" sz="500" i="1" dirty="0"/>
          </a:p>
          <a:p>
            <a:pPr>
              <a:defRPr/>
            </a:pPr>
            <a:r>
              <a:rPr lang="sr-Latn-BA" sz="2200" i="1" dirty="0"/>
              <a:t>	</a:t>
            </a:r>
            <a:r>
              <a:rPr lang="sr-Latn-BA" sz="1900" i="1" dirty="0"/>
              <a:t>*   </a:t>
            </a:r>
            <a:r>
              <a:rPr lang="sr-Latn-BA" sz="1900" i="1" u="sng" dirty="0"/>
              <a:t>visoka stopa štednje od 34% BDP</a:t>
            </a:r>
            <a:r>
              <a:rPr lang="sr-Latn-BA" sz="1900" i="1" dirty="0"/>
              <a:t> u zemljama tzv. “azijskim tigrovima”, 	što je znatno više u odnosu na druge zemlje – npr. 	latinoameričke zemlje 	su imale skoro duplo manju štednju, u južnoj Aziji još manji nivo štednje je 	bio prisutan</a:t>
            </a:r>
          </a:p>
          <a:p>
            <a:pPr>
              <a:defRPr/>
            </a:pPr>
            <a:endParaRPr lang="sr-Latn-BA" sz="500" i="1" dirty="0"/>
          </a:p>
          <a:p>
            <a:pPr lvl="1">
              <a:defRPr/>
            </a:pPr>
            <a:r>
              <a:rPr lang="sr-Latn-BA" sz="2000" i="1" dirty="0"/>
              <a:t>	</a:t>
            </a:r>
            <a:r>
              <a:rPr lang="sr-Latn-BA" sz="1900" i="1" dirty="0"/>
              <a:t>*   </a:t>
            </a:r>
            <a:r>
              <a:rPr lang="sr-Latn-BA" sz="1900" i="1" u="sng" dirty="0"/>
              <a:t>snažna usmjerenost državnih politika na podizanje nivoa obrazovanosti </a:t>
            </a:r>
            <a:r>
              <a:rPr lang="sr-Latn-BA" sz="1900" i="1" dirty="0"/>
              <a:t>	</a:t>
            </a:r>
            <a:r>
              <a:rPr lang="sr-Latn-BA" sz="1900" i="1" u="sng" dirty="0"/>
              <a:t>stanovništva</a:t>
            </a:r>
            <a:r>
              <a:rPr lang="sr-Latn-BA" sz="1900" i="1" dirty="0"/>
              <a:t> – iako su 1965. bile jako siromašne zemlje, imale su visoku 	stopu onih sa osnovnim obrazovanjem i stopa upisa djece u srednju	školu 	je 1987. bila veća nego u zemljama Latinske Amerike (sva djeca u Hong 	Kongu, Singapuru i Južnoj Koreji su zakonski morali da idu u osnovnu 	školu i to je bio slučaj, a čak i u siromašnoj Indoneziji taj procenat je 	dostigao nivo od oko 70% od ukupnog broja djece)</a:t>
            </a:r>
          </a:p>
          <a:p>
            <a:pPr lvl="1">
              <a:defRPr/>
            </a:pPr>
            <a:endParaRPr lang="sr-Latn-BA" sz="500" i="1" dirty="0"/>
          </a:p>
          <a:p>
            <a:pPr lvl="1">
              <a:defRPr/>
            </a:pPr>
            <a:r>
              <a:rPr lang="sr-Latn-BA" sz="2000" i="1" dirty="0"/>
              <a:t>	</a:t>
            </a:r>
            <a:r>
              <a:rPr lang="sr-Latn-BA" sz="1900" i="1" dirty="0"/>
              <a:t>*    zemlje u istočnoj Aziji su bile specifične po relativno stabilnim 	</a:t>
            </a:r>
            <a:r>
              <a:rPr lang="sr-Latn-BA" sz="1900" i="1" u="sng" dirty="0"/>
              <a:t>makroekonomskim okruženjem</a:t>
            </a:r>
            <a:r>
              <a:rPr lang="sr-Latn-BA" sz="1900" i="1" dirty="0"/>
              <a:t>, i to bez visokih stopa inflacije, velikih 	privrednih padova i sa visokim udjelom trgovine u ukupnom BDP zemlje</a:t>
            </a:r>
          </a:p>
          <a:p>
            <a:pPr lvl="1">
              <a:defRPr/>
            </a:pPr>
            <a:endParaRPr lang="sr-Latn-BA" sz="500" i="1" dirty="0"/>
          </a:p>
          <a:p>
            <a:pPr algn="ctr">
              <a:defRPr/>
            </a:pPr>
            <a:r>
              <a:rPr lang="sr-Latn-BA" sz="2150" b="1" i="1" dirty="0"/>
              <a:t>*    Sve navedene karakteristike zemalja istočne Azije su predstavljale motiv za latinoameričke zemlje i sve druge da naprave “promjenu pristupa” i prelazak na stvarne ekonomske reforme u 1990-im</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007570D6-5D7B-48FD-9860-2477BC25D50B}" type="slidenum">
              <a:rPr lang="en-US" altLang="en-US" sz="1200">
                <a:solidFill>
                  <a:srgbClr val="898989"/>
                </a:solidFill>
                <a:latin typeface="Arial" charset="0"/>
              </a:rPr>
              <a:pPr>
                <a:spcBef>
                  <a:spcPct val="0"/>
                </a:spcBef>
                <a:buFontTx/>
                <a:buNone/>
              </a:pPr>
              <a:t>29</a:t>
            </a:fld>
            <a:endParaRPr lang="en-US" altLang="en-US" sz="1200">
              <a:solidFill>
                <a:srgbClr val="898989"/>
              </a:solidFill>
              <a:latin typeface="Arial" charset="0"/>
            </a:endParaRPr>
          </a:p>
        </p:txBody>
      </p:sp>
      <p:sp>
        <p:nvSpPr>
          <p:cNvPr id="32771" name="TextBox 2"/>
          <p:cNvSpPr txBox="1">
            <a:spLocks noChangeArrowheads="1"/>
          </p:cNvSpPr>
          <p:nvPr/>
        </p:nvSpPr>
        <p:spPr bwMode="auto">
          <a:xfrm>
            <a:off x="0" y="0"/>
            <a:ext cx="9144000" cy="726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Istočna Azija od ekonomskog čuda do kraha</a:t>
            </a:r>
          </a:p>
          <a:p>
            <a:pPr>
              <a:spcBef>
                <a:spcPct val="0"/>
              </a:spcBef>
              <a:buFontTx/>
              <a:buChar char="-"/>
            </a:pPr>
            <a:r>
              <a:rPr lang="sr-Latn-BA" altLang="en-US" sz="2200" i="1">
                <a:latin typeface="Arial" charset="0"/>
              </a:rPr>
              <a:t> </a:t>
            </a:r>
            <a:r>
              <a:rPr lang="sr-Latn-BA" altLang="en-US" sz="2200" i="1" u="sng">
                <a:latin typeface="Arial" charset="0"/>
              </a:rPr>
              <a:t>Međutim, i pored svih prednosti i uspjeha Azijske zemlje su imale svoje slabosti na koje je tokom privrednog rasta malo ko obraćao pažnju:</a:t>
            </a:r>
            <a:endParaRPr lang="sr-Latn-BA" altLang="en-US" sz="500" i="1" u="sng">
              <a:latin typeface="Arial" charset="0"/>
            </a:endParaRPr>
          </a:p>
          <a:p>
            <a:pPr>
              <a:spcBef>
                <a:spcPct val="0"/>
              </a:spcBef>
              <a:buFontTx/>
              <a:buNone/>
            </a:pPr>
            <a:r>
              <a:rPr lang="sr-Latn-BA" altLang="en-US" sz="1800" b="1" i="1">
                <a:latin typeface="Arial" charset="0"/>
              </a:rPr>
              <a:t>1)</a:t>
            </a:r>
            <a:r>
              <a:rPr lang="sr-Latn-BA" altLang="en-US" sz="2200" i="1">
                <a:latin typeface="Arial" charset="0"/>
              </a:rPr>
              <a:t>	</a:t>
            </a:r>
            <a:r>
              <a:rPr lang="sr-Latn-BA" altLang="en-US" sz="1900" b="1" i="1" u="sng">
                <a:latin typeface="Arial" charset="0"/>
              </a:rPr>
              <a:t>Produktivnost</a:t>
            </a:r>
            <a:r>
              <a:rPr lang="sr-Latn-BA" altLang="en-US" sz="1900" i="1">
                <a:latin typeface="Arial" charset="0"/>
              </a:rPr>
              <a:t> – problem zato što je privredna ekspanzija dolazila 	uglavnom zbog enormnog rasta proizvodnih inputa – kapitala i rada, a da 	je bio jako mali rast produktivnosti (rast proizvoda po jedinici inputa)</a:t>
            </a:r>
            <a:endParaRPr lang="sr-Latn-BA" altLang="en-US" sz="500" i="1">
              <a:latin typeface="Arial" charset="0"/>
            </a:endParaRPr>
          </a:p>
          <a:p>
            <a:pPr>
              <a:spcBef>
                <a:spcPct val="0"/>
              </a:spcBef>
              <a:buFontTx/>
              <a:buNone/>
            </a:pPr>
            <a:r>
              <a:rPr lang="sr-Latn-BA" altLang="en-US" sz="1900" i="1">
                <a:latin typeface="Arial" charset="0"/>
              </a:rPr>
              <a:t>	</a:t>
            </a:r>
            <a:r>
              <a:rPr lang="sr-Latn-BA" altLang="en-US" sz="1700" i="1">
                <a:latin typeface="Arial" charset="0"/>
              </a:rPr>
              <a:t>-   teško su se nallazili dokazi o smanjivanju jaza neproduktivnosti ovih 		azijskih zemalja u odnosu na zemlje sa Zapada, što je vodilo očekivanju 		da će se velike stope akumulacije kapitala vremenom uzrokovati pad 		stope prinosa, i da je moguće da veliki finansijski prilivi koji su bili 			trenutno prisutni nisu opravdani njihovom profitabilnošću u budućnosti</a:t>
            </a:r>
          </a:p>
          <a:p>
            <a:pPr>
              <a:spcBef>
                <a:spcPct val="0"/>
              </a:spcBef>
              <a:buFontTx/>
              <a:buNone/>
            </a:pPr>
            <a:endParaRPr lang="sr-Latn-BA" altLang="en-US" sz="500" i="1">
              <a:latin typeface="Arial" charset="0"/>
            </a:endParaRPr>
          </a:p>
          <a:p>
            <a:pPr>
              <a:spcBef>
                <a:spcPct val="0"/>
              </a:spcBef>
              <a:buFontTx/>
              <a:buAutoNum type="arabicParenR" startAt="2"/>
            </a:pPr>
            <a:r>
              <a:rPr lang="sr-Latn-BA" altLang="en-US" sz="1900" b="1" i="1">
                <a:latin typeface="Arial" charset="0"/>
              </a:rPr>
              <a:t>       </a:t>
            </a:r>
            <a:r>
              <a:rPr lang="sr-Latn-BA" altLang="en-US" sz="1900" b="1" i="1" u="sng">
                <a:latin typeface="Arial" charset="0"/>
              </a:rPr>
              <a:t>Bankarska regulativa</a:t>
            </a:r>
            <a:r>
              <a:rPr lang="sr-Latn-BA" altLang="en-US" sz="1900" i="1">
                <a:latin typeface="Arial" charset="0"/>
              </a:rPr>
              <a:t> –slaba bankarska regulativa je neposredno uticala 	na nastanak krize, dok su  građani su bili sigurni u njih. Oni su vjerovali u 	snagu privrede ovih zemalja i da će država stati iza svojih banaka u 	slučaju velikih turbulencija na finansijskim tržištima</a:t>
            </a:r>
          </a:p>
          <a:p>
            <a:pPr>
              <a:spcBef>
                <a:spcPct val="0"/>
              </a:spcBef>
              <a:buFontTx/>
              <a:buNone/>
            </a:pPr>
            <a:r>
              <a:rPr lang="sr-Latn-BA" altLang="en-US" sz="1900" i="1">
                <a:latin typeface="Arial" charset="0"/>
              </a:rPr>
              <a:t>		</a:t>
            </a:r>
            <a:r>
              <a:rPr lang="sr-Latn-BA" altLang="en-US" sz="1700" i="1">
                <a:latin typeface="Arial" charset="0"/>
              </a:rPr>
              <a:t>-   problem “</a:t>
            </a:r>
            <a:r>
              <a:rPr lang="sr-Latn-BA" altLang="en-US" sz="1700" b="1" i="1" u="sng">
                <a:latin typeface="Arial" charset="0"/>
              </a:rPr>
              <a:t>moralnog hazarda</a:t>
            </a:r>
            <a:r>
              <a:rPr lang="sr-Latn-BA" altLang="en-US" sz="1700" i="1">
                <a:latin typeface="Arial" charset="0"/>
              </a:rPr>
              <a:t>” i bliska veza političara i privrednika se smatra 	glavnim uzrokom krize, jer je prekomjerno odobravanje pozajmica stimulisalo 	stvaranje neodrživog naglog rasta privreda azijskih zemalja, naročito u sektoru 	nekretnina, što je privremeno sakrilo loš kvalitet mnogih investicionih projekata što j	e neizbježno prouzrokovalo spiralu opadajućih cijena i bankrotstvo banaka</a:t>
            </a:r>
          </a:p>
          <a:p>
            <a:pPr>
              <a:spcBef>
                <a:spcPct val="0"/>
              </a:spcBef>
              <a:buFontTx/>
              <a:buNone/>
            </a:pPr>
            <a:endParaRPr lang="sr-Latn-BA" altLang="en-US" sz="500" i="1">
              <a:latin typeface="Arial" charset="0"/>
            </a:endParaRPr>
          </a:p>
          <a:p>
            <a:pPr>
              <a:spcBef>
                <a:spcPct val="0"/>
              </a:spcBef>
              <a:buFontTx/>
              <a:buNone/>
            </a:pPr>
            <a:r>
              <a:rPr lang="sr-Latn-BA" altLang="en-US" sz="1900" b="1" i="1">
                <a:latin typeface="Arial" charset="0"/>
              </a:rPr>
              <a:t>3)</a:t>
            </a:r>
            <a:r>
              <a:rPr lang="sr-Latn-BA" altLang="en-US" sz="1900" i="1">
                <a:latin typeface="Arial" charset="0"/>
              </a:rPr>
              <a:t>	       </a:t>
            </a:r>
            <a:r>
              <a:rPr lang="sr-Latn-BA" altLang="en-US" sz="1900" b="1" i="1" u="sng">
                <a:latin typeface="Arial" charset="0"/>
              </a:rPr>
              <a:t>Pravni okvir</a:t>
            </a:r>
            <a:r>
              <a:rPr lang="sr-Latn-BA" altLang="en-US" sz="1900" i="1">
                <a:latin typeface="Arial" charset="0"/>
              </a:rPr>
              <a:t> – postao vidljiv tek sa početkom krize pošto institucije 	(sudovi) nisu bili pripremljeni za krizne situacije i efikasno sprovođenje 	procedure bankrotstva (u SAD su sudovi pripremljeni za ovaj posao)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14950A9E-DDCA-4DBB-B3D4-87E2865E6EEC}" type="slidenum">
              <a:rPr lang="en-US" altLang="en-US" sz="1200">
                <a:solidFill>
                  <a:srgbClr val="898989"/>
                </a:solidFill>
                <a:latin typeface="Arial" charset="0"/>
              </a:rPr>
              <a:pPr>
                <a:spcBef>
                  <a:spcPct val="0"/>
                </a:spcBef>
                <a:buFontTx/>
                <a:buNone/>
              </a:pPr>
              <a:t>3</a:t>
            </a:fld>
            <a:endParaRPr lang="en-US" altLang="en-US" sz="1200">
              <a:solidFill>
                <a:srgbClr val="898989"/>
              </a:solidFill>
              <a:latin typeface="Arial" charset="0"/>
            </a:endParaRPr>
          </a:p>
        </p:txBody>
      </p:sp>
      <p:sp>
        <p:nvSpPr>
          <p:cNvPr id="6147" name="TextBox 2"/>
          <p:cNvSpPr txBox="1">
            <a:spLocks noChangeArrowheads="1"/>
          </p:cNvSpPr>
          <p:nvPr/>
        </p:nvSpPr>
        <p:spPr bwMode="auto">
          <a:xfrm>
            <a:off x="0" y="0"/>
            <a:ext cx="9144000" cy="721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600" b="1" i="1">
                <a:latin typeface="Arial" charset="0"/>
              </a:rPr>
              <a:t>Definicija i vrste finansijskih kriza</a:t>
            </a:r>
          </a:p>
          <a:p>
            <a:pPr>
              <a:spcBef>
                <a:spcPct val="0"/>
              </a:spcBef>
              <a:buFontTx/>
              <a:buNone/>
            </a:pPr>
            <a:r>
              <a:rPr lang="sr-Latn-BA" altLang="en-US" sz="2200" i="1">
                <a:latin typeface="Arial" charset="0"/>
              </a:rPr>
              <a:t>	</a:t>
            </a:r>
            <a:r>
              <a:rPr lang="sr-Latn-BA" altLang="en-US" sz="2200" b="1" i="1">
                <a:latin typeface="Arial" charset="0"/>
              </a:rPr>
              <a:t>3.</a:t>
            </a:r>
            <a:r>
              <a:rPr lang="sr-Latn-BA" altLang="en-US" sz="2200" i="1">
                <a:latin typeface="Arial" charset="0"/>
              </a:rPr>
              <a:t>	</a:t>
            </a:r>
            <a:r>
              <a:rPr lang="sr-Latn-BA" altLang="en-US" sz="2200" b="1" i="1">
                <a:latin typeface="Arial" charset="0"/>
              </a:rPr>
              <a:t>Smanjivanjem vrijednosti kovanog novca (postoje 2 tipa ove krize) </a:t>
            </a:r>
            <a:r>
              <a:rPr lang="sr-Latn-BA" altLang="en-US" sz="2200" i="1">
                <a:latin typeface="Arial" charset="0"/>
              </a:rPr>
              <a:t>– </a:t>
            </a:r>
            <a:r>
              <a:rPr lang="sr-Latn-BA" altLang="en-US" sz="2000" i="1">
                <a:latin typeface="Arial" charset="0"/>
              </a:rPr>
              <a:t>prethodi modernim krizama inflacije i krizama deviznog kursa i ogleda se u smanjivanju vrijednosti kovanog novca tokom dugog perioda u kome je kovani novac bio sredstvo razmjene (često tokom ratova)</a:t>
            </a:r>
          </a:p>
          <a:p>
            <a:pPr>
              <a:spcBef>
                <a:spcPct val="0"/>
              </a:spcBef>
              <a:buFontTx/>
              <a:buNone/>
            </a:pPr>
            <a:endParaRPr lang="sr-Latn-BA" altLang="en-US" sz="500" i="1">
              <a:latin typeface="Arial" charset="0"/>
            </a:endParaRPr>
          </a:p>
          <a:p>
            <a:pPr>
              <a:spcBef>
                <a:spcPct val="0"/>
              </a:spcBef>
              <a:buFontTx/>
              <a:buChar char="-"/>
            </a:pPr>
            <a:r>
              <a:rPr lang="sr-Latn-BA" altLang="en-US" sz="1800" i="1">
                <a:latin typeface="Arial" charset="0"/>
              </a:rPr>
              <a:t> </a:t>
            </a:r>
            <a:r>
              <a:rPr lang="sr-Latn-BA" altLang="en-US" sz="1700" i="1">
                <a:latin typeface="Arial" charset="0"/>
              </a:rPr>
              <a:t>Primjer Brazila koji je obavio četiri epizode smanjivanja vrijednosti valute od 1986. do 1994, a rekorder je bila Kina koja je 1948. izvršila zamjenu po stopi od 3 miliona prema 1</a:t>
            </a:r>
          </a:p>
          <a:p>
            <a:pPr>
              <a:spcBef>
                <a:spcPct val="0"/>
              </a:spcBef>
              <a:buFontTx/>
              <a:buChar char="-"/>
            </a:pPr>
            <a:endParaRPr lang="sr-Latn-BA" altLang="en-US" sz="500" i="1">
              <a:latin typeface="Arial" charset="0"/>
            </a:endParaRPr>
          </a:p>
          <a:p>
            <a:pPr>
              <a:spcBef>
                <a:spcPct val="0"/>
              </a:spcBef>
              <a:buFontTx/>
              <a:buChar char="-"/>
            </a:pPr>
            <a:r>
              <a:rPr lang="sr-Latn-BA" altLang="en-US" sz="1700" i="1">
                <a:latin typeface="Arial" charset="0"/>
              </a:rPr>
              <a:t> Zimbabve je oborio rekord izvršivši zamjenu od 10 milijardi prema 1</a:t>
            </a:r>
          </a:p>
          <a:p>
            <a:pPr>
              <a:spcBef>
                <a:spcPct val="0"/>
              </a:spcBef>
              <a:buFontTx/>
              <a:buChar char="-"/>
            </a:pPr>
            <a:endParaRPr lang="sr-Latn-BA" altLang="en-US" sz="500" i="1">
              <a:latin typeface="Arial" charset="0"/>
            </a:endParaRPr>
          </a:p>
          <a:p>
            <a:pPr>
              <a:spcBef>
                <a:spcPct val="0"/>
              </a:spcBef>
              <a:buFontTx/>
              <a:buChar char="-"/>
            </a:pPr>
            <a:r>
              <a:rPr lang="sr-Latn-BA" altLang="en-US" sz="1700" i="1">
                <a:latin typeface="Arial" charset="0"/>
              </a:rPr>
              <a:t> Zamjene slijede i poslije epizoda velikih inflacija, ali ne i nužno hiperinflacija</a:t>
            </a:r>
          </a:p>
          <a:p>
            <a:pPr>
              <a:spcBef>
                <a:spcPct val="0"/>
              </a:spcBef>
              <a:buFontTx/>
              <a:buChar char="-"/>
            </a:pPr>
            <a:endParaRPr lang="sr-Latn-BA" altLang="en-US" sz="500" i="1">
              <a:latin typeface="Arial" charset="0"/>
            </a:endParaRPr>
          </a:p>
          <a:p>
            <a:pPr>
              <a:spcBef>
                <a:spcPct val="0"/>
              </a:spcBef>
              <a:buFontTx/>
              <a:buChar char="-"/>
            </a:pPr>
            <a:endParaRPr lang="sr-Latn-BA" altLang="en-US" sz="300" i="1">
              <a:latin typeface="Arial" charset="0"/>
            </a:endParaRPr>
          </a:p>
          <a:p>
            <a:pPr>
              <a:spcBef>
                <a:spcPct val="0"/>
              </a:spcBef>
              <a:buFontTx/>
              <a:buNone/>
            </a:pPr>
            <a:r>
              <a:rPr lang="sr-Latn-BA" altLang="en-US" sz="2200" i="1">
                <a:latin typeface="Arial" charset="0"/>
              </a:rPr>
              <a:t>	</a:t>
            </a:r>
            <a:r>
              <a:rPr lang="sr-Latn-BA" altLang="en-US" sz="2200" b="1" i="1">
                <a:latin typeface="Arial" charset="0"/>
              </a:rPr>
              <a:t>4.	Pucanje mjehura cijena imovine (hartija od vrijednosti ili nekretnina)</a:t>
            </a:r>
          </a:p>
          <a:p>
            <a:pPr>
              <a:spcBef>
                <a:spcPct val="0"/>
              </a:spcBef>
              <a:buFontTx/>
              <a:buNone/>
            </a:pPr>
            <a:endParaRPr lang="sr-Latn-BA" altLang="en-US" sz="300" i="1">
              <a:latin typeface="Arial" charset="0"/>
            </a:endParaRPr>
          </a:p>
          <a:p>
            <a:pPr>
              <a:spcBef>
                <a:spcPct val="0"/>
              </a:spcBef>
              <a:buFontTx/>
              <a:buChar char="-"/>
            </a:pPr>
            <a:r>
              <a:rPr lang="sr-Latn-BA" altLang="en-US" sz="1600" i="1">
                <a:latin typeface="Arial" charset="0"/>
              </a:rPr>
              <a:t> Slična metodologija kao i u prethodnim slučajevima (krize na tržištima kapitala ili zbog visokih cijena nekretnina)</a:t>
            </a:r>
          </a:p>
          <a:p>
            <a:pPr>
              <a:spcBef>
                <a:spcPct val="0"/>
              </a:spcBef>
              <a:buFontTx/>
              <a:buChar char="-"/>
            </a:pPr>
            <a:endParaRPr lang="sr-Latn-BA" altLang="en-US" sz="300" i="1">
              <a:latin typeface="Arial" charset="0"/>
            </a:endParaRPr>
          </a:p>
          <a:p>
            <a:pPr>
              <a:spcBef>
                <a:spcPct val="0"/>
              </a:spcBef>
              <a:buFontTx/>
              <a:buChar char="-"/>
            </a:pPr>
            <a:r>
              <a:rPr lang="sr-Latn-BA" altLang="en-US" sz="1600" i="1">
                <a:latin typeface="Arial" charset="0"/>
              </a:rPr>
              <a:t> Tokom perioda Velike depresije 1930-ih godina, slomova berzanskih indeksa  i cijena nekretnina poslije Drugog svjetskog rata, hipotekarne krize početkom 21. vijeka u SAD i ostatku svijeta itd. </a:t>
            </a:r>
          </a:p>
          <a:p>
            <a:pPr>
              <a:spcBef>
                <a:spcPct val="0"/>
              </a:spcBef>
              <a:buFontTx/>
              <a:buChar char="-"/>
            </a:pPr>
            <a:endParaRPr lang="sr-Latn-BA" altLang="en-US" sz="300" i="1">
              <a:latin typeface="Arial" charset="0"/>
            </a:endParaRPr>
          </a:p>
          <a:p>
            <a:pPr>
              <a:spcBef>
                <a:spcPct val="0"/>
              </a:spcBef>
              <a:buFontTx/>
              <a:buChar char="-"/>
            </a:pPr>
            <a:r>
              <a:rPr lang="sr-Latn-BA" altLang="en-US" sz="1600" i="1">
                <a:latin typeface="Arial" charset="0"/>
              </a:rPr>
              <a:t> </a:t>
            </a:r>
            <a:r>
              <a:rPr lang="sr-Latn-BA" altLang="en-US" sz="1600" i="1" u="sng">
                <a:latin typeface="Arial" charset="0"/>
              </a:rPr>
              <a:t>Velikih pet kriza nekretnina nakon WWII</a:t>
            </a:r>
            <a:r>
              <a:rPr lang="sr-Latn-BA" altLang="en-US" sz="1600" i="1">
                <a:latin typeface="Arial" charset="0"/>
              </a:rPr>
              <a:t> (Španija 1977, Norveška 1987, Finska i Švedska 1991. i Japan 1992) – brz rast cijena nekretnina prije krize prati znatan pad u godini krize i u narednim godinama, veličina pada cijena između maksimuma i minimuma cijene se mnogo ne razlikuje između naprednih zemalja i zemalja u razvoju</a:t>
            </a:r>
          </a:p>
          <a:p>
            <a:pPr>
              <a:spcBef>
                <a:spcPct val="0"/>
              </a:spcBef>
              <a:buFontTx/>
              <a:buChar char="-"/>
            </a:pPr>
            <a:endParaRPr lang="sr-Latn-BA" altLang="en-US" sz="300" i="1">
              <a:latin typeface="Arial" charset="0"/>
            </a:endParaRPr>
          </a:p>
          <a:p>
            <a:pPr>
              <a:spcBef>
                <a:spcPct val="0"/>
              </a:spcBef>
              <a:buFontTx/>
              <a:buChar char="-"/>
            </a:pPr>
            <a:r>
              <a:rPr lang="sr-Latn-BA" altLang="en-US" sz="1600" i="1">
                <a:latin typeface="Arial" charset="0"/>
              </a:rPr>
              <a:t> Kod </a:t>
            </a:r>
            <a:r>
              <a:rPr lang="sr-Latn-BA" altLang="en-US" sz="1600" i="1" u="sng">
                <a:latin typeface="Arial" charset="0"/>
              </a:rPr>
              <a:t>kriza cijena akcija</a:t>
            </a:r>
            <a:r>
              <a:rPr lang="sr-Latn-BA" altLang="en-US" sz="1600" i="1">
                <a:latin typeface="Arial" charset="0"/>
              </a:rPr>
              <a:t> je slučaj da njihova cijena dostiže maksimum u trenutku prije jedne godine u kojoj dolazi do bankarske krize i onda njihove cijene opadaju dve do tri godine – oporavak  nastaje kada tri godine ili poslije akcije pređu ranije dostignut vrhunac cijena (izuzetak Japan i mala odstupanja kod zemalja u razvoju)</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70010B2A-649C-4B8C-9EDB-95B255BB4AA6}" type="slidenum">
              <a:rPr lang="en-US" altLang="en-US" sz="1200">
                <a:solidFill>
                  <a:srgbClr val="898989"/>
                </a:solidFill>
                <a:latin typeface="Arial" charset="0"/>
              </a:rPr>
              <a:pPr>
                <a:spcBef>
                  <a:spcPct val="0"/>
                </a:spcBef>
                <a:buFontTx/>
                <a:buNone/>
              </a:pPr>
              <a:t>30</a:t>
            </a:fld>
            <a:endParaRPr lang="en-US" altLang="en-US" sz="1200">
              <a:solidFill>
                <a:srgbClr val="898989"/>
              </a:solidFill>
              <a:latin typeface="Arial" charset="0"/>
            </a:endParaRPr>
          </a:p>
        </p:txBody>
      </p:sp>
      <p:sp>
        <p:nvSpPr>
          <p:cNvPr id="33795" name="TextBox 2"/>
          <p:cNvSpPr txBox="1">
            <a:spLocks noChangeArrowheads="1"/>
          </p:cNvSpPr>
          <p:nvPr/>
        </p:nvSpPr>
        <p:spPr bwMode="auto">
          <a:xfrm>
            <a:off x="0" y="0"/>
            <a:ext cx="91440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Istočna Azija od ekonomskog čuda do kraha</a:t>
            </a:r>
          </a:p>
          <a:p>
            <a:pPr>
              <a:spcBef>
                <a:spcPct val="0"/>
              </a:spcBef>
              <a:buFontTx/>
              <a:buChar char="-"/>
            </a:pPr>
            <a:r>
              <a:rPr lang="sr-Latn-BA" altLang="en-US" sz="2200" i="1">
                <a:latin typeface="Arial" charset="0"/>
              </a:rPr>
              <a:t> </a:t>
            </a:r>
            <a:r>
              <a:rPr lang="sr-Latn-BA" altLang="en-US" sz="2000" i="1">
                <a:latin typeface="Arial" charset="0"/>
              </a:rPr>
              <a:t>Početak krize </a:t>
            </a:r>
            <a:r>
              <a:rPr lang="sr-Latn-BA" altLang="en-US" sz="2000" b="1" i="1">
                <a:latin typeface="Arial" charset="0"/>
              </a:rPr>
              <a:t>2. jula 1997.</a:t>
            </a:r>
            <a:r>
              <a:rPr lang="sr-Latn-BA" altLang="en-US" sz="2000" i="1">
                <a:latin typeface="Arial" charset="0"/>
              </a:rPr>
              <a:t> kada je </a:t>
            </a:r>
            <a:r>
              <a:rPr lang="sr-Latn-BA" altLang="en-US" sz="2000" b="1" i="1">
                <a:latin typeface="Arial" charset="0"/>
              </a:rPr>
              <a:t>tajlandski baht devalvirao 15%, </a:t>
            </a:r>
            <a:r>
              <a:rPr lang="sr-Latn-BA" altLang="en-US" sz="2000" i="1">
                <a:latin typeface="Arial" charset="0"/>
              </a:rPr>
              <a:t>a kriza se nazirala kroz dešavanja na tržištu nekretnina i berzi. Pokušaj kontrolisane devalvacije se otrgnuo kontroli, kao i u Meksiku 1994, pa je otpočela serija masovnih devalvacija i kriza je produbljena (“širenje zaraze”)</a:t>
            </a:r>
          </a:p>
          <a:p>
            <a:pPr>
              <a:spcBef>
                <a:spcPct val="0"/>
              </a:spcBef>
              <a:buFontTx/>
              <a:buChar char="-"/>
            </a:pPr>
            <a:endParaRPr lang="sr-Latn-BA" altLang="en-US" sz="800" i="1">
              <a:latin typeface="Arial" charset="0"/>
            </a:endParaRPr>
          </a:p>
          <a:p>
            <a:pPr>
              <a:spcBef>
                <a:spcPct val="0"/>
              </a:spcBef>
              <a:buFontTx/>
              <a:buChar char="-"/>
            </a:pPr>
            <a:r>
              <a:rPr lang="sr-Latn-BA" altLang="en-US" sz="2000" i="1">
                <a:latin typeface="Arial" charset="0"/>
              </a:rPr>
              <a:t>   Špekulacije su nastavljene sa valutama država susjeda Tajlanda, i to Malezije, pa Indonezije i na kraju mnogo veće i razvijenije zemlje Južne Koreje </a:t>
            </a:r>
            <a:r>
              <a:rPr lang="sr-Latn-BA" altLang="en-US" sz="1800" i="1">
                <a:latin typeface="Arial" charset="0"/>
              </a:rPr>
              <a:t>– špekulanti su sve ove zemlje posmatrali kao da imaju iste probleme i da su sve pogođene privrednim padom Japana 1997.</a:t>
            </a:r>
          </a:p>
          <a:p>
            <a:pPr>
              <a:spcBef>
                <a:spcPct val="0"/>
              </a:spcBef>
              <a:buFontTx/>
              <a:buChar char="-"/>
            </a:pPr>
            <a:endParaRPr lang="sr-Latn-BA" altLang="en-US" sz="800" i="1">
              <a:latin typeface="Arial" charset="0"/>
            </a:endParaRPr>
          </a:p>
          <a:p>
            <a:pPr algn="ctr">
              <a:spcBef>
                <a:spcPct val="0"/>
              </a:spcBef>
              <a:buFontTx/>
              <a:buChar char="-"/>
            </a:pPr>
            <a:r>
              <a:rPr lang="sr-Latn-BA" altLang="en-US" sz="2000" i="1">
                <a:latin typeface="Arial" charset="0"/>
              </a:rPr>
              <a:t>   </a:t>
            </a:r>
            <a:r>
              <a:rPr lang="sr-Latn-BA" altLang="en-US" sz="2000" b="1" i="1">
                <a:latin typeface="Arial" charset="0"/>
              </a:rPr>
              <a:t>Vlade ovih zemlja su bile pred teškim dilemama – da li da brane svoje valute ili da dopuste njihovu devalvaciju (ove valute i inostrani krediti su uglavnom bili vezani za dolar)???</a:t>
            </a:r>
          </a:p>
          <a:p>
            <a:pPr>
              <a:spcBef>
                <a:spcPct val="0"/>
              </a:spcBef>
              <a:buFontTx/>
              <a:buNone/>
            </a:pPr>
            <a:endParaRPr lang="sr-Latn-BA" altLang="en-US" sz="800" i="1">
              <a:latin typeface="Arial" charset="0"/>
            </a:endParaRPr>
          </a:p>
          <a:p>
            <a:pPr>
              <a:spcBef>
                <a:spcPct val="0"/>
              </a:spcBef>
              <a:buFontTx/>
              <a:buNone/>
            </a:pPr>
            <a:r>
              <a:rPr lang="sr-Latn-BA" altLang="en-US" sz="1700" b="1" i="1">
                <a:latin typeface="Arial" charset="0"/>
              </a:rPr>
              <a:t>*	sve zemlje izuzev Malezije su se obratile za pomoć MMF-u i dobile finansijsku pomoć u vidu kredita u zamjenu za obećanje sprovođenja preporučenih ekonomskih mjera</a:t>
            </a:r>
            <a:r>
              <a:rPr lang="sr-Latn-BA" altLang="en-US" sz="1700" i="1">
                <a:latin typeface="Arial" charset="0"/>
              </a:rPr>
              <a:t> – više kamatne stope da bi se ograničila depresijacija valute, kresanje velikih budžetskih deficita i strukturne promjene da bi se ispravile slabosti koje su i dovele do krize </a:t>
            </a: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1700" b="1" i="1">
                <a:latin typeface="Arial" charset="0"/>
              </a:rPr>
              <a:t>*</a:t>
            </a:r>
            <a:r>
              <a:rPr lang="sr-Latn-BA" altLang="en-US" sz="1700" i="1">
                <a:latin typeface="Arial" charset="0"/>
              </a:rPr>
              <a:t>	</a:t>
            </a:r>
            <a:r>
              <a:rPr lang="sr-Latn-BA" altLang="en-US" sz="1700" b="1" i="1">
                <a:latin typeface="Arial" charset="0"/>
              </a:rPr>
              <a:t>Na kraju, valutna kriza je prouzrokovala oštar privredni pad</a:t>
            </a:r>
            <a:r>
              <a:rPr lang="sr-Latn-BA" altLang="en-US" sz="1700" i="1">
                <a:latin typeface="Arial" charset="0"/>
              </a:rPr>
              <a:t>, a zemlje su od stope rasta BDP od 6% 1996. pale u duboku recesiju (Indonezija najviše pogođena, pad “rupija” od 85% u odnosu na njenu raniju vrijednost, masovna nezaposlenost, problem gladi stanovništva i na kraju i etnički sukobi)</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57072303-3E56-4D11-AFEE-426E948601F2}" type="slidenum">
              <a:rPr lang="en-US" altLang="en-US" sz="1200">
                <a:solidFill>
                  <a:srgbClr val="898989"/>
                </a:solidFill>
                <a:latin typeface="Arial" charset="0"/>
              </a:rPr>
              <a:pPr>
                <a:spcBef>
                  <a:spcPct val="0"/>
                </a:spcBef>
                <a:buFontTx/>
                <a:buNone/>
              </a:pPr>
              <a:t>31</a:t>
            </a:fld>
            <a:endParaRPr lang="en-US" altLang="en-US" sz="1200">
              <a:solidFill>
                <a:srgbClr val="898989"/>
              </a:solidFill>
              <a:latin typeface="Arial" charset="0"/>
            </a:endParaRPr>
          </a:p>
        </p:txBody>
      </p:sp>
      <p:sp>
        <p:nvSpPr>
          <p:cNvPr id="34819" name="TextBox 2"/>
          <p:cNvSpPr txBox="1">
            <a:spLocks noChangeArrowheads="1"/>
          </p:cNvSpPr>
          <p:nvPr/>
        </p:nvSpPr>
        <p:spPr bwMode="auto">
          <a:xfrm>
            <a:off x="0" y="0"/>
            <a:ext cx="9144000" cy="717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Istočna Azija od ekonomskog čuda do kraha</a:t>
            </a:r>
          </a:p>
          <a:p>
            <a:pPr>
              <a:spcBef>
                <a:spcPct val="0"/>
              </a:spcBef>
              <a:buFontTx/>
              <a:buNone/>
            </a:pPr>
            <a:r>
              <a:rPr lang="sr-Latn-BA" altLang="en-US" sz="1900" i="1">
                <a:latin typeface="Arial" charset="0"/>
              </a:rPr>
              <a:t>*	</a:t>
            </a:r>
            <a:r>
              <a:rPr lang="sr-Latn-BA" altLang="en-US" sz="1900" b="1" i="1">
                <a:latin typeface="Arial" charset="0"/>
              </a:rPr>
              <a:t>Veliki deficiti tekućeg računa </a:t>
            </a:r>
            <a:r>
              <a:rPr lang="sr-Latn-BA" altLang="en-US" sz="1900" i="1">
                <a:latin typeface="Arial" charset="0"/>
              </a:rPr>
              <a:t>tokom krize su morali biti preokrenuti, a nagla promjena </a:t>
            </a:r>
            <a:r>
              <a:rPr lang="sr-Latn-BA" altLang="en-US" sz="1900" b="1" i="1">
                <a:latin typeface="Arial" charset="0"/>
              </a:rPr>
              <a:t>prelaska na suficite </a:t>
            </a:r>
            <a:r>
              <a:rPr lang="sr-Latn-BA" altLang="en-US" sz="1900" i="1">
                <a:latin typeface="Arial" charset="0"/>
              </a:rPr>
              <a:t>nije došla zbog povećanja izvoza već drastičnog pada uvoza ovih zemalja zbog krize (kriza se prelila i u druge zemlje i regione – Hong Kong, Singapur, Novi Zeland, Rusija, Čak i Japan, neke zemlje Evrope i Latinske Amerike su osjećali posljedice Azijske krize)</a:t>
            </a:r>
          </a:p>
          <a:p>
            <a:pPr>
              <a:spcBef>
                <a:spcPct val="0"/>
              </a:spcBef>
              <a:buFontTx/>
              <a:buNone/>
            </a:pPr>
            <a:endParaRPr lang="sr-Latn-BA" altLang="en-US" sz="500" i="1">
              <a:latin typeface="Arial" charset="0"/>
            </a:endParaRPr>
          </a:p>
          <a:p>
            <a:pPr>
              <a:spcBef>
                <a:spcPct val="0"/>
              </a:spcBef>
              <a:buFontTx/>
              <a:buNone/>
            </a:pPr>
            <a:r>
              <a:rPr lang="sr-Latn-BA" altLang="en-US" sz="1900" i="1">
                <a:latin typeface="Arial" charset="0"/>
              </a:rPr>
              <a:t>*	</a:t>
            </a:r>
            <a:r>
              <a:rPr lang="sr-Latn-BA" altLang="en-US" sz="2000" i="1" u="sng">
                <a:latin typeface="Arial" charset="0"/>
              </a:rPr>
              <a:t>Većina zemalja je slijedila savjete MMF-a</a:t>
            </a:r>
            <a:r>
              <a:rPr lang="sr-Latn-BA" altLang="en-US" sz="2000" i="1">
                <a:latin typeface="Arial" charset="0"/>
              </a:rPr>
              <a:t>, dok </a:t>
            </a:r>
            <a:r>
              <a:rPr lang="sr-Latn-BA" altLang="en-US" sz="2000" b="1" i="1" u="sng">
                <a:latin typeface="Arial" charset="0"/>
              </a:rPr>
              <a:t>Malezija</a:t>
            </a:r>
            <a:r>
              <a:rPr lang="sr-Latn-BA" altLang="en-US" sz="2000" i="1">
                <a:latin typeface="Arial" charset="0"/>
              </a:rPr>
              <a:t> nije prihvatila pravila i uvela strogu kontrolu međunarodnog kretanja kapitala</a:t>
            </a:r>
            <a:r>
              <a:rPr lang="sr-Latn-BA" altLang="en-US" sz="1900" i="1">
                <a:latin typeface="Arial" charset="0"/>
              </a:rPr>
              <a:t>  </a:t>
            </a:r>
          </a:p>
          <a:p>
            <a:pPr>
              <a:spcBef>
                <a:spcPct val="0"/>
              </a:spcBef>
              <a:buFontTx/>
              <a:buNone/>
            </a:pPr>
            <a:r>
              <a:rPr lang="sr-Latn-BA" altLang="en-US" sz="1900" i="1">
                <a:latin typeface="Arial" charset="0"/>
              </a:rPr>
              <a:t>	</a:t>
            </a:r>
            <a:r>
              <a:rPr lang="sr-Latn-BA" altLang="en-US" sz="1800" i="1">
                <a:latin typeface="Arial" charset="0"/>
              </a:rPr>
              <a:t>-	njihov premijer Mahathir je smatrao da MMF predlaže mjere koje idu u korist međunarodnih finansijskih špekulanata (isticao je teoriju zavjere Soroša i američko-jevrejskog lobija, koje je i optužio za izazivanje krize),a njegova alternativna politika je bila da olabavi monetarnu i fiskalnu politiku iz kontrolu kretanja novca i kapitala u zemlju i van nje nadajući se da to neće izazvati nekontrolisano kretanje kursa valute – depresijaciju valute)</a:t>
            </a:r>
          </a:p>
          <a:p>
            <a:pPr>
              <a:spcBef>
                <a:spcPct val="0"/>
              </a:spcBef>
              <a:buFontTx/>
              <a:buNone/>
            </a:pPr>
            <a:endParaRPr lang="sr-Latn-BA" altLang="en-US" sz="300" i="1">
              <a:latin typeface="Arial" charset="0"/>
            </a:endParaRPr>
          </a:p>
          <a:p>
            <a:pPr>
              <a:spcBef>
                <a:spcPct val="0"/>
              </a:spcBef>
              <a:buFontTx/>
              <a:buNone/>
            </a:pPr>
            <a:r>
              <a:rPr lang="sr-Latn-BA" altLang="en-US" sz="1900" i="1">
                <a:latin typeface="Arial" charset="0"/>
              </a:rPr>
              <a:t>*	</a:t>
            </a:r>
            <a:r>
              <a:rPr lang="sr-Latn-BA" altLang="en-US" sz="1900" b="1" i="1">
                <a:latin typeface="Arial" charset="0"/>
              </a:rPr>
              <a:t>Druge zemlje </a:t>
            </a:r>
            <a:r>
              <a:rPr lang="sr-Latn-BA" altLang="en-US" sz="1900" i="1">
                <a:latin typeface="Arial" charset="0"/>
              </a:rPr>
              <a:t>koje su zadržale </a:t>
            </a:r>
            <a:r>
              <a:rPr lang="sr-Latn-BA" altLang="en-US" sz="1900" b="1" i="1">
                <a:latin typeface="Arial" charset="0"/>
              </a:rPr>
              <a:t>kontrolu kretanja kapitala u zemlju i iz nje </a:t>
            </a:r>
            <a:r>
              <a:rPr lang="sr-Latn-BA" altLang="en-US" sz="1900" i="1">
                <a:latin typeface="Arial" charset="0"/>
              </a:rPr>
              <a:t>i ostvarivale </a:t>
            </a:r>
            <a:r>
              <a:rPr lang="sr-Latn-BA" altLang="en-US" sz="1900" b="1" i="1">
                <a:latin typeface="Arial" charset="0"/>
              </a:rPr>
              <a:t>suficit tekućeg računa</a:t>
            </a:r>
            <a:r>
              <a:rPr lang="sr-Latn-BA" altLang="en-US" sz="1900" i="1">
                <a:latin typeface="Arial" charset="0"/>
              </a:rPr>
              <a:t>, kao što su to </a:t>
            </a:r>
            <a:r>
              <a:rPr lang="sr-Latn-BA" altLang="en-US" sz="1900" b="1" i="1">
                <a:latin typeface="Arial" charset="0"/>
              </a:rPr>
              <a:t>Kina i Tajvan</a:t>
            </a:r>
            <a:r>
              <a:rPr lang="sr-Latn-BA" altLang="en-US" sz="1900" i="1">
                <a:latin typeface="Arial" charset="0"/>
              </a:rPr>
              <a:t>, nisu bile značajno pogođene krizom</a:t>
            </a:r>
          </a:p>
          <a:p>
            <a:pPr>
              <a:spcBef>
                <a:spcPct val="0"/>
              </a:spcBef>
              <a:buFontTx/>
              <a:buNone/>
            </a:pPr>
            <a:endParaRPr lang="sr-Latn-BA" altLang="en-US" sz="500" i="1">
              <a:latin typeface="Arial" charset="0"/>
            </a:endParaRPr>
          </a:p>
          <a:p>
            <a:pPr algn="ctr">
              <a:spcBef>
                <a:spcPct val="0"/>
              </a:spcBef>
              <a:buFontTx/>
              <a:buNone/>
            </a:pPr>
            <a:r>
              <a:rPr lang="sr-Latn-BA" altLang="en-US" sz="1800" b="1" i="1">
                <a:latin typeface="Arial" charset="0"/>
              </a:rPr>
              <a:t>*	Na sreću, kriza u istočnoj Aziji je imala oblik slova “V”: nakon velikog pada proizvodnje u 1998. došlo je do ponovnog rasta u 1999. s obzirom da je depresijacija valuta podstakla veći izvoz, a recesija drastično smanjila izvoz. Nisu sve zemlje bile jednako uspješne u prevladavanju krize, a generalno su stope investicija ostale niske dok su tekući računi ostali u suficiti (kod nekih zemalja i previše u odnosu na poželjan nivo)</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B41B8686-D616-4D05-B448-7A5CD23B3CFF}" type="slidenum">
              <a:rPr lang="en-US" altLang="en-US" sz="1200">
                <a:solidFill>
                  <a:srgbClr val="898989"/>
                </a:solidFill>
                <a:latin typeface="Arial" charset="0"/>
              </a:rPr>
              <a:pPr>
                <a:spcBef>
                  <a:spcPct val="0"/>
                </a:spcBef>
                <a:buFontTx/>
                <a:buNone/>
              </a:pPr>
              <a:t>32</a:t>
            </a:fld>
            <a:endParaRPr lang="en-US" altLang="en-US" sz="1200">
              <a:solidFill>
                <a:srgbClr val="898989"/>
              </a:solidFill>
              <a:latin typeface="Arial" charset="0"/>
            </a:endParaRPr>
          </a:p>
        </p:txBody>
      </p:sp>
      <p:sp>
        <p:nvSpPr>
          <p:cNvPr id="35843" name="TextBox 2"/>
          <p:cNvSpPr txBox="1">
            <a:spLocks noChangeArrowheads="1"/>
          </p:cNvSpPr>
          <p:nvPr/>
        </p:nvSpPr>
        <p:spPr bwMode="auto">
          <a:xfrm>
            <a:off x="0" y="0"/>
            <a:ext cx="9144000" cy="675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Prelivanje krize u Rusiju 1998. godine</a:t>
            </a:r>
          </a:p>
          <a:p>
            <a:pPr>
              <a:spcBef>
                <a:spcPct val="0"/>
              </a:spcBef>
              <a:buFontTx/>
              <a:buNone/>
            </a:pPr>
            <a:r>
              <a:rPr lang="sr-Latn-BA" altLang="en-US" sz="2000" i="1">
                <a:latin typeface="Arial" charset="0"/>
              </a:rPr>
              <a:t>-	Problemi u Aziji su prouzrokovalo globalni trend gubljenja povjerenja investitora u tržišta u nastajanju i zemlje u razvoju što je dovelo do masovnog povlačenja plasiranih sredstava i obustavljanje daljih plasmana u ove regione</a:t>
            </a:r>
          </a:p>
          <a:p>
            <a:pPr>
              <a:spcBef>
                <a:spcPct val="0"/>
              </a:spcBef>
            </a:pPr>
            <a:endParaRPr lang="sr-Latn-BA" altLang="en-US" sz="2000" i="1">
              <a:latin typeface="Arial" charset="0"/>
            </a:endParaRPr>
          </a:p>
          <a:p>
            <a:pPr>
              <a:spcBef>
                <a:spcPct val="0"/>
              </a:spcBef>
              <a:buFontTx/>
              <a:buNone/>
            </a:pPr>
            <a:r>
              <a:rPr lang="sr-Latn-BA" altLang="en-US" sz="2000" i="1">
                <a:latin typeface="Arial" charset="0"/>
              </a:rPr>
              <a:t>*	</a:t>
            </a:r>
            <a:r>
              <a:rPr lang="sr-Latn-BA" altLang="en-US" sz="2000" b="1" i="1">
                <a:latin typeface="Arial" charset="0"/>
              </a:rPr>
              <a:t>Rusija</a:t>
            </a:r>
            <a:r>
              <a:rPr lang="sr-Latn-BA" altLang="en-US" sz="2000" i="1">
                <a:latin typeface="Arial" charset="0"/>
              </a:rPr>
              <a:t> je bila teško pogođena ovim razvojem događaja</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Char char="-"/>
            </a:pPr>
            <a:r>
              <a:rPr lang="sr-Latn-BA" altLang="en-US" sz="2000" b="1" i="1">
                <a:latin typeface="Arial" charset="0"/>
              </a:rPr>
              <a:t>   Proces tranzicije sa centralnoplanske na tržišnu privredu</a:t>
            </a:r>
            <a:r>
              <a:rPr lang="sr-Latn-BA" altLang="en-US" sz="2000" i="1">
                <a:latin typeface="Arial" charset="0"/>
              </a:rPr>
              <a:t> </a:t>
            </a:r>
            <a:r>
              <a:rPr lang="sr-Latn-BA" altLang="en-US" sz="2000" b="1" i="1">
                <a:latin typeface="Arial" charset="0"/>
              </a:rPr>
              <a:t>je bio težak </a:t>
            </a:r>
            <a:r>
              <a:rPr lang="sr-Latn-BA" altLang="en-US" sz="2000" i="1">
                <a:latin typeface="Arial" charset="0"/>
              </a:rPr>
              <a:t>– prouzrokovao veliki pad proizvodnje i zaposlenosti, visoke stope inflacije, finansijska tržišta i bankarska praksa su bile velika nepoznanica, neadekvatan pravni okvir za privatne ekonomske odnose i upravljanje kompanijama – nije bilo jasno kako izvršiti inicijalnu podjelu vlasništva nad kapitalom, zastarjeli fiskalni mehanizam za definisanje i prikupljanje poreza, oprezan stav stranih investitora i odsustvo domaćeg tržišta kapitala</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Char char="-"/>
            </a:pPr>
            <a:r>
              <a:rPr lang="sr-Latn-BA" altLang="en-US" sz="2000" i="1">
                <a:latin typeface="Arial" charset="0"/>
              </a:rPr>
              <a:t>   </a:t>
            </a:r>
            <a:r>
              <a:rPr lang="sr-Latn-BA" altLang="en-US" sz="2000" b="1" i="1">
                <a:latin typeface="Arial" charset="0"/>
              </a:rPr>
              <a:t>Štampanje novca i emisiona dobit </a:t>
            </a:r>
            <a:r>
              <a:rPr lang="sr-Latn-BA" altLang="en-US" sz="2000" i="1">
                <a:latin typeface="Arial" charset="0"/>
              </a:rPr>
              <a:t>(senjoraža predstavlja realna sredstva koju država zaradi kada štampa novac, </a:t>
            </a:r>
            <a:r>
              <a:rPr lang="sr-Latn-BA" altLang="en-US" sz="2000" b="1" i="1">
                <a:latin typeface="Arial" charset="0"/>
              </a:rPr>
              <a:t>francuski “seignorage”</a:t>
            </a:r>
            <a:r>
              <a:rPr lang="sr-Latn-BA" altLang="en-US" sz="2000" i="1">
                <a:latin typeface="Arial" charset="0"/>
              </a:rPr>
              <a:t>) kao jedini način za finansiranje neophodne društvene potrošnje</a:t>
            </a: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r>
              <a:rPr lang="sr-Latn-BA" altLang="en-US" sz="2000" i="1">
                <a:latin typeface="Arial" charset="0"/>
              </a:rPr>
              <a:t>   Iako su neke zemlje istočne Evrope sa dobrim tradicionalnim vezama sa zapadnom Evropom uspješno prošle ovaj proces, zemlje bivšeg SSSR-a su ostvarile veoma slabe rezultate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6D3EC505-0F73-4AA1-85FA-F4F23C66058D}" type="slidenum">
              <a:rPr lang="en-US" altLang="en-US" sz="1200">
                <a:solidFill>
                  <a:srgbClr val="898989"/>
                </a:solidFill>
                <a:latin typeface="Arial" charset="0"/>
              </a:rPr>
              <a:pPr>
                <a:spcBef>
                  <a:spcPct val="0"/>
                </a:spcBef>
                <a:buFontTx/>
                <a:buNone/>
              </a:pPr>
              <a:t>33</a:t>
            </a:fld>
            <a:endParaRPr lang="en-US" altLang="en-US" sz="1200">
              <a:solidFill>
                <a:srgbClr val="898989"/>
              </a:solidFill>
              <a:latin typeface="Arial" charset="0"/>
            </a:endParaRPr>
          </a:p>
        </p:txBody>
      </p:sp>
      <p:sp>
        <p:nvSpPr>
          <p:cNvPr id="36867" name="TextBox 2"/>
          <p:cNvSpPr txBox="1">
            <a:spLocks noChangeArrowheads="1"/>
          </p:cNvSpPr>
          <p:nvPr/>
        </p:nvSpPr>
        <p:spPr bwMode="auto">
          <a:xfrm>
            <a:off x="0" y="0"/>
            <a:ext cx="9144000" cy="706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Prelivanje krize u Rusiju 1998. godine</a:t>
            </a:r>
          </a:p>
          <a:p>
            <a:pPr>
              <a:spcBef>
                <a:spcPct val="0"/>
              </a:spcBef>
              <a:buFontTx/>
              <a:buNone/>
            </a:pPr>
            <a:r>
              <a:rPr lang="sr-Latn-BA" altLang="en-US" sz="2100" i="1">
                <a:latin typeface="Arial" charset="0"/>
              </a:rPr>
              <a:t>*	Tajkunizacija Rusije, rast korupcije i organizovanog kriminala, nemogućnost efikasnog prikupljanja poreza i kontrolisanja javnih finansija, valutna kriza u Aziji i smanjenje cijena nafte i ostalih primarnih proizvoda na svjetskom tržištu zbog krize iz 1998. su prouzrokovali krah rublje i zamrzavanje otplate spoljnih dugova u avgustu 1998.</a:t>
            </a:r>
          </a:p>
          <a:p>
            <a:pPr>
              <a:spcBef>
                <a:spcPct val="0"/>
              </a:spcBef>
              <a:buFontTx/>
              <a:buNone/>
            </a:pPr>
            <a:endParaRPr lang="sr-Latn-BA" altLang="en-US" sz="500" i="1">
              <a:latin typeface="Arial" charset="0"/>
            </a:endParaRPr>
          </a:p>
          <a:p>
            <a:pPr>
              <a:spcBef>
                <a:spcPct val="0"/>
              </a:spcBef>
              <a:buFontTx/>
              <a:buNone/>
            </a:pPr>
            <a:r>
              <a:rPr lang="sr-Latn-BA" altLang="en-US" sz="2100" i="1">
                <a:latin typeface="Arial" charset="0"/>
              </a:rPr>
              <a:t>*	Bez obzira na neuspjeh Rusije u otplati svojih prethodnih stabilizacionih programa, IMF odobrava ruskoj vladi novi aranžman u iznosu od nekoliko milijardi dolara da bi se održao kurs rublje (treba napomenuti da je u to vrijeme bila kriza na Kosovu i kasnije bombardovanje Srbije – kontroverzna uloga Rusije)</a:t>
            </a:r>
          </a:p>
          <a:p>
            <a:pPr>
              <a:spcBef>
                <a:spcPct val="0"/>
              </a:spcBef>
              <a:buFontTx/>
              <a:buNone/>
            </a:pPr>
            <a:endParaRPr lang="sr-Latn-BA" altLang="en-US" sz="2000" i="1">
              <a:latin typeface="Arial" charset="0"/>
            </a:endParaRPr>
          </a:p>
          <a:p>
            <a:pPr>
              <a:spcBef>
                <a:spcPct val="0"/>
              </a:spcBef>
              <a:buFontTx/>
              <a:buChar char="-"/>
            </a:pPr>
            <a:endParaRPr lang="sr-Latn-BA" altLang="en-US" sz="500" i="1">
              <a:latin typeface="Arial" charset="0"/>
            </a:endParaRPr>
          </a:p>
          <a:p>
            <a:pPr>
              <a:spcBef>
                <a:spcPct val="0"/>
              </a:spcBef>
              <a:buFontTx/>
              <a:buNone/>
            </a:pPr>
            <a:r>
              <a:rPr lang="sr-Latn-BA" altLang="en-US" sz="2000" i="1">
                <a:latin typeface="Arial" charset="0"/>
              </a:rPr>
              <a:t>	*  MMF se bojao za nuklearne pretnje ukoliko se destabilizuje Rusija, pa su i hedž fondovi očekivali da će se Rusiji uvijek pomoći zbog stabilnosti međunarodnih odnosa u svijetu</a:t>
            </a:r>
          </a:p>
          <a:p>
            <a:pPr>
              <a:spcBef>
                <a:spcPct val="0"/>
              </a:spcBef>
              <a:buFontTx/>
              <a:buNone/>
            </a:pPr>
            <a:endParaRPr lang="sr-Latn-BA" altLang="en-US" sz="15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2000" i="1">
                <a:latin typeface="Arial" charset="0"/>
              </a:rPr>
              <a:t>	*   Međutim, </a:t>
            </a:r>
            <a:r>
              <a:rPr lang="sr-Latn-BA" altLang="en-US" sz="2000" b="1" i="1">
                <a:latin typeface="Arial" charset="0"/>
              </a:rPr>
              <a:t>ruska vlada </a:t>
            </a:r>
            <a:r>
              <a:rPr lang="sr-Latn-BA" altLang="en-US" sz="2000" i="1">
                <a:latin typeface="Arial" charset="0"/>
              </a:rPr>
              <a:t>je napustila </a:t>
            </a:r>
            <a:r>
              <a:rPr lang="sr-Latn-BA" altLang="en-US" sz="2000" b="1" i="1">
                <a:latin typeface="Arial" charset="0"/>
              </a:rPr>
              <a:t>ciljni devizni kurs rublje </a:t>
            </a:r>
            <a:r>
              <a:rPr lang="sr-Latn-BA" altLang="en-US" sz="2000" i="1">
                <a:latin typeface="Arial" charset="0"/>
              </a:rPr>
              <a:t>– istovremeno sa </a:t>
            </a:r>
            <a:r>
              <a:rPr lang="sr-Latn-BA" altLang="en-US" sz="2000" b="1" i="1">
                <a:latin typeface="Arial" charset="0"/>
              </a:rPr>
              <a:t>devalvacijom</a:t>
            </a:r>
            <a:r>
              <a:rPr lang="sr-Latn-BA" altLang="en-US" sz="2000" i="1">
                <a:latin typeface="Arial" charset="0"/>
              </a:rPr>
              <a:t> je prestala da </a:t>
            </a:r>
            <a:r>
              <a:rPr lang="sr-Latn-BA" altLang="en-US" sz="2000" b="1" i="1">
                <a:latin typeface="Arial" charset="0"/>
              </a:rPr>
              <a:t>izmiruje svoje obaveze </a:t>
            </a:r>
            <a:r>
              <a:rPr lang="sr-Latn-BA" altLang="en-US" sz="2000" i="1">
                <a:latin typeface="Arial" charset="0"/>
              </a:rPr>
              <a:t>i ponovo </a:t>
            </a:r>
            <a:r>
              <a:rPr lang="sr-Latn-BA" altLang="en-US" sz="2000" b="1" i="1">
                <a:latin typeface="Arial" charset="0"/>
              </a:rPr>
              <a:t>zamrzla međunarodna plaćanja sredinom avgusta</a:t>
            </a:r>
            <a:r>
              <a:rPr lang="sr-Latn-BA" altLang="en-US" sz="2000" i="1">
                <a:latin typeface="Arial" charset="0"/>
              </a:rPr>
              <a:t>, a nastavila je sa štampanjem novca i u roku mjesec dana rublja je izgubila polovinu svoje vrijednosti (inflacija se otrgla kontroli i došlo je do velikog pada proizvodnje)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9DC8A33-061C-4E9E-9E71-B94D6C29A55D}" type="slidenum">
              <a:rPr lang="en-US" altLang="en-US" sz="1200">
                <a:solidFill>
                  <a:srgbClr val="898989"/>
                </a:solidFill>
                <a:latin typeface="Arial" charset="0"/>
              </a:rPr>
              <a:pPr>
                <a:spcBef>
                  <a:spcPct val="0"/>
                </a:spcBef>
                <a:buFontTx/>
                <a:buNone/>
              </a:pPr>
              <a:t>34</a:t>
            </a:fld>
            <a:endParaRPr lang="en-US" altLang="en-US" sz="1200">
              <a:solidFill>
                <a:srgbClr val="898989"/>
              </a:solidFill>
              <a:latin typeface="Arial" charset="0"/>
            </a:endParaRPr>
          </a:p>
        </p:txBody>
      </p:sp>
      <p:sp>
        <p:nvSpPr>
          <p:cNvPr id="37891" name="TextBox 2"/>
          <p:cNvSpPr txBox="1">
            <a:spLocks noChangeArrowheads="1"/>
          </p:cNvSpPr>
          <p:nvPr/>
        </p:nvSpPr>
        <p:spPr bwMode="auto">
          <a:xfrm>
            <a:off x="0" y="0"/>
            <a:ext cx="9144000" cy="595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Prelivanje krize u Rusiju 1998. godine</a:t>
            </a:r>
          </a:p>
          <a:p>
            <a:pPr>
              <a:spcBef>
                <a:spcPct val="0"/>
              </a:spcBef>
              <a:buFontTx/>
              <a:buNone/>
            </a:pPr>
            <a:endParaRPr lang="sr-Latn-BA" altLang="en-US" sz="1000" b="1" i="1">
              <a:latin typeface="Arial" charset="0"/>
            </a:endParaRPr>
          </a:p>
          <a:p>
            <a:pPr>
              <a:spcBef>
                <a:spcPct val="0"/>
              </a:spcBef>
              <a:buFontTx/>
              <a:buNone/>
            </a:pPr>
            <a:r>
              <a:rPr lang="sr-Latn-BA" altLang="en-US" sz="2200" b="1" i="1">
                <a:latin typeface="Arial" charset="0"/>
              </a:rPr>
              <a:t>*	MMF</a:t>
            </a:r>
            <a:r>
              <a:rPr lang="sr-Latn-BA" altLang="en-US" sz="2200" i="1">
                <a:latin typeface="Arial" charset="0"/>
              </a:rPr>
              <a:t> je izgubio </a:t>
            </a:r>
            <a:r>
              <a:rPr lang="sr-Latn-BA" altLang="en-US" sz="2200" b="1" i="1">
                <a:latin typeface="Arial" charset="0"/>
              </a:rPr>
              <a:t>značajna finansijska sredstva </a:t>
            </a:r>
            <a:r>
              <a:rPr lang="sr-Latn-BA" altLang="en-US" sz="2200" i="1">
                <a:latin typeface="Arial" charset="0"/>
              </a:rPr>
              <a:t>u veoma kratkom periodu što su platili </a:t>
            </a:r>
            <a:r>
              <a:rPr lang="sr-Latn-BA" altLang="en-US" sz="2200" b="1" i="1">
                <a:latin typeface="Arial" charset="0"/>
              </a:rPr>
              <a:t>poreski obveznici zemalja članica </a:t>
            </a:r>
            <a:r>
              <a:rPr lang="sr-Latn-BA" altLang="en-US" sz="2200" i="1">
                <a:latin typeface="Arial" charset="0"/>
              </a:rPr>
              <a:t>ove međunarodne finansijske institucije, </a:t>
            </a:r>
          </a:p>
          <a:p>
            <a:pPr>
              <a:spcBef>
                <a:spcPct val="0"/>
              </a:spcBef>
              <a:buFontTx/>
              <a:buNone/>
            </a:pPr>
            <a:endParaRPr lang="sr-Latn-BA" altLang="en-US" sz="1500" i="1">
              <a:latin typeface="Arial" charset="0"/>
            </a:endParaRPr>
          </a:p>
          <a:p>
            <a:pPr>
              <a:spcBef>
                <a:spcPct val="0"/>
              </a:spcBef>
              <a:buFontTx/>
              <a:buNone/>
            </a:pPr>
            <a:r>
              <a:rPr lang="sr-Latn-BA" altLang="en-US" sz="2100" i="1">
                <a:latin typeface="Arial" charset="0"/>
              </a:rPr>
              <a:t>	-	izazvao veliku zabrinutost investitora i nestabilnost  na finansijskim tržištima širom svijeta, pa je došlo do povlačenja sredstava iz zemalja u razvoju i nastajanju, uključujući i Rusiju,</a:t>
            </a:r>
          </a:p>
          <a:p>
            <a:pPr>
              <a:spcBef>
                <a:spcPct val="0"/>
              </a:spcBef>
              <a:buFontTx/>
              <a:buNone/>
            </a:pPr>
            <a:endParaRPr lang="sr-Latn-BA" altLang="en-US" sz="500" i="1">
              <a:latin typeface="Arial" charset="0"/>
            </a:endParaRPr>
          </a:p>
          <a:p>
            <a:pPr>
              <a:spcBef>
                <a:spcPct val="0"/>
              </a:spcBef>
              <a:buFontTx/>
              <a:buNone/>
            </a:pPr>
            <a:r>
              <a:rPr lang="sr-Latn-BA" altLang="en-US" sz="2100" i="1">
                <a:latin typeface="Arial" charset="0"/>
              </a:rPr>
              <a:t>	</a:t>
            </a:r>
          </a:p>
          <a:p>
            <a:pPr>
              <a:spcBef>
                <a:spcPct val="0"/>
              </a:spcBef>
              <a:buFontTx/>
              <a:buNone/>
            </a:pPr>
            <a:r>
              <a:rPr lang="sr-Latn-BA" altLang="en-US" sz="2100" i="1">
                <a:latin typeface="Arial" charset="0"/>
              </a:rPr>
              <a:t>	-	</a:t>
            </a:r>
            <a:r>
              <a:rPr lang="sr-Latn-BA" altLang="en-US" sz="2100" b="1" i="1">
                <a:latin typeface="Arial" charset="0"/>
              </a:rPr>
              <a:t>mnogobrojni ruski milijarderi koji su znali poteze ruske vlade u tom periodu su zaradili milijarde dolara </a:t>
            </a:r>
            <a:r>
              <a:rPr lang="sr-Latn-BA" altLang="en-US" sz="2100" i="1">
                <a:latin typeface="Arial" charset="0"/>
              </a:rPr>
              <a:t>tako što su u tih mjesec dana konvertovali rublje u strane valute – “</a:t>
            </a:r>
            <a:r>
              <a:rPr lang="sr-Latn-BA" altLang="en-US" sz="2100" b="1" i="1">
                <a:latin typeface="Arial" charset="0"/>
              </a:rPr>
              <a:t>korupcija i moralni hazard” </a:t>
            </a:r>
          </a:p>
          <a:p>
            <a:pPr>
              <a:spcBef>
                <a:spcPct val="0"/>
              </a:spcBef>
              <a:buFontTx/>
              <a:buNone/>
            </a:pPr>
            <a:endParaRPr lang="sr-Latn-BA" altLang="en-US" sz="2100" b="1" i="1">
              <a:latin typeface="Arial" charset="0"/>
            </a:endParaRPr>
          </a:p>
          <a:p>
            <a:pPr>
              <a:spcBef>
                <a:spcPct val="0"/>
              </a:spcBef>
              <a:buFontTx/>
              <a:buNone/>
            </a:pPr>
            <a:r>
              <a:rPr lang="sr-Latn-BA" altLang="en-US" sz="2100" i="1">
                <a:latin typeface="Arial" charset="0"/>
              </a:rPr>
              <a:t>	-	sprega lokalnih </a:t>
            </a:r>
            <a:r>
              <a:rPr lang="sr-Latn-BA" altLang="en-US" sz="2100" b="1" i="1">
                <a:latin typeface="Arial" charset="0"/>
              </a:rPr>
              <a:t>vlastodržaca i tajkuna u Rusiji</a:t>
            </a:r>
            <a:r>
              <a:rPr lang="sr-Latn-BA" altLang="en-US" sz="2100" i="1">
                <a:latin typeface="Arial" charset="0"/>
              </a:rPr>
              <a:t>, ali u ovaj proces su bili uključeni i mnogi </a:t>
            </a:r>
            <a:r>
              <a:rPr lang="sr-Latn-BA" altLang="en-US" sz="2100" b="1" i="1">
                <a:latin typeface="Arial" charset="0"/>
              </a:rPr>
              <a:t>međunarodni špekulanti i vlastodržci  </a:t>
            </a:r>
            <a:r>
              <a:rPr lang="sr-Latn-BA" altLang="en-US" sz="2100" i="1">
                <a:latin typeface="Arial" charset="0"/>
              </a:rPr>
              <a:t>(primjer </a:t>
            </a:r>
            <a:r>
              <a:rPr lang="sr-Latn-BA" altLang="en-US" sz="2100" b="1" i="1" u="sng">
                <a:latin typeface="Arial" charset="0"/>
              </a:rPr>
              <a:t>“moralnog hazarda” </a:t>
            </a:r>
            <a:r>
              <a:rPr lang="sr-Latn-BA" altLang="en-US" sz="2100" i="1">
                <a:latin typeface="Arial" charset="0"/>
              </a:rPr>
              <a:t>na međunarodnom nivou u sprezi sa lokalnim prilikama)</a:t>
            </a:r>
            <a:endParaRPr lang="sr-Latn-BA" altLang="en-US" sz="500" i="1">
              <a:latin typeface="Arial" charset="0"/>
            </a:endParaRPr>
          </a:p>
          <a:p>
            <a:pPr>
              <a:spcBef>
                <a:spcPct val="0"/>
              </a:spcBef>
              <a:buFontTx/>
              <a:buNone/>
            </a:pPr>
            <a:endParaRPr lang="sr-Latn-BA" altLang="en-US" sz="500" i="1">
              <a:latin typeface="Arial"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40A54D40-C756-4A04-86A1-1DB04A3A10E0}" type="slidenum">
              <a:rPr lang="en-US" altLang="en-US" sz="1200">
                <a:solidFill>
                  <a:srgbClr val="898989"/>
                </a:solidFill>
                <a:latin typeface="Arial" charset="0"/>
              </a:rPr>
              <a:pPr>
                <a:spcBef>
                  <a:spcPct val="0"/>
                </a:spcBef>
                <a:buFontTx/>
                <a:buNone/>
              </a:pPr>
              <a:t>35</a:t>
            </a:fld>
            <a:endParaRPr lang="en-US" altLang="en-US" sz="1200">
              <a:solidFill>
                <a:srgbClr val="898989"/>
              </a:solidFill>
              <a:latin typeface="Arial" charset="0"/>
            </a:endParaRPr>
          </a:p>
        </p:txBody>
      </p:sp>
      <p:sp>
        <p:nvSpPr>
          <p:cNvPr id="38915" name="TextBox 2"/>
          <p:cNvSpPr txBox="1">
            <a:spLocks noChangeArrowheads="1"/>
          </p:cNvSpPr>
          <p:nvPr/>
        </p:nvSpPr>
        <p:spPr bwMode="auto">
          <a:xfrm>
            <a:off x="0" y="0"/>
            <a:ext cx="9144000" cy="574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Prelivanje krize u Rusiju 1998. godine</a:t>
            </a:r>
          </a:p>
          <a:p>
            <a:pPr>
              <a:spcBef>
                <a:spcPct val="0"/>
              </a:spcBef>
              <a:buFontTx/>
              <a:buNone/>
            </a:pPr>
            <a:endParaRPr lang="sr-Latn-BA" altLang="en-US" sz="2100" i="1">
              <a:latin typeface="Arial" charset="0"/>
            </a:endParaRPr>
          </a:p>
          <a:p>
            <a:pPr>
              <a:spcBef>
                <a:spcPct val="0"/>
              </a:spcBef>
              <a:buFontTx/>
              <a:buNone/>
            </a:pPr>
            <a:r>
              <a:rPr lang="sr-Latn-BA" altLang="en-US" sz="2100" i="1">
                <a:latin typeface="Arial" charset="0"/>
              </a:rPr>
              <a:t>*    </a:t>
            </a:r>
            <a:r>
              <a:rPr lang="sr-Latn-BA" altLang="en-US" sz="2100" b="1" i="1">
                <a:latin typeface="Arial" charset="0"/>
              </a:rPr>
              <a:t>FED</a:t>
            </a:r>
            <a:r>
              <a:rPr lang="sr-Latn-BA" altLang="en-US" sz="2100" i="1">
                <a:latin typeface="Arial" charset="0"/>
              </a:rPr>
              <a:t> je u to vrijeme naglo snizio kamatne stope i time najvjerovatnije spriječio finansijski slom širom svijeta – značajna je uloga propasti jednog od tada najsnažnijih investicionih fondova u SAD i svijetu </a:t>
            </a:r>
            <a:r>
              <a:rPr lang="sr-Latn-BA" altLang="en-US" sz="2100" b="1" i="1" u="sng">
                <a:latin typeface="Arial" charset="0"/>
              </a:rPr>
              <a:t>Long Term Capital Management (LTCM)</a:t>
            </a:r>
            <a:r>
              <a:rPr lang="sr-Latn-BA" altLang="en-US" sz="2100" i="1" u="sng">
                <a:latin typeface="Arial" charset="0"/>
              </a:rPr>
              <a:t> </a:t>
            </a:r>
            <a:r>
              <a:rPr lang="sr-Latn-BA" altLang="en-US" sz="2100" i="1">
                <a:latin typeface="Arial" charset="0"/>
              </a:rPr>
              <a:t>i spašavanje od strane američke administracije</a:t>
            </a:r>
            <a:r>
              <a:rPr lang="sr-Latn-BA" altLang="en-US" sz="2000" i="1">
                <a:latin typeface="Arial" charset="0"/>
              </a:rPr>
              <a:t>	</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lvl="1">
              <a:spcBef>
                <a:spcPct val="0"/>
              </a:spcBef>
              <a:buFontTx/>
              <a:buChar char="-"/>
            </a:pPr>
            <a:r>
              <a:rPr lang="sr-Latn-BA" altLang="en-US" sz="2100" i="1">
                <a:latin typeface="Arial" charset="0"/>
              </a:rPr>
              <a:t>   LTCM je ulagao u rusku rublju jer su kamatne stope na dug ruske vlade dostizale čak 150%, pa ga je njen slom gotovo uništio što je moglo izazvati krah finansijskih tržišta širom svijeta,</a:t>
            </a:r>
          </a:p>
          <a:p>
            <a:pPr lvl="1">
              <a:spcBef>
                <a:spcPct val="0"/>
              </a:spcBef>
              <a:buFontTx/>
              <a:buChar char="-"/>
            </a:pPr>
            <a:endParaRPr lang="sr-Latn-BA" altLang="en-US" sz="500" i="1">
              <a:latin typeface="Arial" charset="0"/>
            </a:endParaRPr>
          </a:p>
          <a:p>
            <a:pPr lvl="1">
              <a:spcBef>
                <a:spcPct val="0"/>
              </a:spcBef>
              <a:buFontTx/>
              <a:buChar char="-"/>
            </a:pPr>
            <a:endParaRPr lang="sr-Latn-BA" altLang="en-US" sz="500" i="1">
              <a:latin typeface="Arial" charset="0"/>
            </a:endParaRPr>
          </a:p>
          <a:p>
            <a:pPr lvl="1">
              <a:spcBef>
                <a:spcPct val="0"/>
              </a:spcBef>
              <a:buFontTx/>
              <a:buChar char="-"/>
            </a:pPr>
            <a:endParaRPr lang="sr-Latn-BA" altLang="en-US" sz="500" i="1">
              <a:latin typeface="Arial" charset="0"/>
            </a:endParaRPr>
          </a:p>
          <a:p>
            <a:pPr lvl="1">
              <a:spcBef>
                <a:spcPct val="0"/>
              </a:spcBef>
              <a:buFontTx/>
              <a:buChar char="-"/>
            </a:pPr>
            <a:r>
              <a:rPr lang="sr-Latn-BA" altLang="en-US" sz="2000" i="1">
                <a:latin typeface="Arial" charset="0"/>
              </a:rPr>
              <a:t>  </a:t>
            </a:r>
            <a:r>
              <a:rPr lang="sr-Latn-BA" altLang="en-US" sz="2100" i="1">
                <a:latin typeface="Arial" charset="0"/>
              </a:rPr>
              <a:t> Iznos izgubljenog novca u Rusiji bio je više nego trivijalan za svjetske okvire (SAD intervenisale preko FED-a i ubijedile grupu investitora da preuzmu većinsko vlasništvo nad LTCM u zamjenu za očajnički potrebnu injekciju svježeg novca “keša” – na kraju banke profitirale od ovog posla)</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5879BEC9-F829-4ADF-BA6E-FBCB19FED875}" type="slidenum">
              <a:rPr lang="en-US" altLang="en-US" sz="1200">
                <a:solidFill>
                  <a:srgbClr val="898989"/>
                </a:solidFill>
                <a:latin typeface="Arial" charset="0"/>
              </a:rPr>
              <a:pPr>
                <a:spcBef>
                  <a:spcPct val="0"/>
                </a:spcBef>
                <a:buFontTx/>
                <a:buNone/>
              </a:pPr>
              <a:t>36</a:t>
            </a:fld>
            <a:endParaRPr lang="en-US" altLang="en-US" sz="1200">
              <a:solidFill>
                <a:srgbClr val="898989"/>
              </a:solidFill>
              <a:latin typeface="Arial" charset="0"/>
            </a:endParaRPr>
          </a:p>
        </p:txBody>
      </p:sp>
      <p:sp>
        <p:nvSpPr>
          <p:cNvPr id="39939" name="TextBox 2"/>
          <p:cNvSpPr txBox="1">
            <a:spLocks noChangeArrowheads="1"/>
          </p:cNvSpPr>
          <p:nvPr/>
        </p:nvSpPr>
        <p:spPr bwMode="auto">
          <a:xfrm>
            <a:off x="0" y="0"/>
            <a:ext cx="9144000" cy="711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Japanska zamka</a:t>
            </a:r>
          </a:p>
          <a:p>
            <a:pPr>
              <a:spcBef>
                <a:spcPct val="0"/>
              </a:spcBef>
              <a:buFontTx/>
              <a:buNone/>
            </a:pPr>
            <a:r>
              <a:rPr lang="sr-Latn-BA" altLang="en-US" sz="2100" i="1">
                <a:latin typeface="Arial" charset="0"/>
              </a:rPr>
              <a:t>*	Japan poznat kao privreda sa najvećim privrednim rastom od 1960. godine i bio je uzor svim zemljama svijeta</a:t>
            </a:r>
          </a:p>
          <a:p>
            <a:pPr>
              <a:spcBef>
                <a:spcPct val="0"/>
              </a:spcBef>
              <a:buFontTx/>
              <a:buNone/>
            </a:pPr>
            <a:endParaRPr lang="sr-Latn-BA" altLang="en-US" sz="500" i="1">
              <a:latin typeface="Arial" charset="0"/>
            </a:endParaRPr>
          </a:p>
          <a:p>
            <a:pPr>
              <a:spcBef>
                <a:spcPct val="0"/>
              </a:spcBef>
              <a:buFontTx/>
              <a:buNone/>
            </a:pPr>
            <a:r>
              <a:rPr lang="sr-Latn-BA" altLang="en-US" sz="2100" i="1">
                <a:latin typeface="Arial" charset="0"/>
              </a:rPr>
              <a:t>*	Ipak u 1990-im Japan je ušao u duboku krizu,sa povremenim kratkotrajnim rastom, dok je 1998. BDP bio niži nego 1991.</a:t>
            </a:r>
          </a:p>
          <a:p>
            <a:pPr>
              <a:spcBef>
                <a:spcPct val="0"/>
              </a:spcBef>
              <a:buFontTx/>
              <a:buNone/>
            </a:pPr>
            <a:endParaRPr lang="sr-Latn-BA" altLang="en-US" sz="500" i="1">
              <a:latin typeface="Arial" charset="0"/>
            </a:endParaRPr>
          </a:p>
          <a:p>
            <a:pPr>
              <a:spcBef>
                <a:spcPct val="0"/>
              </a:spcBef>
              <a:buFontTx/>
              <a:buNone/>
            </a:pPr>
            <a:r>
              <a:rPr lang="sr-Latn-BA" altLang="en-US" sz="2100" i="1">
                <a:latin typeface="Arial" charset="0"/>
              </a:rPr>
              <a:t>*	Razlog za krizu je prenapuhani balon nekretnina koji je morao pući, problemi loših kreditnih plasmana, pad optimizma i slabom potrošnjom što je smanjilo izglede za privredni rast i problem “carry trade” u regionu</a:t>
            </a:r>
          </a:p>
          <a:p>
            <a:pPr>
              <a:spcBef>
                <a:spcPct val="0"/>
              </a:spcBef>
              <a:buFontTx/>
              <a:buNone/>
            </a:pPr>
            <a:endParaRPr lang="sr-Latn-BA" altLang="en-US" sz="500" i="1">
              <a:latin typeface="Arial" charset="0"/>
            </a:endParaRPr>
          </a:p>
          <a:p>
            <a:pPr>
              <a:spcBef>
                <a:spcPct val="0"/>
              </a:spcBef>
              <a:buFontTx/>
              <a:buNone/>
            </a:pPr>
            <a:r>
              <a:rPr lang="sr-Latn-BA" altLang="en-US" sz="2100" i="1">
                <a:latin typeface="Arial" charset="0"/>
              </a:rPr>
              <a:t>*	Prvi znaci oporavka se pojavili 2003, ali Japan nikad nije uspio da se vrati na stare staze ekonomskog čuda sa ogromnim stopama rasta</a:t>
            </a:r>
          </a:p>
          <a:p>
            <a:pPr>
              <a:spcBef>
                <a:spcPct val="0"/>
              </a:spcBef>
              <a:buFontTx/>
              <a:buNone/>
            </a:pPr>
            <a:endParaRPr lang="sr-Latn-BA" altLang="en-US" sz="500" i="1">
              <a:latin typeface="Arial" charset="0"/>
            </a:endParaRPr>
          </a:p>
          <a:p>
            <a:pPr algn="ctr">
              <a:spcBef>
                <a:spcPct val="0"/>
              </a:spcBef>
              <a:buFontTx/>
              <a:buNone/>
            </a:pPr>
            <a:r>
              <a:rPr lang="sr-Latn-BA" altLang="en-US" sz="2100" b="1" i="1">
                <a:latin typeface="Arial" charset="0"/>
              </a:rPr>
              <a:t>*	Kako je Japan uspio upasti u “zamku likvidnosti” je pitanje koje zaokuplja veliki broj ekonomista u svijetu?</a:t>
            </a:r>
          </a:p>
          <a:p>
            <a:pPr algn="ctr">
              <a:spcBef>
                <a:spcPct val="0"/>
              </a:spcBef>
              <a:buFontTx/>
              <a:buNone/>
            </a:pPr>
            <a:endParaRPr lang="sr-Latn-BA" altLang="en-US" sz="500" b="1" i="1">
              <a:latin typeface="Arial" charset="0"/>
            </a:endParaRPr>
          </a:p>
          <a:p>
            <a:pPr>
              <a:spcBef>
                <a:spcPct val="0"/>
              </a:spcBef>
              <a:buFontTx/>
              <a:buNone/>
            </a:pPr>
            <a:r>
              <a:rPr lang="sr-Latn-BA" altLang="en-US" sz="2100" i="1">
                <a:latin typeface="Arial" charset="0"/>
              </a:rPr>
              <a:t>	-	Pored svih razloga mnogi ističu činjenicu da je jen apresirao sa oko 360 na ispod 80 jena za jedan dolar od sredine 20. vijeka do danas, tako da je i konkurentnost Japana kroz devizni kurs pala za taj procenat</a:t>
            </a:r>
          </a:p>
          <a:p>
            <a:pPr>
              <a:spcBef>
                <a:spcPct val="0"/>
              </a:spcBef>
              <a:buFontTx/>
              <a:buNone/>
            </a:pPr>
            <a:endParaRPr lang="sr-Latn-BA" altLang="en-US" sz="500" i="1">
              <a:latin typeface="Arial" charset="0"/>
            </a:endParaRPr>
          </a:p>
          <a:p>
            <a:pPr algn="ctr">
              <a:spcBef>
                <a:spcPct val="0"/>
              </a:spcBef>
              <a:buFontTx/>
              <a:buNone/>
            </a:pPr>
            <a:r>
              <a:rPr lang="sr-Latn-BA" altLang="en-US" sz="2200" i="1">
                <a:latin typeface="Arial" charset="0"/>
              </a:rPr>
              <a:t>	</a:t>
            </a:r>
            <a:r>
              <a:rPr lang="sr-Latn-BA" altLang="en-US" sz="2200" b="1" i="1">
                <a:latin typeface="Arial" charset="0"/>
              </a:rPr>
              <a:t>*   SAD su ranije imale veliki problem snažnog  pritiska konkurentnosti japanske privrede, ali su kroz apresijaciju jena (Endaka) riješile taj problem i sada se postavlja pitanje da li je isti scenario na djelu i sa Kinom???</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457593B0-110F-481E-9E75-26A1DE8EDB1C}" type="slidenum">
              <a:rPr lang="en-US" altLang="en-US" sz="1200">
                <a:solidFill>
                  <a:srgbClr val="898989"/>
                </a:solidFill>
                <a:latin typeface="Arial" charset="0"/>
              </a:rPr>
              <a:pPr>
                <a:spcBef>
                  <a:spcPct val="0"/>
                </a:spcBef>
                <a:buFontTx/>
                <a:buNone/>
              </a:pPr>
              <a:t>37</a:t>
            </a:fld>
            <a:endParaRPr lang="en-US" altLang="en-US" sz="1200">
              <a:solidFill>
                <a:srgbClr val="898989"/>
              </a:solidFill>
              <a:latin typeface="Arial" charset="0"/>
            </a:endParaRPr>
          </a:p>
        </p:txBody>
      </p:sp>
      <p:sp>
        <p:nvSpPr>
          <p:cNvPr id="40963" name="TextBox 2"/>
          <p:cNvSpPr txBox="1">
            <a:spLocks noChangeArrowheads="1"/>
          </p:cNvSpPr>
          <p:nvPr/>
        </p:nvSpPr>
        <p:spPr bwMode="auto">
          <a:xfrm>
            <a:off x="0" y="0"/>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Japanska zamka</a:t>
            </a:r>
          </a:p>
        </p:txBody>
      </p:sp>
      <p:pic>
        <p:nvPicPr>
          <p:cNvPr id="40964" name="Picture 2" descr="http://upload.wikimedia.org/wikipedia/commons/thumb/d/df/JPY-USD_1950-.svg/300px-JPY-USD_1950-.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609600"/>
            <a:ext cx="8382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5" name="TextBox 4"/>
          <p:cNvSpPr txBox="1">
            <a:spLocks noChangeArrowheads="1"/>
          </p:cNvSpPr>
          <p:nvPr/>
        </p:nvSpPr>
        <p:spPr bwMode="auto">
          <a:xfrm>
            <a:off x="0" y="5226050"/>
            <a:ext cx="8915400"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sr-Latn-BA" altLang="en-US" sz="2000" b="1" i="1">
                <a:latin typeface="Arial" charset="0"/>
              </a:rPr>
              <a:t>*	Jen je pao sa 360 jena za 1 USD koji je važio prema sporazumu iz Breton Vudsa na oko 80 jena za dolar u 2012, što predstavlja pad blizu 80% njegove prvobitne vrijednosti (360-80 = 280 i 280/360 = 77,7%). </a:t>
            </a:r>
          </a:p>
          <a:p>
            <a:pPr algn="ctr">
              <a:spcBef>
                <a:spcPct val="0"/>
              </a:spcBef>
              <a:buFontTx/>
              <a:buNone/>
            </a:pPr>
            <a:r>
              <a:rPr lang="sr-Latn-BA" altLang="en-US" sz="2000" b="1" i="1">
                <a:latin typeface="Arial" charset="0"/>
              </a:rPr>
              <a:t>	</a:t>
            </a:r>
            <a:r>
              <a:rPr lang="sr-Latn-BA" altLang="en-US" sz="2300" b="1" i="1">
                <a:latin typeface="Arial" charset="0"/>
              </a:rPr>
              <a:t>*	Vrijednost dolara je pala za 77,7% u odnosu na jen od 1949. godine</a:t>
            </a:r>
            <a:endParaRPr lang="en-US" altLang="en-US" sz="2300" b="1" i="1">
              <a:latin typeface="Arial"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0D6DB834-491C-41D4-B339-B292EC81BBE1}" type="slidenum">
              <a:rPr lang="en-US" altLang="en-US" sz="1200">
                <a:solidFill>
                  <a:srgbClr val="898989"/>
                </a:solidFill>
                <a:latin typeface="Arial" charset="0"/>
              </a:rPr>
              <a:pPr>
                <a:spcBef>
                  <a:spcPct val="0"/>
                </a:spcBef>
                <a:buFontTx/>
                <a:buNone/>
              </a:pPr>
              <a:t>38</a:t>
            </a:fld>
            <a:endParaRPr lang="en-US" altLang="en-US" sz="1200">
              <a:solidFill>
                <a:srgbClr val="898989"/>
              </a:solidFill>
              <a:latin typeface="Arial" charset="0"/>
            </a:endParaRPr>
          </a:p>
        </p:txBody>
      </p:sp>
      <p:sp>
        <p:nvSpPr>
          <p:cNvPr id="41987" name="TextBox 2"/>
          <p:cNvSpPr txBox="1">
            <a:spLocks noChangeArrowheads="1"/>
          </p:cNvSpPr>
          <p:nvPr/>
        </p:nvSpPr>
        <p:spPr bwMode="auto">
          <a:xfrm>
            <a:off x="0" y="0"/>
            <a:ext cx="9144000" cy="695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Lekcije naučene iz kriza</a:t>
            </a:r>
          </a:p>
          <a:p>
            <a:pPr>
              <a:spcBef>
                <a:spcPct val="0"/>
              </a:spcBef>
              <a:buFontTx/>
              <a:buChar char="-"/>
            </a:pPr>
            <a:r>
              <a:rPr lang="sr-Latn-BA" altLang="en-US" sz="2400" i="1">
                <a:latin typeface="Arial" charset="0"/>
              </a:rPr>
              <a:t> </a:t>
            </a:r>
            <a:r>
              <a:rPr lang="sr-Latn-BA" altLang="en-US" sz="2400" i="1" u="sng">
                <a:latin typeface="Arial" charset="0"/>
              </a:rPr>
              <a:t>Značaj određenih poteza koje možemo izvući kao pouke iz kriza:</a:t>
            </a:r>
          </a:p>
          <a:p>
            <a:pPr>
              <a:spcBef>
                <a:spcPct val="0"/>
              </a:spcBef>
              <a:buFontTx/>
              <a:buNone/>
            </a:pPr>
            <a:r>
              <a:rPr lang="sr-Latn-BA" altLang="en-US" sz="2200" i="1">
                <a:latin typeface="Arial" charset="0"/>
              </a:rPr>
              <a:t>           </a:t>
            </a:r>
            <a:r>
              <a:rPr lang="sr-Latn-BA" altLang="en-US" sz="2000" i="1">
                <a:latin typeface="Arial" charset="0"/>
              </a:rPr>
              <a:t>1.	</a:t>
            </a:r>
            <a:r>
              <a:rPr lang="sr-Latn-BA" altLang="en-US" sz="2000" b="1" i="1">
                <a:latin typeface="Arial" charset="0"/>
              </a:rPr>
              <a:t>Izbor adekvatnog režima deviznog kursa </a:t>
            </a:r>
            <a:r>
              <a:rPr lang="sr-Latn-BA" altLang="en-US" sz="2000" i="1">
                <a:latin typeface="Arial" charset="0"/>
              </a:rPr>
              <a:t>– neodrživost fiksnog deviznog kursa na dugi rok (primjer Argentine i ostalih zemalja koje su iskusile krizu od 1980-ih pa do kraja 20. vijeka)</a:t>
            </a:r>
          </a:p>
          <a:p>
            <a:pPr>
              <a:spcBef>
                <a:spcPct val="0"/>
              </a:spcBef>
              <a:buFontTx/>
              <a:buNone/>
            </a:pPr>
            <a:endParaRPr lang="sr-Latn-BA" altLang="en-US" sz="800" i="1">
              <a:latin typeface="Arial" charset="0"/>
            </a:endParaRPr>
          </a:p>
          <a:p>
            <a:pPr>
              <a:spcBef>
                <a:spcPct val="0"/>
              </a:spcBef>
              <a:buFontTx/>
              <a:buNone/>
            </a:pPr>
            <a:r>
              <a:rPr lang="sr-Latn-BA" altLang="en-US" sz="2200" i="1">
                <a:latin typeface="Arial" charset="0"/>
              </a:rPr>
              <a:t>	</a:t>
            </a:r>
            <a:r>
              <a:rPr lang="sr-Latn-BA" altLang="en-US" sz="2000" i="1">
                <a:latin typeface="Arial" charset="0"/>
              </a:rPr>
              <a:t>2.	</a:t>
            </a:r>
            <a:r>
              <a:rPr lang="sr-Latn-BA" altLang="en-US" sz="2000" b="1" i="1">
                <a:latin typeface="Arial" charset="0"/>
              </a:rPr>
              <a:t>Ključni značaj bankarstva za stabilnost nacionalnih valuta </a:t>
            </a:r>
            <a:r>
              <a:rPr lang="sr-Latn-BA" altLang="en-US" sz="2000" i="1">
                <a:latin typeface="Arial" charset="0"/>
              </a:rPr>
              <a:t>– kvalitet banaka, dovoljno raspolaganje sredstvima za intervencije monetarnih vlasti, zakonska regulativa i nadzor međunarodnih tokova kapitala</a:t>
            </a: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2200" i="1">
                <a:latin typeface="Arial" charset="0"/>
              </a:rPr>
              <a:t>	</a:t>
            </a:r>
            <a:r>
              <a:rPr lang="sr-Latn-BA" altLang="en-US" sz="2000" i="1">
                <a:latin typeface="Arial" charset="0"/>
              </a:rPr>
              <a:t>3.	</a:t>
            </a:r>
            <a:r>
              <a:rPr lang="sr-Latn-BA" altLang="en-US" sz="2000" b="1" i="1">
                <a:latin typeface="Arial" charset="0"/>
              </a:rPr>
              <a:t>Odgovarajući redoslijed ekonomskih mjera </a:t>
            </a:r>
            <a:r>
              <a:rPr lang="sr-Latn-BA" altLang="en-US" sz="2000" i="1">
                <a:latin typeface="Arial" charset="0"/>
              </a:rPr>
              <a:t>– redoslijed sprovođenja mjera liberalizacije nacionalnih tržišta, reforma finansijskog sistema i njihova potpuna vremenska usklađenost da bi se dobio finansijski sistem sposoban da se odupre kratkoročnim kriznim periodima na svjetskim finansijskim tržištima (u momentima povlačenja kapitala iz zemlje)</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	 </a:t>
            </a:r>
            <a:r>
              <a:rPr lang="sr-Latn-BA" altLang="en-US" sz="2000" i="1">
                <a:latin typeface="Arial" charset="0"/>
              </a:rPr>
              <a:t>4.	</a:t>
            </a:r>
            <a:r>
              <a:rPr lang="sr-Latn-BA" altLang="en-US" sz="2000" b="1" i="1">
                <a:latin typeface="Arial" charset="0"/>
              </a:rPr>
              <a:t>Mogućnost zaraze </a:t>
            </a:r>
            <a:r>
              <a:rPr lang="sr-Latn-BA" altLang="en-US" sz="2000" i="1">
                <a:latin typeface="Arial" charset="0"/>
              </a:rPr>
              <a:t>– domino efekat koji može da uvuče u krizu relativno zdrave privrede (npr. Azijska kriza kada je Tajland, relativno mala zemlja u svjetskim razmjerama, izazvala potpuni poremećaj među zemljama u razvoju pa tako i u Južnoj Koreji koja je bila 7000 kilometara daleko ili slučaj uticaja ruske rublje na povećanje špekulativnih udara na brazilski real)</a:t>
            </a:r>
          </a:p>
          <a:p>
            <a:pPr algn="ctr">
              <a:spcBef>
                <a:spcPct val="0"/>
              </a:spcBef>
              <a:buFontTx/>
              <a:buNone/>
            </a:pPr>
            <a:endParaRPr lang="sr-Latn-BA" altLang="en-US" sz="500" i="1">
              <a:latin typeface="Arial" charset="0"/>
            </a:endParaRPr>
          </a:p>
          <a:p>
            <a:pPr algn="ctr">
              <a:spcBef>
                <a:spcPct val="0"/>
              </a:spcBef>
              <a:buFontTx/>
              <a:buNone/>
            </a:pPr>
            <a:endParaRPr lang="sr-Latn-BA" altLang="en-US" sz="500" i="1">
              <a:latin typeface="Arial" charset="0"/>
            </a:endParaRPr>
          </a:p>
          <a:p>
            <a:pPr algn="ctr">
              <a:spcBef>
                <a:spcPct val="0"/>
              </a:spcBef>
              <a:buFontTx/>
              <a:buNone/>
            </a:pPr>
            <a:r>
              <a:rPr lang="sr-Latn-BA" altLang="en-US" sz="2000" b="1" i="1">
                <a:latin typeface="Arial" charset="0"/>
              </a:rPr>
              <a:t>*   Uporediti ove zaključke o uzrocima kriza i mjerama koje treba preduzeti da bi se spriječile sa stanjem finansijskog sektora u Bosni i Hercegovini</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FD7EDB05-2F2E-4A76-BBC6-5311FF0344D3}" type="slidenum">
              <a:rPr lang="en-US" altLang="en-US" sz="1200">
                <a:solidFill>
                  <a:srgbClr val="898989"/>
                </a:solidFill>
                <a:latin typeface="Arial" charset="0"/>
              </a:rPr>
              <a:pPr>
                <a:spcBef>
                  <a:spcPct val="0"/>
                </a:spcBef>
                <a:buFontTx/>
                <a:buNone/>
              </a:pPr>
              <a:t>39</a:t>
            </a:fld>
            <a:endParaRPr lang="en-US" altLang="en-US" sz="1200">
              <a:solidFill>
                <a:srgbClr val="898989"/>
              </a:solidFill>
              <a:latin typeface="Arial" charset="0"/>
            </a:endParaRPr>
          </a:p>
        </p:txBody>
      </p:sp>
      <p:sp>
        <p:nvSpPr>
          <p:cNvPr id="43011" name="TextBox 2"/>
          <p:cNvSpPr txBox="1">
            <a:spLocks noChangeArrowheads="1"/>
          </p:cNvSpPr>
          <p:nvPr/>
        </p:nvSpPr>
        <p:spPr bwMode="auto">
          <a:xfrm>
            <a:off x="0" y="0"/>
            <a:ext cx="9144000" cy="706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Reforma međunarodne “finansijske arhitekture”</a:t>
            </a:r>
            <a:endParaRPr lang="sr-Latn-BA" altLang="en-US" sz="2000" b="1" i="1">
              <a:latin typeface="Arial" charset="0"/>
            </a:endParaRPr>
          </a:p>
          <a:p>
            <a:pPr algn="ctr">
              <a:spcBef>
                <a:spcPct val="0"/>
              </a:spcBef>
              <a:buFontTx/>
              <a:buChar char="-"/>
            </a:pPr>
            <a:r>
              <a:rPr lang="sr-Latn-BA" altLang="en-US" sz="2100" i="1">
                <a:latin typeface="Arial" charset="0"/>
              </a:rPr>
              <a:t>   </a:t>
            </a:r>
            <a:r>
              <a:rPr lang="sr-Latn-BA" altLang="en-US" sz="2100" u="sng">
                <a:latin typeface="Arial" charset="0"/>
              </a:rPr>
              <a:t>Velika ekonomska i finansijska kriza iz 2007. je dovela svijet u duboku recesiju i pokazala nepohodnost strukturne reforme međunarodnog monetarnog i finansijskog sistema iz Bretton Woods-a</a:t>
            </a:r>
          </a:p>
          <a:p>
            <a:pPr>
              <a:spcBef>
                <a:spcPct val="0"/>
              </a:spcBef>
              <a:buFontTx/>
              <a:buNone/>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Char char="-"/>
            </a:pPr>
            <a:r>
              <a:rPr lang="sr-Latn-BA" altLang="en-US" sz="2000" b="1" i="1">
                <a:latin typeface="Arial" charset="0"/>
              </a:rPr>
              <a:t>   Još postoje dva glavna razloga za to pored posljednje krize, a to su:</a:t>
            </a:r>
          </a:p>
          <a:p>
            <a:pPr>
              <a:spcBef>
                <a:spcPct val="0"/>
              </a:spcBef>
              <a:buFontTx/>
              <a:buChar char="-"/>
            </a:pPr>
            <a:endParaRPr lang="sr-Latn-BA" altLang="en-US" sz="500" i="1">
              <a:latin typeface="Arial" charset="0"/>
            </a:endParaRPr>
          </a:p>
          <a:p>
            <a:pPr>
              <a:spcBef>
                <a:spcPct val="0"/>
              </a:spcBef>
              <a:buFontTx/>
              <a:buChar char="-"/>
            </a:pPr>
            <a:endParaRPr lang="sr-Latn-BA" altLang="en-US" sz="500" i="1">
              <a:latin typeface="Arial" charset="0"/>
            </a:endParaRPr>
          </a:p>
          <a:p>
            <a:pPr>
              <a:spcBef>
                <a:spcPct val="0"/>
              </a:spcBef>
              <a:buFontTx/>
              <a:buNone/>
            </a:pPr>
            <a:r>
              <a:rPr lang="sr-Latn-BA" altLang="en-US" sz="1800" i="1">
                <a:latin typeface="Arial" charset="0"/>
              </a:rPr>
              <a:t>   	1.	</a:t>
            </a:r>
            <a:r>
              <a:rPr lang="sr-Latn-BA" altLang="en-US" sz="1800" b="1" i="1">
                <a:latin typeface="Arial" charset="0"/>
              </a:rPr>
              <a:t>Krize krajem 20. vijeka, posebno azijska kriza</a:t>
            </a:r>
            <a:r>
              <a:rPr lang="sr-Latn-BA" altLang="en-US" sz="1800" i="1">
                <a:latin typeface="Arial" charset="0"/>
              </a:rPr>
              <a:t>, su pokazale da su zemlje bez obzira na snagu </a:t>
            </a:r>
            <a:r>
              <a:rPr lang="sr-Latn-BA" altLang="en-US" sz="1800" b="1" i="1">
                <a:latin typeface="Arial" charset="0"/>
              </a:rPr>
              <a:t>vrlo podložne valutnim krizama, špekulativnim udarima i velikim slabostima u funkcionisanju njihovih ekonomija</a:t>
            </a:r>
            <a:r>
              <a:rPr lang="sr-Latn-BA" altLang="en-US" sz="1800" i="1">
                <a:latin typeface="Arial" charset="0"/>
              </a:rPr>
              <a:t>,</a:t>
            </a:r>
          </a:p>
          <a:p>
            <a:pPr>
              <a:spcBef>
                <a:spcPct val="0"/>
              </a:spcBef>
              <a:buFontTx/>
              <a:buNone/>
            </a:pPr>
            <a:endParaRPr lang="sr-Latn-BA" altLang="en-US" sz="500" i="1">
              <a:latin typeface="Arial" charset="0"/>
            </a:endParaRPr>
          </a:p>
          <a:p>
            <a:pPr>
              <a:spcBef>
                <a:spcPct val="0"/>
              </a:spcBef>
              <a:buFontTx/>
              <a:buNone/>
            </a:pPr>
            <a:r>
              <a:rPr lang="sr-Latn-BA" altLang="en-US" sz="1900" i="1">
                <a:latin typeface="Arial" charset="0"/>
              </a:rPr>
              <a:t>	</a:t>
            </a:r>
            <a:r>
              <a:rPr lang="sr-Latn-BA" altLang="en-US" sz="1800" i="1">
                <a:latin typeface="Arial" charset="0"/>
              </a:rPr>
              <a:t>2.	</a:t>
            </a:r>
            <a:r>
              <a:rPr lang="sr-Latn-BA" altLang="en-US" sz="1800" b="1" i="1">
                <a:latin typeface="Arial" charset="0"/>
              </a:rPr>
              <a:t>Snaga i brzina širenja “zaraze” na međunarodnim tržištima kapitala </a:t>
            </a:r>
            <a:r>
              <a:rPr lang="sr-Latn-BA" altLang="en-US" sz="1800" i="1">
                <a:latin typeface="Arial" charset="0"/>
              </a:rPr>
              <a:t>su pokazala da preventivne mjere pojedinačnih zemalja nisu dovoljne da bi se spriječilo prelijevanje krize na njihove privrede.</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lgn="ctr">
              <a:spcBef>
                <a:spcPct val="0"/>
              </a:spcBef>
              <a:buFontTx/>
              <a:buNone/>
            </a:pPr>
            <a:r>
              <a:rPr lang="sr-Latn-BA" altLang="en-US" sz="2000">
                <a:latin typeface="Arial" charset="0"/>
              </a:rPr>
              <a:t>*	Kao jedan od glavnih uzroka trenutne krize se navodi </a:t>
            </a:r>
            <a:r>
              <a:rPr lang="sr-Latn-BA" altLang="en-US" sz="2000" b="1">
                <a:latin typeface="Arial" charset="0"/>
              </a:rPr>
              <a:t>“potcijenjenost kineske valute kao uzrok krize” </a:t>
            </a:r>
            <a:r>
              <a:rPr lang="sr-Latn-BA" altLang="en-US" sz="2000">
                <a:latin typeface="Arial" charset="0"/>
              </a:rPr>
              <a:t>i</a:t>
            </a:r>
            <a:r>
              <a:rPr lang="sr-Latn-BA" altLang="en-US" sz="2000" b="1">
                <a:latin typeface="Arial" charset="0"/>
              </a:rPr>
              <a:t> </a:t>
            </a:r>
            <a:r>
              <a:rPr lang="sr-Latn-BA" altLang="en-US" sz="2000">
                <a:latin typeface="Arial" charset="0"/>
              </a:rPr>
              <a:t>nameće se pitanje da li </a:t>
            </a:r>
            <a:r>
              <a:rPr lang="sr-Latn-BA" altLang="en-US" sz="2000" b="1">
                <a:latin typeface="Arial" charset="0"/>
              </a:rPr>
              <a:t>geografski položaj određuje sudbinu pojedinih zemalja – koliko je bitno razumijevanje globalnih tokova kapitala i globalne distribucije dohotka</a:t>
            </a:r>
          </a:p>
          <a:p>
            <a:pPr>
              <a:spcBef>
                <a:spcPct val="0"/>
              </a:spcBef>
              <a:buFontTx/>
              <a:buNone/>
            </a:pPr>
            <a:endParaRPr lang="sr-Latn-BA" altLang="en-US" sz="500" b="1" i="1">
              <a:latin typeface="Arial" charset="0"/>
            </a:endParaRPr>
          </a:p>
          <a:p>
            <a:pPr>
              <a:spcBef>
                <a:spcPct val="0"/>
              </a:spcBef>
              <a:buFontTx/>
              <a:buNone/>
            </a:pPr>
            <a:endParaRPr lang="sr-Latn-BA" altLang="en-US" sz="500" b="1" i="1">
              <a:latin typeface="Arial" charset="0"/>
            </a:endParaRPr>
          </a:p>
          <a:p>
            <a:pPr algn="ctr">
              <a:spcBef>
                <a:spcPct val="0"/>
              </a:spcBef>
              <a:buFontTx/>
              <a:buNone/>
            </a:pPr>
            <a:r>
              <a:rPr lang="sr-Latn-BA" altLang="en-US" sz="2000" b="1" i="1">
                <a:latin typeface="Arial" charset="0"/>
              </a:rPr>
              <a:t>	</a:t>
            </a:r>
            <a:r>
              <a:rPr lang="sr-Latn-BA" altLang="en-US" sz="1900" i="1">
                <a:latin typeface="Arial" charset="0"/>
              </a:rPr>
              <a:t>-</a:t>
            </a:r>
            <a:r>
              <a:rPr lang="sr-Latn-BA" altLang="en-US" sz="1900" b="1" i="1">
                <a:latin typeface="Arial" charset="0"/>
              </a:rPr>
              <a:t>	</a:t>
            </a:r>
            <a:r>
              <a:rPr lang="sr-Latn-BA" altLang="en-US" sz="2200" b="1" i="1">
                <a:latin typeface="Arial" charset="0"/>
              </a:rPr>
              <a:t>KINA</a:t>
            </a:r>
            <a:r>
              <a:rPr lang="sr-Latn-BA" altLang="en-US" sz="1900" i="1">
                <a:latin typeface="Arial" charset="0"/>
              </a:rPr>
              <a:t> je jasan primjer da </a:t>
            </a:r>
            <a:r>
              <a:rPr lang="sr-Latn-BA" altLang="en-US" sz="1900" b="1" i="1">
                <a:latin typeface="Arial" charset="0"/>
              </a:rPr>
              <a:t>autoritativni politički sistemi </a:t>
            </a:r>
            <a:r>
              <a:rPr lang="sr-Latn-BA" altLang="en-US" sz="1900" i="1">
                <a:latin typeface="Arial" charset="0"/>
              </a:rPr>
              <a:t>sa snažnim kontrolama svih dijelova ekonomije se veoma uspješno nose sa kriznim situacijama i periodima (i tokom dužničke krize u Latinskoj Americi, japanske zamke likvidnosti, azijske krize i njenog prelijevanja u druge regione i zemlje, kao i posljednje krize iz 2007) – </a:t>
            </a:r>
            <a:r>
              <a:rPr lang="sr-Latn-BA" altLang="en-US" sz="1900" b="1" u="sng">
                <a:latin typeface="Arial" charset="0"/>
              </a:rPr>
              <a:t>BEIJING CONSENSUS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F108F01-C678-43CC-A804-2221718858E3}" type="slidenum">
              <a:rPr lang="en-US" altLang="en-US" sz="1200">
                <a:solidFill>
                  <a:srgbClr val="898989"/>
                </a:solidFill>
                <a:latin typeface="Arial" charset="0"/>
              </a:rPr>
              <a:pPr>
                <a:spcBef>
                  <a:spcPct val="0"/>
                </a:spcBef>
                <a:buFontTx/>
                <a:buNone/>
              </a:pPr>
              <a:t>4</a:t>
            </a:fld>
            <a:endParaRPr lang="en-US" altLang="en-US" sz="1200">
              <a:solidFill>
                <a:srgbClr val="898989"/>
              </a:solidFill>
              <a:latin typeface="Arial" charset="0"/>
            </a:endParaRPr>
          </a:p>
        </p:txBody>
      </p:sp>
      <p:sp>
        <p:nvSpPr>
          <p:cNvPr id="7171" name="TextBox 2"/>
          <p:cNvSpPr txBox="1">
            <a:spLocks noChangeArrowheads="1"/>
          </p:cNvSpPr>
          <p:nvPr/>
        </p:nvSpPr>
        <p:spPr bwMode="auto">
          <a:xfrm>
            <a:off x="0" y="0"/>
            <a:ext cx="9144000" cy="700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Definicija i vrste finansijskih kriza</a:t>
            </a:r>
          </a:p>
          <a:p>
            <a:pPr>
              <a:spcBef>
                <a:spcPct val="0"/>
              </a:spcBef>
              <a:buFontTx/>
              <a:buNone/>
            </a:pPr>
            <a:r>
              <a:rPr lang="sr-Latn-BA" altLang="en-US" sz="2200" b="1" i="1">
                <a:latin typeface="Arial" charset="0"/>
              </a:rPr>
              <a:t>-	</a:t>
            </a:r>
            <a:r>
              <a:rPr lang="sr-Latn-BA" altLang="en-US" sz="2200" b="1" i="1" u="sng">
                <a:latin typeface="Arial" charset="0"/>
              </a:rPr>
              <a:t>Analiza kriza zasnovana na događajima – kvalitativna analiza:</a:t>
            </a:r>
            <a:r>
              <a:rPr lang="sr-Latn-BA" altLang="en-US" sz="2200" i="1">
                <a:latin typeface="Arial" charset="0"/>
              </a:rPr>
              <a:t> </a:t>
            </a:r>
            <a:endParaRPr lang="sr-Latn-BA" altLang="en-US" sz="800" i="1">
              <a:latin typeface="Arial" charset="0"/>
            </a:endParaRPr>
          </a:p>
          <a:p>
            <a:pPr>
              <a:spcBef>
                <a:spcPct val="0"/>
              </a:spcBef>
              <a:buFontTx/>
              <a:buNone/>
            </a:pPr>
            <a:r>
              <a:rPr lang="sr-Latn-BA" altLang="en-US" sz="2200" i="1">
                <a:latin typeface="Arial" charset="0"/>
              </a:rPr>
              <a:t>	1.	</a:t>
            </a:r>
            <a:r>
              <a:rPr lang="sr-Latn-BA" altLang="en-US" sz="2200" b="1" i="1">
                <a:latin typeface="Arial" charset="0"/>
              </a:rPr>
              <a:t>Bankarske krize </a:t>
            </a:r>
            <a:r>
              <a:rPr lang="sr-Latn-BA" altLang="en-US" sz="2200" i="1">
                <a:latin typeface="Arial" charset="0"/>
              </a:rPr>
              <a:t>– za određivanje početka bankarske krize se koriste dva tipa događaja: </a:t>
            </a:r>
          </a:p>
          <a:p>
            <a:pPr>
              <a:spcBef>
                <a:spcPct val="0"/>
              </a:spcBef>
              <a:buFontTx/>
              <a:buNone/>
            </a:pPr>
            <a:endParaRPr lang="sr-Latn-BA" altLang="en-US" sz="500" i="1">
              <a:latin typeface="Arial" charset="0"/>
            </a:endParaRPr>
          </a:p>
          <a:p>
            <a:pPr>
              <a:spcBef>
                <a:spcPct val="0"/>
              </a:spcBef>
              <a:buFontTx/>
              <a:buAutoNum type="alphaLcParenR"/>
            </a:pPr>
            <a:r>
              <a:rPr lang="sr-Latn-BA" altLang="en-US" sz="2000" b="1" i="1" u="sng">
                <a:latin typeface="Arial" charset="0"/>
              </a:rPr>
              <a:t>navale na banke </a:t>
            </a:r>
            <a:r>
              <a:rPr lang="sr-Latn-BA" altLang="en-US" sz="2000" i="1">
                <a:latin typeface="Arial" charset="0"/>
              </a:rPr>
              <a:t>koje dovode do zatvaranja, spajanja ili preuzimanja jedne ili više finansijskih institucija od države (npr. Venecuela 1993. i Argentina 2001),</a:t>
            </a:r>
          </a:p>
          <a:p>
            <a:pPr>
              <a:spcBef>
                <a:spcPct val="0"/>
              </a:spcBef>
              <a:buFontTx/>
              <a:buNone/>
            </a:pPr>
            <a:endParaRPr lang="sr-Latn-BA" altLang="en-US" sz="800" i="1">
              <a:latin typeface="Arial" charset="0"/>
            </a:endParaRPr>
          </a:p>
          <a:p>
            <a:pPr>
              <a:spcBef>
                <a:spcPct val="0"/>
              </a:spcBef>
              <a:buFontTx/>
              <a:buAutoNum type="alphaLcParenR" startAt="2"/>
            </a:pPr>
            <a:r>
              <a:rPr lang="sr-Latn-BA" altLang="en-US" sz="2000" i="1">
                <a:latin typeface="Arial" charset="0"/>
              </a:rPr>
              <a:t>Ako nema navale, onda se kao parametar uzima </a:t>
            </a:r>
            <a:r>
              <a:rPr lang="sr-Latn-BA" altLang="en-US" sz="2000" b="1" i="1">
                <a:latin typeface="Arial" charset="0"/>
              </a:rPr>
              <a:t>zatvaranje, spajanje ili velika državna pomoć važnim finansijskim institucijama </a:t>
            </a:r>
            <a:r>
              <a:rPr lang="sr-Latn-BA" altLang="en-US" sz="2000" i="1">
                <a:latin typeface="Arial" charset="0"/>
              </a:rPr>
              <a:t>koja označava početak niza sličnih ishoda za druge finansijske institucije (npr. Tajland 1996. i 1997) </a:t>
            </a:r>
          </a:p>
          <a:p>
            <a:pPr>
              <a:spcBef>
                <a:spcPct val="0"/>
              </a:spcBef>
              <a:buFontTx/>
              <a:buNone/>
            </a:pPr>
            <a:endParaRPr lang="sr-Latn-BA" altLang="en-US" sz="500" i="1">
              <a:latin typeface="Arial" charset="0"/>
            </a:endParaRPr>
          </a:p>
          <a:p>
            <a:pPr>
              <a:spcBef>
                <a:spcPct val="0"/>
              </a:spcBef>
              <a:buFontTx/>
              <a:buNone/>
            </a:pPr>
            <a:endParaRPr lang="sr-Latn-BA" altLang="en-US" sz="300" i="1">
              <a:latin typeface="Arial" charset="0"/>
            </a:endParaRPr>
          </a:p>
          <a:p>
            <a:pPr>
              <a:spcBef>
                <a:spcPct val="0"/>
              </a:spcBef>
              <a:buFontTx/>
              <a:buNone/>
            </a:pPr>
            <a:r>
              <a:rPr lang="sr-Latn-BA" altLang="en-US" sz="2000" i="1">
                <a:latin typeface="Arial" charset="0"/>
              </a:rPr>
              <a:t>*	Za visoko razvijene privrede se može primjetiti da se tokom cijelog perioda posmatranja njihove ekonomske istorije vide </a:t>
            </a:r>
            <a:r>
              <a:rPr lang="sr-Latn-BA" altLang="en-US" sz="2000" i="1" u="sng">
                <a:latin typeface="Arial" charset="0"/>
              </a:rPr>
              <a:t>serijske bankarske krize</a:t>
            </a:r>
            <a:r>
              <a:rPr lang="sr-Latn-BA" altLang="en-US" sz="2000" i="1">
                <a:latin typeface="Arial" charset="0"/>
              </a:rPr>
              <a:t> – </a:t>
            </a:r>
            <a:r>
              <a:rPr lang="sr-Latn-BA" altLang="en-US" sz="1800" i="1">
                <a:latin typeface="Arial" charset="0"/>
              </a:rPr>
              <a:t>iako su ove zemlje uspjele da prerastu istoriju serijskih prestanaka otplate dugova ili visokih stopa inflacije (između 10% i 20%), do sada nisu uspjele da prerastu problem bankarske krize (a isto se odnosi i na slomove valuta)</a:t>
            </a:r>
          </a:p>
          <a:p>
            <a:pPr>
              <a:spcBef>
                <a:spcPct val="0"/>
              </a:spcBef>
            </a:pPr>
            <a:endParaRPr lang="sr-Latn-BA" altLang="en-US" sz="500" i="1">
              <a:latin typeface="Arial" charset="0"/>
            </a:endParaRPr>
          </a:p>
          <a:p>
            <a:pPr>
              <a:spcBef>
                <a:spcPct val="0"/>
              </a:spcBef>
            </a:pPr>
            <a:endParaRPr lang="sr-Latn-BA" altLang="en-US" sz="500" i="1">
              <a:latin typeface="Arial" charset="0"/>
            </a:endParaRPr>
          </a:p>
          <a:p>
            <a:pPr>
              <a:spcBef>
                <a:spcPct val="0"/>
              </a:spcBef>
              <a:buFontTx/>
              <a:buNone/>
            </a:pPr>
            <a:r>
              <a:rPr lang="sr-Latn-BA" altLang="en-US" sz="2000" i="1">
                <a:latin typeface="Arial" charset="0"/>
              </a:rPr>
              <a:t>*	Broj bankarskih kriza za razvijene privrede i tržišta u nastajanju je skoro identičan, a kako su se razvijala finansijska tržišta u siromašnijim zemljama tako se i povećavala učestalost bankarskih kriza </a:t>
            </a:r>
            <a:r>
              <a:rPr lang="sr-Latn-BA" altLang="en-US" sz="1800" i="1">
                <a:latin typeface="Arial" charset="0"/>
              </a:rPr>
              <a:t>(pitanje njihove povezanosti)</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FB47A9C0-3CCB-499A-AA86-FB28CE553B42}" type="slidenum">
              <a:rPr lang="en-US" altLang="en-US" sz="1200">
                <a:solidFill>
                  <a:srgbClr val="898989"/>
                </a:solidFill>
                <a:latin typeface="Arial" charset="0"/>
              </a:rPr>
              <a:pPr>
                <a:spcBef>
                  <a:spcPct val="0"/>
                </a:spcBef>
                <a:buFontTx/>
                <a:buNone/>
              </a:pPr>
              <a:t>40</a:t>
            </a:fld>
            <a:endParaRPr lang="en-US" altLang="en-US" sz="1200">
              <a:solidFill>
                <a:srgbClr val="898989"/>
              </a:solidFill>
              <a:latin typeface="Arial" charset="0"/>
            </a:endParaRPr>
          </a:p>
        </p:txBody>
      </p:sp>
      <p:sp>
        <p:nvSpPr>
          <p:cNvPr id="44035" name="TextBox 2"/>
          <p:cNvSpPr txBox="1">
            <a:spLocks noChangeArrowheads="1"/>
          </p:cNvSpPr>
          <p:nvPr/>
        </p:nvSpPr>
        <p:spPr bwMode="auto">
          <a:xfrm>
            <a:off x="0" y="0"/>
            <a:ext cx="9144000" cy="692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3000" b="1" i="1">
                <a:latin typeface="Arial" charset="0"/>
              </a:rPr>
              <a:t>Mjere i nastanak finansijske krize</a:t>
            </a:r>
          </a:p>
          <a:p>
            <a:pPr algn="ctr">
              <a:spcBef>
                <a:spcPct val="0"/>
              </a:spcBef>
              <a:buFontTx/>
              <a:buNone/>
            </a:pPr>
            <a:endParaRPr lang="sr-Latn-BA" altLang="en-US" sz="500" b="1" i="1">
              <a:latin typeface="Arial" charset="0"/>
            </a:endParaRPr>
          </a:p>
          <a:p>
            <a:pPr algn="ctr">
              <a:spcBef>
                <a:spcPct val="0"/>
              </a:spcBef>
              <a:buFontTx/>
              <a:buNone/>
            </a:pPr>
            <a:endParaRPr lang="sr-Latn-BA" altLang="en-US" sz="500" b="1" i="1">
              <a:latin typeface="Arial" charset="0"/>
            </a:endParaRPr>
          </a:p>
          <a:p>
            <a:pPr algn="ctr">
              <a:spcBef>
                <a:spcPct val="0"/>
              </a:spcBef>
              <a:buFontTx/>
              <a:buNone/>
            </a:pPr>
            <a:r>
              <a:rPr lang="sr-Latn-BA" altLang="en-US" sz="2400" b="1" i="1">
                <a:latin typeface="Arial" charset="0"/>
              </a:rPr>
              <a:t>Mjere usmjerene na smanjivanje rizika nastanka finansijskih kriza usljed izbora režima deviznog kursa:</a:t>
            </a:r>
          </a:p>
          <a:p>
            <a:pPr algn="ctr">
              <a:spcBef>
                <a:spcPct val="0"/>
              </a:spcBef>
              <a:buFontTx/>
              <a:buNone/>
            </a:pPr>
            <a:endParaRPr lang="sr-Latn-BA" altLang="en-US" sz="500" b="1" i="1">
              <a:latin typeface="Arial" charset="0"/>
            </a:endParaRPr>
          </a:p>
          <a:p>
            <a:pPr algn="ctr">
              <a:spcBef>
                <a:spcPct val="0"/>
              </a:spcBef>
              <a:buFontTx/>
              <a:buNone/>
            </a:pPr>
            <a:endParaRPr lang="sr-Latn-BA" altLang="en-US" sz="500" b="1" i="1">
              <a:latin typeface="Arial" charset="0"/>
            </a:endParaRPr>
          </a:p>
          <a:p>
            <a:pPr algn="ctr">
              <a:spcBef>
                <a:spcPct val="0"/>
              </a:spcBef>
              <a:buFontTx/>
              <a:buNone/>
            </a:pPr>
            <a:endParaRPr lang="sr-Latn-BA" altLang="en-US" sz="500" b="1" i="1">
              <a:latin typeface="Arial" charset="0"/>
            </a:endParaRPr>
          </a:p>
          <a:p>
            <a:pPr>
              <a:spcBef>
                <a:spcPct val="0"/>
              </a:spcBef>
              <a:buFontTx/>
              <a:buNone/>
            </a:pPr>
            <a:r>
              <a:rPr lang="sr-Latn-BA" altLang="en-US" sz="2200" b="1" i="1">
                <a:latin typeface="Arial" charset="0"/>
              </a:rPr>
              <a:t>	</a:t>
            </a:r>
            <a:r>
              <a:rPr lang="sr-Latn-BA" altLang="en-US" sz="2400" i="1">
                <a:latin typeface="Arial" charset="0"/>
              </a:rPr>
              <a:t>1.	Veća transparentnost,</a:t>
            </a:r>
          </a:p>
          <a:p>
            <a:pPr>
              <a:spcBef>
                <a:spcPct val="0"/>
              </a:spcBef>
              <a:buFontTx/>
              <a:buNone/>
            </a:pPr>
            <a:endParaRPr lang="sr-Latn-BA" altLang="en-US" sz="2000" i="1">
              <a:latin typeface="Arial" charset="0"/>
            </a:endParaRPr>
          </a:p>
          <a:p>
            <a:pPr>
              <a:spcBef>
                <a:spcPct val="0"/>
              </a:spcBef>
              <a:buFontTx/>
              <a:buNone/>
            </a:pPr>
            <a:r>
              <a:rPr lang="sr-Latn-BA" altLang="en-US" sz="2200" i="1">
                <a:latin typeface="Arial" charset="0"/>
              </a:rPr>
              <a:t>	</a:t>
            </a:r>
            <a:r>
              <a:rPr lang="sr-Latn-BA" altLang="en-US" sz="2400" i="1">
                <a:latin typeface="Arial" charset="0"/>
              </a:rPr>
              <a:t>2.	Jači bankarski sistemi,</a:t>
            </a:r>
            <a:endParaRPr lang="sr-Latn-BA" altLang="en-US" sz="1600" i="1">
              <a:latin typeface="Arial" charset="0"/>
            </a:endParaRPr>
          </a:p>
          <a:p>
            <a:pPr>
              <a:spcBef>
                <a:spcPct val="0"/>
              </a:spcBef>
              <a:buFontTx/>
              <a:buNone/>
            </a:pPr>
            <a:endParaRPr lang="sr-Latn-BA" altLang="en-US" sz="2000" i="1">
              <a:latin typeface="Arial" charset="0"/>
            </a:endParaRPr>
          </a:p>
          <a:p>
            <a:pPr>
              <a:spcBef>
                <a:spcPct val="0"/>
              </a:spcBef>
              <a:buFontTx/>
              <a:buNone/>
            </a:pPr>
            <a:r>
              <a:rPr lang="sr-Latn-BA" altLang="en-US" sz="2200" i="1">
                <a:latin typeface="Arial" charset="0"/>
              </a:rPr>
              <a:t>	</a:t>
            </a:r>
            <a:r>
              <a:rPr lang="sr-Latn-BA" altLang="en-US" sz="2400" i="1">
                <a:latin typeface="Arial" charset="0"/>
              </a:rPr>
              <a:t>3.	Pojačane kreditne linije,</a:t>
            </a:r>
          </a:p>
          <a:p>
            <a:pPr>
              <a:spcBef>
                <a:spcPct val="0"/>
              </a:spcBef>
              <a:buFontTx/>
              <a:buNone/>
            </a:pPr>
            <a:endParaRPr lang="sr-Latn-BA" altLang="en-US" sz="2000" i="1">
              <a:latin typeface="Arial" charset="0"/>
            </a:endParaRPr>
          </a:p>
          <a:p>
            <a:pPr>
              <a:spcBef>
                <a:spcPct val="0"/>
              </a:spcBef>
              <a:buFontTx/>
              <a:buNone/>
            </a:pPr>
            <a:r>
              <a:rPr lang="sr-Latn-BA" altLang="en-US" sz="1800" i="1">
                <a:latin typeface="Arial" charset="0"/>
              </a:rPr>
              <a:t>	</a:t>
            </a:r>
            <a:r>
              <a:rPr lang="sr-Latn-BA" altLang="en-US" sz="2400" i="1">
                <a:latin typeface="Arial" charset="0"/>
              </a:rPr>
              <a:t>4.	Povećan priliv akcijskog kapitala.</a:t>
            </a:r>
          </a:p>
          <a:p>
            <a:pPr lvl="1" algn="ctr">
              <a:spcBef>
                <a:spcPct val="0"/>
              </a:spcBef>
              <a:buFontTx/>
              <a:buNone/>
            </a:pPr>
            <a:endParaRPr lang="sr-Latn-BA" altLang="en-US" sz="500" i="1">
              <a:latin typeface="Arial" charset="0"/>
            </a:endParaRPr>
          </a:p>
          <a:p>
            <a:pPr lvl="1" algn="ctr">
              <a:spcBef>
                <a:spcPct val="0"/>
              </a:spcBef>
              <a:buFontTx/>
              <a:buNone/>
            </a:pPr>
            <a:endParaRPr lang="sr-Latn-BA" altLang="en-US" sz="500" i="1">
              <a:latin typeface="Arial" charset="0"/>
            </a:endParaRPr>
          </a:p>
          <a:p>
            <a:pPr lvl="1">
              <a:spcBef>
                <a:spcPct val="0"/>
              </a:spcBef>
              <a:buFontTx/>
              <a:buNone/>
            </a:pPr>
            <a:endParaRPr lang="sr-Latn-BA" altLang="en-US" sz="2200" b="1" i="1">
              <a:latin typeface="Arial" charset="0"/>
            </a:endParaRPr>
          </a:p>
          <a:p>
            <a:pPr lvl="1">
              <a:spcBef>
                <a:spcPct val="0"/>
              </a:spcBef>
              <a:buFontTx/>
              <a:buNone/>
            </a:pPr>
            <a:endParaRPr lang="sr-Latn-BA" altLang="en-US" sz="2200" b="1" i="1">
              <a:latin typeface="Arial" charset="0"/>
            </a:endParaRPr>
          </a:p>
          <a:p>
            <a:pPr lvl="1" algn="ctr">
              <a:spcBef>
                <a:spcPct val="0"/>
              </a:spcBef>
              <a:buFontTx/>
              <a:buNone/>
            </a:pPr>
            <a:r>
              <a:rPr lang="sr-Latn-BA" altLang="en-US" sz="2400" b="1" i="1">
                <a:latin typeface="Arial" charset="0"/>
              </a:rPr>
              <a:t>Koliko su ove mjere efektivne, zavisi ne samo od </a:t>
            </a:r>
          </a:p>
          <a:p>
            <a:pPr lvl="1" algn="ctr">
              <a:spcBef>
                <a:spcPct val="0"/>
              </a:spcBef>
              <a:buFontTx/>
              <a:buNone/>
            </a:pPr>
            <a:endParaRPr lang="sr-Latn-BA" altLang="en-US" sz="500" b="1" i="1">
              <a:latin typeface="Arial" charset="0"/>
            </a:endParaRPr>
          </a:p>
          <a:p>
            <a:pPr lvl="1" algn="ctr">
              <a:spcBef>
                <a:spcPct val="0"/>
              </a:spcBef>
              <a:buFontTx/>
              <a:buNone/>
            </a:pPr>
            <a:r>
              <a:rPr lang="sr-Latn-BA" altLang="en-US" sz="2400" b="1" i="1">
                <a:latin typeface="Arial" charset="0"/>
              </a:rPr>
              <a:t>sposobnosti investitora da prepoznaju negativne trendove</a:t>
            </a:r>
          </a:p>
          <a:p>
            <a:pPr lvl="1" algn="ctr">
              <a:spcBef>
                <a:spcPct val="0"/>
              </a:spcBef>
              <a:buFontTx/>
              <a:buNone/>
            </a:pPr>
            <a:endParaRPr lang="sr-Latn-BA" altLang="en-US" sz="500" b="1" i="1">
              <a:latin typeface="Arial" charset="0"/>
            </a:endParaRPr>
          </a:p>
          <a:p>
            <a:pPr lvl="1" algn="ctr">
              <a:spcBef>
                <a:spcPct val="0"/>
              </a:spcBef>
              <a:buFontTx/>
              <a:buNone/>
            </a:pPr>
            <a:r>
              <a:rPr lang="sr-Latn-BA" altLang="en-US" sz="2400" b="1" i="1">
                <a:latin typeface="Arial" charset="0"/>
              </a:rPr>
              <a:t>u privredi, već i “želja da ih vide” – prihvate realnost, što i</a:t>
            </a:r>
          </a:p>
          <a:p>
            <a:pPr lvl="1" algn="ctr">
              <a:spcBef>
                <a:spcPct val="0"/>
              </a:spcBef>
              <a:buFontTx/>
              <a:buNone/>
            </a:pPr>
            <a:endParaRPr lang="sr-Latn-BA" altLang="en-US" sz="500" b="1" i="1">
              <a:latin typeface="Arial" charset="0"/>
            </a:endParaRPr>
          </a:p>
          <a:p>
            <a:pPr lvl="1" algn="ctr">
              <a:spcBef>
                <a:spcPct val="0"/>
              </a:spcBef>
              <a:buFontTx/>
              <a:buNone/>
            </a:pPr>
            <a:r>
              <a:rPr lang="sr-Latn-BA" altLang="en-US" sz="2400" b="1" i="1">
                <a:latin typeface="Arial" charset="0"/>
              </a:rPr>
              <a:t>nije česta odlika ljudi</a:t>
            </a:r>
          </a:p>
          <a:p>
            <a:pPr algn="ctr">
              <a:spcBef>
                <a:spcPct val="0"/>
              </a:spcBef>
              <a:buFontTx/>
              <a:buNone/>
            </a:pPr>
            <a:endParaRPr lang="sr-Latn-BA" altLang="en-US" sz="1000" b="1" i="1">
              <a:latin typeface="Arial"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BD96E4A7-8CC9-481A-8D15-DF061F1D37D8}" type="slidenum">
              <a:rPr lang="en-US" altLang="en-US" sz="1200">
                <a:solidFill>
                  <a:srgbClr val="898989"/>
                </a:solidFill>
                <a:latin typeface="Arial" charset="0"/>
              </a:rPr>
              <a:pPr>
                <a:spcBef>
                  <a:spcPct val="0"/>
                </a:spcBef>
                <a:buFontTx/>
                <a:buNone/>
              </a:pPr>
              <a:t>41</a:t>
            </a:fld>
            <a:endParaRPr lang="en-US" altLang="en-US" sz="1200">
              <a:solidFill>
                <a:srgbClr val="898989"/>
              </a:solidFill>
              <a:latin typeface="Arial" charset="0"/>
            </a:endParaRPr>
          </a:p>
        </p:txBody>
      </p:sp>
      <p:sp>
        <p:nvSpPr>
          <p:cNvPr id="45059" name="TextBox 2"/>
          <p:cNvSpPr txBox="1">
            <a:spLocks noChangeArrowheads="1"/>
          </p:cNvSpPr>
          <p:nvPr/>
        </p:nvSpPr>
        <p:spPr bwMode="auto">
          <a:xfrm>
            <a:off x="0" y="0"/>
            <a:ext cx="9144000" cy="660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600" b="1" i="1">
                <a:latin typeface="Arial" charset="0"/>
              </a:rPr>
              <a:t>Mjere za smanjivanje rizika od nastanka finansijske krize</a:t>
            </a:r>
          </a:p>
          <a:p>
            <a:pPr algn="ctr">
              <a:spcBef>
                <a:spcPct val="0"/>
              </a:spcBef>
              <a:buFontTx/>
              <a:buNone/>
            </a:pPr>
            <a:endParaRPr lang="sr-Latn-BA" altLang="en-US" sz="500" b="1" i="1">
              <a:latin typeface="Arial" charset="0"/>
            </a:endParaRPr>
          </a:p>
          <a:p>
            <a:pPr algn="ctr">
              <a:spcBef>
                <a:spcPct val="0"/>
              </a:spcBef>
              <a:buFontTx/>
              <a:buNone/>
            </a:pPr>
            <a:r>
              <a:rPr lang="sr-Latn-BA" altLang="en-US" sz="2200" b="1" i="1">
                <a:latin typeface="Arial" charset="0"/>
              </a:rPr>
              <a:t>*	</a:t>
            </a:r>
            <a:r>
              <a:rPr lang="sr-Latn-BA" altLang="en-US" sz="2200" b="1" i="1" u="sng">
                <a:latin typeface="Arial" charset="0"/>
              </a:rPr>
              <a:t>Značajne su još i mjere koje treba da preduprijede krizne situacije za zemlje u razvoju i nastajanju:</a:t>
            </a:r>
          </a:p>
          <a:p>
            <a:pPr algn="ctr">
              <a:spcBef>
                <a:spcPct val="0"/>
              </a:spcBef>
              <a:buFontTx/>
              <a:buNone/>
            </a:pPr>
            <a:endParaRPr lang="sr-Latn-BA" altLang="en-US" sz="600" b="1" i="1" u="sng">
              <a:latin typeface="Arial" charset="0"/>
            </a:endParaRPr>
          </a:p>
          <a:p>
            <a:pPr algn="ctr">
              <a:spcBef>
                <a:spcPct val="0"/>
              </a:spcBef>
            </a:pPr>
            <a:endParaRPr lang="sr-Latn-BA" altLang="en-US" sz="600" b="1" i="1">
              <a:latin typeface="Arial" charset="0"/>
            </a:endParaRPr>
          </a:p>
          <a:p>
            <a:pPr>
              <a:spcBef>
                <a:spcPct val="0"/>
              </a:spcBef>
              <a:buFontTx/>
              <a:buAutoNum type="arabicPeriod"/>
            </a:pPr>
            <a:r>
              <a:rPr lang="sr-Latn-BA" altLang="en-US" sz="2000" i="1">
                <a:latin typeface="Arial" charset="0"/>
              </a:rPr>
              <a:t>Prihvaćanje opasnosti od liberalizacije tržišta kapitala i efekata “kratkoročnog kapitala” (vrućeg novca) – npr. “Carry Trade”</a:t>
            </a:r>
          </a:p>
          <a:p>
            <a:pPr>
              <a:spcBef>
                <a:spcPct val="0"/>
              </a:spcBef>
              <a:buFontTx/>
              <a:buAutoNum type="arabicPeriod"/>
            </a:pPr>
            <a:endParaRPr lang="sr-Latn-BA" altLang="en-US" sz="600" i="1">
              <a:latin typeface="Arial" charset="0"/>
            </a:endParaRPr>
          </a:p>
          <a:p>
            <a:pPr>
              <a:spcBef>
                <a:spcPct val="0"/>
              </a:spcBef>
              <a:buFontTx/>
              <a:buAutoNum type="arabicPeriod"/>
            </a:pPr>
            <a:endParaRPr lang="sr-Latn-BA" altLang="en-US" sz="600" i="1">
              <a:latin typeface="Arial" charset="0"/>
            </a:endParaRPr>
          </a:p>
          <a:p>
            <a:pPr>
              <a:spcBef>
                <a:spcPct val="0"/>
              </a:spcBef>
              <a:buFontTx/>
              <a:buAutoNum type="arabicPeriod"/>
            </a:pPr>
            <a:r>
              <a:rPr lang="sr-Latn-BA" altLang="en-US" sz="2000" i="1">
                <a:latin typeface="Arial" charset="0"/>
              </a:rPr>
              <a:t>Reforma stečaja i aranžmana mirovanja (ne oslanjati se previše na MMF, već imati snažan pravni okvir za stečajne postupke – u SAD to obezbjeđuje “Super-članak 11”, koji ubrzava restrukturiranje i opstanak loših preduzeća)</a:t>
            </a:r>
          </a:p>
          <a:p>
            <a:pPr>
              <a:spcBef>
                <a:spcPct val="0"/>
              </a:spcBef>
              <a:buFontTx/>
              <a:buAutoNum type="arabicPeriod" startAt="3"/>
            </a:pPr>
            <a:endParaRPr lang="sr-Latn-BA" altLang="en-US" sz="1000" i="1">
              <a:latin typeface="Arial" charset="0"/>
            </a:endParaRPr>
          </a:p>
          <a:p>
            <a:pPr>
              <a:spcBef>
                <a:spcPct val="0"/>
              </a:spcBef>
              <a:buFontTx/>
              <a:buAutoNum type="arabicPeriod" startAt="3"/>
            </a:pPr>
            <a:r>
              <a:rPr lang="sr-Latn-BA" altLang="en-US" sz="2000" i="1">
                <a:latin typeface="Arial" charset="0"/>
              </a:rPr>
              <a:t>Manje spašavanje banaka i kompanija – ušteda državnog novca koji bi otišao na vraćanje dugova zapadnim povjeriocima, </a:t>
            </a:r>
          </a:p>
          <a:p>
            <a:pPr>
              <a:spcBef>
                <a:spcPct val="0"/>
              </a:spcBef>
              <a:buFontTx/>
              <a:buAutoNum type="arabicPeriod" startAt="3"/>
            </a:pPr>
            <a:endParaRPr lang="sr-Latn-BA" altLang="en-US" sz="1000" i="1">
              <a:latin typeface="Arial" charset="0"/>
            </a:endParaRPr>
          </a:p>
          <a:p>
            <a:pPr>
              <a:spcBef>
                <a:spcPct val="0"/>
              </a:spcBef>
              <a:buFontTx/>
              <a:buAutoNum type="arabicPeriod" startAt="3"/>
            </a:pPr>
            <a:r>
              <a:rPr lang="sr-Latn-BA" altLang="en-US" sz="2000" i="1">
                <a:latin typeface="Arial" charset="0"/>
              </a:rPr>
              <a:t>Poboljšana bankarska i pravna regulativa u zemlji,</a:t>
            </a:r>
          </a:p>
          <a:p>
            <a:pPr>
              <a:spcBef>
                <a:spcPct val="0"/>
              </a:spcBef>
              <a:buFontTx/>
              <a:buAutoNum type="arabicPeriod" startAt="3"/>
            </a:pPr>
            <a:endParaRPr lang="sr-Latn-BA" altLang="en-US" sz="1000" i="1">
              <a:latin typeface="Arial" charset="0"/>
            </a:endParaRPr>
          </a:p>
          <a:p>
            <a:pPr>
              <a:spcBef>
                <a:spcPct val="0"/>
              </a:spcBef>
              <a:buFontTx/>
              <a:buAutoNum type="arabicPeriod" startAt="3"/>
            </a:pPr>
            <a:r>
              <a:rPr lang="sr-Latn-BA" altLang="en-US" sz="2000" i="1">
                <a:latin typeface="Arial" charset="0"/>
              </a:rPr>
              <a:t>Poboljšano upravljanje rizicima – posebno za promjene valutnih kurseva,</a:t>
            </a:r>
          </a:p>
          <a:p>
            <a:pPr>
              <a:spcBef>
                <a:spcPct val="0"/>
              </a:spcBef>
              <a:buFontTx/>
              <a:buAutoNum type="arabicPeriod" startAt="3"/>
            </a:pPr>
            <a:endParaRPr lang="sr-Latn-BA" altLang="en-US" sz="1000" i="1">
              <a:latin typeface="Arial" charset="0"/>
            </a:endParaRPr>
          </a:p>
          <a:p>
            <a:pPr>
              <a:spcBef>
                <a:spcPct val="0"/>
              </a:spcBef>
              <a:buFontTx/>
              <a:buAutoNum type="arabicPeriod" startAt="3"/>
            </a:pPr>
            <a:r>
              <a:rPr lang="sr-Latn-BA" altLang="en-US" sz="2000" i="1">
                <a:latin typeface="Arial" charset="0"/>
              </a:rPr>
              <a:t>Poboljšani sigurnosni mehanizmi i jačanje mehanizama za brz i efikasan odgovor na krize.</a:t>
            </a:r>
          </a:p>
          <a:p>
            <a:pPr>
              <a:spcBef>
                <a:spcPct val="0"/>
              </a:spcBef>
              <a:buFontTx/>
              <a:buAutoNum type="arabicPeriod" startAt="3"/>
            </a:pPr>
            <a:endParaRPr lang="sr-Latn-BA" altLang="en-US" sz="500" i="1">
              <a:latin typeface="Arial" charset="0"/>
            </a:endParaRPr>
          </a:p>
          <a:p>
            <a:pPr>
              <a:spcBef>
                <a:spcPct val="0"/>
              </a:spcBef>
              <a:buFontTx/>
              <a:buAutoNum type="arabicPeriod" startAt="3"/>
            </a:pPr>
            <a:endParaRPr lang="sr-Latn-BA" altLang="en-US" sz="500" i="1">
              <a:latin typeface="Arial" charset="0"/>
            </a:endParaRPr>
          </a:p>
          <a:p>
            <a:pPr>
              <a:spcBef>
                <a:spcPct val="0"/>
              </a:spcBef>
              <a:buFontTx/>
              <a:buAutoNum type="arabicPeriod" startAt="3"/>
            </a:pPr>
            <a:endParaRPr lang="sr-Latn-BA" altLang="en-US" sz="500" i="1">
              <a:latin typeface="Arial" charset="0"/>
            </a:endParaRPr>
          </a:p>
          <a:p>
            <a:pPr>
              <a:spcBef>
                <a:spcPct val="0"/>
              </a:spcBef>
              <a:buFontTx/>
              <a:buAutoNum type="arabicPeriod" startAt="3"/>
            </a:pPr>
            <a:endParaRPr lang="sr-Latn-BA" altLang="en-US" sz="500" i="1">
              <a:latin typeface="Arial" charset="0"/>
            </a:endParaRPr>
          </a:p>
          <a:p>
            <a:pPr algn="ctr">
              <a:spcBef>
                <a:spcPct val="0"/>
              </a:spcBef>
              <a:buFontTx/>
              <a:buNone/>
            </a:pPr>
            <a:r>
              <a:rPr lang="sr-Latn-BA" altLang="en-US" sz="2400" b="1">
                <a:latin typeface="Arial" charset="0"/>
              </a:rPr>
              <a:t>*	Ekonomija depresije i njeno razumijevanje za prevladavanje trenutnog kriznog stanja!!!</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D2681A74-39D0-45E8-8CBB-A05913F221CE}" type="slidenum">
              <a:rPr lang="en-US" altLang="en-US" sz="1200">
                <a:solidFill>
                  <a:srgbClr val="898989"/>
                </a:solidFill>
                <a:latin typeface="Arial" charset="0"/>
              </a:rPr>
              <a:pPr>
                <a:spcBef>
                  <a:spcPct val="0"/>
                </a:spcBef>
                <a:buFontTx/>
                <a:buNone/>
              </a:pPr>
              <a:t>42</a:t>
            </a:fld>
            <a:endParaRPr lang="en-US" altLang="en-US" sz="1200">
              <a:solidFill>
                <a:srgbClr val="898989"/>
              </a:solidFill>
              <a:latin typeface="Arial" charset="0"/>
            </a:endParaRPr>
          </a:p>
        </p:txBody>
      </p:sp>
      <p:sp>
        <p:nvSpPr>
          <p:cNvPr id="46083" name="TextBox 2"/>
          <p:cNvSpPr txBox="1">
            <a:spLocks noChangeArrowheads="1"/>
          </p:cNvSpPr>
          <p:nvPr/>
        </p:nvSpPr>
        <p:spPr bwMode="auto">
          <a:xfrm>
            <a:off x="0" y="0"/>
            <a:ext cx="9144000" cy="744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Reforma međunarodne “finansijske arhitekture”</a:t>
            </a:r>
          </a:p>
          <a:p>
            <a:pPr>
              <a:spcBef>
                <a:spcPct val="0"/>
              </a:spcBef>
              <a:buFontTx/>
              <a:buNone/>
            </a:pPr>
            <a:endParaRPr lang="sr-Latn-BA" altLang="en-US" sz="300" i="1">
              <a:latin typeface="Arial" charset="0"/>
            </a:endParaRPr>
          </a:p>
          <a:p>
            <a:pPr>
              <a:spcBef>
                <a:spcPct val="0"/>
              </a:spcBef>
              <a:buFontTx/>
              <a:buNone/>
            </a:pPr>
            <a:r>
              <a:rPr lang="sr-Latn-BA" altLang="en-US" sz="2000" i="1">
                <a:latin typeface="Arial" charset="0"/>
              </a:rPr>
              <a:t>*	</a:t>
            </a:r>
            <a:r>
              <a:rPr lang="sr-Latn-BA" altLang="en-US" sz="2100" i="1">
                <a:latin typeface="Arial" charset="0"/>
              </a:rPr>
              <a:t>Određeni </a:t>
            </a:r>
            <a:r>
              <a:rPr lang="sr-Latn-BA" altLang="en-US" sz="2100" b="1" i="1">
                <a:latin typeface="Arial" charset="0"/>
              </a:rPr>
              <a:t>reformski potezi </a:t>
            </a:r>
            <a:r>
              <a:rPr lang="sr-Latn-BA" altLang="en-US" sz="2100" i="1">
                <a:latin typeface="Arial" charset="0"/>
              </a:rPr>
              <a:t>su već započeti, kao što je </a:t>
            </a:r>
            <a:r>
              <a:rPr lang="sr-Latn-BA" altLang="en-US" sz="2100" i="1" u="sng">
                <a:latin typeface="Arial" charset="0"/>
              </a:rPr>
              <a:t>proširivanje G8 (G7 + Rusija) na G20, uvođenje strožije regulative i nadzora na finansijskim tržištima</a:t>
            </a:r>
            <a:r>
              <a:rPr lang="sr-Latn-BA" altLang="en-US" sz="2100" i="1">
                <a:latin typeface="Arial" charset="0"/>
              </a:rPr>
              <a:t>, ali se konačno rješenje još ne nazire što najbolje pokazuju i trenutni problemi evrozone kroz slučaj Grčke u EMU </a:t>
            </a:r>
          </a:p>
          <a:p>
            <a:pPr>
              <a:spcBef>
                <a:spcPct val="0"/>
              </a:spcBef>
              <a:buFontTx/>
              <a:buNone/>
            </a:pPr>
            <a:r>
              <a:rPr lang="sr-Latn-BA" altLang="en-US" sz="2000" i="1">
                <a:latin typeface="Arial" charset="0"/>
              </a:rPr>
              <a:t>	-	problem </a:t>
            </a:r>
            <a:r>
              <a:rPr lang="sr-Latn-BA" altLang="en-US" sz="2000" b="1" i="1">
                <a:latin typeface="Arial" charset="0"/>
              </a:rPr>
              <a:t>teoreme nemogućeg trojstva</a:t>
            </a:r>
            <a:r>
              <a:rPr lang="sr-Latn-BA" altLang="en-US" sz="2000" i="1">
                <a:latin typeface="Arial" charset="0"/>
              </a:rPr>
              <a:t>: “</a:t>
            </a:r>
            <a:r>
              <a:rPr lang="sr-Latn-BA" altLang="en-US" sz="2000" i="1" u="sng">
                <a:latin typeface="Arial" charset="0"/>
              </a:rPr>
              <a:t>sloboda kretanja kapitala, nezavisnost monetarne politike i stabilnost deviznog kursa</a:t>
            </a:r>
            <a:r>
              <a:rPr lang="sr-Latn-BA" altLang="en-US" sz="2000" i="1">
                <a:latin typeface="Arial" charset="0"/>
              </a:rPr>
              <a:t>”</a:t>
            </a:r>
          </a:p>
          <a:p>
            <a:pPr>
              <a:spcBef>
                <a:spcPct val="0"/>
              </a:spcBef>
              <a:buFontTx/>
              <a:buNone/>
            </a:pPr>
            <a:endParaRPr lang="sr-Latn-BA" altLang="en-US" sz="500" i="1">
              <a:latin typeface="Arial" charset="0"/>
            </a:endParaRPr>
          </a:p>
          <a:p>
            <a:pPr>
              <a:spcBef>
                <a:spcPct val="0"/>
              </a:spcBef>
              <a:buFontTx/>
              <a:buNone/>
            </a:pPr>
            <a:r>
              <a:rPr lang="sr-Latn-BA" altLang="en-US" sz="2000" i="1">
                <a:latin typeface="Arial" charset="0"/>
              </a:rPr>
              <a:t>	-	razmotriti rad profesora Predraga Jovanovića Gavrilovića pod nazivom “Potreban je novi, viševalutni svetski monetarni sistem” objavljen februara 2009. u Acta economica, Banja Luka</a:t>
            </a:r>
          </a:p>
          <a:p>
            <a:pPr>
              <a:spcBef>
                <a:spcPct val="0"/>
              </a:spcBef>
              <a:buFontTx/>
              <a:buNone/>
            </a:pPr>
            <a:endParaRPr lang="sr-Latn-BA" altLang="en-US" sz="500" b="1" i="1">
              <a:latin typeface="Arial" charset="0"/>
            </a:endParaRPr>
          </a:p>
          <a:p>
            <a:pPr>
              <a:spcBef>
                <a:spcPct val="0"/>
              </a:spcBef>
              <a:buFontTx/>
              <a:buNone/>
            </a:pPr>
            <a:endParaRPr lang="sr-Latn-BA" altLang="en-US" sz="300" b="1" i="1">
              <a:latin typeface="Arial" charset="0"/>
            </a:endParaRPr>
          </a:p>
          <a:p>
            <a:pPr algn="ctr">
              <a:spcBef>
                <a:spcPct val="0"/>
              </a:spcBef>
              <a:buFontTx/>
              <a:buNone/>
            </a:pPr>
            <a:r>
              <a:rPr lang="sr-Latn-BA" altLang="en-US" sz="2200" b="1" i="1">
                <a:latin typeface="Arial" charset="0"/>
              </a:rPr>
              <a:t>Na kraju se nameće odgovor na dilemi zašto su ZEMLJE U RAZVOJU u posljednje vrijeme akumulirale velike količine deviznih rezervi ???</a:t>
            </a:r>
          </a:p>
          <a:p>
            <a:pPr>
              <a:spcBef>
                <a:spcPct val="0"/>
              </a:spcBef>
              <a:buFontTx/>
              <a:buNone/>
            </a:pPr>
            <a:endParaRPr lang="sr-Latn-BA" altLang="en-US" sz="500" b="1" i="1">
              <a:latin typeface="Arial" charset="0"/>
            </a:endParaRPr>
          </a:p>
          <a:p>
            <a:pPr>
              <a:spcBef>
                <a:spcPct val="0"/>
              </a:spcBef>
              <a:buFontTx/>
              <a:buNone/>
            </a:pPr>
            <a:endParaRPr lang="sr-Latn-BA" altLang="en-US" sz="300" b="1" i="1">
              <a:latin typeface="Arial" charset="0"/>
            </a:endParaRPr>
          </a:p>
          <a:p>
            <a:pPr>
              <a:spcBef>
                <a:spcPct val="0"/>
              </a:spcBef>
              <a:buFontTx/>
              <a:buNone/>
            </a:pPr>
            <a:r>
              <a:rPr lang="sr-Latn-BA" altLang="en-US" sz="2000" b="1" i="1">
                <a:latin typeface="Arial" charset="0"/>
              </a:rPr>
              <a:t>	</a:t>
            </a:r>
            <a:r>
              <a:rPr lang="sr-Latn-BA" altLang="en-US" sz="2000" i="1">
                <a:latin typeface="Arial" charset="0"/>
              </a:rPr>
              <a:t>-   glavni cilj je da bi se zaštitile od špekulantskih napada, situacija koje bi im mogle prouzrokovati valutnu krizu, krah njihovog finansijskog tržišta i zastoj u prilivu neophodnog “svježeg” novca što neminovno vodi u ekonomski pad i recesiju širih razmjera</a:t>
            </a:r>
          </a:p>
          <a:p>
            <a:pPr>
              <a:spcBef>
                <a:spcPct val="0"/>
              </a:spcBef>
              <a:buFontTx/>
              <a:buNone/>
            </a:pPr>
            <a:endParaRPr lang="sr-Latn-BA" altLang="en-US" sz="500" i="1">
              <a:latin typeface="Arial" charset="0"/>
            </a:endParaRPr>
          </a:p>
          <a:p>
            <a:pPr>
              <a:spcBef>
                <a:spcPct val="0"/>
              </a:spcBef>
              <a:buFontTx/>
              <a:buNone/>
            </a:pPr>
            <a:endParaRPr lang="sr-Latn-BA" altLang="en-US" sz="300" i="1">
              <a:latin typeface="Arial" charset="0"/>
            </a:endParaRPr>
          </a:p>
          <a:p>
            <a:pPr>
              <a:spcBef>
                <a:spcPct val="0"/>
              </a:spcBef>
              <a:buFontTx/>
              <a:buNone/>
            </a:pPr>
            <a:r>
              <a:rPr lang="sr-Latn-BA" altLang="en-US" sz="2000" i="1">
                <a:latin typeface="Arial" charset="0"/>
              </a:rPr>
              <a:t>	-    rastući značaj </a:t>
            </a:r>
            <a:r>
              <a:rPr lang="sr-Latn-BA" altLang="en-US" sz="2000" b="1" i="1">
                <a:latin typeface="Arial" charset="0"/>
              </a:rPr>
              <a:t>“moralnog hazarda” i različitih</a:t>
            </a:r>
            <a:r>
              <a:rPr lang="sr-Latn-BA" altLang="en-US" sz="2000" i="1">
                <a:latin typeface="Arial" charset="0"/>
              </a:rPr>
              <a:t> </a:t>
            </a:r>
            <a:r>
              <a:rPr lang="sr-Latn-BA" altLang="en-US" sz="2000" b="1" i="1">
                <a:latin typeface="Arial" charset="0"/>
              </a:rPr>
              <a:t>zloupotreba</a:t>
            </a:r>
            <a:r>
              <a:rPr lang="sr-Latn-BA" altLang="en-US" sz="2000" i="1">
                <a:latin typeface="Arial" charset="0"/>
              </a:rPr>
              <a:t>, kao i neophodnost njihovog spriječavanja za predupređivanje budućih kriza i nestabilnosti u cijelom svijetu, kao i za njihovo brzo i efikasno prevladavanje</a:t>
            </a:r>
          </a:p>
          <a:p>
            <a:pPr>
              <a:spcBef>
                <a:spcPct val="0"/>
              </a:spcBef>
              <a:buFontTx/>
              <a:buNone/>
            </a:pPr>
            <a:endParaRPr lang="sr-Latn-BA" altLang="en-US" sz="1900" i="1">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1D6424CC-3758-47CC-B8DB-EFBEE263D662}" type="slidenum">
              <a:rPr lang="en-US" altLang="en-US" sz="1200">
                <a:solidFill>
                  <a:srgbClr val="898989"/>
                </a:solidFill>
                <a:latin typeface="Arial" charset="0"/>
              </a:rPr>
              <a:pPr>
                <a:spcBef>
                  <a:spcPct val="0"/>
                </a:spcBef>
                <a:buFontTx/>
                <a:buNone/>
              </a:pPr>
              <a:t>5</a:t>
            </a:fld>
            <a:endParaRPr lang="en-US" altLang="en-US" sz="1200">
              <a:solidFill>
                <a:srgbClr val="898989"/>
              </a:solidFill>
              <a:latin typeface="Arial" charset="0"/>
            </a:endParaRPr>
          </a:p>
        </p:txBody>
      </p:sp>
      <p:sp>
        <p:nvSpPr>
          <p:cNvPr id="8195" name="TextBox 2"/>
          <p:cNvSpPr txBox="1">
            <a:spLocks noChangeArrowheads="1"/>
          </p:cNvSpPr>
          <p:nvPr/>
        </p:nvSpPr>
        <p:spPr bwMode="auto">
          <a:xfrm>
            <a:off x="0" y="0"/>
            <a:ext cx="9144000" cy="689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Definicija i vrste finansijskih kriza</a:t>
            </a:r>
          </a:p>
          <a:p>
            <a:pPr algn="ctr">
              <a:spcBef>
                <a:spcPct val="0"/>
              </a:spcBef>
              <a:buFontTx/>
              <a:buNone/>
            </a:pPr>
            <a:endParaRPr lang="sr-Latn-BA" altLang="en-US" sz="800" b="1" i="1">
              <a:latin typeface="Arial" charset="0"/>
            </a:endParaRPr>
          </a:p>
          <a:p>
            <a:pPr>
              <a:spcBef>
                <a:spcPct val="0"/>
              </a:spcBef>
              <a:buFontTx/>
              <a:buNone/>
            </a:pPr>
            <a:r>
              <a:rPr lang="sr-Latn-BA" altLang="en-US" sz="2200" i="1">
                <a:latin typeface="Arial" charset="0"/>
              </a:rPr>
              <a:t>	2.	</a:t>
            </a:r>
            <a:r>
              <a:rPr lang="sr-Latn-BA" altLang="en-US" sz="2200" b="1" i="1">
                <a:latin typeface="Arial" charset="0"/>
              </a:rPr>
              <a:t>Krize spoljnog duga</a:t>
            </a:r>
            <a:r>
              <a:rPr lang="sr-Latn-BA" altLang="en-US" sz="2200" i="1">
                <a:latin typeface="Arial" charset="0"/>
              </a:rPr>
              <a:t> – </a:t>
            </a:r>
            <a:r>
              <a:rPr lang="sr-Latn-BA" altLang="en-US" sz="2000" i="1">
                <a:latin typeface="Arial" charset="0"/>
              </a:rPr>
              <a:t>direktan prestanak otplate spoljnog duga, tj. prestanak otplate zajmodavcima za zajam plasiran pod pravnom nadležnošću druge države, vrlo često plasiran u stranoj valuti i koji najčešće daju strani zajmodavci </a:t>
            </a:r>
          </a:p>
          <a:p>
            <a:pPr>
              <a:spcBef>
                <a:spcPct val="0"/>
              </a:spcBef>
              <a:buFontTx/>
              <a:buNone/>
            </a:pPr>
            <a:endParaRPr lang="sr-Latn-BA" altLang="en-US" sz="8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2200" i="1">
                <a:latin typeface="Arial" charset="0"/>
              </a:rPr>
              <a:t>*	Na primjer, Argentina 2001. prestala da otplaćuje $95 milijardi spoljnog duga, Rusija 69 godina poslije revolucije 1918. je ignorisala zahtjeve za otplatu dugova, Grčka je 1826. isključena zbog neplaćanja dugova sa međunarodnih tržišta kapitala na 53 godine, Honduras 1873. skoro 53 godine nije isplaćivao svoje dugove i isto se dešava od 1981,  nepriznavanje 100 miliona pezosa duga koji je napravio car Maksimilijan od strane Huaresove vlade u Meksiku 1867, reprogramiranje indijskog duga od 1958. do 1972.</a:t>
            </a:r>
          </a:p>
          <a:p>
            <a:pPr>
              <a:spcBef>
                <a:spcPct val="0"/>
              </a:spcBef>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2000" i="1">
                <a:latin typeface="Arial" charset="0"/>
              </a:rPr>
              <a:t>*	Izračunati </a:t>
            </a:r>
            <a:r>
              <a:rPr lang="sr-Latn-BA" altLang="en-US" sz="2000" b="1" i="1">
                <a:latin typeface="Arial" charset="0"/>
              </a:rPr>
              <a:t>stope “štete” za period neotplaćivanja dugova </a:t>
            </a:r>
            <a:r>
              <a:rPr lang="sr-Latn-BA" altLang="en-US" sz="2000" i="1">
                <a:latin typeface="Arial" charset="0"/>
              </a:rPr>
              <a:t>– za početak kriznog perioda se može uzimati datum </a:t>
            </a:r>
            <a:r>
              <a:rPr lang="sr-Latn-BA" altLang="en-US" sz="2000" i="1" u="sng">
                <a:latin typeface="Arial" charset="0"/>
              </a:rPr>
              <a:t>prestanka otplate, period od godinu dana od kada je došlo do prestanka otplate i period od sedam godina</a:t>
            </a:r>
            <a:r>
              <a:rPr lang="sr-Latn-BA" altLang="en-US" sz="2000" i="1">
                <a:latin typeface="Arial" charset="0"/>
              </a:rPr>
              <a:t>, pri čemu se prestanak otplate nalazi u sredini, tj. 3,5 godina prije prestanka otplate i 3,5 godina poslije prestanka otplate ne mogu da se smatraju “</a:t>
            </a:r>
            <a:r>
              <a:rPr lang="sr-Latn-BA" altLang="en-US" sz="2000" i="1" u="sng">
                <a:latin typeface="Arial" charset="0"/>
              </a:rPr>
              <a:t>normalnim i mirnim periodima”</a:t>
            </a:r>
            <a:r>
              <a:rPr lang="sr-Latn-BA" altLang="en-US" sz="2000" i="1">
                <a:latin typeface="Arial" charset="0"/>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6F374126-F80F-4C27-815B-E46CA3642932}" type="slidenum">
              <a:rPr lang="en-US" altLang="en-US" sz="1200">
                <a:solidFill>
                  <a:srgbClr val="898989"/>
                </a:solidFill>
                <a:latin typeface="Arial" charset="0"/>
              </a:rPr>
              <a:pPr>
                <a:spcBef>
                  <a:spcPct val="0"/>
                </a:spcBef>
                <a:buFontTx/>
                <a:buNone/>
              </a:pPr>
              <a:t>6</a:t>
            </a:fld>
            <a:endParaRPr lang="en-US" altLang="en-US" sz="1200">
              <a:solidFill>
                <a:srgbClr val="898989"/>
              </a:solidFill>
              <a:latin typeface="Arial" charset="0"/>
            </a:endParaRPr>
          </a:p>
        </p:txBody>
      </p:sp>
      <p:sp>
        <p:nvSpPr>
          <p:cNvPr id="9219" name="TextBox 2"/>
          <p:cNvSpPr txBox="1">
            <a:spLocks noChangeArrowheads="1"/>
          </p:cNvSpPr>
          <p:nvPr/>
        </p:nvSpPr>
        <p:spPr bwMode="auto">
          <a:xfrm>
            <a:off x="0" y="0"/>
            <a:ext cx="9144000" cy="690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Definicija i vrste finansijskih kriza</a:t>
            </a:r>
          </a:p>
          <a:p>
            <a:pPr>
              <a:spcBef>
                <a:spcPct val="0"/>
              </a:spcBef>
              <a:buFontTx/>
              <a:buNone/>
            </a:pPr>
            <a:r>
              <a:rPr lang="sr-Latn-BA" altLang="en-US" sz="2200" i="1">
                <a:latin typeface="Arial" charset="0"/>
              </a:rPr>
              <a:t>	</a:t>
            </a:r>
            <a:r>
              <a:rPr lang="sr-Latn-BA" altLang="en-US" sz="2200" b="1" i="1">
                <a:latin typeface="Arial" charset="0"/>
              </a:rPr>
              <a:t>3.	Krize unutrašnjeg javnog duga </a:t>
            </a:r>
            <a:r>
              <a:rPr lang="sr-Latn-BA" altLang="en-US" sz="2200" i="1">
                <a:latin typeface="Arial" charset="0"/>
              </a:rPr>
              <a:t>– direktan prestanak otplate unutrašnjeg duga koji drže rezidenti u domaćoj valuti, tj. dug pod pravnom nadležnošću zemlje koja se zadužuje </a:t>
            </a:r>
          </a:p>
          <a:p>
            <a:pPr>
              <a:spcBef>
                <a:spcPct val="0"/>
              </a:spcBef>
              <a:buFontTx/>
              <a:buNone/>
            </a:pPr>
            <a:endParaRPr lang="sr-Latn-BA" altLang="en-US" sz="500" i="1">
              <a:latin typeface="Arial" charset="0"/>
            </a:endParaRPr>
          </a:p>
          <a:p>
            <a:pPr>
              <a:spcBef>
                <a:spcPct val="0"/>
              </a:spcBef>
              <a:buFontTx/>
              <a:buNone/>
            </a:pPr>
            <a:r>
              <a:rPr lang="sr-Latn-BA" altLang="en-US" sz="2000" i="1">
                <a:latin typeface="Arial" charset="0"/>
              </a:rPr>
              <a:t>*	Informacije o njima su oskudne pošto se ne odnose na moćne međunarodne zajmodavce (suprotan slučaj sa krizom u Meksiku 1994. i 1995 – tesobonosi, pošto su ih velikim dijelom držali nerezidenti i to uglavnom Amerikanci).</a:t>
            </a:r>
          </a:p>
          <a:p>
            <a:pPr>
              <a:spcBef>
                <a:spcPct val="0"/>
              </a:spcBef>
              <a:buFontTx/>
              <a:buNone/>
            </a:pPr>
            <a:endParaRPr lang="sr-Latn-BA" altLang="en-US" sz="1000" i="1">
              <a:latin typeface="Arial" charset="0"/>
            </a:endParaRPr>
          </a:p>
          <a:p>
            <a:pPr>
              <a:spcBef>
                <a:spcPct val="0"/>
              </a:spcBef>
              <a:buFontTx/>
              <a:buNone/>
            </a:pPr>
            <a:r>
              <a:rPr lang="sr-Latn-BA" altLang="en-US" sz="1900" i="1">
                <a:latin typeface="Arial" charset="0"/>
              </a:rPr>
              <a:t>*	Primjeri: Argentina 3 puta prestajala da otplaćuje javni dug od 1980, a od toga 2 puta 1982. i 2001. se to poklapalo sa prestankom otplate spoljnog duga – što je privuklo veliku međunarodnu pažnju, dok slučaj iz 1989. kada je došlo do prestanka otplate samo unutrašnjeg duga nije posebno zainteresovao međunarodnu javnost</a:t>
            </a:r>
          </a:p>
          <a:p>
            <a:pPr>
              <a:spcBef>
                <a:spcPct val="0"/>
              </a:spcBef>
              <a:buFontTx/>
              <a:buNone/>
            </a:pPr>
            <a:endParaRPr lang="sr-Latn-BA" altLang="en-US" sz="500" i="1">
              <a:latin typeface="Arial" charset="0"/>
            </a:endParaRPr>
          </a:p>
          <a:p>
            <a:pPr>
              <a:spcBef>
                <a:spcPct val="0"/>
              </a:spcBef>
              <a:buFontTx/>
              <a:buNone/>
            </a:pPr>
            <a:r>
              <a:rPr lang="sr-Latn-BA" altLang="en-US" sz="2000" i="1">
                <a:latin typeface="Arial" charset="0"/>
              </a:rPr>
              <a:t>*</a:t>
            </a:r>
            <a:r>
              <a:rPr lang="sr-Latn-BA" altLang="en-US" sz="1900" i="1">
                <a:latin typeface="Arial" charset="0"/>
              </a:rPr>
              <a:t>	Prestanak otplate unutrašnjih dugova tokom Velike depresije 1930-ih nije pretjerano dobro dokumentovan</a:t>
            </a:r>
          </a:p>
          <a:p>
            <a:pPr>
              <a:spcBef>
                <a:spcPct val="0"/>
              </a:spcBef>
              <a:buFontTx/>
              <a:buNone/>
            </a:pPr>
            <a:endParaRPr lang="sr-Latn-BA" altLang="en-US" sz="500" i="1">
              <a:latin typeface="Arial" charset="0"/>
            </a:endParaRPr>
          </a:p>
          <a:p>
            <a:pPr>
              <a:spcBef>
                <a:spcPct val="0"/>
              </a:spcBef>
              <a:buFontTx/>
              <a:buNone/>
            </a:pPr>
            <a:r>
              <a:rPr lang="sr-Latn-BA" altLang="en-US" sz="1900" i="1">
                <a:latin typeface="Arial" charset="0"/>
              </a:rPr>
              <a:t>*	Slučajevi prestanka otplate unutrašnjih dugova uz prisilnu zamjenu depozita u stranoj valuti u depozite u domaćoj valuti su se dogodili tokom bankarskih kriza, hiperinflacija ili njihovih kombinacija (Argentina, Bolivija i Peru)</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lgn="ctr">
              <a:spcBef>
                <a:spcPct val="0"/>
              </a:spcBef>
              <a:buFontTx/>
              <a:buNone/>
            </a:pPr>
            <a:r>
              <a:rPr lang="sr-Latn-BA" altLang="en-US" sz="1900" b="1">
                <a:latin typeface="Arial" charset="0"/>
              </a:rPr>
              <a:t>*	Nije lako utvrditi kraj mnogih epizoda prestanka otplate unutrašnjih javnih dugova zbog njihove kompleksnosti i slabe informisanosti javnosti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AE7553D-6FB7-4C94-8A1B-FBAE59454E63}" type="slidenum">
              <a:rPr lang="en-US" altLang="en-US" sz="1200">
                <a:solidFill>
                  <a:srgbClr val="898989"/>
                </a:solidFill>
                <a:latin typeface="Arial" charset="0"/>
              </a:rPr>
              <a:pPr>
                <a:spcBef>
                  <a:spcPct val="0"/>
                </a:spcBef>
                <a:buFontTx/>
                <a:buNone/>
              </a:pPr>
              <a:t>7</a:t>
            </a:fld>
            <a:endParaRPr lang="en-US" altLang="en-US" sz="1200">
              <a:solidFill>
                <a:srgbClr val="898989"/>
              </a:solidFill>
              <a:latin typeface="Arial" charset="0"/>
            </a:endParaRPr>
          </a:p>
        </p:txBody>
      </p:sp>
      <p:sp>
        <p:nvSpPr>
          <p:cNvPr id="10243" name="TextBox 2"/>
          <p:cNvSpPr txBox="1">
            <a:spLocks noChangeArrowheads="1"/>
          </p:cNvSpPr>
          <p:nvPr/>
        </p:nvSpPr>
        <p:spPr bwMode="auto">
          <a:xfrm>
            <a:off x="0" y="0"/>
            <a:ext cx="91440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3000" b="1" i="1">
                <a:latin typeface="Arial" charset="0"/>
              </a:rPr>
              <a:t>Drugi ključni koncepti</a:t>
            </a:r>
          </a:p>
          <a:p>
            <a:pPr>
              <a:spcBef>
                <a:spcPct val="0"/>
              </a:spcBef>
              <a:buFontTx/>
              <a:buNone/>
            </a:pPr>
            <a:r>
              <a:rPr lang="sr-Latn-BA" altLang="en-US" sz="2200" b="1" i="1">
                <a:latin typeface="Arial" charset="0"/>
              </a:rPr>
              <a:t>*	Serijski prestanak otplate dugova </a:t>
            </a:r>
            <a:r>
              <a:rPr lang="sr-Latn-BA" altLang="en-US" sz="2200" i="1">
                <a:latin typeface="Arial" charset="0"/>
              </a:rPr>
              <a:t>– odnosi se na višestruke prestanke otplate spoljnog ili unutrašnjeg javnog duga, ili duga koji ima garanciju države, ili i jednog i drugog (netolerantnost prema dugu)</a:t>
            </a:r>
          </a:p>
          <a:p>
            <a:pPr>
              <a:spcBef>
                <a:spcPct val="0"/>
              </a:spcBef>
            </a:pPr>
            <a:endParaRPr lang="sr-Latn-BA" altLang="en-US" sz="500" i="1">
              <a:latin typeface="Arial" charset="0"/>
            </a:endParaRPr>
          </a:p>
          <a:p>
            <a:pPr>
              <a:spcBef>
                <a:spcPct val="0"/>
              </a:spcBef>
              <a:buFontTx/>
              <a:buNone/>
            </a:pPr>
            <a:r>
              <a:rPr lang="sr-Latn-BA" altLang="en-US" sz="2200" i="1">
                <a:latin typeface="Arial" charset="0"/>
              </a:rPr>
              <a:t>	-	ovakvi prestanci se mogu dogoditi u razmaku od </a:t>
            </a:r>
            <a:r>
              <a:rPr lang="sr-Latn-BA" altLang="en-US" sz="2200" b="1" i="1">
                <a:latin typeface="Arial" charset="0"/>
              </a:rPr>
              <a:t>5 do 55 godina</a:t>
            </a:r>
            <a:r>
              <a:rPr lang="sr-Latn-BA" altLang="en-US" sz="2200" i="1">
                <a:latin typeface="Arial" charset="0"/>
              </a:rPr>
              <a:t> i mogu biti:</a:t>
            </a:r>
          </a:p>
          <a:p>
            <a:pPr>
              <a:spcBef>
                <a:spcPct val="0"/>
              </a:spcBef>
              <a:buFontTx/>
              <a:buNone/>
            </a:pPr>
            <a:endParaRPr lang="sr-Latn-BA" altLang="en-US" sz="500" i="1">
              <a:latin typeface="Arial" charset="0"/>
            </a:endParaRPr>
          </a:p>
          <a:p>
            <a:pPr algn="ctr">
              <a:spcBef>
                <a:spcPct val="0"/>
              </a:spcBef>
              <a:buFontTx/>
              <a:buNone/>
            </a:pPr>
            <a:r>
              <a:rPr lang="sr-Latn-BA" altLang="en-US" sz="2200" i="1">
                <a:latin typeface="Arial" charset="0"/>
              </a:rPr>
              <a:t>	</a:t>
            </a:r>
            <a:r>
              <a:rPr lang="sr-Latn-BA" altLang="en-US" sz="1800" i="1">
                <a:latin typeface="Arial" charset="0"/>
              </a:rPr>
              <a:t>a)	</a:t>
            </a:r>
            <a:r>
              <a:rPr lang="sr-Latn-BA" altLang="en-US" sz="1800" b="1" i="1">
                <a:latin typeface="Arial" charset="0"/>
              </a:rPr>
              <a:t>sa potpunim prestankom otplate</a:t>
            </a:r>
            <a:r>
              <a:rPr lang="sr-Latn-BA" altLang="en-US" sz="1800" i="1">
                <a:latin typeface="Arial" charset="0"/>
              </a:rPr>
              <a:t>, tj. odricanja od duga što je rijetka pojava iako mogu proći decenije prije nego što kreditori dobiju svoj novac nazad,</a:t>
            </a:r>
          </a:p>
          <a:p>
            <a:pPr algn="ctr">
              <a:spcBef>
                <a:spcPct val="0"/>
              </a:spcBef>
              <a:buFontTx/>
              <a:buNone/>
            </a:pPr>
            <a:endParaRPr lang="sr-Latn-BA" altLang="en-US" sz="1000" i="1">
              <a:latin typeface="Arial" charset="0"/>
            </a:endParaRPr>
          </a:p>
          <a:p>
            <a:pPr algn="ctr">
              <a:spcBef>
                <a:spcPct val="0"/>
              </a:spcBef>
              <a:buFontTx/>
              <a:buNone/>
            </a:pPr>
            <a:r>
              <a:rPr lang="sr-Latn-BA" altLang="en-US" sz="1800" i="1">
                <a:latin typeface="Arial" charset="0"/>
              </a:rPr>
              <a:t>	b)	</a:t>
            </a:r>
            <a:r>
              <a:rPr lang="sr-Latn-BA" altLang="en-US" sz="1800" b="1" i="1">
                <a:latin typeface="Arial" charset="0"/>
              </a:rPr>
              <a:t>sa djelimičnim prestankom otplate </a:t>
            </a:r>
            <a:r>
              <a:rPr lang="sr-Latn-BA" altLang="en-US" sz="1800" i="1">
                <a:latin typeface="Arial" charset="0"/>
              </a:rPr>
              <a:t>kroz izmjenu rokova otplate – obično se produži otplata kamate po uslovima koji su povoljni za dužnika</a:t>
            </a:r>
          </a:p>
          <a:p>
            <a:pPr>
              <a:spcBef>
                <a:spcPct val="0"/>
              </a:spcBef>
              <a:buFontTx/>
              <a:buNone/>
            </a:pPr>
            <a:endParaRPr lang="sr-Latn-BA" altLang="en-US" sz="10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2200" i="1">
                <a:latin typeface="Arial" charset="0"/>
              </a:rPr>
              <a:t>	</a:t>
            </a:r>
            <a:r>
              <a:rPr lang="sr-Latn-BA" altLang="en-US" sz="2200" b="1" i="1">
                <a:latin typeface="Arial" charset="0"/>
              </a:rPr>
              <a:t>Sindrom “ovog puta je drugačije” </a:t>
            </a:r>
            <a:r>
              <a:rPr lang="sr-Latn-BA" altLang="en-US" sz="2200" i="1">
                <a:latin typeface="Arial" charset="0"/>
              </a:rPr>
              <a:t>(Carmen Reinhart and Keneth Rogoff, This Time is Different: Eight Centuries of Financial Folly)</a:t>
            </a:r>
          </a:p>
          <a:p>
            <a:pPr>
              <a:spcBef>
                <a:spcPct val="0"/>
              </a:spcBef>
              <a:buFontTx/>
              <a:buNone/>
            </a:pPr>
            <a:endParaRPr lang="sr-Latn-BA" altLang="en-US" sz="5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2000" i="1">
                <a:latin typeface="Arial" charset="0"/>
              </a:rPr>
              <a:t>*	Čvrsto uvjerenje ljudi da su finansijske krize nešto što se dešava drugima u drugo vrijeme i u drugim zemljama, a ne nama ovdje i sada</a:t>
            </a:r>
          </a:p>
          <a:p>
            <a:pPr>
              <a:spcBef>
                <a:spcPct val="0"/>
              </a:spcBef>
              <a:buFontTx/>
              <a:buNone/>
            </a:pPr>
            <a:endParaRPr lang="sr-Latn-BA" altLang="en-US" sz="1500"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2000" i="1">
                <a:latin typeface="Arial" charset="0"/>
              </a:rPr>
              <a:t>*	</a:t>
            </a:r>
            <a:r>
              <a:rPr lang="sr-Latn-BA" altLang="en-US" sz="2000" i="1" u="sng">
                <a:latin typeface="Arial" charset="0"/>
              </a:rPr>
              <a:t>Krhkoća visoko zaduženih privreda i njihova osjetljivost na krizu povjerenja</a:t>
            </a:r>
            <a:r>
              <a:rPr lang="sr-Latn-BA" altLang="en-US" sz="2000" i="1">
                <a:latin typeface="Arial" charset="0"/>
              </a:rPr>
              <a:t> (ispoljavanje ovog sindroma prije prestanka otplate dugova -  primjeri euforije na tržištima pred krizu 1929, dužničku krizu iz 1980-ih, dužnička kriza 1990-ih u Aziji i Latinskoj Americi, kao i SAD prije krize iz 2007)</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D03D112-2A0E-4930-94DC-53749993A8A0}" type="slidenum">
              <a:rPr lang="en-US" altLang="en-US" sz="1200">
                <a:solidFill>
                  <a:srgbClr val="898989"/>
                </a:solidFill>
                <a:latin typeface="Arial" charset="0"/>
              </a:rPr>
              <a:pPr>
                <a:spcBef>
                  <a:spcPct val="0"/>
                </a:spcBef>
                <a:buFontTx/>
                <a:buNone/>
              </a:pPr>
              <a:t>8</a:t>
            </a:fld>
            <a:endParaRPr lang="en-US" altLang="en-US" sz="1200">
              <a:solidFill>
                <a:srgbClr val="898989"/>
              </a:solidFill>
              <a:latin typeface="Arial" charset="0"/>
            </a:endParaRPr>
          </a:p>
        </p:txBody>
      </p:sp>
      <p:sp>
        <p:nvSpPr>
          <p:cNvPr id="11267" name="TextBox 2"/>
          <p:cNvSpPr txBox="1">
            <a:spLocks noChangeArrowheads="1"/>
          </p:cNvSpPr>
          <p:nvPr/>
        </p:nvSpPr>
        <p:spPr bwMode="auto">
          <a:xfrm>
            <a:off x="0" y="0"/>
            <a:ext cx="91440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a:spcBef>
                <a:spcPct val="20000"/>
              </a:spcBef>
              <a:buFont typeface="Arial" charset="0"/>
              <a:buChar char="–"/>
              <a:defRPr sz="2800">
                <a:solidFill>
                  <a:schemeClr val="tx1"/>
                </a:solidFill>
                <a:latin typeface="Calibri" pitchFamily="34" charset="0"/>
              </a:defRPr>
            </a:lvl2pPr>
            <a:lvl3pPr>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Definicija i vrste kriza</a:t>
            </a:r>
          </a:p>
          <a:p>
            <a:pPr>
              <a:spcBef>
                <a:spcPct val="0"/>
              </a:spcBef>
              <a:buFontTx/>
              <a:buChar char="-"/>
            </a:pPr>
            <a:r>
              <a:rPr lang="sr-Latn-BA" altLang="en-US" sz="2200" i="1">
                <a:latin typeface="Arial" charset="0"/>
              </a:rPr>
              <a:t> </a:t>
            </a:r>
            <a:r>
              <a:rPr lang="sr-Latn-BA" altLang="en-US" sz="2200" b="1" i="1">
                <a:latin typeface="Arial" charset="0"/>
              </a:rPr>
              <a:t>Globalna ekonomska kriza </a:t>
            </a:r>
            <a:r>
              <a:rPr lang="sr-Latn-BA" altLang="en-US" sz="2200" i="1">
                <a:latin typeface="Arial" charset="0"/>
              </a:rPr>
              <a:t>je ekonomski scenario kada ekonomije zemalja širom svijeta pokazuju negativne trendove privredne aktivnosti i kada je stopa BDP izražena u obliku negativnih brojeva</a:t>
            </a:r>
          </a:p>
          <a:p>
            <a:pPr>
              <a:spcBef>
                <a:spcPct val="0"/>
              </a:spcBef>
              <a:buFontTx/>
              <a:buNone/>
            </a:pPr>
            <a:endParaRPr lang="sr-Latn-BA" altLang="en-US" sz="500" i="1">
              <a:latin typeface="Arial" charset="0"/>
            </a:endParaRPr>
          </a:p>
          <a:p>
            <a:pPr lvl="1">
              <a:spcBef>
                <a:spcPct val="0"/>
              </a:spcBef>
              <a:buFontTx/>
              <a:buChar char="-"/>
            </a:pPr>
            <a:r>
              <a:rPr lang="sr-Latn-BA" altLang="en-US" sz="2200" i="1">
                <a:latin typeface="Arial" charset="0"/>
              </a:rPr>
              <a:t> postoje različita tumačenja kada su zemlje ušle u recesiju,</a:t>
            </a:r>
          </a:p>
          <a:p>
            <a:pPr lvl="1">
              <a:spcBef>
                <a:spcPct val="0"/>
              </a:spcBef>
              <a:buFontTx/>
              <a:buChar char="-"/>
            </a:pPr>
            <a:endParaRPr lang="sr-Latn-BA" altLang="en-US" sz="500" i="1">
              <a:latin typeface="Arial" charset="0"/>
            </a:endParaRPr>
          </a:p>
          <a:p>
            <a:pPr lvl="1">
              <a:spcBef>
                <a:spcPct val="0"/>
              </a:spcBef>
              <a:buFontTx/>
              <a:buChar char="-"/>
            </a:pPr>
            <a:r>
              <a:rPr lang="sr-Latn-BA" altLang="en-US" sz="2200" i="1">
                <a:latin typeface="Arial" charset="0"/>
              </a:rPr>
              <a:t> veliki problem predstavlja nedostatak likvidnosti i sve zemlje pokušavaju da riješe ovaj problem različitim kriznim mjerama,</a:t>
            </a:r>
          </a:p>
          <a:p>
            <a:pPr lvl="1">
              <a:spcBef>
                <a:spcPct val="0"/>
              </a:spcBef>
              <a:buFontTx/>
              <a:buChar char="-"/>
            </a:pPr>
            <a:endParaRPr lang="sr-Latn-BA" altLang="en-US" sz="500" i="1">
              <a:latin typeface="Arial" charset="0"/>
            </a:endParaRPr>
          </a:p>
          <a:p>
            <a:pPr lvl="1">
              <a:spcBef>
                <a:spcPct val="0"/>
              </a:spcBef>
              <a:buFontTx/>
              <a:buChar char="-"/>
            </a:pPr>
            <a:r>
              <a:rPr lang="sr-Latn-BA" altLang="en-US" sz="2200" i="1">
                <a:latin typeface="Arial" charset="0"/>
              </a:rPr>
              <a:t> ove krizne mjere obuhvataju mjere fiskalne, monetarne i ekonomske politike.</a:t>
            </a:r>
          </a:p>
          <a:p>
            <a:pPr lvl="1">
              <a:spcBef>
                <a:spcPct val="0"/>
              </a:spcBef>
              <a:buFontTx/>
              <a:buChar char="-"/>
            </a:pPr>
            <a:endParaRPr lang="sr-Latn-BA" altLang="en-US" sz="500" i="1">
              <a:latin typeface="Arial" charset="0"/>
            </a:endParaRPr>
          </a:p>
          <a:p>
            <a:pPr lvl="1">
              <a:spcBef>
                <a:spcPct val="0"/>
              </a:spcBef>
              <a:buFontTx/>
              <a:buNone/>
            </a:pPr>
            <a:endParaRPr lang="sr-Latn-BA" altLang="en-US" sz="500" i="1">
              <a:latin typeface="Arial" charset="0"/>
            </a:endParaRPr>
          </a:p>
          <a:p>
            <a:pPr lvl="1">
              <a:spcBef>
                <a:spcPct val="0"/>
              </a:spcBef>
              <a:buFontTx/>
              <a:buChar char="-"/>
            </a:pPr>
            <a:r>
              <a:rPr lang="sr-Latn-BA" altLang="en-US" sz="2200" i="1">
                <a:latin typeface="Arial" charset="0"/>
              </a:rPr>
              <a:t> Krugmanovo objašnjenje velikih kriza u privredi (recesija) uz pomoć razmatranja primjera </a:t>
            </a:r>
            <a:r>
              <a:rPr lang="sr-Latn-BA" altLang="en-US" sz="2200" b="1" i="1">
                <a:latin typeface="Arial" charset="0"/>
              </a:rPr>
              <a:t>Kooperative za čuvanje djece Grejt Kapitol Hil</a:t>
            </a:r>
            <a:r>
              <a:rPr lang="sr-Latn-BA" altLang="en-US" sz="2200" i="1">
                <a:latin typeface="Arial" charset="0"/>
              </a:rPr>
              <a:t> – esej su 1978. napisali Džoan i Ričard Svini </a:t>
            </a:r>
          </a:p>
          <a:p>
            <a:pPr lvl="1">
              <a:spcBef>
                <a:spcPct val="0"/>
              </a:spcBef>
              <a:buFontTx/>
              <a:buChar char="-"/>
            </a:pPr>
            <a:endParaRPr lang="sr-Latn-BA" altLang="en-US" sz="500" i="1">
              <a:latin typeface="Arial" charset="0"/>
            </a:endParaRPr>
          </a:p>
          <a:p>
            <a:pPr lvl="2">
              <a:spcBef>
                <a:spcPct val="0"/>
              </a:spcBef>
              <a:buFontTx/>
              <a:buChar char="-"/>
            </a:pPr>
            <a:r>
              <a:rPr lang="sr-Latn-BA" altLang="en-US" sz="2000" i="1">
                <a:latin typeface="Arial" charset="0"/>
              </a:rPr>
              <a:t>  uticaj </a:t>
            </a:r>
            <a:r>
              <a:rPr lang="sr-Latn-BA" altLang="en-US" sz="2000" b="1" i="1">
                <a:latin typeface="Arial" charset="0"/>
              </a:rPr>
              <a:t>Džona Majnarda Kejnsa </a:t>
            </a:r>
            <a:r>
              <a:rPr lang="sr-Latn-BA" altLang="en-US" sz="2000" i="1">
                <a:latin typeface="Arial" charset="0"/>
              </a:rPr>
              <a:t>i njegove teorije poznate kao Kejnzijanski pristup na Krugmana i njegovo shvatanje krizne ekonomije</a:t>
            </a:r>
          </a:p>
          <a:p>
            <a:pPr lvl="1">
              <a:spcBef>
                <a:spcPct val="0"/>
              </a:spcBef>
              <a:buFontTx/>
              <a:buNone/>
            </a:pPr>
            <a:endParaRPr lang="sr-Latn-BA" altLang="en-US" sz="1000" i="1">
              <a:latin typeface="Arial" charset="0"/>
            </a:endParaRPr>
          </a:p>
          <a:p>
            <a:pPr lvl="1">
              <a:spcBef>
                <a:spcPct val="0"/>
              </a:spcBef>
              <a:buFontTx/>
              <a:buNone/>
            </a:pPr>
            <a:endParaRPr lang="sr-Latn-BA" altLang="en-US" sz="500" i="1">
              <a:latin typeface="Arial" charset="0"/>
            </a:endParaRPr>
          </a:p>
          <a:p>
            <a:pPr lvl="1">
              <a:spcBef>
                <a:spcPct val="0"/>
              </a:spcBef>
              <a:buFontTx/>
              <a:buNone/>
            </a:pPr>
            <a:r>
              <a:rPr lang="sr-Latn-BA" altLang="en-US" sz="2200" b="1" i="1">
                <a:latin typeface="Arial" charset="0"/>
              </a:rPr>
              <a:t>*   Rogoff i Reinhart su uz pomoć drugih autora razvili prototip događaja u krizi, koji bi trebao da obezbijedi lakše uočavanje određenih naznaka nastupanja kriznih perioda u budućnost (str. 328) – rad na dvojnim krizama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17B3183B-BBA9-452D-937F-60BE2D3A9628}" type="slidenum">
              <a:rPr lang="en-US" altLang="en-US" sz="1200">
                <a:solidFill>
                  <a:srgbClr val="898989"/>
                </a:solidFill>
                <a:latin typeface="Arial" charset="0"/>
              </a:rPr>
              <a:pPr>
                <a:spcBef>
                  <a:spcPct val="0"/>
                </a:spcBef>
                <a:buFontTx/>
                <a:buNone/>
              </a:pPr>
              <a:t>9</a:t>
            </a:fld>
            <a:endParaRPr lang="en-US" altLang="en-US" sz="1200">
              <a:solidFill>
                <a:srgbClr val="898989"/>
              </a:solidFill>
              <a:latin typeface="Arial" charset="0"/>
            </a:endParaRPr>
          </a:p>
        </p:txBody>
      </p:sp>
      <p:sp>
        <p:nvSpPr>
          <p:cNvPr id="12291" name="TextBox 2"/>
          <p:cNvSpPr txBox="1">
            <a:spLocks noChangeArrowheads="1"/>
          </p:cNvSpPr>
          <p:nvPr/>
        </p:nvSpPr>
        <p:spPr bwMode="auto">
          <a:xfrm>
            <a:off x="0" y="0"/>
            <a:ext cx="9144000" cy="709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sr-Latn-BA" altLang="en-US" sz="2800" b="1" i="1">
                <a:latin typeface="Arial" charset="0"/>
              </a:rPr>
              <a:t>Definicija i vrste finansijskih kriza</a:t>
            </a:r>
          </a:p>
          <a:p>
            <a:pPr>
              <a:spcBef>
                <a:spcPct val="0"/>
              </a:spcBef>
              <a:buFontTx/>
              <a:buChar char="-"/>
            </a:pPr>
            <a:r>
              <a:rPr lang="sr-Latn-BA" altLang="en-US" sz="2100" i="1">
                <a:latin typeface="Arial" charset="0"/>
              </a:rPr>
              <a:t> Svjetske krize imaju </a:t>
            </a:r>
            <a:r>
              <a:rPr lang="sr-Latn-BA" altLang="en-US" sz="2100" b="1" i="1">
                <a:latin typeface="Arial" charset="0"/>
              </a:rPr>
              <a:t>4 ključna elementa </a:t>
            </a:r>
            <a:r>
              <a:rPr lang="sr-Latn-BA" altLang="en-US" sz="2100" i="1">
                <a:latin typeface="Arial" charset="0"/>
              </a:rPr>
              <a:t>koja ih razlikuju od regionalnih kriza ili manje “zaraznih” kriza koje zahvataju više zemalja:</a:t>
            </a:r>
          </a:p>
          <a:p>
            <a:pPr>
              <a:spcBef>
                <a:spcPct val="0"/>
              </a:spcBef>
              <a:buFontTx/>
              <a:buNone/>
            </a:pPr>
            <a:endParaRPr lang="sr-Latn-BA" altLang="en-US" sz="500" i="1">
              <a:latin typeface="Arial" charset="0"/>
            </a:endParaRPr>
          </a:p>
          <a:p>
            <a:pPr>
              <a:spcBef>
                <a:spcPct val="0"/>
              </a:spcBef>
              <a:buFontTx/>
              <a:buNone/>
            </a:pPr>
            <a:endParaRPr lang="sr-Latn-BA" altLang="en-US" sz="300" i="1">
              <a:latin typeface="Arial" charset="0"/>
            </a:endParaRPr>
          </a:p>
          <a:p>
            <a:pPr>
              <a:spcBef>
                <a:spcPct val="0"/>
              </a:spcBef>
              <a:buFontTx/>
              <a:buNone/>
            </a:pPr>
            <a:r>
              <a:rPr lang="sr-Latn-BA" altLang="en-US" sz="2200" i="1">
                <a:latin typeface="Arial" charset="0"/>
              </a:rPr>
              <a:t>	</a:t>
            </a:r>
            <a:r>
              <a:rPr lang="sr-Latn-BA" altLang="en-US" sz="2100" i="1">
                <a:latin typeface="Arial" charset="0"/>
              </a:rPr>
              <a:t>1.	</a:t>
            </a:r>
            <a:r>
              <a:rPr lang="sr-Latn-BA" altLang="en-US" sz="2100" b="1" i="1">
                <a:latin typeface="Arial" charset="0"/>
              </a:rPr>
              <a:t>Jedan ili više svjetskih finansijskih centara “zaglibljuje” 	u veliku sistemsku (jaku) krizu</a:t>
            </a:r>
          </a:p>
          <a:p>
            <a:pPr>
              <a:spcBef>
                <a:spcPct val="0"/>
              </a:spcBef>
              <a:buFontTx/>
              <a:buNone/>
            </a:pPr>
            <a:endParaRPr lang="sr-Latn-BA" altLang="en-US" sz="500" b="1" i="1">
              <a:latin typeface="Arial" charset="0"/>
            </a:endParaRPr>
          </a:p>
          <a:p>
            <a:pPr lvl="2">
              <a:spcBef>
                <a:spcPct val="0"/>
              </a:spcBef>
              <a:buFontTx/>
              <a:buChar char="-"/>
            </a:pPr>
            <a:r>
              <a:rPr lang="sr-Latn-BA" altLang="en-US" sz="1800" i="1">
                <a:latin typeface="Arial" charset="0"/>
              </a:rPr>
              <a:t> barem jedna od zemalja u krizi mora da ima značajan (ne nužno i dominantan) udio u svjetskom BDP,</a:t>
            </a:r>
          </a:p>
          <a:p>
            <a:pPr lvl="2">
              <a:spcBef>
                <a:spcPct val="0"/>
              </a:spcBef>
              <a:buFontTx/>
              <a:buChar char="-"/>
            </a:pPr>
            <a:endParaRPr lang="sr-Latn-BA" altLang="en-US" sz="500" i="1">
              <a:latin typeface="Arial" charset="0"/>
            </a:endParaRPr>
          </a:p>
          <a:p>
            <a:pPr lvl="2">
              <a:spcBef>
                <a:spcPct val="0"/>
              </a:spcBef>
              <a:buFontTx/>
              <a:buChar char="-"/>
            </a:pPr>
            <a:r>
              <a:rPr lang="sr-Latn-BA" altLang="en-US" sz="1800" i="1">
                <a:latin typeface="Arial" charset="0"/>
              </a:rPr>
              <a:t> uticaj na kretanje finansijskih tokova između zemalja – direktno ili indirektno,</a:t>
            </a:r>
          </a:p>
          <a:p>
            <a:pPr lvl="2">
              <a:spcBef>
                <a:spcPct val="0"/>
              </a:spcBef>
              <a:buFontTx/>
              <a:buChar char="-"/>
            </a:pPr>
            <a:endParaRPr lang="sr-Latn-BA" altLang="en-US" sz="500" i="1">
              <a:latin typeface="Arial" charset="0"/>
            </a:endParaRPr>
          </a:p>
          <a:p>
            <a:pPr lvl="2">
              <a:spcBef>
                <a:spcPct val="0"/>
              </a:spcBef>
              <a:buFontTx/>
              <a:buChar char="-"/>
            </a:pPr>
            <a:r>
              <a:rPr lang="sr-Latn-BA" altLang="en-US" sz="1800" i="1">
                <a:latin typeface="Arial" charset="0"/>
              </a:rPr>
              <a:t> primjer finansijskog centra je centar koji daje zajmove drugim zemljama (npr. slučaj Ujedinjenog Kraljevstva sa “tržištima u nastajanju” tokom brzog rasta zajmova tokom 1820-ih godina i SAD i Latinske Amerike tokom kasnih 1920-ih)</a:t>
            </a:r>
          </a:p>
          <a:p>
            <a:pPr lvl="2">
              <a:spcBef>
                <a:spcPct val="0"/>
              </a:spcBef>
              <a:buFontTx/>
              <a:buChar char="-"/>
            </a:pPr>
            <a:endParaRPr lang="sr-Latn-BA" altLang="en-US" sz="500" i="1">
              <a:latin typeface="Arial" charset="0"/>
            </a:endParaRPr>
          </a:p>
          <a:p>
            <a:pPr>
              <a:spcBef>
                <a:spcPct val="0"/>
              </a:spcBef>
              <a:buFontTx/>
              <a:buNone/>
            </a:pPr>
            <a:r>
              <a:rPr lang="sr-Latn-BA" altLang="en-US" sz="2200" i="1">
                <a:latin typeface="Arial" charset="0"/>
              </a:rPr>
              <a:t>	</a:t>
            </a:r>
            <a:r>
              <a:rPr lang="sr-Latn-BA" altLang="en-US" sz="2100" b="1" i="1">
                <a:latin typeface="Arial" charset="0"/>
              </a:rPr>
              <a:t>2.	Kriza obuhvata dva ili više odvojenih regiona</a:t>
            </a:r>
          </a:p>
          <a:p>
            <a:pPr>
              <a:spcBef>
                <a:spcPct val="0"/>
              </a:spcBef>
              <a:buFontTx/>
              <a:buNone/>
            </a:pPr>
            <a:endParaRPr lang="sr-Latn-BA" altLang="en-US" sz="500" b="1" i="1">
              <a:latin typeface="Arial" charset="0"/>
            </a:endParaRPr>
          </a:p>
          <a:p>
            <a:pPr>
              <a:spcBef>
                <a:spcPct val="0"/>
              </a:spcBef>
              <a:buFontTx/>
              <a:buNone/>
            </a:pPr>
            <a:endParaRPr lang="sr-Latn-BA" altLang="en-US" sz="500" i="1">
              <a:latin typeface="Arial" charset="0"/>
            </a:endParaRPr>
          </a:p>
          <a:p>
            <a:pPr>
              <a:spcBef>
                <a:spcPct val="0"/>
              </a:spcBef>
              <a:buFontTx/>
              <a:buNone/>
            </a:pPr>
            <a:r>
              <a:rPr lang="sr-Latn-BA" altLang="en-US" sz="2200" i="1">
                <a:latin typeface="Arial" charset="0"/>
              </a:rPr>
              <a:t>	</a:t>
            </a:r>
            <a:r>
              <a:rPr lang="sr-Latn-BA" altLang="en-US" sz="2100" b="1" i="1">
                <a:latin typeface="Arial" charset="0"/>
              </a:rPr>
              <a:t>3.	Barem tri zemlje u svakom regionu su u krizi </a:t>
            </a:r>
            <a:r>
              <a:rPr lang="sr-Latn-BA" altLang="en-US" sz="2100" i="1">
                <a:latin typeface="Arial" charset="0"/>
              </a:rPr>
              <a:t>–       </a:t>
            </a:r>
            <a:r>
              <a:rPr lang="sr-Latn-BA" altLang="en-US" sz="2200" i="1">
                <a:latin typeface="Arial" charset="0"/>
              </a:rPr>
              <a:t>	</a:t>
            </a:r>
            <a:r>
              <a:rPr lang="sr-Latn-BA" altLang="en-US" sz="1800" i="1">
                <a:latin typeface="Arial" charset="0"/>
              </a:rPr>
              <a:t>sabiranjem zemalja u krizi obezbjeđuje se da kriza u samo jednoj velikoj zemlji 	(kroz udio njenog BDP u ukupnom regionalnom BDP) nije dovoljna da definiše 	epizodu krize (na primjer, Brazil u Latinskoj Americi ili Kina ili Japan u Aziji)</a:t>
            </a:r>
          </a:p>
          <a:p>
            <a:pPr>
              <a:spcBef>
                <a:spcPct val="0"/>
              </a:spcBef>
              <a:buFontTx/>
              <a:buNone/>
            </a:pPr>
            <a:endParaRPr lang="sr-Latn-BA" altLang="en-US" sz="500" i="1">
              <a:latin typeface="Arial" charset="0"/>
            </a:endParaRPr>
          </a:p>
          <a:p>
            <a:pPr>
              <a:spcBef>
                <a:spcPct val="0"/>
              </a:spcBef>
              <a:buFontTx/>
              <a:buNone/>
            </a:pPr>
            <a:r>
              <a:rPr lang="sr-Latn-BA" altLang="en-US" sz="1800" i="1">
                <a:latin typeface="Arial" charset="0"/>
              </a:rPr>
              <a:t>	 </a:t>
            </a:r>
            <a:r>
              <a:rPr lang="sr-Latn-BA" altLang="en-US" sz="2100" b="1" i="1">
                <a:latin typeface="Arial" charset="0"/>
              </a:rPr>
              <a:t>4.	Vrijednost složenog indeksa ponderisanog BDP-om 	(Rogoff i Reinhart), koji mjeri prosječnu svjetsku finansijsku 	turbulentnost mora da bude barem jednu standardnu 	devijaciju iznad normale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5044</TotalTime>
  <Words>1908</Words>
  <Application>Microsoft Office PowerPoint</Application>
  <PresentationFormat>On-screen Show (4:3)</PresentationFormat>
  <Paragraphs>703</Paragraphs>
  <Slides>42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42</vt:i4>
      </vt:variant>
    </vt:vector>
  </HeadingPairs>
  <TitlesOfParts>
    <vt:vector size="45"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Milan</cp:lastModifiedBy>
  <cp:revision>603</cp:revision>
  <dcterms:created xsi:type="dcterms:W3CDTF">2009-10-31T02:17:21Z</dcterms:created>
  <dcterms:modified xsi:type="dcterms:W3CDTF">2018-02-02T09:45:35Z</dcterms:modified>
</cp:coreProperties>
</file>