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65" r:id="rId10"/>
    <p:sldId id="266" r:id="rId11"/>
    <p:sldId id="267" r:id="rId12"/>
    <p:sldId id="272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03A7C5-8D04-4E93-9CBB-DF7215342C36}" type="doc">
      <dgm:prSet loTypeId="urn:microsoft.com/office/officeart/2008/layout/HalfCircle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F562400-51C2-4BF1-BD83-9AD4F5479A25}">
      <dgm:prSet phldrT="[Text]" custT="1"/>
      <dgm:spPr/>
      <dgm:t>
        <a:bodyPr/>
        <a:lstStyle/>
        <a:p>
          <a:r>
            <a:rPr lang="sr-Cyrl-BA" sz="2800" b="1" dirty="0"/>
            <a:t>ИНДЕКСНИ БРОЈЕВИ</a:t>
          </a:r>
        </a:p>
        <a:p>
          <a:r>
            <a:rPr lang="sr-Cyrl-BA" sz="2800" i="1" dirty="0"/>
            <a:t>су процентуални бројеви који показују промјену нивоа одређене појаве у текућем односу на базни период</a:t>
          </a:r>
          <a:endParaRPr lang="en-US" sz="2800" i="1" dirty="0"/>
        </a:p>
      </dgm:t>
    </dgm:pt>
    <dgm:pt modelId="{A045849A-D526-43A1-B2FF-EF0ACF627DAB}" type="parTrans" cxnId="{088384DD-F269-4FAC-AA9B-F07221EAC2F9}">
      <dgm:prSet/>
      <dgm:spPr/>
      <dgm:t>
        <a:bodyPr/>
        <a:lstStyle/>
        <a:p>
          <a:endParaRPr lang="en-US"/>
        </a:p>
      </dgm:t>
    </dgm:pt>
    <dgm:pt modelId="{44F6A096-6601-497C-9280-382277CA4724}" type="sibTrans" cxnId="{088384DD-F269-4FAC-AA9B-F07221EAC2F9}">
      <dgm:prSet/>
      <dgm:spPr/>
      <dgm:t>
        <a:bodyPr/>
        <a:lstStyle/>
        <a:p>
          <a:endParaRPr lang="en-US"/>
        </a:p>
      </dgm:t>
    </dgm:pt>
    <dgm:pt modelId="{AB2B8DA5-2842-4282-A1FF-8987BAAC53D0}">
      <dgm:prSet phldrT="[Text]"/>
      <dgm:spPr/>
      <dgm:t>
        <a:bodyPr/>
        <a:lstStyle/>
        <a:p>
          <a:r>
            <a:rPr lang="sr-Cyrl-BA" b="1" i="0" dirty="0"/>
            <a:t>БАЗНИ ИНДЕКСИ</a:t>
          </a:r>
        </a:p>
        <a:p>
          <a:r>
            <a:rPr lang="sr-Cyrl-BA" i="1" dirty="0"/>
            <a:t>показују промјену у односу на базни (фиксирани) период</a:t>
          </a:r>
          <a:endParaRPr lang="en-US" i="1" dirty="0"/>
        </a:p>
      </dgm:t>
    </dgm:pt>
    <dgm:pt modelId="{5E55AA69-0CE2-4355-BD3F-70A31EB8C651}" type="sibTrans" cxnId="{282E7792-7102-4F7E-A175-AF4C7EF3B023}">
      <dgm:prSet/>
      <dgm:spPr/>
      <dgm:t>
        <a:bodyPr/>
        <a:lstStyle/>
        <a:p>
          <a:endParaRPr lang="en-US"/>
        </a:p>
      </dgm:t>
    </dgm:pt>
    <dgm:pt modelId="{5C9E0FCF-F468-4712-B610-ED166951D148}" type="parTrans" cxnId="{282E7792-7102-4F7E-A175-AF4C7EF3B023}">
      <dgm:prSet/>
      <dgm:spPr/>
      <dgm:t>
        <a:bodyPr/>
        <a:lstStyle/>
        <a:p>
          <a:endParaRPr lang="en-US"/>
        </a:p>
      </dgm:t>
    </dgm:pt>
    <dgm:pt modelId="{29D44F28-288B-45E8-82F3-832A3E98435F}">
      <dgm:prSet phldrT="[Text]"/>
      <dgm:spPr/>
      <dgm:t>
        <a:bodyPr/>
        <a:lstStyle/>
        <a:p>
          <a:r>
            <a:rPr lang="sr-Cyrl-BA" b="1" dirty="0"/>
            <a:t>ЛАНЧАНИ ИНДЕКСИ</a:t>
          </a:r>
        </a:p>
        <a:p>
          <a:r>
            <a:rPr lang="sr-Cyrl-BA" i="1" dirty="0"/>
            <a:t>показују промјену у односу на претходни период</a:t>
          </a:r>
          <a:endParaRPr lang="en-US" i="1" dirty="0"/>
        </a:p>
      </dgm:t>
    </dgm:pt>
    <dgm:pt modelId="{2259B543-229A-4D42-9F90-E169103D54B7}" type="sibTrans" cxnId="{C062580D-7F0A-4A53-B182-844765572538}">
      <dgm:prSet/>
      <dgm:spPr/>
      <dgm:t>
        <a:bodyPr/>
        <a:lstStyle/>
        <a:p>
          <a:endParaRPr lang="en-US"/>
        </a:p>
      </dgm:t>
    </dgm:pt>
    <dgm:pt modelId="{91358C0A-BEB0-4102-BE83-B17378819B0D}" type="parTrans" cxnId="{C062580D-7F0A-4A53-B182-844765572538}">
      <dgm:prSet/>
      <dgm:spPr/>
      <dgm:t>
        <a:bodyPr/>
        <a:lstStyle/>
        <a:p>
          <a:endParaRPr lang="en-US"/>
        </a:p>
      </dgm:t>
    </dgm:pt>
    <dgm:pt modelId="{1AE4F86C-7978-4462-BABC-9767C6341CE7}" type="pres">
      <dgm:prSet presAssocID="{CB03A7C5-8D04-4E93-9CBB-DF7215342C36}" presName="Name0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F089B74-4F72-49EA-828A-32EB40C6DDA4}" type="pres">
      <dgm:prSet presAssocID="{7F562400-51C2-4BF1-BD83-9AD4F5479A25}" presName="hierRoot1" presStyleCnt="0">
        <dgm:presLayoutVars>
          <dgm:hierBranch val="init"/>
        </dgm:presLayoutVars>
      </dgm:prSet>
      <dgm:spPr/>
    </dgm:pt>
    <dgm:pt modelId="{407E9D4B-6DE1-4246-8AC2-0FD66FEA1552}" type="pres">
      <dgm:prSet presAssocID="{7F562400-51C2-4BF1-BD83-9AD4F5479A25}" presName="rootComposite1" presStyleCnt="0"/>
      <dgm:spPr/>
    </dgm:pt>
    <dgm:pt modelId="{1345D038-0165-4FBA-90DF-104057A30C87}" type="pres">
      <dgm:prSet presAssocID="{7F562400-51C2-4BF1-BD83-9AD4F5479A25}" presName="rootText1" presStyleLbl="alignAcc1" presStyleIdx="0" presStyleCnt="0" custScaleX="185138">
        <dgm:presLayoutVars>
          <dgm:chPref val="3"/>
        </dgm:presLayoutVars>
      </dgm:prSet>
      <dgm:spPr/>
    </dgm:pt>
    <dgm:pt modelId="{8BF6B709-D7DF-458B-BD8B-B9134F3436FE}" type="pres">
      <dgm:prSet presAssocID="{7F562400-51C2-4BF1-BD83-9AD4F5479A25}" presName="topArc1" presStyleLbl="parChTrans1D1" presStyleIdx="0" presStyleCnt="6"/>
      <dgm:spPr/>
    </dgm:pt>
    <dgm:pt modelId="{F1FC584F-FD09-4C1D-B722-24F00A7B9EE7}" type="pres">
      <dgm:prSet presAssocID="{7F562400-51C2-4BF1-BD83-9AD4F5479A25}" presName="bottomArc1" presStyleLbl="parChTrans1D1" presStyleIdx="1" presStyleCnt="6"/>
      <dgm:spPr/>
    </dgm:pt>
    <dgm:pt modelId="{6CC59CEF-BC24-41B4-8E68-9B64AB59246C}" type="pres">
      <dgm:prSet presAssocID="{7F562400-51C2-4BF1-BD83-9AD4F5479A25}" presName="topConnNode1" presStyleLbl="node1" presStyleIdx="0" presStyleCnt="0"/>
      <dgm:spPr/>
    </dgm:pt>
    <dgm:pt modelId="{E1483CB1-90BA-470A-BC3B-C6E907AC22F6}" type="pres">
      <dgm:prSet presAssocID="{7F562400-51C2-4BF1-BD83-9AD4F5479A25}" presName="hierChild2" presStyleCnt="0"/>
      <dgm:spPr/>
    </dgm:pt>
    <dgm:pt modelId="{8619891E-C475-403D-B506-6EC8EF6B9596}" type="pres">
      <dgm:prSet presAssocID="{91358C0A-BEB0-4102-BE83-B17378819B0D}" presName="Name28" presStyleLbl="parChTrans1D2" presStyleIdx="0" presStyleCnt="2"/>
      <dgm:spPr/>
    </dgm:pt>
    <dgm:pt modelId="{5191EB67-E2D7-449C-8A42-195576175D76}" type="pres">
      <dgm:prSet presAssocID="{29D44F28-288B-45E8-82F3-832A3E98435F}" presName="hierRoot2" presStyleCnt="0">
        <dgm:presLayoutVars>
          <dgm:hierBranch val="init"/>
        </dgm:presLayoutVars>
      </dgm:prSet>
      <dgm:spPr/>
    </dgm:pt>
    <dgm:pt modelId="{49899350-1A65-46FD-AA82-683E7E37DEA8}" type="pres">
      <dgm:prSet presAssocID="{29D44F28-288B-45E8-82F3-832A3E98435F}" presName="rootComposite2" presStyleCnt="0"/>
      <dgm:spPr/>
    </dgm:pt>
    <dgm:pt modelId="{92AF67B0-CCC9-420F-8E5F-A5752CFA827D}" type="pres">
      <dgm:prSet presAssocID="{29D44F28-288B-45E8-82F3-832A3E98435F}" presName="rootText2" presStyleLbl="alignAcc1" presStyleIdx="0" presStyleCnt="0">
        <dgm:presLayoutVars>
          <dgm:chPref val="3"/>
        </dgm:presLayoutVars>
      </dgm:prSet>
      <dgm:spPr/>
    </dgm:pt>
    <dgm:pt modelId="{D0019DCE-212C-4838-AABD-8BEC179D02AE}" type="pres">
      <dgm:prSet presAssocID="{29D44F28-288B-45E8-82F3-832A3E98435F}" presName="topArc2" presStyleLbl="parChTrans1D1" presStyleIdx="2" presStyleCnt="6"/>
      <dgm:spPr/>
    </dgm:pt>
    <dgm:pt modelId="{9B4CF2EB-AAD1-4011-B14B-5EE270BBF937}" type="pres">
      <dgm:prSet presAssocID="{29D44F28-288B-45E8-82F3-832A3E98435F}" presName="bottomArc2" presStyleLbl="parChTrans1D1" presStyleIdx="3" presStyleCnt="6"/>
      <dgm:spPr/>
    </dgm:pt>
    <dgm:pt modelId="{B2E2532C-E775-4DE9-B0EA-D9C21E718DB7}" type="pres">
      <dgm:prSet presAssocID="{29D44F28-288B-45E8-82F3-832A3E98435F}" presName="topConnNode2" presStyleLbl="node2" presStyleIdx="0" presStyleCnt="0"/>
      <dgm:spPr/>
    </dgm:pt>
    <dgm:pt modelId="{8EEEABDB-7D00-4C51-B2E9-0FD4FF558EF4}" type="pres">
      <dgm:prSet presAssocID="{29D44F28-288B-45E8-82F3-832A3E98435F}" presName="hierChild4" presStyleCnt="0"/>
      <dgm:spPr/>
    </dgm:pt>
    <dgm:pt modelId="{DABDDED7-CEE4-4A3B-92AC-9485700FBB59}" type="pres">
      <dgm:prSet presAssocID="{29D44F28-288B-45E8-82F3-832A3E98435F}" presName="hierChild5" presStyleCnt="0"/>
      <dgm:spPr/>
    </dgm:pt>
    <dgm:pt modelId="{916BCE49-D51E-4DA8-973D-AA57E057E4BC}" type="pres">
      <dgm:prSet presAssocID="{5C9E0FCF-F468-4712-B610-ED166951D148}" presName="Name28" presStyleLbl="parChTrans1D2" presStyleIdx="1" presStyleCnt="2"/>
      <dgm:spPr/>
    </dgm:pt>
    <dgm:pt modelId="{E56C9654-1ABB-4FD1-8E6D-3BD33FDD4A0C}" type="pres">
      <dgm:prSet presAssocID="{AB2B8DA5-2842-4282-A1FF-8987BAAC53D0}" presName="hierRoot2" presStyleCnt="0">
        <dgm:presLayoutVars>
          <dgm:hierBranch val="init"/>
        </dgm:presLayoutVars>
      </dgm:prSet>
      <dgm:spPr/>
    </dgm:pt>
    <dgm:pt modelId="{BF6AADAF-20C6-41A8-91A4-E3A2330CD150}" type="pres">
      <dgm:prSet presAssocID="{AB2B8DA5-2842-4282-A1FF-8987BAAC53D0}" presName="rootComposite2" presStyleCnt="0"/>
      <dgm:spPr/>
    </dgm:pt>
    <dgm:pt modelId="{9F10ADB1-65F4-41B1-8C64-6931F0E27DA4}" type="pres">
      <dgm:prSet presAssocID="{AB2B8DA5-2842-4282-A1FF-8987BAAC53D0}" presName="rootText2" presStyleLbl="alignAcc1" presStyleIdx="0" presStyleCnt="0">
        <dgm:presLayoutVars>
          <dgm:chPref val="3"/>
        </dgm:presLayoutVars>
      </dgm:prSet>
      <dgm:spPr/>
    </dgm:pt>
    <dgm:pt modelId="{52E93FCA-F493-46B0-826E-DEB13371C9FA}" type="pres">
      <dgm:prSet presAssocID="{AB2B8DA5-2842-4282-A1FF-8987BAAC53D0}" presName="topArc2" presStyleLbl="parChTrans1D1" presStyleIdx="4" presStyleCnt="6"/>
      <dgm:spPr/>
    </dgm:pt>
    <dgm:pt modelId="{34CBEFAF-2D21-4475-996B-FEAA7647329B}" type="pres">
      <dgm:prSet presAssocID="{AB2B8DA5-2842-4282-A1FF-8987BAAC53D0}" presName="bottomArc2" presStyleLbl="parChTrans1D1" presStyleIdx="5" presStyleCnt="6"/>
      <dgm:spPr/>
    </dgm:pt>
    <dgm:pt modelId="{370039EE-C986-4E42-AEA2-967BC4699BE2}" type="pres">
      <dgm:prSet presAssocID="{AB2B8DA5-2842-4282-A1FF-8987BAAC53D0}" presName="topConnNode2" presStyleLbl="node2" presStyleIdx="0" presStyleCnt="0"/>
      <dgm:spPr/>
    </dgm:pt>
    <dgm:pt modelId="{0F617EEC-091F-4554-A13F-4EB7EB54E576}" type="pres">
      <dgm:prSet presAssocID="{AB2B8DA5-2842-4282-A1FF-8987BAAC53D0}" presName="hierChild4" presStyleCnt="0"/>
      <dgm:spPr/>
    </dgm:pt>
    <dgm:pt modelId="{9734E5B5-7E38-46A6-BE84-29F1C95A2F02}" type="pres">
      <dgm:prSet presAssocID="{AB2B8DA5-2842-4282-A1FF-8987BAAC53D0}" presName="hierChild5" presStyleCnt="0"/>
      <dgm:spPr/>
    </dgm:pt>
    <dgm:pt modelId="{29FE0082-1684-4141-AAA0-9546D5560C67}" type="pres">
      <dgm:prSet presAssocID="{7F562400-51C2-4BF1-BD83-9AD4F5479A25}" presName="hierChild3" presStyleCnt="0"/>
      <dgm:spPr/>
    </dgm:pt>
  </dgm:ptLst>
  <dgm:cxnLst>
    <dgm:cxn modelId="{65CCB706-2583-4977-8F9C-07FB9571BC61}" type="presOf" srcId="{CB03A7C5-8D04-4E93-9CBB-DF7215342C36}" destId="{1AE4F86C-7978-4462-BABC-9767C6341CE7}" srcOrd="0" destOrd="0" presId="urn:microsoft.com/office/officeart/2008/layout/HalfCircleOrganizationChart"/>
    <dgm:cxn modelId="{C062580D-7F0A-4A53-B182-844765572538}" srcId="{7F562400-51C2-4BF1-BD83-9AD4F5479A25}" destId="{29D44F28-288B-45E8-82F3-832A3E98435F}" srcOrd="0" destOrd="0" parTransId="{91358C0A-BEB0-4102-BE83-B17378819B0D}" sibTransId="{2259B543-229A-4D42-9F90-E169103D54B7}"/>
    <dgm:cxn modelId="{D065941F-DCB2-4938-BD67-3A27A2864EEA}" type="presOf" srcId="{7F562400-51C2-4BF1-BD83-9AD4F5479A25}" destId="{1345D038-0165-4FBA-90DF-104057A30C87}" srcOrd="0" destOrd="0" presId="urn:microsoft.com/office/officeart/2008/layout/HalfCircleOrganizationChart"/>
    <dgm:cxn modelId="{46FF5425-7889-4058-9D64-50E263EF2C6C}" type="presOf" srcId="{AB2B8DA5-2842-4282-A1FF-8987BAAC53D0}" destId="{370039EE-C986-4E42-AEA2-967BC4699BE2}" srcOrd="1" destOrd="0" presId="urn:microsoft.com/office/officeart/2008/layout/HalfCircleOrganizationChart"/>
    <dgm:cxn modelId="{11AA2128-1BCD-43A7-973F-17CD6C030132}" type="presOf" srcId="{29D44F28-288B-45E8-82F3-832A3E98435F}" destId="{B2E2532C-E775-4DE9-B0EA-D9C21E718DB7}" srcOrd="1" destOrd="0" presId="urn:microsoft.com/office/officeart/2008/layout/HalfCircleOrganizationChart"/>
    <dgm:cxn modelId="{282E7792-7102-4F7E-A175-AF4C7EF3B023}" srcId="{7F562400-51C2-4BF1-BD83-9AD4F5479A25}" destId="{AB2B8DA5-2842-4282-A1FF-8987BAAC53D0}" srcOrd="1" destOrd="0" parTransId="{5C9E0FCF-F468-4712-B610-ED166951D148}" sibTransId="{5E55AA69-0CE2-4355-BD3F-70A31EB8C651}"/>
    <dgm:cxn modelId="{8EFE9199-1EF4-4471-ACC8-45982708CC1B}" type="presOf" srcId="{AB2B8DA5-2842-4282-A1FF-8987BAAC53D0}" destId="{9F10ADB1-65F4-41B1-8C64-6931F0E27DA4}" srcOrd="0" destOrd="0" presId="urn:microsoft.com/office/officeart/2008/layout/HalfCircleOrganizationChart"/>
    <dgm:cxn modelId="{40E922AC-373E-42A3-9457-74FD84816B1E}" type="presOf" srcId="{91358C0A-BEB0-4102-BE83-B17378819B0D}" destId="{8619891E-C475-403D-B506-6EC8EF6B9596}" srcOrd="0" destOrd="0" presId="urn:microsoft.com/office/officeart/2008/layout/HalfCircleOrganizationChart"/>
    <dgm:cxn modelId="{A9F58AC0-815E-4900-B0B1-C43DE015A9A1}" type="presOf" srcId="{7F562400-51C2-4BF1-BD83-9AD4F5479A25}" destId="{6CC59CEF-BC24-41B4-8E68-9B64AB59246C}" srcOrd="1" destOrd="0" presId="urn:microsoft.com/office/officeart/2008/layout/HalfCircleOrganizationChart"/>
    <dgm:cxn modelId="{6CA4AAC1-49F7-4232-A4B9-995277A8EFD3}" type="presOf" srcId="{29D44F28-288B-45E8-82F3-832A3E98435F}" destId="{92AF67B0-CCC9-420F-8E5F-A5752CFA827D}" srcOrd="0" destOrd="0" presId="urn:microsoft.com/office/officeart/2008/layout/HalfCircleOrganizationChart"/>
    <dgm:cxn modelId="{088384DD-F269-4FAC-AA9B-F07221EAC2F9}" srcId="{CB03A7C5-8D04-4E93-9CBB-DF7215342C36}" destId="{7F562400-51C2-4BF1-BD83-9AD4F5479A25}" srcOrd="0" destOrd="0" parTransId="{A045849A-D526-43A1-B2FF-EF0ACF627DAB}" sibTransId="{44F6A096-6601-497C-9280-382277CA4724}"/>
    <dgm:cxn modelId="{8428ECFD-A26C-4CDB-B9F7-7979C3E56919}" type="presOf" srcId="{5C9E0FCF-F468-4712-B610-ED166951D148}" destId="{916BCE49-D51E-4DA8-973D-AA57E057E4BC}" srcOrd="0" destOrd="0" presId="urn:microsoft.com/office/officeart/2008/layout/HalfCircleOrganizationChart"/>
    <dgm:cxn modelId="{A1339198-2346-46B7-A47A-53EA5C7E7CD1}" type="presParOf" srcId="{1AE4F86C-7978-4462-BABC-9767C6341CE7}" destId="{4F089B74-4F72-49EA-828A-32EB40C6DDA4}" srcOrd="0" destOrd="0" presId="urn:microsoft.com/office/officeart/2008/layout/HalfCircleOrganizationChart"/>
    <dgm:cxn modelId="{2BFD6D4F-5802-42B7-AF22-D20AA880C20F}" type="presParOf" srcId="{4F089B74-4F72-49EA-828A-32EB40C6DDA4}" destId="{407E9D4B-6DE1-4246-8AC2-0FD66FEA1552}" srcOrd="0" destOrd="0" presId="urn:microsoft.com/office/officeart/2008/layout/HalfCircleOrganizationChart"/>
    <dgm:cxn modelId="{97EF7DE7-3600-4155-9A51-69687A3E6EA9}" type="presParOf" srcId="{407E9D4B-6DE1-4246-8AC2-0FD66FEA1552}" destId="{1345D038-0165-4FBA-90DF-104057A30C87}" srcOrd="0" destOrd="0" presId="urn:microsoft.com/office/officeart/2008/layout/HalfCircleOrganizationChart"/>
    <dgm:cxn modelId="{EE48FCF4-7A47-4687-A053-C8AFD1FC6C71}" type="presParOf" srcId="{407E9D4B-6DE1-4246-8AC2-0FD66FEA1552}" destId="{8BF6B709-D7DF-458B-BD8B-B9134F3436FE}" srcOrd="1" destOrd="0" presId="urn:microsoft.com/office/officeart/2008/layout/HalfCircleOrganizationChart"/>
    <dgm:cxn modelId="{9DD9E2E3-870C-4E9A-BCB1-B9D46526C4AE}" type="presParOf" srcId="{407E9D4B-6DE1-4246-8AC2-0FD66FEA1552}" destId="{F1FC584F-FD09-4C1D-B722-24F00A7B9EE7}" srcOrd="2" destOrd="0" presId="urn:microsoft.com/office/officeart/2008/layout/HalfCircleOrganizationChart"/>
    <dgm:cxn modelId="{A63205A3-CE64-4BCC-BEB6-EAB800085F89}" type="presParOf" srcId="{407E9D4B-6DE1-4246-8AC2-0FD66FEA1552}" destId="{6CC59CEF-BC24-41B4-8E68-9B64AB59246C}" srcOrd="3" destOrd="0" presId="urn:microsoft.com/office/officeart/2008/layout/HalfCircleOrganizationChart"/>
    <dgm:cxn modelId="{DF9D9FE9-4DA1-401C-B977-7D5F08E147E8}" type="presParOf" srcId="{4F089B74-4F72-49EA-828A-32EB40C6DDA4}" destId="{E1483CB1-90BA-470A-BC3B-C6E907AC22F6}" srcOrd="1" destOrd="0" presId="urn:microsoft.com/office/officeart/2008/layout/HalfCircleOrganizationChart"/>
    <dgm:cxn modelId="{7761AAD4-F91C-46A0-8EA7-1C45C79A92CB}" type="presParOf" srcId="{E1483CB1-90BA-470A-BC3B-C6E907AC22F6}" destId="{8619891E-C475-403D-B506-6EC8EF6B9596}" srcOrd="0" destOrd="0" presId="urn:microsoft.com/office/officeart/2008/layout/HalfCircleOrganizationChart"/>
    <dgm:cxn modelId="{09C8B320-39EE-4E27-A14A-35288321AB0A}" type="presParOf" srcId="{E1483CB1-90BA-470A-BC3B-C6E907AC22F6}" destId="{5191EB67-E2D7-449C-8A42-195576175D76}" srcOrd="1" destOrd="0" presId="urn:microsoft.com/office/officeart/2008/layout/HalfCircleOrganizationChart"/>
    <dgm:cxn modelId="{0602CDF9-3272-4AF5-9374-FBC2463325FE}" type="presParOf" srcId="{5191EB67-E2D7-449C-8A42-195576175D76}" destId="{49899350-1A65-46FD-AA82-683E7E37DEA8}" srcOrd="0" destOrd="0" presId="urn:microsoft.com/office/officeart/2008/layout/HalfCircleOrganizationChart"/>
    <dgm:cxn modelId="{15360020-C84F-49EB-82CB-62EB4D96A500}" type="presParOf" srcId="{49899350-1A65-46FD-AA82-683E7E37DEA8}" destId="{92AF67B0-CCC9-420F-8E5F-A5752CFA827D}" srcOrd="0" destOrd="0" presId="urn:microsoft.com/office/officeart/2008/layout/HalfCircleOrganizationChart"/>
    <dgm:cxn modelId="{1E1C2733-65E3-4D69-BD27-C2142B4E4E4C}" type="presParOf" srcId="{49899350-1A65-46FD-AA82-683E7E37DEA8}" destId="{D0019DCE-212C-4838-AABD-8BEC179D02AE}" srcOrd="1" destOrd="0" presId="urn:microsoft.com/office/officeart/2008/layout/HalfCircleOrganizationChart"/>
    <dgm:cxn modelId="{BE494D08-5F29-4B28-A258-76BCD5C7E257}" type="presParOf" srcId="{49899350-1A65-46FD-AA82-683E7E37DEA8}" destId="{9B4CF2EB-AAD1-4011-B14B-5EE270BBF937}" srcOrd="2" destOrd="0" presId="urn:microsoft.com/office/officeart/2008/layout/HalfCircleOrganizationChart"/>
    <dgm:cxn modelId="{C66AEE19-5845-47C0-ADCA-BF131FA257E5}" type="presParOf" srcId="{49899350-1A65-46FD-AA82-683E7E37DEA8}" destId="{B2E2532C-E775-4DE9-B0EA-D9C21E718DB7}" srcOrd="3" destOrd="0" presId="urn:microsoft.com/office/officeart/2008/layout/HalfCircleOrganizationChart"/>
    <dgm:cxn modelId="{844CDBED-3762-4815-AF35-4ACDEEE2DE2F}" type="presParOf" srcId="{5191EB67-E2D7-449C-8A42-195576175D76}" destId="{8EEEABDB-7D00-4C51-B2E9-0FD4FF558EF4}" srcOrd="1" destOrd="0" presId="urn:microsoft.com/office/officeart/2008/layout/HalfCircleOrganizationChart"/>
    <dgm:cxn modelId="{564F3DA7-3D28-45AE-9843-9E85416066D2}" type="presParOf" srcId="{5191EB67-E2D7-449C-8A42-195576175D76}" destId="{DABDDED7-CEE4-4A3B-92AC-9485700FBB59}" srcOrd="2" destOrd="0" presId="urn:microsoft.com/office/officeart/2008/layout/HalfCircleOrganizationChart"/>
    <dgm:cxn modelId="{200C95EC-14DB-4249-B863-A22BC7EF6209}" type="presParOf" srcId="{E1483CB1-90BA-470A-BC3B-C6E907AC22F6}" destId="{916BCE49-D51E-4DA8-973D-AA57E057E4BC}" srcOrd="2" destOrd="0" presId="urn:microsoft.com/office/officeart/2008/layout/HalfCircleOrganizationChart"/>
    <dgm:cxn modelId="{73D50DEB-1454-47BC-B4BA-9E950C62FF7F}" type="presParOf" srcId="{E1483CB1-90BA-470A-BC3B-C6E907AC22F6}" destId="{E56C9654-1ABB-4FD1-8E6D-3BD33FDD4A0C}" srcOrd="3" destOrd="0" presId="urn:microsoft.com/office/officeart/2008/layout/HalfCircleOrganizationChart"/>
    <dgm:cxn modelId="{C3A290B2-1A64-407E-A430-885076BB6916}" type="presParOf" srcId="{E56C9654-1ABB-4FD1-8E6D-3BD33FDD4A0C}" destId="{BF6AADAF-20C6-41A8-91A4-E3A2330CD150}" srcOrd="0" destOrd="0" presId="urn:microsoft.com/office/officeart/2008/layout/HalfCircleOrganizationChart"/>
    <dgm:cxn modelId="{ABBD064A-C1CD-42BE-A133-C60563FE9880}" type="presParOf" srcId="{BF6AADAF-20C6-41A8-91A4-E3A2330CD150}" destId="{9F10ADB1-65F4-41B1-8C64-6931F0E27DA4}" srcOrd="0" destOrd="0" presId="urn:microsoft.com/office/officeart/2008/layout/HalfCircleOrganizationChart"/>
    <dgm:cxn modelId="{9D69D4B0-25DF-4269-8693-1252AA5FC384}" type="presParOf" srcId="{BF6AADAF-20C6-41A8-91A4-E3A2330CD150}" destId="{52E93FCA-F493-46B0-826E-DEB13371C9FA}" srcOrd="1" destOrd="0" presId="urn:microsoft.com/office/officeart/2008/layout/HalfCircleOrganizationChart"/>
    <dgm:cxn modelId="{9F972CDF-CC25-4375-887A-66A00A7EDD5D}" type="presParOf" srcId="{BF6AADAF-20C6-41A8-91A4-E3A2330CD150}" destId="{34CBEFAF-2D21-4475-996B-FEAA7647329B}" srcOrd="2" destOrd="0" presId="urn:microsoft.com/office/officeart/2008/layout/HalfCircleOrganizationChart"/>
    <dgm:cxn modelId="{5EDEA6B1-8D9E-40DB-8896-FBC97D02F252}" type="presParOf" srcId="{BF6AADAF-20C6-41A8-91A4-E3A2330CD150}" destId="{370039EE-C986-4E42-AEA2-967BC4699BE2}" srcOrd="3" destOrd="0" presId="urn:microsoft.com/office/officeart/2008/layout/HalfCircleOrganizationChart"/>
    <dgm:cxn modelId="{B20F2835-6312-416B-B308-664CF3A8189C}" type="presParOf" srcId="{E56C9654-1ABB-4FD1-8E6D-3BD33FDD4A0C}" destId="{0F617EEC-091F-4554-A13F-4EB7EB54E576}" srcOrd="1" destOrd="0" presId="urn:microsoft.com/office/officeart/2008/layout/HalfCircleOrganizationChart"/>
    <dgm:cxn modelId="{660ED8CB-6A03-4F80-A7C2-0AF1E177C663}" type="presParOf" srcId="{E56C9654-1ABB-4FD1-8E6D-3BD33FDD4A0C}" destId="{9734E5B5-7E38-46A6-BE84-29F1C95A2F02}" srcOrd="2" destOrd="0" presId="urn:microsoft.com/office/officeart/2008/layout/HalfCircleOrganizationChart"/>
    <dgm:cxn modelId="{0FC6DD22-80BF-4827-A9BD-63F0044102F8}" type="presParOf" srcId="{4F089B74-4F72-49EA-828A-32EB40C6DDA4}" destId="{29FE0082-1684-4141-AAA0-9546D5560C67}" srcOrd="2" destOrd="0" presId="urn:microsoft.com/office/officeart/2008/layout/HalfCircle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6BCE49-D51E-4DA8-973D-AA57E057E4BC}">
      <dsp:nvSpPr>
        <dsp:cNvPr id="0" name=""/>
        <dsp:cNvSpPr/>
      </dsp:nvSpPr>
      <dsp:spPr>
        <a:xfrm>
          <a:off x="4796589" y="2664624"/>
          <a:ext cx="2624920" cy="91112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5564"/>
              </a:lnTo>
              <a:lnTo>
                <a:pt x="2624920" y="455564"/>
              </a:lnTo>
              <a:lnTo>
                <a:pt x="2624920" y="9111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19891E-C475-403D-B506-6EC8EF6B9596}">
      <dsp:nvSpPr>
        <dsp:cNvPr id="0" name=""/>
        <dsp:cNvSpPr/>
      </dsp:nvSpPr>
      <dsp:spPr>
        <a:xfrm>
          <a:off x="2171668" y="2664624"/>
          <a:ext cx="2624920" cy="911129"/>
        </a:xfrm>
        <a:custGeom>
          <a:avLst/>
          <a:gdLst/>
          <a:ahLst/>
          <a:cxnLst/>
          <a:rect l="0" t="0" r="0" b="0"/>
          <a:pathLst>
            <a:path>
              <a:moveTo>
                <a:pt x="2624920" y="0"/>
              </a:moveTo>
              <a:lnTo>
                <a:pt x="2624920" y="455564"/>
              </a:lnTo>
              <a:lnTo>
                <a:pt x="0" y="455564"/>
              </a:lnTo>
              <a:lnTo>
                <a:pt x="0" y="91112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F6B709-D7DF-458B-BD8B-B9134F3436FE}">
      <dsp:nvSpPr>
        <dsp:cNvPr id="0" name=""/>
        <dsp:cNvSpPr/>
      </dsp:nvSpPr>
      <dsp:spPr>
        <a:xfrm>
          <a:off x="2788438" y="495268"/>
          <a:ext cx="4016302" cy="216935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FC584F-FD09-4C1D-B722-24F00A7B9EE7}">
      <dsp:nvSpPr>
        <dsp:cNvPr id="0" name=""/>
        <dsp:cNvSpPr/>
      </dsp:nvSpPr>
      <dsp:spPr>
        <a:xfrm>
          <a:off x="2788438" y="495268"/>
          <a:ext cx="4016302" cy="216935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45D038-0165-4FBA-90DF-104057A30C87}">
      <dsp:nvSpPr>
        <dsp:cNvPr id="0" name=""/>
        <dsp:cNvSpPr/>
      </dsp:nvSpPr>
      <dsp:spPr>
        <a:xfrm>
          <a:off x="780287" y="885752"/>
          <a:ext cx="8032604" cy="138838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800" b="1" kern="1200" dirty="0"/>
            <a:t>ИНДЕКСНИ БРОЈЕВИ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800" i="1" kern="1200" dirty="0"/>
            <a:t>су процентуални бројеви који показују промјену нивоа одређене појаве у текућем односу на базни период</a:t>
          </a:r>
          <a:endParaRPr lang="en-US" sz="2800" i="1" kern="1200" dirty="0"/>
        </a:p>
      </dsp:txBody>
      <dsp:txXfrm>
        <a:off x="780287" y="885752"/>
        <a:ext cx="8032604" cy="1388387"/>
      </dsp:txXfrm>
    </dsp:sp>
    <dsp:sp modelId="{D0019DCE-212C-4838-AABD-8BEC179D02AE}">
      <dsp:nvSpPr>
        <dsp:cNvPr id="0" name=""/>
        <dsp:cNvSpPr/>
      </dsp:nvSpPr>
      <dsp:spPr>
        <a:xfrm>
          <a:off x="1086990" y="3575754"/>
          <a:ext cx="2169355" cy="216935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4CF2EB-AAD1-4011-B14B-5EE270BBF937}">
      <dsp:nvSpPr>
        <dsp:cNvPr id="0" name=""/>
        <dsp:cNvSpPr/>
      </dsp:nvSpPr>
      <dsp:spPr>
        <a:xfrm>
          <a:off x="1086990" y="3575754"/>
          <a:ext cx="2169355" cy="216935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AF67B0-CCC9-420F-8E5F-A5752CFA827D}">
      <dsp:nvSpPr>
        <dsp:cNvPr id="0" name=""/>
        <dsp:cNvSpPr/>
      </dsp:nvSpPr>
      <dsp:spPr>
        <a:xfrm>
          <a:off x="2312" y="3966238"/>
          <a:ext cx="4338711" cy="138838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700" b="1" kern="1200" dirty="0"/>
            <a:t>ЛАНЧАНИ ИНДЕКСИ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700" i="1" kern="1200" dirty="0"/>
            <a:t>показују промјену у односу на претходни период</a:t>
          </a:r>
          <a:endParaRPr lang="en-US" sz="2700" i="1" kern="1200" dirty="0"/>
        </a:p>
      </dsp:txBody>
      <dsp:txXfrm>
        <a:off x="2312" y="3966238"/>
        <a:ext cx="4338711" cy="1388387"/>
      </dsp:txXfrm>
    </dsp:sp>
    <dsp:sp modelId="{52E93FCA-F493-46B0-826E-DEB13371C9FA}">
      <dsp:nvSpPr>
        <dsp:cNvPr id="0" name=""/>
        <dsp:cNvSpPr/>
      </dsp:nvSpPr>
      <dsp:spPr>
        <a:xfrm>
          <a:off x="6336832" y="3575754"/>
          <a:ext cx="2169355" cy="2169355"/>
        </a:xfrm>
        <a:prstGeom prst="arc">
          <a:avLst>
            <a:gd name="adj1" fmla="val 13200000"/>
            <a:gd name="adj2" fmla="val 192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CBEFAF-2D21-4475-996B-FEAA7647329B}">
      <dsp:nvSpPr>
        <dsp:cNvPr id="0" name=""/>
        <dsp:cNvSpPr/>
      </dsp:nvSpPr>
      <dsp:spPr>
        <a:xfrm>
          <a:off x="6336832" y="3575754"/>
          <a:ext cx="2169355" cy="2169355"/>
        </a:xfrm>
        <a:prstGeom prst="arc">
          <a:avLst>
            <a:gd name="adj1" fmla="val 2400000"/>
            <a:gd name="adj2" fmla="val 840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10ADB1-65F4-41B1-8C64-6931F0E27DA4}">
      <dsp:nvSpPr>
        <dsp:cNvPr id="0" name=""/>
        <dsp:cNvSpPr/>
      </dsp:nvSpPr>
      <dsp:spPr>
        <a:xfrm>
          <a:off x="5252154" y="3966238"/>
          <a:ext cx="4338711" cy="138838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700" b="1" i="0" kern="1200" dirty="0"/>
            <a:t>БАЗНИ ИНДЕКСИ</a:t>
          </a:r>
        </a:p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r-Cyrl-BA" sz="2700" i="1" kern="1200" dirty="0"/>
            <a:t>показују промјену у односу на базни (фиксирани) период</a:t>
          </a:r>
          <a:endParaRPr lang="en-US" sz="2700" i="1" kern="1200" dirty="0"/>
        </a:p>
      </dsp:txBody>
      <dsp:txXfrm>
        <a:off x="5252154" y="3966238"/>
        <a:ext cx="4338711" cy="13883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alfCircleOrganizationChart">
  <dgm:title val=""/>
  <dgm:desc val=""/>
  <dgm:catLst>
    <dgm:cat type="hierarchy" pri="1500"/>
  </dgm:catLst>
  <dgm:samp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 type="asst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Name0">
    <dgm:varLst>
      <dgm:orgChart val="1"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hierChild">
          <dgm:param type="linDir" val="fromL"/>
        </dgm:alg>
      </dgm:if>
      <dgm:else name="Name3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2" refType="w" fact="10"/>
      <dgm:constr type="h" for="des" forName="rootComposite2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forEach name="Name4" axis="ch">
      <dgm:forEach name="Name5" axis="self" ptType="node">
        <dgm:layoutNode name="hierRoot1">
          <dgm:varLst>
            <dgm:hierBranch val="init"/>
          </dgm:varLst>
          <dgm:choose name="Name6">
            <dgm:if name="Name7" func="var" arg="hierBranch" op="equ" val="l">
              <dgm:alg type="hierRoot">
                <dgm:param type="hierAlign" val="tR"/>
              </dgm:alg>
              <dgm:constrLst>
                <dgm:constr type="alignOff" val="0.65"/>
              </dgm:constrLst>
            </dgm:if>
            <dgm:if name="Name8" func="var" arg="hierBranch" op="equ" val="r">
              <dgm:alg type="hierRoot">
                <dgm:param type="hierAlign" val="tL"/>
              </dgm:alg>
              <dgm:constrLst>
                <dgm:constr type="alignOff" val="0.65"/>
              </dgm:constrLst>
            </dgm:if>
            <dgm:if name="Name9" func="var" arg="hierBranch" op="equ" val="hang">
              <dgm:alg type="hierRoot"/>
              <dgm:constrLst>
                <dgm:constr type="alignOff" val="0.65"/>
              </dgm:constrLst>
            </dgm:if>
            <dgm:else name="Name10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1">
              <dgm:if name="Name12" func="var" arg="hierBranch" op="equ" val="init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3" func="var" arg="hierBranch" op="equ" val="l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if name="Name14" func="var" arg="hierBranch" op="equ" val="r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if>
              <dgm:else name="Name15">
                <dgm:constrLst>
                  <dgm:constr type="l" for="ch" forName="rootText1"/>
                  <dgm:constr type="t" for="ch" forName="rootText1" refType="h" fact="0.18"/>
                  <dgm:constr type="w" for="ch" forName="rootText1" refType="w"/>
                  <dgm:constr type="h" for="ch" forName="rootText1" refType="h" fact="0.64"/>
                  <dgm:constr type="l" for="ch" forName="topArc1" refType="w" fact="0.25"/>
                  <dgm:constr type="t" for="ch" forName="topArc1"/>
                  <dgm:constr type="w" for="ch" forName="topArc1" refType="h" refFor="ch" refForName="topArc1"/>
                  <dgm:constr type="h" for="ch" forName="topArc1" refType="h"/>
                  <dgm:constr type="l" for="ch" forName="bottomArc1" refType="w" fact="0.25"/>
                  <dgm:constr type="t" for="ch" forName="bottomArc1"/>
                  <dgm:constr type="w" for="ch" forName="bottomArc1" refType="h" refFor="ch" refForName="bottomArc1"/>
                  <dgm:constr type="h" for="ch" forName="bottomArc1" refType="h"/>
                  <dgm:constr type="ctrX" for="ch" forName="topConnNode1" refType="w" fact="0.5"/>
                  <dgm:constr type="t" for="ch" forName="topConnNode1"/>
                  <dgm:constr type="w" for="ch" forName="topConnNode1" refType="h" fact="0.76"/>
                  <dgm:constr type="b" for="ch" forName="topConnNode1" refType="t" refFor="ch" refForName="rootText1"/>
                </dgm:constrLst>
              </dgm:else>
            </dgm:choose>
            <dgm:layoutNode name="rootText1" styleLbl="alignAcc1">
              <dgm:varLst>
                <dgm:chPref val="3"/>
              </dgm:varLst>
              <dgm:alg type="tx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top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-140"/>
                  <dgm:adj idx="2" val="-40"/>
                </dgm:adjLst>
              </dgm:shape>
              <dgm:presOf/>
            </dgm:layoutNode>
            <dgm:layoutNode name="bottomArc1" styleLbl="parChTrans1D1" moveWith="rootText1">
              <dgm:alg type="sp"/>
              <dgm:shape xmlns:r="http://schemas.openxmlformats.org/officeDocument/2006/relationships" type="arc" r:blip="" zOrderOff="-2">
                <dgm:adjLst>
                  <dgm:adj idx="1" val="40"/>
                  <dgm:adj idx="2" val="140"/>
                </dgm:adjLst>
              </dgm:shape>
              <dgm:presOf/>
            </dgm:layoutNode>
            <dgm:layoutNode name="topConnNode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</dgm:layoutNode>
          </dgm:layoutNode>
          <dgm:layoutNode name="hierChild2">
            <dgm:choose name="Name16">
              <dgm:if name="Name17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18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19" func="var" arg="hierBranch" op="equ" val="hang">
                <dgm:choose name="Name20">
                  <dgm:if name="Name21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2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3">
                <dgm:choose name="Name24">
                  <dgm:if name="Name25" func="var" arg="dir" op="equ" val="norm">
                    <dgm:alg type="hierChild"/>
                  </dgm:if>
                  <dgm:else name="Name26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a" axis="ch" ptType="nonAsst">
              <dgm:forEach name="Name27" axis="precedSib" ptType="parTrans" st="-1" cnt="1">
                <dgm:layoutNode name="Name28">
                  <dgm:choose name="Name29">
                    <dgm:if name="Name30" func="var" arg="hierBranch" op="equ" val="std">
                      <dgm:choose name="Name31">
                        <dgm:if name="Name32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1"/>
                            <dgm:param type="dstNode" val="topArc2"/>
                          </dgm:alg>
                        </dgm:if>
                        <dgm:if name="Name33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3"/>
                            <dgm:param type="dstNode" val="topArc2"/>
                          </dgm:alg>
                        </dgm:if>
                        <dgm:else name="Name3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  <dgm:param type="srcNode" val="bottomArc2"/>
                            <dgm:param type="dstNode" val="topArc2"/>
                          </dgm:alg>
                        </dgm:else>
                      </dgm:choose>
                    </dgm:if>
                    <dgm:if name="Name35" func="var" arg="hierBranch" op="equ" val="init">
                      <dgm:choose name="Name36">
                        <dgm:if name="Name37" axis="self" func="depth" op="lte" val="2">
                          <dgm:choose name="Name38">
                            <dgm:if name="Name39" axis="self" func="depth" op="lte" val="2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1"/>
                                <dgm:param type="dstNode" val="topArc2"/>
                              </dgm:alg>
                            </dgm:if>
                            <dgm:if name="Name40" axis="par" ptType="asst" func="cnt" op="equ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3"/>
                                <dgm:param type="dstNode" val="topArc2"/>
                              </dgm:alg>
                            </dgm:if>
                            <dgm:else name="Name4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  <dgm:param type="srcNode" val="bottomArc2"/>
                                <dgm:param type="dstNode" val="topArc2"/>
                              </dgm:alg>
                            </dgm:else>
                          </dgm:choose>
                        </dgm:if>
                        <dgm:else name="Name42">
                          <dgm:choose name="Name43">
                            <dgm:if name="Name44" axis="par des" func="maxDepth" op="lte" val="1">
                              <dgm:choose name="Name45">
                                <dgm:if name="Name46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1"/>
                                    <dgm:param type="dstNode" val="topConnNode2"/>
                                  </dgm:alg>
                                </dgm:if>
                                <dgm:if name="Name47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3"/>
                                    <dgm:param type="dstNode" val="topConnNode2"/>
                                  </dgm:alg>
                                </dgm:if>
                                <dgm:else name="Name48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bL bR"/>
                                    <dgm:param type="srcNode" val="bottomArc2"/>
                                    <dgm:param type="dstNode" val="topConnNode2"/>
                                  </dgm:alg>
                                </dgm:else>
                              </dgm:choose>
                            </dgm:if>
                            <dgm:else name="Name49">
                              <dgm:choose name="Name50">
                                <dgm:if name="Name51" axis="self" func="depth" op="lte" val="2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1"/>
                                    <dgm:param type="dstNode" val="topArc2"/>
                                  </dgm:alg>
                                </dgm:if>
                                <dgm:if name="Name52" axis="par" ptType="asst" func="cnt" op="equ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3"/>
                                    <dgm:param type="dstNode" val="topArc2"/>
                                  </dgm:alg>
                                </dgm:if>
                                <dgm:else name="Name53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tCtr"/>
                                    <dgm:param type="bendPt" val="end"/>
                                    <dgm:param type="srcNode" val="bottomArc2"/>
                                    <dgm:param type="dstNode" val="topArc2"/>
                                  </dgm:alg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54">
                      <dgm:choose name="Name55">
                        <dgm:if name="Name56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1"/>
                            <dgm:param type="dstNode" val="topConnNode2"/>
                          </dgm:alg>
                        </dgm:if>
                        <dgm:if name="Name57" axis="par" ptType="asst" func="cnt" op="equ" val="1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3"/>
                            <dgm:param type="dstNode" val="topConnNode2"/>
                          </dgm:alg>
                        </dgm:if>
                        <dgm:else name="Name58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bL bR"/>
                            <dgm:param type="srcNode" val="bottomArc2"/>
                            <dgm:param type="dstNode" val="topConnNode2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2">
                <dgm:varLst>
                  <dgm:hierBranch val="init"/>
                </dgm:varLst>
                <dgm:choose name="Name59">
                  <dgm:if name="Name60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1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62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3" func="var" arg="hierBranch" op="equ" val="init">
                    <dgm:choose name="Name64">
                      <dgm:if name="Name65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6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layoutNode name="rootComposite2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8">
                    <dgm:if name="Name69" func="var" arg="hierBranch" op="equ" val="init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0" func="var" arg="hierBranch" op="equ" val="l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if name="Name71" func="var" arg="hierBranch" op="equ" val="r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if>
                    <dgm:else name="Name72">
                      <dgm:constrLst>
                        <dgm:constr type="l" for="ch" forName="rootText2"/>
                        <dgm:constr type="t" for="ch" forName="rootText2" refType="h" fact="0.18"/>
                        <dgm:constr type="w" for="ch" forName="rootText2" refType="w"/>
                        <dgm:constr type="h" for="ch" forName="rootText2" refType="h" fact="0.64"/>
                        <dgm:constr type="l" for="ch" forName="topArc2" refType="w" fact="0.25"/>
                        <dgm:constr type="t" for="ch" forName="topArc2"/>
                        <dgm:constr type="w" for="ch" forName="topArc2" refType="h" refFor="ch" refForName="topArc2"/>
                        <dgm:constr type="h" for="ch" forName="topArc2" refType="h"/>
                        <dgm:constr type="l" for="ch" forName="bottomArc2" refType="w" fact="0.25"/>
                        <dgm:constr type="t" for="ch" forName="bottomArc2"/>
                        <dgm:constr type="w" for="ch" forName="bottomArc2" refType="h" refFor="ch" refForName="bottomArc2"/>
                        <dgm:constr type="h" for="ch" forName="bottomArc2" refType="h"/>
                        <dgm:constr type="ctrX" for="ch" forName="topConnNode2" refType="w" fact="0.5"/>
                        <dgm:constr type="t" for="ch" forName="topConnNode2"/>
                        <dgm:constr type="w" for="ch" forName="topConnNode2" refType="h" fact="0.76"/>
                        <dgm:constr type="b" for="ch" forName="topConnNode2" refType="t" refFor="ch" refForName="rootText2"/>
                      </dgm:constrLst>
                    </dgm:else>
                  </dgm:choose>
                  <dgm:layoutNode name="rootText2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2" styleLbl="parChTrans1D1" moveWith="rootText2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2" moveWith="rootText2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4">
                  <dgm:choose name="Name73">
                    <dgm:if name="Name7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6" func="var" arg="hierBranch" op="equ" val="hang">
                      <dgm:choose name="Name77">
                        <dgm:if name="Name7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80" func="var" arg="hierBranch" op="equ" val="std">
                      <dgm:choose name="Name81">
                        <dgm:if name="Name82" func="var" arg="dir" op="equ" val="norm">
                          <dgm:alg type="hierChild"/>
                        </dgm:if>
                        <dgm:else name="Name8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4" func="var" arg="hierBranch" op="equ" val="init">
                      <dgm:choose name="Name85">
                        <dgm:if name="Name8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87">
                          <dgm:choose name="Name88">
                            <dgm:if name="Name89" func="var" arg="dir" op="equ" val="norm">
                              <dgm:alg type="hierChild"/>
                            </dgm:if>
                            <dgm:else name="Name9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91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2" ref="rep2a"/>
                </dgm:layoutNode>
                <dgm:layoutNode name="hierChild5">
                  <dgm:choose name="Name93">
                    <dgm:if name="Name9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96" ref="rep2b"/>
                </dgm:layoutNode>
              </dgm:layoutNode>
            </dgm:forEach>
          </dgm:layoutNode>
          <dgm:layoutNode name="hierChild3">
            <dgm:choose name="Name97">
              <dgm:if name="Name9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2b" axis="ch" ptType="asst">
              <dgm:forEach name="Name100" axis="precedSib" ptType="parTrans" st="-1" cnt="1">
                <dgm:layoutNode name="Name101">
                  <dgm:choose name="Name102">
                    <dgm:if name="Name103" axis="self" func="depth" op="lte" val="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1"/>
                        <dgm:param type="dstNode" val="topConnNode3"/>
                      </dgm:alg>
                    </dgm:if>
                    <dgm:if name="Name104" axis="par" ptType="asst" func="cnt" op="equ" val="1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3"/>
                        <dgm:param type="dstNode" val="topConnNode3"/>
                      </dgm:alg>
                    </dgm:if>
                    <dgm:else name="Name10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bL bR"/>
                        <dgm:param type="srcNode" val="bottomArc2"/>
                        <dgm:param type="dstNode" val="topConnNode3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layoutNode name="hierRoot3">
                <dgm:varLst>
                  <dgm:hierBranch val="init"/>
                </dgm:varLst>
                <dgm:choose name="Name106">
                  <dgm:if name="Name107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8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9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0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1" func="var" arg="hierBranch" op="equ" val="init">
                    <dgm:choose name="Name112">
                      <dgm:if name="Name113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14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15"/>
                </dgm:choose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16">
                    <dgm:if name="Name117" func="var" arg="hierBranch" op="equ" val="init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8" func="var" arg="hierBranch" op="equ" val="l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if name="Name119" func="var" arg="hierBranch" op="equ" val="r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if>
                    <dgm:else name="Name120">
                      <dgm:constrLst>
                        <dgm:constr type="l" for="ch" forName="rootText3"/>
                        <dgm:constr type="t" for="ch" forName="rootText3" refType="h" fact="0.18"/>
                        <dgm:constr type="w" for="ch" forName="rootText3" refType="w"/>
                        <dgm:constr type="h" for="ch" forName="rootText3" refType="h" fact="0.64"/>
                        <dgm:constr type="l" for="ch" forName="topArc3" refType="w" fact="0.25"/>
                        <dgm:constr type="t" for="ch" forName="topArc3"/>
                        <dgm:constr type="w" for="ch" forName="topArc3" refType="h" refFor="ch" refForName="topArc3"/>
                        <dgm:constr type="h" for="ch" forName="topArc3" refType="h"/>
                        <dgm:constr type="l" for="ch" forName="bottomArc3" refType="w" fact="0.25"/>
                        <dgm:constr type="t" for="ch" forName="bottomArc3"/>
                        <dgm:constr type="w" for="ch" forName="bottomArc3" refType="h" refFor="ch" refForName="bottomArc3"/>
                        <dgm:constr type="h" for="ch" forName="bottomArc3" refType="h"/>
                        <dgm:constr type="ctrX" for="ch" forName="topConnNode3" refType="w" fact="0.5"/>
                        <dgm:constr type="t" for="ch" forName="topConnNode3"/>
                        <dgm:constr type="w" for="ch" forName="topConnNode3" refType="h" fact="0.76"/>
                        <dgm:constr type="b" for="ch" forName="topConnNode3" refType="t" refFor="ch" refForName="rootText3"/>
                      </dgm:constrLst>
                    </dgm:else>
                  </dgm:choose>
                  <dgm:layoutNode name="rootText3" styleLbl="alignAcc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top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-140"/>
                        <dgm:adj idx="2" val="-40"/>
                      </dgm:adjLst>
                    </dgm:shape>
                    <dgm:presOf/>
                  </dgm:layoutNode>
                  <dgm:layoutNode name="bottomArc3" styleLbl="parChTrans1D1" moveWith="rootText3">
                    <dgm:alg type="sp"/>
                    <dgm:shape xmlns:r="http://schemas.openxmlformats.org/officeDocument/2006/relationships" type="arc" r:blip="" zOrderOff="-2">
                      <dgm:adjLst>
                        <dgm:adj idx="1" val="40"/>
                        <dgm:adj idx="2" val="140"/>
                      </dgm:adjLst>
                    </dgm:shape>
                    <dgm:presOf/>
                  </dgm:layoutNode>
                  <dgm:layoutNode name="topConnNode3" moveWith="rootText3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</dgm:layoutNode>
                </dgm:layoutNode>
                <dgm:layoutNode name="hierChild6">
                  <dgm:choose name="Name121">
                    <dgm:if name="Name12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24" func="var" arg="hierBranch" op="equ" val="hang">
                      <dgm:choose name="Name125">
                        <dgm:if name="Name12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2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28" func="var" arg="hierBranch" op="equ" val="std">
                      <dgm:choose name="Name129">
                        <dgm:if name="Name130" func="var" arg="dir" op="equ" val="norm">
                          <dgm:alg type="hierChild"/>
                        </dgm:if>
                        <dgm:else name="Name13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2" func="var" arg="hierBranch" op="equ" val="init">
                      <dgm:choose name="Name133">
                        <dgm:if name="Name134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35">
                          <dgm:alg type="hierChild"/>
                        </dgm:else>
                      </dgm:choose>
                    </dgm:if>
                    <dgm:else name="Name136"/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37" ref="rep2a"/>
                </dgm:layoutNode>
                <dgm:layoutNode name="hierChild7">
                  <dgm:choose name="Name138">
                    <dgm:if name="Name13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forEach name="Name141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EEDA6F-6F39-4900-83EE-B8DACB65008E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DE6D7F-8488-43A1-8D98-630E4AC8FD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8776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6046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28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014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52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1818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37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472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627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83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30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9C8521DC-E735-4C2B-9148-FF2773C74D8F}" type="datetimeFigureOut">
              <a:rPr lang="en-US" smtClean="0"/>
              <a:t>5/15/2022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DE8AD972-0CD3-4809-988F-1D7BE75FA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33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microsoft.com/office/2007/relationships/hdphoto" Target="../media/hdphoto4.wdp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Relationship Id="rId4" Type="http://schemas.microsoft.com/office/2007/relationships/hdphoto" Target="../media/hdphoto3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ED5C7-1B97-43C9-A38E-F906F21C36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b="1" dirty="0"/>
              <a:t>ИНДЕКСНИ БРОЈЕВИ</a:t>
            </a:r>
            <a:endParaRPr lang="en-US" b="1" dirty="0"/>
          </a:p>
        </p:txBody>
      </p:sp>
      <p:sp>
        <p:nvSpPr>
          <p:cNvPr id="4" name="Google Shape;100;p1">
            <a:extLst>
              <a:ext uri="{FF2B5EF4-FFF2-40B4-BE49-F238E27FC236}">
                <a16:creationId xmlns:a16="http://schemas.microsoft.com/office/drawing/2014/main" id="{E33ED902-1B9B-413B-BA9C-ECB4C0F682E6}"/>
              </a:ext>
            </a:extLst>
          </p:cNvPr>
          <p:cNvSpPr txBox="1"/>
          <p:nvPr/>
        </p:nvSpPr>
        <p:spPr>
          <a:xfrm>
            <a:off x="1600200" y="5351364"/>
            <a:ext cx="3650226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Дарко Милуновић, ма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Latn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darko.milunovic</a:t>
            </a: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5" name="Google Shape;100;p1">
            <a:extLst>
              <a:ext uri="{FF2B5EF4-FFF2-40B4-BE49-F238E27FC236}">
                <a16:creationId xmlns:a16="http://schemas.microsoft.com/office/drawing/2014/main" id="{8B5178B6-C111-4CB6-A0F2-2274B2843F7B}"/>
              </a:ext>
            </a:extLst>
          </p:cNvPr>
          <p:cNvSpPr txBox="1"/>
          <p:nvPr/>
        </p:nvSpPr>
        <p:spPr>
          <a:xfrm>
            <a:off x="7376651" y="5351364"/>
            <a:ext cx="3060290" cy="12398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Gill Sans"/>
                <a:ea typeface="Gill Sans"/>
                <a:cs typeface="Gill Sans"/>
                <a:sym typeface="Gill Sans"/>
              </a:rPr>
              <a:t>Милица Марић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r>
              <a:rPr lang="sr-Cyrl-BA" sz="2000" b="1" i="0" u="none" strike="noStrike" cap="none" dirty="0">
                <a:solidFill>
                  <a:srgbClr val="FEFEFE"/>
                </a:solidFill>
                <a:latin typeface="Corbel"/>
                <a:ea typeface="Corbel"/>
                <a:cs typeface="Corbel"/>
                <a:sym typeface="Corbel"/>
              </a:rPr>
              <a:t>milica.maric@ef.unibl.org</a:t>
            </a:r>
            <a:endParaRPr sz="2000" b="1" i="0" u="none" strike="noStrike" cap="none" dirty="0">
              <a:solidFill>
                <a:srgbClr val="FEFEFE"/>
              </a:solidFill>
              <a:latin typeface="Corbel"/>
              <a:ea typeface="Corbel"/>
              <a:cs typeface="Corbel"/>
              <a:sym typeface="Corbe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FEFEFE"/>
              </a:solidFill>
              <a:latin typeface="Gill Sans"/>
              <a:ea typeface="Gill Sans"/>
              <a:cs typeface="Gill Sans"/>
              <a:sym typeface="Gill Sans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AE6A1F10-4756-45E1-B8FE-FDE3C45AB2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847594" y="4504944"/>
            <a:ext cx="6801612" cy="1239894"/>
          </a:xfrm>
        </p:spPr>
        <p:txBody>
          <a:bodyPr>
            <a:normAutofit/>
          </a:bodyPr>
          <a:lstStyle/>
          <a:p>
            <a:r>
              <a:rPr lang="sr-Cyrl-BA" sz="2800" b="1" dirty="0"/>
              <a:t>Вјежбе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518421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F8E37F-A535-4F81-B1F9-D08813CF2EB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93558" y="485274"/>
                <a:ext cx="11004884" cy="5887452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b="1" dirty="0"/>
                  <a:t>Најчешће кориштене формуле за рачунање агрегатног индекса цијена:</a:t>
                </a:r>
              </a:p>
              <a:p>
                <a:pPr marL="0" indent="0">
                  <a:buNone/>
                </a:pPr>
                <a:r>
                  <a:rPr lang="sr-Latn-BA" dirty="0"/>
                  <a:t>Laspeyers	</a:t>
                </a:r>
                <a:r>
                  <a:rPr lang="sr-Cyrl-BA" dirty="0"/>
                  <a:t>-ов индекс</a:t>
                </a:r>
                <a:r>
                  <a:rPr lang="sr-Latn-BA" dirty="0"/>
                  <a:t> 				Fischer</a:t>
                </a:r>
                <a:r>
                  <a:rPr lang="sr-Cyrl-BA" dirty="0"/>
                  <a:t>-ов индекс</a:t>
                </a:r>
                <a:endParaRPr lang="sr-Latn-B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/>
                  <a:t> 	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  <m:r>
                          <a:rPr lang="sr-Latn-BA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</m:e>
                    </m:rad>
                    <m:r>
                      <a:rPr lang="sr-Latn-BA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Paasche</a:t>
                </a:r>
                <a:r>
                  <a:rPr lang="sr-Cyrl-BA" dirty="0"/>
                  <a:t>-ов индекс</a:t>
                </a:r>
                <a:r>
                  <a:rPr lang="sr-Latn-BA" dirty="0"/>
                  <a:t>				     	  Marschall-Edgeworth</a:t>
                </a:r>
                <a:r>
                  <a:rPr lang="sr-Cyrl-BA" dirty="0"/>
                  <a:t>-ов индекс</a:t>
                </a:r>
                <a:endParaRPr lang="sr-Latn-BA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/>
                  <a:t>	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sr-Latn-BA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sr-Latn-B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  <m:d>
                          <m:d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sr-Latn-BA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endParaRPr lang="sr-Cyrl-BA" dirty="0"/>
              </a:p>
              <a:p>
                <a:pPr marL="0" indent="0">
                  <a:buNone/>
                </a:pPr>
                <a:r>
                  <a:rPr lang="sr-Cyrl-BA" b="1" dirty="0"/>
                  <a:t>Радна табела</a:t>
                </a:r>
                <a:r>
                  <a:rPr lang="sr-Cyrl-BA" dirty="0"/>
                  <a:t>: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F8E37F-A535-4F81-B1F9-D08813CF2E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93558" y="485274"/>
                <a:ext cx="11004884" cy="5887452"/>
              </a:xfrm>
              <a:blipFill>
                <a:blip r:embed="rId2"/>
                <a:stretch>
                  <a:fillRect l="-443" t="-6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D02AD74-C2E5-4085-91C0-A9E28EAED9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3425273"/>
                  </p:ext>
                </p:extLst>
              </p:nvPr>
            </p:nvGraphicFramePr>
            <p:xfrm>
              <a:off x="740670" y="4062701"/>
              <a:ext cx="10282405" cy="2191924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45400">
                      <a:extLst>
                        <a:ext uri="{9D8B030D-6E8A-4147-A177-3AD203B41FA5}">
                          <a16:colId xmlns:a16="http://schemas.microsoft.com/office/drawing/2014/main" val="3626867584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405744108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2823662250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77768897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370648332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634548093"/>
                        </a:ext>
                      </a:extLst>
                    </a:gridCol>
                  </a:tblGrid>
                  <a:tr h="7093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sr-Cyrl-BA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Cyrl-BA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sr-Cyrl-BA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20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20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2000" b="1" dirty="0">
                            <a:latin typeface="Gill San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167617649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25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750/25 = 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787060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310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5.200/130 =40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6497003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780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16.800/240 = 70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77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5264265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>
                              <a:latin typeface="+mn-lt"/>
                            </a:rPr>
                            <a:t>22.750</a:t>
                          </a:r>
                          <a:endParaRPr lang="en-US" b="1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10527086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3">
                <a:extLst>
                  <a:ext uri="{FF2B5EF4-FFF2-40B4-BE49-F238E27FC236}">
                    <a16:creationId xmlns:a16="http://schemas.microsoft.com/office/drawing/2014/main" id="{4D02AD74-C2E5-4085-91C0-A9E28EAED92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53425273"/>
                  </p:ext>
                </p:extLst>
              </p:nvPr>
            </p:nvGraphicFramePr>
            <p:xfrm>
              <a:off x="740670" y="4062701"/>
              <a:ext cx="10282405" cy="2191924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545400">
                      <a:extLst>
                        <a:ext uri="{9D8B030D-6E8A-4147-A177-3AD203B41FA5}">
                          <a16:colId xmlns:a16="http://schemas.microsoft.com/office/drawing/2014/main" val="3626867584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405744108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2823662250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77768897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1370648332"/>
                        </a:ext>
                      </a:extLst>
                    </a:gridCol>
                    <a:gridCol w="1747401">
                      <a:extLst>
                        <a:ext uri="{9D8B030D-6E8A-4147-A177-3AD203B41FA5}">
                          <a16:colId xmlns:a16="http://schemas.microsoft.com/office/drawing/2014/main" val="634548093"/>
                        </a:ext>
                      </a:extLst>
                    </a:gridCol>
                  </a:tblGrid>
                  <a:tr h="70934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/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88502" t="-855" r="-400000" b="-2205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189161" t="-855" r="-301399" b="-2205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288153" t="-855" r="-200348" b="-2205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388153" t="-855" r="-100348" b="-22051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>
                          <a:blip r:embed="rId3"/>
                          <a:stretch>
                            <a:fillRect l="-488153" t="-855" r="-348" b="-22051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167617649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25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750/25 = 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36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2787060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130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310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5.200/130 =40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60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364970039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III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240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780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16.800/240 = 70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77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075264265"/>
                      </a:ext>
                    </a:extLst>
                  </a:tr>
                  <a:tr h="370644">
                    <a:tc>
                      <a:txBody>
                        <a:bodyPr/>
                        <a:lstStyle/>
                        <a:p>
                          <a:pPr algn="ctr"/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b="1" dirty="0">
                              <a:latin typeface="+mn-lt"/>
                            </a:rPr>
                            <a:t>22.750</a:t>
                          </a:r>
                          <a:endParaRPr lang="en-US" b="1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+mn-lt"/>
                            </a:rPr>
                            <a:t>-</a:t>
                          </a:r>
                          <a:endParaRPr lang="en-US" dirty="0">
                            <a:latin typeface="+mn-lt"/>
                          </a:endParaRPr>
                        </a:p>
                      </a:txBody>
                      <a:tcPr>
                        <a:lnL>
                          <a:noFill/>
                        </a:lnL>
                        <a:lnR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</a:tcPr>
                    </a:tc>
                    <a:extLst>
                      <a:ext uri="{0D108BD9-81ED-4DB2-BD59-A6C34878D82A}">
                        <a16:rowId xmlns:a16="http://schemas.microsoft.com/office/drawing/2014/main" val="2105270860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683256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FA6F7-C7BC-4F92-8C7B-66B1538BF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565484"/>
            <a:ext cx="11133221" cy="5727031"/>
          </a:xfrm>
        </p:spPr>
        <p:txBody>
          <a:bodyPr/>
          <a:lstStyle/>
          <a:p>
            <a:pPr marL="0" indent="0">
              <a:buNone/>
            </a:pPr>
            <a:r>
              <a:rPr lang="sr-Cyrl-BA" dirty="0"/>
              <a:t>За израчунавање агрегатних индекса цијена потребно је извршити додатна израчунавања, што радимо у наредној табели: 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61207BDB-054A-42AE-B45E-8DBE4386697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339218"/>
                  </p:ext>
                </p:extLst>
              </p:nvPr>
            </p:nvGraphicFramePr>
            <p:xfrm>
              <a:off x="529388" y="1574798"/>
              <a:ext cx="10796340" cy="185420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799390">
                      <a:extLst>
                        <a:ext uri="{9D8B030D-6E8A-4147-A177-3AD203B41FA5}">
                          <a16:colId xmlns:a16="http://schemas.microsoft.com/office/drawing/2014/main" val="1100409803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59157095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84889168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238555954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474263165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36471228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1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𝟎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800" b="1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sr-Latn-BA" sz="18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𝒑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sr-Latn-BA" sz="1800" b="1" i="1">
                                        <a:latin typeface="Cambria Math" panose="02040503050406030204" pitchFamily="18" charset="0"/>
                                      </a:rPr>
                                      <m:t>𝒒</m:t>
                                    </m:r>
                                  </m:e>
                                  <m:sub>
                                    <m:r>
                                      <a:rPr lang="sr-Cyrl-BA" sz="1800" b="1" i="1" smtClean="0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sr-Cyrl-BA" sz="1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dirty="0"/>
                            <a:t>)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sr-Latn-BA" sz="1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sz="1800" b="1" i="1">
                                          <a:latin typeface="Cambria Math" panose="020405030504060302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sr-Latn-BA" sz="1800" b="1" i="1" smtClean="0">
                                          <a:latin typeface="Cambria Math" panose="02040503050406030204" pitchFamily="18" charset="0"/>
                                        </a:rPr>
                                        <m:t>𝟎</m:t>
                                      </m:r>
                                    </m:sub>
                                  </m:s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sr-Cyrl-BA" sz="1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dirty="0"/>
                            <a:t>)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sSub>
                                    <m:sSubPr>
                                      <m:ctrlPr>
                                        <a:rPr lang="sr-Latn-BA" sz="1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sz="1800" b="1" i="1">
                                          <a:latin typeface="Cambria Math" panose="020405030504060302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sr-Cyrl-BA" sz="18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sub>
                                  </m:s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𝟎</m:t>
                                  </m:r>
                                </m:sub>
                              </m:sSub>
                              <m:r>
                                <a:rPr lang="sr-Cyrl-BA" sz="1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sr-Latn-BA" sz="1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sz="1800" b="1" i="1">
                                      <a:latin typeface="Cambria Math" panose="02040503050406030204" pitchFamily="18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sr-Cyrl-BA" sz="18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</m:oMath>
                          </a14:m>
                          <a:r>
                            <a:rPr lang="sr-Cyrl-BA" dirty="0"/>
                            <a:t>)</a:t>
                          </a:r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9818693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160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66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650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960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7284108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6512779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147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35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114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4260394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27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68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930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27985785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61207BDB-054A-42AE-B45E-8DBE4386697B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3339218"/>
                  </p:ext>
                </p:extLst>
              </p:nvPr>
            </p:nvGraphicFramePr>
            <p:xfrm>
              <a:off x="529388" y="1574798"/>
              <a:ext cx="10796340" cy="1854200"/>
            </p:xfrm>
            <a:graphic>
              <a:graphicData uri="http://schemas.openxmlformats.org/drawingml/2006/table">
                <a:tbl>
                  <a:tblPr firstRow="1" bandRow="1">
                    <a:tableStyleId>{3B4B98B0-60AC-42C2-AFA5-B58CD77FA1E5}</a:tableStyleId>
                  </a:tblPr>
                  <a:tblGrid>
                    <a:gridCol w="1799390">
                      <a:extLst>
                        <a:ext uri="{9D8B030D-6E8A-4147-A177-3AD203B41FA5}">
                          <a16:colId xmlns:a16="http://schemas.microsoft.com/office/drawing/2014/main" val="1100409803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59157095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84889168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2385559546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1474263165"/>
                        </a:ext>
                      </a:extLst>
                    </a:gridCol>
                    <a:gridCol w="1799390">
                      <a:extLst>
                        <a:ext uri="{9D8B030D-6E8A-4147-A177-3AD203B41FA5}">
                          <a16:colId xmlns:a16="http://schemas.microsoft.com/office/drawing/2014/main" val="36471228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t="-8197" r="-501017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9662" t="-8197" r="-399324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200339" t="-8197" r="-300678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00339" t="-8197" r="-200678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98986" t="-8197" r="-100000" b="-42786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500678" t="-8197" r="-339" b="-427869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81869347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160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66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650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960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27284108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7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12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13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31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000</a:t>
                          </a:r>
                        </a:p>
                      </a:txBody>
                      <a:tcPr marL="7620" marR="7620" marT="7620" marB="0" anchor="ctr"/>
                    </a:tc>
                    <a:extLst>
                      <a:ext uri="{0D108BD9-81ED-4DB2-BD59-A6C34878D82A}">
                        <a16:rowId xmlns:a16="http://schemas.microsoft.com/office/drawing/2014/main" val="116512779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60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060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147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35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280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114</a:t>
                          </a:r>
                          <a:r>
                            <a:rPr lang="sr-Latn-BA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660</a:t>
                          </a:r>
                        </a:p>
                      </a:txBody>
                      <a:tcPr marL="7620" marR="7620" marT="7620" marB="0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164260394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27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180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68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80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820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endParaRPr lang="en-US" sz="18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930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149</a:t>
                          </a:r>
                          <a:r>
                            <a:rPr lang="sr-Latn-BA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.</a:t>
                          </a:r>
                          <a:r>
                            <a:rPr lang="en-US" sz="18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620</a:t>
                          </a:r>
                        </a:p>
                      </a:txBody>
                      <a:tcPr marL="7620" marR="7620" marT="7620" marB="0" anchor="ctr"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027985785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370CE08-D49C-4571-B2F0-72A0F9358E0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122948" y="3734213"/>
                <a:ext cx="11069052" cy="294372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8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2pPr>
                <a:lvl3pPr marL="6858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3pPr>
                <a:lvl4pPr marL="9144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4pPr>
                <a:lvl5pPr marL="114300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lvl5pPr>
                <a:lvl6pPr marL="131286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484313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1657350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1882775" indent="-228600" algn="l" defTabSz="914400" rtl="0" eaLnBrk="1" latinLnBrk="0" hangingPunct="1">
                  <a:lnSpc>
                    <a:spcPct val="100000"/>
                  </a:lnSpc>
                  <a:spcBef>
                    <a:spcPts val="1000"/>
                  </a:spcBef>
                  <a:buClr>
                    <a:schemeClr val="accent2"/>
                  </a:buClr>
                  <a:buFont typeface="Arial" panose="020B0604020202020204" pitchFamily="34" charset="0"/>
                  <a:buChar char="•"/>
                  <a:defRPr sz="16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dirty="0"/>
                  <a:t>Laspeyers	</a:t>
                </a:r>
                <a:r>
                  <a:rPr lang="sr-Cyrl-BA" dirty="0"/>
                  <a:t>-ов индекс</a:t>
                </a:r>
                <a:r>
                  <a:rPr lang="sr-Latn-BA" dirty="0"/>
                  <a:t> 				Fischer</a:t>
                </a:r>
                <a:r>
                  <a:rPr lang="sr-Cyrl-BA" dirty="0"/>
                  <a:t>-ов индекс</a:t>
                </a:r>
                <a:endParaRPr lang="sr-Latn-B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68.800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22.750</m:t>
                        </m:r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𝟑𝟎𝟐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sr-Latn-BA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68.800</m:t>
                            </m:r>
                          </m:num>
                          <m:den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22.750</m:t>
                            </m:r>
                          </m:den>
                        </m:f>
                        <m:r>
                          <a:rPr lang="sr-Latn-BA" sz="2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sr-Latn-BA" sz="20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80.820</m:t>
                            </m:r>
                          </m:num>
                          <m:den>
                            <m:r>
                              <a:rPr lang="sr-Latn-BA" sz="2000" b="0" i="1" smtClean="0">
                                <a:latin typeface="Cambria Math" panose="02040503050406030204" pitchFamily="18" charset="0"/>
                              </a:rPr>
                              <m:t>27.180</m:t>
                            </m:r>
                          </m:den>
                        </m:f>
                      </m:e>
                    </m:rad>
                    <m:r>
                      <a:rPr lang="sr-Latn-BA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𝟐𝟗𝟗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𝟗</m:t>
                    </m:r>
                  </m:oMath>
                </a14:m>
                <a:endParaRPr lang="sr-Latn-BA" sz="2000" b="1" dirty="0"/>
              </a:p>
              <a:p>
                <a:pPr marL="0" indent="0">
                  <a:buFont typeface="Arial" panose="020B0604020202020204" pitchFamily="34" charset="0"/>
                  <a:buNone/>
                </a:pPr>
                <a:endParaRPr lang="sr-Latn-BA" dirty="0"/>
              </a:p>
              <a:p>
                <a:pPr marL="0" indent="0">
                  <a:buFont typeface="Arial" panose="020B0604020202020204" pitchFamily="34" charset="0"/>
                  <a:buNone/>
                </a:pPr>
                <a:r>
                  <a:rPr lang="sr-Latn-BA" dirty="0"/>
                  <a:t>Paasche</a:t>
                </a:r>
                <a:r>
                  <a:rPr lang="sr-Cyrl-BA" dirty="0"/>
                  <a:t>-ов индекс</a:t>
                </a:r>
                <a:r>
                  <a:rPr lang="sr-Latn-BA" dirty="0"/>
                  <a:t>				     	  Marschall-Edgeworth</a:t>
                </a:r>
                <a:r>
                  <a:rPr lang="sr-Cyrl-BA" dirty="0"/>
                  <a:t>-ов индекс</a:t>
                </a:r>
                <a:endParaRPr lang="sr-Latn-BA" dirty="0"/>
              </a:p>
              <a:p>
                <a:pPr marL="0" indent="0">
                  <a:buFont typeface="Arial" panose="020B0604020202020204" pitchFamily="34" charset="0"/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80.820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27.180</m:t>
                        </m:r>
                      </m:den>
                    </m:f>
                    <m:r>
                      <a:rPr lang="sr-Latn-BA" sz="2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𝟐𝟗𝟕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</m:t>
                    </m:r>
                  </m:oMath>
                </a14:m>
                <a:r>
                  <a:rPr lang="sr-Latn-BA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000" i="1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  <m:r>
                      <a:rPr lang="sr-Latn-BA" sz="200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149.620</m:t>
                        </m:r>
                      </m:num>
                      <m:den>
                        <m:r>
                          <a:rPr lang="sr-Latn-BA" sz="2000" b="0" i="1" smtClean="0">
                            <a:latin typeface="Cambria Math" panose="02040503050406030204" pitchFamily="18" charset="0"/>
                          </a:rPr>
                          <m:t>49.930</m:t>
                        </m:r>
                      </m:den>
                    </m:f>
                    <m:r>
                      <a:rPr lang="sr-Latn-BA" sz="2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</m:t>
                    </m:r>
                    <m:r>
                      <a:rPr lang="sr-Latn-BA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0=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𝟐𝟗𝟗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sr-Latn-BA" sz="20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</m:t>
                    </m:r>
                  </m:oMath>
                </a14:m>
                <a:endParaRPr lang="sr-Latn-BA" sz="2000" b="1" dirty="0"/>
              </a:p>
            </p:txBody>
          </p:sp>
        </mc:Choice>
        <mc:Fallback xmlns="">
          <p:sp>
            <p:nvSpPr>
              <p:cNvPr id="6" name="Content Placeholder 2">
                <a:extLst>
                  <a:ext uri="{FF2B5EF4-FFF2-40B4-BE49-F238E27FC236}">
                    <a16:creationId xmlns:a16="http://schemas.microsoft.com/office/drawing/2014/main" id="{1370CE08-D49C-4571-B2F0-72A0F9358E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2948" y="3734213"/>
                <a:ext cx="11069052" cy="2943724"/>
              </a:xfrm>
              <a:prstGeom prst="rect">
                <a:avLst/>
              </a:prstGeom>
              <a:blipFill>
                <a:blip r:embed="rId3"/>
                <a:stretch>
                  <a:fillRect l="-441" t="-1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85179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43159D-E044-462A-812B-305AA37FB07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13294" y="1084083"/>
                <a:ext cx="10765411" cy="3384222"/>
              </a:xfr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/>
              <a:lstStyle/>
              <a:p>
                <a:pPr marL="0" indent="0">
                  <a:buNone/>
                </a:pPr>
                <a:r>
                  <a:rPr lang="sr-Cyrl-BA" b="1" dirty="0"/>
                  <a:t>Аналогно рачунању агрегатних индекса цијена, могуће је израчунати и агрегатне индексе количине посматраних производа:</a:t>
                </a:r>
              </a:p>
              <a:p>
                <a:pPr marL="0" indent="0">
                  <a:buNone/>
                </a:pPr>
                <a:r>
                  <a:rPr lang="sr-Latn-BA" dirty="0"/>
                  <a:t>				</a:t>
                </a:r>
                <a:endParaRPr lang="sr-Latn-BA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b="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/>
                  <a:t> 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  <m:r>
                          <a:rPr lang="sr-Latn-BA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f>
                          <m:f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num>
                          <m:den>
                            <m:nary>
                              <m:naryPr>
                                <m:chr m:val="∑"/>
                                <m:subHide m:val="on"/>
                                <m:supHide m:val="on"/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/>
                              <m:sup/>
                              <m:e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𝑞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sr-Latn-B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  <m:t>𝑖</m:t>
                                    </m:r>
                                  </m:sub>
                                </m:sSub>
                              </m:e>
                            </m:nary>
                          </m:den>
                        </m:f>
                      </m:e>
                    </m:rad>
                    <m:r>
                      <a:rPr lang="sr-Latn-BA" sz="24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100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r>
                  <a:rPr lang="sr-Latn-BA" dirty="0"/>
                  <a:t>				     	  </a:t>
                </a:r>
              </a:p>
              <a:p>
                <a:pPr marL="0" indent="0">
                  <a:buNone/>
                </a:pPr>
                <a:r>
                  <a:rPr lang="en-US" sz="2400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sr-Latn-BA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nary>
                      </m:den>
                    </m:f>
                    <m:r>
                      <a:rPr lang="sr-Latn-BA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r>
                  <a:rPr lang="sr-Latn-BA" dirty="0"/>
                  <a:t>			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sz="2400" i="1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𝑞</m:t>
                        </m:r>
                      </m:sub>
                    </m:sSub>
                    <m:r>
                      <a:rPr lang="sr-Latn-BA" sz="24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sr-Latn-BA" sz="2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  <m:d>
                              <m:dPr>
                                <m:ctrlPr>
                                  <a:rPr lang="sr-Latn-BA" sz="2400" i="1" smtClean="0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sSub>
                                  <m:sSubPr>
                                    <m:ctrlPr>
                                      <a:rPr lang="sr-Latn-BA" sz="240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0</m:t>
                                    </m:r>
                                  </m:sub>
                                </m:sSub>
                                <m:r>
                                  <a:rPr lang="sr-Latn-BA" sz="2400" b="0" i="1" smtClean="0"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sSub>
                                  <m:sSubPr>
                                    <m:ctrlPr>
                                      <a:rPr lang="sr-Latn-BA" sz="2400" i="1"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</a:rPr>
                                      <m:t>𝑝</m:t>
                                    </m:r>
                                  </m:e>
                                  <m:sub>
                                    <m:r>
                                      <a:rPr lang="sr-Latn-BA" sz="2400" b="0" i="1" smtClean="0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sub>
                                </m:sSub>
                              </m:e>
                            </m:d>
                          </m:e>
                        </m:nary>
                      </m:num>
                      <m:den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sr-Latn-BA" sz="2400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𝑞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</m:e>
                        </m:nary>
                        <m:d>
                          <m:dPr>
                            <m:ctrlPr>
                              <a:rPr lang="sr-Latn-BA" sz="2400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sub>
                            </m:sSub>
                            <m:r>
                              <a:rPr lang="sr-Latn-BA" sz="2400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b>
                              <m:sSubPr>
                                <m:ctrlP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  <m:sub>
                                <m:r>
                                  <a:rPr lang="sr-Latn-BA" sz="24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e>
                        </m:d>
                      </m:den>
                    </m:f>
                    <m:r>
                      <a:rPr lang="sr-Latn-BA" sz="2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∙100</m:t>
                    </m:r>
                  </m:oMath>
                </a14:m>
                <a:endParaRPr lang="sr-Latn-BA" dirty="0"/>
              </a:p>
              <a:p>
                <a:pPr marL="0" indent="0">
                  <a:buNone/>
                </a:pPr>
                <a:endParaRPr lang="en-US" b="1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0943159D-E044-462A-812B-305AA37FB07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13294" y="1084083"/>
                <a:ext cx="10765411" cy="3384222"/>
              </a:xfrm>
              <a:blipFill>
                <a:blip r:embed="rId2"/>
                <a:stretch>
                  <a:fillRect l="-396" t="-8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DB74BC77-6B09-49E5-B293-A5164A6E35C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610" b="89624" l="333" r="92000">
                        <a14:foregroundMark x1="56667" y1="7513" x2="39000" y2="5546"/>
                        <a14:foregroundMark x1="16000" y1="56172" x2="16000" y2="56172"/>
                        <a14:foregroundMark x1="24000" y1="64580" x2="24000" y2="64580"/>
                        <a14:foregroundMark x1="23667" y1="71556" x2="63000" y2="52773"/>
                        <a14:foregroundMark x1="74667" y1="74776" x2="92333" y2="67621"/>
                        <a14:foregroundMark x1="74333" y1="68157" x2="76667" y2="74955"/>
                        <a14:foregroundMark x1="84000" y1="67263" x2="84667" y2="74776"/>
                        <a14:foregroundMark x1="45000" y1="34884" x2="45000" y2="34884"/>
                        <a14:foregroundMark x1="333" y1="1610" x2="333" y2="161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5032" y="4596672"/>
            <a:ext cx="1263590" cy="2354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586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37DDF1-E698-41CD-8480-92387AACB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523613"/>
            <a:ext cx="7729728" cy="1188720"/>
          </a:xfrm>
        </p:spPr>
        <p:txBody>
          <a:bodyPr/>
          <a:lstStyle/>
          <a:p>
            <a:r>
              <a:rPr lang="sr-Cyrl-BA" b="1" dirty="0"/>
              <a:t>ЗАДАЦИ ЗА ВЈЕЖБАЊЕ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ECFD8F-EA48-4DAA-A494-0596A47F94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3926" y="1941094"/>
            <a:ext cx="10724148" cy="4555958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/>
            </a:pPr>
            <a:r>
              <a:rPr lang="sr-Cyrl-BA" dirty="0"/>
              <a:t>Дати су сљедећи подаци:</a:t>
            </a:r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342900" indent="-342900">
              <a:buAutoNum type="arabicPeriod"/>
            </a:pPr>
            <a:endParaRPr lang="sr-Cyrl-BA" dirty="0"/>
          </a:p>
          <a:p>
            <a:pPr marL="0" indent="0">
              <a:buNone/>
            </a:pPr>
            <a:r>
              <a:rPr lang="sr-Cyrl-BA" dirty="0"/>
              <a:t>Израчунати у којој ће се години удвостручити ниво појаве из 1994. године, ако се стопа раста након посматраног периода удвостручи.</a:t>
            </a:r>
          </a:p>
          <a:p>
            <a:pPr marL="0" indent="0">
              <a:buNone/>
            </a:pPr>
            <a:endParaRPr lang="sr-Cyrl-BA" dirty="0"/>
          </a:p>
          <a:p>
            <a:pPr marL="342900" indent="-342900">
              <a:buFont typeface="+mj-lt"/>
              <a:buAutoNum type="arabicPeriod" startAt="2"/>
            </a:pPr>
            <a:r>
              <a:rPr lang="sr-Cyrl-BA" dirty="0"/>
              <a:t>Посматрањем кретања производње у периоду 1990-1995, установили смо просјечан годишњи раст од 6,5%. У 1993. години, производња је достигла ниво од 125.000 јединица мјере. Одредити:</a:t>
            </a:r>
          </a:p>
          <a:p>
            <a:pPr marL="0" indent="0">
              <a:buNone/>
            </a:pPr>
            <a:r>
              <a:rPr lang="sr-Cyrl-BA" dirty="0"/>
              <a:t>	а) остварену производњу у 1998. години, ако је раст производње од 1996. године 2,5 пута већи у 	односу на претходни период,</a:t>
            </a:r>
          </a:p>
          <a:p>
            <a:pPr marL="0" indent="0">
              <a:buNone/>
            </a:pPr>
            <a:r>
              <a:rPr lang="sr-Cyrl-BA" dirty="0"/>
              <a:t>	б) колико се треба повећати годишњи раст производње од 1996. године, да би производња у 	2000. била двоструко већа од производње у 1994. години?</a:t>
            </a:r>
          </a:p>
          <a:p>
            <a:pPr marL="0" indent="0">
              <a:buNone/>
            </a:pPr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4FA6E8E-D1D8-4F06-BF6B-53154C965D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9265340"/>
              </p:ext>
            </p:extLst>
          </p:nvPr>
        </p:nvGraphicFramePr>
        <p:xfrm>
          <a:off x="1663031" y="2355960"/>
          <a:ext cx="9285705" cy="10730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852706">
                  <a:extLst>
                    <a:ext uri="{9D8B030D-6E8A-4147-A177-3AD203B41FA5}">
                      <a16:colId xmlns:a16="http://schemas.microsoft.com/office/drawing/2014/main" val="2940607064"/>
                    </a:ext>
                  </a:extLst>
                </a:gridCol>
                <a:gridCol w="1061857">
                  <a:extLst>
                    <a:ext uri="{9D8B030D-6E8A-4147-A177-3AD203B41FA5}">
                      <a16:colId xmlns:a16="http://schemas.microsoft.com/office/drawing/2014/main" val="3011418071"/>
                    </a:ext>
                  </a:extLst>
                </a:gridCol>
                <a:gridCol w="1061857">
                  <a:extLst>
                    <a:ext uri="{9D8B030D-6E8A-4147-A177-3AD203B41FA5}">
                      <a16:colId xmlns:a16="http://schemas.microsoft.com/office/drawing/2014/main" val="2368866388"/>
                    </a:ext>
                  </a:extLst>
                </a:gridCol>
                <a:gridCol w="1061857">
                  <a:extLst>
                    <a:ext uri="{9D8B030D-6E8A-4147-A177-3AD203B41FA5}">
                      <a16:colId xmlns:a16="http://schemas.microsoft.com/office/drawing/2014/main" val="1805537957"/>
                    </a:ext>
                  </a:extLst>
                </a:gridCol>
                <a:gridCol w="1061857">
                  <a:extLst>
                    <a:ext uri="{9D8B030D-6E8A-4147-A177-3AD203B41FA5}">
                      <a16:colId xmlns:a16="http://schemas.microsoft.com/office/drawing/2014/main" val="608301037"/>
                    </a:ext>
                  </a:extLst>
                </a:gridCol>
                <a:gridCol w="1061857">
                  <a:extLst>
                    <a:ext uri="{9D8B030D-6E8A-4147-A177-3AD203B41FA5}">
                      <a16:colId xmlns:a16="http://schemas.microsoft.com/office/drawing/2014/main" val="2691992463"/>
                    </a:ext>
                  </a:extLst>
                </a:gridCol>
                <a:gridCol w="1061857">
                  <a:extLst>
                    <a:ext uri="{9D8B030D-6E8A-4147-A177-3AD203B41FA5}">
                      <a16:colId xmlns:a16="http://schemas.microsoft.com/office/drawing/2014/main" val="3068015655"/>
                    </a:ext>
                  </a:extLst>
                </a:gridCol>
                <a:gridCol w="1061857">
                  <a:extLst>
                    <a:ext uri="{9D8B030D-6E8A-4147-A177-3AD203B41FA5}">
                      <a16:colId xmlns:a16="http://schemas.microsoft.com/office/drawing/2014/main" val="3549218951"/>
                    </a:ext>
                  </a:extLst>
                </a:gridCol>
              </a:tblGrid>
              <a:tr h="536520">
                <a:tc>
                  <a:txBody>
                    <a:bodyPr/>
                    <a:lstStyle/>
                    <a:p>
                      <a:r>
                        <a:rPr lang="sr-Cyrl-BA" b="1" dirty="0"/>
                        <a:t>Година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1988.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1989.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1990.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1991.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1992.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1993.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1994.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434087"/>
                  </a:ext>
                </a:extLst>
              </a:tr>
              <a:tr h="536520">
                <a:tc>
                  <a:txBody>
                    <a:bodyPr/>
                    <a:lstStyle/>
                    <a:p>
                      <a:r>
                        <a:rPr lang="sr-Cyrl-BA" b="1" dirty="0"/>
                        <a:t>Ланчани индекс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112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106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128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111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135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106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b="0" dirty="0">
                          <a:solidFill>
                            <a:schemeClr val="tx1"/>
                          </a:solidFill>
                        </a:rPr>
                        <a:t>109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696231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603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7C94E-3EDD-4688-99B3-E90C2C1BCE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620" y="300790"/>
            <a:ext cx="11333748" cy="6340642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sr-Cyrl-BA" dirty="0"/>
              <a:t>Дати су подаци о продаји групе производа:</a:t>
            </a:r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342900" indent="-342900">
              <a:buFont typeface="+mj-lt"/>
              <a:buAutoNum type="arabicPeriod" startAt="3"/>
            </a:pPr>
            <a:endParaRPr lang="sr-Cyrl-BA" dirty="0"/>
          </a:p>
          <a:p>
            <a:pPr marL="0" indent="0">
              <a:buNone/>
            </a:pPr>
            <a:r>
              <a:rPr lang="sr-Cyrl-BA" dirty="0"/>
              <a:t>Ако још располажемо са подацима да је продата количина у 1995. у односу на 1994. порасла за: </a:t>
            </a:r>
            <a:r>
              <a:rPr lang="sr-Latn-BA" dirty="0"/>
              <a:t>I </a:t>
            </a:r>
            <a:r>
              <a:rPr lang="sr-Cyrl-BA" dirty="0"/>
              <a:t>производ 150%,</a:t>
            </a:r>
            <a:r>
              <a:rPr lang="sr-Latn-BA" dirty="0"/>
              <a:t> II</a:t>
            </a:r>
            <a:r>
              <a:rPr lang="sr-Cyrl-BA" dirty="0"/>
              <a:t> производ 140%, </a:t>
            </a:r>
            <a:r>
              <a:rPr lang="sr-Latn-BA" dirty="0"/>
              <a:t>III </a:t>
            </a:r>
            <a:r>
              <a:rPr lang="sr-Cyrl-BA" dirty="0"/>
              <a:t>производ 120%, израчунати одговарајуће индексе цијена и количина за ову групу производа. </a:t>
            </a:r>
          </a:p>
          <a:p>
            <a:pPr marL="342900" indent="-342900">
              <a:buFont typeface="+mj-lt"/>
              <a:buAutoNum type="arabicPeriod" startAt="4"/>
            </a:pPr>
            <a:r>
              <a:rPr lang="sr-Cyrl-BA" dirty="0"/>
              <a:t>Број продатих производа једног предузећа је 1990. године износио 1.200 комада, а 1995. године је био 70% већи у односу на 1990. годину. Просјечна годишња стопа раста продаје ових производа у периоду 1990-2000. износила је 3,5%.</a:t>
            </a:r>
          </a:p>
          <a:p>
            <a:pPr marL="0" indent="0">
              <a:buNone/>
            </a:pPr>
            <a:r>
              <a:rPr lang="sr-Cyrl-BA" dirty="0"/>
              <a:t>	       а) Колика је била просјечна стопа раста продаје ових производа у периоду:</a:t>
            </a:r>
          </a:p>
          <a:p>
            <a:pPr lvl="8"/>
            <a:r>
              <a:rPr lang="sr-Cyrl-BA" sz="1800" dirty="0"/>
              <a:t>1990-1995;</a:t>
            </a:r>
          </a:p>
          <a:p>
            <a:pPr lvl="8"/>
            <a:r>
              <a:rPr lang="sr-Cyrl-BA" sz="1800" dirty="0"/>
              <a:t>1995-2000?</a:t>
            </a:r>
          </a:p>
          <a:p>
            <a:pPr marL="1255713" lvl="6" indent="0">
              <a:buNone/>
            </a:pPr>
            <a:r>
              <a:rPr lang="sr-Cyrl-BA" sz="1800" dirty="0"/>
              <a:t>б) Ако се продаја производа након 2000. година повећавала по просјечној годишњој стопи од 5%, одредити ниво продаје у 2005. години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8C690028-343A-42AF-B538-CE53CC0FA0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2215992"/>
              </p:ext>
            </p:extLst>
          </p:nvPr>
        </p:nvGraphicFramePr>
        <p:xfrm>
          <a:off x="1133641" y="802907"/>
          <a:ext cx="9630612" cy="20116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407653">
                  <a:extLst>
                    <a:ext uri="{9D8B030D-6E8A-4147-A177-3AD203B41FA5}">
                      <a16:colId xmlns:a16="http://schemas.microsoft.com/office/drawing/2014/main" val="359287658"/>
                    </a:ext>
                  </a:extLst>
                </a:gridCol>
                <a:gridCol w="2407653">
                  <a:extLst>
                    <a:ext uri="{9D8B030D-6E8A-4147-A177-3AD203B41FA5}">
                      <a16:colId xmlns:a16="http://schemas.microsoft.com/office/drawing/2014/main" val="2041306861"/>
                    </a:ext>
                  </a:extLst>
                </a:gridCol>
                <a:gridCol w="2407653">
                  <a:extLst>
                    <a:ext uri="{9D8B030D-6E8A-4147-A177-3AD203B41FA5}">
                      <a16:colId xmlns:a16="http://schemas.microsoft.com/office/drawing/2014/main" val="4072940737"/>
                    </a:ext>
                  </a:extLst>
                </a:gridCol>
                <a:gridCol w="2407653">
                  <a:extLst>
                    <a:ext uri="{9D8B030D-6E8A-4147-A177-3AD203B41FA5}">
                      <a16:colId xmlns:a16="http://schemas.microsoft.com/office/drawing/2014/main" val="256240201"/>
                    </a:ext>
                  </a:extLst>
                </a:gridCol>
              </a:tblGrid>
              <a:tr h="654519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Производ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Вриједност у 1995. (000 КМ)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Индивидуални индекси цијена (1994=100)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BA" dirty="0"/>
                        <a:t>Индивидуални индекси вриједности (1994=100)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5366936"/>
                  </a:ext>
                </a:extLst>
              </a:tr>
              <a:tr h="320742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540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135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7472406"/>
                  </a:ext>
                </a:extLst>
              </a:tr>
              <a:tr h="320742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II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1.456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240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280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7820647"/>
                  </a:ext>
                </a:extLst>
              </a:tr>
              <a:tr h="320742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III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1.820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170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325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30706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3580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2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1D3D7B-9CD1-4E4C-8DFA-1461E39331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410" y="104674"/>
            <a:ext cx="10716127" cy="6648651"/>
          </a:xfrm>
        </p:spPr>
        <p:txBody>
          <a:bodyPr/>
          <a:lstStyle/>
          <a:p>
            <a:pPr marL="342900" indent="-342900">
              <a:buFont typeface="+mj-lt"/>
              <a:buAutoNum type="arabicPeriod" startAt="5"/>
            </a:pPr>
            <a:r>
              <a:rPr lang="sr-Cyrl-BA" dirty="0"/>
              <a:t>Дате су процентуалне промјене производње у периоду од 1980. до 1985. године у односу на производњу у 1977. години:</a:t>
            </a:r>
          </a:p>
          <a:p>
            <a:pPr marL="342900" indent="-342900">
              <a:buFont typeface="+mj-lt"/>
              <a:buAutoNum type="arabicPeriod" startAt="5"/>
            </a:pPr>
            <a:endParaRPr lang="sr-Cyrl-BA" dirty="0"/>
          </a:p>
          <a:p>
            <a:pPr marL="342900" indent="-342900">
              <a:buFont typeface="+mj-lt"/>
              <a:buAutoNum type="arabicPeriod" startAt="5"/>
            </a:pPr>
            <a:endParaRPr lang="sr-Cyrl-BA" dirty="0"/>
          </a:p>
          <a:p>
            <a:pPr marL="342900" indent="-342900">
              <a:buFont typeface="+mj-lt"/>
              <a:buAutoNum type="arabicPeriod" startAt="5"/>
            </a:pPr>
            <a:endParaRPr lang="sr-Cyrl-BA" dirty="0"/>
          </a:p>
          <a:p>
            <a:pPr marL="342900" indent="-342900">
              <a:buFont typeface="+mj-lt"/>
              <a:buAutoNum type="arabicPeriod" startAt="5"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342900" indent="-342900">
              <a:buFont typeface="+mj-lt"/>
              <a:buAutoNum type="arabicPeriod" startAt="5"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342900" indent="-342900">
              <a:buFont typeface="+mj-lt"/>
              <a:buAutoNum type="arabicPeriod" startAt="6"/>
            </a:pPr>
            <a:r>
              <a:rPr lang="sr-Cyrl-BA" dirty="0"/>
              <a:t>Дати су подаци:</a:t>
            </a:r>
          </a:p>
          <a:p>
            <a:pPr marL="342900" indent="-342900">
              <a:buFont typeface="+mj-lt"/>
              <a:buAutoNum type="arabicPeriod" startAt="5"/>
            </a:pPr>
            <a:endParaRPr lang="sr-Cyrl-BA" dirty="0"/>
          </a:p>
          <a:p>
            <a:pPr marL="342900" indent="-342900">
              <a:buFont typeface="+mj-lt"/>
              <a:buAutoNum type="arabicPeriod" startAt="5"/>
            </a:pPr>
            <a:endParaRPr lang="sr-Cyrl-BA" dirty="0"/>
          </a:p>
          <a:p>
            <a:pPr marL="342900" indent="-342900">
              <a:buFont typeface="+mj-lt"/>
              <a:buAutoNum type="arabicPeriod" startAt="5"/>
            </a:pPr>
            <a:endParaRPr lang="sr-Cyrl-BA" dirty="0"/>
          </a:p>
          <a:p>
            <a:pPr marL="342900" indent="-342900">
              <a:buFont typeface="+mj-lt"/>
              <a:buAutoNum type="arabicPeriod" startAt="5"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r>
              <a:rPr lang="sr-Cyrl-BA" dirty="0"/>
              <a:t>Израчунати одговарајуће индексе цијена и количина за ову групу производа и коментарисати добијене резултате.</a:t>
            </a:r>
          </a:p>
          <a:p>
            <a:pPr marL="0" indent="0">
              <a:buNone/>
            </a:pPr>
            <a:endParaRPr lang="sr-Cyrl-BA" dirty="0"/>
          </a:p>
          <a:p>
            <a:pPr marL="0" indent="0">
              <a:buNone/>
            </a:pPr>
            <a:endParaRPr lang="sr-Cyrl-BA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BC0F82D-3EA8-4693-A671-70D3D28B4A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402118"/>
              </p:ext>
            </p:extLst>
          </p:nvPr>
        </p:nvGraphicFramePr>
        <p:xfrm>
          <a:off x="938462" y="857452"/>
          <a:ext cx="3397868" cy="27174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698934">
                  <a:extLst>
                    <a:ext uri="{9D8B030D-6E8A-4147-A177-3AD203B41FA5}">
                      <a16:colId xmlns:a16="http://schemas.microsoft.com/office/drawing/2014/main" val="2742249217"/>
                    </a:ext>
                  </a:extLst>
                </a:gridCol>
                <a:gridCol w="1698934">
                  <a:extLst>
                    <a:ext uri="{9D8B030D-6E8A-4147-A177-3AD203B41FA5}">
                      <a16:colId xmlns:a16="http://schemas.microsoft.com/office/drawing/2014/main" val="1024580969"/>
                    </a:ext>
                  </a:extLst>
                </a:gridCol>
              </a:tblGrid>
              <a:tr h="522853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Година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Повећање (%)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74533160"/>
                  </a:ext>
                </a:extLst>
              </a:tr>
              <a:tr h="324560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1980.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25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9852847"/>
                  </a:ext>
                </a:extLst>
              </a:tr>
              <a:tr h="324560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1981.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40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2757861"/>
                  </a:ext>
                </a:extLst>
              </a:tr>
              <a:tr h="324560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1982.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90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21118683"/>
                  </a:ext>
                </a:extLst>
              </a:tr>
              <a:tr h="324560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1983.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100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0071758"/>
                  </a:ext>
                </a:extLst>
              </a:tr>
              <a:tr h="324560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1984.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80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14861672"/>
                  </a:ext>
                </a:extLst>
              </a:tr>
              <a:tr h="324560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1985.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110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379232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849B597-5A8D-45C0-9C35-06E914C5F9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6140179"/>
              </p:ext>
            </p:extLst>
          </p:nvPr>
        </p:nvGraphicFramePr>
        <p:xfrm>
          <a:off x="603398" y="4069228"/>
          <a:ext cx="10323095" cy="1737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310993">
                  <a:extLst>
                    <a:ext uri="{9D8B030D-6E8A-4147-A177-3AD203B41FA5}">
                      <a16:colId xmlns:a16="http://schemas.microsoft.com/office/drawing/2014/main" val="359287658"/>
                    </a:ext>
                  </a:extLst>
                </a:gridCol>
                <a:gridCol w="1838994">
                  <a:extLst>
                    <a:ext uri="{9D8B030D-6E8A-4147-A177-3AD203B41FA5}">
                      <a16:colId xmlns:a16="http://schemas.microsoft.com/office/drawing/2014/main" val="2041306861"/>
                    </a:ext>
                  </a:extLst>
                </a:gridCol>
                <a:gridCol w="1838994">
                  <a:extLst>
                    <a:ext uri="{9D8B030D-6E8A-4147-A177-3AD203B41FA5}">
                      <a16:colId xmlns:a16="http://schemas.microsoft.com/office/drawing/2014/main" val="3909209735"/>
                    </a:ext>
                  </a:extLst>
                </a:gridCol>
                <a:gridCol w="2667057">
                  <a:extLst>
                    <a:ext uri="{9D8B030D-6E8A-4147-A177-3AD203B41FA5}">
                      <a16:colId xmlns:a16="http://schemas.microsoft.com/office/drawing/2014/main" val="4072940737"/>
                    </a:ext>
                  </a:extLst>
                </a:gridCol>
                <a:gridCol w="2667057">
                  <a:extLst>
                    <a:ext uri="{9D8B030D-6E8A-4147-A177-3AD203B41FA5}">
                      <a16:colId xmlns:a16="http://schemas.microsoft.com/office/drawing/2014/main" val="256240201"/>
                    </a:ext>
                  </a:extLst>
                </a:gridCol>
              </a:tblGrid>
              <a:tr h="579564"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Производ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Цијена  у 1997. 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Количина у 1995.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Индекс цијена (1995=100)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Cyrl-BA" dirty="0"/>
                        <a:t>Индекс вриједности (1995=100)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75366936"/>
                  </a:ext>
                </a:extLst>
              </a:tr>
              <a:tr h="331179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320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200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128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153,6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97472406"/>
                  </a:ext>
                </a:extLst>
              </a:tr>
              <a:tr h="331179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II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1.300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350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104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118,857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87820647"/>
                  </a:ext>
                </a:extLst>
              </a:tr>
              <a:tr h="331179">
                <a:tc>
                  <a:txBody>
                    <a:bodyPr/>
                    <a:lstStyle/>
                    <a:p>
                      <a:pPr algn="ctr"/>
                      <a:r>
                        <a:rPr lang="sr-Latn-BA" dirty="0"/>
                        <a:t>III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1.600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450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106,667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/>
                        <a:t>118,5185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53070607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314361-0F38-440F-AA22-E25C8DBDCE24}"/>
              </a:ext>
            </a:extLst>
          </p:cNvPr>
          <p:cNvSpPr txBox="1"/>
          <p:nvPr/>
        </p:nvSpPr>
        <p:spPr>
          <a:xfrm>
            <a:off x="4713402" y="857452"/>
            <a:ext cx="569379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Одредити:</a:t>
            </a:r>
          </a:p>
          <a:p>
            <a:endParaRPr lang="sr-Cyrl-BA" dirty="0"/>
          </a:p>
          <a:p>
            <a:r>
              <a:rPr lang="sr-Cyrl-BA" dirty="0"/>
              <a:t>А) Проценат промјене производње у периоду од 1982. до 1984. године,</a:t>
            </a:r>
          </a:p>
          <a:p>
            <a:endParaRPr lang="sr-Cyrl-BA" dirty="0"/>
          </a:p>
          <a:p>
            <a:r>
              <a:rPr lang="sr-Cyrl-BA" dirty="0"/>
              <a:t>Б) Ниво производње у 1990. години, ако знамо да је производња у 1983. години 126.000 комада, а просјечна стопа раста у периоду 1985. до 1990. већа за 150% у односу на посматрани период.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51970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90B719-763F-4677-8284-4849CF2E415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BA" dirty="0"/>
              <a:t>ХВАЛА НА ПАЖЊИ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B6941DB-0C51-4C8D-9628-F90AE4A0BE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183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BC8C026E-C1AB-439B-840F-005B7EF8697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90906993"/>
              </p:ext>
            </p:extLst>
          </p:nvPr>
        </p:nvGraphicFramePr>
        <p:xfrm>
          <a:off x="1395663" y="433137"/>
          <a:ext cx="9593179" cy="6240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5018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2FDB2-BC76-497B-B391-9CD0F5C9CA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7584" y="471340"/>
            <a:ext cx="10982226" cy="6023728"/>
          </a:xfrm>
        </p:spPr>
        <p:txBody>
          <a:bodyPr/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</a:rPr>
              <a:t>ЗАДАТАК 1</a:t>
            </a:r>
            <a:r>
              <a:rPr lang="sr-Cyrl-BA" sz="2000" dirty="0"/>
              <a:t>:</a:t>
            </a:r>
          </a:p>
          <a:p>
            <a:pPr marL="0" indent="0">
              <a:buNone/>
            </a:pPr>
            <a:r>
              <a:rPr lang="sr-Cyrl-BA" dirty="0"/>
              <a:t>Дати су подаци о кретању производње једног предузећа у периоду од 1985. до 1993. године: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5103ACF-7940-4FCA-8FF2-18D1C9A503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1703196"/>
              </p:ext>
            </p:extLst>
          </p:nvPr>
        </p:nvGraphicFramePr>
        <p:xfrm>
          <a:off x="860926" y="1367126"/>
          <a:ext cx="4208380" cy="50195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4190">
                  <a:extLst>
                    <a:ext uri="{9D8B030D-6E8A-4147-A177-3AD203B41FA5}">
                      <a16:colId xmlns:a16="http://schemas.microsoft.com/office/drawing/2014/main" val="771676827"/>
                    </a:ext>
                  </a:extLst>
                </a:gridCol>
                <a:gridCol w="2104190">
                  <a:extLst>
                    <a:ext uri="{9D8B030D-6E8A-4147-A177-3AD203B41FA5}">
                      <a16:colId xmlns:a16="http://schemas.microsoft.com/office/drawing/2014/main" val="3825927096"/>
                    </a:ext>
                  </a:extLst>
                </a:gridCol>
              </a:tblGrid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Година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Производња</a:t>
                      </a:r>
                    </a:p>
                    <a:p>
                      <a:pPr algn="ctr"/>
                      <a:r>
                        <a:rPr lang="sr-Cyrl-BA" dirty="0">
                          <a:latin typeface="Gill Sans"/>
                        </a:rPr>
                        <a:t>(000 комада)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9300742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1985.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476120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1986.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24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9629748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1987.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576603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1988.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1773790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1989.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0494509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1990.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34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484248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1991.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250894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1992.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5127446"/>
                  </a:ext>
                </a:extLst>
              </a:tr>
              <a:tr h="486606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1993.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40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454210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79A4B000-3D79-499E-B1FA-4E8271952566}"/>
              </a:ext>
            </a:extLst>
          </p:cNvPr>
          <p:cNvSpPr txBox="1"/>
          <p:nvPr/>
        </p:nvSpPr>
        <p:spPr>
          <a:xfrm>
            <a:off x="5751674" y="1945739"/>
            <a:ext cx="524576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BA" dirty="0"/>
              <a:t>А) Израчунати ланчане и базне индексе са базом у 1989. години,</a:t>
            </a:r>
          </a:p>
          <a:p>
            <a:endParaRPr lang="sr-Cyrl-BA" dirty="0"/>
          </a:p>
          <a:p>
            <a:r>
              <a:rPr lang="sr-Cyrl-BA" dirty="0"/>
              <a:t>Б) Извршити трансформацију ланчаних индекса у базне са базом у 1989. години,</a:t>
            </a:r>
          </a:p>
          <a:p>
            <a:endParaRPr lang="sr-Cyrl-BA" dirty="0"/>
          </a:p>
          <a:p>
            <a:r>
              <a:rPr lang="sr-Cyrl-BA" dirty="0"/>
              <a:t>В) Израчунати просјечну годишњу стопу раста посматране појаве, на основу почетних података и ланчаних индекса,</a:t>
            </a:r>
          </a:p>
          <a:p>
            <a:endParaRPr lang="sr-Cyrl-BA" dirty="0"/>
          </a:p>
          <a:p>
            <a:r>
              <a:rPr lang="sr-Cyrl-BA" dirty="0"/>
              <a:t>Г) Колика производња се може очекивати у 1995. години, ако се испољени раст настави?</a:t>
            </a:r>
          </a:p>
          <a:p>
            <a:endParaRPr lang="sr-Cyrl-BA" dirty="0"/>
          </a:p>
          <a:p>
            <a:r>
              <a:rPr lang="sr-Cyrl-BA" dirty="0"/>
              <a:t>Д) У којој години ће појава достићи ниво од 48 хиљада производа?</a:t>
            </a:r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0136CC1-9E10-426B-9D7C-D90E4E3837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5000" l="9524" r="94286">
                        <a14:foregroundMark x1="62222" y1="42917" x2="62540" y2="92917"/>
                        <a14:foregroundMark x1="45079" y1="60417" x2="47937" y2="89167"/>
                        <a14:foregroundMark x1="29524" y1="71667" x2="28254" y2="92083"/>
                        <a14:foregroundMark x1="13651" y1="88333" x2="13333" y2="95000"/>
                        <a14:foregroundMark x1="94286" y1="5000" x2="88889" y2="1125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7315" y="5058090"/>
            <a:ext cx="2362382" cy="1799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0543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389F5-AD71-4F08-A5E1-46F2AA509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8157" y="386500"/>
            <a:ext cx="10878532" cy="61085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tx1"/>
                </a:solidFill>
              </a:rPr>
              <a:t>А) Израчунати ланчане и базне индексе са базом у 1989. години</a:t>
            </a:r>
            <a:endParaRPr lang="en-US" sz="2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3A31148-0BAE-4F04-853C-32EA6CBFD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5769030"/>
              </p:ext>
            </p:extLst>
          </p:nvPr>
        </p:nvGraphicFramePr>
        <p:xfrm>
          <a:off x="1803248" y="1270873"/>
          <a:ext cx="8648349" cy="4608889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1431731">
                  <a:extLst>
                    <a:ext uri="{9D8B030D-6E8A-4147-A177-3AD203B41FA5}">
                      <a16:colId xmlns:a16="http://schemas.microsoft.com/office/drawing/2014/main" val="771676827"/>
                    </a:ext>
                  </a:extLst>
                </a:gridCol>
                <a:gridCol w="2017176">
                  <a:extLst>
                    <a:ext uri="{9D8B030D-6E8A-4147-A177-3AD203B41FA5}">
                      <a16:colId xmlns:a16="http://schemas.microsoft.com/office/drawing/2014/main" val="3825927096"/>
                    </a:ext>
                  </a:extLst>
                </a:gridCol>
                <a:gridCol w="2600620">
                  <a:extLst>
                    <a:ext uri="{9D8B030D-6E8A-4147-A177-3AD203B41FA5}">
                      <a16:colId xmlns:a16="http://schemas.microsoft.com/office/drawing/2014/main" val="3284598678"/>
                    </a:ext>
                  </a:extLst>
                </a:gridCol>
                <a:gridCol w="2598822">
                  <a:extLst>
                    <a:ext uri="{9D8B030D-6E8A-4147-A177-3AD203B41FA5}">
                      <a16:colId xmlns:a16="http://schemas.microsoft.com/office/drawing/2014/main" val="536326317"/>
                    </a:ext>
                  </a:extLst>
                </a:gridCol>
              </a:tblGrid>
              <a:tr h="934999"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Година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Производња</a:t>
                      </a:r>
                    </a:p>
                    <a:p>
                      <a:pPr algn="ctr"/>
                      <a:r>
                        <a:rPr lang="sr-Cyrl-BA" sz="2000" dirty="0"/>
                        <a:t>(000 комада)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Ланчани индекси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Базни индекси</a:t>
                      </a:r>
                    </a:p>
                    <a:p>
                      <a:pPr algn="ctr"/>
                      <a:r>
                        <a:rPr lang="sr-Cyrl-BA" sz="2000" dirty="0"/>
                        <a:t>1989</a:t>
                      </a:r>
                      <a:r>
                        <a:rPr lang="sr-Latn-BA" sz="2000" dirty="0"/>
                        <a:t> </a:t>
                      </a:r>
                      <a:r>
                        <a:rPr lang="sr-Cyrl-BA" sz="2000" dirty="0"/>
                        <a:t>=</a:t>
                      </a:r>
                      <a:r>
                        <a:rPr lang="sr-Latn-BA" sz="2000" dirty="0"/>
                        <a:t> </a:t>
                      </a:r>
                      <a:r>
                        <a:rPr lang="sr-Cyrl-BA" sz="2000" dirty="0"/>
                        <a:t>100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9300742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1985.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-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(19/35) · 100 = 54,3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7476120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1986.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24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(24/19) · 100 = 126,3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(24/35) · 100 = 68,6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89629748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1987.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(26/24) · 100 = 108,3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(26/35) · 100 = 74,3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576603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1988.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29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(29/26) · 100 = 111,5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(29/35) · 100 = 82,9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51773790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1989.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(35/29) · 100 = 120,7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100,0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40494509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1990.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34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(34/35) · 100 =   97,1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(34/35) · 100 = 97,1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484248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1991.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(35/34) · 100 = 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(34/35) · 100 = 100,0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3250894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1992.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36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(36/35) · 100 = 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(36/35) · 100 = 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5127446"/>
                  </a:ext>
                </a:extLst>
              </a:tr>
              <a:tr h="408210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1993.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40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(40/36) · 100 = 111,1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BA" dirty="0">
                          <a:latin typeface="Gill Sans"/>
                        </a:rPr>
                        <a:t>(40/35) · 100 = 114,3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94542109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787E1E22-F20D-4B3C-8E9D-2827D443A421}"/>
              </a:ext>
            </a:extLst>
          </p:cNvPr>
          <p:cNvSpPr/>
          <p:nvPr/>
        </p:nvSpPr>
        <p:spPr>
          <a:xfrm>
            <a:off x="8436990" y="3827283"/>
            <a:ext cx="1404594" cy="452486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204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300F4-D7AC-4BE4-85A2-0B984F8ADD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2688" y="417938"/>
            <a:ext cx="6686621" cy="728316"/>
          </a:xfrm>
        </p:spPr>
        <p:txBody>
          <a:bodyPr>
            <a:normAutofit fontScale="90000"/>
          </a:bodyPr>
          <a:lstStyle/>
          <a:p>
            <a:r>
              <a:rPr lang="sr-Cyrl-BA" b="1" dirty="0"/>
              <a:t>ТРАНСФОРМАЦИЈЕ ИНДЕКСА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1F029-DFF2-4418-AFD6-41A995A67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380" y="1539374"/>
            <a:ext cx="10165239" cy="4465500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sr-Cyrl-BA" sz="2000" b="1" dirty="0"/>
              <a:t>Базних индекса у ланчане</a:t>
            </a:r>
          </a:p>
          <a:p>
            <a:pPr lvl="2"/>
            <a:r>
              <a:rPr lang="sr-Cyrl-BA" sz="1800" dirty="0"/>
              <a:t>Трансформација идентична као код оригиналних података</a:t>
            </a:r>
          </a:p>
          <a:p>
            <a:pPr lvl="2"/>
            <a:r>
              <a:rPr lang="sr-Cyrl-BA" sz="1800" dirty="0"/>
              <a:t>Одредити колико се разликовала производња у 1993. и 1992. користећи базне индексе?</a:t>
            </a:r>
          </a:p>
          <a:p>
            <a:pPr marL="457200" lvl="2" indent="0">
              <a:buNone/>
            </a:pPr>
            <a:endParaRPr lang="sr-Cyrl-BA" sz="1800" dirty="0"/>
          </a:p>
          <a:p>
            <a:pPr marL="457200" indent="-457200">
              <a:buAutoNum type="arabicPeriod"/>
            </a:pPr>
            <a:r>
              <a:rPr lang="sr-Cyrl-BA" sz="2000" b="1" dirty="0"/>
              <a:t>Базних са једном у базне индексе са другом базом</a:t>
            </a:r>
          </a:p>
          <a:p>
            <a:pPr lvl="2"/>
            <a:r>
              <a:rPr lang="sr-Cyrl-BA" sz="1800" dirty="0"/>
              <a:t>Трансформација идентична као код оригиналних података</a:t>
            </a:r>
          </a:p>
          <a:p>
            <a:pPr lvl="2"/>
            <a:r>
              <a:rPr lang="sr-Cyrl-BA" sz="1800" dirty="0"/>
              <a:t>Трансформисати индексе тако да база буде 1985. уместо 1989?</a:t>
            </a:r>
          </a:p>
          <a:p>
            <a:pPr marL="228600" lvl="1" indent="0">
              <a:buNone/>
            </a:pPr>
            <a:endParaRPr lang="sr-Cyrl-BA" sz="1800" b="1" dirty="0"/>
          </a:p>
          <a:p>
            <a:pPr marL="457200" indent="-457200">
              <a:buAutoNum type="arabicPeriod"/>
            </a:pPr>
            <a:r>
              <a:rPr lang="sr-Cyrl-BA" sz="2000" b="1" dirty="0"/>
              <a:t>Ланчаних у базне</a:t>
            </a:r>
          </a:p>
          <a:p>
            <a:pPr lvl="2"/>
            <a:r>
              <a:rPr lang="sr-Cyrl-BA" sz="1800" dirty="0"/>
              <a:t>Начин трансформације се разликује за период прије и послије базне године (задатак под Б)</a:t>
            </a:r>
            <a:endParaRPr lang="en-US" sz="1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E4A632A-789C-4F69-A23E-D00484FC17F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74330"/>
            <a:ext cx="1668544" cy="138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5109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C6C662-391C-421F-9AEE-A25C338CBD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021" y="549442"/>
            <a:ext cx="10651958" cy="57591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/>
              <a:t>Б) Извршити трансформацију ланчаних индекса у базне са базом у 1989. години</a:t>
            </a:r>
            <a:endParaRPr lang="en-US" sz="2000" b="1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9BB7DB8C-3FE6-47EA-9066-2A4DF02894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1514114"/>
              </p:ext>
            </p:extLst>
          </p:nvPr>
        </p:nvGraphicFramePr>
        <p:xfrm>
          <a:off x="2246187" y="1322976"/>
          <a:ext cx="7699626" cy="4985582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2016762">
                  <a:extLst>
                    <a:ext uri="{9D8B030D-6E8A-4147-A177-3AD203B41FA5}">
                      <a16:colId xmlns:a16="http://schemas.microsoft.com/office/drawing/2014/main" val="1113027505"/>
                    </a:ext>
                  </a:extLst>
                </a:gridCol>
                <a:gridCol w="2602779">
                  <a:extLst>
                    <a:ext uri="{9D8B030D-6E8A-4147-A177-3AD203B41FA5}">
                      <a16:colId xmlns:a16="http://schemas.microsoft.com/office/drawing/2014/main" val="1051488835"/>
                    </a:ext>
                  </a:extLst>
                </a:gridCol>
                <a:gridCol w="3080085">
                  <a:extLst>
                    <a:ext uri="{9D8B030D-6E8A-4147-A177-3AD203B41FA5}">
                      <a16:colId xmlns:a16="http://schemas.microsoft.com/office/drawing/2014/main" val="1700505380"/>
                    </a:ext>
                  </a:extLst>
                </a:gridCol>
              </a:tblGrid>
              <a:tr h="873453"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Година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Ланчани индекси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sz="2000" dirty="0"/>
                        <a:t>Базни индекси</a:t>
                      </a:r>
                    </a:p>
                    <a:p>
                      <a:pPr algn="ctr"/>
                      <a:r>
                        <a:rPr lang="sr-Cyrl-BA" sz="2000" dirty="0"/>
                        <a:t>1989 = 100</a:t>
                      </a:r>
                      <a:endParaRPr lang="en-US" sz="2000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65616601"/>
                  </a:ext>
                </a:extLst>
              </a:tr>
              <a:tr h="382953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1985.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-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68,6/126,3 = 54,3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46708937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1986.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126,3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74,3/108,3 = 68,6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34125320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1987.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108,3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82,9/111,5 = 74,3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69609890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1988.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111,5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100/120,7 = 82,9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99965139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1989.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120,7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100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75995848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1990.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97,1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97,1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18102819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1991.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(102,9 · 97,1)/100 = 100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566324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1992.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(100 · 102,9)/100 = 102,9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71900046"/>
                  </a:ext>
                </a:extLst>
              </a:tr>
              <a:tr h="466147"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1993.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Latn-BA" dirty="0">
                          <a:latin typeface="Gill Sans"/>
                        </a:rPr>
                        <a:t>111,1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BA" dirty="0">
                          <a:latin typeface="Gill Sans"/>
                        </a:rPr>
                        <a:t>(102,9 · 111,1)/100 = 114,3</a:t>
                      </a:r>
                      <a:endParaRPr lang="en-US" dirty="0">
                        <a:latin typeface="Gill San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273313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92B17964-A924-4B64-9FDC-BA487D1D7889}"/>
              </a:ext>
            </a:extLst>
          </p:cNvPr>
          <p:cNvSpPr/>
          <p:nvPr/>
        </p:nvSpPr>
        <p:spPr>
          <a:xfrm>
            <a:off x="7711126" y="3968685"/>
            <a:ext cx="1404594" cy="452486"/>
          </a:xfrm>
          <a:prstGeom prst="rect">
            <a:avLst/>
          </a:prstGeom>
          <a:noFill/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3470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5237FD5-DAF6-423B-9F04-17251AD07777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>
              <a:xfrm>
                <a:off x="2231135" y="401725"/>
                <a:ext cx="7729728" cy="1188720"/>
              </a:xfrm>
            </p:spPr>
            <p:txBody>
              <a:bodyPr/>
              <a:lstStyle/>
              <a:p>
                <a:r>
                  <a:rPr lang="sr-Cyrl-BA" b="1" dirty="0"/>
                  <a:t>ПРОСЈЕЧНА ГОДИШЊА СТОПА РАСТА </a:t>
                </a:r>
                <a:r>
                  <a:rPr lang="sr-Latn-BA" b="1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sr-Cyrl-BA" b="1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𝒓</m:t>
                        </m:r>
                      </m:e>
                      <m:sub>
                        <m:r>
                          <a:rPr lang="sr-Latn-BA" b="1" i="1" smtClean="0">
                            <a:latin typeface="Cambria Math" panose="02040503050406030204" pitchFamily="18" charset="0"/>
                          </a:rPr>
                          <m:t>𝒈</m:t>
                        </m:r>
                      </m:sub>
                    </m:sSub>
                  </m:oMath>
                </a14:m>
                <a:r>
                  <a:rPr lang="sr-Latn-BA" b="1" dirty="0"/>
                  <a:t>)</a:t>
                </a:r>
                <a:endParaRPr lang="en-US" b="1" dirty="0"/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75237FD5-DAF6-423B-9F04-17251AD077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2231135" y="401725"/>
                <a:ext cx="7729728" cy="1188720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EAB01-D1DD-452E-A6B6-1A8DF9D43B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201" y="1822351"/>
            <a:ext cx="10733595" cy="16066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sr-Cyrl-BA" sz="2000" i="1" dirty="0"/>
              <a:t>Приказује просјечну годишњу промјену посматране појаве, изражену у процентима</a:t>
            </a:r>
          </a:p>
          <a:p>
            <a:pPr marL="0" indent="0">
              <a:buNone/>
            </a:pPr>
            <a:endParaRPr lang="sr-Cyrl-BA" sz="2000" dirty="0"/>
          </a:p>
          <a:p>
            <a:pPr marL="0" indent="0">
              <a:buNone/>
            </a:pPr>
            <a:r>
              <a:rPr lang="sr-Cyrl-BA" sz="2000" b="1" dirty="0">
                <a:solidFill>
                  <a:schemeClr val="tx1"/>
                </a:solidFill>
              </a:rPr>
              <a:t>В) Израчунати просјечну годишњу стопу раста посматране појаве, на основу почетних података и ланчаних индекса</a:t>
            </a:r>
          </a:p>
          <a:p>
            <a:pPr marL="0" indent="0">
              <a:buNone/>
            </a:pP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8C9070E-A782-4C3D-A23F-CC82C7AA24E7}"/>
                  </a:ext>
                </a:extLst>
              </p:cNvPr>
              <p:cNvSpPr txBox="1"/>
              <p:nvPr/>
            </p:nvSpPr>
            <p:spPr>
              <a:xfrm>
                <a:off x="465221" y="3660907"/>
                <a:ext cx="4267200" cy="2706767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sr-Cyrl-BA" b="1" dirty="0"/>
                  <a:t>На основу почетних података</a:t>
                </a:r>
                <a:r>
                  <a:rPr lang="sr-Cyrl-BA" dirty="0"/>
                  <a:t>:</a:t>
                </a:r>
              </a:p>
              <a:p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</m:t>
                      </m:r>
                    </m:oMath>
                  </m:oMathPara>
                </a14:m>
                <a:endParaRPr lang="sr-Latn-BA" dirty="0"/>
              </a:p>
              <a:p>
                <a:endParaRPr lang="sr-Latn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9−1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40</m:t>
                                  </m:r>
                                </m:num>
                                <m:den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19</m:t>
                                  </m:r>
                                </m:den>
                              </m:f>
                            </m:e>
                          </m:rad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∙100=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𝟕𝟓𝟐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F8C9070E-A782-4C3D-A23F-CC82C7AA24E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5221" y="3660907"/>
                <a:ext cx="4267200" cy="2706767"/>
              </a:xfrm>
              <a:prstGeom prst="rect">
                <a:avLst/>
              </a:prstGeom>
              <a:blipFill>
                <a:blip r:embed="rId3"/>
                <a:stretch>
                  <a:fillRect t="-11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89B9489-146D-44B8-A356-EA3C3E3B8BDB}"/>
                  </a:ext>
                </a:extLst>
              </p:cNvPr>
              <p:cNvSpPr txBox="1"/>
              <p:nvPr/>
            </p:nvSpPr>
            <p:spPr>
              <a:xfrm>
                <a:off x="5207069" y="3676488"/>
                <a:ext cx="6673516" cy="2691186"/>
              </a:xfrm>
              <a:prstGeom prst="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sr-Cyrl-BA" b="1" dirty="0"/>
                  <a:t>На основу ланчаних индекса</a:t>
                </a:r>
                <a:r>
                  <a:rPr lang="sr-Cyrl-BA" dirty="0"/>
                  <a:t>:</a:t>
                </a:r>
              </a:p>
              <a:p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Cyrl-BA" b="0" i="1" smtClean="0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𝐺</m:t>
                      </m:r>
                      <m:r>
                        <a:rPr lang="sr-Cyrl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−100</m:t>
                      </m:r>
                    </m:oMath>
                  </m:oMathPara>
                </a14:m>
                <a:endParaRPr lang="sr-Latn-BA" dirty="0"/>
              </a:p>
              <a:p>
                <a:endParaRPr lang="sr-Cyrl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𝐺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>
                              <m:r>
                                <m:rPr>
                                  <m:brk m:alnAt="7"/>
                                </m:r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deg>
                            <m:e>
                              <m:f>
                                <m:f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sr-Latn-BA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∙∙∙</m:t>
                              </m:r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𝑛</m:t>
                                      </m:r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−1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rad>
                        </m:e>
                      </m: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>
                          <m:r>
                            <m:rPr>
                              <m:brk m:alnAt="7"/>
                            </m:rPr>
                            <a:rPr lang="sr-Latn-BA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deg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1,263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∙1,023∙∙∙1,111</m:t>
                          </m:r>
                        </m:e>
                      </m:rad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=1,09736</m:t>
                      </m:r>
                    </m:oMath>
                  </m:oMathPara>
                </a14:m>
                <a:endParaRPr lang="sr-Latn-BA" dirty="0"/>
              </a:p>
              <a:p>
                <a:endParaRPr lang="sr-Latn-BA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𝑔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=100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∙1,09736−100=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𝟕𝟑𝟔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%</m:t>
                      </m:r>
                    </m:oMath>
                  </m:oMathPara>
                </a14:m>
                <a:endParaRPr lang="en-US" b="1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E89B9489-146D-44B8-A356-EA3C3E3B8B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7069" y="3676488"/>
                <a:ext cx="6673516" cy="2691186"/>
              </a:xfrm>
              <a:prstGeom prst="rect">
                <a:avLst/>
              </a:prstGeom>
              <a:blipFill>
                <a:blip r:embed="rId4"/>
                <a:stretch>
                  <a:fillRect t="-90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5752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CD93F-893E-42FE-97FC-3412C36F173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926927" y="840680"/>
                <a:ext cx="10338145" cy="5855368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sr-Cyrl-BA" sz="2000" b="1" dirty="0"/>
                  <a:t>Г) Колика производња се може очекивати у 1995. години, ако се испољени раст настави?</a:t>
                </a:r>
              </a:p>
              <a:p>
                <a:pPr marL="0" indent="0">
                  <a:buNone/>
                </a:pPr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𝑛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𝑔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p>
                      </m:sSup>
                    </m:oMath>
                  </m:oMathPara>
                </a14:m>
                <a:endParaRPr lang="sr-Latn-BA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  <m:r>
                        <a:rPr lang="sr-Latn-BA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𝑟</m:t>
                                      </m:r>
                                    </m:e>
                                    <m:sub>
                                      <m:r>
                                        <a:rPr lang="sr-Latn-BA" i="1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𝑔</m:t>
                                      </m:r>
                                    </m:sub>
                                  </m:sSub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BA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40</m:t>
                      </m:r>
                      <m:r>
                        <a:rPr lang="sr-Latn-BA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p>
                        <m:sSupPr>
                          <m:ctrlPr>
                            <a:rPr lang="sr-Latn-BA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9,752</m:t>
                                  </m:r>
                                </m:num>
                                <m:den>
                                  <m:r>
                                    <a:rPr lang="sr-Latn-BA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100</m:t>
                                  </m:r>
                                </m:den>
                              </m:f>
                              <m:r>
                                <a:rPr lang="sr-Latn-BA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d>
                        </m:e>
                        <m:sup>
                          <m:r>
                            <a:rPr lang="sr-Latn-BA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𝟒𝟖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,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:r>
                  <a:rPr lang="sr-Cyrl-BA" sz="2000" b="1" dirty="0"/>
                  <a:t>Д) У којој години ће појава достићи ниво од 48 хиљада производа?</a:t>
                </a:r>
                <a:endParaRPr lang="en-US" sz="2000" b="1" dirty="0"/>
              </a:p>
              <a:p>
                <a:pPr marL="0" indent="0">
                  <a:buNone/>
                </a:pPr>
                <a:endParaRPr lang="sr-Latn-BA" b="1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 b="0" i="0" smtClean="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func>
                          <m:r>
                            <a:rPr lang="sr-Latn-BA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sSub>
                                <m:sSubPr>
                                  <m:ctrlP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e>
                                <m:sub>
                                  <m:r>
                                    <a:rPr lang="sr-Latn-BA" i="1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sr-Latn-BA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sr-Latn-BA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sSub>
                                        <m:sSubPr>
                                          <m:ctrlP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𝑟</m:t>
                                          </m:r>
                                        </m:e>
                                        <m:sub>
                                          <m:r>
                                            <a:rPr lang="sr-Latn-BA" i="1">
                                              <a:latin typeface="Cambria Math" panose="02040503050406030204" pitchFamily="18" charset="0"/>
                                              <a:ea typeface="Cambria Math" panose="02040503050406030204" pitchFamily="18" charset="0"/>
                                            </a:rPr>
                                            <m:t>𝑔</m:t>
                                          </m:r>
                                        </m:sub>
                                      </m:sSub>
                                    </m:num>
                                    <m:den>
                                      <m:r>
                                        <a:rPr lang="sr-Latn-BA" b="0" i="1" smtClean="0">
                                          <a:latin typeface="Cambria Math" panose="02040503050406030204" pitchFamily="18" charset="0"/>
                                        </a:rPr>
                                        <m:t>100</m:t>
                                      </m:r>
                                    </m:den>
                                  </m:f>
                                  <m:r>
                                    <a:rPr lang="sr-Latn-BA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</m:func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sr-Latn-BA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48</m:t>
                              </m:r>
                            </m:e>
                          </m:func>
                          <m:r>
                            <a:rPr lang="sr-Latn-BA" i="1"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40</m:t>
                              </m:r>
                            </m:e>
                          </m:func>
                        </m:num>
                        <m:den>
                          <m:func>
                            <m:funcPr>
                              <m:ctrlPr>
                                <a:rPr lang="sr-Latn-BA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sr-Latn-BA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sr-Latn-BA" b="0" i="1" smtClean="0">
                                  <a:latin typeface="Cambria Math" panose="02040503050406030204" pitchFamily="18" charset="0"/>
                                </a:rPr>
                                <m:t>1,09752</m:t>
                              </m:r>
                            </m:e>
                          </m:func>
                        </m:den>
                      </m:f>
                      <m:r>
                        <a:rPr lang="sr-Latn-BA" b="0" i="1" smtClean="0">
                          <a:latin typeface="Cambria Math" panose="02040503050406030204" pitchFamily="18" charset="0"/>
                        </a:rPr>
                        <m:t>=1,96</m:t>
                      </m:r>
                      <m:r>
                        <a:rPr lang="sr-Latn-BA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r>
                        <a:rPr lang="sr-Latn-BA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sr-Latn-BA" b="1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48CD93F-893E-42FE-97FC-3412C36F173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926927" y="840680"/>
                <a:ext cx="10338145" cy="5855368"/>
              </a:xfrm>
              <a:blipFill>
                <a:blip r:embed="rId2"/>
                <a:stretch>
                  <a:fillRect l="-590" t="-6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id="{F513FE92-441F-481F-A5CE-FD62B31452D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foregroundMark x1="64625" y1="61224" x2="63750" y2="80612"/>
                        <a14:foregroundMark x1="61125" y1="59038" x2="65625" y2="59038"/>
                        <a14:foregroundMark x1="75750" y1="25510" x2="79000" y2="37026"/>
                        <a14:foregroundMark x1="80500" y1="23615" x2="82625" y2="28426"/>
                        <a14:foregroundMark x1="82375" y1="22741" x2="83000" y2="28280"/>
                        <a14:foregroundMark x1="85375" y1="29883" x2="85375" y2="29883"/>
                        <a14:foregroundMark x1="81875" y1="31487" x2="81875" y2="31487"/>
                        <a14:foregroundMark x1="86125" y1="18659" x2="86125" y2="18659"/>
                        <a14:foregroundMark x1="85625" y1="18659" x2="84000" y2="22741"/>
                        <a14:foregroundMark x1="48625" y1="69096" x2="52000" y2="81778"/>
                        <a14:foregroundMark x1="50750" y1="86152" x2="50500" y2="84985"/>
                        <a14:foregroundMark x1="49625" y1="69096" x2="53375" y2="69971"/>
                        <a14:foregroundMark x1="35250" y1="76239" x2="36625" y2="85569"/>
                        <a14:foregroundMark x1="21375" y1="81487" x2="23500" y2="86152"/>
                        <a14:foregroundMark x1="19500" y1="79592" x2="27250" y2="80175"/>
                        <a14:foregroundMark x1="20000" y1="79009" x2="27000" y2="79009"/>
                        <a14:foregroundMark x1="67000" y1="40816" x2="63750" y2="47668"/>
                        <a14:foregroundMark x1="26125" y1="71866" x2="30125" y2="71283"/>
                        <a14:foregroundMark x1="23000" y1="72157" x2="26500" y2="72157"/>
                        <a14:foregroundMark x1="43500" y1="56560" x2="44875" y2="48542"/>
                        <a14:foregroundMark x1="47500" y1="49563" x2="44250" y2="48542"/>
                        <a14:foregroundMark x1="45375" y1="47376" x2="48875" y2="47376"/>
                        <a14:foregroundMark x1="45375" y1="45481" x2="39250" y2="54810"/>
                        <a14:foregroundMark x1="40625" y1="45481" x2="43750" y2="49417"/>
                        <a14:foregroundMark x1="50125" y1="52041" x2="49125" y2="54519"/>
                        <a14:foregroundMark x1="47250" y1="57580" x2="42500" y2="56997"/>
                        <a14:foregroundMark x1="45625" y1="45481" x2="47750" y2="50729"/>
                        <a14:foregroundMark x1="21875" y1="51895" x2="20625" y2="66618"/>
                        <a14:foregroundMark x1="53125" y1="28280" x2="52625" y2="36152"/>
                        <a14:foregroundMark x1="34500" y1="63411" x2="35000" y2="61953"/>
                        <a14:foregroundMark x1="36625" y1="61224" x2="36250" y2="61953"/>
                        <a14:foregroundMark x1="33625" y1="61370" x2="33625" y2="63120"/>
                        <a14:foregroundMark x1="33375" y1="60933" x2="33375" y2="60933"/>
                        <a14:foregroundMark x1="28375" y1="44898" x2="30500" y2="49563"/>
                        <a14:foregroundMark x1="64250" y1="31778" x2="64000" y2="3542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754" y="3601039"/>
            <a:ext cx="3500872" cy="3001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4617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08F06-65F7-4E4B-A383-E16183076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31136" y="344820"/>
            <a:ext cx="7729728" cy="1188720"/>
          </a:xfrm>
        </p:spPr>
        <p:txBody>
          <a:bodyPr/>
          <a:lstStyle/>
          <a:p>
            <a:r>
              <a:rPr lang="sr-Cyrl-BA" b="1" dirty="0"/>
              <a:t>ГРУПНИ (АГРЕГАТНИ) ИНДЕКСИ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CB539D-8640-466C-A0D1-C64ECF668D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7565" y="1713804"/>
            <a:ext cx="10679124" cy="485667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BA" sz="2000" b="1" dirty="0">
                <a:solidFill>
                  <a:schemeClr val="accent1"/>
                </a:solidFill>
              </a:rPr>
              <a:t>ЗАДАТАК 2:</a:t>
            </a:r>
          </a:p>
          <a:p>
            <a:pPr marL="0" indent="0">
              <a:buNone/>
            </a:pPr>
            <a:r>
              <a:rPr lang="sr-Cyrl-BA" sz="2000" dirty="0">
                <a:solidFill>
                  <a:schemeClr val="tx1"/>
                </a:solidFill>
              </a:rPr>
              <a:t>Једно предузеће производи три различита производа. Дати су подаци о њиховој просјечној цијени за 1991. и 1992. годину, те вриједности производње за 1991. годину:</a:t>
            </a: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Cyrl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sr-Latn-BA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r-Cyrl-BA" sz="2000" dirty="0">
                <a:solidFill>
                  <a:schemeClr val="tx1"/>
                </a:solidFill>
              </a:rPr>
              <a:t>Израчунати заједнички индекс цијена ове групе производа (1991=100), под претпоставком да ће се количине у 1992. увећати за производ </a:t>
            </a:r>
            <a:r>
              <a:rPr lang="sr-Latn-BA" sz="2000" dirty="0">
                <a:solidFill>
                  <a:schemeClr val="tx1"/>
                </a:solidFill>
              </a:rPr>
              <a:t>I </a:t>
            </a:r>
            <a:r>
              <a:rPr lang="sr-Cyrl-BA" sz="2000" dirty="0">
                <a:solidFill>
                  <a:schemeClr val="tx1"/>
                </a:solidFill>
              </a:rPr>
              <a:t>20%, производ</a:t>
            </a:r>
            <a:r>
              <a:rPr lang="sr-Latn-BA" sz="2000" dirty="0">
                <a:solidFill>
                  <a:schemeClr val="tx1"/>
                </a:solidFill>
              </a:rPr>
              <a:t> II</a:t>
            </a:r>
            <a:r>
              <a:rPr lang="sr-Cyrl-BA" sz="2000" dirty="0">
                <a:solidFill>
                  <a:schemeClr val="tx1"/>
                </a:solidFill>
              </a:rPr>
              <a:t> 50%, производ </a:t>
            </a:r>
            <a:r>
              <a:rPr lang="sr-Latn-BA" sz="2000" dirty="0">
                <a:solidFill>
                  <a:schemeClr val="tx1"/>
                </a:solidFill>
              </a:rPr>
              <a:t>III </a:t>
            </a:r>
            <a:r>
              <a:rPr lang="sr-Cyrl-BA" sz="2000" dirty="0">
                <a:solidFill>
                  <a:schemeClr val="tx1"/>
                </a:solidFill>
              </a:rPr>
              <a:t>10%.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4094DD5-80D2-4A32-8516-4308664463A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61270316"/>
                  </p:ext>
                </p:extLst>
              </p:nvPr>
            </p:nvGraphicFramePr>
            <p:xfrm>
              <a:off x="1190394" y="3263053"/>
              <a:ext cx="9245601" cy="1802476"/>
            </p:xfrm>
            <a:graphic>
              <a:graphicData uri="http://schemas.openxmlformats.org/drawingml/2006/table">
                <a:tbl>
                  <a:tblPr firstRow="1" bandRow="1">
                    <a:tableStyleId>{6E25E649-3F16-4E02-A733-19D2CDBF48F0}</a:tableStyleId>
                  </a:tblPr>
                  <a:tblGrid>
                    <a:gridCol w="1849120">
                      <a:extLst>
                        <a:ext uri="{9D8B030D-6E8A-4147-A177-3AD203B41FA5}">
                          <a16:colId xmlns:a16="http://schemas.microsoft.com/office/drawing/2014/main" val="2790171727"/>
                        </a:ext>
                      </a:extLst>
                    </a:gridCol>
                    <a:gridCol w="1124019">
                      <a:extLst>
                        <a:ext uri="{9D8B030D-6E8A-4147-A177-3AD203B41FA5}">
                          <a16:colId xmlns:a16="http://schemas.microsoft.com/office/drawing/2014/main" val="3493144054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783909913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515649687"/>
                        </a:ext>
                      </a:extLst>
                    </a:gridCol>
                    <a:gridCol w="3352798">
                      <a:extLst>
                        <a:ext uri="{9D8B030D-6E8A-4147-A177-3AD203B41FA5}">
                          <a16:colId xmlns:a16="http://schemas.microsoft.com/office/drawing/2014/main" val="1624386446"/>
                        </a:ext>
                      </a:extLst>
                    </a:gridCol>
                  </a:tblGrid>
                  <a:tr h="70519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Мјера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1991.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1992.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Вриједност производње 1991. (у милионима КМ)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58858896"/>
                      </a:ext>
                    </a:extLst>
                  </a:tr>
                  <a:tr h="3144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p>
                                  <m:sSupPr>
                                    <m:ctrlPr>
                                      <a:rPr lang="en-US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sr-Latn-BA" b="0" i="0" smtClean="0">
                                        <a:latin typeface="Cambria Math" panose="02040503050406030204" pitchFamily="18" charset="0"/>
                                      </a:rPr>
                                      <m:t>m</m:t>
                                    </m:r>
                                  </m:e>
                                  <m:sup>
                                    <m:r>
                                      <a:rPr lang="sr-Latn-BA" b="0" i="0" smtClean="0">
                                        <a:latin typeface="Cambria Math" panose="02040503050406030204" pitchFamily="18" charset="0"/>
                                      </a:rPr>
                                      <m:t>3</m:t>
                                    </m:r>
                                  </m:sup>
                                </m:sSup>
                              </m:oMath>
                            </m:oMathPara>
                          </a14:m>
                          <a:endParaRPr lang="en-US" i="0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25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60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750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3744467"/>
                      </a:ext>
                    </a:extLst>
                  </a:tr>
                  <a:tr h="31445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130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310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5.200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4425014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240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780</a:t>
                          </a:r>
                          <a:endParaRPr lang="en-US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16.800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27360579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4" name="Table 4">
                <a:extLst>
                  <a:ext uri="{FF2B5EF4-FFF2-40B4-BE49-F238E27FC236}">
                    <a16:creationId xmlns:a16="http://schemas.microsoft.com/office/drawing/2014/main" id="{E4094DD5-80D2-4A32-8516-4308664463AC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261270316"/>
                  </p:ext>
                </p:extLst>
              </p:nvPr>
            </p:nvGraphicFramePr>
            <p:xfrm>
              <a:off x="1190394" y="3263053"/>
              <a:ext cx="9245601" cy="1802476"/>
            </p:xfrm>
            <a:graphic>
              <a:graphicData uri="http://schemas.openxmlformats.org/drawingml/2006/table">
                <a:tbl>
                  <a:tblPr firstRow="1" bandRow="1">
                    <a:tableStyleId>{6E25E649-3F16-4E02-A733-19D2CDBF48F0}</a:tableStyleId>
                  </a:tblPr>
                  <a:tblGrid>
                    <a:gridCol w="1849120">
                      <a:extLst>
                        <a:ext uri="{9D8B030D-6E8A-4147-A177-3AD203B41FA5}">
                          <a16:colId xmlns:a16="http://schemas.microsoft.com/office/drawing/2014/main" val="2790171727"/>
                        </a:ext>
                      </a:extLst>
                    </a:gridCol>
                    <a:gridCol w="1124019">
                      <a:extLst>
                        <a:ext uri="{9D8B030D-6E8A-4147-A177-3AD203B41FA5}">
                          <a16:colId xmlns:a16="http://schemas.microsoft.com/office/drawing/2014/main" val="3493144054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783909913"/>
                        </a:ext>
                      </a:extLst>
                    </a:gridCol>
                    <a:gridCol w="1459832">
                      <a:extLst>
                        <a:ext uri="{9D8B030D-6E8A-4147-A177-3AD203B41FA5}">
                          <a16:colId xmlns:a16="http://schemas.microsoft.com/office/drawing/2014/main" val="515649687"/>
                        </a:ext>
                      </a:extLst>
                    </a:gridCol>
                    <a:gridCol w="3352798">
                      <a:extLst>
                        <a:ext uri="{9D8B030D-6E8A-4147-A177-3AD203B41FA5}">
                          <a16:colId xmlns:a16="http://schemas.microsoft.com/office/drawing/2014/main" val="1624386446"/>
                        </a:ext>
                      </a:extLst>
                    </a:gridCol>
                  </a:tblGrid>
                  <a:tr h="70519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Производ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Мјера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1991.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sr-Cyrl-BA" dirty="0">
                              <a:latin typeface="Gill Sans"/>
                            </a:rPr>
                            <a:t>Цијена </a:t>
                          </a:r>
                          <a:r>
                            <a:rPr lang="sr-Cyrl-BA" b="1" dirty="0">
                              <a:latin typeface="Gill Sans"/>
                            </a:rPr>
                            <a:t>1992. </a:t>
                          </a:r>
                          <a:r>
                            <a:rPr lang="sr-Cyrl-BA" dirty="0">
                              <a:latin typeface="Gill Sans"/>
                            </a:rPr>
                            <a:t>(у КМ)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Вриједност производње 1991. (у милионима КМ)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 anchor="ctr"/>
                    </a:tc>
                    <a:extLst>
                      <a:ext uri="{0D108BD9-81ED-4DB2-BD59-A6C34878D82A}">
                        <a16:rowId xmlns:a16="http://schemas.microsoft.com/office/drawing/2014/main" val="2458858896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163784" t="-201667" r="-557838" b="-22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25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60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750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213744467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130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310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5.200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754425014"/>
                      </a:ext>
                    </a:extLst>
                  </a:tr>
                  <a:tr h="36576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III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Cyrl-BA" dirty="0">
                              <a:latin typeface="Gill Sans"/>
                            </a:rPr>
                            <a:t>ком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240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>
                              <a:latin typeface="Gill Sans"/>
                            </a:rPr>
                            <a:t>780</a:t>
                          </a:r>
                          <a:endParaRPr lang="en-US">
                            <a:latin typeface="Gill Sans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sr-Latn-BA" dirty="0">
                              <a:latin typeface="Gill Sans"/>
                            </a:rPr>
                            <a:t>16.800</a:t>
                          </a:r>
                          <a:endParaRPr lang="en-US" dirty="0">
                            <a:latin typeface="Gill Sans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2736057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37955891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1220</TotalTime>
  <Words>1582</Words>
  <Application>Microsoft Office PowerPoint</Application>
  <PresentationFormat>Widescreen</PresentationFormat>
  <Paragraphs>371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Cambria Math</vt:lpstr>
      <vt:lpstr>Corbel</vt:lpstr>
      <vt:lpstr>Gill Sans</vt:lpstr>
      <vt:lpstr>Gill Sans MT</vt:lpstr>
      <vt:lpstr>Parcel</vt:lpstr>
      <vt:lpstr>ИНДЕКСНИ БРОЈЕВИ</vt:lpstr>
      <vt:lpstr>PowerPoint Presentation</vt:lpstr>
      <vt:lpstr>PowerPoint Presentation</vt:lpstr>
      <vt:lpstr>PowerPoint Presentation</vt:lpstr>
      <vt:lpstr>ТРАНСФОРМАЦИЈЕ ИНДЕКСА</vt:lpstr>
      <vt:lpstr>PowerPoint Presentation</vt:lpstr>
      <vt:lpstr>ПРОСЈЕЧНА ГОДИШЊА СТОПА РАСТА (r_g)</vt:lpstr>
      <vt:lpstr>PowerPoint Presentation</vt:lpstr>
      <vt:lpstr>ГРУПНИ (АГРЕГАТНИ) ИНДЕКСИ</vt:lpstr>
      <vt:lpstr>PowerPoint Presentation</vt:lpstr>
      <vt:lpstr>PowerPoint Presentation</vt:lpstr>
      <vt:lpstr>PowerPoint Presentation</vt:lpstr>
      <vt:lpstr>ЗАДАЦИ ЗА ВЈЕЖБАЊЕ</vt:lpstr>
      <vt:lpstr>PowerPoint Presentation</vt:lpstr>
      <vt:lpstr>PowerPoint Presentation</vt:lpstr>
      <vt:lpstr>ХВАЛА НА ПАЖЊИ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ИНДЕКСНИ БРОЈЕВИ</dc:title>
  <dc:creator>Marić, Milica</dc:creator>
  <cp:lastModifiedBy>Marić, Milica</cp:lastModifiedBy>
  <cp:revision>60</cp:revision>
  <dcterms:created xsi:type="dcterms:W3CDTF">2022-05-12T12:17:18Z</dcterms:created>
  <dcterms:modified xsi:type="dcterms:W3CDTF">2022-05-15T20:03:29Z</dcterms:modified>
</cp:coreProperties>
</file>