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0" r:id="rId1"/>
  </p:sldMasterIdLst>
  <p:notesMasterIdLst>
    <p:notesMasterId r:id="rId19"/>
  </p:notesMasterIdLst>
  <p:sldIdLst>
    <p:sldId id="256" r:id="rId2"/>
    <p:sldId id="274" r:id="rId3"/>
    <p:sldId id="282" r:id="rId4"/>
    <p:sldId id="289" r:id="rId5"/>
    <p:sldId id="283" r:id="rId6"/>
    <p:sldId id="284" r:id="rId7"/>
    <p:sldId id="275" r:id="rId8"/>
    <p:sldId id="285" r:id="rId9"/>
    <p:sldId id="286" r:id="rId10"/>
    <p:sldId id="287" r:id="rId11"/>
    <p:sldId id="288" r:id="rId12"/>
    <p:sldId id="276" r:id="rId13"/>
    <p:sldId id="277" r:id="rId14"/>
    <p:sldId id="281" r:id="rId15"/>
    <p:sldId id="278" r:id="rId16"/>
    <p:sldId id="279" r:id="rId17"/>
    <p:sldId id="28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43"/>
  </p:normalViewPr>
  <p:slideViewPr>
    <p:cSldViewPr snapToGrid="0" snapToObjects="1">
      <p:cViewPr varScale="1">
        <p:scale>
          <a:sx n="104" d="100"/>
          <a:sy n="104" d="100"/>
        </p:scale>
        <p:origin x="8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Todorovic" userId="b456dcb4c43cc0e5" providerId="LiveId" clId="{0FADC778-034A-550A-987F-874C8D43A1AC}"/>
    <pc:docChg chg="modSld">
      <pc:chgData name="Igor Todorovic" userId="b456dcb4c43cc0e5" providerId="LiveId" clId="{0FADC778-034A-550A-987F-874C8D43A1AC}" dt="2025-11-24T15:16:04.298" v="0" actId="20577"/>
      <pc:docMkLst>
        <pc:docMk/>
      </pc:docMkLst>
      <pc:sldChg chg="modSp mod">
        <pc:chgData name="Igor Todorovic" userId="b456dcb4c43cc0e5" providerId="LiveId" clId="{0FADC778-034A-550A-987F-874C8D43A1AC}" dt="2025-11-24T15:16:04.298" v="0" actId="20577"/>
        <pc:sldMkLst>
          <pc:docMk/>
          <pc:sldMk cId="1766542245" sldId="282"/>
        </pc:sldMkLst>
        <pc:spChg chg="mod">
          <ac:chgData name="Igor Todorovic" userId="b456dcb4c43cc0e5" providerId="LiveId" clId="{0FADC778-034A-550A-987F-874C8D43A1AC}" dt="2025-11-24T15:16:04.298" v="0" actId="20577"/>
          <ac:spMkLst>
            <pc:docMk/>
            <pc:sldMk cId="1766542245" sldId="282"/>
            <ac:spMk id="3" creationId="{929AAE40-3375-BE54-E428-FEFB96CF9F8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48EEE-DF2F-C147-8003-C8F7A6484E7B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2468A-9AA2-9C40-A3D4-95C4B1244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2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9800DEC9-2A4A-F346-B0AD-483C2B5A33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F27DEC2-807A-5748-81C6-C00E4DCC11BF}" type="slidenum">
              <a:rPr lang="en-GB" altLang="en-US"/>
              <a:pPr eaLnBrk="1" hangingPunct="1"/>
              <a:t>12</a:t>
            </a:fld>
            <a:endParaRPr lang="en-GB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41056C37-77A4-EE4A-999E-FB5B267064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BF8CA00-19C6-6945-A1D4-86434AD27D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129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815E661F-112D-9A47-B3BD-76ED237585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0BBEA4-B0EF-CE4B-BF91-298A280E3740}" type="slidenum">
              <a:rPr lang="en-GB" altLang="en-US"/>
              <a:pPr eaLnBrk="1" hangingPunct="1"/>
              <a:t>13</a:t>
            </a:fld>
            <a:endParaRPr lang="en-GB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34595EF2-6716-D649-8AB3-82B655C48E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FA44DD0-8EDE-AA4D-A177-2A77BFBD41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91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312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7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1825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1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7950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69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31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8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53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7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43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82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35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8721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3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5AC8A-0369-D047-8F1A-916F9BE595C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BC5C3BF-A386-9A46-8BA0-1B6CD8C1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3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982" r:id="rId12"/>
    <p:sldLayoutId id="2147483983" r:id="rId13"/>
    <p:sldLayoutId id="2147483984" r:id="rId14"/>
    <p:sldLayoutId id="2147483985" r:id="rId15"/>
    <p:sldLayoutId id="21474839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/>
              <a:t>KORPORATIVNA DRUŠTVENA ODGOVORNOST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Prof. </a:t>
            </a:r>
            <a:r>
              <a:rPr lang="en-US" dirty="0" err="1"/>
              <a:t>dr</a:t>
            </a:r>
            <a:r>
              <a:rPr lang="en-US" dirty="0"/>
              <a:t> Igor </a:t>
            </a:r>
            <a:r>
              <a:rPr lang="en-US" dirty="0" err="1"/>
              <a:t>Todorović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56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BAE38-162A-DB53-C494-38AEC71F8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B9ABF6C-14E5-60AF-BB02-E7DDDB845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povezano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E, S </a:t>
            </a:r>
            <a:r>
              <a:rPr lang="en-US" dirty="0" err="1"/>
              <a:t>i</a:t>
            </a:r>
            <a:r>
              <a:rPr lang="en-US" dirty="0"/>
              <a:t> G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36B910-7EFE-4E9B-1A41-0E27733DC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Društveni</a:t>
            </a:r>
            <a:r>
              <a:rPr lang="en-US" dirty="0"/>
              <a:t> (S):</a:t>
            </a:r>
          </a:p>
          <a:p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Odnosi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zajednicom</a:t>
            </a:r>
            <a:r>
              <a:rPr lang="en-US" b="1" dirty="0"/>
              <a:t>: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zajednicama</a:t>
            </a:r>
            <a:r>
              <a:rPr lang="en-US" dirty="0"/>
              <a:t>,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klijentima</a:t>
            </a:r>
            <a:r>
              <a:rPr lang="en-US" dirty="0"/>
              <a:t>. Ovo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poboljšane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za rad, </a:t>
            </a:r>
            <a:r>
              <a:rPr lang="en-US" dirty="0" err="1"/>
              <a:t>poboljšane</a:t>
            </a:r>
            <a:r>
              <a:rPr lang="en-US" dirty="0"/>
              <a:t> </a:t>
            </a:r>
            <a:r>
              <a:rPr lang="en-US" dirty="0" err="1"/>
              <a:t>reputacije</a:t>
            </a:r>
            <a:r>
              <a:rPr lang="en-US" dirty="0"/>
              <a:t> </a:t>
            </a:r>
            <a:r>
              <a:rPr lang="en-US" dirty="0" err="1"/>
              <a:t>brenda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povećanog</a:t>
            </a:r>
            <a:r>
              <a:rPr lang="en-US" dirty="0"/>
              <a:t> </a:t>
            </a:r>
            <a:r>
              <a:rPr lang="en-US" dirty="0" err="1"/>
              <a:t>zadovoljstva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.  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Ljudska</a:t>
            </a:r>
            <a:r>
              <a:rPr lang="en-US" b="1" dirty="0"/>
              <a:t> </a:t>
            </a:r>
            <a:r>
              <a:rPr lang="en-US" b="1" dirty="0" err="1"/>
              <a:t>prava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radna</a:t>
            </a:r>
            <a:r>
              <a:rPr lang="en-US" b="1" dirty="0"/>
              <a:t> </a:t>
            </a:r>
            <a:r>
              <a:rPr lang="en-US" b="1" dirty="0" err="1"/>
              <a:t>praksa</a:t>
            </a:r>
            <a:r>
              <a:rPr lang="en-US" b="1" dirty="0"/>
              <a:t>: </a:t>
            </a:r>
            <a:r>
              <a:rPr lang="en-US" dirty="0" err="1"/>
              <a:t>Angažovanjem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radnicima</a:t>
            </a:r>
            <a:r>
              <a:rPr lang="en-US" dirty="0"/>
              <a:t>, </a:t>
            </a:r>
            <a:r>
              <a:rPr lang="en-US" dirty="0" err="1"/>
              <a:t>sindikatima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organizacijama</a:t>
            </a:r>
            <a:r>
              <a:rPr lang="en-US" dirty="0"/>
              <a:t> za </a:t>
            </a:r>
            <a:r>
              <a:rPr lang="en-US" dirty="0" err="1"/>
              <a:t>ljudska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obezbede</a:t>
            </a:r>
            <a:r>
              <a:rPr lang="en-US" dirty="0"/>
              <a:t> da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poštena</a:t>
            </a:r>
            <a:r>
              <a:rPr lang="en-US" dirty="0"/>
              <a:t>, </a:t>
            </a:r>
            <a:r>
              <a:rPr lang="en-US" dirty="0" err="1"/>
              <a:t>etička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770285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45A0F-D93D-E0A7-ADA1-72E3968BF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C997D0D-1B55-EBD1-E594-BA7271982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povezano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E, S </a:t>
            </a:r>
            <a:r>
              <a:rPr lang="en-US" dirty="0" err="1"/>
              <a:t>i</a:t>
            </a:r>
            <a:r>
              <a:rPr lang="en-US" dirty="0"/>
              <a:t> G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365BED-7A3F-7F63-C262-0CE7C527B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Upravljanje</a:t>
            </a:r>
            <a:r>
              <a:rPr lang="en-US" dirty="0"/>
              <a:t> (G):  </a:t>
            </a:r>
          </a:p>
          <a:p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Transparentnost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odgovornost</a:t>
            </a:r>
            <a:r>
              <a:rPr lang="en-US" b="1" dirty="0"/>
              <a:t>: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promoviše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u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. </a:t>
            </a:r>
            <a:r>
              <a:rPr lang="en-US" dirty="0" err="1"/>
              <a:t>Uključivanjem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poboljšati</a:t>
            </a:r>
            <a:r>
              <a:rPr lang="en-US" dirty="0"/>
              <a:t>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poboljšati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 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Upravljanje</a:t>
            </a:r>
            <a:r>
              <a:rPr lang="en-US" b="1" dirty="0"/>
              <a:t> </a:t>
            </a:r>
            <a:r>
              <a:rPr lang="en-US" b="1" dirty="0" err="1"/>
              <a:t>rizikom</a:t>
            </a:r>
            <a:r>
              <a:rPr lang="en-US" b="1" dirty="0"/>
              <a:t>: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zainteresovanim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u </a:t>
            </a:r>
            <a:r>
              <a:rPr lang="en-US" dirty="0" err="1"/>
              <a:t>identifikaciji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ublažavanju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koji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usklađenost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, </a:t>
            </a:r>
            <a:r>
              <a:rPr lang="en-US" dirty="0" err="1"/>
              <a:t>etičko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nadoknada</a:t>
            </a:r>
            <a:r>
              <a:rPr lang="en-US" dirty="0"/>
              <a:t> </a:t>
            </a:r>
            <a:r>
              <a:rPr lang="en-US" dirty="0" err="1"/>
              <a:t>izvršne</a:t>
            </a:r>
            <a:r>
              <a:rPr lang="en-US" dirty="0"/>
              <a:t> vlasti.</a:t>
            </a:r>
          </a:p>
        </p:txBody>
      </p:sp>
    </p:spTree>
    <p:extLst>
      <p:ext uri="{BB962C8B-B14F-4D97-AF65-F5344CB8AC3E}">
        <p14:creationId xmlns:p14="http://schemas.microsoft.com/office/powerpoint/2010/main" val="289064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B757E163-2B65-E24B-ADBF-C186A8D874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BA" altLang="en-US" sz="3200" dirty="0"/>
              <a:t>Koncept za analizu uticaja i intresa intresnig grupa </a:t>
            </a:r>
            <a:endParaRPr lang="en-US" altLang="en-US" sz="3200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08731AD-681C-7B44-8EBC-4440ACE6A3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indent="7938">
              <a:buNone/>
            </a:pPr>
            <a:r>
              <a:rPr lang="sr-Latn-BA" altLang="en-US" b="1" dirty="0"/>
              <a:t>Matrica ili mapiranje</a:t>
            </a:r>
            <a:r>
              <a:rPr lang="sr-Latn-BA" altLang="en-US" dirty="0"/>
              <a:t>: </a:t>
            </a:r>
          </a:p>
          <a:p>
            <a:pPr indent="7938">
              <a:buNone/>
            </a:pPr>
            <a:r>
              <a:rPr lang="sr-Latn-BA" altLang="en-US" dirty="0"/>
              <a:t>Konceptualini </a:t>
            </a:r>
            <a:r>
              <a:rPr lang="en-GB" altLang="en-US" dirty="0"/>
              <a:t>‘</a:t>
            </a:r>
            <a:r>
              <a:rPr lang="sr-Latn-BA" altLang="en-US" dirty="0"/>
              <a:t>alati</a:t>
            </a:r>
            <a:r>
              <a:rPr lang="en-GB" altLang="en-US" dirty="0"/>
              <a:t>’</a:t>
            </a:r>
            <a:r>
              <a:rPr lang="sr-Latn-BA" altLang="en-US" dirty="0"/>
              <a:t> za identifikovanje i razumijevanje </a:t>
            </a:r>
            <a:r>
              <a:rPr lang="en-GB" altLang="en-US" dirty="0" err="1"/>
              <a:t>prioritet</a:t>
            </a:r>
            <a:r>
              <a:rPr lang="sr-Latn-BA" altLang="en-US" dirty="0"/>
              <a:t>a i političkog uticaja pojedinih intresnih grupa</a:t>
            </a:r>
            <a:r>
              <a:rPr lang="en-GB" altLang="en-US" dirty="0"/>
              <a:t> (IG)</a:t>
            </a:r>
          </a:p>
          <a:p>
            <a:pPr indent="7938">
              <a:buNone/>
            </a:pPr>
            <a:endParaRPr lang="en-GB" altLang="en-US" dirty="0"/>
          </a:p>
          <a:p>
            <a:pPr indent="7938">
              <a:buNone/>
            </a:pPr>
            <a:r>
              <a:rPr lang="en-GB" altLang="en-US" dirty="0" err="1"/>
              <a:t>Dva</a:t>
            </a:r>
            <a:r>
              <a:rPr lang="en-GB" altLang="en-US" dirty="0"/>
              <a:t> </a:t>
            </a:r>
            <a:r>
              <a:rPr lang="en-GB" altLang="en-US" dirty="0" err="1"/>
              <a:t>osnovna</a:t>
            </a:r>
            <a:r>
              <a:rPr lang="en-GB" altLang="en-US" dirty="0"/>
              <a:t> </a:t>
            </a:r>
            <a:r>
              <a:rPr lang="en-GB" altLang="en-US" dirty="0" err="1"/>
              <a:t>problema</a:t>
            </a:r>
            <a:r>
              <a:rPr lang="en-GB" altLang="en-US" dirty="0"/>
              <a:t>:</a:t>
            </a:r>
          </a:p>
          <a:p>
            <a:pPr marL="685800">
              <a:buFont typeface="+mj-lt"/>
              <a:buAutoNum type="arabicPeriod"/>
            </a:pPr>
            <a:r>
              <a:rPr lang="en-GB" altLang="en-US" dirty="0" err="1"/>
              <a:t>interes</a:t>
            </a:r>
            <a:r>
              <a:rPr lang="en-GB" altLang="en-US" dirty="0"/>
              <a:t> </a:t>
            </a:r>
            <a:r>
              <a:rPr lang="en-GB" altLang="en-US" dirty="0" err="1"/>
              <a:t>svake</a:t>
            </a:r>
            <a:r>
              <a:rPr lang="en-GB" altLang="en-US" dirty="0"/>
              <a:t> IG </a:t>
            </a:r>
            <a:r>
              <a:rPr lang="en-GB" altLang="en-US" dirty="0" err="1"/>
              <a:t>i</a:t>
            </a:r>
            <a:r>
              <a:rPr lang="en-GB" altLang="en-US" dirty="0"/>
              <a:t> </a:t>
            </a:r>
            <a:r>
              <a:rPr lang="en-GB" altLang="en-US" dirty="0" err="1"/>
              <a:t>njihvog</a:t>
            </a:r>
            <a:r>
              <a:rPr lang="en-GB" altLang="en-US" dirty="0"/>
              <a:t> </a:t>
            </a:r>
            <a:r>
              <a:rPr lang="en-GB" altLang="en-US" dirty="0" err="1"/>
              <a:t>uticaja</a:t>
            </a:r>
            <a:r>
              <a:rPr lang="en-GB" altLang="en-US" dirty="0"/>
              <a:t> </a:t>
            </a:r>
            <a:r>
              <a:rPr lang="en-GB" altLang="en-US" dirty="0" err="1"/>
              <a:t>na</a:t>
            </a:r>
            <a:r>
              <a:rPr lang="en-GB" altLang="en-US" dirty="0"/>
              <a:t> </a:t>
            </a:r>
            <a:r>
              <a:rPr lang="en-GB" altLang="en-US" dirty="0" err="1"/>
              <a:t>postojanje</a:t>
            </a:r>
            <a:r>
              <a:rPr lang="en-GB" altLang="en-US" dirty="0"/>
              <a:t> </a:t>
            </a:r>
            <a:r>
              <a:rPr lang="en-GB" altLang="en-US" dirty="0" err="1"/>
              <a:t>organizacije</a:t>
            </a:r>
            <a:r>
              <a:rPr lang="en-GB" altLang="en-US" dirty="0"/>
              <a:t> </a:t>
            </a:r>
            <a:r>
              <a:rPr lang="en-GB" altLang="en-US" dirty="0" err="1"/>
              <a:t>i</a:t>
            </a:r>
            <a:r>
              <a:rPr lang="en-GB" altLang="en-US" dirty="0"/>
              <a:t> </a:t>
            </a:r>
            <a:r>
              <a:rPr lang="en-GB" altLang="en-US" dirty="0" err="1"/>
              <a:t>njenu</a:t>
            </a:r>
            <a:r>
              <a:rPr lang="en-GB" altLang="en-US" dirty="0"/>
              <a:t> </a:t>
            </a:r>
            <a:r>
              <a:rPr lang="en-GB" altLang="en-US" dirty="0" err="1"/>
              <a:t>strategiju</a:t>
            </a:r>
            <a:endParaRPr lang="en-GB" altLang="en-US" dirty="0"/>
          </a:p>
          <a:p>
            <a:pPr marL="685800">
              <a:buFont typeface="+mj-lt"/>
              <a:buAutoNum type="arabicPeriod"/>
            </a:pPr>
            <a:r>
              <a:rPr lang="en-GB" altLang="en-US" dirty="0"/>
              <a:t>da li IG </a:t>
            </a:r>
            <a:r>
              <a:rPr lang="en-GB" altLang="en-US" dirty="0" err="1"/>
              <a:t>ima</a:t>
            </a:r>
            <a:r>
              <a:rPr lang="en-GB" altLang="en-US" dirty="0"/>
              <a:t> </a:t>
            </a:r>
            <a:r>
              <a:rPr lang="en-GB" altLang="en-US" dirty="0" err="1"/>
              <a:t>uticaj</a:t>
            </a:r>
            <a:r>
              <a:rPr lang="en-GB" altLang="en-US" dirty="0"/>
              <a:t> da to </a:t>
            </a:r>
            <a:r>
              <a:rPr lang="en-GB" altLang="en-US" dirty="0" err="1"/>
              <a:t>napravi</a:t>
            </a:r>
            <a:r>
              <a:rPr lang="en-GB" altLang="en-US" dirty="0"/>
              <a:t> </a:t>
            </a:r>
          </a:p>
          <a:p>
            <a:pPr indent="7938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6498498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>
            <a:extLst>
              <a:ext uri="{FF2B5EF4-FFF2-40B4-BE49-F238E27FC236}">
                <a16:creationId xmlns:a16="http://schemas.microsoft.com/office/drawing/2014/main" id="{8DFD29CD-044D-B243-B178-BA9EE45BF4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Exhibit 4.9 The Power/Interest Matrix</a:t>
            </a:r>
          </a:p>
        </p:txBody>
      </p:sp>
      <p:pic>
        <p:nvPicPr>
          <p:cNvPr id="24580" name="Picture 3">
            <a:extLst>
              <a:ext uri="{FF2B5EF4-FFF2-40B4-BE49-F238E27FC236}">
                <a16:creationId xmlns:a16="http://schemas.microsoft.com/office/drawing/2014/main" id="{F7B21AC1-9214-8946-9B4B-46DE1F52DD6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clrChange>
              <a:clrFrom>
                <a:srgbClr val="E5F7F7"/>
              </a:clrFrom>
              <a:clrTo>
                <a:srgbClr val="E5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421" y="1399310"/>
            <a:ext cx="9521313" cy="5320144"/>
          </a:xfrm>
          <a:noFill/>
        </p:spPr>
      </p:pic>
    </p:spTree>
    <p:extLst>
      <p:ext uri="{BB962C8B-B14F-4D97-AF65-F5344CB8AC3E}">
        <p14:creationId xmlns:p14="http://schemas.microsoft.com/office/powerpoint/2010/main" val="414366037"/>
      </p:ext>
    </p:extLst>
  </p:cSld>
  <p:clrMapOvr>
    <a:masterClrMapping/>
  </p:clrMapOvr>
  <p:transition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5057818-A241-334D-AAF9-8B7F6E695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Explanation of the matrix grid 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B02874DB-39A2-0549-82DE-5EE68781F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en-GB" altLang="en-US" sz="2000" dirty="0"/>
              <a:t>High power, interested IG: you must fully engage them and make the greatest efforts to satisfy.</a:t>
            </a:r>
          </a:p>
          <a:p>
            <a:pPr fontAlgn="t"/>
            <a:r>
              <a:rPr lang="en-GB" altLang="en-US" sz="2000" dirty="0"/>
              <a:t>High power, less interested IG: put enough work in with these  to keep them satisfied, but not so much that they become bored with your message.</a:t>
            </a:r>
          </a:p>
          <a:p>
            <a:pPr fontAlgn="t"/>
            <a:r>
              <a:rPr lang="en-GB" altLang="en-US" sz="2000" dirty="0"/>
              <a:t>Low power, interested IG: keep these adequately informed, and talk to them to ensure that no major issues are arising. They can often be very helpful with the detail of your project.</a:t>
            </a:r>
          </a:p>
          <a:p>
            <a:pPr fontAlgn="t"/>
            <a:r>
              <a:rPr lang="en-GB" altLang="en-US" sz="2000" dirty="0"/>
              <a:t>Low power, less interested IG: again, monitor them, but do not bore them with excessive communication.</a:t>
            </a:r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26656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>
            <a:extLst>
              <a:ext uri="{FF2B5EF4-FFF2-40B4-BE49-F238E27FC236}">
                <a16:creationId xmlns:a16="http://schemas.microsoft.com/office/drawing/2014/main" id="{377DA4A4-D21A-6B40-8CC0-BEEFD9B8C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BA" altLang="en-US" sz="3200"/>
              <a:t>Matrica ili (politički) kontekst- klasifikacija IG prema njihovoj moći  </a:t>
            </a:r>
            <a:endParaRPr lang="en-GB" altLang="en-US" sz="3200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DB585AAF-B99B-9341-B88D-9A7CEE0911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sr-Latn-BA" altLang="en-US" sz="2500" dirty="0"/>
              <a:t>Segment D (ključni igrači) - za njih je prihvatljivost strategije od velike važnosti</a:t>
            </a:r>
          </a:p>
          <a:p>
            <a:pPr eaLnBrk="1" hangingPunct="1"/>
            <a:r>
              <a:rPr lang="sr-Latn-BA" altLang="en-US" sz="2500" dirty="0"/>
              <a:t>Segmnet C (najčešće institucije), obično pasvne IG ali u nekim situacijam mogu da imaju veliki uticaj (važnost komunikacije</a:t>
            </a:r>
            <a:r>
              <a:rPr lang="en-GB" altLang="en-US" sz="2500" dirty="0"/>
              <a:t> </a:t>
            </a:r>
            <a:r>
              <a:rPr lang="sr-Latn-BA" altLang="en-US" sz="2500" dirty="0"/>
              <a:t>i redovnog inf</a:t>
            </a:r>
            <a:r>
              <a:rPr lang="en-GB" altLang="en-US" sz="2500" dirty="0"/>
              <a:t>o</a:t>
            </a:r>
            <a:r>
              <a:rPr lang="sr-Latn-BA" altLang="en-US" sz="2500" dirty="0"/>
              <a:t>rmisanja) </a:t>
            </a:r>
          </a:p>
          <a:p>
            <a:pPr eaLnBrk="1" hangingPunct="1"/>
            <a:r>
              <a:rPr lang="sr-Latn-BA" altLang="en-US" sz="2500" dirty="0"/>
              <a:t>Segment B, (lokalna zajednica, nabavljači itd.) mogu biti od velike važanosti i zato ih je važno adresirati njihova očekivanja u procesu strateškog odlučivanja  </a:t>
            </a:r>
          </a:p>
          <a:p>
            <a:r>
              <a:rPr lang="sr-Latn-BA" altLang="en-US" sz="2500" dirty="0"/>
              <a:t>Sergment A, (minimalni napor) - nadgledajte ih, ali ne opterećujte ih pretjeranom komunikacijom.</a:t>
            </a:r>
            <a:endParaRPr lang="en-GB" altLang="en-US" sz="2500" dirty="0"/>
          </a:p>
        </p:txBody>
      </p:sp>
    </p:spTree>
    <p:extLst>
      <p:ext uri="{BB962C8B-B14F-4D97-AF65-F5344CB8AC3E}">
        <p14:creationId xmlns:p14="http://schemas.microsoft.com/office/powerpoint/2010/main" val="343188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>
            <a:extLst>
              <a:ext uri="{FF2B5EF4-FFF2-40B4-BE49-F238E27FC236}">
                <a16:creationId xmlns:a16="http://schemas.microsoft.com/office/drawing/2014/main" id="{5DE47527-155C-974B-892F-0BC47E2FEF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BA" altLang="en-US" dirty="0"/>
              <a:t>Matrica A – moguća reakcia IGa</a:t>
            </a:r>
            <a:endParaRPr lang="en-GB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916C25-D0E9-804C-8399-832262F14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6353" name="Group 33">
            <a:extLst>
              <a:ext uri="{FF2B5EF4-FFF2-40B4-BE49-F238E27FC236}">
                <a16:creationId xmlns:a16="http://schemas.microsoft.com/office/drawing/2014/main" id="{2CAB429D-18E1-A840-A314-9256F59400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78137"/>
              </p:ext>
            </p:extLst>
          </p:nvPr>
        </p:nvGraphicFramePr>
        <p:xfrm>
          <a:off x="1231549" y="1791625"/>
          <a:ext cx="7488237" cy="4249737"/>
        </p:xfrm>
        <a:graphic>
          <a:graphicData uri="http://schemas.openxmlformats.org/drawingml/2006/table">
            <a:tbl>
              <a:tblPr/>
              <a:tblGrid>
                <a:gridCol w="3384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606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akcionar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Toulouse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ispostava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Klijenti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r-Latn-B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(MNC) 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X (+)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it-IT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Francuski</a:t>
                      </a:r>
                      <a:r>
                        <a:rPr kumimoji="0" lang="it-I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it-IT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ministar</a:t>
                      </a:r>
                      <a:r>
                        <a:rPr kumimoji="0" lang="it-I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(-)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Marketing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IT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nabavljači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A (+)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pl-P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Klijenti Z 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Njemački ministar </a:t>
                      </a: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Klijenti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Y (</a:t>
                      </a:r>
                      <a:r>
                        <a:rPr kumimoji="0" lang="sr-Latn-B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sr-Latn-B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(ključni proizvođač    u Francuskoj) 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Ispostava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u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Frankfurtu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Korporati</a:t>
                      </a:r>
                      <a:r>
                        <a:rPr kumimoji="0" lang="sr-Latn-B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finansiranje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15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48" name="Group 4">
            <a:extLst>
              <a:ext uri="{FF2B5EF4-FFF2-40B4-BE49-F238E27FC236}">
                <a16:creationId xmlns:a16="http://schemas.microsoft.com/office/drawing/2014/main" id="{6D823B68-9151-214C-B7CD-19BC0F077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72750"/>
              </p:ext>
            </p:extLst>
          </p:nvPr>
        </p:nvGraphicFramePr>
        <p:xfrm>
          <a:off x="1062905" y="1752600"/>
          <a:ext cx="7499204" cy="4368801"/>
        </p:xfrm>
        <a:graphic>
          <a:graphicData uri="http://schemas.openxmlformats.org/drawingml/2006/table">
            <a:tbl>
              <a:tblPr/>
              <a:tblGrid>
                <a:gridCol w="3751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7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84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sr-Latn-B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Francuski ministar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akcionar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M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Toulouse ispostava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Marketing (-)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IT nabavljači  A (+)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03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pl-P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pl-PL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Klijenti</a:t>
                      </a: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Z 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kumimoji="0" lang="pl-PL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Njemački</a:t>
                      </a: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pl-PL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ministar</a:t>
                      </a: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pl-PL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Klijenti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X (+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kumimoji="0" lang="sr-Latn-B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Klijenti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Y (+)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Ispostava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u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Frankfurtu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Korporatino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finansiranje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686" name="Rectangle 16">
            <a:extLst>
              <a:ext uri="{FF2B5EF4-FFF2-40B4-BE49-F238E27FC236}">
                <a16:creationId xmlns:a16="http://schemas.microsoft.com/office/drawing/2014/main" id="{749C1D4B-B0D1-2948-963E-096D0BA85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4388" y="301625"/>
            <a:ext cx="7313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600" dirty="0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2577A-41D3-AF4A-9C74-BCBE93607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altLang="en-US" dirty="0"/>
              <a:t>Matrica B – željena reakcija IGa</a:t>
            </a:r>
            <a:br>
              <a:rPr lang="en-GB" altLang="en-US" dirty="0">
                <a:solidFill>
                  <a:schemeClr val="tx2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44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>
            <a:extLst>
              <a:ext uri="{FF2B5EF4-FFF2-40B4-BE49-F238E27FC236}">
                <a16:creationId xmlns:a16="http://schemas.microsoft.com/office/drawing/2014/main" id="{A2AFBCA0-18B9-8849-AFF4-B79286E0BE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BA" altLang="en-US" sz="3200"/>
              <a:t>Interesnih grupa i njihova očekivanja</a:t>
            </a:r>
            <a:endParaRPr lang="en-GB" altLang="en-US" sz="3200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0B079C2E-E4CA-B849-9792-9124050B2D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r-Latn-BA" altLang="en-US" sz="2100" dirty="0"/>
              <a:t>Okvir korporativnog upravljanja definiše formalne zahtjeve i granice u okviru kojih se donosi/razvija  strategija i odnosi </a:t>
            </a:r>
            <a:r>
              <a:rPr lang="en-US" altLang="en-US" sz="2100" dirty="0" err="1"/>
              <a:t>na</a:t>
            </a:r>
            <a:r>
              <a:rPr lang="en-US" altLang="en-US" sz="2100" dirty="0"/>
              <a:t> me</a:t>
            </a:r>
            <a:r>
              <a:rPr lang="sr-Latn-BA" altLang="en-US" sz="2100" dirty="0"/>
              <a:t>đusobne odnose i odgovornosti u lancu upravljnja</a:t>
            </a:r>
          </a:p>
          <a:p>
            <a:pPr eaLnBrk="1" hangingPunct="1">
              <a:lnSpc>
                <a:spcPct val="90000"/>
              </a:lnSpc>
            </a:pPr>
            <a:r>
              <a:rPr lang="sr-Latn-BA" altLang="en-US" sz="2100" dirty="0"/>
              <a:t>pored toga je potrebno razumjeti i očekivanja i drugih grupa koje nisu u tome lancu (dobavljače, klijente, lokalna zajednica itd.)</a:t>
            </a:r>
          </a:p>
          <a:p>
            <a:pPr eaLnBrk="1" hangingPunct="1">
              <a:lnSpc>
                <a:spcPct val="90000"/>
              </a:lnSpc>
            </a:pPr>
            <a:r>
              <a:rPr lang="sr-Latn-BA" altLang="en-US" sz="2100" dirty="0"/>
              <a:t>za sve interesne grupe (IG) unutra i izvan organizacije potrebno je razumjeti očekivanja i napravoiti procjenu mogućih razlika medju njima kao i njihvog mogućeg uticaja na ciljeve strategije  </a:t>
            </a:r>
            <a:endParaRPr lang="en-GB" altLang="en-US" sz="2100" dirty="0"/>
          </a:p>
        </p:txBody>
      </p:sp>
    </p:spTree>
    <p:extLst>
      <p:ext uri="{BB962C8B-B14F-4D97-AF65-F5344CB8AC3E}">
        <p14:creationId xmlns:p14="http://schemas.microsoft.com/office/powerpoint/2010/main" val="180269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7A9DC-6BC1-AD25-C459-319BD6F06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Definisanje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AAE40-3375-BE54-E428-FEFB96CF9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koji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pod </a:t>
            </a:r>
            <a:r>
              <a:rPr lang="en-US" dirty="0" err="1"/>
              <a:t>uticajem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strategija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preduzeća</a:t>
            </a:r>
            <a:r>
              <a:rPr lang="en-US" dirty="0"/>
              <a:t>. </a:t>
            </a:r>
          </a:p>
          <a:p>
            <a:r>
              <a:rPr lang="en-US" dirty="0"/>
              <a:t>Za CSRD, </a:t>
            </a:r>
            <a:r>
              <a:rPr lang="en-US" dirty="0" err="1"/>
              <a:t>tipične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, </a:t>
            </a:r>
            <a:r>
              <a:rPr lang="en-US" dirty="0" err="1"/>
              <a:t>dobavljače</a:t>
            </a:r>
            <a:r>
              <a:rPr lang="en-US" dirty="0"/>
              <a:t>, </a:t>
            </a:r>
            <a:r>
              <a:rPr lang="en-US" dirty="0" err="1"/>
              <a:t>potrošače</a:t>
            </a:r>
            <a:r>
              <a:rPr lang="en-US" dirty="0"/>
              <a:t>,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zajednice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vlasti, </a:t>
            </a:r>
            <a:r>
              <a:rPr lang="en-US" dirty="0" err="1"/>
              <a:t>uključujući</a:t>
            </a:r>
            <a:r>
              <a:rPr lang="en-US" dirty="0"/>
              <a:t> </a:t>
            </a:r>
            <a:r>
              <a:rPr lang="en-US" dirty="0" err="1"/>
              <a:t>regulatore</a:t>
            </a:r>
            <a:r>
              <a:rPr lang="en-US" dirty="0"/>
              <a:t>, </a:t>
            </a:r>
            <a:r>
              <a:rPr lang="en-US" dirty="0" err="1"/>
              <a:t>supervizore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542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F2A3A-3345-F396-A13B-CAE6C8E5D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4F430-86D3-B233-A5E5-5CC5EF9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, </a:t>
            </a:r>
            <a:r>
              <a:rPr lang="en-US" dirty="0" err="1"/>
              <a:t>zajednice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koji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kompaniju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 err="1"/>
              <a:t>Grupe</a:t>
            </a:r>
            <a:r>
              <a:rPr lang="en-US" b="1" dirty="0"/>
              <a:t> </a:t>
            </a:r>
            <a:r>
              <a:rPr lang="en-US" b="1" dirty="0" err="1"/>
              <a:t>zainteresovanih</a:t>
            </a:r>
            <a:r>
              <a:rPr lang="en-US" b="1" dirty="0"/>
              <a:t> </a:t>
            </a:r>
            <a:r>
              <a:rPr lang="en-US" b="1" dirty="0" err="1"/>
              <a:t>strana</a:t>
            </a:r>
            <a:r>
              <a:rPr lang="en-US" b="1" dirty="0"/>
              <a:t> </a:t>
            </a:r>
            <a:r>
              <a:rPr lang="en-US" b="1" dirty="0" err="1"/>
              <a:t>obuhvataju</a:t>
            </a:r>
            <a:r>
              <a:rPr lang="en-US" b="1" dirty="0"/>
              <a:t> „</a:t>
            </a:r>
            <a:r>
              <a:rPr lang="en-US" b="1" dirty="0" err="1"/>
              <a:t>zaposlene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druge</a:t>
            </a:r>
            <a:r>
              <a:rPr lang="en-US" b="1" dirty="0"/>
              <a:t> </a:t>
            </a:r>
            <a:r>
              <a:rPr lang="en-US" b="1" dirty="0" err="1"/>
              <a:t>radnike</a:t>
            </a:r>
            <a:r>
              <a:rPr lang="en-US" b="1" dirty="0"/>
              <a:t>, </a:t>
            </a:r>
            <a:r>
              <a:rPr lang="en-US" b="1" dirty="0" err="1"/>
              <a:t>dobavljače</a:t>
            </a:r>
            <a:r>
              <a:rPr lang="en-US" b="1" dirty="0"/>
              <a:t>, </a:t>
            </a:r>
            <a:r>
              <a:rPr lang="en-US" b="1" dirty="0" err="1"/>
              <a:t>kupce</a:t>
            </a:r>
            <a:r>
              <a:rPr lang="en-US" b="1" dirty="0"/>
              <a:t>, </a:t>
            </a:r>
            <a:r>
              <a:rPr lang="en-US" b="1" dirty="0" err="1"/>
              <a:t>krajnje</a:t>
            </a:r>
            <a:r>
              <a:rPr lang="en-US" b="1" dirty="0"/>
              <a:t> </a:t>
            </a:r>
            <a:r>
              <a:rPr lang="en-US" b="1" dirty="0" err="1"/>
              <a:t>korisnike</a:t>
            </a:r>
            <a:r>
              <a:rPr lang="en-US" b="1" dirty="0"/>
              <a:t>, </a:t>
            </a:r>
            <a:r>
              <a:rPr lang="en-US" b="1" dirty="0" err="1"/>
              <a:t>lokalne</a:t>
            </a:r>
            <a:r>
              <a:rPr lang="en-US" b="1" dirty="0"/>
              <a:t> </a:t>
            </a:r>
            <a:r>
              <a:rPr lang="en-US" b="1" dirty="0" err="1"/>
              <a:t>zajednice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osobe</a:t>
            </a:r>
            <a:r>
              <a:rPr lang="en-US" b="1" dirty="0"/>
              <a:t> u </a:t>
            </a:r>
            <a:r>
              <a:rPr lang="en-US" b="1" dirty="0" err="1"/>
              <a:t>ugroženim</a:t>
            </a:r>
            <a:r>
              <a:rPr lang="en-US" b="1" dirty="0"/>
              <a:t> </a:t>
            </a:r>
            <a:r>
              <a:rPr lang="en-US" b="1" dirty="0" err="1"/>
              <a:t>situacijama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javne</a:t>
            </a:r>
            <a:r>
              <a:rPr lang="en-US" b="1" dirty="0"/>
              <a:t> </a:t>
            </a:r>
            <a:r>
              <a:rPr lang="en-US" b="1" dirty="0" err="1"/>
              <a:t>organe</a:t>
            </a:r>
            <a:r>
              <a:rPr lang="en-US" b="1" dirty="0"/>
              <a:t>, </a:t>
            </a:r>
            <a:r>
              <a:rPr lang="en-US" b="1" dirty="0" err="1"/>
              <a:t>uključujući</a:t>
            </a:r>
            <a:r>
              <a:rPr lang="en-US" b="1" dirty="0"/>
              <a:t> </a:t>
            </a:r>
            <a:r>
              <a:rPr lang="en-US" b="1" dirty="0" err="1"/>
              <a:t>regulatore</a:t>
            </a:r>
            <a:r>
              <a:rPr lang="en-US" b="1" dirty="0"/>
              <a:t>, </a:t>
            </a:r>
            <a:r>
              <a:rPr lang="en-US" b="1" dirty="0" err="1"/>
              <a:t>supervizore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centralne</a:t>
            </a:r>
            <a:r>
              <a:rPr lang="en-US" b="1" dirty="0"/>
              <a:t> </a:t>
            </a:r>
            <a:r>
              <a:rPr lang="en-US" b="1" dirty="0" err="1"/>
              <a:t>banke</a:t>
            </a:r>
            <a:r>
              <a:rPr lang="en-US" b="1" dirty="0"/>
              <a:t>“ (ESRS 1).</a:t>
            </a:r>
          </a:p>
        </p:txBody>
      </p:sp>
    </p:spTree>
    <p:extLst>
      <p:ext uri="{BB962C8B-B14F-4D97-AF65-F5344CB8AC3E}">
        <p14:creationId xmlns:p14="http://schemas.microsoft.com/office/powerpoint/2010/main" val="255348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04C72-AFFD-189C-975E-151195DAC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3B421-FFE1-7932-06F7-37539268A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Definisanje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0181B-51E2-E99C-5A8C-49CF0AF8B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Evropski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izveštavanja</a:t>
            </a:r>
            <a:r>
              <a:rPr lang="en-US" dirty="0"/>
              <a:t> o </a:t>
            </a:r>
            <a:r>
              <a:rPr lang="en-US" dirty="0" err="1"/>
              <a:t>održivosti</a:t>
            </a:r>
            <a:r>
              <a:rPr lang="en-US" dirty="0"/>
              <a:t> (ESRS),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za </a:t>
            </a:r>
            <a:r>
              <a:rPr lang="en-US" dirty="0" err="1"/>
              <a:t>izveštavanje</a:t>
            </a:r>
            <a:r>
              <a:rPr lang="en-US" dirty="0"/>
              <a:t> CSRD-a, </a:t>
            </a:r>
            <a:r>
              <a:rPr lang="en-US" dirty="0" err="1"/>
              <a:t>identifikuju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: </a:t>
            </a:r>
          </a:p>
          <a:p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err="1"/>
              <a:t>Pogođene</a:t>
            </a:r>
            <a:r>
              <a:rPr lang="en-US" dirty="0"/>
              <a:t>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: </a:t>
            </a:r>
            <a:r>
              <a:rPr lang="en-US" dirty="0" err="1"/>
              <a:t>Pojedinci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preduzeća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, </a:t>
            </a:r>
            <a:r>
              <a:rPr lang="en-US" dirty="0" err="1"/>
              <a:t>dobavljači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kupci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Izjava</a:t>
            </a:r>
            <a:r>
              <a:rPr lang="en-US" dirty="0"/>
              <a:t> o </a:t>
            </a:r>
            <a:r>
              <a:rPr lang="en-US" dirty="0" err="1"/>
              <a:t>održivosti</a:t>
            </a:r>
            <a:r>
              <a:rPr lang="en-US" dirty="0"/>
              <a:t>: </a:t>
            </a:r>
            <a:r>
              <a:rPr lang="en-US" dirty="0" err="1"/>
              <a:t>Pojedinci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entiteti</a:t>
            </a:r>
            <a:r>
              <a:rPr lang="en-US" dirty="0"/>
              <a:t> koji se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u </a:t>
            </a:r>
            <a:r>
              <a:rPr lang="en-US" dirty="0" err="1"/>
              <a:t>Izjavi</a:t>
            </a:r>
            <a:r>
              <a:rPr lang="en-US" dirty="0"/>
              <a:t> o </a:t>
            </a:r>
            <a:r>
              <a:rPr lang="en-US" dirty="0" err="1"/>
              <a:t>održivosti</a:t>
            </a:r>
            <a:r>
              <a:rPr lang="en-US" dirty="0"/>
              <a:t> za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, </a:t>
            </a:r>
            <a:r>
              <a:rPr lang="en-US" dirty="0" err="1"/>
              <a:t>uključujući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, </a:t>
            </a:r>
            <a:r>
              <a:rPr lang="en-US" dirty="0" err="1"/>
              <a:t>zajmodavce</a:t>
            </a:r>
            <a:r>
              <a:rPr lang="en-US" dirty="0"/>
              <a:t>, </a:t>
            </a:r>
            <a:r>
              <a:rPr lang="en-US" dirty="0" err="1"/>
              <a:t>menadžere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7751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39346-16BC-5A78-9D4D-A74911CDD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6F18B-9113-DE71-3BFA-815A7751A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SRD stakeholder engagement types">
            <a:extLst>
              <a:ext uri="{FF2B5EF4-FFF2-40B4-BE49-F238E27FC236}">
                <a16:creationId xmlns:a16="http://schemas.microsoft.com/office/drawing/2014/main" id="{68EA5799-1388-0A81-DD17-795CAEE20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397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>
            <a:extLst>
              <a:ext uri="{FF2B5EF4-FFF2-40B4-BE49-F238E27FC236}">
                <a16:creationId xmlns:a16="http://schemas.microsoft.com/office/drawing/2014/main" id="{94AA8B27-2F71-D84C-B85F-1BE701188C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BA" altLang="en-US"/>
              <a:t>Tri tipa (vrste) vanjskih IG </a:t>
            </a:r>
            <a:endParaRPr lang="en-GB" altLang="en-US"/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E1AB1027-5575-F248-89EA-13090BBF24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r-Latn-BA" altLang="en-US" sz="2100" dirty="0"/>
              <a:t>IG dio </a:t>
            </a:r>
            <a:r>
              <a:rPr lang="sr-Latn-BA" altLang="en-US" sz="2100" b="1" dirty="0"/>
              <a:t>poslovnog okruženja </a:t>
            </a:r>
            <a:r>
              <a:rPr lang="sr-Latn-BA" altLang="en-US" sz="2100" dirty="0"/>
              <a:t>(nabavlj</a:t>
            </a:r>
            <a:r>
              <a:rPr lang="en-GB" altLang="en-US" sz="2100" dirty="0"/>
              <a:t>a</a:t>
            </a:r>
            <a:r>
              <a:rPr lang="sr-Latn-BA" altLang="en-US" sz="2100" dirty="0"/>
              <a:t>či, kunkurencija, investitori, distributeri) </a:t>
            </a:r>
            <a:r>
              <a:rPr lang="en-GB" altLang="en-US" sz="2100" dirty="0"/>
              <a:t> </a:t>
            </a:r>
            <a:endParaRPr lang="sr-Latn-BA" altLang="en-US" sz="2100" dirty="0"/>
          </a:p>
          <a:p>
            <a:pPr eaLnBrk="1" hangingPunct="1">
              <a:lnSpc>
                <a:spcPct val="80000"/>
              </a:lnSpc>
            </a:pPr>
            <a:r>
              <a:rPr lang="sr-Latn-BA" altLang="en-US" sz="2100" dirty="0"/>
              <a:t>IG dio </a:t>
            </a:r>
            <a:r>
              <a:rPr lang="sr-Latn-BA" altLang="en-US" sz="2100" b="1" dirty="0"/>
              <a:t>društveno-političkog okruženja- </a:t>
            </a:r>
            <a:r>
              <a:rPr lang="sr-Latn-BA" altLang="en-US" sz="2100" dirty="0"/>
              <a:t>predstavnici javnog sektora, vladine agencije (politika razvoja) koji mogu uticati na društveni legitimitet strategije </a:t>
            </a:r>
          </a:p>
          <a:p>
            <a:pPr eaLnBrk="1" hangingPunct="1">
              <a:lnSpc>
                <a:spcPct val="80000"/>
              </a:lnSpc>
            </a:pPr>
            <a:r>
              <a:rPr lang="sr-Latn-BA" altLang="en-US" sz="2100" dirty="0"/>
              <a:t>IG dio </a:t>
            </a:r>
            <a:r>
              <a:rPr lang="sr-Latn-BA" altLang="en-US" sz="2100" b="1" dirty="0"/>
              <a:t>tehnološkog ogruženja </a:t>
            </a:r>
            <a:r>
              <a:rPr lang="sr-Latn-BA" altLang="en-US" sz="2100" dirty="0"/>
              <a:t>– agencije za standardizaciju ICT, vlasnici ICT itd. koji mogu uticati na prihvatanje i difuziju nove tehnologije </a:t>
            </a:r>
            <a:endParaRPr lang="en-GB" altLang="en-US" sz="2100" dirty="0"/>
          </a:p>
          <a:p>
            <a:pPr eaLnBrk="1" hangingPunct="1">
              <a:lnSpc>
                <a:spcPct val="80000"/>
              </a:lnSpc>
            </a:pPr>
            <a:endParaRPr lang="sr-Latn-BA" altLang="en-US" sz="2100" dirty="0"/>
          </a:p>
          <a:p>
            <a:pPr lvl="1" eaLnBrk="1" hangingPunct="1">
              <a:lnSpc>
                <a:spcPct val="80000"/>
              </a:lnSpc>
            </a:pPr>
            <a:r>
              <a:rPr lang="sr-Latn-BA" altLang="en-US" sz="1700" dirty="0"/>
              <a:t>Uticaj IG se razlikuje od situacije do situacije, konteksta (javni i privatni sektor)</a:t>
            </a:r>
          </a:p>
          <a:p>
            <a:pPr lvl="1" eaLnBrk="1" hangingPunct="1">
              <a:lnSpc>
                <a:spcPct val="80000"/>
              </a:lnSpc>
            </a:pPr>
            <a:r>
              <a:rPr lang="sr-Latn-BA" altLang="en-US" sz="1700" dirty="0"/>
              <a:t>Brojni konflikti i očekivanja </a:t>
            </a:r>
          </a:p>
          <a:p>
            <a:pPr eaLnBrk="1" hangingPunct="1">
              <a:lnSpc>
                <a:spcPct val="80000"/>
              </a:lnSpc>
            </a:pPr>
            <a:endParaRPr lang="en-GB" altLang="en-US" sz="2100" dirty="0"/>
          </a:p>
        </p:txBody>
      </p:sp>
    </p:spTree>
    <p:extLst>
      <p:ext uri="{BB962C8B-B14F-4D97-AF65-F5344CB8AC3E}">
        <p14:creationId xmlns:p14="http://schemas.microsoft.com/office/powerpoint/2010/main" val="2760970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C0ED6-56FF-30CC-086D-2732DFA3A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Zaintresovane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384AB-C430-A6D9-6EBD-D445AE2498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Zaposleni</a:t>
            </a:r>
            <a:endParaRPr lang="en-US" dirty="0"/>
          </a:p>
          <a:p>
            <a:r>
              <a:rPr lang="en-US" dirty="0" err="1"/>
              <a:t>Kupci</a:t>
            </a:r>
            <a:endParaRPr lang="en-US" dirty="0"/>
          </a:p>
          <a:p>
            <a:r>
              <a:rPr lang="en-US" dirty="0" err="1"/>
              <a:t>Investitori</a:t>
            </a:r>
            <a:endParaRPr lang="en-US" dirty="0"/>
          </a:p>
          <a:p>
            <a:r>
              <a:rPr lang="en-US" dirty="0" err="1"/>
              <a:t>Vlasnici</a:t>
            </a:r>
            <a:endParaRPr lang="en-US" dirty="0"/>
          </a:p>
          <a:p>
            <a:r>
              <a:rPr lang="en-US" dirty="0" err="1"/>
              <a:t>Menadžment</a:t>
            </a:r>
            <a:endParaRPr lang="en-US" dirty="0"/>
          </a:p>
          <a:p>
            <a:r>
              <a:rPr lang="en-US" dirty="0" err="1"/>
              <a:t>Dobavljači</a:t>
            </a:r>
            <a:endParaRPr lang="en-US" dirty="0"/>
          </a:p>
          <a:p>
            <a:r>
              <a:rPr lang="en-US" dirty="0" err="1"/>
              <a:t>Zajednice</a:t>
            </a:r>
            <a:endParaRPr lang="en-US" dirty="0"/>
          </a:p>
          <a:p>
            <a:r>
              <a:rPr lang="en-US" dirty="0" err="1"/>
              <a:t>Regulatori</a:t>
            </a:r>
            <a:endParaRPr lang="en-US" dirty="0"/>
          </a:p>
          <a:p>
            <a:r>
              <a:rPr lang="en-US" dirty="0" err="1"/>
              <a:t>Nevladine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AA4FC-2BAC-BB7D-39FD-E9C820BB12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Akademske</a:t>
            </a:r>
            <a:r>
              <a:rPr lang="en-US" dirty="0"/>
              <a:t> </a:t>
            </a:r>
            <a:r>
              <a:rPr lang="en-US" dirty="0" err="1"/>
              <a:t>instiucije</a:t>
            </a:r>
            <a:endParaRPr lang="en-US" dirty="0"/>
          </a:p>
          <a:p>
            <a:r>
              <a:rPr lang="en-US" dirty="0" err="1"/>
              <a:t>Mediji</a:t>
            </a:r>
            <a:endParaRPr lang="en-US" dirty="0"/>
          </a:p>
          <a:p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za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potrošača</a:t>
            </a:r>
            <a:endParaRPr lang="en-US" dirty="0"/>
          </a:p>
          <a:p>
            <a:r>
              <a:rPr lang="en-US" dirty="0" err="1"/>
              <a:t>Trgovačka</a:t>
            </a:r>
            <a:r>
              <a:rPr lang="en-US" dirty="0"/>
              <a:t> </a:t>
            </a:r>
            <a:r>
              <a:rPr lang="en-US" dirty="0" err="1"/>
              <a:t>udruženja</a:t>
            </a:r>
            <a:endParaRPr lang="en-US" dirty="0"/>
          </a:p>
          <a:p>
            <a:r>
              <a:rPr lang="en-US" dirty="0" err="1"/>
              <a:t>Udruženja</a:t>
            </a:r>
            <a:r>
              <a:rPr lang="en-US" dirty="0"/>
              <a:t> </a:t>
            </a:r>
            <a:r>
              <a:rPr lang="en-US" dirty="0" err="1"/>
              <a:t>građana</a:t>
            </a:r>
            <a:endParaRPr lang="en-US" dirty="0"/>
          </a:p>
          <a:p>
            <a:r>
              <a:rPr lang="en-US" dirty="0" err="1"/>
              <a:t>Kanali</a:t>
            </a:r>
            <a:r>
              <a:rPr lang="en-US" dirty="0"/>
              <a:t> </a:t>
            </a:r>
            <a:r>
              <a:rPr lang="en-US" dirty="0" err="1"/>
              <a:t>prodaje</a:t>
            </a:r>
            <a:endParaRPr lang="en-US" dirty="0"/>
          </a:p>
          <a:p>
            <a:r>
              <a:rPr lang="en-US" dirty="0" err="1"/>
              <a:t>Agencije</a:t>
            </a:r>
            <a:r>
              <a:rPr lang="en-US" dirty="0"/>
              <a:t> za </a:t>
            </a:r>
            <a:r>
              <a:rPr lang="en-US" dirty="0" err="1"/>
              <a:t>ocjenjivanje</a:t>
            </a:r>
            <a:r>
              <a:rPr lang="en-US" dirty="0"/>
              <a:t> 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881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4DCE2D-0E5C-D7D3-99B1-7842DB733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povezano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E, S </a:t>
            </a:r>
            <a:r>
              <a:rPr lang="en-US" dirty="0" err="1"/>
              <a:t>i</a:t>
            </a:r>
            <a:r>
              <a:rPr lang="en-US" dirty="0"/>
              <a:t> G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A0F9DD-A197-36B8-2D6C-A88412478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Životna</a:t>
            </a:r>
            <a:r>
              <a:rPr lang="en-US" dirty="0"/>
              <a:t> </a:t>
            </a:r>
            <a:r>
              <a:rPr lang="en-US" dirty="0" err="1"/>
              <a:t>sredina</a:t>
            </a:r>
            <a:r>
              <a:rPr lang="en-US" dirty="0"/>
              <a:t> (E):  </a:t>
            </a:r>
          </a:p>
          <a:p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Procjena</a:t>
            </a:r>
            <a:r>
              <a:rPr lang="en-US" b="1" dirty="0"/>
              <a:t> </a:t>
            </a:r>
            <a:r>
              <a:rPr lang="en-US" b="1" dirty="0" err="1"/>
              <a:t>uticaja</a:t>
            </a:r>
            <a:r>
              <a:rPr lang="en-US" b="1" dirty="0"/>
              <a:t>: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zainteresovanim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zajednice</a:t>
            </a:r>
            <a:r>
              <a:rPr lang="en-US" dirty="0"/>
              <a:t>, </a:t>
            </a:r>
            <a:r>
              <a:rPr lang="en-US" dirty="0" err="1"/>
              <a:t>grupe</a:t>
            </a:r>
            <a:r>
              <a:rPr lang="en-US" dirty="0"/>
              <a:t> za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regulatorna</a:t>
            </a:r>
            <a:r>
              <a:rPr lang="en-US" dirty="0"/>
              <a:t> </a:t>
            </a:r>
            <a:r>
              <a:rPr lang="en-US" dirty="0" err="1"/>
              <a:t>tela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 da </a:t>
            </a:r>
            <a:r>
              <a:rPr lang="en-US" dirty="0" err="1"/>
              <a:t>razumeju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životnu</a:t>
            </a:r>
            <a:r>
              <a:rPr lang="en-US" dirty="0"/>
              <a:t> </a:t>
            </a:r>
            <a:r>
              <a:rPr lang="en-US" dirty="0" err="1"/>
              <a:t>sredinu</a:t>
            </a:r>
            <a:r>
              <a:rPr lang="en-US" dirty="0"/>
              <a:t>. Ove </a:t>
            </a:r>
            <a:r>
              <a:rPr lang="en-US" dirty="0" err="1"/>
              <a:t>povratne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usmere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za </a:t>
            </a:r>
            <a:r>
              <a:rPr lang="en-US" dirty="0" err="1"/>
              <a:t>ublažavanje</a:t>
            </a:r>
            <a:r>
              <a:rPr lang="en-US" dirty="0"/>
              <a:t> </a:t>
            </a:r>
            <a:r>
              <a:rPr lang="en-US" dirty="0" err="1"/>
              <a:t>negativnih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pozitivnih</a:t>
            </a:r>
            <a:r>
              <a:rPr lang="en-US" dirty="0"/>
              <a:t> </a:t>
            </a:r>
            <a:r>
              <a:rPr lang="en-US" dirty="0" err="1"/>
              <a:t>ishoda</a:t>
            </a:r>
            <a:r>
              <a:rPr lang="en-US" dirty="0"/>
              <a:t>.  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Inicijative</a:t>
            </a:r>
            <a:r>
              <a:rPr lang="en-US" b="1" dirty="0"/>
              <a:t> za </a:t>
            </a:r>
            <a:r>
              <a:rPr lang="en-US" b="1" dirty="0" err="1"/>
              <a:t>održivost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Uključivanje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u </a:t>
            </a:r>
            <a:r>
              <a:rPr lang="en-US" dirty="0" err="1"/>
              <a:t>inicijative</a:t>
            </a:r>
            <a:r>
              <a:rPr lang="en-US" dirty="0"/>
              <a:t> za </a:t>
            </a:r>
            <a:r>
              <a:rPr lang="en-US" dirty="0" err="1"/>
              <a:t>održivost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ekološke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praktične</a:t>
            </a:r>
            <a:r>
              <a:rPr lang="en-US" dirty="0"/>
              <a:t>, </a:t>
            </a:r>
            <a:r>
              <a:rPr lang="en-US" dirty="0" err="1"/>
              <a:t>ostvarive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podržane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to </a:t>
            </a:r>
            <a:r>
              <a:rPr lang="en-US" dirty="0" err="1"/>
              <a:t>utiče</a:t>
            </a:r>
            <a:r>
              <a:rPr lang="en-US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9966865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1489</TotalTime>
  <Words>1081</Words>
  <Application>Microsoft Macintosh PowerPoint</Application>
  <PresentationFormat>Widescreen</PresentationFormat>
  <Paragraphs>107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Verdana</vt:lpstr>
      <vt:lpstr>Wingdings 3</vt:lpstr>
      <vt:lpstr>Facet</vt:lpstr>
      <vt:lpstr>KORPORATIVNA DRUŠTVENA ODGOVORNOST</vt:lpstr>
      <vt:lpstr>Interesnih grupa i njihova očekivanja</vt:lpstr>
      <vt:lpstr>Definisanje zainteresovanih strana i angažovanje zainteresovanih strana</vt:lpstr>
      <vt:lpstr>Definisanje zainteresovanih strana i angažovanje zainteresovanih strana</vt:lpstr>
      <vt:lpstr>Definisanje zainteresovanih strana i angažovanje zainteresovanih strana</vt:lpstr>
      <vt:lpstr>PowerPoint Presentation</vt:lpstr>
      <vt:lpstr>Tri tipa (vrste) vanjskih IG </vt:lpstr>
      <vt:lpstr>Zaintresovane strane</vt:lpstr>
      <vt:lpstr>Kako je angažovanje zainteresovanih strana povezano sa E, S i G </vt:lpstr>
      <vt:lpstr>Kako je angažovanje zainteresovanih strana povezano sa E, S i G </vt:lpstr>
      <vt:lpstr>Kako je angažovanje zainteresovanih strana povezano sa E, S i G </vt:lpstr>
      <vt:lpstr>Koncept za analizu uticaja i intresa intresnig grupa </vt:lpstr>
      <vt:lpstr>Exhibit 4.9 The Power/Interest Matrix</vt:lpstr>
      <vt:lpstr>Explanation of the matrix grid </vt:lpstr>
      <vt:lpstr>Matrica ili (politički) kontekst- klasifikacija IG prema njihovoj moći  </vt:lpstr>
      <vt:lpstr>Matrica A – moguća reakcia IGa</vt:lpstr>
      <vt:lpstr>Matrica B – željena reakcija IGa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KORPORATIVNA DRUŠTVENA ODGOVORNOST</dc:title>
  <dc:creator>Microsoft Office User</dc:creator>
  <cp:lastModifiedBy>Igor Todorovic</cp:lastModifiedBy>
  <cp:revision>17</cp:revision>
  <dcterms:created xsi:type="dcterms:W3CDTF">2017-10-02T08:06:26Z</dcterms:created>
  <dcterms:modified xsi:type="dcterms:W3CDTF">2025-11-24T15:16:14Z</dcterms:modified>
</cp:coreProperties>
</file>