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72" r:id="rId2"/>
    <p:sldId id="257" r:id="rId3"/>
    <p:sldId id="258" r:id="rId4"/>
    <p:sldId id="273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5196" autoAdjust="0"/>
  </p:normalViewPr>
  <p:slideViewPr>
    <p:cSldViewPr snapToGrid="0">
      <p:cViewPr varScale="1">
        <p:scale>
          <a:sx n="85" d="100"/>
          <a:sy n="85" d="100"/>
        </p:scale>
        <p:origin x="56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FC019-8094-49B3-A4B4-DA85566F1623}" type="datetimeFigureOut">
              <a:rPr lang="en-US" smtClean="0"/>
              <a:t>2/22/2024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FF7A1-481F-4BE5-A2B8-3D812B8AC6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45339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FC019-8094-49B3-A4B4-DA85566F1623}" type="datetimeFigureOut">
              <a:rPr lang="en-US" smtClean="0"/>
              <a:t>2/22/2024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FF7A1-481F-4BE5-A2B8-3D812B8AC6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019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FC019-8094-49B3-A4B4-DA85566F1623}" type="datetimeFigureOut">
              <a:rPr lang="en-US" smtClean="0"/>
              <a:t>2/22/2024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FF7A1-481F-4BE5-A2B8-3D812B8AC6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490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FC019-8094-49B3-A4B4-DA85566F1623}" type="datetimeFigureOut">
              <a:rPr lang="en-US" smtClean="0"/>
              <a:t>2/22/2024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FF7A1-481F-4BE5-A2B8-3D812B8AC6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348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FC019-8094-49B3-A4B4-DA85566F1623}" type="datetimeFigureOut">
              <a:rPr lang="en-US" smtClean="0"/>
              <a:t>2/22/2024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FF7A1-481F-4BE5-A2B8-3D812B8AC6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1938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FC019-8094-49B3-A4B4-DA85566F1623}" type="datetimeFigureOut">
              <a:rPr lang="en-US" smtClean="0"/>
              <a:t>2/22/2024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FF7A1-481F-4BE5-A2B8-3D812B8AC6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455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FC019-8094-49B3-A4B4-DA85566F1623}" type="datetimeFigureOut">
              <a:rPr lang="en-US" smtClean="0"/>
              <a:t>2/22/2024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FF7A1-481F-4BE5-A2B8-3D812B8AC60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602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FC019-8094-49B3-A4B4-DA85566F1623}" type="datetimeFigureOut">
              <a:rPr lang="en-US" smtClean="0"/>
              <a:t>2/22/2024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FF7A1-481F-4BE5-A2B8-3D812B8AC6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205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FC019-8094-49B3-A4B4-DA85566F1623}" type="datetimeFigureOut">
              <a:rPr lang="en-US" smtClean="0"/>
              <a:t>2/22/2024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FF7A1-481F-4BE5-A2B8-3D812B8AC6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45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FC019-8094-49B3-A4B4-DA85566F1623}" type="datetimeFigureOut">
              <a:rPr lang="en-US" smtClean="0"/>
              <a:t>2/22/2024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FF7A1-481F-4BE5-A2B8-3D812B8AC6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877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A50FC019-8094-49B3-A4B4-DA85566F1623}" type="datetimeFigureOut">
              <a:rPr lang="en-US" smtClean="0"/>
              <a:t>2/22/2024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FF7A1-481F-4BE5-A2B8-3D812B8AC6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654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A50FC019-8094-49B3-A4B4-DA85566F1623}" type="datetimeFigureOut">
              <a:rPr lang="en-US" smtClean="0"/>
              <a:t>2/22/2024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2AAFF7A1-481F-4BE5-A2B8-3D812B8AC6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750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err="1"/>
              <a:t>Proporcija</a:t>
            </a:r>
            <a:r>
              <a:rPr lang="en-US" b="1" dirty="0"/>
              <a:t> I </a:t>
            </a:r>
            <a:r>
              <a:rPr lang="en-US" b="1" dirty="0" err="1"/>
              <a:t>procentni</a:t>
            </a:r>
            <a:r>
              <a:rPr lang="en-US" b="1" dirty="0"/>
              <a:t> </a:t>
            </a:r>
            <a:r>
              <a:rPr lang="en-US" b="1" dirty="0" err="1"/>
              <a:t>račun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5618106"/>
            <a:ext cx="6801612" cy="1239894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Milica </a:t>
            </a:r>
            <a:r>
              <a:rPr lang="en-US" b="1" dirty="0" err="1">
                <a:solidFill>
                  <a:schemeClr val="tx1"/>
                </a:solidFill>
              </a:rPr>
              <a:t>Marić</a:t>
            </a:r>
            <a:r>
              <a:rPr lang="en-US" b="1" dirty="0">
                <a:solidFill>
                  <a:schemeClr val="tx1"/>
                </a:solidFill>
              </a:rPr>
              <a:t>, ma</a:t>
            </a:r>
          </a:p>
          <a:p>
            <a:r>
              <a:rPr lang="en-US" b="1" dirty="0">
                <a:solidFill>
                  <a:schemeClr val="tx1"/>
                </a:solidFill>
              </a:rPr>
              <a:t>milica.maric@ef.unibl.org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A1A7FDB0-697A-467B-B2FC-3F8AE0CAEB91}"/>
              </a:ext>
            </a:extLst>
          </p:cNvPr>
          <p:cNvSpPr txBox="1">
            <a:spLocks/>
          </p:cNvSpPr>
          <p:nvPr/>
        </p:nvSpPr>
        <p:spPr>
          <a:xfrm>
            <a:off x="2695194" y="4205438"/>
            <a:ext cx="6801612" cy="1239894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r-Latn-BA" b="1" dirty="0">
                <a:solidFill>
                  <a:schemeClr val="tx1"/>
                </a:solidFill>
              </a:rPr>
              <a:t>Vježbe 1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3785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1407946" y="4142233"/>
            <a:ext cx="4270248" cy="704087"/>
          </a:xfrm>
        </p:spPr>
        <p:txBody>
          <a:bodyPr>
            <a:normAutofit/>
          </a:bodyPr>
          <a:lstStyle/>
          <a:p>
            <a:pPr algn="ctr"/>
            <a:r>
              <a:rPr lang="en-US" sz="2000" b="1" dirty="0" err="1"/>
              <a:t>Direktna</a:t>
            </a:r>
            <a:r>
              <a:rPr lang="en-US" sz="2000" dirty="0"/>
              <a:t> </a:t>
            </a:r>
            <a:r>
              <a:rPr lang="en-US" sz="2000" b="1" dirty="0" err="1"/>
              <a:t>proporcija</a:t>
            </a:r>
            <a:endParaRPr lang="en-US" sz="2000" b="1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07946" y="4972051"/>
            <a:ext cx="4270248" cy="920749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err="1"/>
              <a:t>Za</a:t>
            </a:r>
            <a:r>
              <a:rPr lang="en-US" dirty="0"/>
              <a:t> 25 kg </a:t>
            </a:r>
            <a:r>
              <a:rPr lang="en-US" dirty="0" err="1"/>
              <a:t>neke</a:t>
            </a:r>
            <a:r>
              <a:rPr lang="en-US" dirty="0"/>
              <a:t> robe </a:t>
            </a:r>
            <a:r>
              <a:rPr lang="en-US" dirty="0" err="1"/>
              <a:t>plaćeno</a:t>
            </a:r>
            <a:r>
              <a:rPr lang="en-US" dirty="0"/>
              <a:t> je 8.000 </a:t>
            </a:r>
            <a:r>
              <a:rPr lang="en-US" dirty="0" err="1"/>
              <a:t>n.j.</a:t>
            </a:r>
            <a:r>
              <a:rPr lang="en-US" dirty="0"/>
              <a:t> </a:t>
            </a:r>
            <a:r>
              <a:rPr lang="en-US" dirty="0" err="1"/>
              <a:t>Koliko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koštati</a:t>
            </a:r>
            <a:r>
              <a:rPr lang="en-US" dirty="0"/>
              <a:t> 40 kg </a:t>
            </a:r>
            <a:r>
              <a:rPr lang="en-US" dirty="0" err="1"/>
              <a:t>iste</a:t>
            </a:r>
            <a:r>
              <a:rPr lang="en-US" dirty="0"/>
              <a:t> robe?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4"/>
          </p:nvPr>
        </p:nvSpPr>
        <p:spPr>
          <a:xfrm>
            <a:off x="6012874" y="4947228"/>
            <a:ext cx="4662193" cy="2109355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15 </a:t>
            </a:r>
            <a:r>
              <a:rPr lang="en-US" dirty="0" err="1"/>
              <a:t>radnika</a:t>
            </a:r>
            <a:r>
              <a:rPr lang="en-US" dirty="0"/>
              <a:t> </a:t>
            </a:r>
            <a:r>
              <a:rPr lang="en-US" dirty="0" err="1"/>
              <a:t>završi</a:t>
            </a:r>
            <a:r>
              <a:rPr lang="en-US" dirty="0"/>
              <a:t> </a:t>
            </a:r>
            <a:r>
              <a:rPr lang="en-US" dirty="0" err="1"/>
              <a:t>neki</a:t>
            </a:r>
            <a:r>
              <a:rPr lang="en-US" dirty="0"/>
              <a:t> </a:t>
            </a:r>
            <a:r>
              <a:rPr lang="en-US" dirty="0" err="1"/>
              <a:t>posao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42 dana.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koliko</a:t>
            </a:r>
            <a:r>
              <a:rPr lang="en-US" dirty="0"/>
              <a:t> dana </a:t>
            </a:r>
            <a:r>
              <a:rPr lang="en-US" dirty="0" err="1"/>
              <a:t>će</a:t>
            </a:r>
            <a:r>
              <a:rPr lang="en-US" dirty="0"/>
              <a:t> 10 </a:t>
            </a:r>
            <a:r>
              <a:rPr lang="en-US" dirty="0" err="1"/>
              <a:t>radnika</a:t>
            </a:r>
            <a:r>
              <a:rPr lang="en-US" dirty="0"/>
              <a:t> </a:t>
            </a:r>
            <a:r>
              <a:rPr lang="en-US" dirty="0" err="1"/>
              <a:t>završiti</a:t>
            </a:r>
            <a:r>
              <a:rPr lang="en-US" dirty="0"/>
              <a:t> </a:t>
            </a:r>
            <a:r>
              <a:rPr lang="en-US" dirty="0" err="1"/>
              <a:t>isti</a:t>
            </a:r>
            <a:r>
              <a:rPr lang="en-US" dirty="0"/>
              <a:t> 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/>
              <a:t>posao</a:t>
            </a:r>
            <a:r>
              <a:rPr lang="en-US" dirty="0"/>
              <a:t>?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6162826" y="4142234"/>
            <a:ext cx="4270248" cy="704087"/>
          </a:xfrm>
        </p:spPr>
        <p:txBody>
          <a:bodyPr/>
          <a:lstStyle/>
          <a:p>
            <a:r>
              <a:rPr lang="en-US" b="1" dirty="0"/>
              <a:t>OBRNUTA</a:t>
            </a:r>
            <a:r>
              <a:rPr lang="en-US" dirty="0"/>
              <a:t> </a:t>
            </a:r>
            <a:r>
              <a:rPr lang="en-US" b="1" dirty="0"/>
              <a:t>PROPORCIJA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0373" y="659062"/>
            <a:ext cx="7729728" cy="1188720"/>
          </a:xfrm>
        </p:spPr>
        <p:txBody>
          <a:bodyPr/>
          <a:lstStyle/>
          <a:p>
            <a:r>
              <a:rPr lang="en-US" b="1" dirty="0"/>
              <a:t>PROPORCIJA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309092" y="2411021"/>
                <a:ext cx="7661009" cy="13849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dirty="0"/>
                  <a:t>Definiše </a:t>
                </a:r>
                <a:r>
                  <a:rPr lang="en-US" sz="2000" dirty="0" err="1"/>
                  <a:t>odnos</a:t>
                </a:r>
                <a:r>
                  <a:rPr lang="en-US" sz="2000" dirty="0"/>
                  <a:t> </a:t>
                </a:r>
                <a:r>
                  <a:rPr lang="en-US" sz="2000" dirty="0" err="1"/>
                  <a:t>između</a:t>
                </a:r>
                <a:r>
                  <a:rPr lang="en-US" sz="2000" dirty="0"/>
                  <a:t> 2 </a:t>
                </a:r>
                <a:r>
                  <a:rPr lang="en-US" sz="2000" dirty="0" err="1"/>
                  <a:t>i</a:t>
                </a:r>
                <a:r>
                  <a:rPr lang="en-US" sz="2000" dirty="0"/>
                  <a:t> </a:t>
                </a:r>
                <a:r>
                  <a:rPr lang="en-US" sz="2000" dirty="0" err="1"/>
                  <a:t>više</a:t>
                </a:r>
                <a:r>
                  <a:rPr lang="en-US" sz="2000" dirty="0"/>
                  <a:t> </a:t>
                </a:r>
                <a:r>
                  <a:rPr lang="en-US" sz="2000" dirty="0" err="1"/>
                  <a:t>veličina</a:t>
                </a:r>
                <a:r>
                  <a:rPr lang="en-US" sz="2000" dirty="0"/>
                  <a:t>:</a:t>
                </a:r>
              </a:p>
              <a:p>
                <a:endParaRPr lang="en-US" sz="2000" dirty="0"/>
              </a:p>
              <a:p>
                <a:endParaRPr lang="en-US" sz="20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150" sz="24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b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:</m:t>
                      </m:r>
                      <m:sSub>
                        <m:sSubPr>
                          <m:ctrlPr>
                            <a:rPr lang="en-150" sz="24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  <m:sub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150" sz="24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b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2400" b="1" i="1">
                          <a:latin typeface="Cambria Math" panose="02040503050406030204" pitchFamily="18" charset="0"/>
                        </a:rPr>
                        <m:t>:</m:t>
                      </m:r>
                      <m:sSub>
                        <m:sSubPr>
                          <m:ctrlPr>
                            <a:rPr lang="en-150" sz="24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  <m:sub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en-US" sz="2400" b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09092" y="2411021"/>
                <a:ext cx="7661009" cy="1384995"/>
              </a:xfrm>
              <a:prstGeom prst="rect">
                <a:avLst/>
              </a:prstGeom>
              <a:blipFill>
                <a:blip r:embed="rId2"/>
                <a:stretch>
                  <a:fillRect t="-2643" b="-4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488981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1403216" y="1077269"/>
            <a:ext cx="4270248" cy="704087"/>
          </a:xfrm>
        </p:spPr>
        <p:txBody>
          <a:bodyPr/>
          <a:lstStyle/>
          <a:p>
            <a:r>
              <a:rPr lang="en-US" b="1" dirty="0" err="1"/>
              <a:t>direktna</a:t>
            </a:r>
            <a:r>
              <a:rPr lang="en-US" b="1" dirty="0"/>
              <a:t> </a:t>
            </a:r>
            <a:r>
              <a:rPr lang="en-US" b="1" dirty="0" err="1"/>
              <a:t>proporcija</a:t>
            </a:r>
            <a:endParaRPr lang="en-US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half" idx="2"/>
              </p:nvPr>
            </p:nvSpPr>
            <p:spPr>
              <a:xfrm>
                <a:off x="1403216" y="2065769"/>
                <a:ext cx="4270248" cy="2934278"/>
              </a:xfrm>
              <a:solidFill>
                <a:schemeClr val="bg1"/>
              </a:solidFill>
            </p:spPr>
            <p:txBody>
              <a:bodyPr/>
              <a:lstStyle/>
              <a:p>
                <a:pPr marL="0" indent="0">
                  <a:buNone/>
                </a:pPr>
                <a:endParaRPr lang="en-US" sz="2000" b="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25 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𝑘𝑔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           8.000 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𝑗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en-US" sz="20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40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𝑘𝑔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                    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𝑗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en-US" sz="2000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:8.000=40:25</m:t>
                      </m:r>
                    </m:oMath>
                  </m:oMathPara>
                </a14:m>
                <a:endParaRPr lang="en-US" sz="2000" b="0" dirty="0"/>
              </a:p>
              <a:p>
                <a:pPr marL="0" indent="0">
                  <a:buNone/>
                </a:pPr>
                <a:endParaRPr lang="en-US" sz="20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150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8.000</m:t>
                          </m:r>
                          <m:r>
                            <a:rPr lang="en-150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40</m:t>
                          </m:r>
                        </m:num>
                        <m:den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25</m:t>
                          </m:r>
                        </m:den>
                      </m:f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𝟏𝟐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𝟖𝟎𝟎</m:t>
                      </m:r>
                    </m:oMath>
                  </m:oMathPara>
                </a14:m>
                <a:endParaRPr lang="en-US" sz="2000" b="1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1403216" y="2065769"/>
                <a:ext cx="4270248" cy="2934278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sz="quarter" idx="4"/>
              </p:nvPr>
            </p:nvSpPr>
            <p:spPr>
              <a:xfrm>
                <a:off x="6158096" y="2065769"/>
                <a:ext cx="4253484" cy="2934278"/>
              </a:xfrm>
              <a:solidFill>
                <a:schemeClr val="bg1"/>
              </a:solidFill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endParaRPr lang="en-US" sz="200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𝑟𝑎𝑑𝑛𝑖𝑘𝑎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           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42 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𝑑𝑎𝑛𝑎</m:t>
                      </m:r>
                    </m:oMath>
                  </m:oMathPara>
                </a14:m>
                <a:endParaRPr lang="en-US" sz="20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10 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𝑟𝑎𝑑𝑛𝑖𝑘𝑎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             </m:t>
                      </m:r>
                      <m:r>
                        <a:rPr lang="en-US" sz="2000" b="1" i="1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𝑑𝑎𝑛𝑎</m:t>
                      </m:r>
                    </m:oMath>
                  </m:oMathPara>
                </a14:m>
                <a:endParaRPr lang="en-US" sz="2000" dirty="0"/>
              </a:p>
              <a:p>
                <a:pPr marL="0" indent="0">
                  <a:buNone/>
                </a:pPr>
                <a:endParaRPr lang="en-US" sz="20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:42=15:10</m:t>
                      </m:r>
                    </m:oMath>
                  </m:oMathPara>
                </a14:m>
                <a:endParaRPr lang="en-US" sz="2000" dirty="0"/>
              </a:p>
              <a:p>
                <a:pPr marL="0" indent="0">
                  <a:buNone/>
                </a:pPr>
                <a:endParaRPr lang="en-US" sz="20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150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42</m:t>
                          </m:r>
                          <m:r>
                            <a:rPr lang="en-150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15</m:t>
                          </m:r>
                        </m:num>
                        <m:den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  <m:r>
                        <a:rPr lang="en-US" sz="20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𝟔𝟑</m:t>
                      </m:r>
                    </m:oMath>
                  </m:oMathPara>
                </a14:m>
                <a:endParaRPr lang="en-US" sz="2000" b="1" dirty="0"/>
              </a:p>
              <a:p>
                <a:pPr marL="0" indent="0">
                  <a:buNone/>
                </a:pPr>
                <a:endParaRPr lang="en-US" sz="2000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4"/>
              </p:nvPr>
            </p:nvSpPr>
            <p:spPr>
              <a:xfrm>
                <a:off x="6158096" y="2065769"/>
                <a:ext cx="4253484" cy="2934278"/>
              </a:xfr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158096" y="1077269"/>
            <a:ext cx="4270248" cy="704087"/>
          </a:xfrm>
        </p:spPr>
        <p:txBody>
          <a:bodyPr/>
          <a:lstStyle/>
          <a:p>
            <a:r>
              <a:rPr lang="en-US" b="1" dirty="0" err="1"/>
              <a:t>obrnuta</a:t>
            </a:r>
            <a:r>
              <a:rPr lang="en-US" b="1" dirty="0"/>
              <a:t> </a:t>
            </a:r>
            <a:r>
              <a:rPr lang="en-US" b="1" dirty="0" err="1"/>
              <a:t>proporcija</a:t>
            </a:r>
            <a:endParaRPr lang="en-US" b="1" dirty="0"/>
          </a:p>
        </p:txBody>
      </p:sp>
      <p:sp>
        <p:nvSpPr>
          <p:cNvPr id="7" name="Up Arrow 6"/>
          <p:cNvSpPr/>
          <p:nvPr/>
        </p:nvSpPr>
        <p:spPr>
          <a:xfrm>
            <a:off x="4801222" y="2432270"/>
            <a:ext cx="221672" cy="58189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Up Arrow 7"/>
          <p:cNvSpPr/>
          <p:nvPr/>
        </p:nvSpPr>
        <p:spPr>
          <a:xfrm>
            <a:off x="2088750" y="2432269"/>
            <a:ext cx="226291" cy="58189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Up Arrow 8"/>
          <p:cNvSpPr/>
          <p:nvPr/>
        </p:nvSpPr>
        <p:spPr>
          <a:xfrm>
            <a:off x="9768432" y="2432269"/>
            <a:ext cx="221672" cy="58189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own Arrow 10"/>
          <p:cNvSpPr/>
          <p:nvPr/>
        </p:nvSpPr>
        <p:spPr>
          <a:xfrm>
            <a:off x="6586087" y="2432269"/>
            <a:ext cx="221673" cy="58189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0453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91D77BCF-B944-4E80-8A7C-52B97CBF9A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2950" y="647700"/>
            <a:ext cx="10706100" cy="55625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BA" sz="2000" b="1" dirty="0"/>
              <a:t>Primjer: </a:t>
            </a:r>
            <a:r>
              <a:rPr lang="sr-Latn-BA" sz="2000" dirty="0"/>
              <a:t>U jednom pogonu se za 4 minute proizvede 2.400 olovaka.</a:t>
            </a:r>
          </a:p>
          <a:p>
            <a:pPr marL="457200" indent="-457200">
              <a:buAutoNum type="alphaLcParenR"/>
            </a:pPr>
            <a:r>
              <a:rPr lang="sr-Latn-BA" sz="2000" dirty="0"/>
              <a:t>Koliko je olovaka moguće napraviti za 15 minuta?</a:t>
            </a:r>
          </a:p>
          <a:p>
            <a:pPr marL="457200" indent="-457200">
              <a:buAutoNum type="alphaLcParenR"/>
            </a:pPr>
            <a:r>
              <a:rPr lang="sr-Latn-BA" sz="2000" dirty="0"/>
              <a:t>Koliko vremena treba da se napravi 18.000 olovaka?</a:t>
            </a:r>
          </a:p>
          <a:p>
            <a:pPr marL="0" indent="0" algn="r">
              <a:buNone/>
            </a:pPr>
            <a:r>
              <a:rPr lang="sr-Latn-BA" sz="2000" b="1" dirty="0"/>
              <a:t>(9.000 olovaka; 30 min)</a:t>
            </a:r>
            <a:r>
              <a:rPr lang="sr-Latn-BA" sz="2000" dirty="0"/>
              <a:t>  </a:t>
            </a:r>
          </a:p>
          <a:p>
            <a:pPr marL="0" indent="0">
              <a:buNone/>
            </a:pPr>
            <a:endParaRPr lang="sr-Latn-BA" sz="2000" dirty="0"/>
          </a:p>
          <a:p>
            <a:pPr marL="0" indent="0">
              <a:buNone/>
            </a:pPr>
            <a:r>
              <a:rPr lang="sr-Latn-BA" sz="2000" b="1" dirty="0"/>
              <a:t>Primjer:  </a:t>
            </a:r>
            <a:r>
              <a:rPr lang="sr-Latn-BA" sz="2000" dirty="0"/>
              <a:t>Automobil pređe određeni put za 3 h vozeći prosječnom brzinom od 60 km/h. Koliko bi mu vremena trebalo da pređe isti put ako se kreće brzinom od 45 km/h?</a:t>
            </a:r>
          </a:p>
          <a:p>
            <a:pPr marL="0" indent="0" algn="r">
              <a:buNone/>
            </a:pPr>
            <a:r>
              <a:rPr lang="sr-Latn-BA" sz="2000" b="1" dirty="0"/>
              <a:t>(4h)</a:t>
            </a:r>
          </a:p>
          <a:p>
            <a:pPr marL="0" indent="0">
              <a:buNone/>
            </a:pPr>
            <a:endParaRPr lang="sr-Latn-BA" sz="2000" b="1" dirty="0"/>
          </a:p>
          <a:p>
            <a:pPr marL="0" indent="0">
              <a:buNone/>
            </a:pPr>
            <a:r>
              <a:rPr lang="sr-Latn-BA" sz="2000" b="1" dirty="0"/>
              <a:t>Primjer:  </a:t>
            </a:r>
            <a:r>
              <a:rPr lang="sr-Latn-BA" sz="2000" dirty="0"/>
              <a:t>Atletičar pretrči 6 km za 80 minuta. Koliko bi pretrčao za 2,5 h trčeći istim tempom?</a:t>
            </a:r>
          </a:p>
          <a:p>
            <a:pPr marL="0" indent="0" algn="r">
              <a:buNone/>
            </a:pPr>
            <a:r>
              <a:rPr lang="sr-Latn-BA" sz="2000" b="1" dirty="0"/>
              <a:t>(11,25 km)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7175244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8082" y="327383"/>
            <a:ext cx="7729728" cy="1188720"/>
          </a:xfrm>
        </p:spPr>
        <p:txBody>
          <a:bodyPr/>
          <a:lstStyle/>
          <a:p>
            <a:r>
              <a:rPr lang="en-US" dirty="0" err="1"/>
              <a:t>složena</a:t>
            </a:r>
            <a:r>
              <a:rPr lang="en-US" dirty="0"/>
              <a:t> </a:t>
            </a:r>
            <a:r>
              <a:rPr lang="en-US" dirty="0" err="1"/>
              <a:t>proporcija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2886362" y="1824180"/>
                <a:ext cx="6885709" cy="2743201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200" dirty="0"/>
                  <a:t>U </a:t>
                </a:r>
                <a:r>
                  <a:rPr lang="en-US" sz="2200" dirty="0" err="1"/>
                  <a:t>proporciju</a:t>
                </a:r>
                <a:r>
                  <a:rPr lang="en-US" sz="2200" dirty="0"/>
                  <a:t> </a:t>
                </a:r>
                <a:r>
                  <a:rPr lang="en-US" sz="2200" dirty="0" err="1"/>
                  <a:t>ulazi</a:t>
                </a:r>
                <a:r>
                  <a:rPr lang="en-US" sz="2200" dirty="0"/>
                  <a:t> </a:t>
                </a:r>
                <a:r>
                  <a:rPr lang="en-US" sz="2200" dirty="0" err="1"/>
                  <a:t>više</a:t>
                </a:r>
                <a:r>
                  <a:rPr lang="en-US" sz="2200" dirty="0"/>
                  <a:t> od 2 </a:t>
                </a:r>
                <a:r>
                  <a:rPr lang="en-US" sz="2200" dirty="0" err="1"/>
                  <a:t>veličine</a:t>
                </a:r>
                <a:endParaRPr lang="en-US" sz="2200" dirty="0"/>
              </a:p>
              <a:p>
                <a:endParaRPr lang="en-US" sz="22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150" sz="22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2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2200" b="1" i="1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2200" b="1" i="1">
                          <a:latin typeface="Cambria Math" panose="02040503050406030204" pitchFamily="18" charset="0"/>
                        </a:rPr>
                        <m:t>:</m:t>
                      </m:r>
                      <m:sSub>
                        <m:sSubPr>
                          <m:ctrlPr>
                            <a:rPr lang="en-150" sz="22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2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22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2200" b="1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150" sz="22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200" b="1" i="1"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b>
                          <m:r>
                            <a:rPr lang="en-US" sz="22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2200" b="1" i="1">
                          <a:latin typeface="Cambria Math" panose="02040503050406030204" pitchFamily="18" charset="0"/>
                        </a:rPr>
                        <m:t>:</m:t>
                      </m:r>
                      <m:sSub>
                        <m:sSubPr>
                          <m:ctrlPr>
                            <a:rPr lang="en-150" sz="22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200" b="1" i="1" smtClean="0"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  <m:sub>
                          <m:r>
                            <a:rPr lang="en-US" sz="22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en-US" sz="2200" dirty="0"/>
              </a:p>
              <a:p>
                <a:pPr marL="0" indent="0">
                  <a:buNone/>
                </a:pPr>
                <a:r>
                  <a:rPr lang="en-US" sz="2200" b="1" dirty="0"/>
                  <a:t>          </a:t>
                </a:r>
                <a14:m>
                  <m:oMath xmlns:m="http://schemas.openxmlformats.org/officeDocument/2006/math">
                    <m:r>
                      <a:rPr lang="en-US" sz="2200" b="1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150" sz="22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200" b="1" i="1" smtClean="0"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b>
                        <m:r>
                          <a:rPr lang="en-US" sz="22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  <m:r>
                      <a:rPr lang="en-US" sz="2200" b="1" i="1">
                        <a:latin typeface="Cambria Math" panose="02040503050406030204" pitchFamily="18" charset="0"/>
                      </a:rPr>
                      <m:t>:</m:t>
                    </m:r>
                    <m:sSub>
                      <m:sSubPr>
                        <m:ctrlPr>
                          <a:rPr lang="en-150" sz="22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200" b="1" i="1" smtClean="0"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b>
                        <m:r>
                          <a:rPr lang="en-US" sz="2200" b="1" i="1"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2200" dirty="0"/>
                  <a:t>         </a:t>
                </a:r>
              </a:p>
              <a:p>
                <a:pPr marL="0" indent="0">
                  <a:buNone/>
                </a:pPr>
                <a:r>
                  <a:rPr lang="en-US" sz="2200" dirty="0"/>
                  <a:t>               </a:t>
                </a:r>
                <a:r>
                  <a:rPr lang="en-150" sz="2200" dirty="0"/>
                  <a:t>…</a:t>
                </a:r>
                <a:r>
                  <a:rPr lang="en-US" sz="2200" dirty="0"/>
                  <a:t>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150" sz="22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200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2200" b="1" i="1"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sz="2200" b="1" i="1">
                        <a:latin typeface="Cambria Math" panose="02040503050406030204" pitchFamily="18" charset="0"/>
                      </a:rPr>
                      <m:t>:</m:t>
                    </m:r>
                    <m:sSub>
                      <m:sSubPr>
                        <m:ctrlPr>
                          <a:rPr lang="en-150" sz="22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200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2200" b="1" i="1"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  <m:r>
                      <a:rPr lang="en-US" sz="2200" b="1" i="1" smtClean="0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∏"/>
                        <m:ctrlPr>
                          <a:rPr lang="en-150" sz="2200" b="1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2200" b="1" i="1" smtClean="0">
                            <a:latin typeface="Cambria Math" panose="02040503050406030204" pitchFamily="18" charset="0"/>
                          </a:rPr>
                          <m:t>𝒊</m:t>
                        </m:r>
                        <m:r>
                          <a:rPr lang="en-US" sz="2200" b="1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2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  <m:sup>
                        <m:r>
                          <a:rPr lang="en-US" sz="2200" b="1" i="1" smtClean="0">
                            <a:latin typeface="Cambria Math" panose="02040503050406030204" pitchFamily="18" charset="0"/>
                          </a:rPr>
                          <m:t>𝒏</m:t>
                        </m:r>
                      </m:sup>
                      <m:e>
                        <m:sSub>
                          <m:sSubPr>
                            <m:ctrlPr>
                              <a:rPr lang="en-150" sz="22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200" b="1" i="1" smtClean="0">
                                <a:latin typeface="Cambria Math" panose="02040503050406030204" pitchFamily="18" charset="0"/>
                              </a:rPr>
                              <m:t>𝒂</m:t>
                            </m:r>
                          </m:e>
                          <m:sub>
                            <m:r>
                              <a:rPr lang="en-US" sz="2200" b="1" i="1" smtClean="0">
                                <a:latin typeface="Cambria Math" panose="02040503050406030204" pitchFamily="18" charset="0"/>
                              </a:rPr>
                              <m:t>𝒊</m:t>
                            </m:r>
                          </m:sub>
                        </m:sSub>
                      </m:e>
                    </m:nary>
                    <m:r>
                      <a:rPr lang="en-US" sz="2200" b="1" i="1" smtClean="0">
                        <a:latin typeface="Cambria Math" panose="02040503050406030204" pitchFamily="18" charset="0"/>
                      </a:rPr>
                      <m:t>:</m:t>
                    </m:r>
                    <m:nary>
                      <m:naryPr>
                        <m:chr m:val="∏"/>
                        <m:ctrlPr>
                          <a:rPr lang="en-150" sz="2200" b="1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2200" b="1" i="1">
                            <a:latin typeface="Cambria Math" panose="02040503050406030204" pitchFamily="18" charset="0"/>
                          </a:rPr>
                          <m:t>𝒊</m:t>
                        </m:r>
                        <m:r>
                          <a:rPr lang="en-US" sz="2200" b="1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200" b="1" i="1"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  <m:sup>
                        <m:r>
                          <a:rPr lang="en-US" sz="2200" b="1" i="1">
                            <a:latin typeface="Cambria Math" panose="02040503050406030204" pitchFamily="18" charset="0"/>
                          </a:rPr>
                          <m:t>𝒏</m:t>
                        </m:r>
                      </m:sup>
                      <m:e>
                        <m:sSub>
                          <m:sSubPr>
                            <m:ctrlPr>
                              <a:rPr lang="en-150" sz="22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200" b="1" i="1" smtClean="0">
                                <a:latin typeface="Cambria Math" panose="02040503050406030204" pitchFamily="18" charset="0"/>
                              </a:rPr>
                              <m:t>𝒃</m:t>
                            </m:r>
                          </m:e>
                          <m:sub>
                            <m:r>
                              <a:rPr lang="en-US" sz="2200" b="1" i="1">
                                <a:latin typeface="Cambria Math" panose="02040503050406030204" pitchFamily="18" charset="0"/>
                              </a:rPr>
                              <m:t>𝒊</m:t>
                            </m:r>
                          </m:sub>
                        </m:sSub>
                      </m:e>
                    </m:nary>
                  </m:oMath>
                </a14:m>
                <a:endParaRPr lang="en-US" sz="2200" dirty="0"/>
              </a:p>
              <a:p>
                <a:pPr marL="0" indent="0">
                  <a:buNone/>
                </a:pPr>
                <a:r>
                  <a:rPr lang="en-US" sz="2200" b="1" dirty="0"/>
                  <a:t>          </a:t>
                </a:r>
                <a14:m>
                  <m:oMath xmlns:m="http://schemas.openxmlformats.org/officeDocument/2006/math">
                    <m:r>
                      <a:rPr lang="en-US" sz="2200" b="1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150" sz="22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200" b="1" i="1"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b>
                        <m:r>
                          <a:rPr lang="en-US" sz="2200" b="1" i="1" smtClean="0">
                            <a:latin typeface="Cambria Math" panose="02040503050406030204" pitchFamily="18" charset="0"/>
                          </a:rPr>
                          <m:t>𝒏</m:t>
                        </m:r>
                      </m:sub>
                    </m:sSub>
                    <m:r>
                      <a:rPr lang="en-US" sz="2200" b="1" i="1">
                        <a:latin typeface="Cambria Math" panose="02040503050406030204" pitchFamily="18" charset="0"/>
                      </a:rPr>
                      <m:t>:</m:t>
                    </m:r>
                    <m:sSub>
                      <m:sSubPr>
                        <m:ctrlPr>
                          <a:rPr lang="en-150" sz="22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200" b="1" i="1"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b>
                        <m:r>
                          <a:rPr lang="en-US" sz="2200" b="1" i="1" smtClean="0">
                            <a:latin typeface="Cambria Math" panose="02040503050406030204" pitchFamily="18" charset="0"/>
                          </a:rPr>
                          <m:t>𝒏</m:t>
                        </m:r>
                      </m:sub>
                    </m:sSub>
                  </m:oMath>
                </a14:m>
                <a:endParaRPr lang="en-US" sz="22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886362" y="1824180"/>
                <a:ext cx="6885709" cy="2743201"/>
              </a:xfrm>
              <a:blipFill>
                <a:blip r:embed="rId2"/>
                <a:stretch>
                  <a:fillRect l="-1150" t="-1556" b="-84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1383145" y="4875458"/>
            <a:ext cx="989214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/>
              <a:t>Primjer</a:t>
            </a:r>
            <a:r>
              <a:rPr lang="en-US" sz="2000" b="1" dirty="0"/>
              <a:t>:  </a:t>
            </a:r>
            <a:r>
              <a:rPr lang="en-US" sz="2000" dirty="0" err="1"/>
              <a:t>Nasip</a:t>
            </a:r>
            <a:r>
              <a:rPr lang="en-US" sz="2000" dirty="0"/>
              <a:t> dug 6 km, </a:t>
            </a:r>
            <a:r>
              <a:rPr lang="en-US" sz="2000" dirty="0" err="1"/>
              <a:t>visok</a:t>
            </a:r>
            <a:r>
              <a:rPr lang="en-US" sz="2000" dirty="0"/>
              <a:t> 2 m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širok</a:t>
            </a:r>
            <a:r>
              <a:rPr lang="en-US" sz="2000" dirty="0"/>
              <a:t> 3,25 m </a:t>
            </a:r>
            <a:r>
              <a:rPr lang="en-US" sz="2000" dirty="0" err="1"/>
              <a:t>sagradi</a:t>
            </a:r>
            <a:r>
              <a:rPr lang="en-US" sz="2000" dirty="0"/>
              <a:t> 40 </a:t>
            </a:r>
            <a:r>
              <a:rPr lang="en-US" sz="2000" dirty="0" err="1"/>
              <a:t>radnika</a:t>
            </a:r>
            <a:r>
              <a:rPr lang="en-US" sz="2000" dirty="0"/>
              <a:t>, </a:t>
            </a:r>
            <a:r>
              <a:rPr lang="en-US" sz="2000" dirty="0" err="1"/>
              <a:t>radeći</a:t>
            </a:r>
            <a:r>
              <a:rPr lang="en-US" sz="2000" dirty="0"/>
              <a:t> 45 dana, 8 sati </a:t>
            </a:r>
            <a:r>
              <a:rPr lang="en-US" sz="2000" dirty="0" err="1"/>
              <a:t>dnevno</a:t>
            </a:r>
            <a:r>
              <a:rPr lang="en-US" sz="2000" dirty="0"/>
              <a:t>.  Koliko sati </a:t>
            </a:r>
            <a:r>
              <a:rPr lang="en-US" sz="2000" dirty="0" err="1"/>
              <a:t>dnevno</a:t>
            </a:r>
            <a:r>
              <a:rPr lang="en-US" sz="2000" dirty="0"/>
              <a:t> </a:t>
            </a:r>
            <a:r>
              <a:rPr lang="en-US" sz="2000" dirty="0" err="1"/>
              <a:t>treba</a:t>
            </a:r>
            <a:r>
              <a:rPr lang="en-US" sz="2000" dirty="0"/>
              <a:t> da </a:t>
            </a:r>
            <a:r>
              <a:rPr lang="en-US" sz="2000" dirty="0" err="1"/>
              <a:t>radi</a:t>
            </a:r>
            <a:r>
              <a:rPr lang="en-US" sz="2000" dirty="0"/>
              <a:t> 32 </a:t>
            </a:r>
            <a:r>
              <a:rPr lang="en-US" sz="2000" dirty="0" err="1"/>
              <a:t>radnika</a:t>
            </a:r>
            <a:r>
              <a:rPr lang="en-US" sz="2000" dirty="0"/>
              <a:t>, 50 dana, da bi </a:t>
            </a:r>
            <a:r>
              <a:rPr lang="en-US" sz="2000" dirty="0" err="1"/>
              <a:t>sagradili</a:t>
            </a:r>
            <a:r>
              <a:rPr lang="en-US" sz="2000" dirty="0"/>
              <a:t> </a:t>
            </a:r>
            <a:r>
              <a:rPr lang="en-US" sz="2000" dirty="0" err="1"/>
              <a:t>nasip</a:t>
            </a:r>
            <a:r>
              <a:rPr lang="en-US" sz="2000" dirty="0"/>
              <a:t> dug 5 km, </a:t>
            </a:r>
            <a:r>
              <a:rPr lang="en-US" sz="2000" dirty="0" err="1"/>
              <a:t>visok</a:t>
            </a:r>
            <a:r>
              <a:rPr lang="en-US" sz="2000" dirty="0"/>
              <a:t> 2,5 m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širok</a:t>
            </a:r>
            <a:r>
              <a:rPr lang="en-US" sz="2000" dirty="0"/>
              <a:t> 2,6</a:t>
            </a:r>
            <a:r>
              <a:rPr lang="sr-Latn-BA" sz="2000" dirty="0"/>
              <a:t> </a:t>
            </a:r>
            <a:r>
              <a:rPr lang="en-US" sz="2000" dirty="0"/>
              <a:t>m?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018216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385454" y="969819"/>
                <a:ext cx="10086109" cy="4724027"/>
              </a:xfrm>
            </p:spPr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i="1" smtClean="0">
                          <a:latin typeface="Cambria Math" panose="02040503050406030204" pitchFamily="18" charset="0"/>
                        </a:rPr>
                        <m:t>6 </m:t>
                      </m:r>
                      <m:r>
                        <a:rPr lang="en-US" sz="2000" i="1" smtClean="0">
                          <a:latin typeface="Cambria Math" panose="02040503050406030204" pitchFamily="18" charset="0"/>
                        </a:rPr>
                        <m:t>𝑘𝑚</m:t>
                      </m:r>
                      <m:r>
                        <a:rPr lang="en-US" sz="2000" i="1" smtClean="0"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sz="2000" i="1" smtClean="0">
                          <a:latin typeface="Cambria Math" panose="02040503050406030204" pitchFamily="18" charset="0"/>
                        </a:rPr>
                        <m:t>𝑑𝑢</m:t>
                      </m:r>
                      <m:r>
                        <a:rPr lang="en-US" sz="2000" i="1" smtClean="0">
                          <a:latin typeface="Cambria Math" panose="02040503050406030204" pitchFamily="18" charset="0"/>
                        </a:rPr>
                        <m:t>ž</m:t>
                      </m:r>
                      <m:r>
                        <a:rPr lang="en-US" sz="2000" i="1" smtClean="0">
                          <a:latin typeface="Cambria Math" panose="02040503050406030204" pitchFamily="18" charset="0"/>
                        </a:rPr>
                        <m:t>𝑖𝑛𝑒</m:t>
                      </m:r>
                      <m:r>
                        <a:rPr lang="en-US" sz="2000" i="1" smtClean="0">
                          <a:latin typeface="Cambria Math" panose="02040503050406030204" pitchFamily="18" charset="0"/>
                        </a:rPr>
                        <m:t>        2 </m:t>
                      </m:r>
                      <m:r>
                        <a:rPr lang="en-US" sz="200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sz="200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i="1" smtClean="0">
                          <a:latin typeface="Cambria Math" panose="02040503050406030204" pitchFamily="18" charset="0"/>
                        </a:rPr>
                        <m:t>𝑣𝑖𝑠𝑖𝑛𝑒</m:t>
                      </m:r>
                      <m:r>
                        <a:rPr lang="en-US" sz="2000" i="1" smtClean="0">
                          <a:latin typeface="Cambria Math" panose="02040503050406030204" pitchFamily="18" charset="0"/>
                        </a:rPr>
                        <m:t>       3,25 </m:t>
                      </m:r>
                      <m:r>
                        <a:rPr lang="en-US" sz="200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sz="2000" i="1" smtClean="0">
                          <a:latin typeface="Cambria Math" panose="02040503050406030204" pitchFamily="18" charset="0"/>
                        </a:rPr>
                        <m:t> š</m:t>
                      </m:r>
                      <m:r>
                        <a:rPr lang="en-US" sz="2000" i="1" smtClean="0">
                          <a:latin typeface="Cambria Math" panose="02040503050406030204" pitchFamily="18" charset="0"/>
                        </a:rPr>
                        <m:t>𝑖𝑟𝑖𝑛𝑒</m:t>
                      </m:r>
                      <m:r>
                        <a:rPr lang="en-US" sz="2000" i="1" smtClean="0">
                          <a:latin typeface="Cambria Math" panose="02040503050406030204" pitchFamily="18" charset="0"/>
                        </a:rPr>
                        <m:t>        40 </m:t>
                      </m:r>
                      <m:r>
                        <a:rPr lang="en-US" sz="2000" i="1" smtClean="0">
                          <a:latin typeface="Cambria Math" panose="02040503050406030204" pitchFamily="18" charset="0"/>
                        </a:rPr>
                        <m:t>𝑟𝑎𝑑𝑛𝑖𝑘𝑎</m:t>
                      </m:r>
                      <m:r>
                        <a:rPr lang="en-US" sz="2000" i="1" smtClean="0">
                          <a:latin typeface="Cambria Math" panose="02040503050406030204" pitchFamily="18" charset="0"/>
                        </a:rPr>
                        <m:t>      45 </m:t>
                      </m:r>
                      <m:r>
                        <a:rPr lang="en-US" sz="2000" i="1" smtClean="0">
                          <a:latin typeface="Cambria Math" panose="02040503050406030204" pitchFamily="18" charset="0"/>
                        </a:rPr>
                        <m:t>𝑑𝑎𝑛𝑎</m:t>
                      </m:r>
                      <m:r>
                        <a:rPr lang="en-US" sz="2000" i="1" smtClean="0">
                          <a:latin typeface="Cambria Math" panose="02040503050406030204" pitchFamily="18" charset="0"/>
                        </a:rPr>
                        <m:t>      8 </m:t>
                      </m:r>
                      <m:r>
                        <a:rPr lang="en-US" sz="2000" i="1" smtClean="0">
                          <a:latin typeface="Cambria Math" panose="02040503050406030204" pitchFamily="18" charset="0"/>
                        </a:rPr>
                        <m:t>𝑠𝑎𝑡𝑖</m:t>
                      </m:r>
                    </m:oMath>
                  </m:oMathPara>
                </a14:m>
                <a:endParaRPr lang="en-US" sz="2000" dirty="0"/>
              </a:p>
              <a:p>
                <a:pPr marL="0" indent="0">
                  <a:buNone/>
                </a:pPr>
                <a:endParaRPr lang="en-US" sz="20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i="1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𝑘𝑚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𝑑𝑢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ž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𝑖𝑛𝑒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      2,5 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𝑣𝑖𝑠𝑖𝑛𝑒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       2,6 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 š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𝑖𝑟𝑖𝑛𝑒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         32 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𝑟𝑎𝑑𝑛𝑖𝑘𝑎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      50 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𝑑𝑎𝑛𝑎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      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𝑠𝑎𝑡𝑖</m:t>
                      </m:r>
                    </m:oMath>
                  </m:oMathPara>
                </a14:m>
                <a:endParaRPr lang="en-US" sz="2000" dirty="0"/>
              </a:p>
              <a:p>
                <a:pPr marL="0" indent="0">
                  <a:buNone/>
                </a:pPr>
                <a:endParaRPr lang="en-US" sz="2000" b="1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n-US" sz="2000" b="1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000" b="0" i="1"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sz="2000" i="1" smtClean="0">
                          <a:latin typeface="Cambria Math" panose="02040503050406030204" pitchFamily="18" charset="0"/>
                        </a:rPr>
                        <m:t>8</m:t>
                      </m:r>
                      <m:r>
                        <a:rPr lang="en-US" sz="2000" b="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5:6</m:t>
                      </m:r>
                    </m:oMath>
                  </m:oMathPara>
                </a14:m>
                <a:endParaRPr lang="en-US" sz="2000" dirty="0"/>
              </a:p>
              <a:p>
                <a:pPr marL="0" indent="0">
                  <a:buNone/>
                </a:pPr>
                <a:r>
                  <a:rPr lang="en-US" sz="2000" dirty="0"/>
                  <a:t>       </a:t>
                </a:r>
                <a14:m>
                  <m:oMath xmlns:m="http://schemas.openxmlformats.org/officeDocument/2006/math">
                    <m:r>
                      <a:rPr lang="en-US" sz="2000" b="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2,5:2</m:t>
                    </m:r>
                  </m:oMath>
                </a14:m>
                <a:endParaRPr lang="en-US" sz="2000" dirty="0"/>
              </a:p>
              <a:p>
                <a:pPr marL="0" indent="0">
                  <a:buNone/>
                </a:pPr>
                <a:r>
                  <a:rPr lang="en-US" sz="2000" dirty="0"/>
                  <a:t>      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=2,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6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: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3,25</m:t>
                    </m:r>
                  </m:oMath>
                </a14:m>
                <a:r>
                  <a:rPr lang="en-US" sz="2000" dirty="0"/>
                  <a:t>                   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:8=58.500:62.400 →  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150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58.500</m:t>
                        </m:r>
                        <m:r>
                          <a:rPr lang="en-150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8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62.400</m:t>
                        </m:r>
                      </m:den>
                    </m:f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2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𝟕</m:t>
                    </m:r>
                    <m:r>
                      <a:rPr lang="en-US" sz="2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sz="2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𝟓</m:t>
                    </m:r>
                    <m:r>
                      <a:rPr lang="sr-Latn-BA" sz="2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sr-Latn-BA" sz="2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𝒔𝒂𝒕𝒊</m:t>
                    </m:r>
                  </m:oMath>
                </a14:m>
                <a:r>
                  <a:rPr lang="en-US" sz="2000" dirty="0"/>
                  <a:t>  </a:t>
                </a:r>
              </a:p>
              <a:p>
                <a:pPr marL="0" indent="0">
                  <a:buNone/>
                </a:pPr>
                <a:r>
                  <a:rPr lang="en-US" sz="2000" dirty="0"/>
                  <a:t>      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40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: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endParaRPr lang="en-US" sz="2000" dirty="0"/>
              </a:p>
              <a:p>
                <a:pPr marL="0" indent="0">
                  <a:buNone/>
                </a:pPr>
                <a:r>
                  <a:rPr lang="en-US" sz="2000" dirty="0"/>
                  <a:t>      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5: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50</m:t>
                    </m:r>
                  </m:oMath>
                </a14:m>
                <a:endParaRPr lang="en-US" sz="2000" dirty="0"/>
              </a:p>
              <a:p>
                <a:pPr marL="0" indent="0">
                  <a:buNone/>
                </a:pPr>
                <a:endParaRPr lang="en-US" sz="2000" dirty="0"/>
              </a:p>
              <a:p>
                <a:pPr marL="0" indent="0">
                  <a:buNone/>
                </a:pPr>
                <a:endParaRPr lang="en-US" sz="2000" dirty="0"/>
              </a:p>
              <a:p>
                <a:pPr marL="0" indent="0">
                  <a:buNone/>
                </a:pPr>
                <a:endParaRPr lang="en-US" sz="20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385454" y="969819"/>
                <a:ext cx="10086109" cy="4724027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Arrow Connector 4"/>
          <p:cNvCxnSpPr/>
          <p:nvPr/>
        </p:nvCxnSpPr>
        <p:spPr>
          <a:xfrm flipV="1">
            <a:off x="10427855" y="1099126"/>
            <a:ext cx="9236" cy="8312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V="1">
            <a:off x="6419272" y="1126835"/>
            <a:ext cx="9236" cy="8312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V="1">
            <a:off x="4620492" y="1126835"/>
            <a:ext cx="9236" cy="8312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V="1">
            <a:off x="2968339" y="1099125"/>
            <a:ext cx="9236" cy="8312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8146473" y="1126836"/>
            <a:ext cx="9237" cy="8312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9462655" y="1126836"/>
            <a:ext cx="9237" cy="8312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0532474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TM10001115[[fn=Parcel]]</Template>
  <TotalTime>1166</TotalTime>
  <Words>377</Words>
  <Application>Microsoft Office PowerPoint</Application>
  <PresentationFormat>Widescreen</PresentationFormat>
  <Paragraphs>58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Cambria Math</vt:lpstr>
      <vt:lpstr>Gill Sans MT</vt:lpstr>
      <vt:lpstr>Parcel</vt:lpstr>
      <vt:lpstr>Proporcija I procentni račun</vt:lpstr>
      <vt:lpstr>PROPORCIJA</vt:lpstr>
      <vt:lpstr>PowerPoint Presentation</vt:lpstr>
      <vt:lpstr>PowerPoint Presentation</vt:lpstr>
      <vt:lpstr>složena proporcija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Proporcija I procentni račun</dc:title>
  <dc:creator>Milica</dc:creator>
  <cp:lastModifiedBy>Marić, Milica</cp:lastModifiedBy>
  <cp:revision>74</cp:revision>
  <dcterms:created xsi:type="dcterms:W3CDTF">2023-02-20T10:59:06Z</dcterms:created>
  <dcterms:modified xsi:type="dcterms:W3CDTF">2024-02-22T11:50:50Z</dcterms:modified>
</cp:coreProperties>
</file>