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268" r:id="rId15"/>
  </p:sldIdLst>
  <p:sldSz cx="9144000" cy="5143500" type="screen16x9"/>
  <p:notesSz cx="6858000" cy="9144000"/>
  <p:embeddedFontLst>
    <p:embeddedFont>
      <p:font typeface="Segoe UI Black" charset="0"/>
      <p:bold r:id="rId17"/>
      <p:boldItalic r:id="rId18"/>
    </p:embeddedFont>
    <p:embeddedFont>
      <p:font typeface="Oswald" charset="0"/>
      <p:regular r:id="rId19"/>
      <p:bold r:id="rId20"/>
    </p:embeddedFont>
    <p:embeddedFont>
      <p:font typeface="Segoe UI Light" pitchFamily="34" charset="0"/>
      <p:regular r:id="rId21"/>
    </p:embeddedFont>
    <p:embeddedFont>
      <p:font typeface="Source Sans Pro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1DA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B057B260-235A-4DA7-9D08-349C70A2B37C}">
  <a:tblStyle styleId="{B057B260-235A-4DA7-9D08-349C70A2B37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>
      <p:cViewPr varScale="1">
        <p:scale>
          <a:sx n="98" d="100"/>
          <a:sy n="98" d="100"/>
        </p:scale>
        <p:origin x="-600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362461097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947555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"/>
          <p:cNvSpPr/>
          <p:nvPr/>
        </p:nvSpPr>
        <p:spPr>
          <a:xfrm>
            <a:off x="-26775" y="2008375"/>
            <a:ext cx="9210650" cy="3172625"/>
          </a:xfrm>
          <a:custGeom>
            <a:avLst/>
            <a:gdLst/>
            <a:ahLst/>
            <a:cxnLst/>
            <a:rect l="l" t="t" r="r" b="b"/>
            <a:pathLst>
              <a:path w="368426" h="126905" extrusionOk="0">
                <a:moveTo>
                  <a:pt x="309" y="263"/>
                </a:moveTo>
                <a:lnTo>
                  <a:pt x="16502" y="11294"/>
                </a:lnTo>
                <a:lnTo>
                  <a:pt x="31551" y="5122"/>
                </a:lnTo>
                <a:lnTo>
                  <a:pt x="62412" y="4991"/>
                </a:lnTo>
                <a:lnTo>
                  <a:pt x="77652" y="0"/>
                </a:lnTo>
                <a:lnTo>
                  <a:pt x="92892" y="13527"/>
                </a:lnTo>
                <a:lnTo>
                  <a:pt x="107942" y="21276"/>
                </a:lnTo>
                <a:lnTo>
                  <a:pt x="122991" y="21145"/>
                </a:lnTo>
                <a:lnTo>
                  <a:pt x="138993" y="10375"/>
                </a:lnTo>
                <a:lnTo>
                  <a:pt x="154043" y="7880"/>
                </a:lnTo>
                <a:lnTo>
                  <a:pt x="168711" y="2349"/>
                </a:lnTo>
                <a:lnTo>
                  <a:pt x="184332" y="14841"/>
                </a:lnTo>
                <a:lnTo>
                  <a:pt x="199572" y="15274"/>
                </a:lnTo>
                <a:lnTo>
                  <a:pt x="214622" y="25085"/>
                </a:lnTo>
                <a:lnTo>
                  <a:pt x="230052" y="25085"/>
                </a:lnTo>
                <a:lnTo>
                  <a:pt x="246054" y="20094"/>
                </a:lnTo>
                <a:lnTo>
                  <a:pt x="261104" y="20094"/>
                </a:lnTo>
                <a:lnTo>
                  <a:pt x="275391" y="11426"/>
                </a:lnTo>
                <a:lnTo>
                  <a:pt x="291584" y="16810"/>
                </a:lnTo>
                <a:lnTo>
                  <a:pt x="305871" y="8143"/>
                </a:lnTo>
                <a:lnTo>
                  <a:pt x="336732" y="8012"/>
                </a:lnTo>
                <a:lnTo>
                  <a:pt x="351782" y="11294"/>
                </a:lnTo>
                <a:lnTo>
                  <a:pt x="367593" y="2758"/>
                </a:lnTo>
                <a:lnTo>
                  <a:pt x="368426" y="126905"/>
                </a:lnTo>
                <a:lnTo>
                  <a:pt x="0" y="126369"/>
                </a:lnTo>
                <a:close/>
              </a:path>
            </a:pathLst>
          </a:custGeom>
          <a:solidFill>
            <a:srgbClr val="AFF000">
              <a:alpha val="81920"/>
            </a:srgbClr>
          </a:solidFill>
          <a:ln>
            <a:noFill/>
          </a:ln>
        </p:spPr>
      </p:sp>
      <p:sp>
        <p:nvSpPr>
          <p:cNvPr id="35" name="Google Shape;35;p2"/>
          <p:cNvSpPr/>
          <p:nvPr/>
        </p:nvSpPr>
        <p:spPr>
          <a:xfrm>
            <a:off x="-26775" y="2139700"/>
            <a:ext cx="9210650" cy="3041300"/>
          </a:xfrm>
          <a:custGeom>
            <a:avLst/>
            <a:gdLst/>
            <a:ahLst/>
            <a:cxnLst/>
            <a:rect l="l" t="t" r="r" b="b"/>
            <a:pathLst>
              <a:path w="368426" h="121652" extrusionOk="0">
                <a:moveTo>
                  <a:pt x="309" y="5516"/>
                </a:moveTo>
                <a:lnTo>
                  <a:pt x="16692" y="11214"/>
                </a:lnTo>
                <a:lnTo>
                  <a:pt x="47172" y="11214"/>
                </a:lnTo>
                <a:lnTo>
                  <a:pt x="62412" y="6843"/>
                </a:lnTo>
                <a:lnTo>
                  <a:pt x="77652" y="16156"/>
                </a:lnTo>
                <a:lnTo>
                  <a:pt x="92892" y="16156"/>
                </a:lnTo>
                <a:lnTo>
                  <a:pt x="107370" y="11214"/>
                </a:lnTo>
                <a:lnTo>
                  <a:pt x="122610" y="8173"/>
                </a:lnTo>
                <a:lnTo>
                  <a:pt x="138612" y="8173"/>
                </a:lnTo>
                <a:lnTo>
                  <a:pt x="153852" y="10834"/>
                </a:lnTo>
                <a:lnTo>
                  <a:pt x="168711" y="7603"/>
                </a:lnTo>
                <a:lnTo>
                  <a:pt x="183951" y="12734"/>
                </a:lnTo>
                <a:lnTo>
                  <a:pt x="199572" y="20527"/>
                </a:lnTo>
                <a:lnTo>
                  <a:pt x="214050" y="15205"/>
                </a:lnTo>
                <a:lnTo>
                  <a:pt x="229671" y="15205"/>
                </a:lnTo>
                <a:lnTo>
                  <a:pt x="245292" y="5892"/>
                </a:lnTo>
                <a:lnTo>
                  <a:pt x="260532" y="11214"/>
                </a:lnTo>
                <a:lnTo>
                  <a:pt x="275772" y="11214"/>
                </a:lnTo>
                <a:lnTo>
                  <a:pt x="291012" y="6843"/>
                </a:lnTo>
                <a:lnTo>
                  <a:pt x="321492" y="6843"/>
                </a:lnTo>
                <a:lnTo>
                  <a:pt x="336732" y="15966"/>
                </a:lnTo>
                <a:lnTo>
                  <a:pt x="351210" y="12734"/>
                </a:lnTo>
                <a:lnTo>
                  <a:pt x="367593" y="0"/>
                </a:lnTo>
                <a:lnTo>
                  <a:pt x="368426" y="121652"/>
                </a:lnTo>
                <a:lnTo>
                  <a:pt x="0" y="121652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36" name="Google Shape;36;p2"/>
          <p:cNvSpPr/>
          <p:nvPr/>
        </p:nvSpPr>
        <p:spPr>
          <a:xfrm rot="8100000">
            <a:off x="1847981" y="1814569"/>
            <a:ext cx="122612" cy="122612"/>
          </a:xfrm>
          <a:prstGeom prst="teardrop">
            <a:avLst>
              <a:gd name="adj" fmla="val 100000"/>
            </a:avLst>
          </a:prstGeom>
          <a:solidFill>
            <a:srgbClr val="AFF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/>
          <p:nvPr/>
        </p:nvSpPr>
        <p:spPr>
          <a:xfrm rot="8100000">
            <a:off x="6038981" y="20984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00CEF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"/>
          <p:cNvSpPr/>
          <p:nvPr/>
        </p:nvSpPr>
        <p:spPr>
          <a:xfrm rot="8100000">
            <a:off x="7181981" y="2131769"/>
            <a:ext cx="122612" cy="122612"/>
          </a:xfrm>
          <a:prstGeom prst="teardrop">
            <a:avLst>
              <a:gd name="adj" fmla="val 100000"/>
            </a:avLst>
          </a:prstGeom>
          <a:solidFill>
            <a:srgbClr val="00CEF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" name="Google Shape;39;p2"/>
          <p:cNvGrpSpPr/>
          <p:nvPr/>
        </p:nvGrpSpPr>
        <p:grpSpPr>
          <a:xfrm>
            <a:off x="-9525" y="2024075"/>
            <a:ext cx="9167825" cy="595300"/>
            <a:chOff x="-9525" y="4462475"/>
            <a:chExt cx="9167825" cy="595300"/>
          </a:xfrm>
        </p:grpSpPr>
        <p:sp>
          <p:nvSpPr>
            <p:cNvPr id="40" name="Google Shape;40;p2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1" name="Google Shape;41;p2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2" name="Google Shape;42;p2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43" name="Google Shape;43;p2"/>
          <p:cNvGrpSpPr/>
          <p:nvPr/>
        </p:nvGrpSpPr>
        <p:grpSpPr>
          <a:xfrm>
            <a:off x="-42837" y="2005088"/>
            <a:ext cx="9229575" cy="642787"/>
            <a:chOff x="-42837" y="4443488"/>
            <a:chExt cx="9229575" cy="642787"/>
          </a:xfrm>
        </p:grpSpPr>
        <p:sp>
          <p:nvSpPr>
            <p:cNvPr id="44" name="Google Shape;44;p2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9" name="Google Shape;69;p2"/>
          <p:cNvSpPr/>
          <p:nvPr/>
        </p:nvSpPr>
        <p:spPr>
          <a:xfrm>
            <a:off x="2990700" y="2147800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"/>
          <p:cNvSpPr/>
          <p:nvPr/>
        </p:nvSpPr>
        <p:spPr>
          <a:xfrm>
            <a:off x="1085700" y="2433550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2"/>
          <p:cNvSpPr/>
          <p:nvPr/>
        </p:nvSpPr>
        <p:spPr>
          <a:xfrm>
            <a:off x="4895700" y="2077632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2"/>
          <p:cNvSpPr/>
          <p:nvPr/>
        </p:nvSpPr>
        <p:spPr>
          <a:xfrm rot="8100000">
            <a:off x="8699949" y="18907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AFF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2"/>
          <p:cNvSpPr txBox="1">
            <a:spLocks noGrp="1"/>
          </p:cNvSpPr>
          <p:nvPr>
            <p:ph type="ctrTitle"/>
          </p:nvPr>
        </p:nvSpPr>
        <p:spPr>
          <a:xfrm>
            <a:off x="2847975" y="3363425"/>
            <a:ext cx="56103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6"/>
          <p:cNvSpPr txBox="1">
            <a:spLocks noGrp="1"/>
          </p:cNvSpPr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6"/>
          <p:cNvSpPr txBox="1">
            <a:spLocks noGrp="1"/>
          </p:cNvSpPr>
          <p:nvPr>
            <p:ph type="body" idx="1"/>
          </p:nvPr>
        </p:nvSpPr>
        <p:spPr>
          <a:xfrm>
            <a:off x="1131500" y="1552950"/>
            <a:ext cx="3339900" cy="2665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◉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◉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6" name="Google Shape;206;p6"/>
          <p:cNvSpPr txBox="1">
            <a:spLocks noGrp="1"/>
          </p:cNvSpPr>
          <p:nvPr>
            <p:ph type="body" idx="2"/>
          </p:nvPr>
        </p:nvSpPr>
        <p:spPr>
          <a:xfrm>
            <a:off x="4672563" y="1552950"/>
            <a:ext cx="3339900" cy="2665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◉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◉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7" name="Google Shape;207;p6"/>
          <p:cNvSpPr/>
          <p:nvPr/>
        </p:nvSpPr>
        <p:spPr>
          <a:xfrm>
            <a:off x="-28575" y="4446775"/>
            <a:ext cx="9191625" cy="712478"/>
          </a:xfrm>
          <a:custGeom>
            <a:avLst/>
            <a:gdLst/>
            <a:ahLst/>
            <a:cxnLst/>
            <a:rect l="l" t="t" r="r" b="b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close/>
              </a:path>
            </a:pathLst>
          </a:custGeom>
          <a:solidFill>
            <a:srgbClr val="AFF000">
              <a:alpha val="81920"/>
            </a:srgbClr>
          </a:solidFill>
          <a:ln>
            <a:noFill/>
          </a:ln>
        </p:spPr>
      </p:sp>
      <p:sp>
        <p:nvSpPr>
          <p:cNvPr id="208" name="Google Shape;208;p6"/>
          <p:cNvSpPr/>
          <p:nvPr/>
        </p:nvSpPr>
        <p:spPr>
          <a:xfrm>
            <a:off x="-28575" y="4578111"/>
            <a:ext cx="9191625" cy="584439"/>
          </a:xfrm>
          <a:custGeom>
            <a:avLst/>
            <a:gdLst/>
            <a:ahLst/>
            <a:cxnLst/>
            <a:rect l="l" t="t" r="r" b="b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209" name="Google Shape;209;p6"/>
          <p:cNvSpPr/>
          <p:nvPr/>
        </p:nvSpPr>
        <p:spPr>
          <a:xfrm rot="8100000">
            <a:off x="1847981" y="4252969"/>
            <a:ext cx="122612" cy="122612"/>
          </a:xfrm>
          <a:prstGeom prst="teardrop">
            <a:avLst>
              <a:gd name="adj" fmla="val 100000"/>
            </a:avLst>
          </a:prstGeom>
          <a:solidFill>
            <a:srgbClr val="AFF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6"/>
          <p:cNvSpPr/>
          <p:nvPr/>
        </p:nvSpPr>
        <p:spPr>
          <a:xfrm rot="8100000">
            <a:off x="6038981" y="45368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00CEF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6"/>
          <p:cNvSpPr/>
          <p:nvPr/>
        </p:nvSpPr>
        <p:spPr>
          <a:xfrm rot="8100000">
            <a:off x="7181981" y="4570169"/>
            <a:ext cx="122612" cy="122612"/>
          </a:xfrm>
          <a:prstGeom prst="teardrop">
            <a:avLst>
              <a:gd name="adj" fmla="val 100000"/>
            </a:avLst>
          </a:prstGeom>
          <a:solidFill>
            <a:srgbClr val="00CEF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2" name="Google Shape;212;p6"/>
          <p:cNvGrpSpPr/>
          <p:nvPr/>
        </p:nvGrpSpPr>
        <p:grpSpPr>
          <a:xfrm>
            <a:off x="-9525" y="4462475"/>
            <a:ext cx="9167825" cy="595300"/>
            <a:chOff x="-9525" y="4462475"/>
            <a:chExt cx="9167825" cy="595300"/>
          </a:xfrm>
        </p:grpSpPr>
        <p:sp>
          <p:nvSpPr>
            <p:cNvPr id="213" name="Google Shape;213;p6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14" name="Google Shape;214;p6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15" name="Google Shape;215;p6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216" name="Google Shape;216;p6"/>
          <p:cNvGrpSpPr/>
          <p:nvPr/>
        </p:nvGrpSpPr>
        <p:grpSpPr>
          <a:xfrm>
            <a:off x="-42837" y="4443488"/>
            <a:ext cx="9229575" cy="642787"/>
            <a:chOff x="-42837" y="4443488"/>
            <a:chExt cx="9229575" cy="642787"/>
          </a:xfrm>
        </p:grpSpPr>
        <p:sp>
          <p:nvSpPr>
            <p:cNvPr id="217" name="Google Shape;217;p6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6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6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6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6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6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6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6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6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6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6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6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6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6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6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6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6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6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6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6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6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6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6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6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6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2" name="Google Shape;242;p6"/>
          <p:cNvSpPr/>
          <p:nvPr/>
        </p:nvSpPr>
        <p:spPr>
          <a:xfrm>
            <a:off x="2990700" y="4586200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6"/>
          <p:cNvSpPr/>
          <p:nvPr/>
        </p:nvSpPr>
        <p:spPr>
          <a:xfrm>
            <a:off x="1085700" y="4871950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6"/>
          <p:cNvSpPr/>
          <p:nvPr/>
        </p:nvSpPr>
        <p:spPr>
          <a:xfrm>
            <a:off x="4895700" y="4516032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6"/>
          <p:cNvSpPr/>
          <p:nvPr/>
        </p:nvSpPr>
        <p:spPr>
          <a:xfrm rot="8100000">
            <a:off x="8699949" y="43291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AFF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6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381000" y="7"/>
            <a:ext cx="8382000" cy="5162348"/>
            <a:chOff x="381000" y="-18750"/>
            <a:chExt cx="8382000" cy="5181000"/>
          </a:xfrm>
        </p:grpSpPr>
        <p:cxnSp>
          <p:nvCxnSpPr>
            <p:cNvPr id="7" name="Google Shape;7;p1"/>
            <p:cNvCxnSpPr/>
            <p:nvPr/>
          </p:nvCxnSpPr>
          <p:spPr>
            <a:xfrm>
              <a:off x="76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" name="Google Shape;8;p1"/>
            <p:cNvCxnSpPr/>
            <p:nvPr/>
          </p:nvCxnSpPr>
          <p:spPr>
            <a:xfrm>
              <a:off x="1524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" name="Google Shape;9;p1"/>
            <p:cNvCxnSpPr/>
            <p:nvPr/>
          </p:nvCxnSpPr>
          <p:spPr>
            <a:xfrm>
              <a:off x="2286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" name="Google Shape;10;p1"/>
            <p:cNvCxnSpPr/>
            <p:nvPr/>
          </p:nvCxnSpPr>
          <p:spPr>
            <a:xfrm>
              <a:off x="3048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Google Shape;11;p1"/>
            <p:cNvCxnSpPr/>
            <p:nvPr/>
          </p:nvCxnSpPr>
          <p:spPr>
            <a:xfrm>
              <a:off x="3810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Google Shape;12;p1"/>
            <p:cNvCxnSpPr/>
            <p:nvPr/>
          </p:nvCxnSpPr>
          <p:spPr>
            <a:xfrm>
              <a:off x="457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Google Shape;13;p1"/>
            <p:cNvCxnSpPr/>
            <p:nvPr/>
          </p:nvCxnSpPr>
          <p:spPr>
            <a:xfrm>
              <a:off x="5334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Google Shape;14;p1"/>
            <p:cNvCxnSpPr/>
            <p:nvPr/>
          </p:nvCxnSpPr>
          <p:spPr>
            <a:xfrm>
              <a:off x="6096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" name="Google Shape;15;p1"/>
            <p:cNvCxnSpPr/>
            <p:nvPr/>
          </p:nvCxnSpPr>
          <p:spPr>
            <a:xfrm>
              <a:off x="6858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Google Shape;16;p1"/>
            <p:cNvCxnSpPr/>
            <p:nvPr/>
          </p:nvCxnSpPr>
          <p:spPr>
            <a:xfrm>
              <a:off x="7620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1"/>
            <p:cNvCxnSpPr/>
            <p:nvPr/>
          </p:nvCxnSpPr>
          <p:spPr>
            <a:xfrm>
              <a:off x="838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1"/>
            <p:cNvCxnSpPr/>
            <p:nvPr/>
          </p:nvCxnSpPr>
          <p:spPr>
            <a:xfrm>
              <a:off x="38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1"/>
            <p:cNvCxnSpPr/>
            <p:nvPr/>
          </p:nvCxnSpPr>
          <p:spPr>
            <a:xfrm>
              <a:off x="114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0" name="Google Shape;20;p1"/>
            <p:cNvCxnSpPr/>
            <p:nvPr/>
          </p:nvCxnSpPr>
          <p:spPr>
            <a:xfrm>
              <a:off x="1905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1" name="Google Shape;21;p1"/>
            <p:cNvCxnSpPr/>
            <p:nvPr/>
          </p:nvCxnSpPr>
          <p:spPr>
            <a:xfrm>
              <a:off x="2667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2" name="Google Shape;22;p1"/>
            <p:cNvCxnSpPr/>
            <p:nvPr/>
          </p:nvCxnSpPr>
          <p:spPr>
            <a:xfrm>
              <a:off x="3429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3" name="Google Shape;23;p1"/>
            <p:cNvCxnSpPr/>
            <p:nvPr/>
          </p:nvCxnSpPr>
          <p:spPr>
            <a:xfrm>
              <a:off x="419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4" name="Google Shape;24;p1"/>
            <p:cNvCxnSpPr/>
            <p:nvPr/>
          </p:nvCxnSpPr>
          <p:spPr>
            <a:xfrm>
              <a:off x="495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5" name="Google Shape;25;p1"/>
            <p:cNvCxnSpPr/>
            <p:nvPr/>
          </p:nvCxnSpPr>
          <p:spPr>
            <a:xfrm>
              <a:off x="5715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6" name="Google Shape;26;p1"/>
            <p:cNvCxnSpPr/>
            <p:nvPr/>
          </p:nvCxnSpPr>
          <p:spPr>
            <a:xfrm>
              <a:off x="6477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7" name="Google Shape;27;p1"/>
            <p:cNvCxnSpPr/>
            <p:nvPr/>
          </p:nvCxnSpPr>
          <p:spPr>
            <a:xfrm>
              <a:off x="7239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8" name="Google Shape;28;p1"/>
            <p:cNvCxnSpPr/>
            <p:nvPr/>
          </p:nvCxnSpPr>
          <p:spPr>
            <a:xfrm>
              <a:off x="800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9" name="Google Shape;29;p1"/>
            <p:cNvCxnSpPr/>
            <p:nvPr/>
          </p:nvCxnSpPr>
          <p:spPr>
            <a:xfrm>
              <a:off x="876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</p:grpSp>
      <p:sp>
        <p:nvSpPr>
          <p:cNvPr id="30" name="Google Shape;30;p1"/>
          <p:cNvSpPr txBox="1">
            <a:spLocks noGrp="1"/>
          </p:cNvSpPr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CEF6"/>
              </a:buClr>
              <a:buSzPts val="2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00CEF6"/>
              </a:buClr>
              <a:buSzPts val="2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00CEF6"/>
              </a:buClr>
              <a:buSzPts val="2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00CEF6"/>
              </a:buClr>
              <a:buSzPts val="2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00CEF6"/>
              </a:buClr>
              <a:buSzPts val="2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00CEF6"/>
              </a:buClr>
              <a:buSzPts val="2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00CEF6"/>
              </a:buClr>
              <a:buSzPts val="2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00CEF6"/>
              </a:buClr>
              <a:buSzPts val="2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00CEF6"/>
              </a:buClr>
              <a:buSzPts val="2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31" name="Google Shape;31;p1"/>
          <p:cNvSpPr txBox="1">
            <a:spLocks noGrp="1"/>
          </p:cNvSpPr>
          <p:nvPr>
            <p:ph type="body" idx="1"/>
          </p:nvPr>
        </p:nvSpPr>
        <p:spPr>
          <a:xfrm>
            <a:off x="1075850" y="1540175"/>
            <a:ext cx="6996600" cy="19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28324A"/>
              </a:buClr>
              <a:buSzPts val="2000"/>
              <a:buFont typeface="Source Sans Pro"/>
              <a:buChar char="◉"/>
              <a:defRPr sz="20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rgbClr val="28324A"/>
              </a:buClr>
              <a:buSzPts val="1800"/>
              <a:buFont typeface="Source Sans Pro"/>
              <a:buChar char="◉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Clr>
                <a:srgbClr val="28324A"/>
              </a:buClr>
              <a:buSzPts val="1800"/>
              <a:buFont typeface="Source Sans Pro"/>
              <a:buChar char="■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28324A"/>
              </a:buClr>
              <a:buSzPts val="1800"/>
              <a:buFont typeface="Source Sans Pro"/>
              <a:buChar char="●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28324A"/>
              </a:buClr>
              <a:buSzPts val="1800"/>
              <a:buFont typeface="Source Sans Pro"/>
              <a:buChar char="○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28324A"/>
              </a:buClr>
              <a:buSzPts val="1800"/>
              <a:buFont typeface="Source Sans Pro"/>
              <a:buChar char="■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28324A"/>
              </a:buClr>
              <a:buSzPts val="1800"/>
              <a:buFont typeface="Source Sans Pro"/>
              <a:buChar char="●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28324A"/>
              </a:buClr>
              <a:buSzPts val="1800"/>
              <a:buFont typeface="Source Sans Pro"/>
              <a:buChar char="○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28324A"/>
              </a:buClr>
              <a:buSzPts val="1800"/>
              <a:buFont typeface="Source Sans Pro"/>
              <a:buChar char="■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32" name="Google Shape;32;p1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13"/>
          <p:cNvSpPr txBox="1">
            <a:spLocks noGrp="1"/>
          </p:cNvSpPr>
          <p:nvPr>
            <p:ph type="ctrTitle"/>
          </p:nvPr>
        </p:nvSpPr>
        <p:spPr>
          <a:xfrm>
            <a:off x="0" y="2952750"/>
            <a:ext cx="9144000" cy="137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BA" sz="4400" dirty="0">
                <a:solidFill>
                  <a:schemeClr val="bg1"/>
                </a:solidFill>
                <a:latin typeface="Segoe UI Black" pitchFamily="34" charset="0"/>
                <a:ea typeface="Segoe UI Black" pitchFamily="34" charset="0"/>
                <a:cs typeface="Arial" pitchFamily="34" charset="0"/>
              </a:rPr>
              <a:t>STATISTIKA PROIZVODNJE</a:t>
            </a:r>
            <a:endParaRPr b="0" dirty="0">
              <a:solidFill>
                <a:schemeClr val="bg1"/>
              </a:solidFill>
              <a:latin typeface="Segoe UI Light" pitchFamily="34" charset="0"/>
              <a:ea typeface="Segoe UI Black" pitchFamily="34" charset="0"/>
              <a:cs typeface="Segoe UI Light" pitchFamily="34" charset="0"/>
            </a:endParaRPr>
          </a:p>
        </p:txBody>
      </p:sp>
      <p:sp>
        <p:nvSpPr>
          <p:cNvPr id="3" name="Google Shape;478;p15"/>
          <p:cNvSpPr txBox="1">
            <a:spLocks/>
          </p:cNvSpPr>
          <p:nvPr/>
        </p:nvSpPr>
        <p:spPr>
          <a:xfrm>
            <a:off x="1887150" y="514350"/>
            <a:ext cx="5369700" cy="11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CEF6"/>
              </a:buClr>
              <a:buSzPts val="2000"/>
              <a:buFont typeface="Oswald"/>
              <a:buNone/>
              <a:tabLst/>
              <a:defRPr/>
            </a:pPr>
            <a:r>
              <a:rPr kumimoji="0" lang="sr-Latn-BA" sz="5400" b="1" i="0" u="none" strike="noStrike" kern="0" cap="none" spc="0" normalizeH="0" baseline="0" noProof="0" dirty="0">
                <a:ln>
                  <a:noFill/>
                </a:ln>
                <a:solidFill>
                  <a:srgbClr val="00CEF6"/>
                </a:solidFill>
                <a:effectLst/>
                <a:uLnTx/>
                <a:uFillTx/>
                <a:latin typeface="Segoe UI Black" pitchFamily="34" charset="0"/>
                <a:ea typeface="Segoe UI Black" pitchFamily="34" charset="0"/>
                <a:cs typeface="Oswald"/>
                <a:sym typeface="Oswald"/>
              </a:rPr>
              <a:t>EKONOMSKA STATISTIKA</a:t>
            </a: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00CEF6"/>
              </a:solidFill>
              <a:effectLst/>
              <a:uLnTx/>
              <a:uFillTx/>
              <a:latin typeface="Segoe UI Black" pitchFamily="34" charset="0"/>
              <a:ea typeface="Segoe UI Black" pitchFamily="34" charset="0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endParaRPr lang="en"/>
          </a:p>
        </p:txBody>
      </p:sp>
      <p:sp>
        <p:nvSpPr>
          <p:cNvPr id="6" name="Text Placeholder 5"/>
          <p:cNvSpPr>
            <a:spLocks noGrp="1" noRot="1" noChangeAspect="1" noMove="1" noResize="1" noEditPoints="1" noAdjustHandles="1" noChangeArrowheads="1" noChangeShapeType="1" noTextEdit="1"/>
          </p:cNvSpPr>
          <p:nvPr>
            <p:ph type="body" idx="1"/>
          </p:nvPr>
        </p:nvSpPr>
        <p:spPr>
          <a:xfrm>
            <a:off x="685800" y="666750"/>
            <a:ext cx="7772400" cy="3048000"/>
          </a:xfrm>
          <a:blipFill>
            <a:blip r:embed="rId2"/>
            <a:stretch>
              <a:fillRect b="-23200"/>
            </a:stretch>
          </a:blipFill>
        </p:spPr>
        <p:txBody>
          <a:bodyPr/>
          <a:lstStyle/>
          <a:p>
            <a:pPr>
              <a:buNone/>
            </a:pPr>
            <a:r>
              <a:rPr lang="en-US" dirty="0">
                <a:noFill/>
              </a:rPr>
              <a:t> 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73700" y="65010"/>
            <a:ext cx="6996600" cy="715800"/>
          </a:xfrm>
        </p:spPr>
        <p:txBody>
          <a:bodyPr/>
          <a:lstStyle/>
          <a:p>
            <a:r>
              <a:rPr lang="sr-Latn-RS" dirty="0"/>
              <a:t>5. ZADATAK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14395538"/>
              </p:ext>
            </p:extLst>
          </p:nvPr>
        </p:nvGraphicFramePr>
        <p:xfrm>
          <a:off x="2209800" y="1276350"/>
          <a:ext cx="4191000" cy="1165860"/>
        </p:xfrm>
        <a:graphic>
          <a:graphicData uri="http://schemas.openxmlformats.org/drawingml/2006/table">
            <a:tbl>
              <a:tblPr firstRow="1" firstCol="1" bandRow="1">
                <a:tableStyleId>{B057B260-235A-4DA7-9D08-349C70A2B37C}</a:tableStyleId>
              </a:tblPr>
              <a:tblGrid>
                <a:gridCol w="1191066">
                  <a:extLst>
                    <a:ext uri="{9D8B030D-6E8A-4147-A177-3AD203B41FA5}">
                      <a16:colId xmlns:a16="http://schemas.microsoft.com/office/drawing/2014/main" xmlns="" val="3805782566"/>
                    </a:ext>
                  </a:extLst>
                </a:gridCol>
                <a:gridCol w="2999934">
                  <a:extLst>
                    <a:ext uri="{9D8B030D-6E8A-4147-A177-3AD203B41FA5}">
                      <a16:colId xmlns:a16="http://schemas.microsoft.com/office/drawing/2014/main" xmlns="" val="1434232205"/>
                    </a:ext>
                  </a:extLst>
                </a:gridCol>
              </a:tblGrid>
              <a:tr h="266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Proizvod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Individualni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b="1" dirty="0" err="1">
                          <a:effectLst/>
                        </a:rPr>
                        <a:t>indeksi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sr-Latn-BA" sz="1200" b="1" dirty="0">
                          <a:effectLst/>
                        </a:rPr>
                        <a:t>fizičkog obima proizvodnje </a:t>
                      </a:r>
                      <a:r>
                        <a:rPr lang="en-US" sz="1200" b="1" dirty="0">
                          <a:effectLst/>
                        </a:rPr>
                        <a:t>(q1/</a:t>
                      </a:r>
                      <a:r>
                        <a:rPr lang="sr-Latn-BA" sz="1200" b="1" dirty="0">
                          <a:effectLst/>
                        </a:rPr>
                        <a:t>q0</a:t>
                      </a:r>
                      <a:r>
                        <a:rPr lang="en-US" sz="1200" b="1" dirty="0">
                          <a:effectLst/>
                        </a:rPr>
                        <a:t>)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66436967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A</a:t>
                      </a:r>
                      <a:endParaRPr lang="en-US" sz="1200" b="1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1,15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7300166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B</a:t>
                      </a:r>
                      <a:endParaRPr lang="en-US" sz="1200" b="1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1,2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95711239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C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0,98</a:t>
                      </a:r>
                      <a:endParaRPr lang="en-US" sz="1200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80109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41613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11</a:t>
            </a:fld>
            <a:endParaRPr lang="en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09155" y="57150"/>
            <a:ext cx="8996320" cy="4495800"/>
          </a:xfrm>
        </p:spPr>
        <p:txBody>
          <a:bodyPr/>
          <a:lstStyle/>
          <a:p>
            <a:pPr lvl="0">
              <a:buAutoNum type="alphaLcParenR"/>
            </a:pPr>
            <a:r>
              <a:rPr lang="sr-Latn-BA" b="1" dirty="0"/>
              <a:t>V</a:t>
            </a:r>
            <a:r>
              <a:rPr lang="en-US" b="1" dirty="0" err="1"/>
              <a:t>rijednost</a:t>
            </a:r>
            <a:r>
              <a:rPr lang="en-US" b="1" dirty="0"/>
              <a:t> </a:t>
            </a:r>
            <a:r>
              <a:rPr lang="en-US" b="1" dirty="0" err="1"/>
              <a:t>proizvodnje</a:t>
            </a:r>
            <a:r>
              <a:rPr lang="en-US" b="1" dirty="0"/>
              <a:t> u </a:t>
            </a:r>
            <a:r>
              <a:rPr lang="en-US" b="1" dirty="0" err="1"/>
              <a:t>baznom</a:t>
            </a:r>
            <a:r>
              <a:rPr lang="en-US" b="1" dirty="0"/>
              <a:t> </a:t>
            </a:r>
            <a:r>
              <a:rPr lang="en-US" b="1" dirty="0" err="1"/>
              <a:t>periodu</a:t>
            </a:r>
            <a:r>
              <a:rPr lang="en-US" b="1" dirty="0"/>
              <a:t> </a:t>
            </a:r>
            <a:r>
              <a:rPr lang="en-US" b="1" dirty="0" err="1"/>
              <a:t>proizvoda</a:t>
            </a:r>
            <a:r>
              <a:rPr lang="en-US" b="1" dirty="0"/>
              <a:t> A je </a:t>
            </a:r>
            <a:r>
              <a:rPr lang="en-US" b="1" dirty="0" err="1"/>
              <a:t>veća</a:t>
            </a:r>
            <a:r>
              <a:rPr lang="en-US" b="1" dirty="0"/>
              <a:t> </a:t>
            </a:r>
            <a:r>
              <a:rPr lang="en-US" b="1" dirty="0" err="1"/>
              <a:t>nego</a:t>
            </a:r>
            <a:r>
              <a:rPr lang="en-US" b="1" dirty="0"/>
              <a:t> </a:t>
            </a:r>
            <a:r>
              <a:rPr lang="en-US" b="1" dirty="0" err="1"/>
              <a:t>kod</a:t>
            </a:r>
            <a:r>
              <a:rPr lang="en-US" b="1" dirty="0"/>
              <a:t> </a:t>
            </a:r>
            <a:r>
              <a:rPr lang="en-US" b="1" dirty="0" err="1"/>
              <a:t>proizvoda</a:t>
            </a:r>
            <a:r>
              <a:rPr lang="en-US" b="1" dirty="0"/>
              <a:t> B za 15%, a B </a:t>
            </a:r>
            <a:r>
              <a:rPr lang="en-US" b="1" dirty="0" err="1"/>
              <a:t>manja</a:t>
            </a:r>
            <a:r>
              <a:rPr lang="en-US" b="1" dirty="0"/>
              <a:t> od C za 20%</a:t>
            </a:r>
            <a:endParaRPr lang="sr-Latn-BA" b="1" dirty="0"/>
          </a:p>
          <a:p>
            <a:pPr marL="114300" lvl="0" indent="0">
              <a:buNone/>
            </a:pPr>
            <a:endParaRPr lang="sr-Latn-BA" dirty="0"/>
          </a:p>
          <a:p>
            <a:pPr marL="114300" lvl="0" indent="0">
              <a:spcBef>
                <a:spcPts val="0"/>
              </a:spcBef>
              <a:buNone/>
            </a:pPr>
            <a:r>
              <a:rPr lang="sr-Latn-BA" sz="1600" dirty="0"/>
              <a:t>q0= količina proizvodnje u baznom periodu	q1= količina proizvodnje u tekućem periodu</a:t>
            </a:r>
          </a:p>
          <a:p>
            <a:pPr marL="114300" indent="0">
              <a:spcBef>
                <a:spcPts val="0"/>
              </a:spcBef>
              <a:buNone/>
            </a:pPr>
            <a:r>
              <a:rPr lang="sr-Latn-BA" sz="1600" dirty="0"/>
              <a:t>p0= cijena u baznom periodu			p1= cijena u tekućem periodu</a:t>
            </a:r>
          </a:p>
          <a:p>
            <a:pPr marL="114300" indent="0">
              <a:spcBef>
                <a:spcPts val="0"/>
              </a:spcBef>
              <a:buNone/>
            </a:pPr>
            <a:r>
              <a:rPr lang="sr-Latn-BA" sz="1600" dirty="0"/>
              <a:t>q0p0=vrijednost proizvodnje u baznom periodu	q1p1=vrijednost proizvodnje u tekućem periodu</a:t>
            </a:r>
          </a:p>
          <a:p>
            <a:pPr marL="114300" lvl="0" indent="0">
              <a:spcBef>
                <a:spcPts val="0"/>
              </a:spcBef>
              <a:buNone/>
            </a:pPr>
            <a:endParaRPr lang="sr-Latn-BA" sz="1600" dirty="0"/>
          </a:p>
          <a:p>
            <a:pPr marL="114300" lvl="0" indent="0">
              <a:buNone/>
            </a:pPr>
            <a:endParaRPr lang="sr-Latn-BA" dirty="0"/>
          </a:p>
          <a:p>
            <a:pPr marL="114300" lvl="0" indent="0">
              <a:buNone/>
            </a:pPr>
            <a:endParaRPr lang="sr-Latn-BA" dirty="0"/>
          </a:p>
          <a:p>
            <a:pPr marL="114300" indent="0">
              <a:buNone/>
            </a:pPr>
            <a:endParaRPr lang="en-US" dirty="0"/>
          </a:p>
          <a:p>
            <a:pPr marL="114300" lvl="0" indent="0">
              <a:buNone/>
            </a:pPr>
            <a:endParaRPr lang="sr-Latn-RS" dirty="0"/>
          </a:p>
          <a:p>
            <a:pPr marL="114300" lvl="0" indent="0">
              <a:buNone/>
            </a:pPr>
            <a:endParaRPr lang="sr-Latn-R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14300" lvl="0" indent="0" algn="ctr">
              <a:buNone/>
            </a:pPr>
            <a:r>
              <a:rPr lang="sr-Latn-R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A=1,15*B	           B=100          A=115 	</a:t>
            </a:r>
          </a:p>
          <a:p>
            <a:pPr marL="114300" lvl="0" indent="0" algn="ctr">
              <a:buNone/>
            </a:pPr>
            <a:r>
              <a:rPr lang="sr-Latn-R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B=0,8*C                                     C=100/0,</a:t>
            </a:r>
            <a:r>
              <a:rPr lang="sr-Latn-BA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8B=125</a:t>
            </a:r>
            <a:endParaRPr lang="sr-Latn-R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33802464"/>
              </p:ext>
            </p:extLst>
          </p:nvPr>
        </p:nvGraphicFramePr>
        <p:xfrm>
          <a:off x="1676400" y="2038350"/>
          <a:ext cx="5410200" cy="1587331"/>
        </p:xfrm>
        <a:graphic>
          <a:graphicData uri="http://schemas.openxmlformats.org/drawingml/2006/table">
            <a:tbl>
              <a:tblPr firstRow="1" firstCol="1" bandRow="1">
                <a:tableStyleId>{B057B260-235A-4DA7-9D08-349C70A2B37C}</a:tableStyleId>
              </a:tblPr>
              <a:tblGrid>
                <a:gridCol w="859857">
                  <a:extLst>
                    <a:ext uri="{9D8B030D-6E8A-4147-A177-3AD203B41FA5}">
                      <a16:colId xmlns:a16="http://schemas.microsoft.com/office/drawing/2014/main" xmlns="" val="4231585568"/>
                    </a:ext>
                  </a:extLst>
                </a:gridCol>
                <a:gridCol w="859857">
                  <a:extLst>
                    <a:ext uri="{9D8B030D-6E8A-4147-A177-3AD203B41FA5}">
                      <a16:colId xmlns:a16="http://schemas.microsoft.com/office/drawing/2014/main" xmlns="" val="462555998"/>
                    </a:ext>
                  </a:extLst>
                </a:gridCol>
                <a:gridCol w="2310865">
                  <a:extLst>
                    <a:ext uri="{9D8B030D-6E8A-4147-A177-3AD203B41FA5}">
                      <a16:colId xmlns:a16="http://schemas.microsoft.com/office/drawing/2014/main" xmlns="" val="319179611"/>
                    </a:ext>
                  </a:extLst>
                </a:gridCol>
                <a:gridCol w="1379621">
                  <a:extLst>
                    <a:ext uri="{9D8B030D-6E8A-4147-A177-3AD203B41FA5}">
                      <a16:colId xmlns:a16="http://schemas.microsoft.com/office/drawing/2014/main" xmlns="" val="3722816887"/>
                    </a:ext>
                  </a:extLst>
                </a:gridCol>
              </a:tblGrid>
              <a:tr h="3729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Proizv</a:t>
                      </a:r>
                      <a:r>
                        <a:rPr lang="en-US" sz="1400" b="1" u="none" strike="noStrike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q1/q</a:t>
                      </a:r>
                      <a:r>
                        <a:rPr lang="sr-Latn-BA" sz="1400" b="1" u="none" strike="noStrike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0 </a:t>
                      </a:r>
                    </a:p>
                    <a:p>
                      <a:pPr algn="ctr" rtl="0" fontAlgn="ctr"/>
                      <a:r>
                        <a:rPr lang="sr-Latn-BA" sz="1400" b="1" u="none" strike="noStrike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(1)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q0p0</a:t>
                      </a:r>
                      <a:r>
                        <a:rPr lang="sr-Latn-B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</a:p>
                    <a:p>
                      <a:pPr algn="ctr" rtl="0" fontAlgn="ctr"/>
                      <a:r>
                        <a:rPr lang="sr-Latn-B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(2)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q1p0 </a:t>
                      </a:r>
                    </a:p>
                    <a:p>
                      <a:pPr algn="ctr" rtl="0" fontAlgn="ctr"/>
                      <a:r>
                        <a:rPr lang="sr-Latn-B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(3)=(1)*(2)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822835509"/>
                  </a:ext>
                </a:extLst>
              </a:tr>
              <a:tr h="27397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1,15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132,25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2205320199"/>
                  </a:ext>
                </a:extLst>
              </a:tr>
              <a:tr h="27397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1,2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400" b="0" i="0" u="none" strike="noStrike" dirty="0">
                          <a:solidFill>
                            <a:srgbClr val="0070C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100</a:t>
                      </a:r>
                      <a:endParaRPr lang="en-US" sz="1400" b="0" i="0" u="none" strike="noStrike" dirty="0">
                        <a:solidFill>
                          <a:srgbClr val="0070C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720734732"/>
                  </a:ext>
                </a:extLst>
              </a:tr>
              <a:tr h="3310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0,98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122,5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3152521416"/>
                  </a:ext>
                </a:extLst>
              </a:tr>
              <a:tr h="27397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 </a:t>
                      </a:r>
                      <a:r>
                        <a:rPr lang="el-GR" sz="1400" b="1" u="none" strike="noStrike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Σ</a:t>
                      </a:r>
                      <a:r>
                        <a:rPr lang="en-US" sz="1400" b="1" u="none" strike="noStrike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340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r-Latn-B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374,75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485630734"/>
                  </a:ext>
                </a:extLst>
              </a:tr>
            </a:tbl>
          </a:graphicData>
        </a:graphic>
      </p:graphicFrame>
      <p:sp>
        <p:nvSpPr>
          <p:cNvPr id="4" name="Arrow: Right 3">
            <a:extLst>
              <a:ext uri="{FF2B5EF4-FFF2-40B4-BE49-F238E27FC236}">
                <a16:creationId xmlns:a16="http://schemas.microsoft.com/office/drawing/2014/main" xmlns="" id="{B6DEE612-CBE1-4639-96F5-4CA61D0460AE}"/>
              </a:ext>
            </a:extLst>
          </p:cNvPr>
          <p:cNvSpPr/>
          <p:nvPr/>
        </p:nvSpPr>
        <p:spPr>
          <a:xfrm>
            <a:off x="3810000" y="3975015"/>
            <a:ext cx="1524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xmlns="" id="{F027C6BA-7253-4BC6-BE22-EA373058A139}"/>
              </a:ext>
            </a:extLst>
          </p:cNvPr>
          <p:cNvSpPr/>
          <p:nvPr/>
        </p:nvSpPr>
        <p:spPr>
          <a:xfrm>
            <a:off x="4800600" y="3981450"/>
            <a:ext cx="1524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5163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:mc="http://schemas.openxmlformats.org/markup-compatibility/2006" xmlns="" id="{276964C7-C365-494E-8427-CCEE874FA5E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type="body" idx="1"/>
          </p:nvPr>
        </p:nvSpPr>
        <p:spPr>
          <a:xfrm>
            <a:off x="685800" y="209550"/>
            <a:ext cx="7555300" cy="4009200"/>
          </a:xfr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buNone/>
            </a:pPr>
            <a:r>
              <a:rPr lang="en-US" dirty="0">
                <a:noFill/>
              </a:rPr>
              <a:t> 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A4BAE34-316C-4105-8DAA-98A36FC037F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xmlns="" val="2890518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895350"/>
            <a:ext cx="7543800" cy="2667000"/>
          </a:xfrm>
        </p:spPr>
        <p:txBody>
          <a:bodyPr/>
          <a:lstStyle/>
          <a:p>
            <a:pPr lvl="0">
              <a:buAutoNum type="alphaLcParenR" startAt="2"/>
            </a:pPr>
            <a:r>
              <a:rPr lang="sr-Latn-BA" b="1" dirty="0" smtClean="0"/>
              <a:t>V</a:t>
            </a:r>
            <a:r>
              <a:rPr lang="en-US" b="1" dirty="0" err="1" smtClean="0"/>
              <a:t>rijednost</a:t>
            </a:r>
            <a:r>
              <a:rPr lang="en-US" b="1" dirty="0" smtClean="0"/>
              <a:t> </a:t>
            </a:r>
            <a:r>
              <a:rPr lang="en-US" b="1" dirty="0" err="1" smtClean="0"/>
              <a:t>proizvodnje</a:t>
            </a:r>
            <a:r>
              <a:rPr lang="en-US" b="1" dirty="0" smtClean="0"/>
              <a:t> u </a:t>
            </a:r>
            <a:r>
              <a:rPr lang="en-US" b="1" dirty="0" err="1" smtClean="0"/>
              <a:t>tekućem</a:t>
            </a:r>
            <a:r>
              <a:rPr lang="en-US" b="1" dirty="0" smtClean="0"/>
              <a:t> </a:t>
            </a:r>
            <a:r>
              <a:rPr lang="en-US" b="1" dirty="0" smtClean="0"/>
              <a:t>period</a:t>
            </a:r>
            <a:r>
              <a:rPr lang="sr-Latn-BA" b="1" dirty="0" smtClean="0"/>
              <a:t>u</a:t>
            </a:r>
            <a:r>
              <a:rPr lang="en-US" b="1" dirty="0" smtClean="0"/>
              <a:t> </a:t>
            </a:r>
            <a:r>
              <a:rPr lang="en-US" b="1" dirty="0" err="1" smtClean="0"/>
              <a:t>kod</a:t>
            </a:r>
            <a:r>
              <a:rPr lang="en-US" b="1" dirty="0" smtClean="0"/>
              <a:t> </a:t>
            </a:r>
            <a:r>
              <a:rPr lang="en-US" b="1" dirty="0" err="1" smtClean="0"/>
              <a:t>proizvoda</a:t>
            </a:r>
            <a:r>
              <a:rPr lang="en-US" b="1" dirty="0" smtClean="0"/>
              <a:t> A </a:t>
            </a:r>
            <a:r>
              <a:rPr lang="sr-Latn-BA" b="1" dirty="0" smtClean="0"/>
              <a:t>je </a:t>
            </a:r>
            <a:r>
              <a:rPr lang="en-US" b="1" dirty="0" err="1" smtClean="0"/>
              <a:t>manja</a:t>
            </a:r>
            <a:r>
              <a:rPr lang="en-US" b="1" dirty="0" smtClean="0"/>
              <a:t> </a:t>
            </a:r>
            <a:r>
              <a:rPr lang="en-US" b="1" dirty="0" err="1" smtClean="0"/>
              <a:t>nego</a:t>
            </a:r>
            <a:r>
              <a:rPr lang="en-US" b="1" dirty="0" smtClean="0"/>
              <a:t> </a:t>
            </a:r>
            <a:r>
              <a:rPr lang="en-US" b="1" dirty="0" err="1" smtClean="0"/>
              <a:t>kod</a:t>
            </a:r>
            <a:r>
              <a:rPr lang="en-US" b="1" dirty="0" smtClean="0"/>
              <a:t> </a:t>
            </a:r>
            <a:r>
              <a:rPr lang="en-US" b="1" dirty="0" err="1" smtClean="0"/>
              <a:t>proizvoda</a:t>
            </a:r>
            <a:r>
              <a:rPr lang="en-US" b="1" dirty="0" smtClean="0"/>
              <a:t> B </a:t>
            </a:r>
            <a:r>
              <a:rPr lang="en-US" b="1" dirty="0" err="1" smtClean="0"/>
              <a:t>za</a:t>
            </a:r>
            <a:r>
              <a:rPr lang="en-US" b="1" dirty="0" smtClean="0"/>
              <a:t> 10%, B </a:t>
            </a:r>
            <a:r>
              <a:rPr lang="en-US" b="1" dirty="0" err="1" smtClean="0"/>
              <a:t>veća</a:t>
            </a:r>
            <a:r>
              <a:rPr lang="en-US" b="1" dirty="0" smtClean="0"/>
              <a:t> </a:t>
            </a:r>
            <a:r>
              <a:rPr lang="en-US" b="1" dirty="0" err="1" smtClean="0"/>
              <a:t>od</a:t>
            </a:r>
            <a:r>
              <a:rPr lang="en-US" b="1" dirty="0" smtClean="0"/>
              <a:t> C </a:t>
            </a:r>
            <a:r>
              <a:rPr lang="en-US" b="1" dirty="0" err="1" smtClean="0"/>
              <a:t>za</a:t>
            </a:r>
            <a:r>
              <a:rPr lang="en-US" b="1" dirty="0" smtClean="0"/>
              <a:t> 5</a:t>
            </a:r>
            <a:r>
              <a:rPr lang="en-US" b="1" dirty="0" smtClean="0"/>
              <a:t>%.</a:t>
            </a:r>
            <a:endParaRPr lang="sr-Latn-BA" b="1" dirty="0" smtClean="0"/>
          </a:p>
          <a:p>
            <a:pPr lvl="0">
              <a:buAutoNum type="alphaLcParenR" startAt="2"/>
            </a:pPr>
            <a:endParaRPr lang="sr-Latn-BA" b="1" dirty="0" smtClean="0"/>
          </a:p>
          <a:p>
            <a:pPr lvl="0">
              <a:buNone/>
            </a:pPr>
            <a:endParaRPr lang="en-US" b="1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13</a:t>
            </a:fld>
            <a:endParaRPr lang="en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dirty="0">
                <a:latin typeface="Segoe UI Black" pitchFamily="34" charset="0"/>
                <a:ea typeface="Segoe UI Black" pitchFamily="34" charset="0"/>
              </a:rPr>
              <a:t>Hvala na pažnji!</a:t>
            </a:r>
            <a:endParaRPr lang="en-US" dirty="0">
              <a:latin typeface="Segoe UI Black" pitchFamily="34" charset="0"/>
              <a:ea typeface="Segoe UI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 lang="en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678900" y="819150"/>
            <a:ext cx="7772400" cy="3048000"/>
          </a:xfrm>
        </p:spPr>
        <p:txBody>
          <a:bodyPr/>
          <a:lstStyle/>
          <a:p>
            <a:pPr marL="114300" lvl="0" indent="0">
              <a:buNone/>
            </a:pPr>
            <a:r>
              <a:rPr lang="sr-Cyrl-CS" dirty="0"/>
              <a:t>Dati su podaci o kretanju indeksa proizvodnje u nekom preduzeću u periodu </a:t>
            </a:r>
            <a:r>
              <a:rPr lang="en-US" dirty="0"/>
              <a:t>200</a:t>
            </a:r>
            <a:r>
              <a:rPr lang="sr-Cyrl-CS" dirty="0"/>
              <a:t>0-</a:t>
            </a:r>
            <a:r>
              <a:rPr lang="en-US" dirty="0"/>
              <a:t>200</a:t>
            </a:r>
            <a:r>
              <a:rPr lang="sr-Cyrl-CS" dirty="0"/>
              <a:t>5:</a:t>
            </a: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lvl="0">
              <a:buFont typeface="Wingdings" panose="05000000000000000000" pitchFamily="2" charset="2"/>
              <a:buChar char="q"/>
            </a:pPr>
            <a:endParaRPr lang="sr-Latn-RS" dirty="0"/>
          </a:p>
          <a:p>
            <a:pPr lvl="0">
              <a:buFont typeface="Wingdings" panose="05000000000000000000" pitchFamily="2" charset="2"/>
              <a:buChar char="q"/>
            </a:pPr>
            <a:endParaRPr lang="sr-Latn-RS" dirty="0"/>
          </a:p>
          <a:p>
            <a:pPr marL="114300" indent="0">
              <a:buNone/>
            </a:pPr>
            <a:r>
              <a:rPr lang="sr-Cyrl-CS" dirty="0"/>
              <a:t>Indeks proizvodnje za period 19</a:t>
            </a:r>
            <a:r>
              <a:rPr lang="en-US" dirty="0"/>
              <a:t>9</a:t>
            </a:r>
            <a:r>
              <a:rPr lang="sr-Cyrl-CS" dirty="0"/>
              <a:t>3-</a:t>
            </a:r>
            <a:r>
              <a:rPr lang="en-US" dirty="0"/>
              <a:t>2001.</a:t>
            </a:r>
            <a:r>
              <a:rPr lang="sr-Cyrl-CS" dirty="0"/>
              <a:t> iznosio je 94. Izračunati indeks proizvodnje za period 19</a:t>
            </a:r>
            <a:r>
              <a:rPr lang="en-US" dirty="0"/>
              <a:t>9</a:t>
            </a:r>
            <a:r>
              <a:rPr lang="sr-Cyrl-CS" dirty="0"/>
              <a:t>3-20</a:t>
            </a:r>
            <a:r>
              <a:rPr lang="en-US" dirty="0"/>
              <a:t>1</a:t>
            </a:r>
            <a:r>
              <a:rPr lang="sr-Cyrl-CS" dirty="0"/>
              <a:t>0. godina, ako je indeks proizvodnje za period </a:t>
            </a:r>
            <a:r>
              <a:rPr lang="en-US" dirty="0"/>
              <a:t>200</a:t>
            </a:r>
            <a:r>
              <a:rPr lang="sr-Cyrl-CS" dirty="0"/>
              <a:t>4-20</a:t>
            </a:r>
            <a:r>
              <a:rPr lang="en-US" dirty="0"/>
              <a:t>1</a:t>
            </a:r>
            <a:r>
              <a:rPr lang="sr-Cyrl-CS" dirty="0"/>
              <a:t>0. iznosio 103</a:t>
            </a:r>
            <a:r>
              <a:rPr lang="en-US" dirty="0"/>
              <a:t>.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sr-Latn-R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96600" cy="715800"/>
          </a:xfrm>
        </p:spPr>
        <p:txBody>
          <a:bodyPr/>
          <a:lstStyle/>
          <a:p>
            <a:r>
              <a:rPr lang="sr-Latn-RS" dirty="0"/>
              <a:t>1. ZADATAK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36599541"/>
              </p:ext>
            </p:extLst>
          </p:nvPr>
        </p:nvGraphicFramePr>
        <p:xfrm>
          <a:off x="914400" y="2023110"/>
          <a:ext cx="6996115" cy="548640"/>
        </p:xfrm>
        <a:graphic>
          <a:graphicData uri="http://schemas.openxmlformats.org/drawingml/2006/table">
            <a:tbl>
              <a:tblPr>
                <a:tableStyleId>{B057B260-235A-4DA7-9D08-349C70A2B37C}</a:tableStyleId>
              </a:tblPr>
              <a:tblGrid>
                <a:gridCol w="999445">
                  <a:extLst>
                    <a:ext uri="{9D8B030D-6E8A-4147-A177-3AD203B41FA5}">
                      <a16:colId xmlns:a16="http://schemas.microsoft.com/office/drawing/2014/main" xmlns="" val="1885796939"/>
                    </a:ext>
                  </a:extLst>
                </a:gridCol>
                <a:gridCol w="999445">
                  <a:extLst>
                    <a:ext uri="{9D8B030D-6E8A-4147-A177-3AD203B41FA5}">
                      <a16:colId xmlns:a16="http://schemas.microsoft.com/office/drawing/2014/main" xmlns="" val="3584191832"/>
                    </a:ext>
                  </a:extLst>
                </a:gridCol>
                <a:gridCol w="999445">
                  <a:extLst>
                    <a:ext uri="{9D8B030D-6E8A-4147-A177-3AD203B41FA5}">
                      <a16:colId xmlns:a16="http://schemas.microsoft.com/office/drawing/2014/main" xmlns="" val="2674116044"/>
                    </a:ext>
                  </a:extLst>
                </a:gridCol>
                <a:gridCol w="999445">
                  <a:extLst>
                    <a:ext uri="{9D8B030D-6E8A-4147-A177-3AD203B41FA5}">
                      <a16:colId xmlns:a16="http://schemas.microsoft.com/office/drawing/2014/main" xmlns="" val="4206000307"/>
                    </a:ext>
                  </a:extLst>
                </a:gridCol>
                <a:gridCol w="999445">
                  <a:extLst>
                    <a:ext uri="{9D8B030D-6E8A-4147-A177-3AD203B41FA5}">
                      <a16:colId xmlns:a16="http://schemas.microsoft.com/office/drawing/2014/main" xmlns="" val="1491816365"/>
                    </a:ext>
                  </a:extLst>
                </a:gridCol>
                <a:gridCol w="999445">
                  <a:extLst>
                    <a:ext uri="{9D8B030D-6E8A-4147-A177-3AD203B41FA5}">
                      <a16:colId xmlns:a16="http://schemas.microsoft.com/office/drawing/2014/main" xmlns="" val="2277444819"/>
                    </a:ext>
                  </a:extLst>
                </a:gridCol>
                <a:gridCol w="999445">
                  <a:extLst>
                    <a:ext uri="{9D8B030D-6E8A-4147-A177-3AD203B41FA5}">
                      <a16:colId xmlns:a16="http://schemas.microsoft.com/office/drawing/2014/main" xmlns="" val="3771216304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</a:rPr>
                        <a:t>Godina</a:t>
                      </a:r>
                      <a:endParaRPr lang="en-US" sz="1200" b="1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2000.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2001.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2002.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2003.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2004.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2005.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683726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</a:rPr>
                        <a:t>Lančani indeks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dirty="0">
                          <a:effectLst/>
                        </a:rPr>
                        <a:t>101</a:t>
                      </a:r>
                      <a:endParaRPr lang="en-US" sz="1200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104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99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98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102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dirty="0">
                          <a:effectLst/>
                        </a:rPr>
                        <a:t>105</a:t>
                      </a:r>
                      <a:endParaRPr lang="en-US" sz="1200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674412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80206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 lang="en"/>
          </a:p>
        </p:txBody>
      </p:sp>
      <p:sp>
        <p:nvSpPr>
          <p:cNvPr id="6" name="Text Placeholder 5"/>
          <p:cNvSpPr>
            <a:spLocks noGrp="1" noRot="1" noChangeAspect="1" noMove="1" noResize="1" noEditPoints="1" noAdjustHandles="1" noChangeArrowheads="1" noChangeShapeType="1" noTextEdit="1"/>
          </p:cNvSpPr>
          <p:nvPr>
            <p:ph type="body" idx="1"/>
          </p:nvPr>
        </p:nvSpPr>
        <p:spPr>
          <a:xfrm>
            <a:off x="533400" y="590550"/>
            <a:ext cx="7917900" cy="3276600"/>
          </a:xfr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buNone/>
            </a:pPr>
            <a:r>
              <a:rPr lang="en-US" dirty="0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784935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 lang="en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626162" y="819150"/>
            <a:ext cx="7877875" cy="3505200"/>
          </a:xfrm>
        </p:spPr>
        <p:txBody>
          <a:bodyPr/>
          <a:lstStyle/>
          <a:p>
            <a:pPr marL="114300" lvl="0" indent="0">
              <a:buNone/>
            </a:pPr>
            <a:r>
              <a:rPr lang="sr-Cyrl-CS" dirty="0"/>
              <a:t>Dati su podaci o kretanju </a:t>
            </a:r>
            <a:r>
              <a:rPr lang="sr-Latn-BA" dirty="0"/>
              <a:t>BDP-a </a:t>
            </a:r>
            <a:r>
              <a:rPr lang="sr-Cyrl-CS" dirty="0"/>
              <a:t>i investicija u osnovna sredstva u periodu 1998-2004:</a:t>
            </a:r>
            <a:endParaRPr lang="en-US" dirty="0"/>
          </a:p>
          <a:p>
            <a:pPr marL="114300" indent="0">
              <a:buNone/>
            </a:pPr>
            <a:endParaRPr lang="sr-Latn-BA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lvl="0">
              <a:buFont typeface="Wingdings" panose="05000000000000000000" pitchFamily="2" charset="2"/>
              <a:buChar char="q"/>
            </a:pPr>
            <a:endParaRPr lang="sr-Latn-RS" dirty="0"/>
          </a:p>
          <a:p>
            <a:pPr marL="114300" indent="0">
              <a:buNone/>
            </a:pPr>
            <a:r>
              <a:rPr lang="sr-Cyrl-CS" dirty="0"/>
              <a:t>Indeks</a:t>
            </a:r>
            <a:r>
              <a:rPr lang="sr-Latn-BA" dirty="0"/>
              <a:t> promjene</a:t>
            </a:r>
            <a:r>
              <a:rPr lang="sr-Cyrl-CS" dirty="0"/>
              <a:t> </a:t>
            </a:r>
            <a:r>
              <a:rPr lang="sr-Latn-BA" dirty="0"/>
              <a:t>BDP-a </a:t>
            </a:r>
            <a:r>
              <a:rPr lang="sr-Cyrl-CS" dirty="0"/>
              <a:t>u periodu 2002-2005. godina iznosio je 104, a indeks</a:t>
            </a:r>
            <a:r>
              <a:rPr lang="sr-Latn-BA" dirty="0"/>
              <a:t> promjene</a:t>
            </a:r>
            <a:r>
              <a:rPr lang="sr-Cyrl-CS" dirty="0"/>
              <a:t> investicija 95.</a:t>
            </a:r>
            <a:r>
              <a:rPr lang="sr-Latn-BA" dirty="0"/>
              <a:t> </a:t>
            </a:r>
          </a:p>
          <a:p>
            <a:pPr marL="114300" indent="0">
              <a:buNone/>
            </a:pPr>
            <a:r>
              <a:rPr lang="sr-Cyrl-CS" dirty="0"/>
              <a:t>Izračunati kapitalni koeficijent u 2005</a:t>
            </a:r>
            <a:r>
              <a:rPr lang="sr-Latn-BA" dirty="0"/>
              <a:t>.</a:t>
            </a:r>
            <a:r>
              <a:rPr lang="sr-Cyrl-CS" dirty="0"/>
              <a:t> godini, ako je isti u 1997. godini iznosio 1080</a:t>
            </a:r>
            <a:r>
              <a:rPr lang="sr-Latn-BA" dirty="0"/>
              <a:t>.</a:t>
            </a:r>
            <a:endParaRPr lang="en-US" dirty="0"/>
          </a:p>
          <a:p>
            <a:pPr marL="114300" lvl="0" indent="0">
              <a:buNone/>
            </a:pPr>
            <a:endParaRPr lang="sr-Latn-RS" dirty="0"/>
          </a:p>
          <a:p>
            <a:pPr lvl="0">
              <a:buFont typeface="Wingdings" panose="05000000000000000000" pitchFamily="2" charset="2"/>
              <a:buChar char="q"/>
            </a:pPr>
            <a:endParaRPr lang="sr-Latn-RS" dirty="0"/>
          </a:p>
          <a:p>
            <a:pPr lvl="0">
              <a:buFont typeface="Wingdings" panose="05000000000000000000" pitchFamily="2" charset="2"/>
              <a:buChar char="q"/>
            </a:pPr>
            <a:endParaRPr lang="sr-Latn-R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96600" cy="715800"/>
          </a:xfrm>
        </p:spPr>
        <p:txBody>
          <a:bodyPr/>
          <a:lstStyle/>
          <a:p>
            <a:r>
              <a:rPr lang="sr-Latn-RS" dirty="0"/>
              <a:t>2. ZADATAK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13718550"/>
              </p:ext>
            </p:extLst>
          </p:nvPr>
        </p:nvGraphicFramePr>
        <p:xfrm>
          <a:off x="838200" y="1809750"/>
          <a:ext cx="7377114" cy="914400"/>
        </p:xfrm>
        <a:graphic>
          <a:graphicData uri="http://schemas.openxmlformats.org/drawingml/2006/table">
            <a:tbl>
              <a:tblPr>
                <a:tableStyleId>{B057B260-235A-4DA7-9D08-349C70A2B37C}</a:tableStyleId>
              </a:tblPr>
              <a:tblGrid>
                <a:gridCol w="1229519">
                  <a:extLst>
                    <a:ext uri="{9D8B030D-6E8A-4147-A177-3AD203B41FA5}">
                      <a16:colId xmlns:a16="http://schemas.microsoft.com/office/drawing/2014/main" xmlns="" val="289025654"/>
                    </a:ext>
                  </a:extLst>
                </a:gridCol>
                <a:gridCol w="1229519">
                  <a:extLst>
                    <a:ext uri="{9D8B030D-6E8A-4147-A177-3AD203B41FA5}">
                      <a16:colId xmlns:a16="http://schemas.microsoft.com/office/drawing/2014/main" xmlns="" val="1268301319"/>
                    </a:ext>
                  </a:extLst>
                </a:gridCol>
                <a:gridCol w="1229519">
                  <a:extLst>
                    <a:ext uri="{9D8B030D-6E8A-4147-A177-3AD203B41FA5}">
                      <a16:colId xmlns:a16="http://schemas.microsoft.com/office/drawing/2014/main" xmlns="" val="2060507683"/>
                    </a:ext>
                  </a:extLst>
                </a:gridCol>
                <a:gridCol w="1229519">
                  <a:extLst>
                    <a:ext uri="{9D8B030D-6E8A-4147-A177-3AD203B41FA5}">
                      <a16:colId xmlns:a16="http://schemas.microsoft.com/office/drawing/2014/main" xmlns="" val="2254511711"/>
                    </a:ext>
                  </a:extLst>
                </a:gridCol>
                <a:gridCol w="1229519">
                  <a:extLst>
                    <a:ext uri="{9D8B030D-6E8A-4147-A177-3AD203B41FA5}">
                      <a16:colId xmlns:a16="http://schemas.microsoft.com/office/drawing/2014/main" xmlns="" val="2892200501"/>
                    </a:ext>
                  </a:extLst>
                </a:gridCol>
                <a:gridCol w="1229519">
                  <a:extLst>
                    <a:ext uri="{9D8B030D-6E8A-4147-A177-3AD203B41FA5}">
                      <a16:colId xmlns:a16="http://schemas.microsoft.com/office/drawing/2014/main" xmlns="" val="543973293"/>
                    </a:ext>
                  </a:extLst>
                </a:gridCol>
              </a:tblGrid>
              <a:tr h="16711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</a:rPr>
                        <a:t>Opis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</a:rPr>
                        <a:t>Lančani indeksi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7440543"/>
                  </a:ext>
                </a:extLst>
              </a:tr>
              <a:tr h="1671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</a:rPr>
                        <a:t>1998</a:t>
                      </a:r>
                      <a:endParaRPr lang="en-US" sz="1200" b="1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</a:rPr>
                        <a:t>1999</a:t>
                      </a:r>
                      <a:endParaRPr lang="en-US" sz="1200" b="1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</a:rPr>
                        <a:t>2000</a:t>
                      </a:r>
                      <a:endParaRPr lang="en-US" sz="1200" b="1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</a:rPr>
                        <a:t>2001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</a:rPr>
                        <a:t>2002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65302028"/>
                  </a:ext>
                </a:extLst>
              </a:tr>
              <a:tr h="3063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</a:rPr>
                        <a:t>Investicije u OS</a:t>
                      </a:r>
                      <a:endParaRPr lang="en-US" sz="1200" b="1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100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99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98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97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99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398738424"/>
                  </a:ext>
                </a:extLst>
              </a:tr>
              <a:tr h="1671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Latn-BA" sz="1200" b="1" dirty="0">
                          <a:effectLst/>
                        </a:rPr>
                        <a:t>BDP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104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103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98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103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dirty="0">
                          <a:effectLst/>
                        </a:rPr>
                        <a:t>100</a:t>
                      </a:r>
                      <a:endParaRPr lang="en-US" sz="1200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8853486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50027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 lang="en"/>
          </a:p>
        </p:txBody>
      </p:sp>
      <p:sp>
        <p:nvSpPr>
          <p:cNvPr id="6" name="Text Placeholder 5"/>
          <p:cNvSpPr>
            <a:spLocks noGrp="1" noRot="1" noChangeAspect="1" noMove="1" noResize="1" noEditPoints="1" noAdjustHandles="1" noChangeArrowheads="1" noChangeShapeType="1" noTextEdit="1"/>
          </p:cNvSpPr>
          <p:nvPr>
            <p:ph type="body" idx="1"/>
          </p:nvPr>
        </p:nvSpPr>
        <p:spPr>
          <a:xfrm>
            <a:off x="685800" y="209550"/>
            <a:ext cx="8153400" cy="4038600"/>
          </a:xfr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buNone/>
            </a:pPr>
            <a:r>
              <a:rPr lang="en-US" dirty="0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2491216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 lang="en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678900" y="819150"/>
            <a:ext cx="7772400" cy="3048000"/>
          </a:xfrm>
        </p:spPr>
        <p:txBody>
          <a:bodyPr/>
          <a:lstStyle/>
          <a:p>
            <a:pPr marL="114300" lvl="0" indent="0">
              <a:buNone/>
            </a:pP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podaci</a:t>
            </a:r>
            <a:r>
              <a:rPr lang="en-US" dirty="0"/>
              <a:t> o </a:t>
            </a:r>
            <a:r>
              <a:rPr lang="en-US" dirty="0" err="1"/>
              <a:t>kretanju</a:t>
            </a:r>
            <a:r>
              <a:rPr lang="en-US" dirty="0"/>
              <a:t> </a:t>
            </a:r>
            <a:r>
              <a:rPr lang="sr-Latn-BA" dirty="0"/>
              <a:t>BD</a:t>
            </a:r>
            <a:r>
              <a:rPr lang="en-US" dirty="0"/>
              <a:t>P</a:t>
            </a:r>
            <a:r>
              <a:rPr lang="sr-Latn-BA" dirty="0"/>
              <a:t>-a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stanovnika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1998-2002:</a:t>
            </a:r>
            <a:endParaRPr lang="sr-Latn-BA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lvl="0">
              <a:buFont typeface="Wingdings" panose="05000000000000000000" pitchFamily="2" charset="2"/>
              <a:buChar char="q"/>
            </a:pPr>
            <a:endParaRPr lang="sr-Latn-RS" dirty="0"/>
          </a:p>
          <a:p>
            <a:pPr marL="114300" indent="0">
              <a:buNone/>
            </a:pPr>
            <a:r>
              <a:rPr lang="sr-Cyrl-CS" dirty="0"/>
              <a:t>Izračunati </a:t>
            </a:r>
            <a:r>
              <a:rPr lang="sr-Latn-BA" dirty="0"/>
              <a:t>BD</a:t>
            </a:r>
            <a:r>
              <a:rPr lang="sr-Cyrl-CS" dirty="0"/>
              <a:t>P po glavi stanovnika u 2002 godini, ako je isti u 1997. godini iznosio 980 dolara po glavi stanovnika.</a:t>
            </a:r>
            <a:endParaRPr lang="en-US" dirty="0"/>
          </a:p>
          <a:p>
            <a:pPr marL="114300" lvl="0" indent="0">
              <a:buNone/>
            </a:pPr>
            <a:endParaRPr lang="sr-Latn-RS" dirty="0"/>
          </a:p>
          <a:p>
            <a:pPr marL="114300" lvl="0" indent="0">
              <a:buNone/>
            </a:pPr>
            <a:endParaRPr lang="sr-Latn-RS" dirty="0"/>
          </a:p>
          <a:p>
            <a:pPr lvl="0">
              <a:buFont typeface="Wingdings" panose="05000000000000000000" pitchFamily="2" charset="2"/>
              <a:buChar char="q"/>
            </a:pPr>
            <a:endParaRPr lang="sr-Latn-R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96600" cy="715800"/>
          </a:xfrm>
        </p:spPr>
        <p:txBody>
          <a:bodyPr/>
          <a:lstStyle/>
          <a:p>
            <a:r>
              <a:rPr lang="sr-Latn-RS" dirty="0"/>
              <a:t>3. ZADATAK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60252145"/>
              </p:ext>
            </p:extLst>
          </p:nvPr>
        </p:nvGraphicFramePr>
        <p:xfrm>
          <a:off x="838200" y="1428750"/>
          <a:ext cx="6996114" cy="731520"/>
        </p:xfrm>
        <a:graphic>
          <a:graphicData uri="http://schemas.openxmlformats.org/drawingml/2006/table">
            <a:tbl>
              <a:tblPr>
                <a:tableStyleId>{B057B260-235A-4DA7-9D08-349C70A2B37C}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xmlns="" val="3233005297"/>
                    </a:ext>
                  </a:extLst>
                </a:gridCol>
                <a:gridCol w="1112838">
                  <a:extLst>
                    <a:ext uri="{9D8B030D-6E8A-4147-A177-3AD203B41FA5}">
                      <a16:colId xmlns:a16="http://schemas.microsoft.com/office/drawing/2014/main" xmlns="" val="4222444377"/>
                    </a:ext>
                  </a:extLst>
                </a:gridCol>
                <a:gridCol w="1166019">
                  <a:extLst>
                    <a:ext uri="{9D8B030D-6E8A-4147-A177-3AD203B41FA5}">
                      <a16:colId xmlns:a16="http://schemas.microsoft.com/office/drawing/2014/main" xmlns="" val="2533303380"/>
                    </a:ext>
                  </a:extLst>
                </a:gridCol>
                <a:gridCol w="1166019">
                  <a:extLst>
                    <a:ext uri="{9D8B030D-6E8A-4147-A177-3AD203B41FA5}">
                      <a16:colId xmlns:a16="http://schemas.microsoft.com/office/drawing/2014/main" xmlns="" val="1840273297"/>
                    </a:ext>
                  </a:extLst>
                </a:gridCol>
                <a:gridCol w="1166019">
                  <a:extLst>
                    <a:ext uri="{9D8B030D-6E8A-4147-A177-3AD203B41FA5}">
                      <a16:colId xmlns:a16="http://schemas.microsoft.com/office/drawing/2014/main" xmlns="" val="2622897970"/>
                    </a:ext>
                  </a:extLst>
                </a:gridCol>
                <a:gridCol w="1166019">
                  <a:extLst>
                    <a:ext uri="{9D8B030D-6E8A-4147-A177-3AD203B41FA5}">
                      <a16:colId xmlns:a16="http://schemas.microsoft.com/office/drawing/2014/main" xmlns="" val="3565291516"/>
                    </a:ext>
                  </a:extLst>
                </a:gridCol>
              </a:tblGrid>
              <a:tr h="18288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</a:rPr>
                        <a:t>Opis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</a:rPr>
                        <a:t>Lančani indeksi</a:t>
                      </a:r>
                      <a:endParaRPr lang="en-US" sz="1200" b="1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8461355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</a:rPr>
                        <a:t>1998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</a:rPr>
                        <a:t>1999</a:t>
                      </a:r>
                      <a:endParaRPr lang="en-US" sz="1200" b="1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</a:rPr>
                        <a:t>2000</a:t>
                      </a:r>
                      <a:endParaRPr lang="en-US" sz="1200" b="1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</a:rPr>
                        <a:t>2001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</a:rPr>
                        <a:t>2002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73390605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BA" sz="1200" b="1" dirty="0">
                          <a:effectLst/>
                        </a:rPr>
                        <a:t>BD</a:t>
                      </a:r>
                      <a:r>
                        <a:rPr lang="sr-Cyrl-CS" sz="1200" b="1" dirty="0">
                          <a:effectLst/>
                        </a:rPr>
                        <a:t>P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dirty="0">
                          <a:effectLst/>
                        </a:rPr>
                        <a:t>104</a:t>
                      </a:r>
                      <a:endParaRPr lang="en-US" sz="1200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dirty="0">
                          <a:effectLst/>
                        </a:rPr>
                        <a:t>103</a:t>
                      </a:r>
                      <a:endParaRPr lang="en-US" sz="1200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dirty="0">
                          <a:effectLst/>
                        </a:rPr>
                        <a:t>98</a:t>
                      </a:r>
                      <a:endParaRPr lang="en-US" sz="1200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103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100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184102228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</a:rPr>
                        <a:t>Stanovninštvo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100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99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98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97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dirty="0">
                          <a:effectLst/>
                        </a:rPr>
                        <a:t>99</a:t>
                      </a:r>
                      <a:endParaRPr lang="en-US" sz="1200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198579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21806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 lang="en"/>
          </a:p>
        </p:txBody>
      </p:sp>
      <p:sp>
        <p:nvSpPr>
          <p:cNvPr id="6" name="Text Placeholder 5"/>
          <p:cNvSpPr>
            <a:spLocks noGrp="1" noRot="1" noChangeAspect="1" noMove="1" noResize="1" noEditPoints="1" noAdjustHandles="1" noChangeArrowheads="1" noChangeShapeType="1" noTextEdit="1"/>
          </p:cNvSpPr>
          <p:nvPr>
            <p:ph type="body" idx="1"/>
          </p:nvPr>
        </p:nvSpPr>
        <p:spPr>
          <a:xfrm>
            <a:off x="685800" y="209550"/>
            <a:ext cx="7772400" cy="3048000"/>
          </a:xfrm>
          <a:blipFill>
            <a:blip r:embed="rId2"/>
            <a:stretch>
              <a:fillRect b="-1000"/>
            </a:stretch>
          </a:blipFill>
        </p:spPr>
        <p:txBody>
          <a:bodyPr/>
          <a:lstStyle/>
          <a:p>
            <a:pPr>
              <a:buNone/>
            </a:pPr>
            <a:r>
              <a:rPr lang="en-US" dirty="0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550384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 lang="en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678900" y="819150"/>
            <a:ext cx="7772400" cy="3048000"/>
          </a:xfrm>
        </p:spPr>
        <p:txBody>
          <a:bodyPr/>
          <a:lstStyle/>
          <a:p>
            <a:pPr marL="114300" indent="0">
              <a:buNone/>
            </a:pPr>
            <a:r>
              <a:rPr lang="sr-Cyrl-CS" dirty="0"/>
              <a:t>Dati su podaci o </a:t>
            </a:r>
            <a:r>
              <a:rPr lang="sr-Latn-BA" dirty="0"/>
              <a:t>BDP-u </a:t>
            </a:r>
            <a:r>
              <a:rPr lang="sr-Cyrl-CS" dirty="0"/>
              <a:t>i aktivnim osnovnim sredstvima za jednu opštinu</a:t>
            </a:r>
            <a:r>
              <a:rPr lang="sr-Latn-BA" dirty="0"/>
              <a:t>: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lvl="0">
              <a:buFont typeface="Wingdings" panose="05000000000000000000" pitchFamily="2" charset="2"/>
              <a:buChar char="q"/>
            </a:pPr>
            <a:endParaRPr lang="sr-Latn-RS" dirty="0"/>
          </a:p>
          <a:p>
            <a:pPr marL="114300" indent="0">
              <a:buNone/>
            </a:pPr>
            <a:endParaRPr lang="sr-Latn-BA" dirty="0"/>
          </a:p>
          <a:p>
            <a:pPr marL="114300" indent="0">
              <a:buNone/>
            </a:pPr>
            <a:r>
              <a:rPr lang="sr-Cyrl-CS" dirty="0"/>
              <a:t>Izračunati marginalni kapitalni koeficijent za posmatrani period!</a:t>
            </a:r>
            <a:endParaRPr lang="en-US" dirty="0"/>
          </a:p>
          <a:p>
            <a:pPr marL="114300" lvl="0" indent="0">
              <a:buNone/>
            </a:pPr>
            <a:endParaRPr lang="sr-Latn-RS" dirty="0"/>
          </a:p>
          <a:p>
            <a:pPr lvl="0">
              <a:buFont typeface="Wingdings" panose="05000000000000000000" pitchFamily="2" charset="2"/>
              <a:buChar char="q"/>
            </a:pPr>
            <a:endParaRPr lang="sr-Latn-RS" dirty="0"/>
          </a:p>
          <a:p>
            <a:pPr marL="114300" lvl="0" indent="0">
              <a:buNone/>
            </a:pPr>
            <a:endParaRPr lang="sr-Latn-R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96600" cy="715800"/>
          </a:xfrm>
        </p:spPr>
        <p:txBody>
          <a:bodyPr/>
          <a:lstStyle/>
          <a:p>
            <a:r>
              <a:rPr lang="sr-Latn-RS" dirty="0"/>
              <a:t>4. ZADATAK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43747375"/>
              </p:ext>
            </p:extLst>
          </p:nvPr>
        </p:nvGraphicFramePr>
        <p:xfrm>
          <a:off x="1783800" y="1504950"/>
          <a:ext cx="5562599" cy="868680"/>
        </p:xfrm>
        <a:graphic>
          <a:graphicData uri="http://schemas.openxmlformats.org/drawingml/2006/table">
            <a:tbl>
              <a:tblPr>
                <a:tableStyleId>{B057B260-235A-4DA7-9D08-349C70A2B37C}</a:tableStyleId>
              </a:tblPr>
              <a:tblGrid>
                <a:gridCol w="1050359">
                  <a:extLst>
                    <a:ext uri="{9D8B030D-6E8A-4147-A177-3AD203B41FA5}">
                      <a16:colId xmlns:a16="http://schemas.microsoft.com/office/drawing/2014/main" xmlns="" val="3966508090"/>
                    </a:ext>
                  </a:extLst>
                </a:gridCol>
                <a:gridCol w="1050359">
                  <a:extLst>
                    <a:ext uri="{9D8B030D-6E8A-4147-A177-3AD203B41FA5}">
                      <a16:colId xmlns:a16="http://schemas.microsoft.com/office/drawing/2014/main" xmlns="" val="1028979708"/>
                    </a:ext>
                  </a:extLst>
                </a:gridCol>
                <a:gridCol w="1279716">
                  <a:extLst>
                    <a:ext uri="{9D8B030D-6E8A-4147-A177-3AD203B41FA5}">
                      <a16:colId xmlns:a16="http://schemas.microsoft.com/office/drawing/2014/main" xmlns="" val="481444605"/>
                    </a:ext>
                  </a:extLst>
                </a:gridCol>
                <a:gridCol w="987638">
                  <a:extLst>
                    <a:ext uri="{9D8B030D-6E8A-4147-A177-3AD203B41FA5}">
                      <a16:colId xmlns:a16="http://schemas.microsoft.com/office/drawing/2014/main" xmlns="" val="3125944858"/>
                    </a:ext>
                  </a:extLst>
                </a:gridCol>
                <a:gridCol w="1194527">
                  <a:extLst>
                    <a:ext uri="{9D8B030D-6E8A-4147-A177-3AD203B41FA5}">
                      <a16:colId xmlns:a16="http://schemas.microsoft.com/office/drawing/2014/main" xmlns="" val="17864907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</a:rPr>
                        <a:t> </a:t>
                      </a:r>
                      <a:endParaRPr lang="en-US" sz="1200" b="1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</a:rPr>
                        <a:t>Inv</a:t>
                      </a:r>
                      <a:r>
                        <a:rPr lang="sr-Latn-BA" sz="1200" b="1" dirty="0">
                          <a:effectLst/>
                        </a:rPr>
                        <a:t>e</a:t>
                      </a:r>
                      <a:r>
                        <a:rPr lang="sr-Cyrl-CS" sz="1200" b="1" dirty="0">
                          <a:effectLst/>
                        </a:rPr>
                        <a:t>sticije u osnovna sredstva</a:t>
                      </a:r>
                      <a:r>
                        <a:rPr lang="sr-Latn-CS" sz="1200" b="1" dirty="0">
                          <a:effectLst/>
                        </a:rPr>
                        <a:t> (IOS)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200" b="1" dirty="0">
                          <a:effectLst/>
                        </a:rPr>
                        <a:t>BDP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804932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</a:rPr>
                        <a:t>Godina</a:t>
                      </a:r>
                      <a:endParaRPr lang="en-US" sz="1200" b="1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</a:rPr>
                        <a:t>2001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</a:rPr>
                        <a:t>2002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</a:rPr>
                        <a:t>2001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</a:rPr>
                        <a:t>2002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89117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</a:rPr>
                        <a:t>Iznos</a:t>
                      </a:r>
                      <a:endParaRPr lang="en-US" sz="1200" b="1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25</a:t>
                      </a:r>
                      <a:r>
                        <a:rPr lang="sr-Latn-CS" sz="1200">
                          <a:effectLst/>
                        </a:rPr>
                        <a:t>.</a:t>
                      </a:r>
                      <a:r>
                        <a:rPr lang="sr-Cyrl-CS" sz="1200">
                          <a:effectLst/>
                        </a:rPr>
                        <a:t>670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25</a:t>
                      </a:r>
                      <a:r>
                        <a:rPr lang="sr-Latn-CS" sz="1200">
                          <a:effectLst/>
                        </a:rPr>
                        <a:t>.</a:t>
                      </a:r>
                      <a:r>
                        <a:rPr lang="sr-Cyrl-CS" sz="1200">
                          <a:effectLst/>
                        </a:rPr>
                        <a:t>800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20</a:t>
                      </a:r>
                      <a:r>
                        <a:rPr lang="sr-Latn-CS" sz="1200">
                          <a:effectLst/>
                        </a:rPr>
                        <a:t>.</a:t>
                      </a:r>
                      <a:r>
                        <a:rPr lang="sr-Cyrl-CS" sz="1200">
                          <a:effectLst/>
                        </a:rPr>
                        <a:t>110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dirty="0">
                          <a:effectLst/>
                        </a:rPr>
                        <a:t>22</a:t>
                      </a:r>
                      <a:r>
                        <a:rPr lang="sr-Latn-CS" sz="1200" dirty="0">
                          <a:effectLst/>
                        </a:rPr>
                        <a:t>.</a:t>
                      </a:r>
                      <a:r>
                        <a:rPr lang="sr-Cyrl-CS" sz="1200" dirty="0">
                          <a:effectLst/>
                        </a:rPr>
                        <a:t>450</a:t>
                      </a:r>
                      <a:endParaRPr lang="en-US" sz="1200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005571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19668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 lang="en"/>
          </a:p>
        </p:txBody>
      </p:sp>
      <p:sp>
        <p:nvSpPr>
          <p:cNvPr id="6" name="Text Placeholder 5"/>
          <p:cNvSpPr>
            <a:spLocks noGrp="1" noRot="1" noChangeAspect="1" noMove="1" noResize="1" noEditPoints="1" noAdjustHandles="1" noChangeArrowheads="1" noChangeShapeType="1" noTextEdit="1"/>
          </p:cNvSpPr>
          <p:nvPr>
            <p:ph type="body" idx="1"/>
          </p:nvPr>
        </p:nvSpPr>
        <p:spPr>
          <a:xfrm>
            <a:off x="685800" y="514350"/>
            <a:ext cx="7772400" cy="3048000"/>
          </a:xfrm>
          <a:blipFill>
            <a:blip r:embed="rId2"/>
            <a:stretch>
              <a:fillRect b="-800"/>
            </a:stretch>
          </a:blipFill>
          <a:ln>
            <a:noFill/>
          </a:ln>
        </p:spPr>
        <p:txBody>
          <a:bodyPr/>
          <a:lstStyle/>
          <a:p>
            <a:pPr>
              <a:buNone/>
            </a:pPr>
            <a:endParaRPr lang="en-US" dirty="0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007461"/>
      </p:ext>
    </p:extLst>
  </p:cSld>
  <p:clrMapOvr>
    <a:masterClrMapping/>
  </p:clrMapOvr>
</p:sld>
</file>

<file path=ppt/theme/theme1.xml><?xml version="1.0" encoding="utf-8"?>
<a:theme xmlns:a="http://schemas.openxmlformats.org/drawingml/2006/main" name="Quince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14849</TotalTime>
  <Words>402</Words>
  <Application>Microsoft Office PowerPoint</Application>
  <PresentationFormat>On-screen Show (16:9)</PresentationFormat>
  <Paragraphs>162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Segoe UI Black</vt:lpstr>
      <vt:lpstr>Oswald</vt:lpstr>
      <vt:lpstr>Segoe UI Light</vt:lpstr>
      <vt:lpstr>Source Sans Pro</vt:lpstr>
      <vt:lpstr>Wingdings</vt:lpstr>
      <vt:lpstr>CTimesRoman</vt:lpstr>
      <vt:lpstr>Times New Roman</vt:lpstr>
      <vt:lpstr>Quince template</vt:lpstr>
      <vt:lpstr>STATISTIKA PROIZVODNJE</vt:lpstr>
      <vt:lpstr>1. ZADATAK</vt:lpstr>
      <vt:lpstr>Slide 3</vt:lpstr>
      <vt:lpstr>2. ZADATAK</vt:lpstr>
      <vt:lpstr>Slide 5</vt:lpstr>
      <vt:lpstr>3. ZADATAK</vt:lpstr>
      <vt:lpstr>Slide 7</vt:lpstr>
      <vt:lpstr>4. ZADATAK</vt:lpstr>
      <vt:lpstr>Slide 9</vt:lpstr>
      <vt:lpstr>5. ZADATAK</vt:lpstr>
      <vt:lpstr>Slide 11</vt:lpstr>
      <vt:lpstr>Slide 12</vt:lpstr>
      <vt:lpstr>Slide 13</vt:lpstr>
      <vt:lpstr>Hvala na pažnji!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STATISTIKA</dc:title>
  <dc:creator>User</dc:creator>
  <cp:lastModifiedBy>Milica</cp:lastModifiedBy>
  <cp:revision>128</cp:revision>
  <dcterms:modified xsi:type="dcterms:W3CDTF">2021-12-14T15:52:55Z</dcterms:modified>
</cp:coreProperties>
</file>