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00" r:id="rId3"/>
    <p:sldId id="302" r:id="rId4"/>
    <p:sldId id="303" r:id="rId5"/>
    <p:sldId id="304" r:id="rId6"/>
    <p:sldId id="301" r:id="rId7"/>
    <p:sldId id="265" r:id="rId8"/>
    <p:sldId id="266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67" r:id="rId17"/>
    <p:sldId id="272" r:id="rId18"/>
    <p:sldId id="271" r:id="rId19"/>
    <p:sldId id="270" r:id="rId20"/>
    <p:sldId id="276" r:id="rId21"/>
    <p:sldId id="275" r:id="rId22"/>
    <p:sldId id="274" r:id="rId23"/>
    <p:sldId id="273" r:id="rId24"/>
    <p:sldId id="268" r:id="rId25"/>
    <p:sldId id="269" r:id="rId26"/>
    <p:sldId id="280" r:id="rId27"/>
    <p:sldId id="279" r:id="rId28"/>
    <p:sldId id="278" r:id="rId29"/>
    <p:sldId id="277" r:id="rId30"/>
    <p:sldId id="281" r:id="rId31"/>
    <p:sldId id="287" r:id="rId32"/>
    <p:sldId id="286" r:id="rId33"/>
    <p:sldId id="285" r:id="rId34"/>
    <p:sldId id="284" r:id="rId35"/>
    <p:sldId id="282" r:id="rId36"/>
    <p:sldId id="283" r:id="rId37"/>
    <p:sldId id="294" r:id="rId38"/>
    <p:sldId id="293" r:id="rId39"/>
    <p:sldId id="292" r:id="rId40"/>
    <p:sldId id="291" r:id="rId41"/>
    <p:sldId id="308" r:id="rId42"/>
    <p:sldId id="309" r:id="rId43"/>
    <p:sldId id="310" r:id="rId44"/>
    <p:sldId id="307" r:id="rId45"/>
    <p:sldId id="290" r:id="rId46"/>
    <p:sldId id="289" r:id="rId47"/>
    <p:sldId id="295" r:id="rId48"/>
    <p:sldId id="297" r:id="rId49"/>
    <p:sldId id="288" r:id="rId50"/>
    <p:sldId id="296" r:id="rId51"/>
    <p:sldId id="298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409A-14C1-4556-91FD-9FAE9095F5D4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F8EC-EBD4-4620-AF72-C4235814E2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F8EC-EBD4-4620-AF72-C4235814E22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8A2378-AD49-42EB-90B1-14180997A23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052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sr-Latn-BA" smtClean="0"/>
              <a:t>FUNKCIJ</a:t>
            </a:r>
            <a:r>
              <a:rPr lang="en-US" smtClean="0"/>
              <a:t>E</a:t>
            </a:r>
            <a:r>
              <a:rPr lang="sr-Latn-BA" smtClean="0"/>
              <a:t> KRATKOROČNIH TROŠKOVA</a:t>
            </a:r>
            <a:endParaRPr lang="en-US" dirty="0"/>
          </a:p>
        </p:txBody>
      </p:sp>
      <p:pic>
        <p:nvPicPr>
          <p:cNvPr id="3" name="Picture 2" descr="Cutting costs"/>
          <p:cNvPicPr>
            <a:picLocks noChangeAspect="1" noChangeArrowheads="1"/>
          </p:cNvPicPr>
          <p:nvPr/>
        </p:nvPicPr>
        <p:blipFill>
          <a:blip r:embed="rId2" cstate="print"/>
          <a:srcRect t="3636" r="14565" b="7273"/>
          <a:stretch>
            <a:fillRect/>
          </a:stretch>
        </p:blipFill>
        <p:spPr bwMode="auto">
          <a:xfrm>
            <a:off x="1600200" y="0"/>
            <a:ext cx="6257534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kvadratne funkcije TC, TVC i TFC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9" t="31879" r="35331" b="36759"/>
          <a:stretch>
            <a:fillRect/>
          </a:stretch>
        </p:blipFill>
        <p:spPr bwMode="auto">
          <a:xfrm>
            <a:off x="542544" y="1752600"/>
            <a:ext cx="77632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kubne funkcije TC, kao i TVC i TFC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16" t="37987" r="32015" b="30024"/>
          <a:stretch>
            <a:fillRect/>
          </a:stretch>
        </p:blipFill>
        <p:spPr bwMode="auto">
          <a:xfrm>
            <a:off x="609600" y="1676400"/>
            <a:ext cx="7620000" cy="41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Prosječni ukupni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ATC, AFC i AVC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AC, na osnovu date linearne funkcije TC=100+50Q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71" t="30351" r="37696" b="37994"/>
          <a:stretch>
            <a:fillRect/>
          </a:stretch>
        </p:blipFill>
        <p:spPr bwMode="auto">
          <a:xfrm>
            <a:off x="685800" y="18288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3276600"/>
            <a:ext cx="2514600" cy="519678"/>
          </a:xfrm>
          <a:prstGeom prst="diamon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BA" sz="1100" b="1" dirty="0" smtClean="0">
                <a:ln w="19050">
                  <a:solidFill>
                    <a:schemeClr val="tx1"/>
                  </a:solidFill>
                </a:ln>
                <a:noFill/>
              </a:rPr>
              <a:t>TC=100 +50Q</a:t>
            </a:r>
            <a:endParaRPr lang="en-US" sz="1100" b="1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AC, na osnovu date kvadratne funkcije TC=100+50Q + 6Q</a:t>
            </a:r>
            <a:r>
              <a:rPr lang="sr-Latn-BA" sz="3600" baseline="30000" dirty="0" smtClean="0"/>
              <a:t>2</a:t>
            </a:r>
            <a:endParaRPr lang="en-US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960" t="30837" r="35604" b="36123"/>
          <a:stretch>
            <a:fillRect/>
          </a:stretch>
        </p:blipFill>
        <p:spPr bwMode="auto">
          <a:xfrm>
            <a:off x="609600" y="1905000"/>
            <a:ext cx="79016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2819400"/>
            <a:ext cx="1752600" cy="289441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BA" sz="1100" b="1" dirty="0" smtClean="0"/>
              <a:t>TC=100 + 50Q + 6Q2</a:t>
            </a:r>
            <a:endParaRPr lang="en-US" sz="11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AC, na osnovu date kubne funkcije TC=100+50Q - 6Q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 + 0.3Q</a:t>
            </a:r>
            <a:r>
              <a:rPr lang="sr-Latn-BA" sz="3600" baseline="30000" dirty="0" smtClean="0"/>
              <a:t>3</a:t>
            </a:r>
            <a:endParaRPr lang="en-US" baseline="30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76" t="34727" r="33730" b="32476"/>
          <a:stretch>
            <a:fillRect/>
          </a:stretch>
        </p:blipFill>
        <p:spPr bwMode="auto">
          <a:xfrm>
            <a:off x="275351" y="1981200"/>
            <a:ext cx="80576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2362200" cy="289441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BA" sz="1100" b="1" dirty="0" smtClean="0"/>
              <a:t>TC=100 +50Q - 6Q2 + 0.3Q3</a:t>
            </a:r>
            <a:endParaRPr lang="en-US" sz="11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Ukupni fiksni troškovi i prosječni fiksni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TFC i AFC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ukupnih fiksnih troškova u funkciji kapaciteta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69" t="34620" r="39587" b="33392"/>
          <a:stretch>
            <a:fillRect/>
          </a:stretch>
        </p:blipFill>
        <p:spPr bwMode="auto">
          <a:xfrm>
            <a:off x="762000" y="1981200"/>
            <a:ext cx="65892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prosječnih fiksnih troškova u funkciji kapaciteta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76" t="50161" r="38068" b="18971"/>
          <a:stretch>
            <a:fillRect/>
          </a:stretch>
        </p:blipFill>
        <p:spPr bwMode="auto">
          <a:xfrm>
            <a:off x="533400" y="2057400"/>
            <a:ext cx="70437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Ukupni relativno fiksni troškovi i prosječni relativno fiksni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RFC i ARFC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sr-Latn-BA" dirty="0" smtClean="0"/>
              <a:t>Utrošci (fizičko trošenje faktora proizvodnje u poslovnom procesu radi stvaranja učinaka)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Troškovi (vrijednosni izraz trošenja faktora proizvodnje u poslovnom procesu radi stvaranja učinaka)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Pojmovna</a:t>
            </a:r>
            <a:r>
              <a:rPr lang="en-US" dirty="0" smtClean="0"/>
              <a:t> r</a:t>
            </a:r>
            <a:r>
              <a:rPr lang="sr-Latn-BA" dirty="0" smtClean="0"/>
              <a:t>azgraničenja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9487" t="42450" r="31571" b="6553"/>
          <a:stretch>
            <a:fillRect/>
          </a:stretch>
        </p:blipFill>
        <p:spPr bwMode="auto">
          <a:xfrm>
            <a:off x="5867400" y="25908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33173" t="42486" r="44391" b="42686"/>
          <a:stretch>
            <a:fillRect/>
          </a:stretch>
        </p:blipFill>
        <p:spPr bwMode="auto">
          <a:xfrm>
            <a:off x="1447800" y="26670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racunovodstvo.com.ba/wp-content/uploads/2012/01/km-20novcanice20kovanice.jpg"/>
          <p:cNvPicPr/>
          <p:nvPr/>
        </p:nvPicPr>
        <p:blipFill>
          <a:blip r:embed="rId4" cstate="print"/>
          <a:srcRect l="3750" t="18333" r="10000" b="6000"/>
          <a:stretch>
            <a:fillRect/>
          </a:stretch>
        </p:blipFill>
        <p:spPr bwMode="auto">
          <a:xfrm>
            <a:off x="5867400" y="5257800"/>
            <a:ext cx="217144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prikaz relativno- fiksnih troškova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748" t="34619" r="36748" b="31708"/>
          <a:stretch>
            <a:fillRect/>
          </a:stretch>
        </p:blipFill>
        <p:spPr bwMode="auto">
          <a:xfrm>
            <a:off x="990600" y="1752600"/>
            <a:ext cx="6096000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prosječnih relativno- fiksnih troškova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7500" t="32759" r="37500" b="32656"/>
          <a:stretch>
            <a:fillRect/>
          </a:stretch>
        </p:blipFill>
        <p:spPr bwMode="auto">
          <a:xfrm>
            <a:off x="228600" y="1752600"/>
            <a:ext cx="8305800" cy="48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952" t="46612" r="58572" b="26285"/>
          <a:stretch>
            <a:fillRect/>
          </a:stretch>
        </p:blipFill>
        <p:spPr bwMode="auto">
          <a:xfrm>
            <a:off x="6705600" y="18288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Ukupni varijabilni troškovi i prosječni varijabilni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TVC i AVC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en-US" dirty="0" err="1" smtClean="0"/>
              <a:t>proporcionalnih</a:t>
            </a:r>
            <a:r>
              <a:rPr lang="en-US" dirty="0" smtClean="0"/>
              <a:t> 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prosje</a:t>
            </a:r>
            <a:r>
              <a:rPr lang="sr-Latn-BA" dirty="0" smtClean="0"/>
              <a:t>čnih varijabilnih troškova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16" t="48825" r="35801" b="20870"/>
          <a:stretch>
            <a:fillRect/>
          </a:stretch>
        </p:blipFill>
        <p:spPr bwMode="auto">
          <a:xfrm>
            <a:off x="762000" y="2133600"/>
            <a:ext cx="748453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sr-Latn-BA" dirty="0" smtClean="0"/>
              <a:t>progresivnih</a:t>
            </a:r>
            <a:r>
              <a:rPr lang="en-US" dirty="0" smtClean="0"/>
              <a:t> 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prosje</a:t>
            </a:r>
            <a:r>
              <a:rPr lang="sr-Latn-BA" dirty="0" smtClean="0"/>
              <a:t>čnih varijabilnih troškova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69" t="38723" r="36748" b="30972"/>
          <a:stretch>
            <a:fillRect/>
          </a:stretch>
        </p:blipFill>
        <p:spPr bwMode="auto">
          <a:xfrm>
            <a:off x="609600" y="18288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sr-Latn-BA" dirty="0" smtClean="0"/>
              <a:t>degresivno - progresivnih</a:t>
            </a:r>
            <a:r>
              <a:rPr lang="en-US" dirty="0" smtClean="0"/>
              <a:t> 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prosje</a:t>
            </a:r>
            <a:r>
              <a:rPr lang="sr-Latn-BA" dirty="0" smtClean="0"/>
              <a:t>čnih varijabilnih troškova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01" t="33437" r="36423" b="34984"/>
          <a:stretch>
            <a:fillRect/>
          </a:stretch>
        </p:blipFill>
        <p:spPr bwMode="auto">
          <a:xfrm>
            <a:off x="533400" y="20574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Granični (marginalni)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MC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graničnih troškova, na osnovu date linearne fukcije TC=100+50Q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27" t="43208" r="37696" b="25228"/>
          <a:stretch>
            <a:fillRect/>
          </a:stretch>
        </p:blipFill>
        <p:spPr bwMode="auto">
          <a:xfrm>
            <a:off x="457200" y="1831080"/>
            <a:ext cx="7933536" cy="40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8862" y="5712814"/>
            <a:ext cx="185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MC=(</a:t>
            </a:r>
            <a:r>
              <a:rPr lang="en-GB" dirty="0" smtClean="0"/>
              <a:t>TC</a:t>
            </a:r>
            <a:r>
              <a:rPr lang="sr-Latn-BA" dirty="0" smtClean="0"/>
              <a:t>)</a:t>
            </a:r>
            <a:r>
              <a:rPr lang="en-GB" dirty="0" smtClean="0"/>
              <a:t>’ – </a:t>
            </a:r>
            <a:r>
              <a:rPr lang="sr-Latn-BA" dirty="0" smtClean="0"/>
              <a:t>određivanje jednačine MC</a:t>
            </a:r>
            <a:r>
              <a:rPr lang="en-GB" dirty="0" smtClean="0"/>
              <a:t> </a:t>
            </a:r>
            <a:endParaRPr lang="sr-Latn-BA" dirty="0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 flipV="1">
            <a:off x="4714526" y="5181600"/>
            <a:ext cx="1894336" cy="992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2493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graničnih troškova, na osnovu date kvadratne funkcije TC=100+50Q+6Q</a:t>
            </a:r>
            <a:r>
              <a:rPr lang="sr-Latn-BA" baseline="30000" dirty="0" smtClean="0"/>
              <a:t>2</a:t>
            </a:r>
            <a:endParaRPr lang="en-US" baseline="30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82" t="39403" r="32881" b="26567"/>
          <a:stretch>
            <a:fillRect/>
          </a:stretch>
        </p:blipFill>
        <p:spPr bwMode="auto">
          <a:xfrm>
            <a:off x="381000" y="1905000"/>
            <a:ext cx="8153400" cy="40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2493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graničnih troškova, na osnovu date kubne funkcije TC=100+50Q-6Q</a:t>
            </a:r>
            <a:r>
              <a:rPr lang="sr-Latn-BA" baseline="30000" dirty="0" smtClean="0"/>
              <a:t>2</a:t>
            </a:r>
            <a:r>
              <a:rPr lang="sr-Latn-BA" dirty="0" smtClean="0"/>
              <a:t>+0.5Q</a:t>
            </a:r>
            <a:r>
              <a:rPr lang="sr-Latn-BA" baseline="30000" dirty="0" smtClean="0"/>
              <a:t>3</a:t>
            </a:r>
            <a:endParaRPr lang="en-US" baseline="30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68" t="23284" r="32881" b="48059"/>
          <a:stretch>
            <a:fillRect/>
          </a:stretch>
        </p:blipFill>
        <p:spPr bwMode="auto">
          <a:xfrm>
            <a:off x="381000" y="1905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sr-Latn-BA" dirty="0" smtClean="0"/>
              <a:t>Fiksni troškovi (amortizacija obračunata primjenom vremenske metode, troškovi održanja, osiguranja, najamnine...)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Relativno fiksni troškovi (troškovi materijala za održavanje, tehničke kontrole, rada i prip</a:t>
            </a:r>
            <a:r>
              <a:rPr lang="en-US" dirty="0" smtClean="0"/>
              <a:t>r</a:t>
            </a:r>
            <a:r>
              <a:rPr lang="sr-Latn-BA" dirty="0" smtClean="0"/>
              <a:t>eme i završne faze proizvodnje...)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Varijabilni troškovi (troškovi sirovina, energije, nadnica, transporta...)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Troškovi uslovljeni obimom proizvodnje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Međuzavisnost ukupnih, prosječnih i graničnih troškova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Grafiki prikaz međuzavisnosti funkcije ukupnih, prosječnih i graničnih troškova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09" t="32239" r="36910" b="33731"/>
          <a:stretch>
            <a:fillRect/>
          </a:stretch>
        </p:blipFill>
        <p:spPr bwMode="auto">
          <a:xfrm>
            <a:off x="304800" y="1828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 1</a:t>
            </a:r>
            <a:br>
              <a:rPr lang="sr-Latn-BA" dirty="0" smtClean="0"/>
            </a:br>
            <a:r>
              <a:rPr lang="sr-Latn-BA" sz="3100" dirty="0" smtClean="0"/>
              <a:t>Linearna funkcija troškova</a:t>
            </a:r>
            <a:endParaRPr lang="en-US" sz="3100" dirty="0"/>
          </a:p>
        </p:txBody>
      </p:sp>
      <p:graphicFrame>
        <p:nvGraphicFramePr>
          <p:cNvPr id="8194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1752600"/>
          <a:ext cx="2189120" cy="275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939600" imgH="1180800" progId="Equation.3">
                  <p:embed/>
                </p:oleObj>
              </mc:Choice>
              <mc:Fallback>
                <p:oleObj name="Equation" r:id="rId3" imgW="939600" imgH="1180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2189120" cy="2752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3448" t="1738"/>
          <a:stretch>
            <a:fillRect/>
          </a:stretch>
        </p:blipFill>
        <p:spPr bwMode="auto">
          <a:xfrm>
            <a:off x="2438401" y="1539422"/>
            <a:ext cx="6668068" cy="531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 2</a:t>
            </a:r>
            <a:br>
              <a:rPr lang="sr-Latn-BA" dirty="0" smtClean="0"/>
            </a:br>
            <a:r>
              <a:rPr lang="sr-Latn-BA" sz="3600" dirty="0" smtClean="0"/>
              <a:t>Kvadratna funkcija</a:t>
            </a:r>
            <a:endParaRPr lang="en-US" sz="3600" dirty="0"/>
          </a:p>
        </p:txBody>
      </p:sp>
      <p:graphicFrame>
        <p:nvGraphicFramePr>
          <p:cNvPr id="9218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1524000"/>
          <a:ext cx="2320168" cy="383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1091880" imgH="1803240" progId="Equation.3">
                  <p:embed/>
                </p:oleObj>
              </mc:Choice>
              <mc:Fallback>
                <p:oleObj name="Equation" r:id="rId3" imgW="1091880" imgH="1803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20168" cy="3830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76400"/>
            <a:ext cx="6705600" cy="49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 3</a:t>
            </a:r>
            <a:br>
              <a:rPr lang="sr-Latn-BA" dirty="0" smtClean="0"/>
            </a:br>
            <a:r>
              <a:rPr lang="sr-Latn-BA" dirty="0" smtClean="0"/>
              <a:t>Kubna funkcija</a:t>
            </a:r>
            <a:endParaRPr lang="en-US" dirty="0"/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0791" y="1676400"/>
          <a:ext cx="3003409" cy="348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1600200" imgH="1854000" progId="Equation.3">
                  <p:embed/>
                </p:oleObj>
              </mc:Choice>
              <mc:Fallback>
                <p:oleObj name="Equation" r:id="rId3" imgW="1600200" imgH="18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91" y="1676400"/>
                        <a:ext cx="3003409" cy="348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6024"/>
          <a:stretch>
            <a:fillRect/>
          </a:stretch>
        </p:blipFill>
        <p:spPr bwMode="auto">
          <a:xfrm>
            <a:off x="3107531" y="1524000"/>
            <a:ext cx="60364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sr-Latn-BA" dirty="0" smtClean="0"/>
              <a:t>Primjer 4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1999" y="1295400"/>
            <a:ext cx="8234595" cy="4876799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Povezanost proizvodnje i troškova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proizvodnje i troškova (primjer linearnih funkcija)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556" t="23650" r="15741" b="13768"/>
          <a:stretch>
            <a:fillRect/>
          </a:stretch>
        </p:blipFill>
        <p:spPr bwMode="auto">
          <a:xfrm>
            <a:off x="1295400" y="19812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proizvodnje i troškova (primjer nelineranih funkcija)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680" t="21887" r="14030" b="14135"/>
          <a:stretch>
            <a:fillRect/>
          </a:stretch>
        </p:blipFill>
        <p:spPr bwMode="auto">
          <a:xfrm>
            <a:off x="1066799" y="1981200"/>
            <a:ext cx="78288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MP i MC (primjer nelinearnih funkcija)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24" t="21114" r="59398" b="17302"/>
          <a:stretch>
            <a:fillRect/>
          </a:stretch>
        </p:blipFill>
        <p:spPr bwMode="auto">
          <a:xfrm>
            <a:off x="1295400" y="1828800"/>
            <a:ext cx="7391400" cy="459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62272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 smtClean="0"/>
              <a:t>Reagibilnost troškova - odnos dinamike troškova i dinamike proizvodnje u posmatranom vremenskom periodu</a:t>
            </a:r>
          </a:p>
          <a:p>
            <a:endParaRPr lang="sr-Latn-BA" dirty="0" smtClean="0"/>
          </a:p>
          <a:p>
            <a:r>
              <a:rPr lang="sr-Latn-BA" sz="3200" dirty="0" smtClean="0"/>
              <a:t>Koef.reagibilnosti</a:t>
            </a:r>
            <a:r>
              <a:rPr lang="en-US" sz="3200" dirty="0" smtClean="0"/>
              <a:t> </a:t>
            </a:r>
            <a:r>
              <a:rPr lang="sr-Latn-BA" sz="3200" dirty="0" smtClean="0"/>
              <a:t>= %∆Cost/%∆Q =</a:t>
            </a:r>
          </a:p>
          <a:p>
            <a:pPr>
              <a:buNone/>
            </a:pPr>
            <a:r>
              <a:rPr lang="sr-Latn-BA" sz="3200" dirty="0" smtClean="0"/>
              <a:t>				        =(T</a:t>
            </a:r>
            <a:r>
              <a:rPr lang="sr-Latn-BA" sz="3200" baseline="-25000" dirty="0" smtClean="0"/>
              <a:t>2</a:t>
            </a:r>
            <a:r>
              <a:rPr lang="sr-Latn-BA" sz="3200" dirty="0" smtClean="0"/>
              <a:t>-T</a:t>
            </a:r>
            <a:r>
              <a:rPr lang="sr-Latn-BA" sz="3200" baseline="-25000" dirty="0" smtClean="0"/>
              <a:t>1</a:t>
            </a:r>
            <a:r>
              <a:rPr lang="sr-Latn-BA" sz="3200" dirty="0" smtClean="0"/>
              <a:t>)/T</a:t>
            </a:r>
            <a:r>
              <a:rPr lang="sr-Latn-BA" sz="3200" baseline="-25000" dirty="0" smtClean="0"/>
              <a:t>1</a:t>
            </a:r>
            <a:r>
              <a:rPr lang="en-US" sz="3200" baseline="-25000" dirty="0" smtClean="0"/>
              <a:t> </a:t>
            </a:r>
            <a:r>
              <a:rPr lang="sr-Latn-BA" sz="4300" b="1" dirty="0" smtClean="0"/>
              <a:t>/</a:t>
            </a:r>
            <a:r>
              <a:rPr lang="sr-Latn-BA" sz="3200" dirty="0" smtClean="0"/>
              <a:t>(Q</a:t>
            </a:r>
            <a:r>
              <a:rPr lang="sr-Latn-BA" sz="3200" baseline="-25000" dirty="0" smtClean="0"/>
              <a:t>2</a:t>
            </a:r>
            <a:r>
              <a:rPr lang="sr-Latn-BA" sz="3200" dirty="0" smtClean="0"/>
              <a:t>-Q</a:t>
            </a:r>
            <a:r>
              <a:rPr lang="sr-Latn-BA" sz="3200" baseline="-25000" dirty="0" smtClean="0"/>
              <a:t>1</a:t>
            </a:r>
            <a:r>
              <a:rPr lang="sr-Latn-BA" sz="3200" dirty="0" smtClean="0"/>
              <a:t>)/Q</a:t>
            </a:r>
            <a:r>
              <a:rPr lang="sr-Latn-BA" sz="3200" baseline="-25000" dirty="0" smtClean="0"/>
              <a:t>1</a:t>
            </a:r>
          </a:p>
          <a:p>
            <a:pPr>
              <a:buNone/>
            </a:pPr>
            <a:r>
              <a:rPr lang="sr-Latn-BA" dirty="0" smtClean="0"/>
              <a:t>	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sr-Latn-BA" sz="2800" dirty="0" smtClean="0"/>
              <a:t> ∆Cost</a:t>
            </a:r>
            <a:r>
              <a:rPr lang="en-US" sz="2800" dirty="0" smtClean="0"/>
              <a:t>                                   </a:t>
            </a:r>
            <a:r>
              <a:rPr lang="sr-Latn-BA" sz="2800" dirty="0" smtClean="0"/>
              <a:t>∆Q</a:t>
            </a:r>
            <a:endParaRPr lang="sr-Latn-BA" dirty="0" smtClean="0"/>
          </a:p>
          <a:p>
            <a:r>
              <a:rPr lang="sr-Latn-BA" dirty="0" smtClean="0"/>
              <a:t>Tumačenje datog koeficijenta reagibilnosti</a:t>
            </a:r>
          </a:p>
          <a:p>
            <a:pPr>
              <a:buNone/>
            </a:pPr>
            <a:r>
              <a:rPr lang="sr-Latn-BA" dirty="0" smtClean="0"/>
              <a:t>	 (&lt;1,&gt;1,=1, =0)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Reagibilnost (osjetljivost) troškova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191000" y="3581400"/>
            <a:ext cx="2133600" cy="762000"/>
          </a:xfrm>
          <a:prstGeom prst="cloudCallout">
            <a:avLst>
              <a:gd name="adj1" fmla="val -47037"/>
              <a:gd name="adj2" fmla="val 7434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6400800" y="3581400"/>
            <a:ext cx="2438400" cy="762000"/>
          </a:xfrm>
          <a:prstGeom prst="cloudCallout">
            <a:avLst>
              <a:gd name="adj1" fmla="val 18478"/>
              <a:gd name="adj2" fmla="val 78811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AP i AVC (primjer nelinearnih funkcija)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639" t="20061" r="14626" b="16109"/>
          <a:stretch>
            <a:fillRect/>
          </a:stretch>
        </p:blipFill>
        <p:spPr bwMode="auto">
          <a:xfrm>
            <a:off x="685800" y="17526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0" y="38100"/>
            <a:ext cx="3048000" cy="6819900"/>
          </a:xfrm>
          <a:noFill/>
        </p:spPr>
        <p:txBody>
          <a:bodyPr>
            <a:normAutofit/>
          </a:bodyPr>
          <a:lstStyle/>
          <a:p>
            <a:r>
              <a:rPr lang="sr-Latn-BA" sz="2800" dirty="0" smtClean="0"/>
              <a:t>Grafički prikaz povezanosti TP, AP i MP i TVC, AVC I MC (primjer kubnih funkcija TP i TVC)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32" t="11525" r="38895" b="8848"/>
          <a:stretch/>
        </p:blipFill>
        <p:spPr>
          <a:xfrm>
            <a:off x="0" y="38100"/>
            <a:ext cx="6019800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pro</a:t>
            </a:r>
            <a:r>
              <a:rPr lang="sr-Latn-BA" dirty="0" smtClean="0"/>
              <a:t>izvodnje i troškova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1664" y="5257800"/>
            <a:ext cx="3673136" cy="762000"/>
          </a:xfrm>
        </p:spPr>
        <p:txBody>
          <a:bodyPr>
            <a:normAutofit/>
          </a:bodyPr>
          <a:lstStyle/>
          <a:p>
            <a:r>
              <a:rPr lang="en-US" sz="1700" dirty="0" err="1" smtClean="0"/>
              <a:t>Efekat</a:t>
            </a:r>
            <a:r>
              <a:rPr lang="en-US" sz="1700" dirty="0" smtClean="0"/>
              <a:t> </a:t>
            </a:r>
            <a:r>
              <a:rPr lang="en-US" sz="1700" dirty="0" err="1" smtClean="0"/>
              <a:t>promjene</a:t>
            </a:r>
            <a:r>
              <a:rPr lang="en-US" sz="1700" dirty="0" smtClean="0"/>
              <a:t> </a:t>
            </a:r>
            <a:r>
              <a:rPr lang="en-US" sz="1700" dirty="0" err="1" smtClean="0"/>
              <a:t>cijene</a:t>
            </a:r>
            <a:r>
              <a:rPr lang="en-US" sz="1700" dirty="0" smtClean="0"/>
              <a:t> </a:t>
            </a:r>
            <a:r>
              <a:rPr lang="en-US" sz="1700" dirty="0" err="1" smtClean="0"/>
              <a:t>fiksnog</a:t>
            </a:r>
            <a:r>
              <a:rPr lang="en-US" sz="1700" dirty="0" smtClean="0"/>
              <a:t> </a:t>
            </a:r>
            <a:r>
              <a:rPr lang="en-US" sz="1700" dirty="0" err="1" smtClean="0"/>
              <a:t>faktora</a:t>
            </a:r>
            <a:r>
              <a:rPr lang="en-US" sz="1700" dirty="0" smtClean="0"/>
              <a:t> </a:t>
            </a:r>
            <a:r>
              <a:rPr lang="en-US" sz="1700" dirty="0" err="1" smtClean="0"/>
              <a:t>proizvodnje</a:t>
            </a:r>
            <a:endParaRPr lang="en-US" sz="17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r="-82" b="4023"/>
          <a:stretch/>
        </p:blipFill>
        <p:spPr>
          <a:xfrm>
            <a:off x="441664" y="1366735"/>
            <a:ext cx="3673136" cy="3738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39108" y="5270377"/>
            <a:ext cx="3895294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Efekat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 </a:t>
            </a:r>
            <a:r>
              <a:rPr lang="en-US" dirty="0" err="1" smtClean="0"/>
              <a:t>cijene</a:t>
            </a:r>
            <a:r>
              <a:rPr lang="en-US" dirty="0" smtClean="0"/>
              <a:t> </a:t>
            </a:r>
            <a:r>
              <a:rPr lang="en-US" dirty="0" err="1" smtClean="0"/>
              <a:t>fiksnog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varijabilnog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220502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9108" y="1364588"/>
            <a:ext cx="3895294" cy="3759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8061824" y="3175662"/>
            <a:ext cx="380998" cy="48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61824" y="3804294"/>
            <a:ext cx="380998" cy="48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61824" y="1781680"/>
            <a:ext cx="380998" cy="48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6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sr-Latn-BA" dirty="0" smtClean="0"/>
              <a:t>AP</a:t>
            </a:r>
            <a:r>
              <a:rPr lang="sr-Latn-BA" baseline="-25000" dirty="0" smtClean="0"/>
              <a:t>L</a:t>
            </a:r>
            <a:r>
              <a:rPr lang="sr-Latn-BA" dirty="0" smtClean="0"/>
              <a:t> i AVC – “kao slika u ogledalu” </a:t>
            </a:r>
            <a:r>
              <a:rPr lang="sr-Latn-BA" sz="3200" b="1" dirty="0" smtClean="0">
                <a:solidFill>
                  <a:srgbClr val="FF0000"/>
                </a:solidFill>
              </a:rPr>
              <a:t>?</a:t>
            </a:r>
          </a:p>
          <a:p>
            <a:pPr marL="624078" indent="-514350">
              <a:buFont typeface="+mj-lt"/>
              <a:buAutoNum type="arabicPeriod"/>
            </a:pPr>
            <a:r>
              <a:rPr lang="sr-Cyrl-BA" dirty="0" smtClean="0"/>
              <a:t>М</a:t>
            </a:r>
            <a:r>
              <a:rPr lang="sr-Latn-BA" dirty="0" smtClean="0"/>
              <a:t>P</a:t>
            </a:r>
            <a:r>
              <a:rPr lang="sr-Latn-BA" baseline="-25000" dirty="0" smtClean="0"/>
              <a:t>L</a:t>
            </a:r>
            <a:r>
              <a:rPr lang="sr-Latn-BA" dirty="0" smtClean="0"/>
              <a:t> i MC – “kao slika u ogledalu” </a:t>
            </a:r>
            <a:r>
              <a:rPr lang="sr-Latn-BA" sz="36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sr-Latn-BA" dirty="0" smtClean="0"/>
              <a:t>H: </a:t>
            </a:r>
            <a:r>
              <a:rPr lang="sr-Latn-BA" i="1" dirty="0" smtClean="0"/>
              <a:t>w ili (P</a:t>
            </a:r>
            <a:r>
              <a:rPr lang="sr-Latn-BA" i="1" baseline="-25000" dirty="0" smtClean="0"/>
              <a:t>L</a:t>
            </a:r>
            <a:r>
              <a:rPr lang="sr-Latn-BA" i="1" dirty="0" smtClean="0"/>
              <a:t>) - </a:t>
            </a:r>
            <a:r>
              <a:rPr lang="sr-Latn-BA" sz="2000" i="1" dirty="0" smtClean="0"/>
              <a:t>cijena rada - konstantna u posmatranom       </a:t>
            </a:r>
          </a:p>
          <a:p>
            <a:pPr>
              <a:buNone/>
            </a:pPr>
            <a:r>
              <a:rPr lang="sr-Latn-BA" sz="2000" i="1" dirty="0"/>
              <a:t> </a:t>
            </a:r>
            <a:r>
              <a:rPr lang="sr-Latn-BA" sz="2000" i="1" dirty="0" smtClean="0"/>
              <a:t>     periodu </a:t>
            </a:r>
            <a:endParaRPr lang="sr-Latn-BA" sz="2000" i="1" dirty="0"/>
          </a:p>
          <a:p>
            <a:pPr>
              <a:buNone/>
            </a:pPr>
            <a:r>
              <a:rPr lang="sr-Latn-BA" sz="2000" i="1" dirty="0" smtClean="0"/>
              <a:t>Rješenje:</a:t>
            </a:r>
          </a:p>
          <a:p>
            <a:pPr marL="566928" indent="-457200">
              <a:buFont typeface="+mj-lt"/>
              <a:buAutoNum type="arabicPeriod"/>
            </a:pPr>
            <a:r>
              <a:rPr lang="sr-Latn-BA" dirty="0" smtClean="0"/>
              <a:t>TVC=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dirty="0" smtClean="0"/>
              <a:t>*L</a:t>
            </a:r>
            <a:endParaRPr lang="sr-Latn-BA" sz="2000" dirty="0" smtClean="0"/>
          </a:p>
          <a:p>
            <a:pPr>
              <a:buNone/>
            </a:pPr>
            <a:r>
              <a:rPr lang="sr-Latn-BA" dirty="0" smtClean="0"/>
              <a:t>	  AP</a:t>
            </a:r>
            <a:r>
              <a:rPr lang="sr-Latn-BA" baseline="-25000" dirty="0" smtClean="0"/>
              <a:t>L</a:t>
            </a:r>
            <a:r>
              <a:rPr lang="sr-Latn-BA" dirty="0" smtClean="0"/>
              <a:t>=TP/L≡Q/L</a:t>
            </a:r>
          </a:p>
          <a:p>
            <a:pPr>
              <a:spcAft>
                <a:spcPts val="200"/>
              </a:spcAft>
              <a:buNone/>
            </a:pPr>
            <a:r>
              <a:rPr lang="sr-Latn-BA" dirty="0" smtClean="0"/>
              <a:t>	  AVC=TVC/Q=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dirty="0" smtClean="0"/>
              <a:t>*L/Q     ⇒ </a:t>
            </a:r>
            <a:r>
              <a:rPr lang="sr-Latn-BA" b="1" dirty="0" smtClean="0"/>
              <a:t>AVC=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b="1" dirty="0" smtClean="0"/>
              <a:t>/AP</a:t>
            </a:r>
            <a:r>
              <a:rPr lang="sr-Latn-BA" b="1" baseline="-25000" dirty="0" smtClean="0"/>
              <a:t>L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sr-Latn-BA" dirty="0"/>
              <a:t>TVC=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dirty="0"/>
              <a:t>*L</a:t>
            </a:r>
            <a:endParaRPr lang="sr-Latn-BA" sz="2000" dirty="0"/>
          </a:p>
          <a:p>
            <a:pPr>
              <a:buNone/>
            </a:pPr>
            <a:r>
              <a:rPr lang="sr-Latn-BA" dirty="0" smtClean="0"/>
              <a:t>	</a:t>
            </a:r>
            <a:r>
              <a:rPr lang="sr-Latn-BA" dirty="0"/>
              <a:t>   </a:t>
            </a:r>
            <a:r>
              <a:rPr lang="sr-Latn-BA" dirty="0" smtClean="0"/>
              <a:t>MP</a:t>
            </a:r>
            <a:r>
              <a:rPr lang="sr-Latn-BA" baseline="-25000" dirty="0" smtClean="0"/>
              <a:t>L</a:t>
            </a:r>
            <a:r>
              <a:rPr lang="sr-Latn-BA" dirty="0" smtClean="0"/>
              <a:t>=</a:t>
            </a:r>
            <a:r>
              <a:rPr lang="el-GR" dirty="0" smtClean="0"/>
              <a:t>Δ</a:t>
            </a:r>
            <a:r>
              <a:rPr lang="sr-Latn-BA" dirty="0" smtClean="0"/>
              <a:t>TP/</a:t>
            </a:r>
            <a:r>
              <a:rPr lang="el-GR" dirty="0" smtClean="0"/>
              <a:t>Δ</a:t>
            </a:r>
            <a:r>
              <a:rPr lang="sr-Latn-BA" dirty="0" smtClean="0"/>
              <a:t>L≡</a:t>
            </a:r>
            <a:r>
              <a:rPr lang="el-GR" dirty="0" smtClean="0"/>
              <a:t>Δ</a:t>
            </a:r>
            <a:r>
              <a:rPr lang="sr-Latn-BA" dirty="0" smtClean="0"/>
              <a:t>Q/</a:t>
            </a:r>
            <a:r>
              <a:rPr lang="el-GR" dirty="0"/>
              <a:t>Δ</a:t>
            </a:r>
            <a:r>
              <a:rPr lang="sr-Latn-BA" dirty="0"/>
              <a:t>L</a:t>
            </a:r>
            <a:r>
              <a:rPr lang="sr-Latn-BA" dirty="0" smtClean="0"/>
              <a:t> ... ⇒ </a:t>
            </a:r>
            <a:r>
              <a:rPr lang="sr-Latn-BA" b="1" dirty="0" smtClean="0"/>
              <a:t>MC=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b="1" dirty="0" smtClean="0"/>
              <a:t>/MP</a:t>
            </a:r>
            <a:r>
              <a:rPr lang="sr-Latn-BA" b="1" baseline="-25000" dirty="0" smtClean="0"/>
              <a:t>L</a:t>
            </a:r>
          </a:p>
          <a:p>
            <a:pPr>
              <a:buNone/>
            </a:pPr>
            <a:endParaRPr lang="sr-Latn-BA" baseline="-25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pro</a:t>
            </a:r>
            <a:r>
              <a:rPr lang="sr-Latn-BA" dirty="0" smtClean="0"/>
              <a:t>izvodnje i troškova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32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48072"/>
          </a:xfrm>
        </p:spPr>
        <p:txBody>
          <a:bodyPr/>
          <a:lstStyle/>
          <a:p>
            <a:r>
              <a:rPr lang="sr-Latn-BA" dirty="0" smtClean="0"/>
              <a:t>AC kriva</a:t>
            </a:r>
          </a:p>
          <a:p>
            <a:r>
              <a:rPr lang="sr-Latn-BA" dirty="0" smtClean="0"/>
              <a:t>MC=AC, Q* pri kome su AC minimalni – </a:t>
            </a:r>
            <a:r>
              <a:rPr lang="en-US" dirty="0" err="1" smtClean="0">
                <a:solidFill>
                  <a:srgbClr val="FF0000"/>
                </a:solidFill>
              </a:rPr>
              <a:t>maksimalni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BA" dirty="0" smtClean="0">
                <a:solidFill>
                  <a:srgbClr val="FF0000"/>
                </a:solidFill>
              </a:rPr>
              <a:t>kapacitet preduzeća</a:t>
            </a:r>
            <a:endParaRPr lang="sr-Latn-BA" dirty="0" smtClean="0">
              <a:solidFill>
                <a:srgbClr val="FF0000"/>
              </a:solidFill>
            </a:endParaRPr>
          </a:p>
          <a:p>
            <a:endParaRPr lang="sr-Latn-BA" dirty="0" smtClean="0"/>
          </a:p>
          <a:p>
            <a:pPr>
              <a:buNone/>
            </a:pPr>
            <a:endParaRPr lang="sr-Latn-BA" sz="3200" b="1" dirty="0" smtClean="0">
              <a:solidFill>
                <a:srgbClr val="FF0000"/>
              </a:solidFill>
            </a:endParaRP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Maksimalni</a:t>
            </a:r>
            <a:r>
              <a:rPr lang="en-US" dirty="0" smtClean="0"/>
              <a:t> k</a:t>
            </a:r>
            <a:r>
              <a:rPr lang="sr-Latn-BA" dirty="0" smtClean="0"/>
              <a:t>apacitet </a:t>
            </a:r>
            <a:r>
              <a:rPr lang="sr-Latn-BA" dirty="0" smtClean="0"/>
              <a:t>preduzeća</a:t>
            </a:r>
            <a:endParaRPr lang="en-US" dirty="0"/>
          </a:p>
        </p:txBody>
      </p:sp>
      <p:pic>
        <p:nvPicPr>
          <p:cNvPr id="4" name="Picture 5" descr="slide0003_image003"/>
          <p:cNvPicPr>
            <a:picLocks noChangeAspect="1" noChangeArrowheads="1"/>
          </p:cNvPicPr>
          <p:nvPr/>
        </p:nvPicPr>
        <p:blipFill>
          <a:blip r:embed="rId2" cstate="print"/>
          <a:srcRect l="4188" t="2037" r="4828" b="2205"/>
          <a:stretch>
            <a:fillRect/>
          </a:stretch>
        </p:blipFill>
        <p:spPr bwMode="auto">
          <a:xfrm>
            <a:off x="4495800" y="2895600"/>
            <a:ext cx="4038600" cy="3581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248400" y="4445331"/>
            <a:ext cx="380998" cy="48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Zadaci za vježbu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05000" y="1371600"/>
            <a:ext cx="8229600" cy="50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TC=360+40Q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10Q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+0.5Q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TC=360+40Q+10Q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TC=360+40Q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TC=120+50Q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10Q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TC=250 000+1000Q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+1.2Q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TC=160+16Q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0.1Q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+0.02Q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TC=3 000+1 000Q+0.003Q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+0.01Q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TC=100+60Q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3Q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+0.1Q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TC=50+16Q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2Q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+0.25Q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TC=20+2Q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0.5Q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+0.1Q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TC=170+22Q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1.5Q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+0.03Q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TC=100+60Q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+0.7Q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Date su funkcije AFC=160/Q i MC=16-0.2Q+0.03Q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. Naći TP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 i TVC, označiti ih na grafiku i objasniti njihovu povezanost.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Primjer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Data je funkcija TC=120+50Q-10Q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+Q</a:t>
            </a:r>
            <a:r>
              <a:rPr lang="sr-Latn-BA" sz="3600" baseline="30000" dirty="0" smtClean="0"/>
              <a:t>3</a:t>
            </a:r>
            <a:r>
              <a:rPr lang="sr-Latn-BA" sz="3600" dirty="0" smtClean="0"/>
              <a:t>.Naći jednačine MP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 i AP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, označiti ih na grafiku te objasniti njihov odnos.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2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Date su funkcije MC=50-10Q+3Q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 i TFC=120. Naći jednačinu funkcije TC, označiti TC i MC na grafiku te objasniti njihov odnos.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3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Date su funkcije AFC=20/Q i AP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=20+0.5L-0.1L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. Naći jednačine MC i AVC, označiti ih na grafiku te objasniti njihov odnos.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4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sr-Latn-BA" dirty="0" smtClean="0"/>
              <a:t>Preduzeće “A” je povećalo obim proizvodnje sa 1200 na 1500 jedinica proizvoda što je dovelo do rasta ukupnih troškova sa 15.400 KM na 18.400 KM. Izračunati i tumačiti reagibilnost ukupnih troškova.</a:t>
            </a:r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r>
              <a:rPr lang="sr-Latn-BA" dirty="0" smtClean="0"/>
              <a:t>	Rješenje: </a:t>
            </a:r>
            <a:r>
              <a:rPr lang="sr-Latn-BA" i="1" dirty="0" smtClean="0"/>
              <a:t>Koeficijent reagibilnosti je </a:t>
            </a:r>
            <a:r>
              <a:rPr lang="sr-Latn-BA" i="1" dirty="0" smtClean="0">
                <a:solidFill>
                  <a:schemeClr val="accent1">
                    <a:lumMod val="75000"/>
                  </a:schemeClr>
                </a:solidFill>
              </a:rPr>
              <a:t>0.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78</a:t>
            </a:r>
            <a:r>
              <a:rPr lang="sr-Latn-BA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Reagibilnost (osjetljivost) troškova - zadatak</a:t>
            </a:r>
            <a:endParaRPr lang="en-US" dirty="0"/>
          </a:p>
        </p:txBody>
      </p:sp>
      <p:pic>
        <p:nvPicPr>
          <p:cNvPr id="4" name="Picture 1" descr="stock-photo-18804553-3d-man-with-question-mark"/>
          <p:cNvPicPr>
            <a:picLocks noChangeAspect="1" noChangeArrowheads="1"/>
          </p:cNvPicPr>
          <p:nvPr/>
        </p:nvPicPr>
        <p:blipFill>
          <a:blip r:embed="rId2" cstate="print"/>
          <a:srcRect l="18230" t="9418" r="21181" b="8817"/>
          <a:stretch>
            <a:fillRect/>
          </a:stretch>
        </p:blipFill>
        <p:spPr bwMode="auto">
          <a:xfrm>
            <a:off x="7620000" y="685800"/>
            <a:ext cx="1295399" cy="12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228600" y="1524000"/>
            <a:ext cx="4038600" cy="2670505"/>
          </a:xfrm>
        </p:spPr>
        <p:txBody>
          <a:bodyPr>
            <a:noAutofit/>
          </a:bodyPr>
          <a:lstStyle/>
          <a:p>
            <a:r>
              <a:rPr lang="sr-Latn-BA" sz="2800" dirty="0" smtClean="0"/>
              <a:t>Date su funkcije </a:t>
            </a:r>
          </a:p>
          <a:p>
            <a:pPr>
              <a:buNone/>
            </a:pPr>
            <a:r>
              <a:rPr lang="sr-Latn-BA" sz="2800" dirty="0" smtClean="0"/>
              <a:t>MC=50-12Q+1.5Q</a:t>
            </a:r>
            <a:r>
              <a:rPr lang="sr-Latn-BA" sz="2800" baseline="30000" dirty="0" smtClean="0"/>
              <a:t>2</a:t>
            </a:r>
            <a:r>
              <a:rPr lang="sr-Latn-BA" sz="2800" dirty="0" smtClean="0"/>
              <a:t> i</a:t>
            </a:r>
          </a:p>
          <a:p>
            <a:pPr>
              <a:buNone/>
            </a:pPr>
            <a:r>
              <a:rPr lang="sr-Latn-BA" sz="2800" dirty="0" smtClean="0"/>
              <a:t>AFC=100/Q. Naći </a:t>
            </a:r>
          </a:p>
          <a:p>
            <a:pPr>
              <a:buNone/>
            </a:pPr>
            <a:r>
              <a:rPr lang="sr-Latn-BA" sz="2800" dirty="0" smtClean="0"/>
              <a:t>TC, TVC, AC, označiti</a:t>
            </a:r>
          </a:p>
          <a:p>
            <a:pPr>
              <a:buNone/>
            </a:pPr>
            <a:r>
              <a:rPr lang="sr-Latn-BA" sz="2800" dirty="0" smtClean="0"/>
              <a:t>ih na grafiku i </a:t>
            </a:r>
          </a:p>
          <a:p>
            <a:pPr>
              <a:buNone/>
            </a:pPr>
            <a:r>
              <a:rPr lang="sr-Latn-BA" sz="2800" dirty="0" smtClean="0"/>
              <a:t>objasniti odnos </a:t>
            </a:r>
          </a:p>
          <a:p>
            <a:pPr>
              <a:buNone/>
            </a:pPr>
            <a:r>
              <a:rPr lang="sr-Latn-BA" sz="2800" dirty="0" smtClean="0"/>
              <a:t>između funkcija u</a:t>
            </a:r>
          </a:p>
          <a:p>
            <a:pPr>
              <a:buNone/>
            </a:pPr>
            <a:r>
              <a:rPr lang="sr-Latn-BA" sz="2800" dirty="0" smtClean="0"/>
              <a:t>intervalu 0≤Q ≤ 8.</a:t>
            </a:r>
            <a:endParaRPr lang="en-US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60863" t="45390" r="15473" b="22233"/>
          <a:stretch>
            <a:fillRect/>
          </a:stretch>
        </p:blipFill>
        <p:spPr bwMode="auto">
          <a:xfrm>
            <a:off x="4188460" y="1447800"/>
            <a:ext cx="4955540" cy="47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4419600" cy="2137105"/>
          </a:xfrm>
        </p:spPr>
        <p:txBody>
          <a:bodyPr>
            <a:noAutofit/>
          </a:bodyPr>
          <a:lstStyle/>
          <a:p>
            <a:r>
              <a:rPr lang="sr-Latn-BA" sz="3200" dirty="0" smtClean="0"/>
              <a:t>Izračunati TC, AVC i MC za date vrijednosti Q, te objasniti odnose između ovih veličina u intervalu</a:t>
            </a:r>
          </a:p>
          <a:p>
            <a:pPr>
              <a:buNone/>
            </a:pPr>
            <a:r>
              <a:rPr lang="en-US" sz="3200" dirty="0" smtClean="0"/>
              <a:t>   </a:t>
            </a:r>
            <a:r>
              <a:rPr lang="sr-Latn-BA" sz="3200" dirty="0" smtClean="0"/>
              <a:t>0≤Q ≤ 10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3249" t="57595" r="70482" b="20105"/>
          <a:stretch>
            <a:fillRect/>
          </a:stretch>
        </p:blipFill>
        <p:spPr bwMode="auto">
          <a:xfrm>
            <a:off x="4724400" y="1600200"/>
            <a:ext cx="40386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BA" dirty="0" smtClean="0"/>
              <a:t>Hvala na pažnji!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sr-Latn-BA" sz="4400" dirty="0" smtClean="0"/>
              <a:t>TC = f(</a:t>
            </a:r>
            <a:r>
              <a:rPr lang="sr-Latn-BA" sz="4400" dirty="0" smtClean="0">
                <a:solidFill>
                  <a:srgbClr val="7030A0"/>
                </a:solidFill>
              </a:rPr>
              <a:t>Q</a:t>
            </a:r>
            <a:r>
              <a:rPr lang="sr-Latn-BA" sz="4400" dirty="0" smtClean="0"/>
              <a:t>,T, P</a:t>
            </a:r>
            <a:r>
              <a:rPr lang="sr-Latn-BA" sz="4400" baseline="-25000" dirty="0" smtClean="0"/>
              <a:t>f</a:t>
            </a:r>
            <a:r>
              <a:rPr lang="sr-Latn-BA" sz="4400" dirty="0" smtClean="0"/>
              <a:t>, K)</a:t>
            </a:r>
          </a:p>
          <a:p>
            <a:pPr lvl="2">
              <a:buNone/>
            </a:pPr>
            <a:endParaRPr lang="sr-Latn-BA" sz="4400" dirty="0" smtClean="0"/>
          </a:p>
          <a:p>
            <a:pPr lvl="2">
              <a:buNone/>
            </a:pPr>
            <a:r>
              <a:rPr lang="sr-Latn-BA" sz="4400" dirty="0" smtClean="0"/>
              <a:t>TC=</a:t>
            </a:r>
            <a:r>
              <a:rPr lang="sr-Latn-B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4400" dirty="0" smtClean="0">
                <a:solidFill>
                  <a:srgbClr val="FF0000"/>
                </a:solidFill>
              </a:rPr>
              <a:t>a</a:t>
            </a:r>
            <a:r>
              <a:rPr lang="sr-Latn-B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4400" dirty="0" smtClean="0">
                <a:solidFill>
                  <a:srgbClr val="00B050"/>
                </a:solidFill>
              </a:rPr>
              <a:t>+bQ-cQ</a:t>
            </a:r>
            <a:r>
              <a:rPr lang="sr-Latn-BA" sz="4400" baseline="30000" dirty="0" smtClean="0">
                <a:solidFill>
                  <a:srgbClr val="00B050"/>
                </a:solidFill>
              </a:rPr>
              <a:t>2</a:t>
            </a:r>
            <a:r>
              <a:rPr lang="sr-Latn-BA" sz="4400" dirty="0" smtClean="0">
                <a:solidFill>
                  <a:srgbClr val="00B050"/>
                </a:solidFill>
              </a:rPr>
              <a:t>+dQ</a:t>
            </a:r>
            <a:r>
              <a:rPr lang="sr-Latn-BA" sz="4400" baseline="30000" dirty="0" smtClean="0">
                <a:solidFill>
                  <a:srgbClr val="00B050"/>
                </a:solidFill>
              </a:rPr>
              <a:t>3</a:t>
            </a:r>
          </a:p>
          <a:p>
            <a:pPr lvl="2">
              <a:buNone/>
            </a:pPr>
            <a:r>
              <a:rPr lang="sr-Latn-BA" sz="4000" baseline="30000" dirty="0" smtClean="0">
                <a:solidFill>
                  <a:srgbClr val="00B050"/>
                </a:solidFill>
              </a:rPr>
              <a:t>			</a:t>
            </a:r>
            <a:r>
              <a:rPr lang="sr-Latn-BA" sz="2800" dirty="0" smtClean="0">
                <a:solidFill>
                  <a:srgbClr val="FF0000"/>
                </a:solidFill>
              </a:rPr>
              <a:t>a-fiksni troškovi</a:t>
            </a:r>
          </a:p>
          <a:p>
            <a:pPr lvl="2">
              <a:buNone/>
            </a:pPr>
            <a:r>
              <a:rPr lang="sr-Latn-BA" sz="2800" dirty="0" smtClean="0">
                <a:solidFill>
                  <a:srgbClr val="00B050"/>
                </a:solidFill>
              </a:rPr>
              <a:t>			bQ-cQ</a:t>
            </a:r>
            <a:r>
              <a:rPr lang="sr-Latn-BA" sz="2800" baseline="30000" dirty="0" smtClean="0">
                <a:solidFill>
                  <a:srgbClr val="00B050"/>
                </a:solidFill>
              </a:rPr>
              <a:t>2</a:t>
            </a:r>
            <a:r>
              <a:rPr lang="sr-Latn-BA" sz="2800" dirty="0" smtClean="0">
                <a:solidFill>
                  <a:srgbClr val="00B050"/>
                </a:solidFill>
              </a:rPr>
              <a:t>+dQ</a:t>
            </a:r>
            <a:r>
              <a:rPr lang="sr-Latn-BA" sz="2800" baseline="30000" dirty="0" smtClean="0">
                <a:solidFill>
                  <a:srgbClr val="00B050"/>
                </a:solidFill>
              </a:rPr>
              <a:t>3 </a:t>
            </a:r>
            <a:r>
              <a:rPr lang="sr-Latn-BA" sz="2800" dirty="0" smtClean="0">
                <a:solidFill>
                  <a:srgbClr val="00B050"/>
                </a:solidFill>
              </a:rPr>
              <a:t>– varijabilni troškovi</a:t>
            </a:r>
          </a:p>
          <a:p>
            <a:pPr lvl="2">
              <a:buNone/>
            </a:pPr>
            <a:endParaRPr lang="sr-Latn-BA" sz="2800" dirty="0" smtClean="0">
              <a:solidFill>
                <a:srgbClr val="00B050"/>
              </a:solidFill>
            </a:endParaRPr>
          </a:p>
          <a:p>
            <a:pPr lvl="2">
              <a:buNone/>
            </a:pPr>
            <a:endParaRPr lang="sr-Latn-BA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r-Latn-BA" sz="2800" dirty="0" smtClean="0"/>
              <a:t>Ostali oblici funkcije troškova:</a:t>
            </a:r>
          </a:p>
          <a:p>
            <a:pPr>
              <a:buNone/>
            </a:pPr>
            <a:r>
              <a:rPr lang="sr-Latn-BA" sz="2800" dirty="0" smtClean="0"/>
              <a:t>TC=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FF0000"/>
                </a:solidFill>
              </a:rPr>
              <a:t>a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00B050"/>
                </a:solidFill>
              </a:rPr>
              <a:t>+bQ         </a:t>
            </a:r>
            <a:r>
              <a:rPr lang="sr-Latn-BA" sz="2800" dirty="0" smtClean="0"/>
              <a:t>- linearna funkcija</a:t>
            </a:r>
            <a:endParaRPr lang="sr-Latn-BA" sz="2800" baseline="30000" dirty="0" smtClean="0"/>
          </a:p>
          <a:p>
            <a:pPr>
              <a:buNone/>
            </a:pPr>
            <a:r>
              <a:rPr lang="sr-Latn-BA" sz="2800" dirty="0" smtClean="0"/>
              <a:t>TC=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FF0000"/>
                </a:solidFill>
              </a:rPr>
              <a:t>a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00B050"/>
                </a:solidFill>
              </a:rPr>
              <a:t>+bQ+cQ</a:t>
            </a:r>
            <a:r>
              <a:rPr lang="sr-Latn-BA" sz="2800" baseline="30000" dirty="0" smtClean="0">
                <a:solidFill>
                  <a:srgbClr val="00B050"/>
                </a:solidFill>
              </a:rPr>
              <a:t>2  </a:t>
            </a:r>
            <a:r>
              <a:rPr lang="sr-Latn-BA" sz="2800" dirty="0" smtClean="0"/>
              <a:t>- kvadratna funkcija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Ukupni troškovi – </a:t>
            </a:r>
            <a:r>
              <a:rPr lang="sr-Latn-BA" dirty="0" smtClean="0">
                <a:solidFill>
                  <a:srgbClr val="7030A0"/>
                </a:solidFill>
              </a:rPr>
              <a:t>kratki rok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6128"/>
            <a:ext cx="8458200" cy="5071872"/>
          </a:xfrm>
        </p:spPr>
        <p:txBody>
          <a:bodyPr>
            <a:normAutofit fontScale="92500"/>
          </a:bodyPr>
          <a:lstStyle/>
          <a:p>
            <a:r>
              <a:rPr lang="sr-Latn-BA" dirty="0" smtClean="0"/>
              <a:t>Ukupni trošak (Total Costs,TC)	</a:t>
            </a:r>
          </a:p>
          <a:p>
            <a:r>
              <a:rPr lang="sr-Latn-BA" dirty="0" smtClean="0"/>
              <a:t>Prosječni ukupni trošak (Average Total Costs, ATC)</a:t>
            </a:r>
          </a:p>
          <a:p>
            <a:r>
              <a:rPr lang="sr-Latn-BA" dirty="0" smtClean="0"/>
              <a:t>Prosječni fiksni trošak (Average Fixed Costs, AFC)	</a:t>
            </a:r>
          </a:p>
          <a:p>
            <a:r>
              <a:rPr lang="sr-Latn-BA" dirty="0" smtClean="0"/>
              <a:t>Prosječni varijabilni trošak (Average Variable Costs, AVC)	</a:t>
            </a:r>
          </a:p>
          <a:p>
            <a:r>
              <a:rPr lang="sr-Latn-BA" dirty="0" smtClean="0"/>
              <a:t>Marginalni (granični) trošak (Marginal Costs, MC)</a:t>
            </a:r>
          </a:p>
          <a:p>
            <a:pPr lvl="1"/>
            <a:r>
              <a:rPr lang="sr-Latn-BA" dirty="0" smtClean="0"/>
              <a:t>TC=TFC+TVC</a:t>
            </a:r>
          </a:p>
          <a:p>
            <a:pPr lvl="1"/>
            <a:r>
              <a:rPr lang="sr-Latn-BA" dirty="0" smtClean="0"/>
              <a:t>AC= TC/Q= AFC+AVC</a:t>
            </a:r>
          </a:p>
          <a:p>
            <a:pPr lvl="1"/>
            <a:r>
              <a:rPr lang="sr-Latn-BA" dirty="0" smtClean="0"/>
              <a:t>AFC= TFC/Q</a:t>
            </a:r>
          </a:p>
          <a:p>
            <a:pPr lvl="1"/>
            <a:r>
              <a:rPr lang="sr-Latn-BA" dirty="0" smtClean="0"/>
              <a:t>AVC= TVC/Q</a:t>
            </a:r>
          </a:p>
          <a:p>
            <a:pPr lvl="1"/>
            <a:r>
              <a:rPr lang="sr-Latn-BA" dirty="0" smtClean="0"/>
              <a:t>MC= ∆TC/∆Q = ∆TVC/∆Q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Ukupni, prosječni i granični troškovi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BA" dirty="0" smtClean="0"/>
              <a:t>Ukupni troškovi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TC, TFC i TVC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linearne funkcije TC, kao i TVC i TFC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55" t="44981" r="36086" b="24237"/>
          <a:stretch>
            <a:fillRect/>
          </a:stretch>
        </p:blipFill>
        <p:spPr bwMode="auto">
          <a:xfrm>
            <a:off x="838200" y="1752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836</Words>
  <Application>Microsoft Office PowerPoint</Application>
  <PresentationFormat>On-screen Show (4:3)</PresentationFormat>
  <Paragraphs>153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Calibri</vt:lpstr>
      <vt:lpstr>Lucida Sans Unicode</vt:lpstr>
      <vt:lpstr>Verdana</vt:lpstr>
      <vt:lpstr>Wingdings 2</vt:lpstr>
      <vt:lpstr>Wingdings 3</vt:lpstr>
      <vt:lpstr>Concourse</vt:lpstr>
      <vt:lpstr>Equation</vt:lpstr>
      <vt:lpstr>FUNKCIJE KRATKOROČNIH TROŠKOVA</vt:lpstr>
      <vt:lpstr>Pojmovna razgraničenja</vt:lpstr>
      <vt:lpstr>Troškovi uslovljeni obimom proizvodnje</vt:lpstr>
      <vt:lpstr>Reagibilnost (osjetljivost) troškova</vt:lpstr>
      <vt:lpstr>Reagibilnost (osjetljivost) troškova - zadatak</vt:lpstr>
      <vt:lpstr>Ukupni troškovi – kratki rok</vt:lpstr>
      <vt:lpstr>Ukupni, prosječni i granični troškovi</vt:lpstr>
      <vt:lpstr>Ukupni troškovi</vt:lpstr>
      <vt:lpstr>Grafički i tabelarni prikaz linearne funkcije TC, kao i TVC i TFC</vt:lpstr>
      <vt:lpstr>Grafički i tabelarni prikaz kvadratne funkcije TC, TVC i TFC</vt:lpstr>
      <vt:lpstr>Grafički i tabelarni prikaz kubne funkcije TC, kao i TVC i TFC</vt:lpstr>
      <vt:lpstr>Prosječni ukupni troškovi</vt:lpstr>
      <vt:lpstr>Grafički i tabelarni prikaz AC, na osnovu date linearne funkcije TC=100+50Q</vt:lpstr>
      <vt:lpstr>Grafički i tabelarni prikaz AC, na osnovu date kvadratne funkcije TC=100+50Q + 6Q2</vt:lpstr>
      <vt:lpstr>Grafički i tabelarni prikaz AC, na osnovu date kubne funkcije TC=100+50Q - 6Q2 + 0.3Q3</vt:lpstr>
      <vt:lpstr>Ukupni fiksni troškovi i prosječni fiksni troškovi</vt:lpstr>
      <vt:lpstr>Grafički i tabelarni prikaz ukupnih fiksnih troškova u funkciji kapaciteta</vt:lpstr>
      <vt:lpstr>Grafički i tabelarni prikaz prosječnih fiksnih troškova u funkciji kapaciteta</vt:lpstr>
      <vt:lpstr>Ukupni relativno fiksni troškovi i prosječni relativno fiksni troškovi</vt:lpstr>
      <vt:lpstr>Grafički prikaz relativno- fiksnih troškova</vt:lpstr>
      <vt:lpstr>Grafički i tabelarni prikaz prosječnih relativno- fiksnih troškova</vt:lpstr>
      <vt:lpstr>Ukupni varijabilni troškovi i prosječni varijabilni troškovi</vt:lpstr>
      <vt:lpstr>Grafički i tabelarni prikaz ukupnih proporcionalnih i prosječnih varijabilnih troškova</vt:lpstr>
      <vt:lpstr>Grafički i tabelarni prikaz ukupnih progresivnih i prosječnih varijabilnih troškova</vt:lpstr>
      <vt:lpstr>Grafički i tabelarni prikaz ukupnih degresivno - progresivnih i prosječnih varijabilnih troškova</vt:lpstr>
      <vt:lpstr>Granični (marginalni) troškovi</vt:lpstr>
      <vt:lpstr>Grafički i tabelarni prikaz graničnih troškova, na osnovu date linearne fukcije TC=100+50Q</vt:lpstr>
      <vt:lpstr>Grafički i tabelarni prikaz graničnih troškova, na osnovu date kvadratne funkcije TC=100+50Q+6Q2</vt:lpstr>
      <vt:lpstr>Grafički i tabelarni prikaz graničnih troškova, na osnovu date kubne funkcije TC=100+50Q-6Q2+0.5Q3</vt:lpstr>
      <vt:lpstr>Međuzavisnost ukupnih, prosječnih i graničnih troškova</vt:lpstr>
      <vt:lpstr>Grafiki prikaz međuzavisnosti funkcije ukupnih, prosječnih i graničnih troškova</vt:lpstr>
      <vt:lpstr>Primjer 1 Linearna funkcija troškova</vt:lpstr>
      <vt:lpstr>Primjer 2 Kvadratna funkcija</vt:lpstr>
      <vt:lpstr>Primjer 3 Kubna funkcija</vt:lpstr>
      <vt:lpstr>Primjer 4</vt:lpstr>
      <vt:lpstr>Povezanost proizvodnje i troškova</vt:lpstr>
      <vt:lpstr>Grafički i tabelarni prikaz povezanosti proizvodnje i troškova (primjer linearnih funkcija)</vt:lpstr>
      <vt:lpstr>Grafički i tabelarni prikaz povezanosti proizvodnje i troškova (primjer nelineranih funkcija)</vt:lpstr>
      <vt:lpstr>Grafički i tabelarni prikaz povezanosti MP i MC (primjer nelinearnih funkcija)</vt:lpstr>
      <vt:lpstr>Grafički i tabelarni prikaz povezanosti AP i AVC (primjer nelinearnih funkcija)</vt:lpstr>
      <vt:lpstr>Grafički prikaz povezanosti TP, AP i MP i TVC, AVC I MC (primjer kubnih funkcija TP i TVC)</vt:lpstr>
      <vt:lpstr>Povezanost proizvodnje i troškova</vt:lpstr>
      <vt:lpstr>Povezanost proizvodnje i troškova</vt:lpstr>
      <vt:lpstr>Maksimalni kapacitet preduzeća</vt:lpstr>
      <vt:lpstr>Zadaci za vježbu</vt:lpstr>
      <vt:lpstr>Primjer 1</vt:lpstr>
      <vt:lpstr>Primjer 2</vt:lpstr>
      <vt:lpstr>Primjer 3</vt:lpstr>
      <vt:lpstr>Primjer 4</vt:lpstr>
      <vt:lpstr>Primjer 5</vt:lpstr>
      <vt:lpstr>Primjer 6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FUNKCIJA KRATKOROČNIH TROŠKOVA</dc:title>
  <dc:creator>User</dc:creator>
  <cp:lastModifiedBy>Author</cp:lastModifiedBy>
  <cp:revision>101</cp:revision>
  <dcterms:created xsi:type="dcterms:W3CDTF">2012-11-12T08:17:21Z</dcterms:created>
  <dcterms:modified xsi:type="dcterms:W3CDTF">2025-11-12T07:40:48Z</dcterms:modified>
</cp:coreProperties>
</file>