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99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300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1" r:id="rId4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BE5F28-A1B4-488D-BE8C-18BDBF4534D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99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300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  <p14:section name="Untitled Section" id="{FA450C18-CE32-409B-8D6D-1F8F0CC4AE5D}">
          <p14:sldIdLst>
            <p14:sldId id="292"/>
            <p14:sldId id="293"/>
            <p14:sldId id="294"/>
            <p14:sldId id="295"/>
            <p14:sldId id="296"/>
            <p14:sldId id="297"/>
            <p14:sldId id="298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54" y="-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754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73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320040" cy="507034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20040" y="1188720"/>
            <a:ext cx="8823960" cy="5029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20700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1100" b="1" kern="0" spc="300" dirty="0" smtClean="0">
                <a:solidFill>
                  <a:srgbClr val="C5A028"/>
                </a:solidFill>
              </a:rPr>
              <a:t>Procjena vrijednosti preduzeća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1874520"/>
            <a:ext cx="80467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15000"/>
              </a:lnSpc>
            </a:pPr>
            <a:r>
              <a:rPr lang="sr-Latn-BA" sz="3600" b="1" dirty="0">
                <a:solidFill>
                  <a:srgbClr val="FFFFFF"/>
                </a:solidFill>
              </a:rPr>
              <a:t>Izazovi procjene vrijednosti </a:t>
            </a:r>
            <a:r>
              <a:rPr lang="sr-Latn-BA" sz="3600" b="1" dirty="0" smtClean="0">
                <a:solidFill>
                  <a:srgbClr val="FFFFFF"/>
                </a:solidFill>
              </a:rPr>
              <a:t>preduzeća: od finansijske analize do specifičnih slučajeva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1100" i="1" dirty="0" smtClean="0">
                <a:solidFill>
                  <a:srgbClr val="F0EDE6"/>
                </a:solidFill>
              </a:rPr>
              <a:t>Prof. dr Tajana Serdar Raković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II </a:t>
            </a:r>
            <a:r>
              <a:rPr lang="en-US" sz="2400" b="1" dirty="0" err="1" smtClean="0">
                <a:solidFill>
                  <a:srgbClr val="FFFFFF"/>
                </a:solidFill>
              </a:rPr>
              <a:t>FINANSIJSKA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ANALIZA</a:t>
            </a:r>
            <a:r>
              <a:rPr lang="en-US" sz="2400" b="1" dirty="0" smtClean="0">
                <a:solidFill>
                  <a:srgbClr val="FFFFFF"/>
                </a:solidFill>
              </a:rPr>
              <a:t> – </a:t>
            </a:r>
            <a:r>
              <a:rPr lang="en-US" sz="2400" b="1" dirty="0" err="1" smtClean="0">
                <a:solidFill>
                  <a:srgbClr val="FFFFFF"/>
                </a:solidFill>
              </a:rPr>
              <a:t>POJAM</a:t>
            </a:r>
            <a:r>
              <a:rPr lang="en-US" sz="2400" b="1" dirty="0" smtClean="0">
                <a:solidFill>
                  <a:srgbClr val="FFFFFF"/>
                </a:solidFill>
              </a:rPr>
              <a:t> I </a:t>
            </a:r>
            <a:r>
              <a:rPr lang="en-US" sz="2400" b="1" dirty="0" err="1" smtClean="0">
                <a:solidFill>
                  <a:srgbClr val="FFFFFF"/>
                </a:solidFill>
              </a:rPr>
              <a:t>SVRHA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914400"/>
          </a:xfrm>
          <a:prstGeom prst="rect">
            <a:avLst/>
          </a:prstGeom>
          <a:solidFill>
            <a:srgbClr val="1E2761">
              <a:alpha val="10000"/>
            </a:srgbClr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91440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18872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333333"/>
                </a:solidFill>
              </a:rPr>
              <a:t>Analiza finansijskih izvještaja izražena putem relativnih pokazatelja i finansijskih racija. Finansijski izvještaji ne iskazuju mjere rizika na redovnoj osnovi – izuzev u fusnotama i napomenama.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365760" y="2240280"/>
            <a:ext cx="2011680" cy="6858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2402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Obračun akcionarima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514600" y="2240280"/>
            <a:ext cx="2011680" cy="68580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14600" y="22402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Ocjena kreditnog boniteta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663440" y="2240280"/>
            <a:ext cx="2011680" cy="6858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22402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Planiranje i restrukturiranje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812280" y="2240280"/>
            <a:ext cx="2011680" cy="68580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12280" y="2240280"/>
            <a:ext cx="2011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Procjena vrijednosti preduzeća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365760" y="3090672"/>
            <a:ext cx="41148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090672"/>
            <a:ext cx="64008" cy="91440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0352" y="31272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Vremensko poređenje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30352" y="3410712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Poređenje podataka kroz nekoliko uzastopnih godina radi sagledavanja trenda.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663440" y="3090672"/>
            <a:ext cx="41148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63440" y="3090672"/>
            <a:ext cx="64008" cy="91440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31272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Prostorno poređenje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4828032" y="3410712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Poređenje s konkurentskim preduzećima iz iste privredne grane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4160520"/>
            <a:ext cx="8412480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4178808"/>
            <a:ext cx="80467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Informacije iz finansijske analize ključne su za: </a:t>
            </a:r>
            <a:r>
              <a:rPr lang="en-US" sz="1600" b="1" dirty="0">
                <a:solidFill>
                  <a:srgbClr val="C5A028"/>
                </a:solidFill>
              </a:rPr>
              <a:t>projekciju rasta, utvrđivanje cijene kapitala i planiranje finansiranja investicija.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2.1. Šest kategorija finansijskih racija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548640" y="1180070"/>
            <a:ext cx="8138160" cy="2928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3538728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74141" y="960120"/>
            <a:ext cx="885649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BA" i="1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1. Pokazatelji rentabilnosti ili profitabilnosti</a:t>
            </a:r>
            <a:r>
              <a:rPr lang="sr-Latn-BA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BA" sz="1400" dirty="0" smtClean="0">
                <a:ea typeface="Times New Roman" panose="02020603050405020304" pitchFamily="18" charset="0"/>
              </a:rPr>
              <a:t>ROA, ROE, ROFA, ROC, povrat od prodaje, EBITDA </a:t>
            </a:r>
            <a:r>
              <a:rPr lang="sr-Latn-BA" sz="1400" dirty="0" smtClean="0">
                <a:ea typeface="Times New Roman" panose="02020603050405020304" pitchFamily="18" charset="0"/>
              </a:rPr>
              <a:t>marža;</a:t>
            </a:r>
            <a:endParaRPr lang="sr-Latn-BA" sz="1400" dirty="0" smtClean="0">
              <a:ea typeface="Times New Roman" panose="02020603050405020304" pitchFamily="18" charset="0"/>
            </a:endParaRPr>
          </a:p>
          <a:p>
            <a:r>
              <a:rPr lang="sr-Latn-BA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2. </a:t>
            </a:r>
            <a:r>
              <a:rPr lang="ru-RU" i="1" dirty="0">
                <a:solidFill>
                  <a:srgbClr val="002060"/>
                </a:solidFill>
              </a:rPr>
              <a:t>Pokazatelji</a:t>
            </a:r>
            <a:r>
              <a:rPr lang="sr-Latn-BA" i="1" dirty="0">
                <a:solidFill>
                  <a:srgbClr val="002060"/>
                </a:solidFill>
              </a:rPr>
              <a:t> novčanih </a:t>
            </a:r>
            <a:r>
              <a:rPr lang="ru-RU" dirty="0">
                <a:solidFill>
                  <a:srgbClr val="002060"/>
                </a:solidFill>
              </a:rPr>
              <a:t>tokova</a:t>
            </a:r>
            <a:r>
              <a:rPr lang="sr-Latn-BA" dirty="0">
                <a:solidFill>
                  <a:srgbClr val="002060"/>
                </a:solidFill>
              </a:rPr>
              <a:t>: </a:t>
            </a:r>
            <a:endParaRPr lang="sr-Latn-BA" dirty="0" smtClean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odnos </a:t>
            </a:r>
            <a:r>
              <a:rPr lang="ru-RU" sz="1400" dirty="0"/>
              <a:t>neto </a:t>
            </a:r>
            <a:r>
              <a:rPr lang="sr-Latn-BA" sz="1400" dirty="0"/>
              <a:t>novčanog </a:t>
            </a:r>
            <a:r>
              <a:rPr lang="ru-RU" sz="1400" dirty="0"/>
              <a:t>toka i neto dobitka, odnos neto </a:t>
            </a:r>
            <a:r>
              <a:rPr lang="sr-Latn-BA" sz="1400" dirty="0"/>
              <a:t>novčanog </a:t>
            </a:r>
            <a:r>
              <a:rPr lang="ru-RU" sz="1400" dirty="0"/>
              <a:t>toka i </a:t>
            </a:r>
            <a:r>
              <a:rPr lang="sr-Latn-BA" sz="1400" dirty="0"/>
              <a:t>sopstveno</a:t>
            </a:r>
            <a:r>
              <a:rPr lang="ru-RU" sz="1400" dirty="0"/>
              <a:t>g kapitala, odnos neto </a:t>
            </a:r>
            <a:r>
              <a:rPr lang="sr-Latn-BA" sz="1400" dirty="0"/>
              <a:t>novčanog </a:t>
            </a:r>
            <a:r>
              <a:rPr lang="ru-RU" sz="1400" dirty="0"/>
              <a:t>toka i ukupnih obaveza, slobodan novčani </a:t>
            </a:r>
            <a:r>
              <a:rPr lang="ru-RU" sz="1400" dirty="0" smtClean="0"/>
              <a:t>tok</a:t>
            </a:r>
            <a:r>
              <a:rPr lang="sr-Latn-BA" sz="1400" dirty="0" smtClean="0"/>
              <a:t>;</a:t>
            </a:r>
            <a:endParaRPr lang="sr-Latn-BA" sz="1400" dirty="0" smtClean="0"/>
          </a:p>
          <a:p>
            <a:pPr lvl="0"/>
            <a:r>
              <a:rPr lang="sr-Latn-BA" i="1" dirty="0" smtClean="0">
                <a:solidFill>
                  <a:srgbClr val="002060"/>
                </a:solidFill>
              </a:rPr>
              <a:t>3. </a:t>
            </a:r>
            <a:r>
              <a:rPr lang="ru-RU" i="1" dirty="0" smtClean="0">
                <a:solidFill>
                  <a:srgbClr val="002060"/>
                </a:solidFill>
              </a:rPr>
              <a:t>Pokazatelj</a:t>
            </a:r>
            <a:r>
              <a:rPr lang="sr-Latn-BA" i="1" dirty="0">
                <a:solidFill>
                  <a:srgbClr val="002060"/>
                </a:solidFill>
              </a:rPr>
              <a:t>i </a:t>
            </a:r>
            <a:r>
              <a:rPr lang="ru-RU" i="1" dirty="0">
                <a:solidFill>
                  <a:srgbClr val="002060"/>
                </a:solidFill>
              </a:rPr>
              <a:t>poslovne aktivnosti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sr-Latn-BA" i="1" dirty="0">
                <a:solidFill>
                  <a:srgbClr val="002060"/>
                </a:solidFill>
              </a:rPr>
              <a:t>ili racija upravljanja aktivom</a:t>
            </a:r>
            <a:r>
              <a:rPr lang="sr-Latn-BA" dirty="0">
                <a:solidFill>
                  <a:srgbClr val="002060"/>
                </a:solidFill>
              </a:rPr>
              <a:t>: </a:t>
            </a:r>
            <a:endParaRPr lang="sr-Latn-BA" dirty="0" smtClean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koeficijent </a:t>
            </a:r>
            <a:r>
              <a:rPr lang="ru-RU" sz="1400" dirty="0"/>
              <a:t>obrta potraživanja od kupaca, koeficijent obrta obaveza prema dobavljačima, koeficijent obrta zaliha, koeficijent obrta obrtnih sredstava, koeficijent obrta ukupnih </a:t>
            </a:r>
            <a:r>
              <a:rPr lang="ru-RU" sz="1400" dirty="0" smtClean="0"/>
              <a:t>sredstava;</a:t>
            </a:r>
            <a:endParaRPr lang="en-US" sz="1400" dirty="0"/>
          </a:p>
          <a:p>
            <a:pPr lvl="0"/>
            <a:r>
              <a:rPr lang="sr-Latn-BA" i="1" dirty="0" smtClean="0">
                <a:solidFill>
                  <a:srgbClr val="002060"/>
                </a:solidFill>
              </a:rPr>
              <a:t>4. </a:t>
            </a:r>
            <a:r>
              <a:rPr lang="ru-RU" i="1" dirty="0" smtClean="0">
                <a:solidFill>
                  <a:srgbClr val="002060"/>
                </a:solidFill>
              </a:rPr>
              <a:t>Pokazatelj</a:t>
            </a:r>
            <a:r>
              <a:rPr lang="sr-Latn-BA" i="1" dirty="0">
                <a:solidFill>
                  <a:srgbClr val="002060"/>
                </a:solidFill>
              </a:rPr>
              <a:t>i </a:t>
            </a:r>
            <a:r>
              <a:rPr lang="ru-RU" i="1" dirty="0">
                <a:solidFill>
                  <a:srgbClr val="002060"/>
                </a:solidFill>
              </a:rPr>
              <a:t>likvidnosti</a:t>
            </a:r>
            <a:r>
              <a:rPr lang="sr-Latn-BA" dirty="0">
                <a:solidFill>
                  <a:srgbClr val="002060"/>
                </a:solidFill>
              </a:rPr>
              <a:t>: </a:t>
            </a:r>
            <a:endParaRPr lang="sr-Latn-BA" dirty="0" smtClean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BA" sz="1400" dirty="0" smtClean="0"/>
              <a:t>racio </a:t>
            </a:r>
            <a:r>
              <a:rPr lang="ru-RU" sz="1400" dirty="0"/>
              <a:t>tekuće </a:t>
            </a:r>
            <a:r>
              <a:rPr lang="ru-RU" sz="1400" dirty="0" smtClean="0"/>
              <a:t>likvidnosti</a:t>
            </a:r>
            <a:r>
              <a:rPr lang="sr-Latn-BA" sz="1400" dirty="0" smtClean="0"/>
              <a:t>, racio </a:t>
            </a:r>
            <a:r>
              <a:rPr lang="ru-RU" sz="1400" dirty="0"/>
              <a:t>ubrzane </a:t>
            </a:r>
            <a:r>
              <a:rPr lang="ru-RU" sz="1400" dirty="0" smtClean="0"/>
              <a:t>likvidnosti,</a:t>
            </a:r>
            <a:r>
              <a:rPr lang="sr-Latn-BA" sz="1400" dirty="0" smtClean="0"/>
              <a:t> </a:t>
            </a:r>
            <a:r>
              <a:rPr lang="sr-Latn-BA" sz="1400" dirty="0"/>
              <a:t>racio optimalne likvidnosti, racio gotovinske </a:t>
            </a:r>
            <a:r>
              <a:rPr lang="sr-Latn-BA" sz="1400" dirty="0" smtClean="0"/>
              <a:t>likvidnosti, </a:t>
            </a:r>
            <a:r>
              <a:rPr lang="ru-RU" sz="1400" dirty="0"/>
              <a:t>neto obrtni fond;</a:t>
            </a:r>
            <a:endParaRPr lang="en-US" sz="1400" dirty="0"/>
          </a:p>
          <a:p>
            <a:pPr lvl="0"/>
            <a:r>
              <a:rPr lang="sr-Latn-BA" i="1" dirty="0" smtClean="0">
                <a:solidFill>
                  <a:srgbClr val="002060"/>
                </a:solidFill>
              </a:rPr>
              <a:t>5. </a:t>
            </a:r>
            <a:r>
              <a:rPr lang="ru-RU" i="1" dirty="0" smtClean="0">
                <a:solidFill>
                  <a:srgbClr val="002060"/>
                </a:solidFill>
              </a:rPr>
              <a:t>Pokazatelji </a:t>
            </a:r>
            <a:r>
              <a:rPr lang="ru-RU" i="1" dirty="0">
                <a:solidFill>
                  <a:srgbClr val="002060"/>
                </a:solidFill>
              </a:rPr>
              <a:t>finansijske strukture</a:t>
            </a:r>
            <a:r>
              <a:rPr lang="sr-Latn-BA" dirty="0">
                <a:solidFill>
                  <a:srgbClr val="002060"/>
                </a:solidFill>
              </a:rPr>
              <a:t>:</a:t>
            </a:r>
            <a:r>
              <a:rPr lang="sr-Latn-BA" i="1" dirty="0">
                <a:solidFill>
                  <a:srgbClr val="002060"/>
                </a:solidFill>
              </a:rPr>
              <a:t> </a:t>
            </a:r>
            <a:endParaRPr lang="sr-Latn-BA" i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odnos </a:t>
            </a:r>
            <a:r>
              <a:rPr lang="sr-Latn-BA" sz="1400" dirty="0" smtClean="0"/>
              <a:t>obaveza </a:t>
            </a:r>
            <a:r>
              <a:rPr lang="ru-RU" sz="1400" dirty="0" smtClean="0"/>
              <a:t>i sopstvenog </a:t>
            </a:r>
            <a:r>
              <a:rPr lang="ru-RU" sz="1400" dirty="0"/>
              <a:t>kapitala, </a:t>
            </a:r>
            <a:r>
              <a:rPr lang="sr-Latn-BA" sz="1400" dirty="0"/>
              <a:t>odnos sopstvenog kapitala i ukupnog kapitala, </a:t>
            </a:r>
            <a:r>
              <a:rPr lang="ru-RU" sz="1400" dirty="0"/>
              <a:t>odnos dugoročnih obaveza i ukupnog kapitala, odnos ukupnih obaveza i ukupnog kapitala</a:t>
            </a:r>
            <a:r>
              <a:rPr lang="sr-Latn-BA" sz="1400" dirty="0"/>
              <a:t>, odnos sopstvenog kapitala i ukupne aktive, </a:t>
            </a:r>
            <a:r>
              <a:rPr lang="ru-RU" sz="1400" dirty="0"/>
              <a:t>odnos obaveza i ukupne aktive</a:t>
            </a:r>
            <a:r>
              <a:rPr lang="sr-Latn-BA" sz="1400" dirty="0"/>
              <a:t>, koeficijent pokrića kamata, koeficijent pokrića ukupnog duga</a:t>
            </a:r>
            <a:r>
              <a:rPr lang="sr-Latn-BA" dirty="0"/>
              <a:t>. </a:t>
            </a:r>
            <a:endParaRPr lang="sr-Latn-BA" dirty="0" smtClean="0"/>
          </a:p>
          <a:p>
            <a:pPr lvl="0"/>
            <a:r>
              <a:rPr lang="sr-Latn-BA" i="1" dirty="0" smtClean="0">
                <a:solidFill>
                  <a:srgbClr val="002060"/>
                </a:solidFill>
              </a:rPr>
              <a:t>6.T</a:t>
            </a:r>
            <a:r>
              <a:rPr lang="ru-RU" i="1" dirty="0">
                <a:solidFill>
                  <a:srgbClr val="002060"/>
                </a:solidFill>
              </a:rPr>
              <a:t>ržišni pokazatelji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sr-Latn-BA" i="1" dirty="0">
                <a:solidFill>
                  <a:srgbClr val="002060"/>
                </a:solidFill>
              </a:rPr>
              <a:t>ili racija tržišne vrijednosti: </a:t>
            </a:r>
            <a:endParaRPr lang="sr-Latn-BA" i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r-Latn-BA" sz="1400" dirty="0" smtClean="0"/>
              <a:t>EPS</a:t>
            </a:r>
            <a:r>
              <a:rPr lang="ru-RU" sz="1400" dirty="0"/>
              <a:t>, </a:t>
            </a:r>
            <a:r>
              <a:rPr lang="sr-Latn-BA" sz="1400" dirty="0"/>
              <a:t>P</a:t>
            </a:r>
            <a:r>
              <a:rPr lang="ru-RU" sz="1400" dirty="0"/>
              <a:t>/</a:t>
            </a:r>
            <a:r>
              <a:rPr lang="sr-Latn-BA" sz="1400" dirty="0"/>
              <a:t>E</a:t>
            </a:r>
            <a:r>
              <a:rPr lang="ru-RU" sz="1400" dirty="0"/>
              <a:t>, </a:t>
            </a:r>
            <a:r>
              <a:rPr lang="sr-Latn-BA" sz="1400" dirty="0"/>
              <a:t>P</a:t>
            </a:r>
            <a:r>
              <a:rPr lang="ru-RU" sz="1400" dirty="0"/>
              <a:t>/</a:t>
            </a:r>
            <a:r>
              <a:rPr lang="sr-Latn-BA" sz="1400" dirty="0"/>
              <a:t>B </a:t>
            </a:r>
            <a:r>
              <a:rPr lang="ru-RU" sz="1400" dirty="0"/>
              <a:t>racio, </a:t>
            </a:r>
            <a:r>
              <a:rPr lang="sr-Latn-BA" sz="1400" dirty="0"/>
              <a:t>P</a:t>
            </a:r>
            <a:r>
              <a:rPr lang="ru-RU" sz="1400" dirty="0"/>
              <a:t>/</a:t>
            </a:r>
            <a:r>
              <a:rPr lang="sr-Latn-BA" sz="1400" dirty="0"/>
              <a:t>S</a:t>
            </a:r>
            <a:r>
              <a:rPr lang="ru-RU" sz="1400" dirty="0"/>
              <a:t>, tržišna kapitalizacija, dividendna stopa, itd.</a:t>
            </a:r>
            <a:endParaRPr lang="sr-Latn-BA" sz="1400" dirty="0" smtClean="0"/>
          </a:p>
          <a:p>
            <a:r>
              <a:rPr lang="sr-Latn-B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001911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2.2. </a:t>
            </a:r>
            <a:r>
              <a:rPr lang="en-US" sz="2400" b="1" dirty="0" err="1" smtClean="0">
                <a:solidFill>
                  <a:srgbClr val="FFFFFF"/>
                </a:solidFill>
              </a:rPr>
              <a:t>Analiza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prinosnog, imovinskog i finansijskog položaja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1463040" cy="105156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43000"/>
            <a:ext cx="1463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Prinosni položaj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938528" y="128016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 err="1">
                <a:solidFill>
                  <a:srgbClr val="444444"/>
                </a:solidFill>
              </a:rPr>
              <a:t>Struktura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sr-Latn-BA" dirty="0" smtClean="0">
                <a:solidFill>
                  <a:srgbClr val="444444"/>
                </a:solidFill>
              </a:rPr>
              <a:t>finansijskog položaja </a:t>
            </a:r>
            <a:r>
              <a:rPr lang="en-US" dirty="0" err="1" smtClean="0">
                <a:solidFill>
                  <a:srgbClr val="444444"/>
                </a:solidFill>
              </a:rPr>
              <a:t>i</a:t>
            </a:r>
            <a:r>
              <a:rPr lang="en-US" dirty="0" smtClean="0">
                <a:solidFill>
                  <a:srgbClr val="444444"/>
                </a:solidFill>
              </a:rPr>
              <a:t> </a:t>
            </a:r>
            <a:r>
              <a:rPr lang="en-US" dirty="0">
                <a:solidFill>
                  <a:srgbClr val="444444"/>
                </a:solidFill>
              </a:rPr>
              <a:t>uspješnost bilansa uspjeha • </a:t>
            </a:r>
            <a:r>
              <a:rPr lang="en-US" dirty="0" err="1" smtClean="0">
                <a:solidFill>
                  <a:srgbClr val="444444"/>
                </a:solidFill>
              </a:rPr>
              <a:t>Donja</a:t>
            </a:r>
            <a:r>
              <a:rPr lang="en-US" dirty="0" smtClean="0">
                <a:solidFill>
                  <a:srgbClr val="444444"/>
                </a:solidFill>
              </a:rPr>
              <a:t> </a:t>
            </a:r>
            <a:r>
              <a:rPr lang="en-US" dirty="0">
                <a:solidFill>
                  <a:srgbClr val="444444"/>
                </a:solidFill>
              </a:rPr>
              <a:t>tačka rentabilnosti • </a:t>
            </a:r>
            <a:r>
              <a:rPr lang="sr-Latn-BA" dirty="0" smtClean="0">
                <a:solidFill>
                  <a:srgbClr val="444444"/>
                </a:solidFill>
              </a:rPr>
              <a:t>Stopa elastičnosti ostvarenja neutračnog dobitka </a:t>
            </a:r>
            <a:r>
              <a:rPr lang="en-US" dirty="0" smtClean="0">
                <a:solidFill>
                  <a:srgbClr val="444444"/>
                </a:solidFill>
              </a:rPr>
              <a:t>• </a:t>
            </a:r>
            <a:r>
              <a:rPr lang="en-US" dirty="0" err="1">
                <a:solidFill>
                  <a:srgbClr val="444444"/>
                </a:solidFill>
              </a:rPr>
              <a:t>Finansijska</a:t>
            </a:r>
            <a:r>
              <a:rPr lang="en-US" dirty="0">
                <a:solidFill>
                  <a:srgbClr val="444444"/>
                </a:solidFill>
              </a:rPr>
              <a:t> moć </a:t>
            </a:r>
            <a:r>
              <a:rPr lang="en-US" dirty="0" err="1">
                <a:solidFill>
                  <a:srgbClr val="444444"/>
                </a:solidFill>
              </a:rPr>
              <a:t>i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en-US" dirty="0" err="1" smtClean="0">
                <a:solidFill>
                  <a:srgbClr val="444444"/>
                </a:solidFill>
              </a:rPr>
              <a:t>rentabilnost</a:t>
            </a:r>
            <a:r>
              <a:rPr lang="sr-Latn-BA" dirty="0">
                <a:solidFill>
                  <a:srgbClr val="444444"/>
                </a:solidFill>
              </a:rPr>
              <a:t> </a:t>
            </a:r>
            <a:r>
              <a:rPr lang="en-US" dirty="0">
                <a:solidFill>
                  <a:srgbClr val="444444"/>
                </a:solidFill>
              </a:rPr>
              <a:t>• </a:t>
            </a:r>
            <a:r>
              <a:rPr lang="en-US" dirty="0" err="1" smtClean="0">
                <a:solidFill>
                  <a:srgbClr val="444444"/>
                </a:solidFill>
              </a:rPr>
              <a:t>Rizik</a:t>
            </a:r>
            <a:r>
              <a:rPr lang="en-US" dirty="0" smtClean="0">
                <a:solidFill>
                  <a:srgbClr val="444444"/>
                </a:solidFill>
              </a:rPr>
              <a:t> </a:t>
            </a:r>
            <a:r>
              <a:rPr lang="en-US" dirty="0" err="1">
                <a:solidFill>
                  <a:srgbClr val="444444"/>
                </a:solidFill>
              </a:rPr>
              <a:t>ostvarenja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sr-Latn-BA" dirty="0" smtClean="0">
                <a:solidFill>
                  <a:srgbClr val="444444"/>
                </a:solidFill>
              </a:rPr>
              <a:t>finansijskog rezultata </a:t>
            </a:r>
            <a:r>
              <a:rPr lang="en-US" dirty="0" smtClean="0">
                <a:solidFill>
                  <a:srgbClr val="444444"/>
                </a:solidFill>
              </a:rPr>
              <a:t>•</a:t>
            </a:r>
            <a:r>
              <a:rPr lang="sr-Latn-BA" dirty="0" smtClean="0">
                <a:solidFill>
                  <a:srgbClr val="444444"/>
                </a:solidFill>
              </a:rPr>
              <a:t> Poslovni, finansijski i ukupni rizik</a:t>
            </a:r>
            <a:r>
              <a:rPr lang="en-US" dirty="0" smtClean="0">
                <a:solidFill>
                  <a:srgbClr val="444444"/>
                </a:solidFill>
              </a:rPr>
              <a:t> 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841248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331720"/>
            <a:ext cx="1463040" cy="105156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31720"/>
            <a:ext cx="1463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Imovinski položaj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938528" y="246888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444444"/>
                </a:solidFill>
              </a:rPr>
              <a:t>Analiza </a:t>
            </a:r>
            <a:r>
              <a:rPr lang="en-US" dirty="0" err="1">
                <a:solidFill>
                  <a:srgbClr val="444444"/>
                </a:solidFill>
              </a:rPr>
              <a:t>strukture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en-US" dirty="0" err="1">
                <a:solidFill>
                  <a:srgbClr val="444444"/>
                </a:solidFill>
              </a:rPr>
              <a:t>stanja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en-US" dirty="0" err="1">
                <a:solidFill>
                  <a:srgbClr val="444444"/>
                </a:solidFill>
              </a:rPr>
              <a:t>i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en-US" dirty="0" err="1">
                <a:solidFill>
                  <a:srgbClr val="444444"/>
                </a:solidFill>
              </a:rPr>
              <a:t>efikasnosti</a:t>
            </a:r>
            <a:r>
              <a:rPr lang="en-US" dirty="0">
                <a:solidFill>
                  <a:srgbClr val="444444"/>
                </a:solidFill>
              </a:rPr>
              <a:t> </a:t>
            </a:r>
            <a:r>
              <a:rPr lang="en-US" dirty="0" err="1" smtClean="0">
                <a:solidFill>
                  <a:srgbClr val="444444"/>
                </a:solidFill>
              </a:rPr>
              <a:t>aktive</a:t>
            </a:r>
            <a:r>
              <a:rPr lang="sr-Latn-BA" dirty="0" smtClean="0">
                <a:solidFill>
                  <a:srgbClr val="444444"/>
                </a:solidFill>
              </a:rPr>
              <a:t>:</a:t>
            </a:r>
            <a:r>
              <a:rPr lang="en-US" dirty="0" smtClean="0">
                <a:solidFill>
                  <a:srgbClr val="444444"/>
                </a:solidFill>
              </a:rPr>
              <a:t> </a:t>
            </a:r>
            <a:r>
              <a:rPr lang="en-US" dirty="0">
                <a:solidFill>
                  <a:srgbClr val="444444"/>
                </a:solidFill>
              </a:rPr>
              <a:t>Analiza poslovne imovine • Analiza stalne imovine • Analiza obrtne imovine → racija upravljanja aktivom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65760" y="3520440"/>
            <a:ext cx="841248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520440"/>
            <a:ext cx="1463040" cy="10515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520440"/>
            <a:ext cx="1463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Finansijski položaj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938528" y="3657600"/>
            <a:ext cx="6675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444444"/>
                </a:solidFill>
              </a:rPr>
              <a:t>Struktura pasive i kapitala • Likvidnost • Finansijska stabilnost • Zaduženost (adekvatnost kapitala) • Solventnost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2.3. </a:t>
            </a:r>
            <a:r>
              <a:rPr lang="en-US" sz="2400" b="1" dirty="0" smtClean="0">
                <a:solidFill>
                  <a:srgbClr val="FFFFFF"/>
                </a:solidFill>
              </a:rPr>
              <a:t>Z-Score </a:t>
            </a:r>
            <a:r>
              <a:rPr lang="en-US" sz="2400" b="1" dirty="0">
                <a:solidFill>
                  <a:srgbClr val="FFFFFF"/>
                </a:solidFill>
              </a:rPr>
              <a:t>model – predviđanje </a:t>
            </a:r>
            <a:r>
              <a:rPr lang="en-US" sz="2400" b="1" dirty="0" err="1">
                <a:solidFill>
                  <a:srgbClr val="FFFFFF"/>
                </a:solidFill>
              </a:rPr>
              <a:t>finansijskog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stresa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65836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9728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5A0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 = 1,2X₁  +  1,4X₂  +  3,3X₃  +  0,6X₄  +  0,99X₅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192024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X₁  </a:t>
            </a:r>
            <a:r>
              <a:rPr lang="en-US" sz="1600" dirty="0">
                <a:solidFill>
                  <a:srgbClr val="444444"/>
                </a:solidFill>
              </a:rPr>
              <a:t>Obrtni kapital / ukupna aktiva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2304288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X₂  </a:t>
            </a:r>
            <a:r>
              <a:rPr lang="en-US" sz="1600" dirty="0">
                <a:solidFill>
                  <a:srgbClr val="444444"/>
                </a:solidFill>
              </a:rPr>
              <a:t>Akumulirane zarade / ukupna aktiva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2688336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X₃  </a:t>
            </a:r>
            <a:r>
              <a:rPr lang="en-US" sz="1600" dirty="0">
                <a:solidFill>
                  <a:srgbClr val="444444"/>
                </a:solidFill>
              </a:rPr>
              <a:t>EBIT / ukupna aktiva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617720" y="192024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X₄  </a:t>
            </a:r>
            <a:r>
              <a:rPr lang="en-US" sz="1600" dirty="0">
                <a:solidFill>
                  <a:srgbClr val="444444"/>
                </a:solidFill>
              </a:rPr>
              <a:t>Tržišna vrijednost trajnog kapitala / </a:t>
            </a:r>
            <a:r>
              <a:rPr lang="sr-Latn-BA" sz="1600" dirty="0" smtClean="0">
                <a:solidFill>
                  <a:srgbClr val="444444"/>
                </a:solidFill>
              </a:rPr>
              <a:t>knjigovodstvena vrijednost</a:t>
            </a:r>
            <a:r>
              <a:rPr lang="en-US" sz="1600" dirty="0" smtClean="0">
                <a:solidFill>
                  <a:srgbClr val="444444"/>
                </a:solidFill>
              </a:rPr>
              <a:t> </a:t>
            </a:r>
            <a:r>
              <a:rPr lang="en-US" sz="1600" dirty="0">
                <a:solidFill>
                  <a:srgbClr val="444444"/>
                </a:solidFill>
              </a:rPr>
              <a:t>ukupnih obaveza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663440" y="2415499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X₅  </a:t>
            </a:r>
            <a:r>
              <a:rPr lang="en-US" sz="1600" dirty="0">
                <a:solidFill>
                  <a:srgbClr val="444444"/>
                </a:solidFill>
              </a:rPr>
              <a:t>Prodaja / ukupna aktiva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2697480" cy="1481328"/>
          </a:xfrm>
          <a:prstGeom prst="rect">
            <a:avLst/>
          </a:prstGeom>
          <a:solidFill>
            <a:srgbClr val="FFFFFF"/>
          </a:solidFill>
          <a:ln w="19050">
            <a:solidFill>
              <a:srgbClr val="2A6B4A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3355848"/>
            <a:ext cx="2697480" cy="438912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337560"/>
            <a:ext cx="2697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Z ≥ 2,99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7200" y="3794760"/>
            <a:ext cx="2514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333333"/>
                </a:solidFill>
              </a:rPr>
              <a:t>Dobro poslovanje, dobar kreditni rejting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3200400" y="3337560"/>
            <a:ext cx="2697480" cy="1481328"/>
          </a:xfrm>
          <a:prstGeom prst="rect">
            <a:avLst/>
          </a:prstGeom>
          <a:solidFill>
            <a:srgbClr val="FFFFFF"/>
          </a:solidFill>
          <a:ln w="19050">
            <a:solidFill>
              <a:srgbClr val="C5A028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0" y="3337560"/>
            <a:ext cx="2697480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0" y="3337560"/>
            <a:ext cx="2697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1,81 &lt; Z &lt; 2,99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3291840" y="3794760"/>
            <a:ext cx="2514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333333"/>
                </a:solidFill>
              </a:rPr>
              <a:t>Siva zona – rizično poslovanje</a:t>
            </a: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6035040" y="3337560"/>
            <a:ext cx="2697480" cy="1481328"/>
          </a:xfrm>
          <a:prstGeom prst="rect">
            <a:avLst/>
          </a:prstGeom>
          <a:solidFill>
            <a:srgbClr val="FFFFFF"/>
          </a:solidFill>
          <a:ln w="19050">
            <a:solidFill>
              <a:srgbClr val="8B1A1A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35040" y="3337560"/>
            <a:ext cx="2697480" cy="43891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35040" y="3337560"/>
            <a:ext cx="2697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Z ≤ 1,81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126480" y="3794760"/>
            <a:ext cx="2514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333333"/>
                </a:solidFill>
              </a:rPr>
              <a:t>Pred stečajem – nema kreditnih performansi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2.4. </a:t>
            </a:r>
            <a:r>
              <a:rPr lang="en-US" sz="2400" b="1" dirty="0" err="1" smtClean="0">
                <a:solidFill>
                  <a:srgbClr val="FFFFFF"/>
                </a:solidFill>
              </a:rPr>
              <a:t>Revidirani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Z-Score modeli i ograničenja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146304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16152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3A5FA0"/>
                </a:solidFill>
              </a:rPr>
              <a:t>Z'-Score  (privatna preduzeća)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30352" y="1545336"/>
            <a:ext cx="8138160" cy="38404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545336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C5A0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Z' = 0,717X₁ + 0,847X₂ + 3,107X₃ + 0,420X₄ + 0,998X₅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30352" y="203911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Z' &gt; 2,9  →  </a:t>
            </a:r>
            <a:r>
              <a:rPr lang="en-US" sz="1600" dirty="0" err="1" smtClean="0">
                <a:solidFill>
                  <a:srgbClr val="444444"/>
                </a:solidFill>
              </a:rPr>
              <a:t>sigurna</a:t>
            </a:r>
            <a:r>
              <a:rPr lang="sr-Latn-BA" sz="1600" dirty="0" smtClean="0">
                <a:solidFill>
                  <a:srgbClr val="444444"/>
                </a:solidFill>
              </a:rPr>
              <a:t> zona</a:t>
            </a:r>
            <a:r>
              <a:rPr lang="en-US" sz="1600" dirty="0" smtClean="0">
                <a:solidFill>
                  <a:srgbClr val="444444"/>
                </a:solidFill>
              </a:rPr>
              <a:t>   </a:t>
            </a:r>
            <a:r>
              <a:rPr lang="en-US" sz="1600" dirty="0">
                <a:solidFill>
                  <a:srgbClr val="444444"/>
                </a:solidFill>
              </a:rPr>
              <a:t>|   1,23 &lt; Z' &lt; 2,9  →  </a:t>
            </a:r>
            <a:r>
              <a:rPr lang="en-US" sz="1600" dirty="0" err="1">
                <a:solidFill>
                  <a:srgbClr val="444444"/>
                </a:solidFill>
              </a:rPr>
              <a:t>siva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sr-Latn-BA" sz="1600" dirty="0" smtClean="0">
                <a:solidFill>
                  <a:srgbClr val="444444"/>
                </a:solidFill>
              </a:rPr>
              <a:t>zona</a:t>
            </a:r>
            <a:r>
              <a:rPr lang="en-US" sz="1600" dirty="0" smtClean="0">
                <a:solidFill>
                  <a:srgbClr val="444444"/>
                </a:solidFill>
              </a:rPr>
              <a:t>  </a:t>
            </a:r>
            <a:r>
              <a:rPr lang="en-US" sz="1600" dirty="0">
                <a:solidFill>
                  <a:srgbClr val="444444"/>
                </a:solidFill>
              </a:rPr>
              <a:t>|   Z' &lt; 1,23  →  </a:t>
            </a:r>
            <a:r>
              <a:rPr lang="en-US" sz="1600" dirty="0" err="1" smtClean="0">
                <a:solidFill>
                  <a:srgbClr val="444444"/>
                </a:solidFill>
              </a:rPr>
              <a:t>nesigurna</a:t>
            </a:r>
            <a:r>
              <a:rPr lang="sr-Latn-BA" sz="1600" dirty="0" smtClean="0">
                <a:solidFill>
                  <a:srgbClr val="444444"/>
                </a:solidFill>
              </a:rPr>
              <a:t> zona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65760" y="2834640"/>
            <a:ext cx="8412480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834640"/>
            <a:ext cx="64008" cy="146304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0352" y="2907792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5A3A6B"/>
                </a:solidFill>
              </a:rPr>
              <a:t>Z''-Score  (neproizvodna preduzeća)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530352" y="3236976"/>
            <a:ext cx="8138160" cy="38404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236976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C5A0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Z'' </a:t>
            </a:r>
            <a:r>
              <a:rPr lang="en-US" sz="2000" b="1" dirty="0">
                <a:solidFill>
                  <a:srgbClr val="C5A02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6,56X₁ + 3,26X₂ + 6,72X₃ + 1,05X₄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30352" y="37307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Z'' &gt; 2,6  →  </a:t>
            </a:r>
            <a:r>
              <a:rPr lang="en-US" sz="1600" dirty="0" err="1" smtClean="0">
                <a:solidFill>
                  <a:srgbClr val="444444"/>
                </a:solidFill>
              </a:rPr>
              <a:t>sigurna</a:t>
            </a:r>
            <a:r>
              <a:rPr lang="sr-Latn-BA" sz="1600" dirty="0" smtClean="0">
                <a:solidFill>
                  <a:srgbClr val="444444"/>
                </a:solidFill>
              </a:rPr>
              <a:t> zona</a:t>
            </a:r>
            <a:r>
              <a:rPr lang="en-US" sz="1600" dirty="0" smtClean="0">
                <a:solidFill>
                  <a:srgbClr val="444444"/>
                </a:solidFill>
              </a:rPr>
              <a:t>   </a:t>
            </a:r>
            <a:r>
              <a:rPr lang="en-US" sz="1600" dirty="0">
                <a:solidFill>
                  <a:srgbClr val="444444"/>
                </a:solidFill>
              </a:rPr>
              <a:t>|   1,1 &lt; Z'' &lt; 2,6  →  </a:t>
            </a:r>
            <a:r>
              <a:rPr lang="en-US" sz="1600" dirty="0" err="1" smtClean="0">
                <a:solidFill>
                  <a:srgbClr val="444444"/>
                </a:solidFill>
              </a:rPr>
              <a:t>siva</a:t>
            </a:r>
            <a:r>
              <a:rPr lang="sr-Latn-BA" sz="1600" dirty="0" smtClean="0">
                <a:solidFill>
                  <a:srgbClr val="444444"/>
                </a:solidFill>
              </a:rPr>
              <a:t> zona</a:t>
            </a:r>
            <a:r>
              <a:rPr lang="en-US" sz="1600" dirty="0" smtClean="0">
                <a:solidFill>
                  <a:srgbClr val="444444"/>
                </a:solidFill>
              </a:rPr>
              <a:t>   </a:t>
            </a:r>
            <a:r>
              <a:rPr lang="en-US" sz="1600" dirty="0">
                <a:solidFill>
                  <a:srgbClr val="444444"/>
                </a:solidFill>
              </a:rPr>
              <a:t>|   Z'' &lt; 1,1  →  </a:t>
            </a:r>
            <a:r>
              <a:rPr lang="en-US" sz="1600" dirty="0" err="1" smtClean="0">
                <a:solidFill>
                  <a:srgbClr val="444444"/>
                </a:solidFill>
              </a:rPr>
              <a:t>nesigurna</a:t>
            </a:r>
            <a:r>
              <a:rPr lang="sr-Latn-BA" sz="1600" dirty="0" smtClean="0">
                <a:solidFill>
                  <a:srgbClr val="444444"/>
                </a:solidFill>
              </a:rPr>
              <a:t> zona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65760" y="4460048"/>
            <a:ext cx="8412480" cy="512064"/>
          </a:xfrm>
          <a:prstGeom prst="rect">
            <a:avLst/>
          </a:prstGeom>
          <a:solidFill>
            <a:srgbClr val="8B1A1A">
              <a:alpha val="10000"/>
            </a:srgbClr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29768" y="4480807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E2761"/>
                </a:solidFill>
              </a:rPr>
              <a:t>Tačnost predviđanja opada kako se stečaj približava. Najznačajnije promjene racija dešavaju se između 3. i 2. godine prije stečaja.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III </a:t>
            </a:r>
            <a:r>
              <a:rPr lang="en-US" sz="2400" b="1" dirty="0" err="1" smtClean="0">
                <a:solidFill>
                  <a:srgbClr val="FFFFFF"/>
                </a:solidFill>
              </a:rPr>
              <a:t>PROCJENA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VRIJEDNOSTI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PREDUZEĆA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KOJA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POSLUJU</a:t>
            </a:r>
            <a:r>
              <a:rPr lang="en-US" sz="2400" b="1" dirty="0" smtClean="0">
                <a:solidFill>
                  <a:srgbClr val="FFFFFF"/>
                </a:solidFill>
              </a:rPr>
              <a:t> S </a:t>
            </a:r>
            <a:r>
              <a:rPr lang="en-US" sz="2400" b="1" dirty="0" err="1" smtClean="0">
                <a:solidFill>
                  <a:srgbClr val="FFFFFF"/>
                </a:solidFill>
              </a:rPr>
              <a:t>GUBITKOM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Prinosne metode polaze od pretpostavke da preduzeće ostvaruje dobitak. Kod preduzeća s gubitkom procjenjivač se suočava s nizom specifičnih poteškoća: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841248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37360"/>
            <a:ext cx="64008" cy="74980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73736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Projekcije novčanih tokova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8640" y="1993392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Negativne zarade onemogućavaju korišćenje stope rasta – primjena na gubitke učinila bi ih još negativnijim.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29768" y="2560320"/>
            <a:ext cx="841248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606040"/>
            <a:ext cx="64008" cy="74980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65176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Obračun poreskih obaveza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48640" y="292608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Gubitak komplikuje tretman poreza i otežava procjenu efektivnog poreskog opterećenja.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841248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474720"/>
            <a:ext cx="64008" cy="74980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52044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Pretpostavka o trajnosti poslovanja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48640" y="379476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Ozbiljno se dovodi u pitanje, što ugrožava samu osnovu prinosnog pristupa.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65760" y="4407408"/>
            <a:ext cx="841248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407408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i="1" dirty="0">
                <a:solidFill>
                  <a:srgbClr val="C5A028"/>
                </a:solidFill>
              </a:rPr>
              <a:t>Uvijek treba poći od uzroka gubitaka – </a:t>
            </a:r>
            <a:r>
              <a:rPr lang="en-US" b="1" i="1" dirty="0" err="1" smtClean="0">
                <a:solidFill>
                  <a:srgbClr val="C5A028"/>
                </a:solidFill>
              </a:rPr>
              <a:t>razlog</a:t>
            </a:r>
            <a:r>
              <a:rPr lang="sr-Latn-BA" b="1" i="1" dirty="0" smtClean="0">
                <a:solidFill>
                  <a:srgbClr val="C5A028"/>
                </a:solidFill>
              </a:rPr>
              <a:t> gubitka</a:t>
            </a:r>
            <a:r>
              <a:rPr lang="en-US" b="1" i="1" dirty="0" smtClean="0">
                <a:solidFill>
                  <a:srgbClr val="C5A028"/>
                </a:solidFill>
              </a:rPr>
              <a:t> </a:t>
            </a:r>
            <a:r>
              <a:rPr lang="en-US" b="1" i="1" dirty="0">
                <a:solidFill>
                  <a:srgbClr val="C5A028"/>
                </a:solidFill>
              </a:rPr>
              <a:t>određuje metodu procjene.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FFFF"/>
                </a:solidFill>
              </a:rPr>
              <a:t>Tri </a:t>
            </a:r>
            <a:r>
              <a:rPr lang="en-US" sz="2400" b="1" dirty="0">
                <a:solidFill>
                  <a:srgbClr val="FFFFFF"/>
                </a:solidFill>
              </a:rPr>
              <a:t>tipa preduzeća koja posluju s gubitkom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280160"/>
            <a:ext cx="8412480" cy="102412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80160"/>
            <a:ext cx="868680" cy="102412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80160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53312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3A5FA0"/>
                </a:solidFill>
              </a:rPr>
              <a:t>Privremeni problemi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353312" y="1682496"/>
            <a:ext cx="7315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Gubitak nastao zbog specifičnog događaja (štrajk, parnica, recesija). Pretpostavlja se brz povratak na profitabilnost – koriste se stabilizovane zarade.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65760" y="2468880"/>
            <a:ext cx="8412480" cy="102412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468880"/>
            <a:ext cx="868680" cy="1024128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468880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II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353312" y="25603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5A3A6B"/>
                </a:solidFill>
              </a:rPr>
              <a:t>Dugoročni problemi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353312" y="2871216"/>
            <a:ext cx="7315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Strukturni gubici koji se ne mogu pripisati prolaznom događaju. Zahtijevaju dublje restrukturiranje i pažljiv pristup pri procjeni.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65760" y="3657600"/>
            <a:ext cx="8412480" cy="102412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657600"/>
            <a:ext cx="868680" cy="102412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657600"/>
            <a:ext cx="868680" cy="1024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III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353312" y="37490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8B1A1A"/>
                </a:solidFill>
              </a:rPr>
              <a:t>Faza životnog ciklusa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53312" y="4059936"/>
            <a:ext cx="7315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Preduzeća u ranoj fazi razvoja (npr. infrastruktura) imaju visoke gubitke i leveridž, ali se očekuje profitabilnost u narednim fazama ciklusa.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3.1. </a:t>
            </a:r>
            <a:r>
              <a:rPr lang="en-US" sz="2400" b="1" dirty="0" err="1" smtClean="0">
                <a:solidFill>
                  <a:srgbClr val="FFFFFF"/>
                </a:solidFill>
              </a:rPr>
              <a:t>Privremeni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problemi – stabilizovane zarade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Ako gubitak nije moguće vezati za specifičan događaj, vrši se poređenje s prethodnim godinama i standardizovanje stavki. Za ciklična preduzeća postoje dva pristupa: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810512"/>
            <a:ext cx="4114800" cy="308894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810512"/>
            <a:ext cx="4114800" cy="45720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810512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(a) Prilagođavanje stope rasta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331720"/>
            <a:ext cx="3840480" cy="256773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444444"/>
                </a:solidFill>
              </a:rPr>
              <a:t>Recesija → projektovati višu stopu rasta u bliskom periodu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444444"/>
                </a:solidFill>
              </a:rPr>
              <a:t>Uzlet → projektovati nižu stopu rasta zbog očekivanog pada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444444"/>
                </a:solidFill>
              </a:rPr>
              <a:t>Za dugoročnu stopu – prosjek iz prethodnih godina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444444"/>
                </a:solidFill>
              </a:rPr>
              <a:t>Nedostatak: preciznost ovisi o makroekonomskim prognozama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663440" y="1810512"/>
            <a:ext cx="4114800" cy="308894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1810512"/>
            <a:ext cx="4114800" cy="4572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810512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(b) Stabilizovane zarade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65822" y="2331720"/>
            <a:ext cx="4448432" cy="247505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Uprosječiti zarade tokom 5–10 prethodnih godina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Uprosječiti povrat na investicije ili profitnu maržu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Primijeniti prosječnu operativnu maržu na </a:t>
            </a:r>
            <a:r>
              <a:rPr lang="en-US" sz="1400" dirty="0" err="1">
                <a:solidFill>
                  <a:srgbClr val="444444"/>
                </a:solidFill>
              </a:rPr>
              <a:t>tekuće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prihode</a:t>
            </a:r>
            <a:r>
              <a:rPr lang="sr-Latn-BA" sz="1400" dirty="0" smtClean="0">
                <a:solidFill>
                  <a:srgbClr val="444444"/>
                </a:solidFill>
              </a:rPr>
              <a:t> da bi se dobio stabilizovan neto ili poslovni dobitak.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Napomena: podrazumijeva se trenutna stabilizacija – ako je realna stabilizacija odgođena, vrijednost treba diskontovati unazad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3.1.1. </a:t>
            </a:r>
            <a:r>
              <a:rPr lang="en-US" sz="2400" b="1" dirty="0" err="1" smtClean="0">
                <a:solidFill>
                  <a:srgbClr val="FFFFFF"/>
                </a:solidFill>
              </a:rPr>
              <a:t>Posebni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slučajevi – </a:t>
            </a:r>
            <a:r>
              <a:rPr lang="sr-Latn-BA" sz="2400" b="1" dirty="0" smtClean="0">
                <a:solidFill>
                  <a:srgbClr val="FFFFFF"/>
                </a:solidFill>
              </a:rPr>
              <a:t>prirodni </a:t>
            </a:r>
            <a:r>
              <a:rPr lang="en-US" sz="2400" b="1" dirty="0" err="1" smtClean="0">
                <a:solidFill>
                  <a:srgbClr val="FFFFFF"/>
                </a:solidFill>
              </a:rPr>
              <a:t>resursi</a:t>
            </a:r>
            <a:r>
              <a:rPr lang="en-US" sz="2400" b="1" dirty="0">
                <a:solidFill>
                  <a:srgbClr val="FFFFFF"/>
                </a:solidFill>
              </a:rPr>
              <a:t>, </a:t>
            </a:r>
            <a:r>
              <a:rPr lang="sr-Latn-BA" sz="2400" b="1" dirty="0" smtClean="0">
                <a:solidFill>
                  <a:srgbClr val="FFFFFF"/>
                </a:solidFill>
              </a:rPr>
              <a:t>ciklična 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sr-Latn-BA" sz="2400" b="1" dirty="0" smtClean="0">
                <a:solidFill>
                  <a:srgbClr val="FFFFFF"/>
                </a:solidFill>
              </a:rPr>
              <a:t>djelatnost </a:t>
            </a:r>
            <a:r>
              <a:rPr lang="en-US" sz="2400" b="1" dirty="0" err="1" smtClean="0">
                <a:solidFill>
                  <a:srgbClr val="FFFFFF"/>
                </a:solidFill>
              </a:rPr>
              <a:t>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životni ciklus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1417320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887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A6B4A"/>
                </a:solidFill>
              </a:rPr>
              <a:t>Poljoprivreda i prirodni resursi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48640" y="149047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Aktivnost varira i po ciklusima i sezonski. Moguća rješenja: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1764792"/>
            <a:ext cx="813816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Predviđanje budućih cijena i ugradnja u očekivane prihode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444444"/>
                </a:solidFill>
              </a:rPr>
              <a:t>Korišćenje stabilizovanih cijena – prosjek tokom ciklusa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sr-Latn-BA" sz="1400" dirty="0">
                <a:solidFill>
                  <a:srgbClr val="444444"/>
                </a:solidFill>
              </a:rPr>
              <a:t>P</a:t>
            </a:r>
            <a:r>
              <a:rPr lang="en-US" sz="1400" dirty="0" err="1" smtClean="0">
                <a:solidFill>
                  <a:srgbClr val="444444"/>
                </a:solidFill>
              </a:rPr>
              <a:t>rocjena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preduzeća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preko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tekuće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proizvodnje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tekuće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cijene</a:t>
            </a:r>
            <a:r>
              <a:rPr lang="en-US" sz="1400" dirty="0">
                <a:solidFill>
                  <a:srgbClr val="444444"/>
                </a:solidFill>
              </a:rPr>
              <a:t> plus </a:t>
            </a:r>
            <a:r>
              <a:rPr lang="en-US" sz="1400" dirty="0" err="1">
                <a:solidFill>
                  <a:srgbClr val="444444"/>
                </a:solidFill>
              </a:rPr>
              <a:t>uvećanje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za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vrijednost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opcija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preduzeća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724912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724912"/>
            <a:ext cx="64008" cy="86868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77063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5A3A6B"/>
                </a:solidFill>
              </a:rPr>
              <a:t>Tržišni pristup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48640" y="304495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I kod primjene tržišnog pristupa stabilizacija novčanih tokova je neophodna – pokazatelji zasnovani na stabilizovanim iznosima pouzdanija su mjera vrijednosti.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3730752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730752"/>
            <a:ext cx="6400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77647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Faza životnog ciklusa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548640" y="405079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Infrastrukturna preduzeća u ranoj fazi imaju visoke gubitke, ali investicije donose prihode u budućnosti. Stopa rasta prati faze: niska (osnivanje) → visoka (rast) → stabilna (zrelost).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3.2. </a:t>
            </a:r>
            <a:r>
              <a:rPr lang="en-US" sz="2400" b="1" dirty="0" err="1" smtClean="0">
                <a:solidFill>
                  <a:srgbClr val="FFFFFF"/>
                </a:solidFill>
              </a:rPr>
              <a:t>Preduzeća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s dugoročnim problemima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Gubici su manifestacija ozbiljnijih strukturnih problema. Procjenjivač mora utvrditi da li će problemi biti prevaziđeni i kada. Uzroci su: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37360"/>
            <a:ext cx="6400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73736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Strateški problemi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1984001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Loše odluke o proizvodnom miksu, marketinškim strategijama ili ciljnim tržištima. Dovode do trajnih gubitaka i mogućeg gubitka tržišnog udjela. Ako je problem trajan → procjena po likvidacionoj vrijednosti; ako nije → pretpostavljaju se stabilizovane zarade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74320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743200"/>
            <a:ext cx="64008" cy="86868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74320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Operativna neefikasnost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2999232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Mjeri se operativnom maržom </a:t>
            </a:r>
            <a:r>
              <a:rPr lang="en-US" sz="1400" dirty="0" err="1">
                <a:solidFill>
                  <a:srgbClr val="444444"/>
                </a:solidFill>
              </a:rPr>
              <a:t>koja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smtClean="0">
                <a:solidFill>
                  <a:srgbClr val="444444"/>
                </a:solidFill>
              </a:rPr>
              <a:t>je</a:t>
            </a:r>
            <a:r>
              <a:rPr lang="sr-Latn-BA" sz="1400" dirty="0" smtClean="0">
                <a:solidFill>
                  <a:srgbClr val="444444"/>
                </a:solidFill>
              </a:rPr>
              <a:t> kod ovih preduzeća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>
                <a:solidFill>
                  <a:srgbClr val="444444"/>
                </a:solidFill>
              </a:rPr>
              <a:t>niža od prosjeka grane. Poboljšanje se ugrađuje postepenim povećanjem marže tokom projekcije. Brzinu prilagođavanja određuju: veličina preduzeća, priroda neefikasnosti, eksterna ograničenja i kvalitet menadžmenta.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768" y="374904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749040"/>
            <a:ext cx="6400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803904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Prezaduženost (finansijski leveridž)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4078224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Zarada po akciji negativna, poslovni dobitak pozitivan. Troškovi duga povećavaju trošak kapitala i smanjuju vrijednost. Rješenje: smanjiti racio dug/sopstveni kapital u razumnom roku. Postupak zavisi od dubine krize.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I UTICAJ KREATIVNOG RAČUNOVODSTVA NA PROCJENU VRIJEDNOSTI PREDUZEĆA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2529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Šta su finansijski izvještaji?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30352" y="1536192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sr-Latn-CS" sz="1600" dirty="0" smtClean="0"/>
              <a:t>Finansijski </a:t>
            </a:r>
            <a:r>
              <a:rPr lang="sr-Latn-CS" sz="1600" dirty="0"/>
              <a:t>izvještaji predstavljaju glavne izvore informacija o prinosnom, imovinskom i finansijskom položaju preduzeća i temeljnu osnovu na koju se oslanjaju svi korisnici finansijskih izvještaja.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2286000"/>
            <a:ext cx="841248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286000"/>
            <a:ext cx="64008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2340864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Šta podrazumijeva realno izvještavanje?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30352" y="265176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Finansijski izvještaji sačinjeni u skladu s propisanim okvirom i računovodstvenim standardima, u duhu legitimnosti, pouzdanosti i povjerenja.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65760" y="3401568"/>
            <a:ext cx="841248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401568"/>
            <a:ext cx="64008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0352" y="3456432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Globalni problem manipulacija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30352" y="3767328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Manipulacije u računovodstvu prisutne su oduvijek – u savremenom svijetu dovode do nezapamćenih finansijskih kolapsa.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3.2.1. </a:t>
            </a:r>
            <a:r>
              <a:rPr lang="en-US" sz="2400" b="1" dirty="0" err="1" smtClean="0">
                <a:solidFill>
                  <a:srgbClr val="FFFFFF"/>
                </a:solidFill>
              </a:rPr>
              <a:t>Prezaduženost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– pristup procjeni prema dubini krize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38404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15568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(a) Stečaj ne prijeti – postoje vrijedna aktiva i operativni novčani tokovi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411480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572768"/>
            <a:ext cx="64008" cy="13258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62763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(a1) Modifikacija racija duga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48640" y="1901952"/>
            <a:ext cx="3840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Tokom projekcije sve više reinvestiranja finansira se iz akcijskog kapitala. Troškovi kapitala mijenjaju se s promjenom racija duga. Ako je ugrožen poslovni dobitak, prilagoditi ga prosjeku grane.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663440" y="1572768"/>
            <a:ext cx="411480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572768"/>
            <a:ext cx="64008" cy="13258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162763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(a2) APV pristup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828032" y="1901952"/>
            <a:ext cx="3840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Preduzeće se procjenjuje kao da nema leveridža, pa se oduzimaju troškovi stečaja i dodaju poreske prednosti duga. Tržišna vrijednost sopstvenog kapitala ne može biti negativna.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17520"/>
            <a:ext cx="8412480" cy="38404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017520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(b) Finansijski problemi ozbiljni – prijeti stečaj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365760" y="3474719"/>
            <a:ext cx="4114800" cy="1152885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474720"/>
            <a:ext cx="64008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5295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(b1) Likvidaciona vrijednost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48640" y="3803904"/>
            <a:ext cx="3840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Procjena vrijednosti preduzeća na osnovu likvidacione vrijednosti aktive.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3474719"/>
            <a:ext cx="4114800" cy="1245561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3474720"/>
            <a:ext cx="64008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352958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(b2) Opcijski model</a:t>
            </a: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828032" y="3803904"/>
            <a:ext cx="3950208" cy="7310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Aktiva se tretira kao opcija pod pretpostavkom trajnosti. Akcije u prezaduženim preduzećima gdje dug prevazilazi likvidacionu vrijednost aktive tretiraju se kao kol opcije (out-of-the-money).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3.3.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Gubitak uslovljen fazom životnog ciklusa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Gubici nisu uzrokovani problemima, nego razvojnom fazom preduzeća. U ovu kategoriju ubrajamo: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82496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27632"/>
            <a:ext cx="64008" cy="7772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82496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Infrastrukturne djelatnosti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1975104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Preduzeća koja zahtijevaju velika infrastrukturna ulaganja ostvaruju gubitke dok se ne završi implementacija projekata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65760" y="2542032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542032"/>
            <a:ext cx="64008" cy="77724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596896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Farmaceutska i biotehnološka preduzeća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2852928"/>
            <a:ext cx="822960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Ulažu mnogo u istraživanja i patente, ali moraju proći godine dok investicije ne počnu donositi prinos.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3378708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456432"/>
            <a:ext cx="64008" cy="77724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38328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Mlada i nova preduzeća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3639312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Ostvaruju gubitke dok posao ne zaživi. Procjena je izazovna zbog nedostatka podataka i kratke istorije preduzeća.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65760" y="4498848"/>
            <a:ext cx="8412480" cy="5029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498848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D9E8"/>
                </a:solidFill>
              </a:rPr>
              <a:t>U većini slučajeva metode diskontovanja novčanih tokova smatraju se dovoljno fleksibilnim za procjenu ovih preduzeća.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3.4. </a:t>
            </a:r>
            <a:r>
              <a:rPr lang="en-US" sz="2400" b="1" dirty="0" err="1" smtClean="0">
                <a:solidFill>
                  <a:srgbClr val="FFFFFF"/>
                </a:solidFill>
              </a:rPr>
              <a:t>Klasifikacija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preduzeća – zahtjevi i ključne informacije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7772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15568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Klasifikacija nije jednostavna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1376790"/>
            <a:ext cx="8138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Zahtijeva veliku umješnost i stručnost procjenjivača. Od klasifikacije zavisi na koji način će se pristupiti procjeni.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201168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Procjenjivač mora detaljno poznavati stanje u preduzeću, grani i na tržištu. Od naročite koristi su: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65760" y="2542032"/>
            <a:ext cx="41148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542032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587752"/>
            <a:ext cx="3794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Kredibilitet menadžmenta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65760" y="3346704"/>
            <a:ext cx="41148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346704"/>
            <a:ext cx="64008" cy="658368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392424"/>
            <a:ext cx="3794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Raspoloživost i vremenski raspored podataka o preduzeću i aktivnostima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663440" y="2542032"/>
            <a:ext cx="41148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542032"/>
            <a:ext cx="64008" cy="65836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46320" y="2587752"/>
            <a:ext cx="3794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Stanje u preduzećima u privrednoj grani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663440" y="3346704"/>
            <a:ext cx="411480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3346704"/>
            <a:ext cx="64008" cy="658368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3392424"/>
            <a:ext cx="3794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Konzistentnost datog problema u preduzeću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IV </a:t>
            </a:r>
            <a:r>
              <a:rPr lang="en-US" sz="2400" b="1" dirty="0" err="1" smtClean="0">
                <a:solidFill>
                  <a:srgbClr val="FFFFFF"/>
                </a:solidFill>
              </a:rPr>
              <a:t>PROCJENA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VRIJEDNOSTI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PREDUZEĆA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PRED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BANKROTOM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Kod preduzeća s velikim i kontinuiranim gubicima, značajnim udjelom stalne imovine i visokim zaduženjima, prinosne metode nisu primjenljive. Postoje dvije varijante: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83080"/>
            <a:ext cx="8412480" cy="84124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83080"/>
            <a:ext cx="64008" cy="84124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847088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Likvidaciona metoda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8640" y="2130552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444444"/>
                </a:solidFill>
              </a:rPr>
              <a:t>Procjena vrijednosti na osnovu likvidacione vrijednosti aktive preduzeća. 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65760" y="2788920"/>
            <a:ext cx="8412480" cy="84124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788920"/>
            <a:ext cx="64008" cy="84124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852928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Model kol opcija (Real Option Pricing Model)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48640" y="3136392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Vrijednost sopstvenog kapitala posmatra se kao kol opcija na preduzeće. Zasniva se na binomnom i Black-Scholes modelu.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3858768"/>
            <a:ext cx="8412480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877056"/>
            <a:ext cx="80467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6D9E8"/>
                </a:solidFill>
              </a:rPr>
              <a:t>Vrijednost sopstvenog kapitala u preduzećima pred bankrotom – s gubicima i visokim leveridžom – može se posmatrati kao kol opcija. Viša volatilnost prinosa korelira s višom vrijednošću opcije.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4.1. </a:t>
            </a:r>
            <a:r>
              <a:rPr lang="en-US" sz="2400" b="1" dirty="0" err="1" smtClean="0">
                <a:solidFill>
                  <a:srgbClr val="FFFFFF"/>
                </a:solidFill>
              </a:rPr>
              <a:t>Sopstveni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kapital kao kol opcija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1234440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6128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Isplata vlasničkog udjela u likvidaciji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V – D   (ako je V &gt; D)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94360" y="177393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0       </a:t>
            </a:r>
            <a:r>
              <a:rPr lang="en-US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ako je V &lt;= D)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572000" y="1334530"/>
            <a:ext cx="4069080" cy="74115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D6D9E8"/>
                </a:solidFill>
              </a:rPr>
              <a:t>V = vrijednost preduzeća u </a:t>
            </a:r>
            <a:r>
              <a:rPr lang="en-US" i="1" dirty="0" err="1">
                <a:solidFill>
                  <a:srgbClr val="D6D9E8"/>
                </a:solidFill>
              </a:rPr>
              <a:t>likvidaciji</a:t>
            </a:r>
            <a:r>
              <a:rPr lang="en-US" i="1" dirty="0">
                <a:solidFill>
                  <a:srgbClr val="D6D9E8"/>
                </a:solidFill>
              </a:rPr>
              <a:t>  </a:t>
            </a:r>
            <a:endParaRPr lang="sr-Latn-BA" i="1" dirty="0" smtClean="0">
              <a:solidFill>
                <a:srgbClr val="D6D9E8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D6D9E8"/>
                </a:solidFill>
              </a:rPr>
              <a:t>D </a:t>
            </a:r>
            <a:r>
              <a:rPr lang="en-US" i="1" dirty="0">
                <a:solidFill>
                  <a:srgbClr val="D6D9E8"/>
                </a:solidFill>
              </a:rPr>
              <a:t>= vrijednost preostalog duga i eksternih potraživanja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65760" y="2487168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487168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48074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Ograničena odgovornost akcionara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2730101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Obaveze akcionara ograničene su na vlasnički udio. Sopstveni kapital zadržava vrijednost čak i kad aktiva pada ispod duga – zbog vremenske premije na opciju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236976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236976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236976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Rizik je poželjan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3474720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Za razliku od DCF metoda, u modelu opcija viši rizik ne znači nižu vrijednost. Akcionar ima malo za izgubiti, a mnogo za dobiti iz promjene vrijednosti preduzeća.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986784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986784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403250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Uslov primjene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8640" y="4297680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Ograničena odgovornost akcionara (akcionarska društva) i vlasnika (društva s ograničenom odgovornošću).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4.1. </a:t>
            </a:r>
            <a:r>
              <a:rPr lang="en-US" sz="2400" b="1" dirty="0" err="1" smtClean="0">
                <a:solidFill>
                  <a:srgbClr val="FFFFFF"/>
                </a:solidFill>
              </a:rPr>
              <a:t>Sopstveni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kapital kao kol opcija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48640" y="2798064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640080" y="1357265"/>
            <a:ext cx="8138160" cy="31653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48640" y="4297680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5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903" y="1263249"/>
            <a:ext cx="6740611" cy="303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28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4.2. </a:t>
            </a:r>
            <a:r>
              <a:rPr lang="en-US" sz="2400" b="1" dirty="0" smtClean="0">
                <a:solidFill>
                  <a:srgbClr val="FFFFFF"/>
                </a:solidFill>
              </a:rPr>
              <a:t>Model </a:t>
            </a:r>
            <a:r>
              <a:rPr lang="en-US" sz="2400" b="1" dirty="0">
                <a:solidFill>
                  <a:srgbClr val="FFFFFF"/>
                </a:solidFill>
              </a:rPr>
              <a:t>kol opcije – varijable i pretpostavke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Vrijednost opcije determinisana je sa šest varijabli: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50876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0876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50876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1.  Vrijeme do isteka opcije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205740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05740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5740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2.  Neizvjesnost sadašnje vrijednosti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60604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6060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3.  Investicioni troškovi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663440" y="150876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150876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150876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4.  Novčani tokovi izgubljeni za konkurentske investitore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663440" y="205740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205740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205740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5.  Očekivana sadašnja vrijednost novčanih tokova od investicije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663440" y="2606040"/>
            <a:ext cx="41148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606040"/>
            <a:ext cx="64008" cy="43891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46320" y="260604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6.  Bezrizična kamatna stopa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65760" y="3200400"/>
            <a:ext cx="8412480" cy="29260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320040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Pretpostavke modela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612648" y="3520440"/>
            <a:ext cx="8229600" cy="12070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U preduzeću postoje samo dva shareholdera: povjerioci </a:t>
            </a:r>
            <a:r>
              <a:rPr lang="en-US" sz="1600" dirty="0" err="1">
                <a:solidFill>
                  <a:srgbClr val="444444"/>
                </a:solidFill>
              </a:rPr>
              <a:t>i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vlasnici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Samo jedna stavka neplaćenog duga – nominalna </a:t>
            </a:r>
            <a:r>
              <a:rPr lang="en-US" sz="1600" dirty="0" err="1">
                <a:solidFill>
                  <a:srgbClr val="444444"/>
                </a:solidFill>
              </a:rPr>
              <a:t>vrijednost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obveznice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sr-Latn-BA" sz="1600" dirty="0" smtClean="0">
                <a:solidFill>
                  <a:srgbClr val="444444"/>
                </a:solidFill>
              </a:rPr>
              <a:t>Vrijednost ima n</a:t>
            </a:r>
            <a:r>
              <a:rPr lang="en-US" sz="1600" dirty="0" err="1" smtClean="0">
                <a:solidFill>
                  <a:srgbClr val="444444"/>
                </a:solidFill>
              </a:rPr>
              <a:t>ulti</a:t>
            </a:r>
            <a:r>
              <a:rPr lang="en-US" sz="1600" dirty="0" smtClean="0">
                <a:solidFill>
                  <a:srgbClr val="444444"/>
                </a:solidFill>
              </a:rPr>
              <a:t> </a:t>
            </a:r>
            <a:r>
              <a:rPr lang="en-US" sz="1600" dirty="0">
                <a:solidFill>
                  <a:srgbClr val="444444"/>
                </a:solidFill>
              </a:rPr>
              <a:t>kupon, bez specijalnih karakteristika (npr. </a:t>
            </a:r>
            <a:r>
              <a:rPr lang="en-US" sz="1600" dirty="0" err="1">
                <a:solidFill>
                  <a:srgbClr val="444444"/>
                </a:solidFill>
              </a:rPr>
              <a:t>konvertibilnost</a:t>
            </a:r>
            <a:r>
              <a:rPr lang="en-US" sz="1600" dirty="0" smtClean="0">
                <a:solidFill>
                  <a:srgbClr val="444444"/>
                </a:solidFill>
              </a:rPr>
              <a:t>)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Vrijednost preduzeća i varijansa vrijednosti mogu se </a:t>
            </a:r>
            <a:r>
              <a:rPr lang="en-US" sz="1600" dirty="0" err="1" smtClean="0">
                <a:solidFill>
                  <a:srgbClr val="444444"/>
                </a:solidFill>
              </a:rPr>
              <a:t>izračunati</a:t>
            </a:r>
            <a:r>
              <a:rPr lang="sr-Latn-BA" sz="1600" dirty="0" smtClean="0">
                <a:solidFill>
                  <a:srgbClr val="444444"/>
                </a:solidFill>
              </a:rPr>
              <a:t>.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85351" y="4621427"/>
            <a:ext cx="8455729" cy="43223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B1A1A"/>
                </a:solidFill>
              </a:rPr>
              <a:t>Pošto većina preduzeća ne ispunjava sve pretpostavke, moraju se praviti kompromisi pri primjeni modela.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4.3. </a:t>
            </a:r>
            <a:r>
              <a:rPr lang="en-US" sz="2400" b="1" dirty="0" err="1" smtClean="0">
                <a:solidFill>
                  <a:srgbClr val="FFFFFF"/>
                </a:solidFill>
              </a:rPr>
              <a:t>Vrijednost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preduzeća u modelu kol opcije – zaključci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</a:rPr>
              <a:t>Vrijednost preduzeća u modelu kol opcije može se dobiti na tri načina: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65760" y="1572768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72768"/>
            <a:ext cx="64008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572768"/>
            <a:ext cx="475488" cy="6583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572768"/>
            <a:ext cx="475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1563130"/>
            <a:ext cx="7726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Sabiranje tržišnih vrijednosti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800874"/>
            <a:ext cx="7726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Sabiranje tržišne vrijednosti duga i sopstvenog kapitala. Pristup je nekonzistentan zbog promjene tržišnih vrijednosti.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322576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322576"/>
            <a:ext cx="64008" cy="658368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322576"/>
            <a:ext cx="475488" cy="658368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322576"/>
            <a:ext cx="475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937260" y="2322576"/>
            <a:ext cx="7726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Diskontovanje novčanih tokova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37260" y="2560320"/>
            <a:ext cx="7726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Procjena tržišne vrijednosti imovine diskontovanjem novčanih tokova po cijeni kapitala. Procjenjuju se samo postojeće investicije.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02920" y="3072384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072384"/>
            <a:ext cx="64008" cy="65836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072384"/>
            <a:ext cx="475488" cy="65836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072384"/>
            <a:ext cx="475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60120" y="3127248"/>
            <a:ext cx="7726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Multiplikatori prihoda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37260" y="3312105"/>
            <a:ext cx="77266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Utvrđivanje multiplikatora prihoda zdravih preduzeća u grani i primjena na prihode preduzeća pred bankrotom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3784625"/>
            <a:ext cx="4114800" cy="1294001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39044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Restrukturiranje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02920" y="4178807"/>
            <a:ext cx="3840480" cy="776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D6D9E8"/>
                </a:solidFill>
              </a:rPr>
              <a:t>U 25% slučajeva restrukturiranja preduzeća s visokim zaduženjima nije moguće izbjeći bankrot ili novo restrukturiranje. Vansudsko poravnanje daje znatno veće šanse za oporavak.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663440" y="3784625"/>
            <a:ext cx="4114800" cy="1294001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0600" y="39044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DCF vs. tržišna vrijednost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800600" y="4178807"/>
            <a:ext cx="3840480" cy="7082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Tržišna vrijednost preduzeća reorganizovanih nakon bankrota varira od 20 do 250% u odnosu na </a:t>
            </a:r>
            <a:r>
              <a:rPr lang="en-US" sz="1400" dirty="0" err="1">
                <a:solidFill>
                  <a:srgbClr val="FFFFFF"/>
                </a:solidFill>
              </a:rPr>
              <a:t>DCF</a:t>
            </a:r>
            <a:r>
              <a:rPr lang="en-US" sz="1400" dirty="0">
                <a:solidFill>
                  <a:srgbClr val="FFFFFF"/>
                </a:solidFill>
              </a:rPr>
              <a:t> </a:t>
            </a:r>
            <a:r>
              <a:rPr lang="sr-Latn-BA" sz="1400" dirty="0" smtClean="0">
                <a:solidFill>
                  <a:srgbClr val="FFFFFF"/>
                </a:solidFill>
              </a:rPr>
              <a:t>vrijednost</a:t>
            </a:r>
            <a:r>
              <a:rPr lang="en-US" sz="1400" dirty="0" smtClean="0">
                <a:solidFill>
                  <a:srgbClr val="FFFFFF"/>
                </a:solidFill>
              </a:rPr>
              <a:t> </a:t>
            </a:r>
            <a:r>
              <a:rPr lang="en-US" sz="1400" dirty="0">
                <a:solidFill>
                  <a:srgbClr val="FFFFFF"/>
                </a:solidFill>
              </a:rPr>
              <a:t>– zbog nedostatka informacija o preduzećima</a:t>
            </a:r>
            <a:r>
              <a:rPr lang="en-US" sz="1100" dirty="0">
                <a:solidFill>
                  <a:srgbClr val="FFFFFF"/>
                </a:solidFill>
              </a:rPr>
              <a:t>.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784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V </a:t>
            </a:r>
            <a:r>
              <a:rPr lang="en-US" sz="2400" b="1" dirty="0" err="1" smtClean="0">
                <a:solidFill>
                  <a:srgbClr val="FFFFFF"/>
                </a:solidFill>
              </a:rPr>
              <a:t>PROCJENA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PRIVATNIH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PREDUZEĆA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Privatna preduzeća variraju od malih porodičnih do velikih koja su slična akcionarskim društvima. Razlike u odnosu na preduzeća koja kotiraju na berzi: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27632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27632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2763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Računovodstvena pravila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1870072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Ne važe tako stroga pravila – veće razlike u načinu obračuna i računovodstvenim politikama nego kod preduzeća koja kotiraju.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377440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377440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423160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Ograničenost informacija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2688336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Manje informacija po kvantitetu i broju godina za koje su podaci dostupni.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3127248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127248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172968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Nedostatak tržišnih cijena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3438144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Cijene sopstvenog kapitala i istorijske cijene akcija nisu dostupne. Likvidiranje vlasničkog udjela je teže i skuplje.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877056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877056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868901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Spajanje menadžmenta i vlasništva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8640" y="4106645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Za razliku od razdvojenosti uloga u preduzećima koja kotiraju, spajanje može dovesti do miješanja privatnih i poslovnih troškova te dividende i zarade menadžera.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65760" y="4645152"/>
            <a:ext cx="8412480" cy="4572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645152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C5A028"/>
                </a:solidFill>
              </a:rPr>
              <a:t>Odlučujući faktor za visinu procijenjene vrijednosti preduzeća koja ne kotiraju na berzi jeste svrha procjene vrijednosti.</a:t>
            </a:r>
            <a:endParaRPr lang="en-US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5.1. </a:t>
            </a:r>
            <a:r>
              <a:rPr lang="en-US" sz="2400" b="1" dirty="0" err="1" smtClean="0">
                <a:solidFill>
                  <a:srgbClr val="FFFFFF"/>
                </a:solidFill>
              </a:rPr>
              <a:t>Utvrđivanje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bete u privatnim preduzećima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Najveći problem kod cijene sopstvenog kapitala je utvrđivanje bete – nedostaju istorijski podaci o cijenama i vlasnici su nediverzifikovani. Postoje tri pristupa: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64208"/>
            <a:ext cx="8412480" cy="112471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91640"/>
            <a:ext cx="64008" cy="96012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746504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1. Računovodstvena beta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2029968"/>
            <a:ext cx="8138160" cy="29260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8"/>
              <p:cNvSpPr/>
              <p:nvPr/>
            </p:nvSpPr>
            <p:spPr>
              <a:xfrm>
                <a:off x="640080" y="2029968"/>
                <a:ext cx="7955280" cy="29260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14:m>
                  <m:oMath xmlns:m="http://schemas.openxmlformats.org/officeDocument/2006/math">
                    <m:r>
                      <a:rPr lang="sr-Latn-BA" sz="1600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1600" b="1" dirty="0" err="1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Zarade</a:t>
                </a:r>
                <a:r>
                  <a:rPr lang="en-US" sz="1600" b="1" dirty="0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(</a:t>
                </a:r>
                <a:r>
                  <a:rPr lang="en-US" sz="1600" b="1" dirty="0" err="1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privatno</a:t>
                </a:r>
                <a:r>
                  <a:rPr lang="sr-Latn-BA" sz="1600" b="1" dirty="0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 preduzeća</a:t>
                </a:r>
                <a:r>
                  <a:rPr lang="en-US" sz="1600" b="1" dirty="0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) </a:t>
                </a:r>
                <a:r>
                  <a:rPr lang="en-US" sz="1600" b="1" dirty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= a + beta </a:t>
                </a:r>
                <a:r>
                  <a:rPr lang="sr-Latn-BA" sz="1600" b="1" dirty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x</a:t>
                </a:r>
                <a:r>
                  <a:rPr lang="en-US" sz="1600" b="1" dirty="0" smtClean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 </a:t>
                </a:r>
                <a14:m>
                  <m:oMath xmlns:m="http://schemas.openxmlformats.org/officeDocument/2006/math">
                    <m:r>
                      <a:rPr lang="sr-Latn-BA" sz="160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sr-Latn-BA" sz="1600" i="1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b="1" dirty="0">
                    <a:solidFill>
                      <a:srgbClr val="C5A028"/>
                    </a:solidFill>
                    <a:latin typeface="Consolas" pitchFamily="34" charset="0"/>
                    <a:ea typeface="Consolas" pitchFamily="34" charset="-122"/>
                    <a:cs typeface="Consolas" pitchFamily="34" charset="-120"/>
                  </a:rPr>
                  <a:t>Zarade(S&amp;P 500)</a:t>
                </a:r>
                <a:endParaRPr lang="en-US" sz="1600" dirty="0"/>
              </a:p>
            </p:txBody>
          </p:sp>
        </mc:Choice>
        <mc:Fallback>
          <p:sp>
            <p:nvSpPr>
              <p:cNvPr id="10" name="Tex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" y="2029968"/>
                <a:ext cx="7955280" cy="292608"/>
              </a:xfrm>
              <a:prstGeom prst="rect">
                <a:avLst/>
              </a:prstGeom>
              <a:blipFill rotWithShape="0">
                <a:blip r:embed="rId2"/>
                <a:stretch>
                  <a:fillRect l="-843" t="-14583" b="-31250"/>
                </a:stretch>
              </a:blipFill>
              <a:ln/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9"/>
          <p:cNvSpPr/>
          <p:nvPr/>
        </p:nvSpPr>
        <p:spPr>
          <a:xfrm>
            <a:off x="548640" y="2350008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</a:rPr>
              <a:t>Poslovni dobitak daje neponderisanu betu; neto dobitak daje ponderisanu (vlasničku) betu. Ograničenje: godišnji obračun zarada smanjuje statističku moć regresije.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843784"/>
            <a:ext cx="841248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843784"/>
            <a:ext cx="64008" cy="80467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843784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2. Fundamentalna beta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75735" y="3118104"/>
            <a:ext cx="830250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Bete akcija s berze (NYSE, AMEX...) regresiono se povezuju s četiri varijable privatnog preduzeća: koeficijent varijacije poslovnog dobitka (CVOI), racio D/E, istorijski rast zarada (g) i knjigovodstvena vrijednost </a:t>
            </a:r>
            <a:r>
              <a:rPr lang="en-US" sz="1400" dirty="0" err="1">
                <a:solidFill>
                  <a:srgbClr val="444444"/>
                </a:solidFill>
              </a:rPr>
              <a:t>ukupne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aktive</a:t>
            </a:r>
            <a:r>
              <a:rPr lang="en-US" sz="1400" dirty="0" smtClean="0">
                <a:solidFill>
                  <a:srgbClr val="444444"/>
                </a:solidFill>
              </a:rPr>
              <a:t>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721608"/>
            <a:ext cx="8412480" cy="101103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721608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77647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3. Bottom-up beta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48640" y="4050792"/>
            <a:ext cx="8138160" cy="6818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Utvrđuje se na osnovu prosječne bete za preduzeća koja kotiraju na berzi iz iste privredne grane. Racio D/E treba da bude tržišni. Ako je udio duga u privatnom preduzeću viši od prosjeka grane, beta privatnog preduzeća biće viša od prosjeka grane.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1.1. </a:t>
            </a:r>
            <a:r>
              <a:rPr lang="en-US" sz="2400" b="1" dirty="0" err="1" smtClean="0">
                <a:solidFill>
                  <a:srgbClr val="FFFFFF"/>
                </a:solidFill>
              </a:rPr>
              <a:t>Kreativno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računovodstvo – pojam i mehanizmi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64008" cy="118872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1068860"/>
            <a:ext cx="8138160" cy="1262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sr-Latn-BA" sz="2000" i="1" dirty="0" smtClean="0">
                <a:solidFill>
                  <a:srgbClr val="333333"/>
                </a:solidFill>
              </a:rPr>
              <a:t>Kreativno računovodstvo: </a:t>
            </a:r>
            <a:r>
              <a:rPr lang="en-US" sz="2000" i="1" dirty="0" err="1" smtClean="0">
                <a:solidFill>
                  <a:srgbClr val="333333"/>
                </a:solidFill>
              </a:rPr>
              <a:t>Svi</a:t>
            </a:r>
            <a:r>
              <a:rPr lang="en-US" sz="2000" i="1" dirty="0" smtClean="0">
                <a:solidFill>
                  <a:srgbClr val="333333"/>
                </a:solidFill>
              </a:rPr>
              <a:t> </a:t>
            </a:r>
            <a:r>
              <a:rPr lang="en-US" sz="2000" i="1" dirty="0">
                <a:solidFill>
                  <a:srgbClr val="333333"/>
                </a:solidFill>
              </a:rPr>
              <a:t>postupci kojima se manipuliše podacima u finansijskim izvještajima: agresivno računovodstvo, primjena principa suprotno njihovom duhu, lažno </a:t>
            </a:r>
            <a:r>
              <a:rPr lang="en-US" sz="2000" i="1" dirty="0" err="1">
                <a:solidFill>
                  <a:srgbClr val="333333"/>
                </a:solidFill>
              </a:rPr>
              <a:t>izvještavanje</a:t>
            </a:r>
            <a:r>
              <a:rPr lang="en-US" sz="2000" i="1" dirty="0">
                <a:solidFill>
                  <a:srgbClr val="333333"/>
                </a:solidFill>
              </a:rPr>
              <a:t> </a:t>
            </a:r>
            <a:r>
              <a:rPr lang="en-US" sz="2000" i="1" dirty="0" err="1" smtClean="0">
                <a:solidFill>
                  <a:srgbClr val="333333"/>
                </a:solidFill>
              </a:rPr>
              <a:t>i</a:t>
            </a:r>
            <a:r>
              <a:rPr lang="sr-Latn-BA" sz="2000" i="1" dirty="0" smtClean="0">
                <a:solidFill>
                  <a:srgbClr val="333333"/>
                </a:solidFill>
              </a:rPr>
              <a:t> </a:t>
            </a:r>
            <a:r>
              <a:rPr lang="sr-Latn-CS" sz="2000" dirty="0" smtClean="0"/>
              <a:t>ostali </a:t>
            </a:r>
            <a:r>
              <a:rPr lang="sr-Latn-CS" sz="2000" i="1" dirty="0" smtClean="0"/>
              <a:t>postupci </a:t>
            </a:r>
            <a:r>
              <a:rPr lang="sr-Latn-CS" sz="2000" i="1" dirty="0"/>
              <a:t>koji vode ka upravljanju dobitkom i/ili manipulisanju </a:t>
            </a:r>
            <a:r>
              <a:rPr lang="sr-Latn-CS" sz="2000" i="1" dirty="0" smtClean="0"/>
              <a:t>prihodima.</a:t>
            </a:r>
            <a:endParaRPr lang="en-US" sz="2000" i="1" dirty="0"/>
          </a:p>
        </p:txBody>
      </p:sp>
      <p:sp>
        <p:nvSpPr>
          <p:cNvPr id="9" name="Shape 7"/>
          <p:cNvSpPr/>
          <p:nvPr/>
        </p:nvSpPr>
        <p:spPr>
          <a:xfrm>
            <a:off x="365760" y="2487168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487168"/>
            <a:ext cx="64008" cy="12344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254203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Kako funkcioniše?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1" y="2834640"/>
            <a:ext cx="4187704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Koristi </a:t>
            </a:r>
            <a:r>
              <a:rPr lang="en-US" sz="1600" dirty="0" err="1">
                <a:solidFill>
                  <a:srgbClr val="444444"/>
                </a:solidFill>
              </a:rPr>
              <a:t>postojeća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pravila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Zaobilazi ili </a:t>
            </a:r>
            <a:r>
              <a:rPr lang="en-US" sz="1600" dirty="0" err="1">
                <a:solidFill>
                  <a:srgbClr val="444444"/>
                </a:solidFill>
              </a:rPr>
              <a:t>zloupotrebljava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ista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Mijenja stvarne činjenice </a:t>
            </a:r>
            <a:r>
              <a:rPr lang="en-US" sz="1600" dirty="0" err="1">
                <a:solidFill>
                  <a:srgbClr val="444444"/>
                </a:solidFill>
              </a:rPr>
              <a:t>lažnim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prikazom</a:t>
            </a:r>
            <a:r>
              <a:rPr lang="sr-Latn-BA" sz="1600" dirty="0" smtClean="0">
                <a:solidFill>
                  <a:srgbClr val="444444"/>
                </a:solidFill>
              </a:rPr>
              <a:t>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663440" y="2487168"/>
            <a:ext cx="411480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2487168"/>
            <a:ext cx="64008" cy="12344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28032" y="254203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Svrha finansijskih prevara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4663440" y="2761735"/>
            <a:ext cx="4005072" cy="89586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Namjerno, promišljeno </a:t>
            </a:r>
            <a:r>
              <a:rPr lang="en-US" sz="1600" dirty="0" err="1">
                <a:solidFill>
                  <a:srgbClr val="444444"/>
                </a:solidFill>
              </a:rPr>
              <a:t>netačno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tvrđenje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Izostavljanje </a:t>
            </a:r>
            <a:r>
              <a:rPr lang="en-US" sz="1600" dirty="0" err="1">
                <a:solidFill>
                  <a:srgbClr val="444444"/>
                </a:solidFill>
              </a:rPr>
              <a:t>materijalnih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iskaza</a:t>
            </a:r>
            <a:r>
              <a:rPr lang="en-US" sz="1600" dirty="0" smtClean="0">
                <a:solidFill>
                  <a:srgbClr val="444444"/>
                </a:solidFill>
              </a:rPr>
              <a:t>/</a:t>
            </a:r>
            <a:r>
              <a:rPr lang="en-US" sz="1600" dirty="0" err="1" smtClean="0">
                <a:solidFill>
                  <a:srgbClr val="444444"/>
                </a:solidFill>
              </a:rPr>
              <a:t>podataka</a:t>
            </a:r>
            <a:r>
              <a:rPr lang="sr-Latn-BA" sz="1600" dirty="0" smtClean="0">
                <a:solidFill>
                  <a:srgbClr val="444444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444444"/>
                </a:solidFill>
              </a:rPr>
              <a:t>Utiče na procjenu ili </a:t>
            </a:r>
            <a:r>
              <a:rPr lang="en-US" sz="1600" dirty="0" err="1">
                <a:solidFill>
                  <a:srgbClr val="444444"/>
                </a:solidFill>
              </a:rPr>
              <a:t>odluku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err="1" smtClean="0">
                <a:solidFill>
                  <a:srgbClr val="444444"/>
                </a:solidFill>
              </a:rPr>
              <a:t>čitaoca</a:t>
            </a:r>
            <a:r>
              <a:rPr lang="sr-Latn-BA" sz="1600" dirty="0" smtClean="0">
                <a:solidFill>
                  <a:srgbClr val="444444"/>
                </a:solidFill>
              </a:rPr>
              <a:t>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65760" y="3923269"/>
            <a:ext cx="8412480" cy="9576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>
                <a:solidFill>
                  <a:srgbClr val="8B1A1A"/>
                </a:solidFill>
              </a:rPr>
              <a:t>Kreativno računovodstvo u funkciji je </a:t>
            </a:r>
            <a:r>
              <a:rPr lang="en-US" dirty="0" err="1">
                <a:solidFill>
                  <a:srgbClr val="8B1A1A"/>
                </a:solidFill>
              </a:rPr>
              <a:t>finansijskih</a:t>
            </a:r>
            <a:r>
              <a:rPr lang="en-US" dirty="0">
                <a:solidFill>
                  <a:srgbClr val="8B1A1A"/>
                </a:solidFill>
              </a:rPr>
              <a:t> </a:t>
            </a:r>
            <a:r>
              <a:rPr lang="en-US" dirty="0" err="1" smtClean="0">
                <a:solidFill>
                  <a:srgbClr val="8B1A1A"/>
                </a:solidFill>
              </a:rPr>
              <a:t>prevara</a:t>
            </a:r>
            <a:r>
              <a:rPr lang="sr-Latn-BA" dirty="0" smtClean="0">
                <a:solidFill>
                  <a:srgbClr val="8B1A1A"/>
                </a:solidFill>
              </a:rPr>
              <a:t> </a:t>
            </a:r>
            <a:r>
              <a:rPr lang="sr-Latn-CS" dirty="0" smtClean="0"/>
              <a:t>koje </a:t>
            </a:r>
            <a:r>
              <a:rPr lang="sr-Latn-CS" dirty="0"/>
              <a:t>definišemo kao </a:t>
            </a:r>
            <a:r>
              <a:rPr lang="ru-RU" dirty="0"/>
              <a:t>namjerno, promišljeno, netačno tvrđenje ili izostavljanje materijalnih iskaza ili računovodstvenih </a:t>
            </a:r>
            <a:r>
              <a:rPr lang="ru-RU" dirty="0" smtClean="0"/>
              <a:t>podataka</a:t>
            </a:r>
            <a:r>
              <a:rPr lang="sr-Latn-BA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5.2. </a:t>
            </a:r>
            <a:r>
              <a:rPr lang="en-US" sz="2400" b="1" dirty="0" smtClean="0">
                <a:solidFill>
                  <a:srgbClr val="FFFFFF"/>
                </a:solidFill>
              </a:rPr>
              <a:t>Bottom-up </a:t>
            </a:r>
            <a:r>
              <a:rPr lang="en-US" sz="2400" b="1" dirty="0">
                <a:solidFill>
                  <a:srgbClr val="FFFFFF"/>
                </a:solidFill>
              </a:rPr>
              <a:t>beta – formule i ukupna beta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97280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Dvije varijante obračuna bottom-up bete za privatno preduzeće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4114800" cy="97494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45290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Varijanta 1 – prosjek grane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" y="1760838"/>
            <a:ext cx="4050792" cy="4668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_privatno preduzeće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</a:t>
            </a:r>
            <a:r>
              <a:rPr lang="en-US" sz="1200" b="1" dirty="0" err="1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beta_nep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onderisana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 + (1-t) 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(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prosjek 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D/E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grane)]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32257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D6D9E8"/>
                </a:solidFill>
              </a:rPr>
              <a:t>Pretpostavlja se da je tržišni racio D/E jednak prosjeku grane.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63440" y="1508760"/>
            <a:ext cx="4114800" cy="97494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447717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Varijanta 2 – optimalni racio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738816" y="1810512"/>
            <a:ext cx="3902264" cy="3467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eta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_privatno preduzeće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</a:t>
            </a:r>
            <a:r>
              <a:rPr lang="en-US" sz="1200" b="1" dirty="0" err="1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beta_nep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onderisana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 + (1-t) 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(D/E 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optimal</a:t>
            </a:r>
            <a:r>
              <a:rPr lang="sr-Latn-BA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</a:t>
            </a:r>
            <a:r>
              <a:rPr lang="en-US" sz="1200" b="1" dirty="0" smtClean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)]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00600" y="222767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D6D9E8"/>
                </a:solidFill>
              </a:rPr>
              <a:t>Koristi se optimalni ili ciljni racio D/E preduzeća.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2578608"/>
            <a:ext cx="8412480" cy="12618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578608"/>
            <a:ext cx="64008" cy="1261872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63347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Ukupna beta (Total Beta) – prilagođavanje za nediverzifikaciju</a:t>
            </a:r>
            <a:endParaRPr lang="en-US" sz="1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 16"/>
              <p:cNvSpPr/>
              <p:nvPr/>
            </p:nvSpPr>
            <p:spPr>
              <a:xfrm>
                <a:off x="548640" y="2907792"/>
                <a:ext cx="8138160" cy="786878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indent="0">
                  <a:buNone/>
                </a:pPr>
                <a:r>
                  <a:rPr lang="en-US" sz="1400" dirty="0">
                    <a:solidFill>
                      <a:srgbClr val="444444"/>
                    </a:solidFill>
                  </a:rPr>
                  <a:t>Vlasnici privatnih preduzeća su nediverzifikovani i ulažu velik dio imovine u preduzeće – standardna beta potcjenjuje stvarnu izloženost riziku. Ukupna beta uvodi rizik </a:t>
                </a:r>
                <a:r>
                  <a:rPr lang="en-US" sz="1400" dirty="0" err="1">
                    <a:solidFill>
                      <a:srgbClr val="444444"/>
                    </a:solidFill>
                  </a:rPr>
                  <a:t>nediverzifikacije</a:t>
                </a:r>
                <a:r>
                  <a:rPr lang="en-US" sz="1400" dirty="0" smtClean="0">
                    <a:solidFill>
                      <a:srgbClr val="444444"/>
                    </a:solidFill>
                  </a:rPr>
                  <a:t>.</a:t>
                </a:r>
                <a:endParaRPr lang="sr-Latn-BA" sz="1400" dirty="0" smtClean="0">
                  <a:solidFill>
                    <a:srgbClr val="444444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r-Latn-BA" sz="1200">
                          <a:latin typeface="Cambria Math" panose="02040503050406030204" pitchFamily="18" charset="0"/>
                        </a:rPr>
                        <m:t>Ukupna</m:t>
                      </m:r>
                      <m:r>
                        <a:rPr lang="sr-Latn-BA" sz="12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r-Latn-BA" sz="1200">
                          <a:latin typeface="Cambria Math" panose="02040503050406030204" pitchFamily="18" charset="0"/>
                        </a:rPr>
                        <m:t>beta</m:t>
                      </m:r>
                      <m:r>
                        <a:rPr lang="sr-Latn-BA" sz="12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sr-Latn-BA" sz="1200">
                              <a:latin typeface="Cambria Math" panose="02040503050406030204" pitchFamily="18" charset="0"/>
                            </a:rPr>
                            <m:t>Tr</m:t>
                          </m:r>
                          <m:r>
                            <a:rPr lang="sr-Latn-BA" sz="1200">
                              <a:latin typeface="Cambria Math" panose="02040503050406030204" pitchFamily="18" charset="0"/>
                            </a:rPr>
                            <m:t>ž</m:t>
                          </m:r>
                          <m:r>
                            <m:rPr>
                              <m:sty m:val="p"/>
                            </m:rPr>
                            <a:rPr lang="sr-Latn-BA" sz="1200"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sr-Latn-BA" sz="1200">
                              <a:latin typeface="Cambria Math" panose="02040503050406030204" pitchFamily="18" charset="0"/>
                            </a:rPr>
                            <m:t>š</m:t>
                          </m:r>
                          <m:r>
                            <m:rPr>
                              <m:sty m:val="p"/>
                            </m:rPr>
                            <a:rPr lang="sr-Latn-BA" sz="1200">
                              <a:latin typeface="Cambria Math" panose="02040503050406030204" pitchFamily="18" charset="0"/>
                            </a:rPr>
                            <m:t>na</m:t>
                          </m:r>
                          <m:r>
                            <a:rPr lang="sr-Latn-BA" sz="1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sr-Latn-BA" sz="1200">
                              <a:latin typeface="Cambria Math" panose="02040503050406030204" pitchFamily="18" charset="0"/>
                            </a:rPr>
                            <m:t>beta</m:t>
                          </m:r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BA" sz="120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sr-Latn-BA" sz="1200">
                                  <a:latin typeface="Cambria Math" panose="02040503050406030204" pitchFamily="18" charset="0"/>
                                </a:rPr>
                                <m:t>jm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200" dirty="0"/>
              </a:p>
              <a:p>
                <a:pPr marL="0" indent="0">
                  <a:buNone/>
                </a:pPr>
                <a:endParaRPr lang="en-US" sz="1150" dirty="0"/>
              </a:p>
            </p:txBody>
          </p:sp>
        </mc:Choice>
        <mc:Fallback>
          <p:sp>
            <p:nvSpPr>
              <p:cNvPr id="18" name="Tex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2907792"/>
                <a:ext cx="8138160" cy="786878"/>
              </a:xfrm>
              <a:prstGeom prst="rect">
                <a:avLst/>
              </a:prstGeom>
              <a:blipFill rotWithShape="0">
                <a:blip r:embed="rId2"/>
                <a:stretch>
                  <a:fillRect l="-1348" t="-6977" b="-12403"/>
                </a:stretch>
              </a:blipFill>
              <a:ln/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17"/>
          <p:cNvSpPr/>
          <p:nvPr/>
        </p:nvSpPr>
        <p:spPr>
          <a:xfrm>
            <a:off x="548640" y="333756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977640"/>
            <a:ext cx="4114800" cy="80467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233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Prilagođavanje NIJE potrebno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38755" y="429768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Ako se procjena vrši radi inicijalne javne ponude – potencijalni kupci su tržišni učesnici.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3977640"/>
            <a:ext cx="4114800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40233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Prilagođavanje JE potrebno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800600" y="429768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Ako se preduzeće prodaje privatnom kupcu – </a:t>
            </a:r>
            <a:r>
              <a:rPr lang="en-US" sz="1400" dirty="0" err="1">
                <a:solidFill>
                  <a:srgbClr val="FFFFFF"/>
                </a:solidFill>
              </a:rPr>
              <a:t>nivo</a:t>
            </a:r>
            <a:r>
              <a:rPr lang="en-US" sz="1400" dirty="0">
                <a:solidFill>
                  <a:srgbClr val="FFFFFF"/>
                </a:solidFill>
              </a:rPr>
              <a:t> </a:t>
            </a:r>
            <a:r>
              <a:rPr lang="sr-Latn-BA" sz="1400" dirty="0" smtClean="0">
                <a:solidFill>
                  <a:srgbClr val="FFFFFF"/>
                </a:solidFill>
              </a:rPr>
              <a:t>za</a:t>
            </a:r>
            <a:r>
              <a:rPr lang="en-US" sz="1400" dirty="0" err="1" smtClean="0">
                <a:solidFill>
                  <a:srgbClr val="FFFFFF"/>
                </a:solidFill>
              </a:rPr>
              <a:t>visi</a:t>
            </a:r>
            <a:r>
              <a:rPr lang="en-US" sz="1400" dirty="0" smtClean="0">
                <a:solidFill>
                  <a:srgbClr val="FFFFFF"/>
                </a:solidFill>
              </a:rPr>
              <a:t> o</a:t>
            </a:r>
            <a:r>
              <a:rPr lang="sr-Latn-BA" sz="1400" dirty="0" smtClean="0">
                <a:solidFill>
                  <a:srgbClr val="FFFFFF"/>
                </a:solidFill>
              </a:rPr>
              <a:t>d</a:t>
            </a:r>
            <a:r>
              <a:rPr lang="en-US" sz="1400" dirty="0" smtClean="0">
                <a:solidFill>
                  <a:srgbClr val="FFFFFF"/>
                </a:solidFill>
              </a:rPr>
              <a:t> </a:t>
            </a:r>
            <a:r>
              <a:rPr lang="en-US" sz="1400" dirty="0">
                <a:solidFill>
                  <a:srgbClr val="FFFFFF"/>
                </a:solidFill>
              </a:rPr>
              <a:t>diversifikovanosti kupčevog portfolija.</a:t>
            </a:r>
            <a:endParaRPr lang="en-US" sz="1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5.3. </a:t>
            </a:r>
            <a:r>
              <a:rPr lang="en-US" sz="2400" b="1" dirty="0" err="1" smtClean="0">
                <a:solidFill>
                  <a:srgbClr val="FFFFFF"/>
                </a:solidFill>
              </a:rPr>
              <a:t>Trošak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duga u privatnim preduzećima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Privatna preduzeća ne podliježu rejtingu i ne izdaju obveznice. Za izračunavanje troška duga koriste se sljedeće smjernice: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841248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91640"/>
            <a:ext cx="64008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691640"/>
            <a:ext cx="50292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91640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87552" y="176479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Preduzeće ima pozajmljenih sredstava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87552" y="205740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Ako postoje pozajmljeni iznosi iz zadnjih nekoliko mjeseci, koristi se ta kamatna stopa kao cijena duga.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2743200"/>
            <a:ext cx="841248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743200"/>
            <a:ext cx="64008" cy="91440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43200"/>
            <a:ext cx="502920" cy="91440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743200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987552" y="281635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Procjena radi inicijalne javne ponude (IPO)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87552" y="31089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Trošak duga će se kretati ka prosječnom trošku duga privredne grane kojoj preduzeće pripada.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65760" y="3794759"/>
            <a:ext cx="8412480" cy="1086159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794760"/>
            <a:ext cx="64008" cy="9144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794760"/>
            <a:ext cx="502920" cy="108615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794760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87552" y="386791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Dodjela rejtinga putem racija pokrića kamata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87552" y="41605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Pošto su privatna preduzeća uglavnom rizičnija i manja, koristi se odnos između racija pokrića kamata privatnog preduzeća i istog racija za grupaciju manjih preduzeća koja kotiraju na berzi. Na osnovu toga se dodjeljuje rejting i utvrđuje trošak duga.</a:t>
            </a:r>
            <a:endParaRPr lang="en-US" sz="1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5.4. </a:t>
            </a:r>
            <a:r>
              <a:rPr lang="en-US" sz="2400" b="1" dirty="0" err="1" smtClean="0">
                <a:solidFill>
                  <a:srgbClr val="FFFFFF"/>
                </a:solidFill>
              </a:rPr>
              <a:t>Novčani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tokovi i rast kod privatnih preduzeća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77724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9786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Racio D/E i trošak kapitala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1463040"/>
            <a:ext cx="8138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Računa se na osnovu prosjeka privredne grane za preduzeća koja kotiraju na berzi ili na osnovu ciljnog racija. Ista metoda koristi se za ponderisanu betu i trošak kapitala.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048256"/>
            <a:ext cx="8412480" cy="8308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048256"/>
            <a:ext cx="64008" cy="830868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44549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Novčani tokovi – kompenzacija vlasnika/menadžera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48640" y="2296626"/>
            <a:ext cx="8138160" cy="5824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Vlasnik često ne razdvaja zaradu od plate i dividende. Procjena obuhvata utvrđivanje visine kompenzacije prema ulozi, kao i troškova plata za zamjenu. Privatni troškovi uključeni u poslovne rashode moraju se isključiti iz poslovnog dobitka</a:t>
            </a:r>
            <a:r>
              <a:rPr lang="en-US" sz="1150" dirty="0">
                <a:solidFill>
                  <a:srgbClr val="444444"/>
                </a:solidFill>
              </a:rPr>
              <a:t>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66996" y="2998491"/>
            <a:ext cx="84124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6996" y="3012825"/>
            <a:ext cx="64008" cy="7772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008376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Stopa rasta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48640" y="3273552"/>
            <a:ext cx="8138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Nema procjena analitičara, a istorijske stope rasta nisu uvijek pouzdane (godišnji, ne kvartalni nivo). </a:t>
            </a:r>
            <a:endParaRPr lang="sr-Latn-BA" sz="1400" dirty="0" smtClean="0">
              <a:solidFill>
                <a:srgbClr val="444444"/>
              </a:solidFill>
            </a:endParaRP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444444"/>
                </a:solidFill>
              </a:rPr>
              <a:t>Očekivana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>
                <a:solidFill>
                  <a:srgbClr val="444444"/>
                </a:solidFill>
              </a:rPr>
              <a:t>stopa rasta = stopa reinvestiranja × povrat na kapital privatnog preduzeća.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83059" y="3858768"/>
            <a:ext cx="8412480" cy="97890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858768"/>
            <a:ext cx="64008" cy="97890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91363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Rezidualna vrijednost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48640" y="4178808"/>
            <a:ext cx="8138160" cy="5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Niža nego kod preduzeća koja kotiraju. Kod malih privatnih preduzeća – jednaka likvidacionoj vrijednosti. Izuzetak: veća privatna preduzeća s profesionalnim menadžerima, gdje se može primijeniti princip trajnosti poslovanja.</a:t>
            </a:r>
            <a:endParaRPr lang="en-US" sz="1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5.5. </a:t>
            </a:r>
            <a:r>
              <a:rPr lang="en-US" sz="2400" b="1" dirty="0" err="1" smtClean="0">
                <a:solidFill>
                  <a:srgbClr val="FFFFFF"/>
                </a:solidFill>
              </a:rPr>
              <a:t>Diskont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za nelikvidnost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Privatna preduzeća imaju visoke transakcione troškove i troškove likvidacije – vrijednost sopstvenog kapitala mora biti diskontovana za potencijalnu nelikvidnost. Diskont oscilira iz četiri razloga: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37360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801368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Likvidnost aktive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084832"/>
            <a:ext cx="3794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Ako je aktiva likvidna i može biti prodata bez značajnog gubitka vrijednosti, diskont je zanemarljiv.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670048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670048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734056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Finansijsko zdravlje i novčani tokovi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3017520"/>
            <a:ext cx="3794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Visok dobitak i pozitivni novčani tokovi → manji diskont. Obrnuto vrijedi za preduzeća s problemima.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663440" y="1737360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737360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173736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Mogućnost kotiranja na berzi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846320" y="1967690"/>
            <a:ext cx="3871372" cy="5743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Što je veća mogućnost da preduzeće postane akcionarsko društvo i kotira na tržištu, diskont je manji.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663440" y="2670048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2670048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2734056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Veličina preduzeća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846320" y="3017520"/>
            <a:ext cx="3794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Veće preduzeće → manji diskont za nelikvidnost.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65760" y="3730752"/>
            <a:ext cx="8412480" cy="987552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74904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5A028"/>
                </a:solidFill>
              </a:rPr>
              <a:t>Empirijske studije (Silber, 1991): </a:t>
            </a:r>
            <a:r>
              <a:rPr lang="en-US" sz="1400" dirty="0">
                <a:solidFill>
                  <a:srgbClr val="FFFFFF"/>
                </a:solidFill>
              </a:rPr>
              <a:t>diskont za nelikvidnost suspendovanih akcija iznosio 33,75–35% (1969–1990).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4133088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5A028"/>
                </a:solidFill>
              </a:rPr>
              <a:t>Pravilo palca: </a:t>
            </a:r>
            <a:r>
              <a:rPr lang="en-US" sz="1400" dirty="0">
                <a:solidFill>
                  <a:srgbClr val="FFFFFF"/>
                </a:solidFill>
              </a:rPr>
              <a:t>20–30% procijenjene vrijednosti (Koeplin et al</a:t>
            </a:r>
            <a:r>
              <a:rPr lang="en-US" sz="1400" dirty="0" smtClean="0">
                <a:solidFill>
                  <a:srgbClr val="FFFFFF"/>
                </a:solidFill>
              </a:rPr>
              <a:t>.</a:t>
            </a:r>
            <a:r>
              <a:rPr lang="sr-Latn-BA" sz="1400" dirty="0" smtClean="0">
                <a:solidFill>
                  <a:srgbClr val="FFFFFF"/>
                </a:solidFill>
              </a:rPr>
              <a:t>, 2000</a:t>
            </a:r>
            <a:r>
              <a:rPr lang="en-US" sz="1400" dirty="0" smtClean="0">
                <a:solidFill>
                  <a:srgbClr val="FFFFFF"/>
                </a:solidFill>
              </a:rPr>
              <a:t>)</a:t>
            </a:r>
            <a:r>
              <a:rPr lang="en-US" sz="1400" dirty="0" smtClean="0">
                <a:solidFill>
                  <a:srgbClr val="D6D9E8"/>
                </a:solidFill>
              </a:rPr>
              <a:t>   </a:t>
            </a:r>
            <a:r>
              <a:rPr lang="en-US" sz="1400" dirty="0">
                <a:solidFill>
                  <a:srgbClr val="D6D9E8"/>
                </a:solidFill>
              </a:rPr>
              <a:t>|   </a:t>
            </a:r>
            <a:r>
              <a:rPr lang="en-US" sz="1400" b="1" dirty="0" smtClean="0">
                <a:solidFill>
                  <a:srgbClr val="FFFFFF"/>
                </a:solidFill>
              </a:rPr>
              <a:t>Pratt</a:t>
            </a:r>
            <a:r>
              <a:rPr lang="sr-Latn-BA" sz="1400" b="1" dirty="0" smtClean="0">
                <a:solidFill>
                  <a:srgbClr val="FFFFFF"/>
                </a:solidFill>
              </a:rPr>
              <a:t> (2008)</a:t>
            </a:r>
            <a:r>
              <a:rPr lang="en-US" sz="1400" b="1" dirty="0" smtClean="0">
                <a:solidFill>
                  <a:srgbClr val="FFFFFF"/>
                </a:solidFill>
              </a:rPr>
              <a:t>: </a:t>
            </a:r>
            <a:r>
              <a:rPr lang="en-US" sz="1400" b="1" dirty="0">
                <a:solidFill>
                  <a:srgbClr val="FFFFFF"/>
                </a:solidFill>
              </a:rPr>
              <a:t>~25%</a:t>
            </a:r>
            <a:r>
              <a:rPr lang="en-US" sz="1400" dirty="0">
                <a:solidFill>
                  <a:srgbClr val="D6D9E8"/>
                </a:solidFill>
              </a:rPr>
              <a:t>   |   </a:t>
            </a:r>
            <a:r>
              <a:rPr lang="en-US" sz="1400" dirty="0" smtClean="0">
                <a:solidFill>
                  <a:srgbClr val="FFFFFF"/>
                </a:solidFill>
              </a:rPr>
              <a:t>Block</a:t>
            </a:r>
            <a:r>
              <a:rPr lang="sr-Latn-BA" sz="1400" dirty="0" smtClean="0">
                <a:solidFill>
                  <a:srgbClr val="FFFFFF"/>
                </a:solidFill>
              </a:rPr>
              <a:t> (2007)</a:t>
            </a:r>
            <a:r>
              <a:rPr lang="en-US" sz="1400" dirty="0" smtClean="0">
                <a:solidFill>
                  <a:srgbClr val="FFFFFF"/>
                </a:solidFill>
              </a:rPr>
              <a:t>: </a:t>
            </a:r>
            <a:r>
              <a:rPr lang="en-US" sz="1400" dirty="0">
                <a:solidFill>
                  <a:srgbClr val="FFFFFF"/>
                </a:solidFill>
              </a:rPr>
              <a:t>20–25% (1999–2006)</a:t>
            </a:r>
            <a:endParaRPr lang="en-US" sz="1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5.6. </a:t>
            </a:r>
            <a:r>
              <a:rPr lang="en-US" sz="2400" b="1" dirty="0" err="1" smtClean="0">
                <a:solidFill>
                  <a:srgbClr val="FFFFFF"/>
                </a:solidFill>
              </a:rPr>
              <a:t>Inputi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za različite svrhe procjene privatnih preduzeća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2743200" cy="640080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0" y="1097280"/>
            <a:ext cx="269748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89320" y="1097280"/>
            <a:ext cx="2788920" cy="6400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097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Input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200400" y="109728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Prodaja privatnom investitoru / preduzeću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989320" y="10972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Prodaja preduzeću koje kotira / IPO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65760" y="1810512"/>
            <a:ext cx="2743200" cy="566928"/>
          </a:xfrm>
          <a:prstGeom prst="rect">
            <a:avLst/>
          </a:prstGeom>
          <a:solidFill>
            <a:srgbClr val="141B45"/>
          </a:solidFill>
          <a:ln w="6350">
            <a:solidFill>
              <a:srgbClr val="2A307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" y="1810512"/>
            <a:ext cx="259689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Trošak sopstvenog kapitala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200400" y="1810512"/>
            <a:ext cx="269748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73552" y="1810512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Zasnovan na ukupnoj beti, s korelacijom koja odražava diverzifikaciju kupca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989320" y="1810512"/>
            <a:ext cx="278892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62472" y="1810512"/>
            <a:ext cx="2633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Zasnovan na tržišnoj beti – marginalni investitor je diverzifikovan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65760" y="2432304"/>
            <a:ext cx="2743200" cy="566928"/>
          </a:xfrm>
          <a:prstGeom prst="rect">
            <a:avLst/>
          </a:prstGeom>
          <a:solidFill>
            <a:srgbClr val="141B45"/>
          </a:solidFill>
          <a:ln w="6350">
            <a:solidFill>
              <a:srgbClr val="2A307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8912" y="2432304"/>
            <a:ext cx="259689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Trošak duga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3200400" y="2432304"/>
            <a:ext cx="2697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73552" y="2432304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</a:rPr>
              <a:t>Može reflektovati dodatni raspon vezan za karakteristike privatnog preduzeća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89320" y="2432304"/>
            <a:ext cx="27889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62472" y="2432304"/>
            <a:ext cx="2633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Zasnovan na sintetičkom rejtingu posmatranjem preduzeća koja kotiraju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65760" y="3054096"/>
            <a:ext cx="2743200" cy="566928"/>
          </a:xfrm>
          <a:prstGeom prst="rect">
            <a:avLst/>
          </a:prstGeom>
          <a:solidFill>
            <a:srgbClr val="141B45"/>
          </a:solidFill>
          <a:ln w="6350">
            <a:solidFill>
              <a:srgbClr val="2A307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8912" y="3054096"/>
            <a:ext cx="259689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Operativni novčani tokovi</a:t>
            </a: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200400" y="3054096"/>
            <a:ext cx="269748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73552" y="3054096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Koriste se poreske stope za privatna preduzeća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989320" y="3054096"/>
            <a:ext cx="278892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62472" y="3054096"/>
            <a:ext cx="2633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Koriste se korporativne marginalne poreske stope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365760" y="3675888"/>
            <a:ext cx="2743200" cy="566928"/>
          </a:xfrm>
          <a:prstGeom prst="rect">
            <a:avLst/>
          </a:prstGeom>
          <a:solidFill>
            <a:srgbClr val="141B45"/>
          </a:solidFill>
          <a:ln w="6350">
            <a:solidFill>
              <a:srgbClr val="2A307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3675888"/>
            <a:ext cx="259689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Životni vijek preduzeća</a:t>
            </a:r>
            <a:endParaRPr lang="en-US" dirty="0"/>
          </a:p>
        </p:txBody>
      </p:sp>
      <p:sp>
        <p:nvSpPr>
          <p:cNvPr id="31" name="Shape 29"/>
          <p:cNvSpPr/>
          <p:nvPr/>
        </p:nvSpPr>
        <p:spPr>
          <a:xfrm>
            <a:off x="3200400" y="3675888"/>
            <a:ext cx="2697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73552" y="3675888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3333"/>
                </a:solidFill>
              </a:rPr>
              <a:t>Rezidualna vrijednost pod pretpostavkom ograničenog poslovanja ili likvidaciona vrijednost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989320" y="3675888"/>
            <a:ext cx="27889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62472" y="3675888"/>
            <a:ext cx="2633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Pretpostavka neograničenog vijeka poslovanja kod rezidualne vrijednosti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365760" y="4297680"/>
            <a:ext cx="2743200" cy="566928"/>
          </a:xfrm>
          <a:prstGeom prst="rect">
            <a:avLst/>
          </a:prstGeom>
          <a:solidFill>
            <a:srgbClr val="141B45"/>
          </a:solidFill>
          <a:ln w="6350">
            <a:solidFill>
              <a:srgbClr val="2A307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38912" y="4297680"/>
            <a:ext cx="259689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5A028"/>
                </a:solidFill>
              </a:rPr>
              <a:t>Diskont za nelikvidnost</a:t>
            </a: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3200400" y="4297680"/>
            <a:ext cx="269748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73552" y="429768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Vrijednost diskontovana za nelikvidnost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5989320" y="4297680"/>
            <a:ext cx="2788920" cy="566928"/>
          </a:xfrm>
          <a:prstGeom prst="rect">
            <a:avLst/>
          </a:prstGeom>
          <a:solidFill>
            <a:srgbClr val="F8F6F0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62472" y="4297680"/>
            <a:ext cx="2633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Nema diskonta za nelikvidnost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365760" y="498348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</a:rPr>
              <a:t>Izvor: Damodaran, 2002, str. 957</a:t>
            </a:r>
            <a:endParaRPr lang="en-US" sz="1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5.7. </a:t>
            </a:r>
            <a:r>
              <a:rPr lang="en-US" sz="2400" b="1" dirty="0" err="1" smtClean="0">
                <a:solidFill>
                  <a:srgbClr val="FFFFFF"/>
                </a:solidFill>
              </a:rPr>
              <a:t>Zaključak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– ključni momenti u procjeni privatnih preduzeća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Svrha procjene ima mnogo drastičniji uticaj na visinu procijenjene vrijednosti privatnog preduzeća nego kod preduzeća koja kotiraju na berzi.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4114800" cy="22402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7373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Kupac: privatni investitor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02920" y="2148840"/>
            <a:ext cx="3840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D6D9E8"/>
                </a:solidFill>
              </a:rPr>
              <a:t>Ukupna beta</a:t>
            </a:r>
            <a:r>
              <a:rPr lang="en-US" sz="1600" dirty="0">
                <a:solidFill>
                  <a:srgbClr val="D6D9E8"/>
                </a:solidFill>
              </a:rPr>
              <a:t> (s korelacijom prema diverzifikaciji kupca)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D6D9E8"/>
                </a:solidFill>
              </a:rPr>
              <a:t>Viša </a:t>
            </a:r>
            <a:r>
              <a:rPr lang="en-US" sz="1600" b="1" dirty="0" err="1">
                <a:solidFill>
                  <a:srgbClr val="D6D9E8"/>
                </a:solidFill>
              </a:rPr>
              <a:t>diskontna</a:t>
            </a:r>
            <a:r>
              <a:rPr lang="en-US" sz="1600" b="1" dirty="0">
                <a:solidFill>
                  <a:srgbClr val="D6D9E8"/>
                </a:solidFill>
              </a:rPr>
              <a:t> </a:t>
            </a:r>
            <a:r>
              <a:rPr lang="en-US" sz="1600" b="1" dirty="0" err="1" smtClean="0">
                <a:solidFill>
                  <a:srgbClr val="D6D9E8"/>
                </a:solidFill>
              </a:rPr>
              <a:t>stopa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D6D9E8"/>
                </a:solidFill>
              </a:rPr>
              <a:t>Niža rezidualna vrijednost (</a:t>
            </a:r>
            <a:r>
              <a:rPr lang="en-US" sz="1600" dirty="0" err="1">
                <a:solidFill>
                  <a:srgbClr val="D6D9E8"/>
                </a:solidFill>
              </a:rPr>
              <a:t>likvidaciona</a:t>
            </a:r>
            <a:r>
              <a:rPr lang="en-US" sz="1600" dirty="0" smtClean="0">
                <a:solidFill>
                  <a:srgbClr val="D6D9E8"/>
                </a:solidFill>
              </a:rPr>
              <a:t>)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D6D9E8"/>
                </a:solidFill>
              </a:rPr>
              <a:t>Diskont za nelikvidnost: DA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4114800" cy="22402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7373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Kupac: preduzeće koje kotira / IPO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00600" y="2148840"/>
            <a:ext cx="384048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Tržišna beta</a:t>
            </a:r>
            <a:r>
              <a:rPr lang="en-US" sz="1600" dirty="0">
                <a:solidFill>
                  <a:srgbClr val="FFFFFF"/>
                </a:solidFill>
              </a:rPr>
              <a:t> (diverzifikovani marginalni investitor)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Niža </a:t>
            </a:r>
            <a:r>
              <a:rPr lang="en-US" sz="1600" b="1" dirty="0" err="1">
                <a:solidFill>
                  <a:srgbClr val="FFFFFF"/>
                </a:solidFill>
              </a:rPr>
              <a:t>diskontna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 smtClean="0">
                <a:solidFill>
                  <a:srgbClr val="FFFFFF"/>
                </a:solidFill>
              </a:rPr>
              <a:t>stopa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Viša rezidualna vrijednost (trajnost </a:t>
            </a:r>
            <a:r>
              <a:rPr lang="en-US" sz="1600" dirty="0" err="1">
                <a:solidFill>
                  <a:srgbClr val="FFFFFF"/>
                </a:solidFill>
              </a:rPr>
              <a:t>poslovanja</a:t>
            </a:r>
            <a:r>
              <a:rPr lang="en-US" sz="1600" dirty="0" smtClean="0">
                <a:solidFill>
                  <a:srgbClr val="FFFFFF"/>
                </a:solidFill>
              </a:rPr>
              <a:t>)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Diskont za nelikvidnost: NE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3997411"/>
            <a:ext cx="8412480" cy="753761"/>
          </a:xfrm>
          <a:prstGeom prst="rect">
            <a:avLst/>
          </a:prstGeom>
          <a:solidFill>
            <a:srgbClr val="C5A028">
              <a:alpha val="20000"/>
            </a:srgbClr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096512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Tri ključna momenta u procjeni privatnih preduzeća: </a:t>
            </a:r>
            <a:endParaRPr lang="sr-Latn-BA" sz="1600" b="1" dirty="0" smtClean="0">
              <a:solidFill>
                <a:srgbClr val="1E2761"/>
              </a:solidFill>
            </a:endParaRPr>
          </a:p>
          <a:p>
            <a:r>
              <a:rPr lang="en-US" sz="1600" b="1" dirty="0">
                <a:solidFill>
                  <a:srgbClr val="1E2761"/>
                </a:solidFill>
              </a:rPr>
              <a:t>• </a:t>
            </a:r>
            <a:r>
              <a:rPr lang="en-US" sz="1600" b="1" dirty="0" err="1">
                <a:solidFill>
                  <a:srgbClr val="1E2761"/>
                </a:solidFill>
              </a:rPr>
              <a:t>utvrđivanje</a:t>
            </a:r>
            <a:r>
              <a:rPr lang="en-US" sz="1600" b="1" dirty="0">
                <a:solidFill>
                  <a:srgbClr val="1E2761"/>
                </a:solidFill>
              </a:rPr>
              <a:t> </a:t>
            </a:r>
            <a:r>
              <a:rPr lang="en-US" sz="1600" b="1" dirty="0">
                <a:solidFill>
                  <a:srgbClr val="1E2761"/>
                </a:solidFill>
              </a:rPr>
              <a:t>cijene sopstvenog kapitala • obračun novčanih tokova • diskont za nelikvidnost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VI </a:t>
            </a:r>
            <a:r>
              <a:rPr lang="en-US" sz="2400" b="1" dirty="0" err="1" smtClean="0">
                <a:solidFill>
                  <a:srgbClr val="FFFFFF"/>
                </a:solidFill>
              </a:rPr>
              <a:t>PROCJENA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PREDUZEĆA</a:t>
            </a:r>
            <a:r>
              <a:rPr lang="en-US" sz="2400" b="1" dirty="0" smtClean="0">
                <a:solidFill>
                  <a:srgbClr val="FFFFFF"/>
                </a:solidFill>
              </a:rPr>
              <a:t> NA </a:t>
            </a:r>
            <a:r>
              <a:rPr lang="en-US" sz="2400" b="1" dirty="0" err="1" smtClean="0">
                <a:solidFill>
                  <a:srgbClr val="FFFFFF"/>
                </a:solidFill>
              </a:rPr>
              <a:t>TRŽIŠTIMA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KAPITALA</a:t>
            </a:r>
            <a:r>
              <a:rPr lang="en-US" sz="2400" b="1" dirty="0" smtClean="0">
                <a:solidFill>
                  <a:srgbClr val="FFFFFF"/>
                </a:solidFill>
              </a:rPr>
              <a:t> U </a:t>
            </a:r>
            <a:r>
              <a:rPr lang="en-US" sz="2400" b="1" dirty="0" err="1" smtClean="0">
                <a:solidFill>
                  <a:srgbClr val="FFFFFF"/>
                </a:solidFill>
              </a:rPr>
              <a:t>RAZVOJU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Sa globalizacijom svjetske ekonomije i razvojem </a:t>
            </a:r>
            <a:r>
              <a:rPr lang="en-US" sz="1400" dirty="0" err="1">
                <a:solidFill>
                  <a:srgbClr val="333333"/>
                </a:solidFill>
              </a:rPr>
              <a:t>ekonomija</a:t>
            </a:r>
            <a:r>
              <a:rPr lang="en-US" sz="1400" dirty="0">
                <a:solidFill>
                  <a:srgbClr val="333333"/>
                </a:solidFill>
              </a:rPr>
              <a:t> </a:t>
            </a:r>
            <a:r>
              <a:rPr lang="en-US" sz="1400" dirty="0" err="1" smtClean="0">
                <a:solidFill>
                  <a:srgbClr val="333333"/>
                </a:solidFill>
              </a:rPr>
              <a:t>razvijaju</a:t>
            </a:r>
            <a:r>
              <a:rPr lang="en-US" sz="1400" dirty="0" smtClean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se nova finansijska tržišta. Sve veći broj preduzeća s ovih tržišta postaju veliki igrači u globalnoj ekonomiji, a rizik zemlje često prevazilazi rizik samog preduzeća.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755648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55648"/>
            <a:ext cx="64008" cy="8046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810512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Volatilnost valute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2075688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Oscilacije deviznog kursa i inflacija onemogućavaju izračunavanje bezrizične stope u domaćoj valuti</a:t>
            </a:r>
            <a:r>
              <a:rPr lang="en-US" sz="1100" dirty="0">
                <a:solidFill>
                  <a:srgbClr val="444444"/>
                </a:solidFill>
              </a:rPr>
              <a:t>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2688336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688336"/>
            <a:ext cx="64008" cy="80467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274320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A3A6B"/>
                </a:solidFill>
              </a:rPr>
              <a:t>Rizik zemlje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3008376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Uspjeh preduzeća zavisi i od političkog i ekonomskog stanja u datoj zemlji, ne samo od poslovnih odluka.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3621024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621024"/>
            <a:ext cx="64008" cy="80467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598040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3A5FA0"/>
                </a:solidFill>
              </a:rPr>
              <a:t>Nepouzdane tržišne mjere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3842210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Indeksi i povrat na akcije manje su korisni ako je tržište nelikvidno i ako preduzeća pretežno pozajmljuju od banaka.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663440" y="1755648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755648"/>
            <a:ext cx="64008" cy="804672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3071" y="1749717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2A6B4A"/>
                </a:solidFill>
              </a:rPr>
              <a:t>Informacioni jaz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846320" y="1960275"/>
            <a:ext cx="3794760" cy="5501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Neobjavljivanje zarada, reinvestiranja i duga čest je slučaj, uprkos globalnom pooštravanju zahtjeva za objelodanjivanjem.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663440" y="2688336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2688336"/>
            <a:ext cx="64008" cy="804672"/>
          </a:xfrm>
          <a:prstGeom prst="rect">
            <a:avLst/>
          </a:prstGeom>
          <a:solidFill>
            <a:srgbClr val="6B4A1A"/>
          </a:solidFill>
          <a:ln w="12700">
            <a:solidFill>
              <a:srgbClr val="6B4A1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2659421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6B4A1A"/>
                </a:solidFill>
              </a:rPr>
              <a:t>Korporativno upravljanje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846320" y="2884808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Porodična preduzeća zadržavaju kontrolu putem piramidalnih holdinga i akcija s različitim glasačkim pravima – menadžment je teže mijenjati.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663440" y="3621024"/>
            <a:ext cx="411480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63440" y="3621024"/>
            <a:ext cx="64008" cy="8046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0" y="3675888"/>
            <a:ext cx="3794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Nekontinuirani rizik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846320" y="3941064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Pored rizika zemlje, javljaju se i mali ali mogući rizici kao što su nacionalizacija i terorizam.</a:t>
            </a:r>
            <a:endParaRPr lang="en-US" sz="1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6.1. </a:t>
            </a:r>
            <a:r>
              <a:rPr lang="en-US" sz="2400" b="1" dirty="0" err="1" smtClean="0">
                <a:solidFill>
                  <a:srgbClr val="FFFFFF"/>
                </a:solidFill>
              </a:rPr>
              <a:t>Modeli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procjene i ključni izazovi DCF-a na neaktivnim tržištima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841248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7899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Tri modela za procjenu preduzeća na neaktivnim tržištima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2697480" cy="59436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0876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DCF sa premijom rizika zemlje u diskontnoj stopi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0" y="1508760"/>
            <a:ext cx="2697480" cy="59436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91840" y="150876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 err="1">
                <a:solidFill>
                  <a:srgbClr val="FFFFFF"/>
                </a:solidFill>
              </a:rPr>
              <a:t>DCF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 smtClean="0">
                <a:solidFill>
                  <a:srgbClr val="FFFFFF"/>
                </a:solidFill>
              </a:rPr>
              <a:t>sa</a:t>
            </a:r>
            <a:r>
              <a:rPr lang="sr-Latn-BA" sz="1400" b="1" dirty="0" smtClean="0">
                <a:solidFill>
                  <a:srgbClr val="FFFFFF"/>
                </a:solidFill>
              </a:rPr>
              <a:t> premijom rizika zemlje u novčanim tokovima:</a:t>
            </a:r>
            <a:r>
              <a:rPr lang="en-US" sz="1400" b="1" dirty="0" smtClean="0">
                <a:solidFill>
                  <a:srgbClr val="FFFFFF"/>
                </a:solidFill>
              </a:rPr>
              <a:t> </a:t>
            </a:r>
            <a:r>
              <a:rPr lang="en-US" sz="1400" b="1" dirty="0" err="1" smtClean="0">
                <a:solidFill>
                  <a:srgbClr val="FFFFFF"/>
                </a:solidFill>
              </a:rPr>
              <a:t>analiz</a:t>
            </a:r>
            <a:r>
              <a:rPr lang="sr-Latn-BA" sz="1400" b="1" dirty="0" smtClean="0">
                <a:solidFill>
                  <a:srgbClr val="FFFFFF"/>
                </a:solidFill>
              </a:rPr>
              <a:t>a</a:t>
            </a:r>
            <a:r>
              <a:rPr lang="en-US" sz="1400" b="1" dirty="0" smtClean="0">
                <a:solidFill>
                  <a:srgbClr val="FFFFFF"/>
                </a:solidFill>
              </a:rPr>
              <a:t> </a:t>
            </a:r>
            <a:r>
              <a:rPr lang="en-US" sz="1400" b="1" dirty="0">
                <a:solidFill>
                  <a:srgbClr val="FFFFFF"/>
                </a:solidFill>
              </a:rPr>
              <a:t>scenarija vjerovatnoće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035040" y="1508760"/>
            <a:ext cx="2697480" cy="59436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150876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Tržišne metode (relativna procjena)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2240280"/>
            <a:ext cx="8412480" cy="347472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240280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Četiri ključna izazova DCF modela na neaktivnim tržištima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365760" y="2697480"/>
            <a:ext cx="201168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697480"/>
            <a:ext cx="64008" cy="18745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697480"/>
            <a:ext cx="2011680" cy="43891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6974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68680" y="2697480"/>
            <a:ext cx="1444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Inflacija u analizi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02920" y="3182112"/>
            <a:ext cx="17830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Kako uključiti inflaciju u finansijsku analizu i predviđanja novčanog toka.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2514600" y="2697480"/>
            <a:ext cx="201168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514600" y="2697480"/>
            <a:ext cx="64008" cy="187452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514600" y="2697480"/>
            <a:ext cx="2011680" cy="43891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14600" y="26974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3017520" y="2697480"/>
            <a:ext cx="1444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Jaz deviznih kurseva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651760" y="3182112"/>
            <a:ext cx="17830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Kako riješiti problem razlika između deviznih kurseva i stopa inflacije.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727448" y="2697480"/>
            <a:ext cx="201168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63440" y="2697480"/>
            <a:ext cx="64008" cy="187452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63440" y="2697480"/>
            <a:ext cx="2011680" cy="43891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63440" y="26974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166360" y="2697480"/>
            <a:ext cx="1444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Rizik neaktivnog tržišta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800600" y="3182112"/>
            <a:ext cx="17830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Kako ugraditi specijalne rizike neaktivnih tržišta (rizik zemlje) u procjenu.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812280" y="2697480"/>
            <a:ext cx="2011680" cy="18745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812280" y="2697480"/>
            <a:ext cx="64008" cy="1874520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812280" y="2697480"/>
            <a:ext cx="2011680" cy="438912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12280" y="269748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7315200" y="2697480"/>
            <a:ext cx="14447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Diskontna stopa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6949440" y="3182112"/>
            <a:ext cx="178308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Kako izračunati diskontnu stopu (trošak kapitala) u uslovima neaktivnog tržišta.</a:t>
            </a:r>
            <a:endParaRPr lang="en-US" sz="1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sr-Latn-BA" sz="2400" b="1" dirty="0" smtClean="0">
                <a:solidFill>
                  <a:srgbClr val="FFFFFF"/>
                </a:solidFill>
              </a:rPr>
              <a:t>6.2. </a:t>
            </a:r>
            <a:r>
              <a:rPr lang="en-US" sz="2400" b="1" dirty="0" err="1" smtClean="0">
                <a:solidFill>
                  <a:srgbClr val="FFFFFF"/>
                </a:solidFill>
              </a:rPr>
              <a:t>DCF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modeli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sa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rizikom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zemlje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uključenim</a:t>
            </a:r>
            <a:r>
              <a:rPr lang="en-US" sz="2400" b="1" dirty="0">
                <a:solidFill>
                  <a:srgbClr val="FFFFFF"/>
                </a:solidFill>
              </a:rPr>
              <a:t> u </a:t>
            </a:r>
            <a:r>
              <a:rPr lang="en-US" sz="2400" b="1" dirty="0" err="1">
                <a:solidFill>
                  <a:srgbClr val="FFFFFF"/>
                </a:solidFill>
              </a:rPr>
              <a:t>diskontnu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>
                <a:solidFill>
                  <a:srgbClr val="FFFFFF"/>
                </a:solidFill>
              </a:rPr>
              <a:t>stopu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2011680" cy="566928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468880" y="1078992"/>
            <a:ext cx="3108960" cy="56692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669280" y="1078992"/>
            <a:ext cx="3108960" cy="56692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078992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5A028"/>
                </a:solidFill>
              </a:rPr>
              <a:t>Pristup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2468880" y="1078992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Diskontna stopa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669280" y="1078992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Novčani tokovi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365760" y="1719072"/>
            <a:ext cx="2011680" cy="10058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1719072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I  Lokalna valuta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2468880" y="1719072"/>
            <a:ext cx="3108960" cy="1005840"/>
          </a:xfrm>
          <a:prstGeom prst="rect">
            <a:avLst/>
          </a:prstGeom>
          <a:solidFill>
            <a:srgbClr val="F5F3EE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68880" y="1719072"/>
            <a:ext cx="3108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Diskontna stopa u lokalnoj valuti (bezrizična stopa bez rizika neizvršenja); </a:t>
            </a:r>
            <a:r>
              <a:rPr lang="en-US" sz="1400" dirty="0" err="1">
                <a:solidFill>
                  <a:srgbClr val="333333"/>
                </a:solidFill>
              </a:rPr>
              <a:t>ili</a:t>
            </a:r>
            <a:r>
              <a:rPr lang="en-US" sz="1400" dirty="0">
                <a:solidFill>
                  <a:srgbClr val="333333"/>
                </a:solidFill>
              </a:rPr>
              <a:t> </a:t>
            </a:r>
            <a:r>
              <a:rPr lang="sr-Latn-BA" sz="1400" dirty="0" smtClean="0">
                <a:solidFill>
                  <a:srgbClr val="333333"/>
                </a:solidFill>
              </a:rPr>
              <a:t>procijeniti diskontnu stopu u USD/EUR i</a:t>
            </a:r>
            <a:r>
              <a:rPr lang="en-US" sz="1400" dirty="0" smtClean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konvertovati iz USD/EUR koristeći diferenciranu inflaciju.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742432" y="1719072"/>
            <a:ext cx="3108960" cy="1005840"/>
          </a:xfrm>
          <a:prstGeom prst="rect">
            <a:avLst/>
          </a:prstGeom>
          <a:solidFill>
            <a:srgbClr val="F5F3EE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42432" y="1719072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Novčani tokovi u lokalnoj valuti; stopa rasta ugrađuje očekivanu domaću inflaciju.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65760" y="2834640"/>
            <a:ext cx="2011680" cy="100584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834640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II  Strana valuta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2468880" y="2834640"/>
            <a:ext cx="310896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42032" y="2834640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Diskontna stopa u stranoj valuti koristeći bezrizičnu stopu u toj valuti i konzistentnu premiju vlasničkog rizika.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669280" y="2834640"/>
            <a:ext cx="310896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42432" y="2834640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Direktno u stranoj valuti (inflacija te valute); ili – u lokalnoj valuti i konvertovati </a:t>
            </a:r>
            <a:r>
              <a:rPr lang="en-US" sz="1400" dirty="0" err="1">
                <a:solidFill>
                  <a:srgbClr val="333333"/>
                </a:solidFill>
              </a:rPr>
              <a:t>koristeći</a:t>
            </a:r>
            <a:r>
              <a:rPr lang="en-US" sz="1400" dirty="0">
                <a:solidFill>
                  <a:srgbClr val="333333"/>
                </a:solidFill>
              </a:rPr>
              <a:t> </a:t>
            </a:r>
            <a:r>
              <a:rPr lang="en-US" sz="1400" dirty="0" err="1" smtClean="0">
                <a:solidFill>
                  <a:srgbClr val="333333"/>
                </a:solidFill>
              </a:rPr>
              <a:t>forvard</a:t>
            </a:r>
            <a:r>
              <a:rPr lang="en-US" sz="1400" dirty="0" smtClean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kurseve ili paritet kupovne moći.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65760" y="3950208"/>
            <a:ext cx="2011680" cy="100584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3950208"/>
            <a:ext cx="1920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III  Realni iznosi</a:t>
            </a: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2468880" y="3950208"/>
            <a:ext cx="3108960" cy="1005840"/>
          </a:xfrm>
          <a:prstGeom prst="rect">
            <a:avLst/>
          </a:prstGeom>
          <a:solidFill>
            <a:srgbClr val="F5F3EE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542032" y="3950208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pl-PL" sz="1400" dirty="0">
                <a:solidFill>
                  <a:srgbClr val="333333"/>
                </a:solidFill>
              </a:rPr>
              <a:t>Procijeniti diskontnu stopu u realnim </a:t>
            </a:r>
            <a:r>
              <a:rPr lang="pl-PL" sz="1400" dirty="0" smtClean="0">
                <a:solidFill>
                  <a:srgbClr val="333333"/>
                </a:solidFill>
              </a:rPr>
              <a:t>iznosima; </a:t>
            </a:r>
            <a:r>
              <a:rPr lang="en-US" sz="1400" dirty="0" err="1" smtClean="0">
                <a:solidFill>
                  <a:srgbClr val="333333"/>
                </a:solidFill>
              </a:rPr>
              <a:t>Realna</a:t>
            </a:r>
            <a:r>
              <a:rPr lang="en-US" sz="1400" dirty="0" smtClean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bezrizična stopa i konzistentna premija vlasničkog rizika.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669280" y="3950208"/>
            <a:ext cx="3108960" cy="1005840"/>
          </a:xfrm>
          <a:prstGeom prst="rect">
            <a:avLst/>
          </a:prstGeom>
          <a:solidFill>
            <a:srgbClr val="F5F3EE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742432" y="3950208"/>
            <a:ext cx="296265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</a:rPr>
              <a:t>Novčani tok u realnim iznosima bez komponenti inflacije; </a:t>
            </a:r>
            <a:r>
              <a:rPr lang="en-US" sz="1400" dirty="0" err="1">
                <a:solidFill>
                  <a:srgbClr val="333333"/>
                </a:solidFill>
              </a:rPr>
              <a:t>ili</a:t>
            </a:r>
            <a:r>
              <a:rPr lang="en-US" sz="1400" dirty="0">
                <a:solidFill>
                  <a:srgbClr val="333333"/>
                </a:solidFill>
              </a:rPr>
              <a:t> </a:t>
            </a:r>
            <a:r>
              <a:rPr lang="en-US" sz="1400" dirty="0" smtClean="0">
                <a:solidFill>
                  <a:srgbClr val="333333"/>
                </a:solidFill>
              </a:rPr>
              <a:t>–</a:t>
            </a:r>
            <a:r>
              <a:rPr lang="sr-Latn-BA" sz="1400" dirty="0" smtClean="0">
                <a:solidFill>
                  <a:srgbClr val="333333"/>
                </a:solidFill>
              </a:rPr>
              <a:t>novčani tok</a:t>
            </a:r>
            <a:r>
              <a:rPr lang="en-US" sz="1400" dirty="0" smtClean="0">
                <a:solidFill>
                  <a:srgbClr val="333333"/>
                </a:solidFill>
              </a:rPr>
              <a:t> </a:t>
            </a:r>
            <a:r>
              <a:rPr lang="en-US" sz="1400" dirty="0">
                <a:solidFill>
                  <a:srgbClr val="333333"/>
                </a:solidFill>
              </a:rPr>
              <a:t>u lokalnoj/stranoj valuti uz deflaciju očekivanom stopom inflacije.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365760" y="5084064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88888"/>
                </a:solidFill>
              </a:rPr>
              <a:t>Izvor: Damodaran, 2010, str. 512</a:t>
            </a:r>
            <a:endParaRPr lang="en-US" sz="1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rgbClr val="FFFFFF"/>
                </a:solidFill>
              </a:rPr>
              <a:t>Konzistentnost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rizika zemlje i premija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8412480" cy="658368"/>
          </a:xfrm>
          <a:prstGeom prst="rect">
            <a:avLst/>
          </a:prstGeom>
          <a:solidFill>
            <a:srgbClr val="8B1A1A">
              <a:alpha val="10000"/>
            </a:srgbClr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78992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15568"/>
            <a:ext cx="81381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Veliki problem: duplo ili višestruko računanje rizika zemlje. Dvije krajnosti: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" y="1874520"/>
            <a:ext cx="4114799" cy="130116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74520"/>
            <a:ext cx="4114800" cy="38404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8745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Premala pažnja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65761" y="2286000"/>
            <a:ext cx="4162990" cy="90822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Korišćenjem strane valute ponekad se iz procjene izostavlja rizik zemlje → precijenjena vrijednost preduzeća. Beta sama ne može pokriti sav rizik zemlje (preduzeća su uglavnom manja).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4114800" cy="1301166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1874520"/>
            <a:ext cx="4114800" cy="38404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8745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Prekomjerna pažnja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663439" y="2286000"/>
            <a:ext cx="4171641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Ugrađivanje rizika zemlje u svaku dimenziju (više bezrizične stope, više premije vlasničkog rizika i smanjenje novčanih tokova) → dvostruko ili trostruko računanje rizika.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255264"/>
            <a:ext cx="8412480" cy="320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3255264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Načini utvrđivanja premije za rizik zemlje (ako se ne može diverzifikovati):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365760" y="3639312"/>
            <a:ext cx="84124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639312"/>
            <a:ext cx="64008" cy="41148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39312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1.  Raspon neizvršenja za domaće vladine obveznice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65760" y="4114800"/>
            <a:ext cx="84124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4114800"/>
            <a:ext cx="64008" cy="41148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4114800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2.  Volatilnost tržišta kapitala u razvoju u odnosu na razvijeno tržište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65760" y="4590288"/>
            <a:ext cx="8412480" cy="411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4590288"/>
            <a:ext cx="64008" cy="41148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590288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3.  Kompozitna mjera koja podiže raspon neizvršenja za obveznicu (preko relativne volatilnosti tržišta akcija)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1.2. </a:t>
            </a:r>
            <a:r>
              <a:rPr lang="en-US" sz="2400" b="1" dirty="0" err="1" smtClean="0">
                <a:solidFill>
                  <a:srgbClr val="FFFFFF"/>
                </a:solidFill>
              </a:rPr>
              <a:t>Finansijske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prevare – kategorije </a:t>
            </a:r>
            <a:r>
              <a:rPr lang="en-US" sz="2400" b="1" dirty="0" err="1">
                <a:solidFill>
                  <a:srgbClr val="FFFFFF"/>
                </a:solidFill>
              </a:rPr>
              <a:t>i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</a:rPr>
              <a:t>razmjer</a:t>
            </a:r>
            <a:r>
              <a:rPr lang="sr-Latn-BA" sz="2400" b="1" dirty="0" smtClean="0">
                <a:solidFill>
                  <a:srgbClr val="FFFFFF"/>
                </a:solidFill>
              </a:rPr>
              <a:t>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2697480" cy="10972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70432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Protivpravno prisvajanje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sredstava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200400" y="1170432"/>
            <a:ext cx="2697480" cy="109728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1170432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Korupcija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6035040" y="1170432"/>
            <a:ext cx="2697480" cy="10972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0" y="1170432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Lažno finansijsko</a:t>
            </a: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izvještavanje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365760" y="2450592"/>
            <a:ext cx="201168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" y="2469127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C5A028"/>
                </a:solidFill>
              </a:rPr>
              <a:t>125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65760" y="31089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zemalja obuhvaćeno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istraživanjem ACFE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2538078" y="2450592"/>
            <a:ext cx="201168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514600" y="24505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C5A028"/>
                </a:solidFill>
              </a:rPr>
              <a:t>2.690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2514600" y="31089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slučajeva prevara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u uzorku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663440" y="2450592"/>
            <a:ext cx="201168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663440" y="24505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C5A028"/>
                </a:solidFill>
              </a:rPr>
              <a:t>7 mlrd $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4663440" y="31089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ukupnih gubitaka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od prevara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812280" y="2450592"/>
            <a:ext cx="2011680" cy="123444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812280" y="2514600"/>
            <a:ext cx="2011680" cy="4942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C5A028"/>
                </a:solidFill>
              </a:rPr>
              <a:t>880.000 $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675119" y="2928551"/>
            <a:ext cx="2314421" cy="6924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srednji gubitak po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555555"/>
                </a:solidFill>
              </a:rPr>
              <a:t>slučaju lažnog izvještavanja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65760" y="3822192"/>
            <a:ext cx="8412480" cy="777240"/>
          </a:xfrm>
          <a:prstGeom prst="rect">
            <a:avLst/>
          </a:prstGeom>
          <a:solidFill>
            <a:srgbClr val="1E2761">
              <a:alpha val="10000"/>
            </a:srgbClr>
          </a:solidFill>
          <a:ln w="6350">
            <a:solidFill>
              <a:srgbClr val="1E27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3858768"/>
            <a:ext cx="804672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Lažno finansijsko izvještavanje</a:t>
            </a:r>
            <a:r>
              <a:rPr lang="en-US" dirty="0">
                <a:solidFill>
                  <a:srgbClr val="1E2761"/>
                </a:solidFill>
              </a:rPr>
              <a:t> – najrjeđa vrsta prevare (~10% slučajeva), ali uzrokuje </a:t>
            </a:r>
            <a:r>
              <a:rPr lang="en-US" b="1" dirty="0">
                <a:solidFill>
                  <a:srgbClr val="1E2761"/>
                </a:solidFill>
              </a:rPr>
              <a:t>najveću materijalnu štetu.</a:t>
            </a:r>
            <a:r>
              <a:rPr lang="en-US" dirty="0">
                <a:solidFill>
                  <a:srgbClr val="1E2761"/>
                </a:solidFill>
              </a:rPr>
              <a:t> Upravo zbog toga od XX vijeka raste strah od posljedica gubitka povjerenja u finansijske informacije.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I</a:t>
            </a:r>
            <a:r>
              <a:rPr lang="en-US" sz="2400" b="1" dirty="0" err="1" smtClean="0">
                <a:solidFill>
                  <a:srgbClr val="FFFFFF"/>
                </a:solidFill>
              </a:rPr>
              <a:t>nformacioni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jaz i korporativno upravljanje na neaktivnim tržištima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98755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64008" cy="98755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1615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Trošak duga – oprez pri izračunavanju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48640" y="1508760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Nekad se koristi knjigovodstvena ili prosječna ponderisana kamatna stopa. Nesigurno ako preduzeće pozajmljuje u stranoj valuti (razlike u inflacijama) ili ima mnogo kratkoročnog duga (koji snižava prosječnu stopu).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258568"/>
            <a:ext cx="8412480" cy="98755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258568"/>
            <a:ext cx="64008" cy="98755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33172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Informacioni jaz – popunjavanje praznina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48640" y="2624328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Kada važne informacije nedostaju u jednom, mogu biti dostupne u drugim finansijskim izvještajima ili internim dokumentima. Prosjek privredne grane obezbjeđuje potrebne inpute – uz uslov konzistentnosti.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3374136"/>
            <a:ext cx="8412480" cy="98755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374136"/>
            <a:ext cx="64008" cy="98755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447288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5A3A6B"/>
                </a:solidFill>
              </a:rPr>
              <a:t>Loše korporativno upravljanje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548640" y="3739896"/>
            <a:ext cx="8138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Treba voditi računa o visini reinvestiranja i budućeg rasta koji utiče na cijenu kapitala te o optimizaciji finansiranja. Ako menadžment nije dobar, bolje je koristiti trenutni nego planirani racio D/E.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65760" y="4507992"/>
            <a:ext cx="8412480" cy="594360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526280"/>
            <a:ext cx="8046720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D9E8"/>
                </a:solidFill>
              </a:rPr>
              <a:t>Loše korporativno upravljanje uništava vrijednost preduzeća – ovo treba imati u vidu ako su promjene menadžera rijetke i spore. Konačna procijenjena vrijednost biće nestalnija za preduzeća na tržištima u razvoju nego za uporediva preduzeća na razvijenim tržištima.</a:t>
            </a:r>
            <a:endParaRPr lang="en-US" sz="1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6.3. </a:t>
            </a:r>
            <a:r>
              <a:rPr lang="en-US" sz="2400" b="1" dirty="0" err="1" smtClean="0">
                <a:solidFill>
                  <a:srgbClr val="FFFFFF"/>
                </a:solidFill>
              </a:rPr>
              <a:t>DCF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modeli sa rizikom zemlje uključenim u novčani tok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Specifični rizici (rizik zemlje) ugrađuju se u novčani tok, a ne u diskontnu stopu. Diskontna stopa sadrži samo nediverzifikovani rizik – većina rizika zemlje je jednosmjerna i visoko diverzifikovana.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19072"/>
            <a:ext cx="4114800" cy="1325880"/>
          </a:xfrm>
          <a:prstGeom prst="rect">
            <a:avLst/>
          </a:prstGeom>
          <a:solidFill>
            <a:srgbClr val="141B45"/>
          </a:solidFill>
          <a:ln w="12700">
            <a:solidFill>
              <a:srgbClr val="141B4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7647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b="1" dirty="0" smtClean="0">
                <a:solidFill>
                  <a:srgbClr val="C5A028"/>
                </a:solidFill>
              </a:rPr>
              <a:t>Diskontna stopa isključuje rizik zemlje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02920" y="2084832"/>
            <a:ext cx="38404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sr-Latn-BA" sz="1600" dirty="0">
                <a:solidFill>
                  <a:schemeClr val="bg1"/>
                </a:solidFill>
              </a:rPr>
              <a:t>DCF model sa analizom scenarija vjerovatnoće je varijacija modela sa uključenim rizikom zemlje u novčani tok, jer u obe verzije trošak kapitala odnosno diskontna stopa isključuje premiju za rizik zemlje</a:t>
            </a:r>
            <a:r>
              <a:rPr lang="sr-Latn-BA" sz="1600" dirty="0" smtClean="0">
                <a:solidFill>
                  <a:schemeClr val="bg1"/>
                </a:solidFill>
              </a:rPr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4663440" y="1719072"/>
            <a:ext cx="4114800" cy="1325880"/>
          </a:xfrm>
          <a:prstGeom prst="rect">
            <a:avLst/>
          </a:prstGeom>
          <a:solidFill>
            <a:srgbClr val="2A6B4A"/>
          </a:solidFill>
          <a:ln w="12700">
            <a:solidFill>
              <a:srgbClr val="2A6B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7647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DCF sa analizom scenarija vjerovatnoće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00600" y="2084832"/>
            <a:ext cx="384048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Rizik zemlje ugrađen u projektovane novčane tokove po scenarijima. Respektuje se da nisu sva preduzeća jednako izložena riziku.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3182112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3182112"/>
            <a:ext cx="64008" cy="658368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11810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Diverzifikovani rizici → u novčani tok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48640" y="3415655"/>
            <a:ext cx="81381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Eksproprijacija, nacionalizacija, devalvacija – jednosmjerni rizici koji se lakše ugrađuju u novčane tokove.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365760" y="3931920"/>
            <a:ext cx="841248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931920"/>
            <a:ext cx="64008" cy="6583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98678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Nediverzifikovani rizici → u diskontnu stopu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48640" y="4251960"/>
            <a:ext cx="8138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Samo sistemski tržišni rizik ostaje u diskontnoj stopi kod ovog pristupa.</a:t>
            </a:r>
            <a:endParaRPr lang="en-US" sz="1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Nekontinuirani rizik – drvo </a:t>
            </a:r>
            <a:r>
              <a:rPr lang="en-US" sz="2400" b="1" dirty="0" err="1">
                <a:solidFill>
                  <a:srgbClr val="FFFFFF"/>
                </a:solidFill>
              </a:rPr>
              <a:t>odlučivanja</a:t>
            </a:r>
            <a:r>
              <a:rPr lang="en-US" sz="2400" b="1" dirty="0">
                <a:solidFill>
                  <a:srgbClr val="FFFFFF"/>
                </a:solidFill>
              </a:rPr>
              <a:t> </a:t>
            </a:r>
            <a:r>
              <a:rPr lang="en-US" sz="2400" b="1" dirty="0" smtClean="0">
                <a:solidFill>
                  <a:srgbClr val="FFFFFF"/>
                </a:solidFill>
              </a:rPr>
              <a:t>(</a:t>
            </a:r>
            <a:r>
              <a:rPr lang="sr-Latn-BA" sz="2400" b="1" dirty="0" smtClean="0">
                <a:solidFill>
                  <a:srgbClr val="FFFFFF"/>
                </a:solidFill>
              </a:rPr>
              <a:t>primjer nacionalizacije preduzeća</a:t>
            </a:r>
            <a:r>
              <a:rPr lang="en-US" sz="2400" b="1" dirty="0" smtClean="0">
                <a:solidFill>
                  <a:srgbClr val="FFFFFF"/>
                </a:solidFill>
              </a:rPr>
              <a:t>)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Rizik nacionalizacije ne može se lako ugraditi u betu ili raspon neizvršenja. Koristi se drvo odlučivanja koje reflektuje ishode.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57200" y="1920240"/>
            <a:ext cx="2286000" cy="6858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920240"/>
            <a:ext cx="2194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5A028"/>
                </a:solidFill>
              </a:rPr>
              <a:t>Vrijednost akcije danas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C5A028"/>
                </a:solidFill>
              </a:rPr>
              <a:t>= 15 x </a:t>
            </a:r>
            <a:r>
              <a:rPr lang="en-US" sz="1400" b="1" dirty="0" smtClean="0">
                <a:solidFill>
                  <a:srgbClr val="C5A028"/>
                </a:solidFill>
              </a:rPr>
              <a:t>0,8 </a:t>
            </a:r>
            <a:r>
              <a:rPr lang="en-US" sz="1400" b="1" dirty="0">
                <a:solidFill>
                  <a:srgbClr val="C5A028"/>
                </a:solidFill>
              </a:rPr>
              <a:t>+ 5 x 0,2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C5A028"/>
                </a:solidFill>
              </a:rPr>
              <a:t>= $13 / akciji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0" y="2121408"/>
            <a:ext cx="1280160" cy="0"/>
          </a:xfrm>
          <a:prstGeom prst="line">
            <a:avLst/>
          </a:prstGeom>
          <a:noFill/>
          <a:ln w="25400">
            <a:solidFill>
              <a:srgbClr val="3A5F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0" y="1874520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3A5FA0"/>
                </a:solidFill>
              </a:rPr>
              <a:t>Vjerovatnoća = 80%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0" y="1572768"/>
            <a:ext cx="4663440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0" y="1600200"/>
            <a:ext cx="4480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Preduzeće s trajnim poslovanjem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206240" y="187452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D6D9E8"/>
                </a:solidFill>
              </a:rPr>
              <a:t>Vrijednost sopstvenog kapitala = $15 / akciji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D6D9E8"/>
                </a:solidFill>
              </a:rPr>
              <a:t>(prema standardnoj DCF metodi)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2743200" y="2395728"/>
            <a:ext cx="1280160" cy="0"/>
          </a:xfrm>
          <a:prstGeom prst="line">
            <a:avLst/>
          </a:prstGeom>
          <a:noFill/>
          <a:ln w="25400">
            <a:solidFill>
              <a:srgbClr val="8B1A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0" y="2423160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8B1A1A"/>
                </a:solidFill>
              </a:rPr>
              <a:t>Vjerovatnoća = 20%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0" y="2633472"/>
            <a:ext cx="4663440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06240" y="2660904"/>
            <a:ext cx="4480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Nacionalizacija preduzeća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206240" y="2935224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Vrijednost sopstvenog kapitala = $5 / akciji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(izjednačeno s knjigovodstvenom vrijednošću)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3697142"/>
            <a:ext cx="8412480" cy="29260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87257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A028"/>
                </a:solidFill>
              </a:rPr>
              <a:t>Dva inputa za analizu rizika nacionalizacije: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22511" y="4056970"/>
            <a:ext cx="41148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0684" y="4056970"/>
            <a:ext cx="64008" cy="7772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415780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Vjerovatnoća nacionalizacije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02920" y="4407655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Politička situacija i istorija nacionalizacija u zemlji (viša za preduzeća s prirodnim resursima nego za tehnološka).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631436" y="4112576"/>
            <a:ext cx="41148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31436" y="4112576"/>
            <a:ext cx="64008" cy="7772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96893" y="4112576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Posljedice po vrijednost akcija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796893" y="4389120"/>
            <a:ext cx="3794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Na osnovu ranijih slučajeva – da li </a:t>
            </a:r>
            <a:r>
              <a:rPr lang="en-US" sz="1400" dirty="0" err="1">
                <a:solidFill>
                  <a:srgbClr val="444444"/>
                </a:solidFill>
              </a:rPr>
              <a:t>akcionari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dobi</a:t>
            </a:r>
            <a:r>
              <a:rPr lang="sr-Latn-BA" sz="1400" dirty="0" smtClean="0">
                <a:solidFill>
                  <a:srgbClr val="444444"/>
                </a:solidFill>
              </a:rPr>
              <a:t>j</a:t>
            </a:r>
            <a:r>
              <a:rPr lang="en-US" sz="1400" dirty="0" err="1" smtClean="0">
                <a:solidFill>
                  <a:srgbClr val="444444"/>
                </a:solidFill>
              </a:rPr>
              <a:t>aju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>
                <a:solidFill>
                  <a:srgbClr val="444444"/>
                </a:solidFill>
              </a:rPr>
              <a:t>knjigovodstvenu ili nižu vrijednost akcija.</a:t>
            </a:r>
            <a:endParaRPr lang="en-US" sz="1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6.4. </a:t>
            </a:r>
            <a:r>
              <a:rPr lang="en-US" sz="2400" b="1" dirty="0" err="1" smtClean="0">
                <a:solidFill>
                  <a:srgbClr val="FFFFFF"/>
                </a:solidFill>
              </a:rPr>
              <a:t>Tržišne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metode na neaktivnim tržištima kapitala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Dva osnovna problema: mali broj uporedivih preduzeća i velike razlike u pokazateljima (rizik, novčani tok, rast). Tri tehnike za odabir uporedivih preduzeća: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19072"/>
            <a:ext cx="841248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19072"/>
            <a:ext cx="64008" cy="71323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719072"/>
            <a:ext cx="502920" cy="71323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19072"/>
            <a:ext cx="502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87552" y="1722779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1E2761"/>
                </a:solidFill>
              </a:rPr>
              <a:t>Ekonomski lanac djelatnosti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87552" y="2057400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Uključiti preduzeća koja kotiraju i čine dio ekonomskog lanca koji povezuje datu djelatnost.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542032"/>
            <a:ext cx="841248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542032"/>
            <a:ext cx="64008" cy="71323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542032"/>
            <a:ext cx="502920" cy="713232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542032"/>
            <a:ext cx="502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987552" y="2559331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5A3A6B"/>
                </a:solidFill>
              </a:rPr>
              <a:t>Geografsko proširenje uzorka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987552" y="2880360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Koristiti preduzeća iz iste djelatnosti s drugih tržišta u razvoju ili neaktivnih tržišta.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364992"/>
            <a:ext cx="841248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364992"/>
            <a:ext cx="64008" cy="71323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364992"/>
            <a:ext cx="502920" cy="713232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364992"/>
            <a:ext cx="502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87552" y="3364992"/>
            <a:ext cx="7680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Sva preduzeća na tržištu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005840" y="3611386"/>
            <a:ext cx="7680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Ostati pri istom tržištu i posmatrati sva preduzeća kao uporediva, uz kontrolu razlika regresionom analizom.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4206240"/>
            <a:ext cx="84124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4206240"/>
            <a:ext cx="64008" cy="6858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426110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8B1A1A"/>
                </a:solidFill>
              </a:rPr>
              <a:t>Problem likvidnosti i cijena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48640" y="4496377"/>
            <a:ext cx="8138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Samo nekolicina preduzeća na neaktivnim tržištima ima likvidne akcije. Treba izvršiti kontrolu razlika u likvidnosti koristeći obim trgovanja ili raspon kupovne i prodajne cijene </a:t>
            </a:r>
            <a:r>
              <a:rPr lang="en-US" sz="1400" dirty="0" err="1">
                <a:solidFill>
                  <a:srgbClr val="444444"/>
                </a:solidFill>
              </a:rPr>
              <a:t>kao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smtClean="0">
                <a:solidFill>
                  <a:srgbClr val="444444"/>
                </a:solidFill>
              </a:rPr>
              <a:t>reference</a:t>
            </a:r>
            <a:r>
              <a:rPr lang="sr-Latn-BA" sz="1400" dirty="0" smtClean="0">
                <a:solidFill>
                  <a:srgbClr val="444444"/>
                </a:solidFill>
              </a:rPr>
              <a:t>.</a:t>
            </a:r>
            <a:endParaRPr lang="en-US" sz="14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Prilagođavanje multiplikatora s razvijenih tržišta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</a:rPr>
              <a:t>Kada se kao uporediva koriste preduzeća s razvijenih tržišta, neophodno je uvažiti računovodstvene, makroekonomske i razlike u parametrima rizika. Multiplikatori se prilagođavaju u tri smjera: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755648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55648"/>
            <a:ext cx="6400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755648"/>
            <a:ext cx="38404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55648"/>
            <a:ext cx="384048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68680" y="182880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8B1A1A"/>
                </a:solidFill>
              </a:rPr>
              <a:t>Razlike u računovodstvenoj praksi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868680" y="2121408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Prilagoditi multiplikatore da odraze razlike u računovodstvenim standardima i politikama između tržišta.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734056"/>
            <a:ext cx="841248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734056"/>
            <a:ext cx="64008" cy="118872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34056"/>
            <a:ext cx="384048" cy="118872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734056"/>
            <a:ext cx="38404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68680" y="2807208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5A3A6B"/>
                </a:solidFill>
              </a:rPr>
              <a:t>Kontrola rizika zemlje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868680" y="3099816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(a) Uvođenjem rizika zemlje preko rejtinga zemlje ili raspona neizvršenja, ili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(b) Podjelom uzorka na grupu s razvijenog i grupu s nerazvijenog tržišta, pa utvrđivanjem diskonta za rizik neaktivnog tržišta.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4032504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4032504"/>
            <a:ext cx="6400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4032504"/>
            <a:ext cx="38404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032504"/>
            <a:ext cx="384048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68680" y="4105656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b="1" dirty="0">
                <a:solidFill>
                  <a:srgbClr val="3A5FA0"/>
                </a:solidFill>
              </a:rPr>
              <a:t>Kontrola inflacije i kamatnih stopa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68680" y="4398264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444444"/>
                </a:solidFill>
              </a:rPr>
              <a:t>Prilagoditi multiplikatore razlikama u inflacionim okruženjima i nivoima kamatnih stopa između tržišta.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8640" y="5010912"/>
            <a:ext cx="8046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D6D9E8"/>
                </a:solidFill>
              </a:rPr>
              <a:t>Rizik zemlje ugrađen u novčane tokove po scenarijima omogućava čvrstu informacionu osnovu za detaljnije analiziranje i razumijevanje vrijednosti preduzeća.</a:t>
            </a:r>
            <a:endParaRPr lang="en-US" sz="115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Zaključak – procjena vrijednosti preduzeća na neaktivnim tržištima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50773"/>
            <a:ext cx="8412480" cy="1073555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755648"/>
            <a:ext cx="6400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550773"/>
            <a:ext cx="384048" cy="1073555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55648"/>
            <a:ext cx="384048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22960" y="1572768"/>
            <a:ext cx="7772400" cy="4599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 err="1">
                <a:solidFill>
                  <a:srgbClr val="8B1A1A"/>
                </a:solidFill>
              </a:rPr>
              <a:t>Kod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procjene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vrijednosti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preduzeća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na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neaktivnim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tržištima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kapitala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suočavamo</a:t>
            </a:r>
            <a:r>
              <a:rPr lang="en-US" sz="1600" b="1" dirty="0">
                <a:solidFill>
                  <a:srgbClr val="8B1A1A"/>
                </a:solidFill>
              </a:rPr>
              <a:t> se </a:t>
            </a:r>
            <a:r>
              <a:rPr lang="en-US" sz="1600" b="1" dirty="0" err="1">
                <a:solidFill>
                  <a:srgbClr val="8B1A1A"/>
                </a:solidFill>
              </a:rPr>
              <a:t>sa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četiri</a:t>
            </a:r>
            <a:r>
              <a:rPr lang="en-US" sz="1600" b="1" dirty="0">
                <a:solidFill>
                  <a:srgbClr val="8B1A1A"/>
                </a:solidFill>
              </a:rPr>
              <a:t> </a:t>
            </a:r>
            <a:r>
              <a:rPr lang="en-US" sz="1600" b="1" dirty="0" err="1">
                <a:solidFill>
                  <a:srgbClr val="8B1A1A"/>
                </a:solidFill>
              </a:rPr>
              <a:t>problema</a:t>
            </a:r>
            <a:r>
              <a:rPr lang="en-US" sz="1600" b="1" dirty="0">
                <a:solidFill>
                  <a:srgbClr val="8B1A1A"/>
                </a:solidFill>
              </a:rPr>
              <a:t>: 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68680" y="2121408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BA" sz="1400" dirty="0" smtClean="0"/>
              <a:t>nestabilnim </a:t>
            </a:r>
            <a:r>
              <a:rPr lang="sr-Latn-BA" sz="1400" dirty="0"/>
              <a:t>lokalnim valutama, rizikom zemlje, nedostatkom ključnih informacija potrebnih za procjenu i lošim korporativnim upravljanjem.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734056"/>
            <a:ext cx="8412480" cy="1188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734056"/>
            <a:ext cx="64008" cy="118872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34056"/>
            <a:ext cx="384048" cy="118872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734056"/>
            <a:ext cx="38404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68680" y="2742459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 err="1">
                <a:solidFill>
                  <a:srgbClr val="5A3A6B"/>
                </a:solidFill>
              </a:rPr>
              <a:t>Sistemski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okvir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za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procjenu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vrijednosti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ovih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preduzeća</a:t>
            </a:r>
            <a:r>
              <a:rPr lang="en-US" sz="1600" b="1" dirty="0">
                <a:solidFill>
                  <a:srgbClr val="5A3A6B"/>
                </a:solidFill>
              </a:rPr>
              <a:t> </a:t>
            </a:r>
            <a:r>
              <a:rPr lang="en-US" sz="1600" b="1" dirty="0" err="1">
                <a:solidFill>
                  <a:srgbClr val="5A3A6B"/>
                </a:solidFill>
              </a:rPr>
              <a:t>obuhvata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8680" y="3055332"/>
            <a:ext cx="7772400" cy="867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BA" sz="1400" dirty="0" smtClean="0">
                <a:solidFill>
                  <a:srgbClr val="444444"/>
                </a:solidFill>
              </a:rPr>
              <a:t>I</a:t>
            </a:r>
            <a:r>
              <a:rPr lang="en-US" sz="1400" dirty="0" err="1" smtClean="0">
                <a:solidFill>
                  <a:srgbClr val="444444"/>
                </a:solidFill>
              </a:rPr>
              <a:t>zbor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valute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za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 smtClean="0">
                <a:solidFill>
                  <a:srgbClr val="444444"/>
                </a:solidFill>
              </a:rPr>
              <a:t>procjenu</a:t>
            </a:r>
            <a:r>
              <a:rPr lang="en-US" sz="1400" dirty="0" smtClean="0">
                <a:solidFill>
                  <a:srgbClr val="444444"/>
                </a:solidFill>
              </a:rPr>
              <a:t>,</a:t>
            </a:r>
            <a:endParaRPr lang="sr-Latn-BA" sz="1400" dirty="0" smtClean="0">
              <a:solidFill>
                <a:srgbClr val="44444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BA" sz="1400" dirty="0">
                <a:solidFill>
                  <a:srgbClr val="444444"/>
                </a:solidFill>
              </a:rPr>
              <a:t>M</a:t>
            </a:r>
            <a:r>
              <a:rPr lang="en-US" sz="1400" dirty="0" err="1" smtClean="0">
                <a:solidFill>
                  <a:srgbClr val="444444"/>
                </a:solidFill>
              </a:rPr>
              <a:t>jerenje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rizika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zemlje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izloženosti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datog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preduzeća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riziku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zemlje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preko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bete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ili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lambde</a:t>
            </a:r>
            <a:r>
              <a:rPr lang="en-US" sz="1400" dirty="0">
                <a:solidFill>
                  <a:srgbClr val="444444"/>
                </a:solidFill>
              </a:rPr>
              <a:t>, </a:t>
            </a:r>
            <a:endParaRPr lang="sr-Latn-BA" sz="1400" dirty="0" err="1" smtClean="0">
              <a:solidFill>
                <a:srgbClr val="44444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BA" sz="1400" dirty="0" err="1">
                <a:solidFill>
                  <a:srgbClr val="444444"/>
                </a:solidFill>
              </a:rPr>
              <a:t>T</a:t>
            </a:r>
            <a:r>
              <a:rPr lang="en-US" sz="1400" dirty="0" err="1" smtClean="0">
                <a:solidFill>
                  <a:srgbClr val="444444"/>
                </a:solidFill>
              </a:rPr>
              <a:t>raženje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nedostajućih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informacija</a:t>
            </a:r>
            <a:r>
              <a:rPr lang="en-US" sz="1400" dirty="0">
                <a:solidFill>
                  <a:srgbClr val="444444"/>
                </a:solidFill>
              </a:rPr>
              <a:t> u </a:t>
            </a:r>
            <a:r>
              <a:rPr lang="en-US" sz="1400" dirty="0" err="1">
                <a:solidFill>
                  <a:srgbClr val="444444"/>
                </a:solidFill>
              </a:rPr>
              <a:t>alternativnim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izvorima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endParaRPr lang="sr-Latn-BA" sz="1400" dirty="0" err="1" smtClean="0">
              <a:solidFill>
                <a:srgbClr val="444444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BA" sz="1400" dirty="0" err="1">
                <a:solidFill>
                  <a:srgbClr val="444444"/>
                </a:solidFill>
              </a:rPr>
              <a:t>P</a:t>
            </a:r>
            <a:r>
              <a:rPr lang="en-US" sz="1400" dirty="0" err="1" smtClean="0">
                <a:solidFill>
                  <a:srgbClr val="444444"/>
                </a:solidFill>
              </a:rPr>
              <a:t>rocjenu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novčanih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tokova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koji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reflektuju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kvalitet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menadžmenta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4032504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4032504"/>
            <a:ext cx="6400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4032504"/>
            <a:ext cx="38404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032504"/>
            <a:ext cx="384048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22960" y="4035717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sr-Latn-BA" sz="1600" b="1" dirty="0" err="1" smtClean="0">
                <a:solidFill>
                  <a:srgbClr val="3A5FA0"/>
                </a:solidFill>
              </a:rPr>
              <a:t>P</a:t>
            </a:r>
            <a:r>
              <a:rPr lang="en-US" sz="1600" b="1" dirty="0" err="1" smtClean="0">
                <a:solidFill>
                  <a:srgbClr val="3A5FA0"/>
                </a:solidFill>
              </a:rPr>
              <a:t>rincipi</a:t>
            </a:r>
            <a:r>
              <a:rPr lang="en-US" sz="1600" b="1" dirty="0" smtClean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procjene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ostaju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isti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i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za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preduzeća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na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neaktivnim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 smtClean="0">
                <a:solidFill>
                  <a:srgbClr val="3A5FA0"/>
                </a:solidFill>
              </a:rPr>
              <a:t>kao</a:t>
            </a:r>
            <a:r>
              <a:rPr lang="en-US" sz="1600" b="1" dirty="0" smtClean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i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>
                <a:solidFill>
                  <a:srgbClr val="3A5FA0"/>
                </a:solidFill>
              </a:rPr>
              <a:t>na</a:t>
            </a:r>
            <a:r>
              <a:rPr lang="en-US" sz="1600" b="1" dirty="0">
                <a:solidFill>
                  <a:srgbClr val="3A5FA0"/>
                </a:solidFill>
              </a:rPr>
              <a:t> </a:t>
            </a:r>
            <a:r>
              <a:rPr lang="en-US" sz="1600" b="1" dirty="0" err="1" smtClean="0">
                <a:solidFill>
                  <a:srgbClr val="3A5FA0"/>
                </a:solidFill>
              </a:rPr>
              <a:t>razvijenim</a:t>
            </a:r>
            <a:r>
              <a:rPr lang="sr-Latn-BA" sz="1600" b="1" dirty="0" smtClean="0">
                <a:solidFill>
                  <a:srgbClr val="3A5FA0"/>
                </a:solidFill>
              </a:rPr>
              <a:t> tržištima: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22960" y="4361688"/>
            <a:ext cx="777240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sr-Latn-BA" sz="1400" dirty="0">
                <a:solidFill>
                  <a:srgbClr val="444444"/>
                </a:solidFill>
              </a:rPr>
              <a:t>I</a:t>
            </a:r>
            <a:r>
              <a:rPr lang="en-US" sz="1400" dirty="0" err="1" smtClean="0">
                <a:solidFill>
                  <a:srgbClr val="444444"/>
                </a:solidFill>
              </a:rPr>
              <a:t>zazovi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procjene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mnogo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veći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i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teži</a:t>
            </a:r>
            <a:r>
              <a:rPr lang="en-US" sz="1400" dirty="0">
                <a:solidFill>
                  <a:srgbClr val="444444"/>
                </a:solidFill>
              </a:rPr>
              <a:t>. </a:t>
            </a:r>
            <a:r>
              <a:rPr lang="sr-Latn-BA" sz="1400" dirty="0" smtClean="0">
                <a:solidFill>
                  <a:srgbClr val="444444"/>
                </a:solidFill>
              </a:rPr>
              <a:t>Ipak, ako se </a:t>
            </a:r>
            <a:r>
              <a:rPr lang="en-US" sz="1400" dirty="0" err="1" smtClean="0">
                <a:solidFill>
                  <a:srgbClr val="444444"/>
                </a:solidFill>
              </a:rPr>
              <a:t>vodi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računa</a:t>
            </a:r>
            <a:r>
              <a:rPr lang="en-US" sz="1400" dirty="0">
                <a:solidFill>
                  <a:srgbClr val="444444"/>
                </a:solidFill>
              </a:rPr>
              <a:t> o </a:t>
            </a:r>
            <a:r>
              <a:rPr lang="en-US" sz="1400" dirty="0" err="1">
                <a:solidFill>
                  <a:srgbClr val="444444"/>
                </a:solidFill>
              </a:rPr>
              <a:t>odlučujućim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pitanjima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procjene</a:t>
            </a:r>
            <a:r>
              <a:rPr lang="en-US" sz="1400" dirty="0">
                <a:solidFill>
                  <a:srgbClr val="444444"/>
                </a:solidFill>
              </a:rPr>
              <a:t>, </a:t>
            </a:r>
            <a:r>
              <a:rPr lang="en-US" sz="1400" dirty="0" err="1">
                <a:solidFill>
                  <a:srgbClr val="444444"/>
                </a:solidFill>
              </a:rPr>
              <a:t>možemo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doći</a:t>
            </a:r>
            <a:r>
              <a:rPr lang="en-US" sz="1400" dirty="0">
                <a:solidFill>
                  <a:srgbClr val="444444"/>
                </a:solidFill>
              </a:rPr>
              <a:t> do </a:t>
            </a:r>
            <a:r>
              <a:rPr lang="sr-Latn-BA" sz="1400" dirty="0" smtClean="0">
                <a:solidFill>
                  <a:srgbClr val="444444"/>
                </a:solidFill>
              </a:rPr>
              <a:t>relevantne </a:t>
            </a:r>
            <a:r>
              <a:rPr lang="en-US" sz="1400" dirty="0" err="1" smtClean="0">
                <a:solidFill>
                  <a:srgbClr val="444444"/>
                </a:solidFill>
              </a:rPr>
              <a:t>vrijednosti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preduzeća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na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neaktivnom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tržištu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kapitala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preko</a:t>
            </a:r>
            <a:r>
              <a:rPr lang="en-US" sz="1400" dirty="0">
                <a:solidFill>
                  <a:srgbClr val="444444"/>
                </a:solidFill>
              </a:rPr>
              <a:t> </a:t>
            </a:r>
            <a:r>
              <a:rPr lang="sr-Latn-BA" sz="1400" dirty="0" smtClean="0">
                <a:solidFill>
                  <a:srgbClr val="444444"/>
                </a:solidFill>
              </a:rPr>
              <a:t>DCF</a:t>
            </a:r>
            <a:r>
              <a:rPr lang="sr-Latn-BA" sz="1400" dirty="0">
                <a:solidFill>
                  <a:srgbClr val="444444"/>
                </a:solidFill>
              </a:rPr>
              <a:t> </a:t>
            </a:r>
            <a:r>
              <a:rPr lang="sr-Latn-BA" sz="1400" dirty="0" smtClean="0">
                <a:solidFill>
                  <a:srgbClr val="444444"/>
                </a:solidFill>
              </a:rPr>
              <a:t>i </a:t>
            </a:r>
            <a:r>
              <a:rPr lang="en-US" sz="1400" dirty="0" err="1" smtClean="0">
                <a:solidFill>
                  <a:srgbClr val="444444"/>
                </a:solidFill>
              </a:rPr>
              <a:t>tržišnih</a:t>
            </a:r>
            <a:r>
              <a:rPr lang="en-US" sz="1400" dirty="0" smtClean="0">
                <a:solidFill>
                  <a:srgbClr val="444444"/>
                </a:solidFill>
              </a:rPr>
              <a:t> </a:t>
            </a:r>
            <a:r>
              <a:rPr lang="en-US" sz="1400" dirty="0" err="1">
                <a:solidFill>
                  <a:srgbClr val="444444"/>
                </a:solidFill>
              </a:rPr>
              <a:t>metoda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8640" y="5010912"/>
            <a:ext cx="8046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D6D9E8"/>
                </a:solidFill>
              </a:rPr>
              <a:t>Rizik zemlje ugrađen u novčane tokove po scenarijima omogućava čvrstu informacionu osnovu za detaljnije analiziranje i razumijevanje vrijednosti preduzeća.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404067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1.3. </a:t>
            </a:r>
            <a:r>
              <a:rPr lang="en-US" sz="2400" b="1" dirty="0" err="1" smtClean="0">
                <a:solidFill>
                  <a:srgbClr val="FFFFFF"/>
                </a:solidFill>
              </a:rPr>
              <a:t>Forenzičko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računovodstvo – odgovor na prevare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170432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Zašto se razvilo forenzičko računovodstvo?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65760" y="1572768"/>
            <a:ext cx="8412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72768"/>
            <a:ext cx="64008" cy="5486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600200"/>
            <a:ext cx="8138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1.  Klasično računovodstvo nema odgovarajuće instrumente i metode za </a:t>
            </a:r>
            <a:r>
              <a:rPr lang="en-US" dirty="0" err="1">
                <a:solidFill>
                  <a:srgbClr val="333333"/>
                </a:solidFill>
              </a:rPr>
              <a:t>otkrivanje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manipulacija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65760" y="2231136"/>
            <a:ext cx="8412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231136"/>
            <a:ext cx="64008" cy="5486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258568"/>
            <a:ext cx="8138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2.  Institucije za suzbijanje privrednog kriminala nemaju dovoljno </a:t>
            </a:r>
            <a:r>
              <a:rPr lang="en-US" dirty="0" err="1">
                <a:solidFill>
                  <a:srgbClr val="333333"/>
                </a:solidFill>
              </a:rPr>
              <a:t>osposobljenih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kadrova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65760" y="2889504"/>
            <a:ext cx="84124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5E5"/>
            </a:solidFill>
            <a:prstDash val="solid"/>
          </a:ln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889504"/>
            <a:ext cx="64008" cy="548640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916936"/>
            <a:ext cx="8138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3.  Računovodstvena profesija svjesna je da ne može potpuno spriječiti objavljivanje </a:t>
            </a:r>
            <a:r>
              <a:rPr lang="en-US" dirty="0" err="1">
                <a:solidFill>
                  <a:srgbClr val="333333"/>
                </a:solidFill>
              </a:rPr>
              <a:t>obmanjujućih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izvještaja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365760" y="3566160"/>
            <a:ext cx="8412480" cy="12344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621024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C5A028"/>
                </a:solidFill>
              </a:rPr>
              <a:t>Forenzičko računovodstvo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94360" y="3959352"/>
            <a:ext cx="7955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D6D9E8"/>
                </a:solidFill>
              </a:rPr>
              <a:t>Specijalizovana profesionalna djelatnost forenzičkih stručnjaka i računovođa usmjerena na prevenciju i otkrivanje ilegalnih i drugih nedozvoljenih aktivnosti u poslovnim </a:t>
            </a:r>
            <a:r>
              <a:rPr lang="en-US" sz="1600" i="1" dirty="0" err="1">
                <a:solidFill>
                  <a:srgbClr val="D6D9E8"/>
                </a:solidFill>
              </a:rPr>
              <a:t>operacijama</a:t>
            </a:r>
            <a:r>
              <a:rPr lang="en-US" sz="1600" i="1" dirty="0">
                <a:solidFill>
                  <a:srgbClr val="D6D9E8"/>
                </a:solidFill>
              </a:rPr>
              <a:t> </a:t>
            </a:r>
            <a:r>
              <a:rPr lang="en-US" sz="1600" i="1" dirty="0" err="1" smtClean="0">
                <a:solidFill>
                  <a:srgbClr val="D6D9E8"/>
                </a:solidFill>
              </a:rPr>
              <a:t>preduzeća</a:t>
            </a:r>
            <a:r>
              <a:rPr lang="sr-Latn-BA" sz="1600" i="1" dirty="0" smtClean="0">
                <a:solidFill>
                  <a:srgbClr val="D6D9E8"/>
                </a:solidFill>
              </a:rPr>
              <a:t> ili drugog poslovnog subjekta</a:t>
            </a:r>
            <a:r>
              <a:rPr lang="en-US" sz="1600" i="1" dirty="0" smtClean="0">
                <a:solidFill>
                  <a:srgbClr val="D6D9E8"/>
                </a:solidFill>
              </a:rPr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1.4. </a:t>
            </a:r>
            <a:r>
              <a:rPr lang="en-US" sz="2400" b="1" dirty="0" err="1" smtClean="0">
                <a:solidFill>
                  <a:srgbClr val="FFFFFF"/>
                </a:solidFill>
              </a:rPr>
              <a:t>Procjenjivač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i finansijski izvještaji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Uprkos riziku od lažnog izvještavanja, procjenjivač ne može izbjeći oslanjanje na finansijske izvještaje. Tačnost podataka može biti narušena na dva načina: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783080"/>
            <a:ext cx="4114800" cy="141732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810512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1. Nenamjerne greške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02920" y="219456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Nastaju u fazi prikupljanja ili obrade dokumentacije. Nema prisutnosti namjere – štete su daleko manje od finansijskih prevara.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663440" y="1783080"/>
            <a:ext cx="4114800" cy="14173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1810512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2. Namjerno kršenje pravila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00600" y="218937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Namjerno kršenje pravila o priznavanju i procjeni imovine/obaveza u cilju prezentacije lažne slike o položaju preduzeća.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8412480" cy="640080"/>
          </a:xfrm>
          <a:prstGeom prst="rect">
            <a:avLst/>
          </a:prstGeom>
          <a:solidFill>
            <a:srgbClr val="C5A028">
              <a:alpha val="15000"/>
            </a:srgbClr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364992"/>
            <a:ext cx="804672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1E2761"/>
                </a:solidFill>
              </a:rPr>
              <a:t>Ključna razlika: prisustvo namjere. Finansijske prevare uzrokuju daleko veće i trajnije štete od nenamjernih grešaka.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65760" y="4114800"/>
            <a:ext cx="84124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4114800"/>
            <a:ext cx="64008" cy="6858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4142232"/>
            <a:ext cx="8138160" cy="630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Lažno finansijsko izvještavanje ozbiljno ugrožava tržišnu vrijednost preduzeća i dovodi u pitanje cjelokupni postupak procjene.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1.5. </a:t>
            </a:r>
            <a:r>
              <a:rPr lang="en-US" sz="2400" b="1" dirty="0" err="1" smtClean="0">
                <a:solidFill>
                  <a:srgbClr val="FFFFFF"/>
                </a:solidFill>
              </a:rPr>
              <a:t>Opcije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procjenjivača pri sumnji u nepravilnosti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10789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333333"/>
                </a:solidFill>
              </a:rPr>
              <a:t>Kada postoje znaci mogućeg lažnog finansijskog izvještavanja, procjenjivač ima tri opcije: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65760" y="1691640"/>
            <a:ext cx="2697480" cy="2240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691640"/>
            <a:ext cx="2697480" cy="6858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69164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325880" y="1691640"/>
            <a:ext cx="1691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Odbijanje procjene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02920" y="2423160"/>
            <a:ext cx="242316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Ako postoje jasni znaci nepravilnosti, procjenjivač može odbiti da vrši procjenu u takvim uslovima.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200400" y="1691640"/>
            <a:ext cx="2697480" cy="2240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691640"/>
            <a:ext cx="2697480" cy="68580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69164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160520" y="1691640"/>
            <a:ext cx="1691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Forenzička provjera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337560" y="2423160"/>
            <a:ext cx="242316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Zatražiti dodatno ispitivanje finansijskih izvještaja od strane forenzičkih računovođa prije nastavka procjene.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035040" y="1691640"/>
            <a:ext cx="2697480" cy="22402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691640"/>
            <a:ext cx="2697480" cy="6858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35040" y="1691640"/>
            <a:ext cx="914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995160" y="1691640"/>
            <a:ext cx="1691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Stroge mjere opreza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172200" y="2423160"/>
            <a:ext cx="2423160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Ako naznake nisu toliko jasne, pristupiti analizi uz stroge mjere opreza i pojačan kritički pristup.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65760" y="4096512"/>
            <a:ext cx="8412480" cy="71323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114800"/>
            <a:ext cx="804672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5A028"/>
                </a:solidFill>
              </a:rPr>
              <a:t>Racio analiza </a:t>
            </a:r>
            <a:r>
              <a:rPr lang="en-US" dirty="0">
                <a:solidFill>
                  <a:srgbClr val="FFFFFF"/>
                </a:solidFill>
              </a:rPr>
              <a:t>koja prethodi procjeni može pružiti značajne dokaze pri utvrđivanju finansijskih prevara – koriste je i revizori i forenzički računovođe.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1.6. </a:t>
            </a:r>
            <a:r>
              <a:rPr lang="en-US" sz="2400" b="1" dirty="0" err="1" smtClean="0">
                <a:solidFill>
                  <a:srgbClr val="FFFFFF"/>
                </a:solidFill>
              </a:rPr>
              <a:t>Alternativni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modeli analize i prilagođavanja finansijskih izvještaja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3444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Bilans uspjeha – zarađivačka moć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1527048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Procjena zarađivačke moći preduzeća je generalno najvažniji faktor ukupne vrijednosti – prilagođavanja su ovdje najkritičnija.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219456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194560"/>
            <a:ext cx="64008" cy="868680"/>
          </a:xfrm>
          <a:prstGeom prst="rect">
            <a:avLst/>
          </a:prstGeom>
          <a:solidFill>
            <a:srgbClr val="3A5FA0"/>
          </a:solidFill>
          <a:ln w="12700">
            <a:solidFill>
              <a:srgbClr val="3A5F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24028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Bilans stanja – vrijednost aktive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48640" y="2532888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Prilagođavanja u bilansu stanja često su neophodna za svrhe analize, posebno pri sumnji u kreativno računovodstvo.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65760" y="3200400"/>
            <a:ext cx="841248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3200400"/>
            <a:ext cx="64008" cy="868680"/>
          </a:xfrm>
          <a:prstGeom prst="rect">
            <a:avLst/>
          </a:prstGeom>
          <a:solidFill>
            <a:srgbClr val="5A3A6B"/>
          </a:solidFill>
          <a:ln w="12700">
            <a:solidFill>
              <a:srgbClr val="5A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324612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1E2761"/>
                </a:solidFill>
              </a:rPr>
              <a:t>Standardna prilagođavanja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48640" y="3538728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</a:rPr>
              <a:t>Uvode se radi ujednačavanja s međunarodnim </a:t>
            </a:r>
            <a:r>
              <a:rPr lang="en-US" sz="1600" dirty="0" err="1">
                <a:solidFill>
                  <a:srgbClr val="444444"/>
                </a:solidFill>
              </a:rPr>
              <a:t>standardima</a:t>
            </a:r>
            <a:r>
              <a:rPr lang="en-US" sz="1600" dirty="0">
                <a:solidFill>
                  <a:srgbClr val="444444"/>
                </a:solidFill>
              </a:rPr>
              <a:t> </a:t>
            </a:r>
            <a:r>
              <a:rPr lang="en-US" sz="1600" dirty="0" smtClean="0">
                <a:solidFill>
                  <a:srgbClr val="444444"/>
                </a:solidFill>
              </a:rPr>
              <a:t>(</a:t>
            </a:r>
            <a:r>
              <a:rPr lang="sr-Latn-BA" sz="1600" dirty="0" smtClean="0">
                <a:solidFill>
                  <a:srgbClr val="444444"/>
                </a:solidFill>
              </a:rPr>
              <a:t>ili nacionalnim standardima) </a:t>
            </a:r>
            <a:r>
              <a:rPr lang="en-US" sz="1600" dirty="0" err="1" smtClean="0">
                <a:solidFill>
                  <a:srgbClr val="444444"/>
                </a:solidFill>
              </a:rPr>
              <a:t>kako</a:t>
            </a:r>
            <a:r>
              <a:rPr lang="en-US" sz="1600" dirty="0" smtClean="0">
                <a:solidFill>
                  <a:srgbClr val="444444"/>
                </a:solidFill>
              </a:rPr>
              <a:t> </a:t>
            </a:r>
            <a:r>
              <a:rPr lang="en-US" sz="1600" dirty="0">
                <a:solidFill>
                  <a:srgbClr val="444444"/>
                </a:solidFill>
              </a:rPr>
              <a:t>bi podaci bili komparativni za analizu grane.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65760" y="4224528"/>
            <a:ext cx="8412480" cy="576072"/>
          </a:xfrm>
          <a:prstGeom prst="rect">
            <a:avLst/>
          </a:prstGeom>
          <a:solidFill>
            <a:srgbClr val="C5A028">
              <a:alpha val="15000"/>
            </a:srgbClr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242816"/>
            <a:ext cx="8046720" cy="5394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1E2761"/>
                </a:solidFill>
              </a:rPr>
              <a:t>Vrsta prilagođavanja zavisi od mišljenja procjenjivača, osnova vrijednosti koje se primjenjuju i specifičnog </a:t>
            </a:r>
            <a:r>
              <a:rPr lang="en-US" i="1" dirty="0" err="1">
                <a:solidFill>
                  <a:srgbClr val="1E2761"/>
                </a:solidFill>
              </a:rPr>
              <a:t>cilja</a:t>
            </a:r>
            <a:r>
              <a:rPr lang="en-US" i="1" dirty="0">
                <a:solidFill>
                  <a:srgbClr val="1E2761"/>
                </a:solidFill>
              </a:rPr>
              <a:t> </a:t>
            </a:r>
            <a:r>
              <a:rPr lang="en-US" i="1" dirty="0" err="1" smtClean="0">
                <a:solidFill>
                  <a:srgbClr val="1E2761"/>
                </a:solidFill>
              </a:rPr>
              <a:t>procjene</a:t>
            </a:r>
            <a:r>
              <a:rPr lang="sr-Latn-BA" i="1" dirty="0" smtClean="0">
                <a:solidFill>
                  <a:srgbClr val="1E2761"/>
                </a:solidFill>
              </a:rPr>
              <a:t> vrijednosti</a:t>
            </a:r>
            <a:r>
              <a:rPr lang="en-US" i="1" dirty="0" smtClean="0">
                <a:solidFill>
                  <a:srgbClr val="1E2761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ED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64008"/>
          </a:xfrm>
          <a:prstGeom prst="rect">
            <a:avLst/>
          </a:prstGeom>
          <a:solidFill>
            <a:srgbClr val="C5A028"/>
          </a:solidFill>
          <a:ln w="12700">
            <a:solidFill>
              <a:srgbClr val="C5A0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r-Latn-BA" sz="2400" b="1" dirty="0" smtClean="0">
                <a:solidFill>
                  <a:srgbClr val="FFFFFF"/>
                </a:solidFill>
              </a:rPr>
              <a:t>1.7. </a:t>
            </a:r>
            <a:r>
              <a:rPr lang="en-US" sz="2400" b="1" dirty="0" err="1" smtClean="0">
                <a:solidFill>
                  <a:srgbClr val="FFFFFF"/>
                </a:solidFill>
              </a:rPr>
              <a:t>Računovodstvene</a:t>
            </a:r>
            <a:r>
              <a:rPr lang="en-US" sz="2400" b="1" dirty="0" smtClean="0">
                <a:solidFill>
                  <a:srgbClr val="FFFFFF"/>
                </a:solidFill>
              </a:rPr>
              <a:t> </a:t>
            </a:r>
            <a:r>
              <a:rPr lang="en-US" sz="2400" b="1" dirty="0">
                <a:solidFill>
                  <a:srgbClr val="FFFFFF"/>
                </a:solidFill>
              </a:rPr>
              <a:t>politike i cilj prilagođavanja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41148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r>
              <a:rPr lang="sr-Latn-BA" dirty="0" smtClean="0"/>
              <a:t>,</a:t>
            </a:r>
            <a:endParaRPr lang="sr-Latn-BA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4114800" cy="47548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4300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Zahtjevi prema procjenjivačima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48640" y="1691640"/>
            <a:ext cx="37947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Prilagoditi stavke ako ne </a:t>
            </a:r>
            <a:r>
              <a:rPr lang="en-US" sz="1600" dirty="0" err="1">
                <a:solidFill>
                  <a:srgbClr val="333333"/>
                </a:solidFill>
              </a:rPr>
              <a:t>odgovaraju</a:t>
            </a:r>
            <a:r>
              <a:rPr lang="en-US" sz="1600" dirty="0">
                <a:solidFill>
                  <a:srgbClr val="333333"/>
                </a:solidFill>
              </a:rPr>
              <a:t> </a:t>
            </a:r>
            <a:r>
              <a:rPr lang="en-US" sz="1600" dirty="0" err="1" smtClean="0">
                <a:solidFill>
                  <a:srgbClr val="333333"/>
                </a:solidFill>
              </a:rPr>
              <a:t>standardima</a:t>
            </a:r>
            <a:r>
              <a:rPr lang="sr-Latn-BA" sz="1600" dirty="0" smtClean="0">
                <a:solidFill>
                  <a:srgbClr val="333333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Eliminisati razlike u </a:t>
            </a:r>
            <a:r>
              <a:rPr lang="en-US" sz="1600" dirty="0" err="1">
                <a:solidFill>
                  <a:srgbClr val="333333"/>
                </a:solidFill>
              </a:rPr>
              <a:t>računovodstvenim</a:t>
            </a:r>
            <a:r>
              <a:rPr lang="en-US" sz="1600" dirty="0">
                <a:solidFill>
                  <a:srgbClr val="333333"/>
                </a:solidFill>
              </a:rPr>
              <a:t> </a:t>
            </a:r>
            <a:r>
              <a:rPr lang="en-US" sz="1600" dirty="0" err="1" smtClean="0">
                <a:solidFill>
                  <a:srgbClr val="333333"/>
                </a:solidFill>
              </a:rPr>
              <a:t>politikama</a:t>
            </a:r>
            <a:r>
              <a:rPr lang="sr-Latn-BA" sz="1600" dirty="0" smtClean="0">
                <a:solidFill>
                  <a:srgbClr val="333333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Osigurati komparabilnost sa prosjekom grane </a:t>
            </a:r>
            <a:r>
              <a:rPr lang="en-US" sz="1600" dirty="0" err="1">
                <a:solidFill>
                  <a:srgbClr val="333333"/>
                </a:solidFill>
              </a:rPr>
              <a:t>ili</a:t>
            </a:r>
            <a:r>
              <a:rPr lang="en-US" sz="1600" dirty="0">
                <a:solidFill>
                  <a:srgbClr val="333333"/>
                </a:solidFill>
              </a:rPr>
              <a:t> </a:t>
            </a:r>
            <a:r>
              <a:rPr lang="en-US" sz="1600" dirty="0" err="1" smtClean="0">
                <a:solidFill>
                  <a:srgbClr val="333333"/>
                </a:solidFill>
              </a:rPr>
              <a:t>konkurentima</a:t>
            </a:r>
            <a:r>
              <a:rPr lang="sr-Latn-BA" sz="1600" dirty="0" smtClean="0">
                <a:solidFill>
                  <a:srgbClr val="333333"/>
                </a:solidFill>
              </a:rPr>
              <a:t>,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333333"/>
                </a:solidFill>
              </a:rPr>
              <a:t>Voditi računa o materijalnosti stavki i </a:t>
            </a:r>
            <a:r>
              <a:rPr lang="en-US" sz="1600" dirty="0" err="1">
                <a:solidFill>
                  <a:srgbClr val="333333"/>
                </a:solidFill>
              </a:rPr>
              <a:t>cilju</a:t>
            </a:r>
            <a:r>
              <a:rPr lang="en-US" sz="1600" dirty="0">
                <a:solidFill>
                  <a:srgbClr val="333333"/>
                </a:solidFill>
              </a:rPr>
              <a:t> </a:t>
            </a:r>
            <a:r>
              <a:rPr lang="en-US" sz="1600" dirty="0" err="1" smtClean="0">
                <a:solidFill>
                  <a:srgbClr val="333333"/>
                </a:solidFill>
              </a:rPr>
              <a:t>procjene</a:t>
            </a:r>
            <a:r>
              <a:rPr lang="sr-Latn-BA" sz="1150" dirty="0" smtClean="0">
                <a:solidFill>
                  <a:srgbClr val="333333"/>
                </a:solidFill>
              </a:rPr>
              <a:t>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663440" y="1143000"/>
            <a:ext cx="41148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143000"/>
            <a:ext cx="4114800" cy="47548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114300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</a:rPr>
              <a:t>Osnova prilagođavanja počiva na: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828032" y="1691640"/>
            <a:ext cx="3822192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</a:rPr>
              <a:t>Analitičkoj procjeni zasnovanoj na </a:t>
            </a:r>
            <a:r>
              <a:rPr lang="en-US" dirty="0" err="1">
                <a:solidFill>
                  <a:srgbClr val="333333"/>
                </a:solidFill>
              </a:rPr>
              <a:t>iskustvu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smtClean="0">
                <a:solidFill>
                  <a:srgbClr val="333333"/>
                </a:solidFill>
              </a:rPr>
              <a:t>procjenjivača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</a:rPr>
              <a:t>Zdravorazumskom pristupu i </a:t>
            </a:r>
            <a:r>
              <a:rPr lang="en-US" dirty="0" err="1">
                <a:solidFill>
                  <a:srgbClr val="333333"/>
                </a:solidFill>
              </a:rPr>
              <a:t>poznavanju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standarda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</a:rPr>
              <a:t>Adekvatnoj </a:t>
            </a:r>
            <a:r>
              <a:rPr lang="en-US" dirty="0" err="1">
                <a:solidFill>
                  <a:srgbClr val="333333"/>
                </a:solidFill>
              </a:rPr>
              <a:t>finansijskoj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analizi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</a:rPr>
              <a:t>Kombinaciji svih </a:t>
            </a:r>
            <a:r>
              <a:rPr lang="en-US" dirty="0" err="1">
                <a:solidFill>
                  <a:srgbClr val="333333"/>
                </a:solidFill>
              </a:rPr>
              <a:t>navedenih</a:t>
            </a:r>
            <a:r>
              <a:rPr lang="en-US" dirty="0">
                <a:solidFill>
                  <a:srgbClr val="333333"/>
                </a:solidFill>
              </a:rPr>
              <a:t> </a:t>
            </a:r>
            <a:r>
              <a:rPr lang="en-US" dirty="0" err="1" smtClean="0">
                <a:solidFill>
                  <a:srgbClr val="333333"/>
                </a:solidFill>
              </a:rPr>
              <a:t>elemenata</a:t>
            </a:r>
            <a:r>
              <a:rPr lang="sr-Latn-BA" dirty="0" smtClean="0">
                <a:solidFill>
                  <a:srgbClr val="333333"/>
                </a:solidFill>
              </a:rPr>
              <a:t>.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65760" y="4407408"/>
            <a:ext cx="8412480" cy="6858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4425696"/>
            <a:ext cx="8046720" cy="649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i="1" dirty="0">
                <a:solidFill>
                  <a:srgbClr val="D6D9E8"/>
                </a:solidFill>
              </a:rPr>
              <a:t>Cilj: eliminisanje nepravilnosti i dolaženje do što nepristrasnijeg i objektivnijeg suda o budućim finansijskim performansama i ukupnoj vrijednosti preduzeća.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5285</Words>
  <Application>Microsoft Office PowerPoint</Application>
  <PresentationFormat>On-screen Show (16:9)</PresentationFormat>
  <Paragraphs>515</Paragraphs>
  <Slides>45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 Math</vt:lpstr>
      <vt:lpstr>Consolas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Uticaj kreativnog računovodstva na procjenu vrijednosti</dc:title>
  <dc:subject>PptxGenJS Presentation</dc:subject>
  <dc:creator>PptxGenJS</dc:creator>
  <cp:lastModifiedBy>Tajana</cp:lastModifiedBy>
  <cp:revision>48</cp:revision>
  <dcterms:created xsi:type="dcterms:W3CDTF">2026-02-27T11:41:42Z</dcterms:created>
  <dcterms:modified xsi:type="dcterms:W3CDTF">2026-03-02T12:44:04Z</dcterms:modified>
</cp:coreProperties>
</file>