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0" r:id="rId1"/>
  </p:sldMasterIdLst>
  <p:notesMasterIdLst>
    <p:notesMasterId r:id="rId121"/>
  </p:notesMasterIdLst>
  <p:sldIdLst>
    <p:sldId id="280" r:id="rId2"/>
    <p:sldId id="257" r:id="rId3"/>
    <p:sldId id="259" r:id="rId4"/>
    <p:sldId id="374" r:id="rId5"/>
    <p:sldId id="281" r:id="rId6"/>
    <p:sldId id="282" r:id="rId7"/>
    <p:sldId id="283" r:id="rId8"/>
    <p:sldId id="375" r:id="rId9"/>
    <p:sldId id="320" r:id="rId10"/>
    <p:sldId id="376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56" r:id="rId46"/>
    <p:sldId id="276" r:id="rId47"/>
    <p:sldId id="279" r:id="rId48"/>
    <p:sldId id="277" r:id="rId49"/>
    <p:sldId id="260" r:id="rId50"/>
    <p:sldId id="261" r:id="rId51"/>
    <p:sldId id="262" r:id="rId52"/>
    <p:sldId id="263" r:id="rId53"/>
    <p:sldId id="264" r:id="rId54"/>
    <p:sldId id="265" r:id="rId55"/>
    <p:sldId id="278" r:id="rId56"/>
    <p:sldId id="266" r:id="rId57"/>
    <p:sldId id="267" r:id="rId58"/>
    <p:sldId id="268" r:id="rId59"/>
    <p:sldId id="269" r:id="rId60"/>
    <p:sldId id="270" r:id="rId61"/>
    <p:sldId id="271" r:id="rId62"/>
    <p:sldId id="272" r:id="rId63"/>
    <p:sldId id="273" r:id="rId64"/>
    <p:sldId id="275" r:id="rId65"/>
    <p:sldId id="348" r:id="rId66"/>
    <p:sldId id="349" r:id="rId67"/>
    <p:sldId id="350" r:id="rId68"/>
    <p:sldId id="351" r:id="rId69"/>
    <p:sldId id="352" r:id="rId70"/>
    <p:sldId id="353" r:id="rId71"/>
    <p:sldId id="354" r:id="rId72"/>
    <p:sldId id="355" r:id="rId73"/>
    <p:sldId id="356" r:id="rId74"/>
    <p:sldId id="357" r:id="rId75"/>
    <p:sldId id="274" r:id="rId76"/>
    <p:sldId id="358" r:id="rId77"/>
    <p:sldId id="359" r:id="rId78"/>
    <p:sldId id="360" r:id="rId79"/>
    <p:sldId id="362" r:id="rId80"/>
    <p:sldId id="363" r:id="rId81"/>
    <p:sldId id="364" r:id="rId82"/>
    <p:sldId id="365" r:id="rId83"/>
    <p:sldId id="366" r:id="rId84"/>
    <p:sldId id="367" r:id="rId85"/>
    <p:sldId id="368" r:id="rId86"/>
    <p:sldId id="369" r:id="rId87"/>
    <p:sldId id="370" r:id="rId88"/>
    <p:sldId id="371" r:id="rId89"/>
    <p:sldId id="372" r:id="rId90"/>
    <p:sldId id="373" r:id="rId91"/>
    <p:sldId id="291" r:id="rId92"/>
    <p:sldId id="292" r:id="rId93"/>
    <p:sldId id="293" r:id="rId94"/>
    <p:sldId id="294" r:id="rId95"/>
    <p:sldId id="295" r:id="rId96"/>
    <p:sldId id="296" r:id="rId97"/>
    <p:sldId id="297" r:id="rId98"/>
    <p:sldId id="298" r:id="rId99"/>
    <p:sldId id="299" r:id="rId100"/>
    <p:sldId id="300" r:id="rId101"/>
    <p:sldId id="301" r:id="rId102"/>
    <p:sldId id="302" r:id="rId103"/>
    <p:sldId id="303" r:id="rId104"/>
    <p:sldId id="304" r:id="rId105"/>
    <p:sldId id="305" r:id="rId106"/>
    <p:sldId id="306" r:id="rId107"/>
    <p:sldId id="307" r:id="rId108"/>
    <p:sldId id="308" r:id="rId109"/>
    <p:sldId id="309" r:id="rId110"/>
    <p:sldId id="310" r:id="rId111"/>
    <p:sldId id="311" r:id="rId112"/>
    <p:sldId id="312" r:id="rId113"/>
    <p:sldId id="313" r:id="rId114"/>
    <p:sldId id="314" r:id="rId115"/>
    <p:sldId id="315" r:id="rId116"/>
    <p:sldId id="316" r:id="rId117"/>
    <p:sldId id="317" r:id="rId118"/>
    <p:sldId id="318" r:id="rId119"/>
    <p:sldId id="319" r:id="rId1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D9F8B8-E87B-FB46-BCF7-2F387E2097ED}" v="9" dt="2025-12-11T14:00:45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5259"/>
  </p:normalViewPr>
  <p:slideViewPr>
    <p:cSldViewPr snapToGrid="0" snapToObjects="1">
      <p:cViewPr varScale="1">
        <p:scale>
          <a:sx n="107" d="100"/>
          <a:sy n="107" d="100"/>
        </p:scale>
        <p:origin x="5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Todorovic" userId="b456dcb4c43cc0e5" providerId="LiveId" clId="{0FADC778-034A-550A-987F-874C8D43A1AC}"/>
    <pc:docChg chg="addSld modSld">
      <pc:chgData name="Igor Todorovic" userId="b456dcb4c43cc0e5" providerId="LiveId" clId="{0FADC778-034A-550A-987F-874C8D43A1AC}" dt="2025-12-11T14:00:48.968" v="20" actId="20577"/>
      <pc:docMkLst>
        <pc:docMk/>
      </pc:docMkLst>
      <pc:sldChg chg="addSp delSp modSp new mod">
        <pc:chgData name="Igor Todorovic" userId="b456dcb4c43cc0e5" providerId="LiveId" clId="{0FADC778-034A-550A-987F-874C8D43A1AC}" dt="2025-12-11T13:58:55.951" v="5"/>
        <pc:sldMkLst>
          <pc:docMk/>
          <pc:sldMk cId="4235883370" sldId="374"/>
        </pc:sldMkLst>
        <pc:spChg chg="mod">
          <ac:chgData name="Igor Todorovic" userId="b456dcb4c43cc0e5" providerId="LiveId" clId="{0FADC778-034A-550A-987F-874C8D43A1AC}" dt="2025-12-11T13:58:36.153" v="1"/>
          <ac:spMkLst>
            <pc:docMk/>
            <pc:sldMk cId="4235883370" sldId="374"/>
            <ac:spMk id="2" creationId="{0430DB19-7B80-809F-11F2-A8178B2C9A57}"/>
          </ac:spMkLst>
        </pc:spChg>
        <pc:spChg chg="add del mod">
          <ac:chgData name="Igor Todorovic" userId="b456dcb4c43cc0e5" providerId="LiveId" clId="{0FADC778-034A-550A-987F-874C8D43A1AC}" dt="2025-12-11T13:58:55.951" v="5"/>
          <ac:spMkLst>
            <pc:docMk/>
            <pc:sldMk cId="4235883370" sldId="374"/>
            <ac:spMk id="3" creationId="{835377C0-F3AC-DD06-7A1A-4686DC376C32}"/>
          </ac:spMkLst>
        </pc:spChg>
        <pc:spChg chg="add mod">
          <ac:chgData name="Igor Todorovic" userId="b456dcb4c43cc0e5" providerId="LiveId" clId="{0FADC778-034A-550A-987F-874C8D43A1AC}" dt="2025-12-11T13:58:54.591" v="3"/>
          <ac:spMkLst>
            <pc:docMk/>
            <pc:sldMk cId="4235883370" sldId="374"/>
            <ac:spMk id="4" creationId="{627406AB-5AE4-EA6E-D58A-3766A8BA80AE}"/>
          </ac:spMkLst>
        </pc:spChg>
      </pc:sldChg>
      <pc:sldChg chg="modSp new mod">
        <pc:chgData name="Igor Todorovic" userId="b456dcb4c43cc0e5" providerId="LiveId" clId="{0FADC778-034A-550A-987F-874C8D43A1AC}" dt="2025-12-11T13:59:36.413" v="11" actId="20577"/>
        <pc:sldMkLst>
          <pc:docMk/>
          <pc:sldMk cId="4057155124" sldId="375"/>
        </pc:sldMkLst>
        <pc:spChg chg="mod">
          <ac:chgData name="Igor Todorovic" userId="b456dcb4c43cc0e5" providerId="LiveId" clId="{0FADC778-034A-550A-987F-874C8D43A1AC}" dt="2025-12-11T13:59:25.344" v="7"/>
          <ac:spMkLst>
            <pc:docMk/>
            <pc:sldMk cId="4057155124" sldId="375"/>
            <ac:spMk id="2" creationId="{8A118B9C-24BB-CEE5-3D0D-C18FD609AB18}"/>
          </ac:spMkLst>
        </pc:spChg>
        <pc:spChg chg="mod">
          <ac:chgData name="Igor Todorovic" userId="b456dcb4c43cc0e5" providerId="LiveId" clId="{0FADC778-034A-550A-987F-874C8D43A1AC}" dt="2025-12-11T13:59:36.413" v="11" actId="20577"/>
          <ac:spMkLst>
            <pc:docMk/>
            <pc:sldMk cId="4057155124" sldId="375"/>
            <ac:spMk id="3" creationId="{21576F2F-858D-096D-D036-D8AC28D2860A}"/>
          </ac:spMkLst>
        </pc:spChg>
      </pc:sldChg>
      <pc:sldChg chg="addSp delSp modSp new mod">
        <pc:chgData name="Igor Todorovic" userId="b456dcb4c43cc0e5" providerId="LiveId" clId="{0FADC778-034A-550A-987F-874C8D43A1AC}" dt="2025-12-11T14:00:48.968" v="20" actId="20577"/>
        <pc:sldMkLst>
          <pc:docMk/>
          <pc:sldMk cId="2954012612" sldId="376"/>
        </pc:sldMkLst>
        <pc:spChg chg="add del mod">
          <ac:chgData name="Igor Todorovic" userId="b456dcb4c43cc0e5" providerId="LiveId" clId="{0FADC778-034A-550A-987F-874C8D43A1AC}" dt="2025-12-11T14:00:41.484" v="16"/>
          <ac:spMkLst>
            <pc:docMk/>
            <pc:sldMk cId="2954012612" sldId="376"/>
            <ac:spMk id="2" creationId="{1289C05B-1500-C464-8CEE-418AD4486AC7}"/>
          </ac:spMkLst>
        </pc:spChg>
        <pc:spChg chg="mod">
          <ac:chgData name="Igor Todorovic" userId="b456dcb4c43cc0e5" providerId="LiveId" clId="{0FADC778-034A-550A-987F-874C8D43A1AC}" dt="2025-12-11T14:00:48.968" v="20" actId="20577"/>
          <ac:spMkLst>
            <pc:docMk/>
            <pc:sldMk cId="2954012612" sldId="376"/>
            <ac:spMk id="3" creationId="{CA9EB2FF-3739-070C-E6E7-DF0522E023C3}"/>
          </ac:spMkLst>
        </pc:spChg>
        <pc:spChg chg="add mod">
          <ac:chgData name="Igor Todorovic" userId="b456dcb4c43cc0e5" providerId="LiveId" clId="{0FADC778-034A-550A-987F-874C8D43A1AC}" dt="2025-12-11T14:00:40.248" v="14"/>
          <ac:spMkLst>
            <pc:docMk/>
            <pc:sldMk cId="2954012612" sldId="376"/>
            <ac:spMk id="4" creationId="{6D42B350-A346-5630-793F-1C4114E48132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48EEE-DF2F-C147-8003-C8F7A6484E7B}" type="datetimeFigureOut">
              <a:rPr lang="en-US" smtClean="0"/>
              <a:t>4/27/26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2468A-9AA2-9C40-A3D4-95C4B1244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2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27F44F-2EDD-164C-B8D1-37684DE998D7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Cyrl-C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52461-4CEC-6C9B-B34D-E73C53250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8F8238-3EB2-8237-D964-C4F44566F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D0293F-FBD8-D2AE-2A23-507E3210D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B4294-C498-2834-86BD-083F5F7F0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871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C3E28-05F0-0E96-BB26-0871655F4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F8F4D0-E69F-15AC-6A59-5F83A0EF0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10C134-02C7-A84B-3973-FFFEE86BD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62373-1594-3209-3CEE-2F7DD1B5D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998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DA8E2-EAC8-FF33-3AD4-F1050A637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0D6C65-E614-B408-4566-F0C94E2557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08BA5D-36A9-C0CD-4FDF-9CD2F3D71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526AC-AA91-344E-13E4-BBA8F9FC8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640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E5A57-0ECB-73C4-F92F-702972F3B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AA44EB-52B9-D662-E133-06A72DBA9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E2323A-6CC9-655E-EB95-1E4F827FF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D71C3-EBAA-EF31-1934-441EB0A07A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012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235B6-4FA3-86C7-C3D7-8FA371B05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FD0943-AB59-816E-C36D-197D8D56B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688B1C-E9AA-9BDF-29F8-65BD6066A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04B60-4338-B555-62D2-C83B451D8F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239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93551-176D-8B51-6C75-C461DE4AF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75A361-D496-5022-AC59-BBFCF2877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F7C16-F28E-034B-822A-9E3881E60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22C04-10BB-2230-79ED-2A356BECCE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140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CFD8B-7BED-34C8-CE38-1EB6BB24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C7D472-9CF4-7371-5C19-0FDE2ACA0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E71B6-0C11-FF4E-209D-AA06A26FB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015CA-56D1-62FE-4C42-A1C2A1F3C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918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44001-3D2F-9065-FBF5-DE92612DE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680371-96CC-78C0-D5D4-86B01F0C9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33DAFC-7FF4-86F9-3807-E4663384F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59CB7-006D-0B8E-F4D0-F57D3DB278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09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FCF5A-DDCE-79E8-F921-54E0B0F97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C3655E-D8BC-A40F-4763-D300F5E05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8C4DA6-6D0E-283D-E6E9-946A5A33F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B85BB-B9FE-292E-CC53-CB9B9F8406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986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C8CD1-8572-8E94-92BB-90AE26C91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E7530-E282-A71C-3ED5-1A84D4F96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EB2AAA-61A4-EB76-5A47-D7A684B00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4CCED-9F83-044E-98E8-F127AB6D39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90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60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FE9252-68BC-9745-8730-79069A7880F6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Cyrl-C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Most severe financial crisis since 1930s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 Great Depression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Failure of businesses: from small family-owned businesses to global conglomerates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Severe decline in corporate and individual consumer wealth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Significant decline in economic activity and employment</a:t>
            </a:r>
          </a:p>
          <a:p>
            <a:pPr>
              <a:lnSpc>
                <a:spcPct val="90000"/>
              </a:lnSpc>
            </a:pPr>
            <a:endParaRPr lang="en-US" b="1">
              <a:solidFill>
                <a:srgbClr val="FF0000"/>
              </a:solidFill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CRISIS IN INVESTOR CONFIDENCE UNDERMINING INTEGRITY OF MARKET AND ECONOMY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from individual investor (e.g. investing in retirement plans) to large institutional investors</a:t>
            </a:r>
            <a:endParaRPr lang="en-US" b="1">
              <a:solidFill>
                <a:srgbClr val="FF0000"/>
              </a:solidFill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Common element in most corporate failures: weaknesses in corporate governance structures, </a:t>
            </a:r>
            <a:r>
              <a:rPr lang="en-US" u="sng">
                <a:latin typeface="Calibri" charset="0"/>
              </a:rPr>
              <a:t>highlighting deficiencies/failures</a:t>
            </a:r>
            <a:r>
              <a:rPr lang="en-US">
                <a:latin typeface="Calibri" charset="0"/>
              </a:rPr>
              <a:t> in:</a:t>
            </a:r>
          </a:p>
          <a:p>
            <a:pPr>
              <a:lnSpc>
                <a:spcPct val="90000"/>
              </a:lnSpc>
              <a:buFont typeface="Calibri" charset="0"/>
              <a:buAutoNum type="alphaLcPeriod"/>
            </a:pPr>
            <a:r>
              <a:rPr lang="en-US">
                <a:latin typeface="Calibri" charset="0"/>
              </a:rPr>
              <a:t> Oversight/supervision and internal control/audit mechanisms in companies</a:t>
            </a:r>
          </a:p>
          <a:p>
            <a:pPr>
              <a:lnSpc>
                <a:spcPct val="90000"/>
              </a:lnSpc>
              <a:buFont typeface="Calibri" charset="0"/>
              <a:buAutoNum type="alphaLcPeriod"/>
            </a:pPr>
            <a:r>
              <a:rPr lang="en-US">
                <a:latin typeface="Calibri" charset="0"/>
              </a:rPr>
              <a:t>Financial transparency (e.g. integrity of financial statements)</a:t>
            </a:r>
          </a:p>
          <a:p>
            <a:pPr>
              <a:lnSpc>
                <a:spcPct val="90000"/>
              </a:lnSpc>
              <a:buFont typeface="Calibri" charset="0"/>
              <a:buAutoNum type="alphaLcPeriod"/>
            </a:pPr>
            <a:r>
              <a:rPr lang="en-US">
                <a:latin typeface="Calibri" charset="0"/>
              </a:rPr>
              <a:t> Sound decision-making processes</a:t>
            </a:r>
          </a:p>
          <a:p>
            <a:pPr>
              <a:lnSpc>
                <a:spcPct val="90000"/>
              </a:lnSpc>
              <a:buFont typeface="Calibri" charset="0"/>
              <a:buAutoNum type="alphaLcPeriod"/>
            </a:pPr>
            <a:r>
              <a:rPr lang="en-US">
                <a:latin typeface="Calibri" charset="0"/>
              </a:rPr>
              <a:t> Mechanisms by which company manages risk</a:t>
            </a:r>
          </a:p>
          <a:p>
            <a:pPr>
              <a:lnSpc>
                <a:spcPct val="90000"/>
              </a:lnSpc>
              <a:buFont typeface="Calibri" charset="0"/>
              <a:buAutoNum type="alphaLcPeriod"/>
            </a:pPr>
            <a:r>
              <a:rPr lang="en-US">
                <a:latin typeface="Calibri" charset="0"/>
              </a:rPr>
              <a:t>Ability to respond effectively to </a:t>
            </a:r>
            <a:r>
              <a:rPr lang="en-US" b="1">
                <a:latin typeface="Calibri" charset="0"/>
              </a:rPr>
              <a:t>both</a:t>
            </a:r>
            <a:r>
              <a:rPr lang="en-US">
                <a:latin typeface="Calibri" charset="0"/>
              </a:rPr>
              <a:t> opportunity </a:t>
            </a:r>
            <a:r>
              <a:rPr lang="en-US" b="1">
                <a:latin typeface="Calibri" charset="0"/>
              </a:rPr>
              <a:t>and </a:t>
            </a:r>
            <a:r>
              <a:rPr lang="en-US">
                <a:latin typeface="Calibri" charset="0"/>
              </a:rPr>
              <a:t>threats/risks/crisis, etc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PRINCIPLES OF GOOD CORPORATE GOVERNANCE APPLY TO </a:t>
            </a:r>
            <a:r>
              <a:rPr lang="en-US" b="1" u="sng">
                <a:solidFill>
                  <a:srgbClr val="FF0000"/>
                </a:solidFill>
                <a:latin typeface="Calibri" charset="0"/>
              </a:rPr>
              <a:t>ALL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 COMPANIES - BUT THE MECHANISMS BY WHICH THE PRINCIPLES ARE APPLIED WILL VARY FROM ONE TYPE OF COMPANY TO ANOTHER</a:t>
            </a:r>
          </a:p>
          <a:p>
            <a:pPr>
              <a:lnSpc>
                <a:spcPct val="90000"/>
              </a:lnSpc>
            </a:pPr>
            <a:endParaRPr lang="en-US">
              <a:latin typeface="Calibri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84CCCF-3DDF-D347-8035-BE0550D90DB7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Heavier supervision usually kicks in once the crisis is well under way.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86E68F-A82F-1C43-AAD5-20A05ADD26DB}" type="slidenum">
              <a:rPr lang="en-US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41C9F1-FF3B-7E40-8AC0-419184232097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Cyrl-C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A74150-5F0F-A244-9748-F3B2E13E5911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Cyrl-C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9pPr>
          </a:lstStyle>
          <a:p>
            <a:fld id="{F15A68CD-28E7-4447-B6A1-6EC51D3C4F1D}" type="slidenum">
              <a:rPr lang="en-US" altLang="en-US">
                <a:latin typeface="Calibri" charset="0"/>
              </a:rPr>
              <a:pPr/>
              <a:t>55</a:t>
            </a:fld>
            <a:endParaRPr lang="en-US" altLang="en-US">
              <a:latin typeface="Calibri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40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37C0B-9B83-43AD-D448-570BF83BC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33D452-FC83-B66E-D723-EB404ED84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3BD9E9-AF76-14E6-1EDB-029117963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44266-82BE-B29D-EFFC-B3B4C5A3D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161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F4AFF-14D0-D499-B5E3-0EA690C02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7A0909-0F8D-9A24-5388-A496A7C12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707D9F-5EB6-0CFC-8486-1C0996D66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903A-1B18-72D2-7762-7148C0093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31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82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1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95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69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3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87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025" y="1613537"/>
            <a:ext cx="10346192" cy="4624687"/>
          </a:xfrm>
        </p:spPr>
        <p:txBody>
          <a:bodyPr lIns="0" rIns="0">
            <a:normAutofit/>
          </a:bodyPr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2139-9001-404A-BC4B-2990692C8AD8}" type="datetime1">
              <a:rPr lang="en-GB" smtClean="0"/>
              <a:t>27/04/2026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3781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3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8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35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72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3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3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berza.com/v2/Pages/docview.aspx?page=scorecard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HDs9_738r0?feature=oembed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gOxWPGsJNY?feature=oembed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rgbClr val="FFFFFF"/>
                </a:solidFill>
              </a:rPr>
              <a:t>KORPORATIVNO UPRAVLJANJE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FFFFFF">
                  <a:alpha val="70000"/>
                </a:srgbClr>
              </a:solidFill>
            </a:endParaRPr>
          </a:p>
          <a:p>
            <a:pPr algn="l"/>
            <a:r>
              <a:rPr lang="en-US">
                <a:solidFill>
                  <a:srgbClr val="FFFFFF">
                    <a:alpha val="70000"/>
                  </a:srgbClr>
                </a:solidFill>
              </a:rPr>
              <a:t>Prof. dr Igor Todorović</a:t>
            </a:r>
          </a:p>
        </p:txBody>
      </p:sp>
      <p:sp>
        <p:nvSpPr>
          <p:cNvPr id="48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95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C05B-1500-C464-8CEE-418AD448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Globalni</a:t>
            </a:r>
            <a:r>
              <a:rPr lang="en-US" dirty="0"/>
              <a:t> </a:t>
            </a:r>
            <a:r>
              <a:rPr lang="en-US" dirty="0" err="1"/>
              <a:t>modeli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(</a:t>
            </a:r>
            <a:r>
              <a:rPr lang="en-US" dirty="0" err="1"/>
              <a:t>anglo-američki</a:t>
            </a:r>
            <a:r>
              <a:rPr lang="en-US" dirty="0"/>
              <a:t>, </a:t>
            </a:r>
            <a:r>
              <a:rPr lang="en-US" dirty="0" err="1"/>
              <a:t>kontinentalni</a:t>
            </a:r>
            <a:r>
              <a:rPr lang="en-US" dirty="0"/>
              <a:t>, </a:t>
            </a:r>
            <a:r>
              <a:rPr lang="en-US" dirty="0" err="1"/>
              <a:t>azijski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EB2FF-3739-070C-E6E7-DF0522E02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Anglo‑</a:t>
            </a:r>
            <a:r>
              <a:rPr lang="en-US" dirty="0" err="1"/>
              <a:t>američki</a:t>
            </a:r>
            <a:r>
              <a:rPr lang="en-US" dirty="0"/>
              <a:t>: </a:t>
            </a:r>
            <a:r>
              <a:rPr lang="en-US" dirty="0" err="1"/>
              <a:t>primat</a:t>
            </a:r>
            <a:r>
              <a:rPr lang="en-US" dirty="0"/>
              <a:t> </a:t>
            </a:r>
            <a:r>
              <a:rPr lang="en-US" dirty="0" err="1"/>
              <a:t>akcionara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Kontinentalni</a:t>
            </a:r>
            <a:r>
              <a:rPr lang="en-US" dirty="0"/>
              <a:t>: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stejkholdere</a:t>
            </a:r>
            <a:r>
              <a:rPr lang="en-US"/>
              <a:t>.</a:t>
            </a:r>
          </a:p>
          <a:p>
            <a:endParaRPr lang="en-US" dirty="0"/>
          </a:p>
          <a:p>
            <a:r>
              <a:rPr lang="en-US" dirty="0" err="1"/>
              <a:t>Azijski</a:t>
            </a:r>
            <a:r>
              <a:rPr lang="en-US" dirty="0"/>
              <a:t>: </a:t>
            </a:r>
            <a:r>
              <a:rPr lang="en-US" dirty="0" err="1"/>
              <a:t>porodično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državno</a:t>
            </a:r>
            <a:r>
              <a:rPr lang="en-US" dirty="0"/>
              <a:t> </a:t>
            </a:r>
            <a:r>
              <a:rPr lang="en-US" dirty="0" err="1"/>
              <a:t>vlasništvo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01261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Zakoni, pravila i standardi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onstantia" charset="0"/>
              </a:rPr>
              <a:t>Zakoni:</a:t>
            </a:r>
          </a:p>
          <a:p>
            <a:pPr lvl="1"/>
            <a:r>
              <a:rPr lang="en-US">
                <a:latin typeface="Constantia" charset="0"/>
              </a:rPr>
              <a:t>Zakon o privrednim društvima RS</a:t>
            </a:r>
          </a:p>
          <a:p>
            <a:pPr lvl="1"/>
            <a:r>
              <a:rPr lang="pl-PL">
                <a:latin typeface="Constantia" charset="0"/>
              </a:rPr>
              <a:t>Zakon o tržištu hartija od vrijednosti</a:t>
            </a:r>
          </a:p>
          <a:p>
            <a:pPr lvl="1"/>
            <a:r>
              <a:rPr lang="pl-PL">
                <a:latin typeface="Constantia" charset="0"/>
              </a:rPr>
              <a:t>Zakon o preuzimanju akcionarskih društava</a:t>
            </a:r>
          </a:p>
          <a:p>
            <a:pPr lvl="1"/>
            <a:r>
              <a:rPr lang="pl-PL">
                <a:latin typeface="Constantia" charset="0"/>
              </a:rPr>
              <a:t>Zakon o računovodstvu i reviziji Republike Srpske</a:t>
            </a:r>
          </a:p>
          <a:p>
            <a:r>
              <a:rPr lang="en-US" b="1">
                <a:latin typeface="Constantia" charset="0"/>
              </a:rPr>
              <a:t>Komisija za hartije od vrijednosti RS</a:t>
            </a:r>
          </a:p>
          <a:p>
            <a:pPr lvl="1"/>
            <a:r>
              <a:rPr lang="en-US">
                <a:latin typeface="Constantia" charset="0"/>
              </a:rPr>
              <a:t>Pravilnik o izvještavanju i objavljivanju informacija o poslovanju sa hartijama od vrijednosti</a:t>
            </a:r>
          </a:p>
          <a:p>
            <a:pPr lvl="1"/>
            <a:r>
              <a:rPr lang="en-US">
                <a:latin typeface="Constantia" charset="0"/>
              </a:rPr>
              <a:t>Pravilnik o uslovima i postupku emisije hatrtija od vrijednosti</a:t>
            </a:r>
          </a:p>
          <a:p>
            <a:pPr lvl="1"/>
            <a:r>
              <a:rPr lang="en-US">
                <a:latin typeface="Constantia" charset="0"/>
              </a:rPr>
              <a:t>Standardi upravljanja akcionarskim društvima - KU</a:t>
            </a:r>
          </a:p>
        </p:txBody>
      </p:sp>
    </p:spTree>
    <p:extLst>
      <p:ext uri="{BB962C8B-B14F-4D97-AF65-F5344CB8AC3E}">
        <p14:creationId xmlns:p14="http://schemas.microsoft.com/office/powerpoint/2010/main" val="36915441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Zakoni, pravila i standardi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>
                <a:latin typeface="Constantia" charset="0"/>
              </a:rPr>
              <a:t>Banjalučka berza HOV</a:t>
            </a:r>
          </a:p>
          <a:p>
            <a:pPr lvl="1"/>
            <a:r>
              <a:rPr lang="en-US">
                <a:latin typeface="Constantia" charset="0"/>
              </a:rPr>
              <a:t>Pravila Banjalučke berze</a:t>
            </a:r>
          </a:p>
          <a:p>
            <a:pPr lvl="1"/>
            <a:r>
              <a:rPr lang="pl-PL">
                <a:latin typeface="Constantia" charset="0"/>
              </a:rPr>
              <a:t>Uputstvo za javne ponude na berzi</a:t>
            </a:r>
          </a:p>
          <a:p>
            <a:pPr lvl="1"/>
            <a:r>
              <a:rPr lang="en-US">
                <a:latin typeface="Constantia" charset="0"/>
              </a:rPr>
              <a:t>Priručnik za trgovanje hartijama od vrijednosti</a:t>
            </a:r>
          </a:p>
        </p:txBody>
      </p:sp>
    </p:spTree>
    <p:extLst>
      <p:ext uri="{BB962C8B-B14F-4D97-AF65-F5344CB8AC3E}">
        <p14:creationId xmlns:p14="http://schemas.microsoft.com/office/powerpoint/2010/main" val="41203588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Scorecard analiza za KU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onstantia" charset="0"/>
              </a:rPr>
              <a:t>Kako bi se ustanovio nivo uvedenosti i primjene korporativnog upravljanja razvijena je Scorecard analiza za korporativno upravljanja u skladu sa OECD principima i kodeksima korporativnog upravljanja.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Radna grupa iz „the German Society of Investment Analysts and Asset Management“ (DVFA) izradila je Scorecard analizu za korporativno upravljanje, koja se zasnivala na Kodeksu najbolje prakse objavljenog u 2000. godini.</a:t>
            </a:r>
          </a:p>
        </p:txBody>
      </p:sp>
    </p:spTree>
    <p:extLst>
      <p:ext uri="{BB962C8B-B14F-4D97-AF65-F5344CB8AC3E}">
        <p14:creationId xmlns:p14="http://schemas.microsoft.com/office/powerpoint/2010/main" val="78521838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Scorecard analiza za KU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Pošto je ova Scorecard analiza za korporativno upravljanje ostvarila dobar prijem kako u Njemačkoj tako i u drugim zemljama, druga verzija Scorecard analize za korporativno upravljanje je objavljena u februaru 2002. godine i zasnivala se na dopunjenom njemačkom kodeksu korporativnog upravljanja.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5884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Scorecard analiza za KU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Scorecard analiza za korporativno upravljanje je promovisana od strane IFC-a i Svjetske banke i korištena je kao osnov za izradu Scorecard analiza za korporativno upravljanje u mnogim zemljama Evrope, Azije i Latinske Amerike.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610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Scorecard analiza za KU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onstantia" charset="0"/>
              </a:rPr>
              <a:t>Na osnovu njemačkog modela Scorecard analize za korporativno upravljanje Banjalučka berza hartija od vrijednosti, uz podršku Međunarodne finansijske korporacije (International Finance Corporations - IFC) izradila je Scorecard analizu za vrednovanje primjene (dobrih) praksi i principa korporativnog upravljanja.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Obrazac za Scorecard analizu možete preuzeti na: </a:t>
            </a:r>
            <a:r>
              <a:rPr lang="en-US">
                <a:latin typeface="Constantia" charset="0"/>
                <a:hlinkClick r:id="rId2"/>
              </a:rPr>
              <a:t>http://www.blberza.com/v2/Pages/docview.aspx?page=scorecard</a:t>
            </a:r>
            <a:r>
              <a:rPr lang="en-US">
                <a:latin typeface="Constanti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7628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Cilj izrade scorecard-a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>
                <a:latin typeface="Constantia" charset="0"/>
              </a:rPr>
              <a:t>Cilj izrade scorecard-a</a:t>
            </a:r>
            <a:r>
              <a:rPr lang="en-US">
                <a:latin typeface="Constantia" charset="0"/>
              </a:rPr>
              <a:t> je napraviti alat za vrednovanje primjene (dobrih) praksi i principa korporativnog upravljanja.</a:t>
            </a:r>
          </a:p>
        </p:txBody>
      </p:sp>
    </p:spTree>
    <p:extLst>
      <p:ext uri="{BB962C8B-B14F-4D97-AF65-F5344CB8AC3E}">
        <p14:creationId xmlns:p14="http://schemas.microsoft.com/office/powerpoint/2010/main" val="277200962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Svrha izrade scorecard-a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63775" y="2770095"/>
            <a:ext cx="7662864" cy="3562973"/>
          </a:xfrm>
        </p:spPr>
        <p:txBody>
          <a:bodyPr>
            <a:normAutofit fontScale="85000" lnSpcReduction="20000"/>
          </a:bodyPr>
          <a:lstStyle/>
          <a:p>
            <a:r>
              <a:rPr lang="vi-VN" sz="2400" dirty="0">
                <a:latin typeface="Times New Roman" charset="0"/>
              </a:rPr>
              <a:t>Olakšava rad analitičarima i investitorima pružajući sistematičan i jednostavan pregled o svim značajnim pitanjima dobrog korporativnog upravljanja;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Omogućava kompanijama da lako utvrde domet i kvalitet sopstvenog korporativnog upravljanja;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Omogućava komparaciju (upoređivanje) industrija i zemalja;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Dostupnost svim interesnim grupama putem interneta;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Nikakvi ili veoma mali troškovi implementacije;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Garantuje visok stepen primjene; 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Određivanje minimalnih ciljeva investitora za korporativno upravljanje kao dijela osnovne investicione politike.</a:t>
            </a:r>
            <a:endParaRPr lang="en-US" sz="2400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5547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Struktura Scorecard-a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63775" y="2770094"/>
            <a:ext cx="7662864" cy="3681506"/>
          </a:xfrm>
        </p:spPr>
        <p:txBody>
          <a:bodyPr>
            <a:normAutofit/>
          </a:bodyPr>
          <a:lstStyle/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Posvećenost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principima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Prava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akcionara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Ravnopravan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tretman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akcionara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Uloga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zainteresovanih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strana-nosilaca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interesa</a:t>
            </a:r>
            <a:r>
              <a:rPr lang="en-US" dirty="0">
                <a:latin typeface="Constantia" charset="0"/>
              </a:rPr>
              <a:t> u </a:t>
            </a:r>
            <a:r>
              <a:rPr lang="en-US" dirty="0" err="1">
                <a:latin typeface="Constantia" charset="0"/>
              </a:rPr>
              <a:t>upravljanju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akcionarskim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društvima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Objavljivanje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javnost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informacija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Uloga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odgovornosti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odbora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Revizija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sistem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internih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kontrola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8624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Posvećenost principima korporativnog upravljanja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Provjerava uvedenost i primjenu osnovnih principa dobrog upravljanja od strane preduzeća, kao i posvećenost preduzeća ka usklađivanju sa razvojem i unapređenjem standarda korporativnog upravljanja.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8"/>
          <p:cNvSpPr txBox="1">
            <a:spLocks noChangeArrowheads="1"/>
          </p:cNvSpPr>
          <p:nvPr/>
        </p:nvSpPr>
        <p:spPr bwMode="auto">
          <a:xfrm>
            <a:off x="1752600" y="3552455"/>
            <a:ext cx="525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r-Latn-CS" sz="3200"/>
              <a:t>Prva kriza</a:t>
            </a:r>
            <a:endParaRPr lang="en-US" sz="3200"/>
          </a:p>
          <a:p>
            <a:pPr algn="ctr" eaLnBrk="1" hangingPunct="1"/>
            <a:r>
              <a:rPr lang="en-US" sz="3200"/>
              <a:t>South Sea Bubble</a:t>
            </a:r>
          </a:p>
          <a:p>
            <a:pPr algn="ctr" eaLnBrk="1" hangingPunct="1"/>
            <a:r>
              <a:rPr lang="en-US" sz="3200"/>
              <a:t>….</a:t>
            </a:r>
          </a:p>
        </p:txBody>
      </p:sp>
      <p:sp>
        <p:nvSpPr>
          <p:cNvPr id="20483" name="Text Box 19"/>
          <p:cNvSpPr txBox="1">
            <a:spLocks noChangeArrowheads="1"/>
          </p:cNvSpPr>
          <p:nvPr/>
        </p:nvSpPr>
        <p:spPr bwMode="auto">
          <a:xfrm>
            <a:off x="3505201" y="5686055"/>
            <a:ext cx="152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/>
              <a:t>1720</a:t>
            </a:r>
            <a:r>
              <a:rPr lang="sr-Latn-CS" sz="3200"/>
              <a:t>. godine</a:t>
            </a:r>
            <a:endParaRPr lang="en-US" sz="3200"/>
          </a:p>
        </p:txBody>
      </p:sp>
      <p:sp>
        <p:nvSpPr>
          <p:cNvPr id="20484" name="Text Box 22"/>
          <p:cNvSpPr txBox="1">
            <a:spLocks noChangeArrowheads="1"/>
          </p:cNvSpPr>
          <p:nvPr/>
        </p:nvSpPr>
        <p:spPr bwMode="auto">
          <a:xfrm>
            <a:off x="2738438" y="2076080"/>
            <a:ext cx="655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r-Latn-CS" sz="3200" dirty="0"/>
              <a:t>Prvo akcionarsko društvo</a:t>
            </a:r>
            <a:endParaRPr lang="en-US" sz="3200" dirty="0"/>
          </a:p>
          <a:p>
            <a:pPr algn="ctr" eaLnBrk="1" hangingPunct="1"/>
            <a:r>
              <a:rPr lang="en-US" sz="3200" dirty="0"/>
              <a:t>1602</a:t>
            </a:r>
            <a:r>
              <a:rPr lang="sr-Latn-CS" sz="3200" dirty="0"/>
              <a:t>. godine</a:t>
            </a:r>
            <a:endParaRPr lang="en-US" sz="3200" dirty="0"/>
          </a:p>
        </p:txBody>
      </p:sp>
      <p:sp>
        <p:nvSpPr>
          <p:cNvPr id="20485" name="AutoShape 23"/>
          <p:cNvSpPr>
            <a:spLocks noChangeArrowheads="1"/>
          </p:cNvSpPr>
          <p:nvPr/>
        </p:nvSpPr>
        <p:spPr bwMode="auto">
          <a:xfrm>
            <a:off x="5943600" y="4777489"/>
            <a:ext cx="381000" cy="369332"/>
          </a:xfrm>
          <a:prstGeom prst="chevron">
            <a:avLst>
              <a:gd name="adj" fmla="val 55833"/>
            </a:avLst>
          </a:prstGeom>
          <a:solidFill>
            <a:srgbClr val="C2C2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sr-Cyrl-CS"/>
          </a:p>
        </p:txBody>
      </p:sp>
      <p:sp>
        <p:nvSpPr>
          <p:cNvPr id="20486" name="Rectangle 24"/>
          <p:cNvSpPr>
            <a:spLocks noChangeArrowheads="1"/>
          </p:cNvSpPr>
          <p:nvPr/>
        </p:nvSpPr>
        <p:spPr bwMode="auto">
          <a:xfrm>
            <a:off x="6596063" y="4741494"/>
            <a:ext cx="34290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r-Latn-CS"/>
              <a:t>“</a:t>
            </a:r>
            <a:r>
              <a:rPr lang="en-US"/>
              <a:t>Bubble</a:t>
            </a:r>
            <a:r>
              <a:rPr lang="sr-Latn-CS"/>
              <a:t>”</a:t>
            </a:r>
            <a:r>
              <a:rPr lang="en-US"/>
              <a:t> </a:t>
            </a:r>
            <a:r>
              <a:rPr lang="sr-Latn-CS"/>
              <a:t>Zakon</a:t>
            </a:r>
            <a:r>
              <a:rPr lang="en-US"/>
              <a:t> 1720</a:t>
            </a:r>
            <a:r>
              <a:rPr lang="sr-Latn-CS"/>
              <a:t>. godine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Počeci</a:t>
            </a:r>
            <a:r>
              <a:rPr lang="en-US" dirty="0"/>
              <a:t> </a:t>
            </a:r>
            <a:r>
              <a:rPr lang="en-US" dirty="0" err="1"/>
              <a:t>korporativnog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63775" y="3274550"/>
            <a:ext cx="7662864" cy="326716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93967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Prava akcionara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Provjerava poštovanje prava akcionara, da budu informisani i učestvuju u donošenju važnih odluka u poslovanju preduzeća.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064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Ravnopravan tretman akcionara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Ocjenjuje sva relevantna pitanja u vezi sa jednakim tretmanom akcionara, sa fokusom na postojanje glasačkih prava akcionara i prava preče kupovine u većini slučajeva povećanja kapitala preduzeća.</a:t>
            </a:r>
          </a:p>
        </p:txBody>
      </p:sp>
    </p:spTree>
    <p:extLst>
      <p:ext uri="{BB962C8B-B14F-4D97-AF65-F5344CB8AC3E}">
        <p14:creationId xmlns:p14="http://schemas.microsoft.com/office/powerpoint/2010/main" val="404164330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Uloga zainteresovanih strana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Ocjenjuje sva pitanja vezana za ulogu zainteresovanih strana i uvažavanje njihovih interesa u upravljanju i donošenju poslovnih odluka u preduzeću.</a:t>
            </a:r>
          </a:p>
        </p:txBody>
      </p:sp>
    </p:spTree>
    <p:extLst>
      <p:ext uri="{BB962C8B-B14F-4D97-AF65-F5344CB8AC3E}">
        <p14:creationId xmlns:p14="http://schemas.microsoft.com/office/powerpoint/2010/main" val="207929236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Objavljivanje i javnost informacija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Provjerava da li preduzeće posluje transparentno, tj. da li objavljuje bitne informacije blagovremeno, javno i tačno.</a:t>
            </a:r>
          </a:p>
        </p:txBody>
      </p:sp>
    </p:spTree>
    <p:extLst>
      <p:ext uri="{BB962C8B-B14F-4D97-AF65-F5344CB8AC3E}">
        <p14:creationId xmlns:p14="http://schemas.microsoft.com/office/powerpoint/2010/main" val="37401237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>
                <a:latin typeface="Calibri" charset="0"/>
              </a:rPr>
              <a:t>Uloga i odgovornosti upravnog i izvršnog odbora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Provjerava nadležnosti, poslovanje, rad i odgovornosti odbora preduzeća.</a:t>
            </a:r>
          </a:p>
        </p:txBody>
      </p:sp>
    </p:spTree>
    <p:extLst>
      <p:ext uri="{BB962C8B-B14F-4D97-AF65-F5344CB8AC3E}">
        <p14:creationId xmlns:p14="http://schemas.microsoft.com/office/powerpoint/2010/main" val="5330003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Calibri" charset="0"/>
              </a:rPr>
              <a:t>Revizija i sistem internih kontrola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Provjerava postojanje odbora revizije i sistema interne kontrole kao i njihova ovlašćenja, dužnosti i nadležnosti.</a:t>
            </a:r>
          </a:p>
        </p:txBody>
      </p:sp>
    </p:spTree>
    <p:extLst>
      <p:ext uri="{BB962C8B-B14F-4D97-AF65-F5344CB8AC3E}">
        <p14:creationId xmlns:p14="http://schemas.microsoft.com/office/powerpoint/2010/main" val="19021752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Metodologija scorecard-a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>
                <a:latin typeface="Times New Roman" charset="0"/>
              </a:rPr>
              <a:t>Svaka pojedina oblast scorecard-a nosi određen težinski faktor (pojedinačni score). </a:t>
            </a:r>
            <a:endParaRPr lang="en-US">
              <a:latin typeface="Constantia" charset="0"/>
            </a:endParaRPr>
          </a:p>
          <a:p>
            <a:r>
              <a:rPr lang="vi-VN">
                <a:latin typeface="Times New Roman" charset="0"/>
              </a:rPr>
              <a:t>U okviru svih sedam oblasti svako pitanje nosi svoj težinski faktor koji se izračunava nakon odgovora. </a:t>
            </a:r>
            <a:endParaRPr lang="en-US">
              <a:latin typeface="Constantia" charset="0"/>
            </a:endParaRPr>
          </a:p>
          <a:p>
            <a:r>
              <a:rPr lang="vi-VN">
                <a:latin typeface="Times New Roman" charset="0"/>
              </a:rPr>
              <a:t>U svakom dijelu postoje i ponuđene standardne vrijednosti. Program koji podržava ovaj izračun je MS Excel standardni sofware.</a:t>
            </a:r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7046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Metodologija scorecard-a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onstantia" charset="0"/>
              </a:rPr>
              <a:t>Posljednji korak je izračunavanje ukupnog rezultata (total score-a) koji se automatski dobije sabiranjem svih sedam pojedinačnih težinskih faktora i prikazuje u dijelu konačna ocjena (total score).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Sumiranjem svih oblasti dobija se ukupna ocjena koja treba da ponudi sliku stanja primjene Standarda upravljanja akcionarskim društvima kroz prizmu dobrih praksi korporativnog upravljanja.</a:t>
            </a:r>
          </a:p>
        </p:txBody>
      </p:sp>
    </p:spTree>
    <p:extLst>
      <p:ext uri="{BB962C8B-B14F-4D97-AF65-F5344CB8AC3E}">
        <p14:creationId xmlns:p14="http://schemas.microsoft.com/office/powerpoint/2010/main" val="355138145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Metodologija scorecard-a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Konceptualno, vrednovanje primjene principa korporativnog upravljanja bi trebalo da ima skor u rasponu od 65%-75%.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Prostor do 100% ukupnog skora bi trebalo da bude potsticaj kompanijama za primjenu viših principa korporativnog upravljanja.</a:t>
            </a:r>
          </a:p>
        </p:txBody>
      </p:sp>
    </p:spTree>
    <p:extLst>
      <p:ext uri="{BB962C8B-B14F-4D97-AF65-F5344CB8AC3E}">
        <p14:creationId xmlns:p14="http://schemas.microsoft.com/office/powerpoint/2010/main" val="80100282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952626" y="704850"/>
            <a:ext cx="8429625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latin typeface="Calibri" charset="0"/>
              </a:rPr>
              <a:t>Zbirna tabela Scorecard analize za KU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1894415" y="2607728"/>
          <a:ext cx="8434388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3" imgW="6946658" imgH="2986545" progId="Visio.Drawing.11">
                  <p:embed/>
                </p:oleObj>
              </mc:Choice>
              <mc:Fallback>
                <p:oleObj name="Visio" r:id="rId3" imgW="6946658" imgH="2986545" progId="Visio.Drawing.11">
                  <p:embed/>
                  <p:pic>
                    <p:nvPicPr>
                      <p:cNvPr id="819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415" y="2607728"/>
                        <a:ext cx="8434388" cy="364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41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590800" y="1382375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r-Latn-CS" sz="3200" dirty="0"/>
              <a:t> Pad </a:t>
            </a:r>
            <a:r>
              <a:rPr lang="en-US" sz="3200" dirty="0"/>
              <a:t>Wall Street</a:t>
            </a:r>
            <a:r>
              <a:rPr lang="sr-Latn-CS" sz="3200" dirty="0"/>
              <a:t>-a</a:t>
            </a:r>
            <a:r>
              <a:rPr lang="en-US" sz="3200" dirty="0"/>
              <a:t> – 1929</a:t>
            </a:r>
            <a:r>
              <a:rPr lang="sr-Latn-CS" sz="3200" dirty="0"/>
              <a:t>. godine</a:t>
            </a:r>
            <a:endParaRPr lang="en-US" sz="3200" dirty="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733800" y="4449460"/>
            <a:ext cx="449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/>
              <a:t>Enron, </a:t>
            </a:r>
            <a:r>
              <a:rPr lang="en-US" sz="3200" dirty="0" err="1"/>
              <a:t>WorldCom,Tyco</a:t>
            </a:r>
            <a:r>
              <a:rPr lang="en-US" sz="3200" dirty="0"/>
              <a:t> - </a:t>
            </a:r>
            <a:r>
              <a:rPr lang="sr-Latn-CS" sz="3200" dirty="0"/>
              <a:t>početak</a:t>
            </a:r>
            <a:r>
              <a:rPr lang="en-US" sz="3200" dirty="0"/>
              <a:t> 2000</a:t>
            </a:r>
            <a:r>
              <a:rPr lang="sr-Latn-CS" sz="3200" dirty="0"/>
              <a:t>-ih</a:t>
            </a:r>
            <a:endParaRPr lang="en-US" sz="3200" dirty="0"/>
          </a:p>
        </p:txBody>
      </p:sp>
      <p:sp>
        <p:nvSpPr>
          <p:cNvPr id="21508" name="AutoShape 6"/>
          <p:cNvSpPr>
            <a:spLocks noChangeArrowheads="1"/>
          </p:cNvSpPr>
          <p:nvPr/>
        </p:nvSpPr>
        <p:spPr bwMode="auto">
          <a:xfrm rot="5400000">
            <a:off x="5715000" y="2397894"/>
            <a:ext cx="381000" cy="369332"/>
          </a:xfrm>
          <a:prstGeom prst="chevron">
            <a:avLst>
              <a:gd name="adj" fmla="val 55833"/>
            </a:avLst>
          </a:prstGeom>
          <a:solidFill>
            <a:srgbClr val="C2C2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sr-Cyrl-CS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3309939" y="3138186"/>
            <a:ext cx="550068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r-Latn-CS"/>
              <a:t>Zakon o hartijama od vrijednosti</a:t>
            </a:r>
            <a:r>
              <a:rPr lang="en-US"/>
              <a:t> 1933</a:t>
            </a:r>
            <a:r>
              <a:rPr lang="sr-Latn-CS"/>
              <a:t>. godine</a:t>
            </a:r>
            <a:endParaRPr lang="en-US"/>
          </a:p>
          <a:p>
            <a:pPr algn="ctr"/>
            <a:r>
              <a:rPr lang="sr-Latn-CS"/>
              <a:t>Zakon o berzi hartija od vrijednosti</a:t>
            </a:r>
            <a:r>
              <a:rPr lang="en-US"/>
              <a:t> 1934</a:t>
            </a:r>
            <a:r>
              <a:rPr lang="sr-Latn-CS"/>
              <a:t>. godine</a:t>
            </a:r>
            <a:endParaRPr lang="en-US"/>
          </a:p>
        </p:txBody>
      </p:sp>
      <p:sp>
        <p:nvSpPr>
          <p:cNvPr id="21510" name="AutoShape 8"/>
          <p:cNvSpPr>
            <a:spLocks noChangeArrowheads="1"/>
          </p:cNvSpPr>
          <p:nvPr/>
        </p:nvSpPr>
        <p:spPr bwMode="auto">
          <a:xfrm rot="5400000">
            <a:off x="5715000" y="5522094"/>
            <a:ext cx="381000" cy="369332"/>
          </a:xfrm>
          <a:prstGeom prst="chevron">
            <a:avLst>
              <a:gd name="adj" fmla="val 55833"/>
            </a:avLst>
          </a:prstGeom>
          <a:solidFill>
            <a:srgbClr val="C2C2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sr-Cyrl-CS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3952875" y="6308423"/>
            <a:ext cx="43576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Sarbanes-Oxley </a:t>
            </a:r>
            <a:r>
              <a:rPr lang="sr-Latn-CS"/>
              <a:t>Zakon</a:t>
            </a:r>
            <a:r>
              <a:rPr lang="en-US"/>
              <a:t> 2002</a:t>
            </a:r>
            <a:r>
              <a:rPr lang="sr-Latn-CS"/>
              <a:t>. godine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042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938738" y="1048154"/>
            <a:ext cx="697145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r-Latn-CS" sz="3200" dirty="0"/>
              <a:t>Dužnička</a:t>
            </a:r>
            <a:r>
              <a:rPr lang="en-US" sz="3200" dirty="0"/>
              <a:t> </a:t>
            </a:r>
            <a:r>
              <a:rPr lang="sr-Latn-CS" sz="3200" dirty="0"/>
              <a:t>kriza</a:t>
            </a:r>
            <a:r>
              <a:rPr lang="en-US" sz="3200" dirty="0"/>
              <a:t> – 2007</a:t>
            </a:r>
            <a:r>
              <a:rPr lang="sr-Latn-CS" sz="3200" dirty="0"/>
              <a:t>. godine</a:t>
            </a:r>
            <a:endParaRPr lang="en-US" sz="3200" dirty="0"/>
          </a:p>
          <a:p>
            <a:pPr algn="ctr"/>
            <a:r>
              <a:rPr lang="en-US" sz="3200" dirty="0"/>
              <a:t>Global</a:t>
            </a:r>
            <a:r>
              <a:rPr lang="sr-Latn-CS" sz="3200" dirty="0"/>
              <a:t>na ekonomska kriza</a:t>
            </a:r>
            <a:r>
              <a:rPr lang="en-US" sz="3200" dirty="0"/>
              <a:t> – 2008</a:t>
            </a:r>
            <a:r>
              <a:rPr lang="sr-Latn-CS" sz="3200" dirty="0"/>
              <a:t>. godine</a:t>
            </a:r>
          </a:p>
          <a:p>
            <a:pPr algn="ctr"/>
            <a:r>
              <a:rPr lang="sr-Latn-CS" sz="3200" dirty="0"/>
              <a:t>Skandali - Lehman Brothers, Bernie Madoff</a:t>
            </a:r>
            <a:endParaRPr lang="en-US" sz="3200" dirty="0"/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 rot="5400000">
            <a:off x="4702253" y="3932745"/>
            <a:ext cx="984052" cy="460375"/>
          </a:xfrm>
          <a:prstGeom prst="chevron">
            <a:avLst>
              <a:gd name="adj" fmla="val 56796"/>
            </a:avLst>
          </a:prstGeom>
          <a:solidFill>
            <a:srgbClr val="C2C2C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>
            <a:spAutoFit/>
          </a:bodyPr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2727131" y="4938927"/>
            <a:ext cx="5590972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sr-Latn-CS" dirty="0">
                <a:solidFill>
                  <a:srgbClr val="C00000"/>
                </a:solidFill>
              </a:rPr>
              <a:t>Regulator na globalnom nivou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sr-Latn-CS" dirty="0">
                <a:solidFill>
                  <a:srgbClr val="C00000"/>
                </a:solidFill>
              </a:rPr>
              <a:t>Novi zakon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The Dodd-Frank Wall Street Reform and Consumer Protection Act of 2010</a:t>
            </a:r>
          </a:p>
          <a:p>
            <a:pPr algn="ctr"/>
            <a:r>
              <a:rPr lang="en-US" dirty="0" err="1">
                <a:solidFill>
                  <a:srgbClr val="C00000"/>
                </a:solidFill>
              </a:rPr>
              <a:t>Rigorozne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izmjene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zakona</a:t>
            </a:r>
            <a:r>
              <a:rPr lang="en-US" dirty="0">
                <a:solidFill>
                  <a:srgbClr val="C00000"/>
                </a:solidFill>
              </a:rPr>
              <a:t> o </a:t>
            </a:r>
            <a:r>
              <a:rPr lang="en-US" dirty="0" err="1">
                <a:solidFill>
                  <a:srgbClr val="C00000"/>
                </a:solidFill>
              </a:rPr>
              <a:t>finansijskom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sektoru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276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4400">
                <a:latin typeface="Calibri" charset="0"/>
              </a:rPr>
              <a:t>Počeci korporativnog upravljanja</a:t>
            </a:r>
            <a:r>
              <a:rPr lang="en-US" sz="4400">
                <a:latin typeface="Calibri" charset="0"/>
              </a:rPr>
              <a:t> – </a:t>
            </a:r>
            <a:r>
              <a:rPr lang="sr-Latn-CS" sz="4400">
                <a:latin typeface="Calibri" charset="0"/>
              </a:rPr>
              <a:t>obrazac/trend krize</a:t>
            </a:r>
            <a:endParaRPr lang="en-US" sz="4400">
              <a:latin typeface="Calibri" charset="0"/>
            </a:endParaRPr>
          </a:p>
        </p:txBody>
      </p:sp>
      <p:graphicFrame>
        <p:nvGraphicFramePr>
          <p:cNvPr id="1026" name="Chart 12"/>
          <p:cNvGraphicFramePr>
            <a:graphicFrameLocks/>
          </p:cNvGraphicFramePr>
          <p:nvPr/>
        </p:nvGraphicFramePr>
        <p:xfrm>
          <a:off x="2057400" y="2252125"/>
          <a:ext cx="8001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hart" r:id="rId4" imgW="7998645" imgH="5102794" progId="Excel.Chart.8">
                  <p:embed/>
                </p:oleObj>
              </mc:Choice>
              <mc:Fallback>
                <p:oleObj name="Chart" r:id="rId4" imgW="7998645" imgH="5102794" progId="Excel.Chart.8">
                  <p:embed/>
                  <p:pic>
                    <p:nvPicPr>
                      <p:cNvPr id="1026" name="Char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52125"/>
                        <a:ext cx="8001000" cy="510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7969250" y="4404978"/>
            <a:ext cx="2052638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Nivo investiranja</a:t>
            </a:r>
            <a:endParaRPr lang="sr-Cyrl-CS" sz="1600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7881939" y="4727241"/>
            <a:ext cx="2268537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Stepen supervizije</a:t>
            </a:r>
            <a:endParaRPr lang="sr-Cyrl-CS" sz="1600"/>
          </a:p>
        </p:txBody>
      </p:sp>
    </p:spTree>
    <p:extLst>
      <p:ext uri="{BB962C8B-B14F-4D97-AF65-F5344CB8AC3E}">
        <p14:creationId xmlns:p14="http://schemas.microsoft.com/office/powerpoint/2010/main" val="21460148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4400">
                <a:latin typeface="Calibri" charset="0"/>
              </a:rPr>
              <a:t>Počeci korporativnog upravljanja</a:t>
            </a:r>
            <a:r>
              <a:rPr lang="en-US" sz="4400">
                <a:latin typeface="Calibri" charset="0"/>
              </a:rPr>
              <a:t> – </a:t>
            </a:r>
            <a:r>
              <a:rPr lang="sr-Latn-CS" sz="4400">
                <a:latin typeface="Calibri" charset="0"/>
              </a:rPr>
              <a:t>istorijski obrazac/trend</a:t>
            </a:r>
            <a:endParaRPr lang="en-US" sz="4400">
              <a:latin typeface="Calibri" charset="0"/>
            </a:endParaRPr>
          </a:p>
        </p:txBody>
      </p:sp>
      <p:graphicFrame>
        <p:nvGraphicFramePr>
          <p:cNvPr id="2050" name="Chart 12"/>
          <p:cNvGraphicFramePr>
            <a:graphicFrameLocks/>
          </p:cNvGraphicFramePr>
          <p:nvPr/>
        </p:nvGraphicFramePr>
        <p:xfrm>
          <a:off x="1981200" y="2185618"/>
          <a:ext cx="83058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Chart" r:id="rId3" imgW="8303472" imgH="5102794" progId="Excel.Chart.8">
                  <p:embed/>
                </p:oleObj>
              </mc:Choice>
              <mc:Fallback>
                <p:oleObj name="Chart" r:id="rId3" imgW="8303472" imgH="5102794" progId="Excel.Chart.8">
                  <p:embed/>
                  <p:pic>
                    <p:nvPicPr>
                      <p:cNvPr id="2050" name="Char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185618"/>
                        <a:ext cx="8305800" cy="510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8191633" y="2292048"/>
            <a:ext cx="2052638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Nivo investiranja</a:t>
            </a:r>
            <a:endParaRPr lang="sr-Cyrl-CS" sz="1600"/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8167688" y="2676224"/>
            <a:ext cx="2239962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Stepen supervizije</a:t>
            </a:r>
            <a:endParaRPr lang="sr-Cyrl-CS" sz="1600"/>
          </a:p>
        </p:txBody>
      </p:sp>
    </p:spTree>
    <p:extLst>
      <p:ext uri="{BB962C8B-B14F-4D97-AF65-F5344CB8AC3E}">
        <p14:creationId xmlns:p14="http://schemas.microsoft.com/office/powerpoint/2010/main" val="40475337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3514" y="234950"/>
            <a:ext cx="7178675" cy="908050"/>
          </a:xfrm>
        </p:spPr>
        <p:txBody>
          <a:bodyPr/>
          <a:lstStyle/>
          <a:p>
            <a:pPr eaLnBrk="1" hangingPunct="1"/>
            <a:r>
              <a:rPr lang="sr-Latn-CS" sz="2500">
                <a:solidFill>
                  <a:schemeClr val="tx1"/>
                </a:solidFill>
                <a:latin typeface="Calibri" charset="0"/>
              </a:rPr>
              <a:t>Koristi korporativnog upravljanja za preduzeće</a:t>
            </a:r>
            <a:endParaRPr lang="en-US" sz="25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3555" name="AutoShape 40"/>
          <p:cNvSpPr>
            <a:spLocks noChangeArrowheads="1"/>
          </p:cNvSpPr>
          <p:nvPr/>
        </p:nvSpPr>
        <p:spPr bwMode="auto">
          <a:xfrm>
            <a:off x="5181600" y="5257800"/>
            <a:ext cx="1752600" cy="990600"/>
          </a:xfrm>
          <a:prstGeom prst="upArrowCallout">
            <a:avLst>
              <a:gd name="adj1" fmla="val 176923"/>
              <a:gd name="adj2" fmla="val 88462"/>
              <a:gd name="adj3" fmla="val 26171"/>
              <a:gd name="adj4" fmla="val 7382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/>
              <a:t>Organiza</a:t>
            </a:r>
            <a:r>
              <a:rPr lang="sr-Latn-CS" sz="1600"/>
              <a:t>cija</a:t>
            </a:r>
            <a:endParaRPr lang="en-US" sz="1600"/>
          </a:p>
        </p:txBody>
      </p:sp>
      <p:sp>
        <p:nvSpPr>
          <p:cNvPr id="23556" name="AutoShape 42"/>
          <p:cNvSpPr>
            <a:spLocks noChangeArrowheads="1"/>
          </p:cNvSpPr>
          <p:nvPr/>
        </p:nvSpPr>
        <p:spPr bwMode="auto">
          <a:xfrm>
            <a:off x="5181600" y="4191000"/>
            <a:ext cx="1752600" cy="914400"/>
          </a:xfrm>
          <a:prstGeom prst="upArrowCallout">
            <a:avLst>
              <a:gd name="adj1" fmla="val 191667"/>
              <a:gd name="adj2" fmla="val 95833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Proces odlučivanja</a:t>
            </a:r>
            <a:endParaRPr lang="en-US" sz="1600"/>
          </a:p>
        </p:txBody>
      </p:sp>
      <p:sp>
        <p:nvSpPr>
          <p:cNvPr id="23557" name="AutoShape 43"/>
          <p:cNvSpPr>
            <a:spLocks noChangeArrowheads="1"/>
          </p:cNvSpPr>
          <p:nvPr/>
        </p:nvSpPr>
        <p:spPr bwMode="auto">
          <a:xfrm>
            <a:off x="4038600" y="2895600"/>
            <a:ext cx="1752600" cy="914400"/>
          </a:xfrm>
          <a:prstGeom prst="upArrowCallout">
            <a:avLst>
              <a:gd name="adj1" fmla="val 191667"/>
              <a:gd name="adj2" fmla="val 95833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Inovacije i strategija</a:t>
            </a:r>
            <a:endParaRPr lang="en-US" sz="1600"/>
          </a:p>
        </p:txBody>
      </p:sp>
      <p:sp>
        <p:nvSpPr>
          <p:cNvPr id="45063" name="AutoShape 45"/>
          <p:cNvSpPr>
            <a:spLocks noChangeArrowheads="1"/>
          </p:cNvSpPr>
          <p:nvPr/>
        </p:nvSpPr>
        <p:spPr bwMode="auto">
          <a:xfrm rot="6942143">
            <a:off x="6464301" y="3714632"/>
            <a:ext cx="381000" cy="733663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dirty="0"/>
          </a:p>
        </p:txBody>
      </p:sp>
      <p:sp>
        <p:nvSpPr>
          <p:cNvPr id="23559" name="AutoShape 46"/>
          <p:cNvSpPr>
            <a:spLocks noChangeArrowheads="1"/>
          </p:cNvSpPr>
          <p:nvPr/>
        </p:nvSpPr>
        <p:spPr bwMode="auto">
          <a:xfrm>
            <a:off x="6248400" y="2895600"/>
            <a:ext cx="1676400" cy="914400"/>
          </a:xfrm>
          <a:prstGeom prst="upArrowCallout">
            <a:avLst>
              <a:gd name="adj1" fmla="val 183333"/>
              <a:gd name="adj2" fmla="val 91667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Bolji odgovor na zahtjeve</a:t>
            </a:r>
            <a:endParaRPr lang="en-US" sz="1600"/>
          </a:p>
        </p:txBody>
      </p:sp>
      <p:sp>
        <p:nvSpPr>
          <p:cNvPr id="45065" name="AutoShape 47"/>
          <p:cNvSpPr>
            <a:spLocks noChangeArrowheads="1"/>
          </p:cNvSpPr>
          <p:nvPr/>
        </p:nvSpPr>
        <p:spPr bwMode="auto">
          <a:xfrm rot="3978385">
            <a:off x="5348288" y="3714632"/>
            <a:ext cx="381000" cy="733663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dirty="0"/>
          </a:p>
        </p:txBody>
      </p:sp>
      <p:sp>
        <p:nvSpPr>
          <p:cNvPr id="23561" name="AutoShape 48"/>
          <p:cNvSpPr>
            <a:spLocks noChangeArrowheads="1"/>
          </p:cNvSpPr>
          <p:nvPr/>
        </p:nvSpPr>
        <p:spPr bwMode="auto">
          <a:xfrm>
            <a:off x="4038600" y="2133600"/>
            <a:ext cx="3886200" cy="685800"/>
          </a:xfrm>
          <a:prstGeom prst="upArrowCallout">
            <a:avLst>
              <a:gd name="adj1" fmla="val 566667"/>
              <a:gd name="adj2" fmla="val 283333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Konkurentnost</a:t>
            </a:r>
            <a:endParaRPr lang="en-US" sz="1600"/>
          </a:p>
        </p:txBody>
      </p:sp>
      <p:sp>
        <p:nvSpPr>
          <p:cNvPr id="23562" name="AutoShape 49"/>
          <p:cNvSpPr>
            <a:spLocks noChangeArrowheads="1"/>
          </p:cNvSpPr>
          <p:nvPr/>
        </p:nvSpPr>
        <p:spPr bwMode="auto">
          <a:xfrm>
            <a:off x="4038600" y="1447800"/>
            <a:ext cx="3886200" cy="533400"/>
          </a:xfrm>
          <a:prstGeom prst="upArrowCallout">
            <a:avLst>
              <a:gd name="adj1" fmla="val 728571"/>
              <a:gd name="adj2" fmla="val 364286"/>
              <a:gd name="adj3" fmla="val 0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BOLJI REZULTATI/UČINAK</a:t>
            </a:r>
            <a:endParaRPr lang="en-US" sz="1600"/>
          </a:p>
        </p:txBody>
      </p:sp>
      <p:sp>
        <p:nvSpPr>
          <p:cNvPr id="23563" name="AutoShape 50"/>
          <p:cNvSpPr>
            <a:spLocks noChangeArrowheads="1"/>
          </p:cNvSpPr>
          <p:nvPr/>
        </p:nvSpPr>
        <p:spPr bwMode="auto">
          <a:xfrm rot="-5400000">
            <a:off x="319882" y="3577313"/>
            <a:ext cx="5065712" cy="7336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r-Latn-CS"/>
              <a:t>Interne koristi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657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5564" y="234950"/>
            <a:ext cx="7500937" cy="908050"/>
          </a:xfrm>
        </p:spPr>
        <p:txBody>
          <a:bodyPr/>
          <a:lstStyle/>
          <a:p>
            <a:pPr eaLnBrk="1" hangingPunct="1"/>
            <a:r>
              <a:rPr lang="sr-Latn-CS" sz="2500">
                <a:solidFill>
                  <a:schemeClr val="tx1"/>
                </a:solidFill>
                <a:latin typeface="Calibri" charset="0"/>
              </a:rPr>
              <a:t>Koristi korporativnog upravljanja za preduzeće</a:t>
            </a:r>
            <a:endParaRPr lang="en-US" sz="25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5181600" y="5257800"/>
            <a:ext cx="1752600" cy="990600"/>
          </a:xfrm>
          <a:prstGeom prst="upArrowCallout">
            <a:avLst>
              <a:gd name="adj1" fmla="val 176923"/>
              <a:gd name="adj2" fmla="val 88462"/>
              <a:gd name="adj3" fmla="val 26171"/>
              <a:gd name="adj4" fmla="val 7382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Preduzeće sa dobrim KU</a:t>
            </a:r>
            <a:endParaRPr lang="en-US" sz="1600"/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5181600" y="4191000"/>
            <a:ext cx="1752600" cy="990600"/>
          </a:xfrm>
          <a:prstGeom prst="upArrowCallout">
            <a:avLst>
              <a:gd name="adj1" fmla="val 176923"/>
              <a:gd name="adj2" fmla="val 88462"/>
              <a:gd name="adj3" fmla="val 27403"/>
              <a:gd name="adj4" fmla="val 7259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Jačanje reputacije i povjerenja</a:t>
            </a:r>
            <a:endParaRPr lang="en-US" sz="1600"/>
          </a:p>
        </p:txBody>
      </p:sp>
      <p:sp>
        <p:nvSpPr>
          <p:cNvPr id="24581" name="AutoShape 6"/>
          <p:cNvSpPr>
            <a:spLocks noChangeArrowheads="1"/>
          </p:cNvSpPr>
          <p:nvPr/>
        </p:nvSpPr>
        <p:spPr bwMode="auto">
          <a:xfrm>
            <a:off x="4038600" y="2895600"/>
            <a:ext cx="1752600" cy="914400"/>
          </a:xfrm>
          <a:prstGeom prst="upArrowCallout">
            <a:avLst>
              <a:gd name="adj1" fmla="val 191667"/>
              <a:gd name="adj2" fmla="val 95833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Pristup novim investitorima</a:t>
            </a:r>
            <a:endParaRPr lang="en-US" sz="1600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 rot="6942143">
            <a:off x="6464301" y="3714632"/>
            <a:ext cx="381000" cy="733663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83" name="AutoShape 8"/>
          <p:cNvSpPr>
            <a:spLocks noChangeArrowheads="1"/>
          </p:cNvSpPr>
          <p:nvPr/>
        </p:nvSpPr>
        <p:spPr bwMode="auto">
          <a:xfrm>
            <a:off x="6248400" y="2895600"/>
            <a:ext cx="1676400" cy="914400"/>
          </a:xfrm>
          <a:prstGeom prst="upArrowCallout">
            <a:avLst>
              <a:gd name="adj1" fmla="val 183333"/>
              <a:gd name="adj2" fmla="val 91667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Pristup jeftinijim kreditima</a:t>
            </a:r>
            <a:endParaRPr lang="en-US" sz="1600"/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 rot="3978385">
            <a:off x="5348288" y="3714632"/>
            <a:ext cx="381000" cy="733663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85" name="AutoShape 10"/>
          <p:cNvSpPr>
            <a:spLocks noChangeArrowheads="1"/>
          </p:cNvSpPr>
          <p:nvPr/>
        </p:nvSpPr>
        <p:spPr bwMode="auto">
          <a:xfrm>
            <a:off x="4038600" y="2133600"/>
            <a:ext cx="3886200" cy="685800"/>
          </a:xfrm>
          <a:prstGeom prst="upArrowCallout">
            <a:avLst>
              <a:gd name="adj1" fmla="val 566667"/>
              <a:gd name="adj2" fmla="val 283333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Sredstva za razvoj</a:t>
            </a:r>
            <a:r>
              <a:rPr lang="en-US" sz="1600"/>
              <a:t> / </a:t>
            </a:r>
            <a:r>
              <a:rPr lang="sr-Latn-CS" sz="1600"/>
              <a:t>inovacije</a:t>
            </a:r>
            <a:r>
              <a:rPr lang="en-US" sz="1600"/>
              <a:t> / </a:t>
            </a:r>
            <a:r>
              <a:rPr lang="sr-Latn-CS" sz="1600"/>
              <a:t>širenje</a:t>
            </a:r>
            <a:endParaRPr lang="en-US" sz="1600"/>
          </a:p>
        </p:txBody>
      </p:sp>
      <p:sp>
        <p:nvSpPr>
          <p:cNvPr id="24586" name="AutoShape 11"/>
          <p:cNvSpPr>
            <a:spLocks noChangeArrowheads="1"/>
          </p:cNvSpPr>
          <p:nvPr/>
        </p:nvSpPr>
        <p:spPr bwMode="auto">
          <a:xfrm>
            <a:off x="4038600" y="1447800"/>
            <a:ext cx="3886200" cy="533400"/>
          </a:xfrm>
          <a:prstGeom prst="upArrowCallout">
            <a:avLst>
              <a:gd name="adj1" fmla="val 728571"/>
              <a:gd name="adj2" fmla="val 364286"/>
              <a:gd name="adj3" fmla="val 0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VEĆA KONKURENTNOST</a:t>
            </a:r>
            <a:endParaRPr lang="en-US" sz="1600"/>
          </a:p>
        </p:txBody>
      </p:sp>
      <p:sp>
        <p:nvSpPr>
          <p:cNvPr id="24587" name="AutoShape 12"/>
          <p:cNvSpPr>
            <a:spLocks noChangeArrowheads="1"/>
          </p:cNvSpPr>
          <p:nvPr/>
        </p:nvSpPr>
        <p:spPr bwMode="auto">
          <a:xfrm rot="-5400000">
            <a:off x="319882" y="3577313"/>
            <a:ext cx="5065712" cy="7336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r-Latn-CS"/>
              <a:t>Eksterne koristi</a:t>
            </a:r>
            <a:endParaRPr lang="en-US"/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8153400" y="1600200"/>
            <a:ext cx="1524000" cy="4876800"/>
          </a:xfrm>
          <a:prstGeom prst="curvedLeftArrow">
            <a:avLst>
              <a:gd name="adj1" fmla="val 13115"/>
              <a:gd name="adj2" fmla="val 96664"/>
              <a:gd name="adj3" fmla="val 1969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3891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Osnovne četiri karakteristike KU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1. Korporativno upravljanje je proces kontrole menadžera,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2. Interesi internih zainteresovanih strana (kao što su akcionari, menadžeri, zaposleni) i eksternih zainteresovanih strana (kao što su povjerioci, regulatori, sindikati i ostali na koje utiče poslovanje preduzeća) su uzeti u obzir prilikom donošenja odluka, </a:t>
            </a:r>
          </a:p>
        </p:txBody>
      </p:sp>
    </p:spTree>
    <p:extLst>
      <p:ext uri="{BB962C8B-B14F-4D97-AF65-F5344CB8AC3E}">
        <p14:creationId xmlns:p14="http://schemas.microsoft.com/office/powerpoint/2010/main" val="2499710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Osnovne četiri karakteristike KU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3. Zadatak je obezbijediti odgovorno ponašanje i poslovanje preduzeća, i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4. Krajni cilj korporativnog upravljanja je da postigne maksimalan nivo efikasnosti i profitabilnosti preduzeća. 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nstantia" charset="0"/>
              </a:rPr>
              <a:t>Profesionalizacija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menadžmenta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Odvajanje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vlasništva</a:t>
            </a:r>
            <a:r>
              <a:rPr lang="en-US" dirty="0">
                <a:latin typeface="Constantia" charset="0"/>
              </a:rPr>
              <a:t> od </a:t>
            </a:r>
            <a:r>
              <a:rPr lang="en-US" dirty="0" err="1">
                <a:latin typeface="Constantia" charset="0"/>
              </a:rPr>
              <a:t>upravljanja</a:t>
            </a:r>
            <a:r>
              <a:rPr lang="en-US" dirty="0">
                <a:latin typeface="Constantia" charset="0"/>
              </a:rPr>
              <a:t> </a:t>
            </a:r>
          </a:p>
          <a:p>
            <a:r>
              <a:rPr lang="en-US" dirty="0" err="1">
                <a:latin typeface="Constantia" charset="0"/>
              </a:rPr>
              <a:t>Akcionarsko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društvo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Porodična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druga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preduzeća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72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Karakteristike dobrog KU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63775" y="2607734"/>
            <a:ext cx="7662864" cy="3555999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nstantia" charset="0"/>
              </a:rPr>
              <a:t>Prema</a:t>
            </a:r>
            <a:r>
              <a:rPr lang="en-US" dirty="0">
                <a:latin typeface="Constantia" charset="0"/>
              </a:rPr>
              <a:t> King </a:t>
            </a:r>
            <a:r>
              <a:rPr lang="en-US" dirty="0" err="1">
                <a:latin typeface="Constantia" charset="0"/>
              </a:rPr>
              <a:t>izvješaju</a:t>
            </a:r>
            <a:r>
              <a:rPr lang="en-US" dirty="0">
                <a:latin typeface="Constantia" charset="0"/>
              </a:rPr>
              <a:t> o </a:t>
            </a:r>
            <a:r>
              <a:rPr lang="en-US" dirty="0" err="1">
                <a:latin typeface="Constantia" charset="0"/>
              </a:rPr>
              <a:t>korporativnom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upravljanju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postoji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sedam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karakteristika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dobrog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upravljanja</a:t>
            </a:r>
            <a:r>
              <a:rPr lang="en-US" dirty="0">
                <a:latin typeface="Constantia" charset="0"/>
              </a:rPr>
              <a:t>: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1. </a:t>
            </a:r>
            <a:r>
              <a:rPr lang="en-US" dirty="0" err="1">
                <a:latin typeface="Constantia" charset="0"/>
              </a:rPr>
              <a:t>Disciplina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2. </a:t>
            </a:r>
            <a:r>
              <a:rPr lang="en-US" dirty="0" err="1">
                <a:latin typeface="Constantia" charset="0"/>
              </a:rPr>
              <a:t>Transparentnost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3. </a:t>
            </a:r>
            <a:r>
              <a:rPr lang="en-US" dirty="0" err="1">
                <a:latin typeface="Constantia" charset="0"/>
              </a:rPr>
              <a:t>Obaveza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4. </a:t>
            </a:r>
            <a:r>
              <a:rPr lang="en-US" dirty="0" err="1">
                <a:latin typeface="Constantia" charset="0"/>
              </a:rPr>
              <a:t>Odgovornost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5. </a:t>
            </a:r>
            <a:r>
              <a:rPr lang="en-US" dirty="0" err="1">
                <a:latin typeface="Constantia" charset="0"/>
              </a:rPr>
              <a:t>Nadležnost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6. </a:t>
            </a:r>
            <a:r>
              <a:rPr lang="en-US" dirty="0" err="1">
                <a:latin typeface="Constantia" charset="0"/>
              </a:rPr>
              <a:t>Pravednost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7. </a:t>
            </a:r>
            <a:r>
              <a:rPr lang="en-US" dirty="0" err="1">
                <a:latin typeface="Constantia" charset="0"/>
              </a:rPr>
              <a:t>Društvena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odgovornost</a:t>
            </a:r>
            <a:r>
              <a:rPr lang="en-US" dirty="0">
                <a:latin typeface="Constantia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7879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alibri" charset="0"/>
              </a:rPr>
              <a:t>OECD principi KU</a:t>
            </a:r>
            <a:endParaRPr lang="en-US">
              <a:latin typeface="Calibri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>
                <a:latin typeface="Constantia" charset="0"/>
              </a:rPr>
              <a:t>OECD Organizacija za ekonomsku saradnju i razvoj je 1</a:t>
            </a:r>
            <a:r>
              <a:rPr lang="en-US">
                <a:latin typeface="Constantia" charset="0"/>
              </a:rPr>
              <a:t>999. godine je objavila Principe korporativnog upravljanja, koji su prvi međunarodni standard dobrog korporativnog upravljanja odobren od strane vlada. </a:t>
            </a:r>
          </a:p>
          <a:p>
            <a:endParaRPr lang="en-US">
              <a:latin typeface="Constantia" charset="0"/>
            </a:endParaRPr>
          </a:p>
          <a:p>
            <a:pPr lvl="1"/>
            <a:r>
              <a:rPr lang="en-US">
                <a:latin typeface="Constantia" charset="0"/>
              </a:rPr>
              <a:t>Fokusiraju na akcionarska društva otvorenog tipa</a:t>
            </a:r>
          </a:p>
          <a:p>
            <a:pPr lvl="1"/>
            <a:r>
              <a:rPr lang="en-US">
                <a:latin typeface="Constantia" charset="0"/>
              </a:rPr>
              <a:t>Imaju za cilj da pomognu vladama u poboljšanju pravnog, institucionalnog i regulatornog okvira</a:t>
            </a:r>
          </a:p>
          <a:p>
            <a:pPr lvl="1"/>
            <a:r>
              <a:rPr lang="en-US">
                <a:latin typeface="Constantia" charset="0"/>
              </a:rPr>
              <a:t>Pružaju praktična uputstva i prijedloge za berze, investitore, preduzeća i druge zainteresovane strane</a:t>
            </a:r>
          </a:p>
        </p:txBody>
      </p:sp>
    </p:spTree>
    <p:extLst>
      <p:ext uri="{BB962C8B-B14F-4D97-AF65-F5344CB8AC3E}">
        <p14:creationId xmlns:p14="http://schemas.microsoft.com/office/powerpoint/2010/main" val="3818835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alibri" charset="0"/>
              </a:rPr>
              <a:t>OECD principi KU</a:t>
            </a:r>
            <a:endParaRPr lang="en-US">
              <a:latin typeface="Calibri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63775" y="2770095"/>
            <a:ext cx="7662864" cy="3546039"/>
          </a:xfrm>
        </p:spPr>
        <p:txBody>
          <a:bodyPr>
            <a:normAutofit/>
          </a:bodyPr>
          <a:lstStyle/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OECD </a:t>
            </a:r>
            <a:r>
              <a:rPr lang="en-US" dirty="0" err="1">
                <a:latin typeface="Constantia" charset="0"/>
              </a:rPr>
              <a:t>principi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upravljanja</a:t>
            </a:r>
            <a:r>
              <a:rPr lang="en-US" dirty="0">
                <a:latin typeface="Constantia" charset="0"/>
              </a:rPr>
              <a:t> se </a:t>
            </a:r>
            <a:r>
              <a:rPr lang="en-US" dirty="0" err="1">
                <a:latin typeface="Constantia" charset="0"/>
              </a:rPr>
              <a:t>sastoje</a:t>
            </a:r>
            <a:r>
              <a:rPr lang="en-US" dirty="0">
                <a:latin typeface="Constantia" charset="0"/>
              </a:rPr>
              <a:t> od </a:t>
            </a:r>
            <a:r>
              <a:rPr lang="en-US" dirty="0" err="1">
                <a:latin typeface="Constantia" charset="0"/>
              </a:rPr>
              <a:t>šest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osnovnih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principa</a:t>
            </a:r>
            <a:r>
              <a:rPr lang="en-US" dirty="0">
                <a:latin typeface="Constantia" charset="0"/>
              </a:rPr>
              <a:t>: </a:t>
            </a:r>
          </a:p>
          <a:p>
            <a:pPr>
              <a:buFont typeface="Wingdings 2" charset="0"/>
              <a:buNone/>
            </a:pPr>
            <a:endParaRPr lang="en-US" dirty="0">
              <a:latin typeface="Constantia" charset="0"/>
            </a:endParaRP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I) </a:t>
            </a:r>
            <a:r>
              <a:rPr lang="en-US" dirty="0" err="1">
                <a:latin typeface="Constantia" charset="0"/>
              </a:rPr>
              <a:t>Obezbjeđenje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osnove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za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efikasan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okvir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upravljanja</a:t>
            </a:r>
            <a:r>
              <a:rPr lang="en-US" dirty="0">
                <a:latin typeface="Constantia" charset="0"/>
              </a:rPr>
              <a:t>;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II) </a:t>
            </a:r>
            <a:r>
              <a:rPr lang="en-US" dirty="0" err="1">
                <a:latin typeface="Constantia" charset="0"/>
              </a:rPr>
              <a:t>Prava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akcionara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ključne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vlasničke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funkcije</a:t>
            </a:r>
            <a:r>
              <a:rPr lang="en-US" dirty="0">
                <a:latin typeface="Constantia" charset="0"/>
              </a:rPr>
              <a:t>;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III) </a:t>
            </a:r>
            <a:r>
              <a:rPr lang="en-US" dirty="0" err="1">
                <a:latin typeface="Constantia" charset="0"/>
              </a:rPr>
              <a:t>Ravnopravan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tretman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akcionara</a:t>
            </a:r>
            <a:r>
              <a:rPr lang="en-US" dirty="0">
                <a:latin typeface="Constantia" charset="0"/>
              </a:rPr>
              <a:t>;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IV) </a:t>
            </a:r>
            <a:r>
              <a:rPr lang="en-US" dirty="0" err="1">
                <a:latin typeface="Constantia" charset="0"/>
              </a:rPr>
              <a:t>Uloga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zainteresovanih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strana</a:t>
            </a:r>
            <a:r>
              <a:rPr lang="en-US" dirty="0">
                <a:latin typeface="Constantia" charset="0"/>
              </a:rPr>
              <a:t>;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V) </a:t>
            </a:r>
            <a:r>
              <a:rPr lang="en-US" dirty="0" err="1">
                <a:latin typeface="Constantia" charset="0"/>
              </a:rPr>
              <a:t>Objelodanjivanje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podataka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transparentnost</a:t>
            </a:r>
            <a:r>
              <a:rPr lang="en-US" dirty="0">
                <a:latin typeface="Constantia" charset="0"/>
              </a:rPr>
              <a:t>;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VI) </a:t>
            </a:r>
            <a:r>
              <a:rPr lang="en-US" dirty="0" err="1">
                <a:latin typeface="Constantia" charset="0"/>
              </a:rPr>
              <a:t>Odgovornost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odbora</a:t>
            </a:r>
            <a:r>
              <a:rPr lang="en-US" dirty="0">
                <a:latin typeface="Constantia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7558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Dobro korporativno upravljanje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63775" y="2540256"/>
            <a:ext cx="7662864" cy="408649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nstantia" charset="0"/>
              </a:rPr>
              <a:t>Privlačenje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investicija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Povjerenje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investorora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Jeftiniji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kapital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Povećanje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ugleda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preduzeća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Smanjenje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rizika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poslovanja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Sprečavanje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korporativnih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skandala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Povećanje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konkurentnost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Povećanje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profitabilnost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Izbjegavanje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krivične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odgovornosti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latin typeface="Constantia" charset="0"/>
              </a:rPr>
              <a:t>prevara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latin typeface="Constantia" charset="0"/>
              </a:rPr>
              <a:t>istraga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tužbi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7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Teorije KU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onstantia" charset="0"/>
              </a:rPr>
              <a:t>Agencijska teorija, </a:t>
            </a:r>
          </a:p>
          <a:p>
            <a:r>
              <a:rPr lang="en-US" b="1">
                <a:latin typeface="Constantia" charset="0"/>
              </a:rPr>
              <a:t>Teorija uslužnosti, </a:t>
            </a:r>
          </a:p>
          <a:p>
            <a:r>
              <a:rPr lang="en-US" b="1">
                <a:latin typeface="Constantia" charset="0"/>
              </a:rPr>
              <a:t>Teorija zainteresovanih strana, </a:t>
            </a:r>
          </a:p>
          <a:p>
            <a:r>
              <a:rPr lang="en-US">
                <a:latin typeface="Constantia" charset="0"/>
              </a:rPr>
              <a:t>Teorija klasne dominacije, </a:t>
            </a:r>
          </a:p>
          <a:p>
            <a:r>
              <a:rPr lang="en-US">
                <a:latin typeface="Constantia" charset="0"/>
              </a:rPr>
              <a:t>Teorija menadžerske dominacije, </a:t>
            </a:r>
          </a:p>
          <a:p>
            <a:r>
              <a:rPr lang="en-US">
                <a:latin typeface="Constantia" charset="0"/>
              </a:rPr>
              <a:t>Teorija transakcijskih troškova, i </a:t>
            </a:r>
          </a:p>
          <a:p>
            <a:r>
              <a:rPr lang="en-US">
                <a:latin typeface="Constantia" charset="0"/>
              </a:rPr>
              <a:t>Teorija zavisnosti od resursa. 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53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Agencijska teorija identifikuje agencijski odnos kao ugovor u kome jedna strana, </a:t>
            </a:r>
            <a:r>
              <a:rPr lang="en-US" b="1" u="sng">
                <a:latin typeface="Constantia" charset="0"/>
              </a:rPr>
              <a:t>principal</a:t>
            </a:r>
            <a:r>
              <a:rPr lang="en-US">
                <a:latin typeface="Constantia" charset="0"/>
              </a:rPr>
              <a:t>, delegira određeni posao drugoj strani, </a:t>
            </a:r>
            <a:r>
              <a:rPr lang="en-US" b="1" u="sng">
                <a:latin typeface="Constantia" charset="0"/>
              </a:rPr>
              <a:t>agent</a:t>
            </a:r>
            <a:r>
              <a:rPr lang="en-US">
                <a:latin typeface="Constantia" charset="0"/>
              </a:rPr>
              <a:t>.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U kontekstu korporacije vlasnik je principal, a direktor je agent. 	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17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>
                <a:latin typeface="Times New Roman" charset="0"/>
              </a:rPr>
              <a:t>Agencijska teorija je definisana kao </a:t>
            </a:r>
            <a:r>
              <a:rPr lang="vi-VN" i="1" dirty="0">
                <a:latin typeface="Times New Roman" charset="0"/>
              </a:rPr>
              <a:t>„odnos između principal, kao što su akcionari i agenti kao što su rukovodioci i menadžeri preduzeća“. </a:t>
            </a:r>
            <a:endParaRPr lang="en-US" i="1" dirty="0">
              <a:latin typeface="Constantia" charset="0"/>
            </a:endParaRPr>
          </a:p>
          <a:p>
            <a:endParaRPr lang="en-US" i="1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Principal-agent </a:t>
            </a:r>
            <a:r>
              <a:rPr lang="en-US" dirty="0" err="1">
                <a:latin typeface="Constantia" charset="0"/>
              </a:rPr>
              <a:t>odnos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znači</a:t>
            </a:r>
            <a:r>
              <a:rPr lang="en-US" dirty="0">
                <a:latin typeface="Constantia" charset="0"/>
              </a:rPr>
              <a:t> da principal (</a:t>
            </a:r>
            <a:r>
              <a:rPr lang="en-US" dirty="0" err="1">
                <a:latin typeface="Constantia" charset="0"/>
              </a:rPr>
              <a:t>akcionar</a:t>
            </a:r>
            <a:r>
              <a:rPr lang="en-US" dirty="0">
                <a:latin typeface="Constantia" charset="0"/>
              </a:rPr>
              <a:t>) </a:t>
            </a:r>
            <a:r>
              <a:rPr lang="en-US" dirty="0" err="1">
                <a:latin typeface="Constantia" charset="0"/>
              </a:rPr>
              <a:t>delegira</a:t>
            </a:r>
            <a:r>
              <a:rPr lang="en-US" dirty="0">
                <a:latin typeface="Constantia" charset="0"/>
              </a:rPr>
              <a:t> rad </a:t>
            </a:r>
            <a:r>
              <a:rPr lang="en-US" dirty="0" err="1">
                <a:latin typeface="Constantia" charset="0"/>
              </a:rPr>
              <a:t>ili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vođenje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preduzeća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agentu</a:t>
            </a:r>
            <a:r>
              <a:rPr lang="en-US" dirty="0">
                <a:latin typeface="Constantia" charset="0"/>
              </a:rPr>
              <a:t> (</a:t>
            </a:r>
            <a:r>
              <a:rPr lang="en-US" dirty="0" err="1">
                <a:latin typeface="Constantia" charset="0"/>
              </a:rPr>
              <a:t>direktoru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menadžeru</a:t>
            </a:r>
            <a:r>
              <a:rPr lang="en-US" dirty="0">
                <a:latin typeface="Constantia" charset="0"/>
              </a:rPr>
              <a:t>), </a:t>
            </a:r>
            <a:r>
              <a:rPr lang="en-US" dirty="0" err="1">
                <a:latin typeface="Constantia" charset="0"/>
              </a:rPr>
              <a:t>koji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obavlja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taj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posao</a:t>
            </a:r>
            <a:r>
              <a:rPr lang="en-US" dirty="0">
                <a:latin typeface="Constantia" charset="0"/>
              </a:rPr>
              <a:t> u </a:t>
            </a:r>
            <a:r>
              <a:rPr lang="en-US" dirty="0" err="1">
                <a:latin typeface="Constantia" charset="0"/>
              </a:rPr>
              <a:t>ime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nalogodavca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ili</a:t>
            </a:r>
            <a:r>
              <a:rPr lang="en-US" dirty="0">
                <a:latin typeface="Constantia" charset="0"/>
              </a:rPr>
              <a:t> principal.</a:t>
            </a:r>
          </a:p>
        </p:txBody>
      </p:sp>
    </p:spTree>
    <p:extLst>
      <p:ext uri="{BB962C8B-B14F-4D97-AF65-F5344CB8AC3E}">
        <p14:creationId xmlns:p14="http://schemas.microsoft.com/office/powerpoint/2010/main" val="420490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Agencijski problem </a:t>
            </a:r>
          </a:p>
          <a:p>
            <a:pPr lvl="1"/>
            <a:r>
              <a:rPr lang="en-US">
                <a:latin typeface="Constantia" charset="0"/>
              </a:rPr>
              <a:t>od direktora u akcionarskim društvima ne može očekivati da će biti oprezni s novcem drugih ljudi kao što su sa svojim vlastitim. </a:t>
            </a:r>
          </a:p>
          <a:p>
            <a:pPr lvl="1"/>
            <a:endParaRPr lang="en-US">
              <a:latin typeface="Constantia" charset="0"/>
            </a:endParaRPr>
          </a:p>
          <a:p>
            <a:pPr lvl="1"/>
            <a:r>
              <a:rPr lang="en-US">
                <a:latin typeface="Constantia" charset="0"/>
              </a:rPr>
              <a:t>Agenti neće uvijek raditi u skldu sa interesima pricipla.</a:t>
            </a:r>
          </a:p>
        </p:txBody>
      </p:sp>
    </p:spTree>
    <p:extLst>
      <p:ext uri="{BB962C8B-B14F-4D97-AF65-F5344CB8AC3E}">
        <p14:creationId xmlns:p14="http://schemas.microsoft.com/office/powerpoint/2010/main" val="3435291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Model agencijske teorije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1936751" y="2214563"/>
          <a:ext cx="8302625" cy="364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5446887" imgH="2386785" progId="Visio.Drawing.11">
                  <p:embed/>
                </p:oleObj>
              </mc:Choice>
              <mc:Fallback>
                <p:oleObj name="Visio" r:id="rId3" imgW="5446887" imgH="2386785" progId="Visio.Drawing.11">
                  <p:embed/>
                  <p:pic>
                    <p:nvPicPr>
                      <p:cNvPr id="307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1" y="2214563"/>
                        <a:ext cx="8302625" cy="364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894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000">
                <a:latin typeface="Calibri" charset="0"/>
              </a:rPr>
              <a:t>Odnos principal-agent bazirano na Agencijskoj teoriji</a:t>
            </a:r>
            <a:endParaRPr lang="en-US" sz="4000">
              <a:latin typeface="Calibri" charset="0"/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24064" y="2447920"/>
          <a:ext cx="8283575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4993655" imgH="2367596" progId="Visio.Drawing.11">
                  <p:embed/>
                </p:oleObj>
              </mc:Choice>
              <mc:Fallback>
                <p:oleObj name="Visio" r:id="rId3" imgW="4993655" imgH="2367596" progId="Visio.Drawing.11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2447920"/>
                        <a:ext cx="8283575" cy="392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79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Definisanje KU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U </a:t>
            </a:r>
            <a:r>
              <a:rPr lang="en-US" dirty="0" err="1">
                <a:latin typeface="Constantia" charset="0"/>
              </a:rPr>
              <a:t>skladu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sa</a:t>
            </a:r>
            <a:r>
              <a:rPr lang="en-US" dirty="0">
                <a:latin typeface="Constantia" charset="0"/>
              </a:rPr>
              <a:t> Cadbury </a:t>
            </a:r>
            <a:r>
              <a:rPr lang="en-US" dirty="0" err="1">
                <a:latin typeface="Constantia" charset="0"/>
              </a:rPr>
              <a:t>izvještajem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iz</a:t>
            </a:r>
            <a:r>
              <a:rPr lang="en-US" dirty="0">
                <a:latin typeface="Constantia" charset="0"/>
              </a:rPr>
              <a:t> 1992. </a:t>
            </a:r>
            <a:r>
              <a:rPr lang="en-US" dirty="0" err="1">
                <a:latin typeface="Constantia" charset="0"/>
              </a:rPr>
              <a:t>godine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latin typeface="Constantia" charset="0"/>
              </a:rPr>
              <a:t>korporativno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upravljanje</a:t>
            </a:r>
            <a:r>
              <a:rPr lang="en-US" dirty="0">
                <a:latin typeface="Constantia" charset="0"/>
              </a:rPr>
              <a:t> je </a:t>
            </a:r>
            <a:r>
              <a:rPr lang="en-US" dirty="0" err="1">
                <a:latin typeface="Constantia" charset="0"/>
              </a:rPr>
              <a:t>šire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definisano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kao</a:t>
            </a:r>
            <a:r>
              <a:rPr lang="en-US" dirty="0">
                <a:latin typeface="Constantia" charset="0"/>
              </a:rPr>
              <a:t>:</a:t>
            </a:r>
          </a:p>
          <a:p>
            <a:endParaRPr lang="en-US" i="1" dirty="0">
              <a:latin typeface="Constantia" charset="0"/>
            </a:endParaRPr>
          </a:p>
          <a:p>
            <a:pPr lvl="1"/>
            <a:r>
              <a:rPr lang="en-US" i="1" dirty="0" err="1">
                <a:latin typeface="Constantia" charset="0"/>
              </a:rPr>
              <a:t>sistem</a:t>
            </a:r>
            <a:r>
              <a:rPr lang="en-US" i="1" dirty="0">
                <a:latin typeface="Constantia" charset="0"/>
              </a:rPr>
              <a:t> </a:t>
            </a:r>
            <a:r>
              <a:rPr lang="en-US" i="1" dirty="0" err="1">
                <a:latin typeface="Constantia" charset="0"/>
              </a:rPr>
              <a:t>kojim</a:t>
            </a:r>
            <a:r>
              <a:rPr lang="en-US" i="1" dirty="0">
                <a:latin typeface="Constantia" charset="0"/>
              </a:rPr>
              <a:t> se </a:t>
            </a:r>
            <a:r>
              <a:rPr lang="en-US" i="1" dirty="0" err="1">
                <a:latin typeface="Constantia" charset="0"/>
              </a:rPr>
              <a:t>preduzeća</a:t>
            </a:r>
            <a:r>
              <a:rPr lang="en-US" i="1" dirty="0">
                <a:latin typeface="Constantia" charset="0"/>
              </a:rPr>
              <a:t> </a:t>
            </a:r>
            <a:r>
              <a:rPr lang="en-US" i="1" dirty="0" err="1">
                <a:latin typeface="Constantia" charset="0"/>
              </a:rPr>
              <a:t>usmeravaju</a:t>
            </a:r>
            <a:r>
              <a:rPr lang="en-US" i="1" dirty="0">
                <a:latin typeface="Constantia" charset="0"/>
              </a:rPr>
              <a:t> </a:t>
            </a:r>
            <a:r>
              <a:rPr lang="en-US" i="1" dirty="0" err="1">
                <a:latin typeface="Constantia" charset="0"/>
              </a:rPr>
              <a:t>i</a:t>
            </a:r>
            <a:r>
              <a:rPr lang="en-US" i="1" dirty="0">
                <a:latin typeface="Constantia" charset="0"/>
              </a:rPr>
              <a:t> </a:t>
            </a:r>
            <a:r>
              <a:rPr lang="en-US" i="1" dirty="0" err="1">
                <a:latin typeface="Constantia" charset="0"/>
              </a:rPr>
              <a:t>kontrolišu</a:t>
            </a:r>
            <a:r>
              <a:rPr lang="en-US" i="1" dirty="0">
                <a:latin typeface="Constantia" charset="0"/>
              </a:rPr>
              <a:t>. 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49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Agencijska teorija razmatra dva problema koji se pojavljuju u  odnosu principal-agent</a:t>
            </a:r>
          </a:p>
          <a:p>
            <a:endParaRPr lang="en-US">
              <a:latin typeface="Constantia" charset="0"/>
            </a:endParaRPr>
          </a:p>
          <a:p>
            <a:pPr lvl="1"/>
            <a:r>
              <a:rPr lang="en-US">
                <a:latin typeface="Constantia" charset="0"/>
              </a:rPr>
              <a:t>poteškoće ili troškovi koji su uključeni u praćenje principal-agent ponašanja i uobičajnih radnji</a:t>
            </a:r>
          </a:p>
          <a:p>
            <a:pPr lvl="1"/>
            <a:endParaRPr lang="en-US">
              <a:latin typeface="Constantia" charset="0"/>
            </a:endParaRPr>
          </a:p>
          <a:p>
            <a:pPr lvl="1"/>
            <a:r>
              <a:rPr lang="en-US">
                <a:latin typeface="Constantia" charset="0"/>
              </a:rPr>
              <a:t>različite preferencije u vezi interakcije između principala i agenta, zbog njihovih različitih stavova prema riziku</a:t>
            </a:r>
          </a:p>
        </p:txBody>
      </p:sp>
    </p:spTree>
    <p:extLst>
      <p:ext uri="{BB962C8B-B14F-4D97-AF65-F5344CB8AC3E}">
        <p14:creationId xmlns:p14="http://schemas.microsoft.com/office/powerpoint/2010/main" val="1535180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Ovi problemi dovode do određene vrste troškova upravljanja, </a:t>
            </a:r>
            <a:r>
              <a:rPr lang="en-US" b="1">
                <a:latin typeface="Constantia" charset="0"/>
              </a:rPr>
              <a:t>zvanih agencijski trošak</a:t>
            </a:r>
            <a:r>
              <a:rPr lang="en-US">
                <a:latin typeface="Constantia" charset="0"/>
              </a:rPr>
              <a:t>,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Agencijski trošak nastaje tako što principal/vlasnici pokušaju da obezbijede da agenti/menadžeri djeluju u principalovu korist i interes</a:t>
            </a:r>
          </a:p>
        </p:txBody>
      </p:sp>
    </p:spTree>
    <p:extLst>
      <p:ext uri="{BB962C8B-B14F-4D97-AF65-F5344CB8AC3E}">
        <p14:creationId xmlns:p14="http://schemas.microsoft.com/office/powerpoint/2010/main" val="1377917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Da bi se prevazišlo neprijateljstvo između principal i agencija, principal:</a:t>
            </a:r>
          </a:p>
          <a:p>
            <a:pPr lvl="1"/>
            <a:r>
              <a:rPr lang="en-US">
                <a:latin typeface="Constantia" charset="0"/>
              </a:rPr>
              <a:t>Nadgleda i kontroliše gdje i kako agenti koriste njihov novac,</a:t>
            </a:r>
          </a:p>
          <a:p>
            <a:pPr lvl="1"/>
            <a:endParaRPr lang="en-US">
              <a:latin typeface="Constantia" charset="0"/>
            </a:endParaRPr>
          </a:p>
          <a:p>
            <a:pPr lvl="1">
              <a:buFont typeface="Wingdings 2" charset="0"/>
              <a:buNone/>
            </a:pPr>
            <a:r>
              <a:rPr lang="en-US">
                <a:latin typeface="Constantia" charset="0"/>
              </a:rPr>
              <a:t>I ovo kao rezultat ima određeni agencijski trošak.</a:t>
            </a:r>
          </a:p>
        </p:txBody>
      </p:sp>
    </p:spTree>
    <p:extLst>
      <p:ext uri="{BB962C8B-B14F-4D97-AF65-F5344CB8AC3E}">
        <p14:creationId xmlns:p14="http://schemas.microsoft.com/office/powerpoint/2010/main" val="644981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0"/>
              <a:buNone/>
            </a:pPr>
            <a:r>
              <a:rPr lang="en-US">
                <a:latin typeface="Constantia" charset="0"/>
              </a:rPr>
              <a:t>Agencijski trošak je zbir:</a:t>
            </a:r>
          </a:p>
          <a:p>
            <a:pPr>
              <a:buFont typeface="Wingdings 2" charset="0"/>
              <a:buNone/>
            </a:pPr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Trošak praćenja i nadgledanja od strane principala,</a:t>
            </a:r>
          </a:p>
          <a:p>
            <a:r>
              <a:rPr lang="en-US">
                <a:latin typeface="Constantia" charset="0"/>
              </a:rPr>
              <a:t>Trošak vezivanja od strane agenta,</a:t>
            </a:r>
          </a:p>
          <a:p>
            <a:r>
              <a:rPr lang="en-US">
                <a:latin typeface="Constantia" charset="0"/>
              </a:rPr>
              <a:t>Preostali gubitak.</a:t>
            </a:r>
          </a:p>
          <a:p>
            <a:pPr>
              <a:buFont typeface="Wingdings 2" charset="0"/>
              <a:buNone/>
            </a:pPr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37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Centrali problemi Agencijske teorije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Kako pronaći agenta koji će da djeluje u najboljem interesu principala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Agencijski problemi nastaju kada principal delegira ovlaštenja agentu, i kada dobrobit principala zavisi od odluka donešenih od strane agenta</a:t>
            </a:r>
          </a:p>
        </p:txBody>
      </p:sp>
    </p:spTree>
    <p:extLst>
      <p:ext uri="{BB962C8B-B14F-4D97-AF65-F5344CB8AC3E}">
        <p14:creationId xmlns:p14="http://schemas.microsoft.com/office/powerpoint/2010/main" val="3969771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Centrali problemi Agencijske teorije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Delegiranje prava na donošenje odluka od principala na agenta je problematično jer:</a:t>
            </a:r>
          </a:p>
          <a:p>
            <a:endParaRPr lang="en-US">
              <a:latin typeface="Constantia" charset="0"/>
            </a:endParaRPr>
          </a:p>
          <a:p>
            <a:pPr lvl="1"/>
            <a:r>
              <a:rPr lang="en-US">
                <a:latin typeface="Constantia" charset="0"/>
              </a:rPr>
              <a:t>interesi principala i agenta su obično različiti;</a:t>
            </a:r>
          </a:p>
          <a:p>
            <a:pPr lvl="1"/>
            <a:r>
              <a:rPr lang="en-US">
                <a:latin typeface="Constantia" charset="0"/>
              </a:rPr>
              <a:t>principal ne može savršeno i efektivno pratiti aktivnosti agenta;</a:t>
            </a:r>
          </a:p>
          <a:p>
            <a:pPr lvl="1"/>
            <a:r>
              <a:rPr lang="en-US">
                <a:latin typeface="Constantia" charset="0"/>
              </a:rPr>
              <a:t>principal ne može savršeno i efektivno pratiti i steći  sve informacije koje su dostupne ili posjeduje agent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89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Calibri" charset="0"/>
              </a:rPr>
              <a:t>Rješenja za agencijske probleme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onstantia" charset="0"/>
              </a:rPr>
              <a:t>Usklađivanje interesa agenata sa interesima principala.</a:t>
            </a:r>
          </a:p>
          <a:p>
            <a:r>
              <a:rPr lang="en-US">
                <a:latin typeface="Constantia" charset="0"/>
              </a:rPr>
              <a:t>Ugovor koji sadrži specifikacije obaveza i dužnosti agenta.</a:t>
            </a:r>
          </a:p>
          <a:p>
            <a:r>
              <a:rPr lang="en-US">
                <a:latin typeface="Constantia" charset="0"/>
              </a:rPr>
              <a:t>Nagrade agentima, kao i prava principala da prati i nadgleda aktivnosti i performanse agenta.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Usvajanje odgovarajućih podsticajnih sistema nagrađivanja menadžera je ključ za rješenje agencijskog problema.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99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Teorija uslužnosti (Stewardship theory)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Direktori se posmatraju kao upravnici i zaštitnici imovine preduzeća i oni to čine u najboljem interesu akcionara. 	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Direktori i menadžeri često imaju interese koji su u skladu sa interesima akcionara. </a:t>
            </a:r>
          </a:p>
        </p:txBody>
      </p:sp>
    </p:spTree>
    <p:extLst>
      <p:ext uri="{BB962C8B-B14F-4D97-AF65-F5344CB8AC3E}">
        <p14:creationId xmlns:p14="http://schemas.microsoft.com/office/powerpoint/2010/main" val="2193653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alibri" charset="0"/>
              </a:rPr>
              <a:t>Teorija uslužnosti</a:t>
            </a:r>
            <a:endParaRPr lang="en-US">
              <a:latin typeface="Calibri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onstantia" charset="0"/>
              </a:rPr>
              <a:t>Kada su menadžeri duži niz godina zaposleni u preduzeću, postoji „spajanje individualnih ciljeva sa ciljevima preduzeća“.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Prema ovoj teoriji, klasična ideja korporativnog upravljanja je da menadžeri, u ime akcionara, u suštini žele obavljati posao dobro, odnosno da su dobri rukovodioci imovine preduzeća, a ne da imaju sukob interesa ili ostvaruju skrivenu dobit koja će ići na trošak akcionara.</a:t>
            </a:r>
          </a:p>
        </p:txBody>
      </p:sp>
    </p:spTree>
    <p:extLst>
      <p:ext uri="{BB962C8B-B14F-4D97-AF65-F5344CB8AC3E}">
        <p14:creationId xmlns:p14="http://schemas.microsoft.com/office/powerpoint/2010/main" val="1311582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alibri" charset="0"/>
              </a:rPr>
              <a:t>Teorija uslužnosti</a:t>
            </a:r>
            <a:endParaRPr lang="en-US">
              <a:latin typeface="Calibri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onstantia" charset="0"/>
              </a:rPr>
              <a:t>Davis, Schoorman i Donaldson definišu teoriju uslužnosti „</a:t>
            </a:r>
            <a:r>
              <a:rPr lang="en-US" i="1">
                <a:latin typeface="Constantia" charset="0"/>
              </a:rPr>
              <a:t>rukovodilac štiti i maksimizira bogatstvo akcionara preduzeća kroz performanse preduzeća, jer na taj način, i rukovodilac maksimizira svoje koristi.”</a:t>
            </a:r>
          </a:p>
          <a:p>
            <a:endParaRPr lang="en-US" i="1">
              <a:latin typeface="Constantia" charset="0"/>
            </a:endParaRPr>
          </a:p>
          <a:p>
            <a:r>
              <a:rPr lang="en-US">
                <a:latin typeface="Constantia" charset="0"/>
              </a:rPr>
              <a:t>Teorija uslužnosti ukazuje na to da su rukovodioci zadovoljni i motivisani kada je organizacioni uspjeh postignut, tj. da se identifikuju sa organizacijom.</a:t>
            </a:r>
          </a:p>
        </p:txBody>
      </p:sp>
    </p:spTree>
    <p:extLst>
      <p:ext uri="{BB962C8B-B14F-4D97-AF65-F5344CB8AC3E}">
        <p14:creationId xmlns:p14="http://schemas.microsoft.com/office/powerpoint/2010/main" val="118145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0DB19-7B80-809F-11F2-A8178B2C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svrha</a:t>
            </a:r>
            <a:r>
              <a:rPr lang="en-US" dirty="0"/>
              <a:t> </a:t>
            </a:r>
            <a:r>
              <a:rPr lang="en-US" dirty="0" err="1"/>
              <a:t>korporativnog</a:t>
            </a:r>
            <a:r>
              <a:rPr lang="en-US" dirty="0"/>
              <a:t> </a:t>
            </a:r>
            <a:r>
              <a:rPr lang="en-US" dirty="0" err="1"/>
              <a:t>upravljanja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377C0-F3AC-DD06-7A1A-4686DC376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Osigurava</a:t>
            </a:r>
            <a:r>
              <a:rPr lang="en-US" dirty="0"/>
              <a:t> </a:t>
            </a:r>
            <a:r>
              <a:rPr lang="en-US" dirty="0" err="1"/>
              <a:t>odgovorno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odgovornost</a:t>
            </a:r>
            <a:r>
              <a:rPr lang="en-US" dirty="0"/>
              <a:t>.</a:t>
            </a:r>
          </a:p>
          <a:p>
            <a:r>
              <a:rPr lang="en-US" dirty="0" err="1"/>
              <a:t>Uravnotežava</a:t>
            </a:r>
            <a:r>
              <a:rPr lang="en-US" dirty="0"/>
              <a:t> </a:t>
            </a:r>
            <a:r>
              <a:rPr lang="en-US" dirty="0" err="1"/>
              <a:t>interese</a:t>
            </a:r>
            <a:r>
              <a:rPr lang="en-US" dirty="0"/>
              <a:t> </a:t>
            </a:r>
            <a:r>
              <a:rPr lang="en-US" dirty="0" err="1"/>
              <a:t>akcionara</a:t>
            </a:r>
            <a:r>
              <a:rPr lang="en-US" dirty="0"/>
              <a:t>,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stejkholdera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5883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>
                <a:latin typeface="Calibri" charset="0"/>
              </a:rPr>
              <a:t>Model Teorije uslužnosti</a:t>
            </a:r>
            <a:endParaRPr lang="en-US">
              <a:latin typeface="Calibri" charset="0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2024063" y="2274885"/>
          <a:ext cx="8253412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3" imgW="4930705" imgH="2644671" progId="Visio.Drawing.11">
                  <p:embed/>
                </p:oleObj>
              </mc:Choice>
              <mc:Fallback>
                <p:oleObj name="Visio" r:id="rId3" imgW="4930705" imgH="2644671" progId="Visio.Drawing.11">
                  <p:embed/>
                  <p:pic>
                    <p:nvPicPr>
                      <p:cNvPr id="512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274885"/>
                        <a:ext cx="8253412" cy="442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383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Teorija zainteresovanih strana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Teorija zainteresovanih strana uzima u razmatranje različite interesne grupe prije nego što se fokusira jedino na akcionare.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Interesne grupe u preduzeću se definišu kao „</a:t>
            </a:r>
            <a:r>
              <a:rPr lang="en-US" i="1">
                <a:latin typeface="Constantia" charset="0"/>
              </a:rPr>
              <a:t>bilo koje grupe ili pojedinci koji mogu uticati ili utiču na ostvarenje ciljeva preduzeća</a:t>
            </a:r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8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Teorija zainteresovanih strana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Menadžeri u teoriji zainteresovanih strana  imaju zadatak uravnotežiti interese akcionara ili principala sa višestrukim interesima ostalih zainteresovanih strana</a:t>
            </a:r>
          </a:p>
        </p:txBody>
      </p:sp>
    </p:spTree>
    <p:extLst>
      <p:ext uri="{BB962C8B-B14F-4D97-AF65-F5344CB8AC3E}">
        <p14:creationId xmlns:p14="http://schemas.microsoft.com/office/powerpoint/2010/main" val="385724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000">
                <a:latin typeface="Calibri" charset="0"/>
              </a:rPr>
              <a:t>Model Teorije zainteresovanih strana</a:t>
            </a:r>
            <a:endParaRPr lang="en-US" sz="4000">
              <a:latin typeface="Calibri" charset="0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2024064" y="2081210"/>
          <a:ext cx="8072437" cy="46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3706802" imgH="2158797" progId="Visio.Drawing.11">
                  <p:embed/>
                </p:oleObj>
              </mc:Choice>
              <mc:Fallback>
                <p:oleObj name="Visio" r:id="rId3" imgW="3706802" imgH="2158797" progId="Visio.Drawing.11">
                  <p:embed/>
                  <p:pic>
                    <p:nvPicPr>
                      <p:cNvPr id="614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2081210"/>
                        <a:ext cx="8072437" cy="469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054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Teorija zainteresovanih strana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Prema ovom modelu sve osobe ili grupe sa legitimnim interesima učestvuju u preduzeću kako bi ostvarili koristi i ne smije biti prioriteta interesa i koristi jedne grupe u odnosu na drugu.</a:t>
            </a:r>
          </a:p>
        </p:txBody>
      </p:sp>
    </p:spTree>
    <p:extLst>
      <p:ext uri="{BB962C8B-B14F-4D97-AF65-F5344CB8AC3E}">
        <p14:creationId xmlns:p14="http://schemas.microsoft.com/office/powerpoint/2010/main" val="1764259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KORPORATIVNA DRUŠTVENA ODGOVORNOST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303339-A759-94E5-C54F-09FA3C02B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104" y="3962088"/>
            <a:ext cx="6112077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5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Korporativna</a:t>
            </a:r>
            <a:r>
              <a:rPr lang="en-US" dirty="0"/>
              <a:t> </a:t>
            </a:r>
            <a:r>
              <a:rPr lang="en-US" dirty="0" err="1"/>
              <a:t>društvena</a:t>
            </a:r>
            <a:r>
              <a:rPr lang="en-US" dirty="0"/>
              <a:t> </a:t>
            </a:r>
            <a:r>
              <a:rPr lang="en-US" dirty="0" err="1"/>
              <a:t>odgovornost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Koncept</a:t>
            </a:r>
            <a:r>
              <a:rPr lang="en-US" dirty="0"/>
              <a:t> „</a:t>
            </a:r>
            <a:r>
              <a:rPr lang="en-US" dirty="0" err="1"/>
              <a:t>korporativne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“ (Corporate social responsibility– CSR) </a:t>
            </a:r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„</a:t>
            </a:r>
            <a:r>
              <a:rPr lang="en-US" dirty="0" err="1"/>
              <a:t>meku</a:t>
            </a:r>
            <a:r>
              <a:rPr lang="en-US" dirty="0"/>
              <a:t>“, </a:t>
            </a:r>
            <a:r>
              <a:rPr lang="en-US" dirty="0" err="1"/>
              <a:t>dobrovoljnu</a:t>
            </a:r>
            <a:r>
              <a:rPr lang="en-US" dirty="0"/>
              <a:t> </a:t>
            </a:r>
            <a:r>
              <a:rPr lang="en-US" dirty="0" err="1"/>
              <a:t>samoregulaciju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uvode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popravile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odnositi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radnu</a:t>
            </a:r>
            <a:r>
              <a:rPr lang="en-US" dirty="0"/>
              <a:t> </a:t>
            </a:r>
            <a:r>
              <a:rPr lang="en-US" dirty="0" err="1"/>
              <a:t>snagu</a:t>
            </a:r>
            <a:r>
              <a:rPr lang="en-US" dirty="0"/>
              <a:t>, </a:t>
            </a:r>
            <a:r>
              <a:rPr lang="en-US" dirty="0" err="1"/>
              <a:t>zaštitu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ljudskih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8765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Dimenzije</a:t>
            </a:r>
            <a:r>
              <a:rPr lang="en-US" dirty="0"/>
              <a:t> KDO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Ekonomska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Socijalna</a:t>
            </a:r>
            <a:r>
              <a:rPr lang="en-US" dirty="0"/>
              <a:t>/</a:t>
            </a:r>
            <a:r>
              <a:rPr lang="en-US" dirty="0" err="1"/>
              <a:t>Društvena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Ekološka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60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Korporativna</a:t>
            </a:r>
            <a:r>
              <a:rPr lang="en-US" dirty="0"/>
              <a:t> </a:t>
            </a:r>
            <a:r>
              <a:rPr lang="en-US" dirty="0" err="1"/>
              <a:t>društvena</a:t>
            </a:r>
            <a:r>
              <a:rPr lang="en-US" dirty="0"/>
              <a:t> </a:t>
            </a:r>
            <a:r>
              <a:rPr lang="en-US" dirty="0" err="1"/>
              <a:t>odgovornost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Komisija</a:t>
            </a:r>
            <a:r>
              <a:rPr lang="en-US" dirty="0"/>
              <a:t> </a:t>
            </a:r>
            <a:r>
              <a:rPr lang="en-US" dirty="0" err="1"/>
              <a:t>Evropske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 (2002) u </a:t>
            </a:r>
            <a:r>
              <a:rPr lang="en-US" dirty="0" err="1"/>
              <a:t>knjizi</a:t>
            </a:r>
            <a:r>
              <a:rPr lang="en-US" dirty="0"/>
              <a:t> </a:t>
            </a:r>
            <a:r>
              <a:rPr lang="en-US" dirty="0" err="1"/>
              <a:t>autora</a:t>
            </a:r>
            <a:r>
              <a:rPr lang="en-US" dirty="0"/>
              <a:t> </a:t>
            </a:r>
            <a:r>
              <a:rPr lang="en-US" dirty="0" err="1"/>
              <a:t>Dalsruda</a:t>
            </a:r>
            <a:r>
              <a:rPr lang="en-US" dirty="0"/>
              <a:t> (</a:t>
            </a:r>
            <a:r>
              <a:rPr lang="en-US" dirty="0" err="1"/>
              <a:t>Dahlsrud</a:t>
            </a:r>
            <a:r>
              <a:rPr lang="en-US" dirty="0"/>
              <a:t> 2006) </a:t>
            </a:r>
            <a:r>
              <a:rPr lang="en-US" dirty="0" err="1"/>
              <a:t>predlaže</a:t>
            </a:r>
            <a:r>
              <a:rPr lang="en-US" dirty="0"/>
              <a:t> </a:t>
            </a:r>
            <a:r>
              <a:rPr lang="en-US" dirty="0" err="1"/>
              <a:t>sledeću</a:t>
            </a:r>
            <a:r>
              <a:rPr lang="en-US" dirty="0"/>
              <a:t> </a:t>
            </a:r>
            <a:r>
              <a:rPr lang="en-US" dirty="0" err="1"/>
              <a:t>opštu</a:t>
            </a:r>
            <a:r>
              <a:rPr lang="en-US" dirty="0"/>
              <a:t> </a:t>
            </a:r>
            <a:r>
              <a:rPr lang="en-US" dirty="0" err="1"/>
              <a:t>definiciju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„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odgovorno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tiče</a:t>
            </a:r>
            <a:r>
              <a:rPr lang="en-US" dirty="0"/>
              <a:t> se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preduzimanja</a:t>
            </a:r>
            <a:r>
              <a:rPr lang="en-US" dirty="0"/>
              <a:t> </a:t>
            </a:r>
            <a:r>
              <a:rPr lang="en-US" dirty="0" err="1"/>
              <a:t>mera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prevazilaze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pravne</a:t>
            </a:r>
            <a:r>
              <a:rPr lang="en-US" dirty="0"/>
              <a:t> </a:t>
            </a:r>
            <a:r>
              <a:rPr lang="en-US" dirty="0" err="1"/>
              <a:t>obaveze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/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šire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obuhvataju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se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rezimiraju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društvena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tiču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okoline</a:t>
            </a:r>
            <a:r>
              <a:rPr lang="en-US" dirty="0"/>
              <a:t> – </a:t>
            </a:r>
            <a:r>
              <a:rPr lang="en-US" dirty="0" err="1"/>
              <a:t>društveno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šire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društvo</a:t>
            </a:r>
            <a:r>
              <a:rPr lang="en-US" dirty="0"/>
              <a:t> u </a:t>
            </a:r>
            <a:r>
              <a:rPr lang="en-US" dirty="0" err="1"/>
              <a:t>celini</a:t>
            </a:r>
            <a:r>
              <a:rPr lang="en-US" dirty="0"/>
              <a:t> a ne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socijalna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nazvati</a:t>
            </a:r>
            <a:r>
              <a:rPr lang="en-US" dirty="0"/>
              <a:t> </a:t>
            </a:r>
            <a:r>
              <a:rPr lang="en-US" dirty="0" err="1"/>
              <a:t>pristupom</a:t>
            </a:r>
            <a:r>
              <a:rPr lang="en-US" dirty="0"/>
              <a:t> tri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linije</a:t>
            </a:r>
            <a:r>
              <a:rPr lang="en-US" dirty="0"/>
              <a:t>: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ekonomske</a:t>
            </a:r>
            <a:r>
              <a:rPr lang="en-US" dirty="0"/>
              <a:t>,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ekološke</a:t>
            </a:r>
            <a:r>
              <a:rPr lang="en-US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1810218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Tipovi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Ričardu</a:t>
            </a:r>
            <a:r>
              <a:rPr lang="en-US" dirty="0"/>
              <a:t> Di </a:t>
            </a:r>
            <a:r>
              <a:rPr lang="en-US" dirty="0" err="1"/>
              <a:t>Džordžu</a:t>
            </a:r>
            <a:endParaRPr lang="en-US" dirty="0"/>
          </a:p>
          <a:p>
            <a:pPr lvl="1"/>
            <a:r>
              <a:rPr lang="en-US" b="1" dirty="0" err="1"/>
              <a:t>Poslovna</a:t>
            </a:r>
            <a:r>
              <a:rPr lang="en-US" b="1" dirty="0"/>
              <a:t> </a:t>
            </a:r>
            <a:r>
              <a:rPr lang="en-US" b="1" dirty="0" err="1"/>
              <a:t>odgovornost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porijeklo</a:t>
            </a:r>
            <a:r>
              <a:rPr lang="en-US" dirty="0"/>
              <a:t> </a:t>
            </a:r>
            <a:r>
              <a:rPr lang="en-US" dirty="0" err="1"/>
              <a:t>vodi</a:t>
            </a:r>
            <a:r>
              <a:rPr lang="en-US" dirty="0"/>
              <a:t> od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je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formirana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od </a:t>
            </a:r>
            <a:r>
              <a:rPr lang="en-US" dirty="0" err="1"/>
              <a:t>interesa</a:t>
            </a:r>
            <a:r>
              <a:rPr lang="en-US" dirty="0"/>
              <a:t> </a:t>
            </a:r>
            <a:r>
              <a:rPr lang="en-US" dirty="0" err="1"/>
              <a:t>onih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njeni</a:t>
            </a:r>
            <a:r>
              <a:rPr lang="en-US" dirty="0"/>
              <a:t> </a:t>
            </a:r>
            <a:r>
              <a:rPr lang="en-US" dirty="0" err="1"/>
              <a:t>vlasnici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njoj</a:t>
            </a:r>
            <a:r>
              <a:rPr lang="en-US" dirty="0"/>
              <a:t> </a:t>
            </a:r>
            <a:r>
              <a:rPr lang="en-US" dirty="0" err="1"/>
              <a:t>zaposleni</a:t>
            </a:r>
            <a:endParaRPr lang="en-US" dirty="0"/>
          </a:p>
          <a:p>
            <a:pPr lvl="1"/>
            <a:r>
              <a:rPr lang="en-US" b="1" dirty="0" err="1"/>
              <a:t>Moralna</a:t>
            </a:r>
            <a:r>
              <a:rPr lang="en-US" b="1" dirty="0"/>
              <a:t> </a:t>
            </a:r>
            <a:r>
              <a:rPr lang="en-US" b="1" dirty="0" err="1"/>
              <a:t>odgovornost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proizilazi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morala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moralnih</a:t>
            </a:r>
            <a:r>
              <a:rPr lang="en-US" dirty="0"/>
              <a:t> </a:t>
            </a:r>
            <a:r>
              <a:rPr lang="en-US" dirty="0" err="1"/>
              <a:t>normi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Pravna</a:t>
            </a:r>
            <a:r>
              <a:rPr lang="en-US" b="1" dirty="0"/>
              <a:t> </a:t>
            </a:r>
            <a:r>
              <a:rPr lang="en-US" b="1" dirty="0" err="1"/>
              <a:t>odgovornost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podrazumijeva</a:t>
            </a:r>
            <a:r>
              <a:rPr lang="en-US" dirty="0"/>
              <a:t> </a:t>
            </a:r>
            <a:r>
              <a:rPr lang="en-US" dirty="0" err="1"/>
              <a:t>zadovoljavanje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duštvenih</a:t>
            </a:r>
            <a:r>
              <a:rPr lang="en-US" dirty="0"/>
              <a:t> </a:t>
            </a:r>
            <a:r>
              <a:rPr lang="en-US" dirty="0" err="1"/>
              <a:t>zahtjeva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dobijaju</a:t>
            </a:r>
            <a:r>
              <a:rPr lang="en-US" dirty="0"/>
              <a:t> u </a:t>
            </a:r>
            <a:r>
              <a:rPr lang="en-US" dirty="0" err="1"/>
              <a:t>pravnoj</a:t>
            </a:r>
            <a:r>
              <a:rPr lang="en-US" dirty="0"/>
              <a:t> </a:t>
            </a:r>
            <a:r>
              <a:rPr lang="en-US" dirty="0" err="1"/>
              <a:t>regulativi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Društvena</a:t>
            </a:r>
            <a:r>
              <a:rPr lang="en-US" b="1" dirty="0"/>
              <a:t> </a:t>
            </a:r>
            <a:r>
              <a:rPr lang="en-US" b="1" dirty="0" err="1"/>
              <a:t>odgovornost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počiva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moralnoj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polazi</a:t>
            </a:r>
            <a:r>
              <a:rPr lang="en-US" dirty="0"/>
              <a:t> od </a:t>
            </a:r>
            <a:r>
              <a:rPr lang="en-US" dirty="0" err="1"/>
              <a:t>moralnih</a:t>
            </a:r>
            <a:r>
              <a:rPr lang="en-US" dirty="0"/>
              <a:t> </a:t>
            </a:r>
            <a:r>
              <a:rPr lang="en-US" dirty="0" err="1"/>
              <a:t>zahtjeva</a:t>
            </a:r>
            <a:r>
              <a:rPr lang="en-US" dirty="0"/>
              <a:t> da </a:t>
            </a:r>
            <a:r>
              <a:rPr lang="en-US" u="sng" dirty="0"/>
              <a:t>se </a:t>
            </a:r>
            <a:r>
              <a:rPr lang="en-US" u="sng" dirty="0" err="1"/>
              <a:t>čini</a:t>
            </a:r>
            <a:r>
              <a:rPr lang="en-US" u="sng" dirty="0"/>
              <a:t> dobro, </a:t>
            </a:r>
            <a:r>
              <a:rPr lang="en-US" u="sng" dirty="0" err="1"/>
              <a:t>odnosno</a:t>
            </a:r>
            <a:r>
              <a:rPr lang="en-US" u="sng" dirty="0"/>
              <a:t> da se ne </a:t>
            </a:r>
            <a:r>
              <a:rPr lang="en-US" u="sng" dirty="0" err="1"/>
              <a:t>nanosi</a:t>
            </a:r>
            <a:r>
              <a:rPr lang="en-US" u="sng" dirty="0"/>
              <a:t> </a:t>
            </a:r>
            <a:r>
              <a:rPr lang="en-US" u="sng" dirty="0" err="1"/>
              <a:t>zlo</a:t>
            </a:r>
            <a:r>
              <a:rPr lang="en-US" dirty="0"/>
              <a:t>. </a:t>
            </a:r>
            <a:r>
              <a:rPr lang="en-US" dirty="0" err="1"/>
              <a:t>Tako</a:t>
            </a:r>
            <a:r>
              <a:rPr lang="en-US" dirty="0"/>
              <a:t> da se ono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društvo</a:t>
            </a:r>
            <a:r>
              <a:rPr lang="en-US" dirty="0"/>
              <a:t> </a:t>
            </a:r>
            <a:r>
              <a:rPr lang="en-US" dirty="0" err="1"/>
              <a:t>traži</a:t>
            </a:r>
            <a:r>
              <a:rPr lang="en-US" dirty="0"/>
              <a:t> od </a:t>
            </a:r>
            <a:r>
              <a:rPr lang="en-US" dirty="0" err="1"/>
              <a:t>firme</a:t>
            </a:r>
            <a:r>
              <a:rPr lang="en-US" dirty="0"/>
              <a:t>,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opštim</a:t>
            </a:r>
            <a:r>
              <a:rPr lang="en-US" dirty="0"/>
              <a:t> </a:t>
            </a:r>
            <a:r>
              <a:rPr lang="en-US" dirty="0" err="1"/>
              <a:t>moralnim</a:t>
            </a:r>
            <a:r>
              <a:rPr lang="en-US" dirty="0"/>
              <a:t> </a:t>
            </a:r>
            <a:r>
              <a:rPr lang="en-US" dirty="0" err="1"/>
              <a:t>ponašanjem</a:t>
            </a:r>
            <a:r>
              <a:rPr lang="en-US" dirty="0"/>
              <a:t>, </a:t>
            </a:r>
            <a:r>
              <a:rPr lang="en-US" dirty="0" err="1"/>
              <a:t>naziva</a:t>
            </a:r>
            <a:r>
              <a:rPr lang="en-US" dirty="0"/>
              <a:t> </a:t>
            </a:r>
            <a:r>
              <a:rPr lang="en-US" dirty="0" err="1"/>
              <a:t>društvenim</a:t>
            </a:r>
            <a:r>
              <a:rPr lang="en-US" dirty="0"/>
              <a:t> </a:t>
            </a:r>
            <a:r>
              <a:rPr lang="en-US" dirty="0" err="1"/>
              <a:t>odgovornostima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40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Definisanje KU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>
                <a:latin typeface="Times New Roman" charset="0"/>
              </a:rPr>
              <a:t>OECD Principi korporativnog upravljanja tako</a:t>
            </a:r>
            <a:r>
              <a:rPr lang="en-US">
                <a:latin typeface="Constantia" charset="0"/>
              </a:rPr>
              <a:t>đ</a:t>
            </a:r>
            <a:r>
              <a:rPr lang="vi-VN">
                <a:latin typeface="Times New Roman" charset="0"/>
              </a:rPr>
              <a:t>e daju definiciju korporativnog upravljanja prema kojima </a:t>
            </a:r>
            <a:r>
              <a:rPr lang="vi-VN" i="1">
                <a:latin typeface="Times New Roman" charset="0"/>
              </a:rPr>
              <a:t>„Korporativno upravljanje obuhvata </a:t>
            </a:r>
            <a:r>
              <a:rPr lang="vi-VN" b="1" i="1" u="sng">
                <a:solidFill>
                  <a:srgbClr val="FF0000"/>
                </a:solidFill>
                <a:latin typeface="Times New Roman" charset="0"/>
              </a:rPr>
              <a:t>skup odnosa </a:t>
            </a:r>
            <a:r>
              <a:rPr lang="vi-VN" b="1" i="1">
                <a:latin typeface="Times New Roman" charset="0"/>
              </a:rPr>
              <a:t>između uprave preduzeća</a:t>
            </a:r>
            <a:r>
              <a:rPr lang="vi-VN" i="1">
                <a:latin typeface="Times New Roman" charset="0"/>
              </a:rPr>
              <a:t>, njenog </a:t>
            </a:r>
            <a:r>
              <a:rPr lang="vi-VN" b="1" i="1">
                <a:latin typeface="Times New Roman" charset="0"/>
              </a:rPr>
              <a:t>upravnog odbora</a:t>
            </a:r>
            <a:r>
              <a:rPr lang="vi-VN" i="1">
                <a:latin typeface="Times New Roman" charset="0"/>
              </a:rPr>
              <a:t>, njenih </a:t>
            </a:r>
            <a:r>
              <a:rPr lang="vi-VN" b="1" i="1">
                <a:latin typeface="Times New Roman" charset="0"/>
              </a:rPr>
              <a:t>akcionara i drugih zainteresovanih strana</a:t>
            </a:r>
            <a:r>
              <a:rPr lang="vi-VN" i="1">
                <a:latin typeface="Times New Roman" charset="0"/>
              </a:rPr>
              <a:t>. Korporativno upravljanje takođe obezbeđuje strukturu putem koje se određuju ciljevi preduzeća, kao i sredstva postizanja tih ciljeva i praćenje rezultata“. </a:t>
            </a:r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924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Globalizacija</a:t>
            </a:r>
            <a:r>
              <a:rPr lang="en-US" dirty="0"/>
              <a:t> </a:t>
            </a:r>
            <a:r>
              <a:rPr lang="en-US" dirty="0" err="1"/>
              <a:t>svjetske</a:t>
            </a:r>
            <a:r>
              <a:rPr lang="en-US" dirty="0"/>
              <a:t> </a:t>
            </a:r>
            <a:r>
              <a:rPr lang="en-US" dirty="0" err="1"/>
              <a:t>privrede</a:t>
            </a:r>
            <a:r>
              <a:rPr lang="en-US" dirty="0"/>
              <a:t>, </a:t>
            </a:r>
            <a:r>
              <a:rPr lang="en-US" dirty="0" err="1"/>
              <a:t>liberalizacija</a:t>
            </a:r>
            <a:r>
              <a:rPr lang="en-US" dirty="0"/>
              <a:t> </a:t>
            </a:r>
            <a:r>
              <a:rPr lang="en-US" dirty="0" err="1"/>
              <a:t>svjetske</a:t>
            </a:r>
            <a:r>
              <a:rPr lang="en-US" dirty="0"/>
              <a:t> </a:t>
            </a:r>
            <a:r>
              <a:rPr lang="en-US" dirty="0" err="1"/>
              <a:t>trgovine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integracije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međunarodnom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, </a:t>
            </a:r>
            <a:r>
              <a:rPr lang="en-US" dirty="0" err="1"/>
              <a:t>omogućavaju</a:t>
            </a:r>
            <a:r>
              <a:rPr lang="en-US" dirty="0"/>
              <a:t> </a:t>
            </a:r>
            <a:r>
              <a:rPr lang="en-US" dirty="0" err="1"/>
              <a:t>brojnim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nedostupnim</a:t>
            </a:r>
            <a:r>
              <a:rPr lang="en-US" dirty="0"/>
              <a:t> </a:t>
            </a:r>
            <a:r>
              <a:rPr lang="en-US" dirty="0" err="1"/>
              <a:t>tržištima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globalizovanoj</a:t>
            </a:r>
            <a:r>
              <a:rPr lang="en-US" dirty="0"/>
              <a:t> </a:t>
            </a:r>
            <a:r>
              <a:rPr lang="en-US" dirty="0" err="1"/>
              <a:t>ekonomiji</a:t>
            </a:r>
            <a:r>
              <a:rPr lang="en-US" dirty="0"/>
              <a:t> </a:t>
            </a:r>
            <a:r>
              <a:rPr lang="en-US" dirty="0" err="1"/>
              <a:t>korporativni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kontinuirano</a:t>
            </a:r>
            <a:r>
              <a:rPr lang="en-US" dirty="0"/>
              <a:t> </a:t>
            </a:r>
            <a:r>
              <a:rPr lang="en-US" dirty="0" err="1"/>
              <a:t>stiče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moć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ne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komercijalnu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širu</a:t>
            </a:r>
            <a:r>
              <a:rPr lang="en-US" dirty="0"/>
              <a:t> </a:t>
            </a:r>
            <a:r>
              <a:rPr lang="en-US" dirty="0" err="1"/>
              <a:t>društvenu</a:t>
            </a:r>
            <a:r>
              <a:rPr lang="en-US" dirty="0"/>
              <a:t> </a:t>
            </a:r>
            <a:r>
              <a:rPr lang="en-US" dirty="0" err="1"/>
              <a:t>sferu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5856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Jačanje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bio je </a:t>
            </a:r>
            <a:r>
              <a:rPr lang="en-US" dirty="0" err="1"/>
              <a:t>povod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iniciranje</a:t>
            </a:r>
            <a:r>
              <a:rPr lang="en-US" dirty="0"/>
              <a:t> </a:t>
            </a:r>
            <a:r>
              <a:rPr lang="en-US" dirty="0" err="1"/>
              <a:t>brojnih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rasprava</a:t>
            </a:r>
            <a:r>
              <a:rPr lang="en-US" dirty="0"/>
              <a:t> o </a:t>
            </a:r>
            <a:r>
              <a:rPr lang="en-US" dirty="0" err="1"/>
              <a:t>važnosti</a:t>
            </a:r>
            <a:r>
              <a:rPr lang="en-US" dirty="0"/>
              <a:t> </a:t>
            </a:r>
            <a:r>
              <a:rPr lang="en-US" dirty="0" err="1"/>
              <a:t>biznisa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aktera</a:t>
            </a:r>
            <a:r>
              <a:rPr lang="en-US" dirty="0"/>
              <a:t> u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, a </a:t>
            </a:r>
            <a:r>
              <a:rPr lang="en-US" dirty="0" err="1"/>
              <a:t>poseban</a:t>
            </a:r>
            <a:r>
              <a:rPr lang="en-US" dirty="0"/>
              <a:t> </a:t>
            </a:r>
            <a:r>
              <a:rPr lang="en-US" dirty="0" err="1"/>
              <a:t>akcenat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ulozi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, </a:t>
            </a:r>
            <a:r>
              <a:rPr lang="en-US" dirty="0" err="1"/>
              <a:t>internacionalnih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multinacionalnih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Rezultat</a:t>
            </a:r>
            <a:r>
              <a:rPr lang="en-US" dirty="0"/>
              <a:t> toga je </a:t>
            </a:r>
            <a:r>
              <a:rPr lang="en-US" dirty="0" err="1"/>
              <a:t>povećani</a:t>
            </a:r>
            <a:r>
              <a:rPr lang="en-US" dirty="0"/>
              <a:t>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rastuće</a:t>
            </a:r>
            <a:r>
              <a:rPr lang="en-US" dirty="0"/>
              <a:t> </a:t>
            </a:r>
            <a:r>
              <a:rPr lang="en-US" dirty="0" err="1"/>
              <a:t>interesovanje</a:t>
            </a:r>
            <a:r>
              <a:rPr lang="en-US" dirty="0"/>
              <a:t> </a:t>
            </a:r>
            <a:r>
              <a:rPr lang="en-US" dirty="0" err="1"/>
              <a:t>javnosti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temu</a:t>
            </a:r>
            <a:r>
              <a:rPr lang="en-US" dirty="0"/>
              <a:t> </a:t>
            </a:r>
            <a:r>
              <a:rPr lang="en-US" dirty="0" err="1"/>
              <a:t>korporativne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transparentnosti</a:t>
            </a:r>
            <a:r>
              <a:rPr lang="en-US" dirty="0"/>
              <a:t> </a:t>
            </a:r>
            <a:r>
              <a:rPr lang="en-US" dirty="0" err="1"/>
              <a:t>poslovanja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144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Pristup</a:t>
            </a:r>
            <a:r>
              <a:rPr lang="en-US" dirty="0"/>
              <a:t> KDO se </a:t>
            </a:r>
            <a:r>
              <a:rPr lang="en-US" dirty="0" err="1"/>
              <a:t>vremenom</a:t>
            </a:r>
            <a:r>
              <a:rPr lang="en-US" dirty="0"/>
              <a:t> </a:t>
            </a:r>
            <a:r>
              <a:rPr lang="en-US" dirty="0" err="1"/>
              <a:t>mijenjao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prilagođavao</a:t>
            </a:r>
            <a:r>
              <a:rPr lang="en-US" dirty="0"/>
              <a:t> </a:t>
            </a:r>
            <a:r>
              <a:rPr lang="en-US" dirty="0" err="1"/>
              <a:t>aktuelnom</a:t>
            </a:r>
            <a:r>
              <a:rPr lang="en-US" dirty="0"/>
              <a:t> </a:t>
            </a:r>
            <a:r>
              <a:rPr lang="en-US" dirty="0" err="1"/>
              <a:t>društvenom</a:t>
            </a:r>
            <a:r>
              <a:rPr lang="en-US" dirty="0"/>
              <a:t> </a:t>
            </a:r>
            <a:r>
              <a:rPr lang="en-US" dirty="0" err="1"/>
              <a:t>trenutku</a:t>
            </a:r>
            <a:endParaRPr lang="en-US" dirty="0"/>
          </a:p>
          <a:p>
            <a:endParaRPr lang="en-US" dirty="0"/>
          </a:p>
          <a:p>
            <a:r>
              <a:rPr lang="en-US" dirty="0"/>
              <a:t>Danas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odgovoran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postalo</a:t>
            </a:r>
            <a:r>
              <a:rPr lang="en-US" dirty="0"/>
              <a:t> </a:t>
            </a:r>
            <a:r>
              <a:rPr lang="en-US" dirty="0" err="1"/>
              <a:t>ključna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zaokuplja</a:t>
            </a:r>
            <a:r>
              <a:rPr lang="en-US" dirty="0"/>
              <a:t> </a:t>
            </a:r>
            <a:r>
              <a:rPr lang="en-US" dirty="0" err="1"/>
              <a:t>pažnju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Rezultat</a:t>
            </a:r>
            <a:r>
              <a:rPr lang="en-US" dirty="0"/>
              <a:t> toga je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prepoznati</a:t>
            </a:r>
            <a:r>
              <a:rPr lang="en-US" dirty="0"/>
              <a:t> u </a:t>
            </a:r>
            <a:r>
              <a:rPr lang="en-US" dirty="0" err="1"/>
              <a:t>činjenici</a:t>
            </a:r>
            <a:r>
              <a:rPr lang="en-US" dirty="0"/>
              <a:t> da se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odlučivanja</a:t>
            </a:r>
            <a:r>
              <a:rPr lang="en-US" dirty="0"/>
              <a:t> ne </a:t>
            </a:r>
            <a:r>
              <a:rPr lang="en-US" dirty="0" err="1"/>
              <a:t>vodi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</a:t>
            </a:r>
            <a:r>
              <a:rPr lang="en-US" dirty="0" err="1"/>
              <a:t>isključivo</a:t>
            </a:r>
            <a:r>
              <a:rPr lang="en-US" dirty="0"/>
              <a:t> o </a:t>
            </a:r>
            <a:r>
              <a:rPr lang="en-US" dirty="0" err="1"/>
              <a:t>očekivanim</a:t>
            </a:r>
            <a:r>
              <a:rPr lang="en-US" dirty="0"/>
              <a:t> </a:t>
            </a:r>
            <a:r>
              <a:rPr lang="en-US" dirty="0" err="1"/>
              <a:t>ekonomskim</a:t>
            </a:r>
            <a:r>
              <a:rPr lang="en-US" dirty="0"/>
              <a:t> </a:t>
            </a:r>
            <a:r>
              <a:rPr lang="en-US" dirty="0" err="1"/>
              <a:t>efektima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,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 </a:t>
            </a:r>
            <a:r>
              <a:rPr lang="en-US" dirty="0" err="1"/>
              <a:t>njihovom</a:t>
            </a:r>
            <a:r>
              <a:rPr lang="en-US" dirty="0"/>
              <a:t> </a:t>
            </a:r>
            <a:r>
              <a:rPr lang="en-US" dirty="0" err="1"/>
              <a:t>uticaju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širu</a:t>
            </a:r>
            <a:r>
              <a:rPr lang="en-US" dirty="0"/>
              <a:t> </a:t>
            </a:r>
            <a:r>
              <a:rPr lang="en-US" dirty="0" err="1"/>
              <a:t>društvenu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4110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prepoznatljiv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konkurentan</a:t>
            </a:r>
            <a:r>
              <a:rPr lang="en-US" dirty="0"/>
              <a:t> u </a:t>
            </a:r>
            <a:r>
              <a:rPr lang="en-US" dirty="0" err="1"/>
              <a:t>današnjem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odgovoran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KDO je </a:t>
            </a:r>
            <a:r>
              <a:rPr lang="en-US" dirty="0" err="1"/>
              <a:t>prepoznata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bitan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konkurentsku</a:t>
            </a:r>
            <a:r>
              <a:rPr lang="en-US" dirty="0"/>
              <a:t> </a:t>
            </a:r>
            <a:r>
              <a:rPr lang="en-US" dirty="0" err="1"/>
              <a:t>prednost</a:t>
            </a:r>
            <a:r>
              <a:rPr lang="en-US" dirty="0"/>
              <a:t> </a:t>
            </a:r>
            <a:r>
              <a:rPr lang="en-US" dirty="0" err="1"/>
              <a:t>preduzeća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294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4072"/>
            <a:ext cx="8596668" cy="1320800"/>
          </a:xfrm>
        </p:spPr>
        <p:txBody>
          <a:bodyPr/>
          <a:lstStyle/>
          <a:p>
            <a:r>
              <a:rPr lang="en-US" dirty="0" err="1"/>
              <a:t>Piramida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(</a:t>
            </a:r>
            <a:r>
              <a:rPr lang="it-IT" dirty="0" err="1"/>
              <a:t>Kerol</a:t>
            </a:r>
            <a:r>
              <a:rPr lang="it-IT" dirty="0"/>
              <a:t> 1979)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557747"/>
            <a:ext cx="7207709" cy="5213613"/>
          </a:xfrm>
        </p:spPr>
      </p:pic>
    </p:spTree>
    <p:extLst>
      <p:ext uri="{BB962C8B-B14F-4D97-AF65-F5344CB8AC3E}">
        <p14:creationId xmlns:p14="http://schemas.microsoft.com/office/powerpoint/2010/main" val="5305986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Važnost</a:t>
            </a:r>
            <a:r>
              <a:rPr lang="en-US" dirty="0"/>
              <a:t> KDO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organizaciju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Peach’s pond model (1987)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2263602" y="2398643"/>
            <a:ext cx="7010400" cy="414130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482802" y="3339548"/>
            <a:ext cx="4876800" cy="2590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4397202" y="3949148"/>
            <a:ext cx="31242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9pPr>
          </a:lstStyle>
          <a:p>
            <a:pPr algn="ctr"/>
            <a:r>
              <a:rPr lang="en-US" altLang="en-US" sz="1600" b="1" dirty="0" err="1"/>
              <a:t>Nivo</a:t>
            </a:r>
            <a:r>
              <a:rPr lang="en-US" altLang="en-US" sz="1600" b="1" dirty="0"/>
              <a:t> 1: </a:t>
            </a:r>
            <a:r>
              <a:rPr lang="en-US" altLang="en-US" sz="1600" b="1" dirty="0" err="1"/>
              <a:t>Osnovni</a:t>
            </a:r>
            <a:endParaRPr lang="en-US" altLang="en-US" sz="1600" b="1" dirty="0"/>
          </a:p>
          <a:p>
            <a:pPr algn="ctr"/>
            <a:r>
              <a:rPr lang="en-US" altLang="en-US" sz="1600" dirty="0" err="1"/>
              <a:t>Plaćanje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poreza</a:t>
            </a:r>
            <a:endParaRPr lang="en-US" altLang="en-US" sz="1600" dirty="0"/>
          </a:p>
          <a:p>
            <a:pPr algn="ctr"/>
            <a:r>
              <a:rPr lang="en-US" altLang="en-US" sz="1600" dirty="0" err="1"/>
              <a:t>Pridržavanje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zakona</a:t>
            </a:r>
            <a:endParaRPr lang="en-US" altLang="en-US" sz="1600" dirty="0"/>
          </a:p>
          <a:p>
            <a:pPr algn="ctr"/>
            <a:r>
              <a:rPr lang="en-US" altLang="en-US" sz="1600" dirty="0" err="1"/>
              <a:t>Pošten</a:t>
            </a:r>
            <a:endParaRPr lang="en-US" altLang="en-US" sz="1600" dirty="0"/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4854403" y="3415748"/>
            <a:ext cx="275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9pPr>
          </a:lstStyle>
          <a:p>
            <a:r>
              <a:rPr lang="en-US" altLang="en-US" sz="1400" b="1" dirty="0" err="1"/>
              <a:t>Nivo</a:t>
            </a:r>
            <a:r>
              <a:rPr lang="en-US" altLang="en-US" sz="1400" b="1" dirty="0"/>
              <a:t> 2: </a:t>
            </a:r>
            <a:r>
              <a:rPr lang="en-US" altLang="en-US" sz="1400" b="1" dirty="0" err="1"/>
              <a:t>Organizacioni</a:t>
            </a:r>
            <a:endParaRPr lang="en-US" altLang="en-US" sz="1400" b="1" dirty="0"/>
          </a:p>
          <a:p>
            <a:r>
              <a:rPr lang="en-US" altLang="en-US" sz="1400"/>
              <a:t>Minimiziranje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negativnih</a:t>
            </a:r>
            <a:r>
              <a:rPr lang="en-US" altLang="en-US" sz="1400" dirty="0"/>
              <a:t> </a:t>
            </a:r>
            <a:r>
              <a:rPr lang="en-US" altLang="en-US" sz="1400" dirty="0" err="1"/>
              <a:t>efekata</a:t>
            </a:r>
            <a:endParaRPr lang="en-US" altLang="en-US" dirty="0"/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4778203" y="5449957"/>
            <a:ext cx="26178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9pPr>
          </a:lstStyle>
          <a:p>
            <a:r>
              <a:rPr lang="en-US" altLang="en-US" sz="1400" dirty="0" err="1"/>
              <a:t>Ponašanje</a:t>
            </a:r>
            <a:r>
              <a:rPr lang="en-US" altLang="en-US" sz="1400" dirty="0"/>
              <a:t> u </a:t>
            </a:r>
            <a:r>
              <a:rPr lang="en-US" altLang="en-US" sz="1400" dirty="0" err="1"/>
              <a:t>skladu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zakonom</a:t>
            </a:r>
            <a:endParaRPr lang="en-US" altLang="en-US" dirty="0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4211465" y="2600884"/>
            <a:ext cx="42428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9pPr>
          </a:lstStyle>
          <a:p>
            <a:r>
              <a:rPr lang="en-US" altLang="en-US" sz="1400" b="1" dirty="0" err="1"/>
              <a:t>Nivo</a:t>
            </a:r>
            <a:r>
              <a:rPr lang="en-US" altLang="en-US" sz="1400" b="1" dirty="0"/>
              <a:t> 3: </a:t>
            </a:r>
            <a:r>
              <a:rPr lang="en-US" altLang="en-US" sz="1400" b="1" dirty="0" err="1"/>
              <a:t>Društveni</a:t>
            </a:r>
            <a:endParaRPr lang="en-US" altLang="en-US" sz="1400" b="1" dirty="0"/>
          </a:p>
          <a:p>
            <a:r>
              <a:rPr lang="en-US" altLang="en-US" sz="1400" dirty="0" err="1"/>
              <a:t>Odgovornost</a:t>
            </a:r>
            <a:r>
              <a:rPr lang="en-US" altLang="en-US" sz="1400" dirty="0"/>
              <a:t> </a:t>
            </a:r>
            <a:r>
              <a:rPr lang="en-US" altLang="en-US" sz="1400" dirty="0" err="1"/>
              <a:t>za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zdravo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društvo</a:t>
            </a:r>
            <a:endParaRPr lang="en-US" altLang="en-US" sz="1400" dirty="0"/>
          </a:p>
          <a:p>
            <a:r>
              <a:rPr lang="en-US" altLang="en-US" sz="1400" dirty="0" err="1"/>
              <a:t>Pomaganje</a:t>
            </a:r>
            <a:r>
              <a:rPr lang="en-US" altLang="en-US" sz="1400" dirty="0"/>
              <a:t> u </a:t>
            </a:r>
            <a:r>
              <a:rPr lang="en-US" altLang="en-US" sz="1400" dirty="0" err="1"/>
              <a:t>uklanjanju</a:t>
            </a:r>
            <a:r>
              <a:rPr lang="en-US" altLang="en-US" sz="1400" dirty="0"/>
              <a:t>/</a:t>
            </a:r>
            <a:r>
              <a:rPr lang="en-US" altLang="en-US" sz="1400" dirty="0" err="1"/>
              <a:t>ublažavanju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bolesti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društva</a:t>
            </a:r>
            <a:endParaRPr lang="en-US" altLang="en-US" dirty="0"/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677334" y="3063872"/>
            <a:ext cx="19478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9pPr>
          </a:lstStyle>
          <a:p>
            <a:r>
              <a:rPr lang="en-GB" altLang="en-US" dirty="0" err="1"/>
              <a:t>Uticaj</a:t>
            </a:r>
            <a:r>
              <a:rPr lang="en-GB" altLang="en-US" dirty="0"/>
              <a:t> </a:t>
            </a:r>
            <a:r>
              <a:rPr lang="en-GB" altLang="en-US" dirty="0" err="1"/>
              <a:t>organizacije</a:t>
            </a:r>
            <a:r>
              <a:rPr lang="en-GB" altLang="en-US" dirty="0"/>
              <a:t> </a:t>
            </a:r>
            <a:r>
              <a:rPr lang="en-GB" altLang="en-US" dirty="0" err="1"/>
              <a:t>na</a:t>
            </a:r>
            <a:r>
              <a:rPr lang="en-GB" altLang="en-US" dirty="0"/>
              <a:t> </a:t>
            </a:r>
            <a:r>
              <a:rPr lang="en-GB" altLang="en-US" dirty="0" err="1"/>
              <a:t>životnu</a:t>
            </a:r>
            <a:r>
              <a:rPr lang="en-GB" altLang="en-US" dirty="0"/>
              <a:t> </a:t>
            </a:r>
            <a:r>
              <a:rPr lang="en-GB" altLang="en-US" dirty="0" err="1"/>
              <a:t>sredinu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110633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primjene</a:t>
            </a:r>
            <a:r>
              <a:rPr lang="en-US" dirty="0"/>
              <a:t>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odogovorne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prakse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dosadašnjeg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</a:t>
            </a:r>
            <a:r>
              <a:rPr lang="en-US" dirty="0" err="1"/>
              <a:t>inostranih</a:t>
            </a:r>
            <a:r>
              <a:rPr lang="en-US" dirty="0"/>
              <a:t> </a:t>
            </a:r>
            <a:r>
              <a:rPr lang="en-US" dirty="0" err="1"/>
              <a:t>multinacionalnih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, </a:t>
            </a:r>
            <a:r>
              <a:rPr lang="en-US" dirty="0" err="1"/>
              <a:t>izdvajaju</a:t>
            </a:r>
            <a:r>
              <a:rPr lang="en-US" dirty="0"/>
              <a:t> se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od </a:t>
            </a:r>
            <a:r>
              <a:rPr lang="en-US" dirty="0" err="1"/>
              <a:t>ulaganja</a:t>
            </a:r>
            <a:r>
              <a:rPr lang="en-US" dirty="0"/>
              <a:t> u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odgovorno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udjela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endParaRPr lang="en-US" dirty="0"/>
          </a:p>
          <a:p>
            <a:pPr lvl="1"/>
            <a:r>
              <a:rPr lang="en-US" dirty="0" err="1"/>
              <a:t>Jačanje</a:t>
            </a:r>
            <a:r>
              <a:rPr lang="en-US" dirty="0"/>
              <a:t> </a:t>
            </a:r>
            <a:r>
              <a:rPr lang="en-US" dirty="0" err="1"/>
              <a:t>pozicije</a:t>
            </a:r>
            <a:r>
              <a:rPr lang="en-US" dirty="0"/>
              <a:t> </a:t>
            </a:r>
            <a:r>
              <a:rPr lang="en-US" dirty="0" err="1"/>
              <a:t>brenda</a:t>
            </a:r>
            <a:endParaRPr lang="en-US" dirty="0"/>
          </a:p>
          <a:p>
            <a:pPr lvl="1"/>
            <a:r>
              <a:rPr lang="en-US" dirty="0" err="1"/>
              <a:t>Jačanje</a:t>
            </a:r>
            <a:r>
              <a:rPr lang="en-US" dirty="0"/>
              <a:t> </a:t>
            </a:r>
            <a:r>
              <a:rPr lang="en-US" dirty="0" err="1"/>
              <a:t>korporativnog</a:t>
            </a:r>
            <a:r>
              <a:rPr lang="en-US" dirty="0"/>
              <a:t> </a:t>
            </a:r>
            <a:r>
              <a:rPr lang="en-US" dirty="0" err="1"/>
              <a:t>imidža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uticaja</a:t>
            </a:r>
            <a:endParaRPr lang="en-US" dirty="0"/>
          </a:p>
          <a:p>
            <a:pPr lvl="1"/>
            <a:r>
              <a:rPr lang="en-US" dirty="0" err="1"/>
              <a:t>Jačanje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privlačenje</a:t>
            </a:r>
            <a:r>
              <a:rPr lang="en-US" dirty="0"/>
              <a:t>, </a:t>
            </a:r>
            <a:r>
              <a:rPr lang="en-US" dirty="0" err="1"/>
              <a:t>motivisanje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zadržavanje</a:t>
            </a:r>
            <a:r>
              <a:rPr lang="en-US" dirty="0"/>
              <a:t> </a:t>
            </a:r>
            <a:r>
              <a:rPr lang="en-US" dirty="0" err="1"/>
              <a:t>zaposlenih</a:t>
            </a:r>
            <a:endParaRPr lang="en-US" dirty="0"/>
          </a:p>
          <a:p>
            <a:pPr lvl="1"/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poslovanja</a:t>
            </a:r>
            <a:endParaRPr lang="en-US" dirty="0"/>
          </a:p>
          <a:p>
            <a:pPr lvl="1"/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privlačnosti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investitore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finansijske</a:t>
            </a:r>
            <a:r>
              <a:rPr lang="en-US" dirty="0"/>
              <a:t> </a:t>
            </a:r>
            <a:r>
              <a:rPr lang="en-US" dirty="0" err="1"/>
              <a:t>analitičare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118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primjene</a:t>
            </a:r>
            <a:r>
              <a:rPr lang="en-US" dirty="0"/>
              <a:t>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odogovorne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prakse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fondova</a:t>
            </a:r>
            <a:r>
              <a:rPr lang="en-US" dirty="0"/>
              <a:t> </a:t>
            </a:r>
            <a:r>
              <a:rPr lang="en-US" dirty="0" err="1"/>
              <a:t>integrišu</a:t>
            </a:r>
            <a:r>
              <a:rPr lang="en-US" dirty="0"/>
              <a:t> </a:t>
            </a:r>
            <a:r>
              <a:rPr lang="en-US" dirty="0" err="1"/>
              <a:t>kriterijume</a:t>
            </a:r>
            <a:r>
              <a:rPr lang="en-US" dirty="0"/>
              <a:t> </a:t>
            </a:r>
            <a:r>
              <a:rPr lang="en-US" dirty="0" err="1"/>
              <a:t>korporativne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u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selektivni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investicijonu</a:t>
            </a:r>
            <a:r>
              <a:rPr lang="en-US" dirty="0"/>
              <a:t> </a:t>
            </a:r>
            <a:r>
              <a:rPr lang="en-US" dirty="0" err="1"/>
              <a:t>politiku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ulagači</a:t>
            </a:r>
            <a:r>
              <a:rPr lang="en-US" dirty="0"/>
              <a:t>,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penzionih</a:t>
            </a:r>
            <a:r>
              <a:rPr lang="en-US" dirty="0"/>
              <a:t> </a:t>
            </a:r>
            <a:r>
              <a:rPr lang="en-US" dirty="0" err="1"/>
              <a:t>fondova</a:t>
            </a:r>
            <a:r>
              <a:rPr lang="en-US" dirty="0"/>
              <a:t>,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obavezu</a:t>
            </a:r>
            <a:r>
              <a:rPr lang="en-US" dirty="0"/>
              <a:t> da </a:t>
            </a:r>
            <a:r>
              <a:rPr lang="en-US" dirty="0" err="1"/>
              <a:t>ulažu</a:t>
            </a:r>
            <a:r>
              <a:rPr lang="en-US" dirty="0"/>
              <a:t> u </a:t>
            </a:r>
            <a:r>
              <a:rPr lang="en-US" dirty="0" err="1"/>
              <a:t>firme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smatraju</a:t>
            </a:r>
            <a:r>
              <a:rPr lang="en-US" dirty="0"/>
              <a:t>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odgovornim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Dakle</a:t>
            </a:r>
            <a:r>
              <a:rPr lang="en-US" dirty="0"/>
              <a:t>, </a:t>
            </a:r>
            <a:r>
              <a:rPr lang="en-US" dirty="0" err="1"/>
              <a:t>usvajanje</a:t>
            </a:r>
            <a:r>
              <a:rPr lang="en-US" dirty="0"/>
              <a:t> </a:t>
            </a:r>
            <a:r>
              <a:rPr lang="en-US" dirty="0" err="1"/>
              <a:t>prakse</a:t>
            </a:r>
            <a:r>
              <a:rPr lang="en-US" dirty="0"/>
              <a:t> KDO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da </a:t>
            </a:r>
            <a:r>
              <a:rPr lang="en-US" dirty="0" err="1"/>
              <a:t>omogući</a:t>
            </a:r>
            <a:r>
              <a:rPr lang="en-US" dirty="0"/>
              <a:t> </a:t>
            </a:r>
            <a:r>
              <a:rPr lang="en-US" dirty="0" err="1"/>
              <a:t>bolji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kapitalu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357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reputacija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Preduzeću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da </a:t>
            </a:r>
            <a:r>
              <a:rPr lang="en-US" dirty="0" err="1"/>
              <a:t>stekne</a:t>
            </a:r>
            <a:r>
              <a:rPr lang="en-US" dirty="0"/>
              <a:t> </a:t>
            </a:r>
            <a:r>
              <a:rPr lang="en-US" dirty="0" err="1"/>
              <a:t>pozitivnu</a:t>
            </a:r>
            <a:r>
              <a:rPr lang="en-US" dirty="0"/>
              <a:t> </a:t>
            </a:r>
            <a:r>
              <a:rPr lang="en-US" dirty="0" err="1"/>
              <a:t>reputaciju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Reputacija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ugrožena</a:t>
            </a:r>
            <a:r>
              <a:rPr lang="en-US" dirty="0"/>
              <a:t> </a:t>
            </a:r>
            <a:r>
              <a:rPr lang="en-US" dirty="0" err="1"/>
              <a:t>incidentima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skandali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nanošenje</a:t>
            </a:r>
            <a:r>
              <a:rPr lang="en-US" dirty="0"/>
              <a:t> </a:t>
            </a:r>
            <a:r>
              <a:rPr lang="en-US" dirty="0" err="1"/>
              <a:t>štete</a:t>
            </a:r>
            <a:r>
              <a:rPr lang="en-US" dirty="0"/>
              <a:t> </a:t>
            </a:r>
            <a:r>
              <a:rPr lang="en-US" dirty="0" err="1"/>
              <a:t>životnoj</a:t>
            </a:r>
            <a:r>
              <a:rPr lang="en-US" dirty="0"/>
              <a:t> </a:t>
            </a:r>
            <a:r>
              <a:rPr lang="en-US" dirty="0" err="1"/>
              <a:t>sredini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00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reputacija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Ovakvi</a:t>
            </a:r>
            <a:r>
              <a:rPr lang="en-US" dirty="0"/>
              <a:t> </a:t>
            </a:r>
            <a:r>
              <a:rPr lang="en-US" dirty="0" err="1"/>
              <a:t>događaji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privuku</a:t>
            </a:r>
            <a:r>
              <a:rPr lang="en-US" dirty="0"/>
              <a:t> </a:t>
            </a:r>
            <a:r>
              <a:rPr lang="en-US" dirty="0" err="1"/>
              <a:t>neželjnu</a:t>
            </a:r>
            <a:r>
              <a:rPr lang="en-US" dirty="0"/>
              <a:t> </a:t>
            </a:r>
            <a:r>
              <a:rPr lang="en-US" dirty="0" err="1"/>
              <a:t>pažnju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sudova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vlade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nevladinih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medija</a:t>
            </a:r>
            <a:endParaRPr lang="en-US" dirty="0"/>
          </a:p>
          <a:p>
            <a:pPr lvl="1"/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ostalih</a:t>
            </a:r>
            <a:r>
              <a:rPr lang="en-US" dirty="0"/>
              <a:t> </a:t>
            </a:r>
            <a:r>
              <a:rPr lang="en-US" dirty="0" err="1"/>
              <a:t>akcija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događaji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nanesu</a:t>
            </a:r>
            <a:r>
              <a:rPr lang="en-US" dirty="0"/>
              <a:t> </a:t>
            </a:r>
            <a:r>
              <a:rPr lang="en-US" dirty="0" err="1"/>
              <a:t>veliku</a:t>
            </a:r>
            <a:r>
              <a:rPr lang="en-US" dirty="0"/>
              <a:t> </a:t>
            </a:r>
            <a:r>
              <a:rPr lang="en-US" dirty="0" err="1"/>
              <a:t>štetu</a:t>
            </a:r>
            <a:r>
              <a:rPr lang="en-US" dirty="0"/>
              <a:t> </a:t>
            </a:r>
            <a:r>
              <a:rPr lang="en-US" dirty="0" err="1"/>
              <a:t>preduzeću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093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Definisanje KU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latin typeface="Times New Roman" charset="0"/>
              </a:rPr>
              <a:t>Ta</a:t>
            </a:r>
            <a:r>
              <a:rPr lang="en-US" dirty="0" err="1">
                <a:latin typeface="Constantia" charset="0"/>
              </a:rPr>
              <a:t>č</a:t>
            </a:r>
            <a:r>
              <a:rPr lang="vi-VN" dirty="0">
                <a:latin typeface="Times New Roman" charset="0"/>
              </a:rPr>
              <a:t>nije re</a:t>
            </a:r>
            <a:r>
              <a:rPr lang="en-US" dirty="0" err="1">
                <a:latin typeface="Constantia" charset="0"/>
              </a:rPr>
              <a:t>če</a:t>
            </a:r>
            <a:r>
              <a:rPr lang="vi-VN" dirty="0">
                <a:latin typeface="Times New Roman" charset="0"/>
              </a:rPr>
              <a:t>no, to je okvir kojim se interesi razli</a:t>
            </a:r>
            <a:r>
              <a:rPr lang="en-US" dirty="0" err="1">
                <a:latin typeface="Constantia" charset="0"/>
              </a:rPr>
              <a:t>č</a:t>
            </a:r>
            <a:r>
              <a:rPr lang="vi-VN" dirty="0">
                <a:latin typeface="Times New Roman" charset="0"/>
              </a:rPr>
              <a:t>itih interesnih strana uravnotežavaju, ili, kako International Financial Organization (IFC) navodi, „</a:t>
            </a:r>
            <a:r>
              <a:rPr lang="vi-VN" i="1" dirty="0">
                <a:latin typeface="Times New Roman" charset="0"/>
              </a:rPr>
              <a:t>odnosi između menadžmenta, upravnog odbora, kontrolnih akcionara, manjinskih akcionara i drugih zainteresovanih strana“. 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718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Promocija</a:t>
            </a:r>
            <a:r>
              <a:rPr lang="en-US" dirty="0"/>
              <a:t> KDO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Adekvatna</a:t>
            </a:r>
            <a:r>
              <a:rPr lang="en-US" dirty="0"/>
              <a:t> </a:t>
            </a:r>
            <a:r>
              <a:rPr lang="en-US" dirty="0" err="1"/>
              <a:t>promocija</a:t>
            </a:r>
            <a:r>
              <a:rPr lang="en-US" dirty="0"/>
              <a:t> </a:t>
            </a:r>
            <a:r>
              <a:rPr lang="en-US" dirty="0" err="1"/>
              <a:t>korporativne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morala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ponos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poslom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obavljaju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lakše</a:t>
            </a:r>
            <a:r>
              <a:rPr lang="en-US" dirty="0"/>
              <a:t> </a:t>
            </a:r>
            <a:r>
              <a:rPr lang="en-US" dirty="0" err="1"/>
              <a:t>zadržavanje</a:t>
            </a:r>
            <a:r>
              <a:rPr lang="en-US" dirty="0"/>
              <a:t> </a:t>
            </a:r>
            <a:r>
              <a:rPr lang="en-US" dirty="0" err="1"/>
              <a:t>kvalitetnih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talenatovanih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u </a:t>
            </a:r>
            <a:r>
              <a:rPr lang="en-US" dirty="0" err="1"/>
              <a:t>kompaniji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lojalnost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intenzivniji</a:t>
            </a:r>
            <a:r>
              <a:rPr lang="en-US" dirty="0"/>
              <a:t> </a:t>
            </a:r>
            <a:r>
              <a:rPr lang="en-US" dirty="0" err="1"/>
              <a:t>angažman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poslu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povećana</a:t>
            </a:r>
            <a:r>
              <a:rPr lang="en-US" dirty="0"/>
              <a:t> </a:t>
            </a:r>
            <a:r>
              <a:rPr lang="en-US" dirty="0" err="1"/>
              <a:t>produktivnost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efikasnost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bolja</a:t>
            </a:r>
            <a:r>
              <a:rPr lang="en-US" dirty="0"/>
              <a:t> </a:t>
            </a:r>
            <a:r>
              <a:rPr lang="en-US" dirty="0" err="1"/>
              <a:t>kooperativnost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zaposlenima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top </a:t>
            </a:r>
            <a:r>
              <a:rPr lang="en-US" dirty="0" err="1"/>
              <a:t>menadžmentom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8861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Promocija</a:t>
            </a:r>
            <a:r>
              <a:rPr lang="en-US" dirty="0"/>
              <a:t> KDO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promoviše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KDO:</a:t>
            </a:r>
          </a:p>
          <a:p>
            <a:endParaRPr lang="en-US" dirty="0"/>
          </a:p>
          <a:p>
            <a:pPr lvl="1"/>
            <a:r>
              <a:rPr lang="en-US" dirty="0" err="1"/>
              <a:t>Izvještaji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Internet </a:t>
            </a:r>
            <a:r>
              <a:rPr lang="en-US" dirty="0" err="1"/>
              <a:t>stranica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Press </a:t>
            </a:r>
            <a:r>
              <a:rPr lang="en-US" dirty="0" err="1"/>
              <a:t>konferencije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Studije</a:t>
            </a:r>
            <a:r>
              <a:rPr lang="en-US" dirty="0"/>
              <a:t> </a:t>
            </a:r>
            <a:r>
              <a:rPr lang="en-US" dirty="0" err="1"/>
              <a:t>slučaja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Brošure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štampani</a:t>
            </a:r>
            <a:r>
              <a:rPr lang="en-US" dirty="0"/>
              <a:t> </a:t>
            </a:r>
            <a:r>
              <a:rPr lang="en-US" dirty="0" err="1"/>
              <a:t>materijali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Mejling</a:t>
            </a:r>
            <a:r>
              <a:rPr lang="en-US" dirty="0"/>
              <a:t> </a:t>
            </a:r>
            <a:r>
              <a:rPr lang="en-US" dirty="0" err="1"/>
              <a:t>liste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Relevantni</a:t>
            </a:r>
            <a:r>
              <a:rPr lang="en-US" dirty="0"/>
              <a:t> </a:t>
            </a:r>
            <a:r>
              <a:rPr lang="en-US" dirty="0" err="1"/>
              <a:t>događaji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manifestacije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987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KDO </a:t>
            </a:r>
            <a:r>
              <a:rPr lang="en-US" dirty="0" err="1"/>
              <a:t>multinacionalinh</a:t>
            </a:r>
            <a:r>
              <a:rPr lang="en-US" dirty="0"/>
              <a:t> </a:t>
            </a:r>
            <a:r>
              <a:rPr lang="en-US" dirty="0" err="1"/>
              <a:t>korporacija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Svrha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je </a:t>
            </a:r>
            <a:r>
              <a:rPr lang="en-US" dirty="0" err="1"/>
              <a:t>ostvarivanje</a:t>
            </a:r>
            <a:r>
              <a:rPr lang="en-US" dirty="0"/>
              <a:t> </a:t>
            </a:r>
            <a:r>
              <a:rPr lang="en-US" dirty="0" err="1"/>
              <a:t>dobiti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Trka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ostvarivanje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kontinuiranim</a:t>
            </a:r>
            <a:r>
              <a:rPr lang="en-US" dirty="0"/>
              <a:t> </a:t>
            </a:r>
            <a:r>
              <a:rPr lang="en-US" dirty="0" err="1"/>
              <a:t>povećanjem</a:t>
            </a:r>
            <a:r>
              <a:rPr lang="en-US" dirty="0"/>
              <a:t> </a:t>
            </a:r>
            <a:r>
              <a:rPr lang="en-US" dirty="0" err="1"/>
              <a:t>dobiti</a:t>
            </a:r>
            <a:r>
              <a:rPr lang="en-US" dirty="0"/>
              <a:t> </a:t>
            </a:r>
            <a:r>
              <a:rPr lang="en-US" dirty="0" err="1"/>
              <a:t>većine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u </a:t>
            </a:r>
            <a:r>
              <a:rPr lang="en-US" dirty="0" err="1"/>
              <a:t>svijetu</a:t>
            </a:r>
            <a:r>
              <a:rPr lang="en-US" dirty="0"/>
              <a:t>, a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multinacionalnih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, </a:t>
            </a:r>
            <a:r>
              <a:rPr lang="en-US" dirty="0" err="1"/>
              <a:t>postala</a:t>
            </a:r>
            <a:r>
              <a:rPr lang="en-US" dirty="0"/>
              <a:t> je </a:t>
            </a:r>
            <a:r>
              <a:rPr lang="en-US" dirty="0" err="1"/>
              <a:t>suprotstavljena</a:t>
            </a:r>
            <a:r>
              <a:rPr lang="en-US" dirty="0"/>
              <a:t> </a:t>
            </a:r>
            <a:r>
              <a:rPr lang="en-US" dirty="0" err="1"/>
              <a:t>ciljevima</a:t>
            </a:r>
            <a:r>
              <a:rPr lang="en-US" dirty="0"/>
              <a:t> </a:t>
            </a:r>
            <a:r>
              <a:rPr lang="en-US" dirty="0" err="1"/>
              <a:t>šire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uže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3825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KDO </a:t>
            </a:r>
            <a:r>
              <a:rPr lang="en-US" dirty="0" err="1"/>
              <a:t>multinacionalinh</a:t>
            </a:r>
            <a:r>
              <a:rPr lang="en-US" dirty="0"/>
              <a:t> </a:t>
            </a:r>
            <a:r>
              <a:rPr lang="en-US" dirty="0" err="1"/>
              <a:t>korporacija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Fokusiranje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dobiti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do:</a:t>
            </a:r>
          </a:p>
          <a:p>
            <a:endParaRPr lang="en-US" dirty="0"/>
          </a:p>
          <a:p>
            <a:pPr lvl="1"/>
            <a:r>
              <a:rPr lang="en-US" dirty="0" err="1"/>
              <a:t>Nekontrolisanog</a:t>
            </a:r>
            <a:r>
              <a:rPr lang="en-US" dirty="0"/>
              <a:t> </a:t>
            </a:r>
            <a:r>
              <a:rPr lang="en-US" dirty="0" err="1"/>
              <a:t>korištenja</a:t>
            </a:r>
            <a:r>
              <a:rPr lang="en-US" dirty="0"/>
              <a:t> </a:t>
            </a:r>
            <a:r>
              <a:rPr lang="en-US" dirty="0" err="1"/>
              <a:t>resursa</a:t>
            </a:r>
            <a:endParaRPr lang="en-US" dirty="0"/>
          </a:p>
          <a:p>
            <a:pPr lvl="1"/>
            <a:r>
              <a:rPr lang="en-US" dirty="0" err="1"/>
              <a:t>Nebrigi</a:t>
            </a:r>
            <a:r>
              <a:rPr lang="en-US" dirty="0"/>
              <a:t> o </a:t>
            </a:r>
            <a:r>
              <a:rPr lang="en-US" dirty="0" err="1"/>
              <a:t>društvu</a:t>
            </a:r>
            <a:endParaRPr lang="en-US" dirty="0"/>
          </a:p>
          <a:p>
            <a:pPr lvl="1"/>
            <a:r>
              <a:rPr lang="en-US" dirty="0" err="1"/>
              <a:t>Nebrigi</a:t>
            </a:r>
            <a:r>
              <a:rPr lang="en-US" dirty="0"/>
              <a:t> o </a:t>
            </a:r>
            <a:r>
              <a:rPr lang="en-US" dirty="0" err="1"/>
              <a:t>okolini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životnoj</a:t>
            </a:r>
            <a:r>
              <a:rPr lang="en-US" dirty="0"/>
              <a:t> </a:t>
            </a:r>
            <a:r>
              <a:rPr lang="en-US" dirty="0" err="1"/>
              <a:t>sredini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katastrofalnih</a:t>
            </a:r>
            <a:r>
              <a:rPr lang="en-US" dirty="0"/>
              <a:t> </a:t>
            </a:r>
            <a:r>
              <a:rPr lang="en-US" dirty="0" err="1"/>
              <a:t>posljedica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društvo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okolinu</a:t>
            </a:r>
            <a:r>
              <a:rPr lang="en-US" dirty="0"/>
              <a:t>, a </a:t>
            </a:r>
            <a:r>
              <a:rPr lang="en-US" dirty="0" err="1"/>
              <a:t>samim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preduzeće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686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KDO </a:t>
            </a:r>
            <a:r>
              <a:rPr lang="en-US" dirty="0" err="1"/>
              <a:t>indeksi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US" b="1"/>
              <a:t>Dow </a:t>
            </a:r>
            <a:r>
              <a:rPr lang="en-US" b="1" dirty="0"/>
              <a:t>Jones Sustainability Index series (DJSI)</a:t>
            </a:r>
          </a:p>
          <a:p>
            <a:r>
              <a:rPr lang="en-US" b="1" dirty="0"/>
              <a:t>Calvert Social Index (CSI)</a:t>
            </a:r>
          </a:p>
          <a:p>
            <a:r>
              <a:rPr lang="en-US" b="1" dirty="0"/>
              <a:t>FTSE4GOOD series</a:t>
            </a:r>
          </a:p>
          <a:p>
            <a:r>
              <a:rPr lang="en-US" b="1" dirty="0"/>
              <a:t>FTSE Johannesburg Stock Exchange Socially Responsible Index (JSE SRI)</a:t>
            </a:r>
          </a:p>
          <a:p>
            <a:r>
              <a:rPr lang="en-US" b="1" dirty="0"/>
              <a:t>Sao Paolo Stock Exchange Corporate Sustainability Index (ISE)</a:t>
            </a:r>
          </a:p>
          <a:p>
            <a:r>
              <a:rPr lang="en-US" b="1" dirty="0"/>
              <a:t>KLD Global Sustainability Index Series (GSI)</a:t>
            </a:r>
          </a:p>
          <a:p>
            <a:endParaRPr lang="en-US" b="1" dirty="0"/>
          </a:p>
          <a:p>
            <a:r>
              <a:rPr lang="en-US" dirty="0"/>
              <a:t>CR Index – Business in community, UK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868" y="5143319"/>
            <a:ext cx="3346698" cy="8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42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Primjeri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Ford vs. Johnson &amp; Johnsons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78" y="4189114"/>
            <a:ext cx="33528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387" y="1749097"/>
            <a:ext cx="4499768" cy="12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274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F3962547-0C3F-E84F-9E28-F16842C27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452" y="597626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165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Ford Pinto Commercials From 1971!  LOL!">
            <a:hlinkClick r:id="" action="ppaction://media"/>
            <a:extLst>
              <a:ext uri="{FF2B5EF4-FFF2-40B4-BE49-F238E27FC236}">
                <a16:creationId xmlns:a16="http://schemas.microsoft.com/office/drawing/2014/main" id="{3DFAA000-B36F-9F4B-9108-6024B6FCAC92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4692" y="1189885"/>
            <a:ext cx="8819567" cy="4983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F89DA7-97D4-1344-BC75-30A9A15937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0591" y="425504"/>
            <a:ext cx="8596313" cy="1320800"/>
          </a:xfrm>
        </p:spPr>
        <p:txBody>
          <a:bodyPr/>
          <a:lstStyle/>
          <a:p>
            <a:r>
              <a:rPr lang="en-BA" dirty="0"/>
              <a:t>Ford Pinto reklame 1971</a:t>
            </a:r>
          </a:p>
        </p:txBody>
      </p:sp>
    </p:spTree>
    <p:extLst>
      <p:ext uri="{BB962C8B-B14F-4D97-AF65-F5344CB8AC3E}">
        <p14:creationId xmlns:p14="http://schemas.microsoft.com/office/powerpoint/2010/main" val="34023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E32D-EA99-9846-8F75-49971120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/>
              <a:t>Ford Pinto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0C0F-7CE7-9544-A148-BBAD2437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A" dirty="0"/>
              <a:t>Mala auta iz uvoza (problem za USA)</a:t>
            </a:r>
          </a:p>
          <a:p>
            <a:pPr lvl="1"/>
            <a:r>
              <a:rPr lang="en-GB" dirty="0"/>
              <a:t>D</a:t>
            </a:r>
            <a:r>
              <a:rPr lang="en-BA" dirty="0"/>
              <a:t>o kraja 1960 veliki broj kvalitetnih auta počeo se uvoziti u USA (auta iz Japana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Njemačke</a:t>
            </a:r>
            <a:r>
              <a:rPr lang="en-GB" dirty="0"/>
              <a:t>)</a:t>
            </a:r>
          </a:p>
          <a:p>
            <a:r>
              <a:rPr lang="en-GB" dirty="0"/>
              <a:t>Ford je 1968. </a:t>
            </a:r>
            <a:r>
              <a:rPr lang="en-GB" dirty="0" err="1"/>
              <a:t>godine</a:t>
            </a:r>
            <a:r>
              <a:rPr lang="en-GB" dirty="0"/>
              <a:t> </a:t>
            </a:r>
            <a:r>
              <a:rPr lang="en-GB" dirty="0" err="1"/>
              <a:t>odlučio</a:t>
            </a:r>
            <a:r>
              <a:rPr lang="en-GB" dirty="0"/>
              <a:t> da </a:t>
            </a:r>
            <a:r>
              <a:rPr lang="en-GB" dirty="0" err="1"/>
              <a:t>proizvede</a:t>
            </a:r>
            <a:r>
              <a:rPr lang="en-GB" dirty="0"/>
              <a:t> auto </a:t>
            </a:r>
            <a:r>
              <a:rPr lang="en-GB" dirty="0" err="1"/>
              <a:t>Pitno</a:t>
            </a:r>
            <a:endParaRPr lang="en-GB" dirty="0"/>
          </a:p>
          <a:p>
            <a:r>
              <a:rPr lang="en-GB" dirty="0" err="1"/>
              <a:t>Strategija</a:t>
            </a:r>
            <a:r>
              <a:rPr lang="en-GB" dirty="0"/>
              <a:t> je </a:t>
            </a:r>
            <a:r>
              <a:rPr lang="en-GB" dirty="0" err="1"/>
              <a:t>bila</a:t>
            </a:r>
            <a:r>
              <a:rPr lang="en-GB" dirty="0"/>
              <a:t> da Pinto ne </a:t>
            </a:r>
            <a:r>
              <a:rPr lang="en-GB" dirty="0" err="1"/>
              <a:t>smije</a:t>
            </a:r>
            <a:r>
              <a:rPr lang="en-GB" dirty="0"/>
              <a:t> da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teži</a:t>
            </a:r>
            <a:r>
              <a:rPr lang="en-GB" dirty="0"/>
              <a:t> od 2.000 pounds (</a:t>
            </a:r>
            <a:r>
              <a:rPr lang="en-GB" dirty="0" err="1"/>
              <a:t>funti</a:t>
            </a:r>
            <a:r>
              <a:rPr lang="en-GB" dirty="0"/>
              <a:t>) </a:t>
            </a:r>
            <a:r>
              <a:rPr lang="en-GB" dirty="0" err="1"/>
              <a:t>i</a:t>
            </a:r>
            <a:r>
              <a:rPr lang="en-GB" dirty="0"/>
              <a:t> ne </a:t>
            </a:r>
            <a:r>
              <a:rPr lang="en-GB" dirty="0" err="1"/>
              <a:t>smije</a:t>
            </a:r>
            <a:r>
              <a:rPr lang="en-GB" dirty="0"/>
              <a:t> da </a:t>
            </a:r>
            <a:r>
              <a:rPr lang="en-GB" dirty="0" err="1"/>
              <a:t>košta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od $2.000</a:t>
            </a:r>
          </a:p>
          <a:p>
            <a:r>
              <a:rPr lang="en-GB" dirty="0" err="1"/>
              <a:t>Kako</a:t>
            </a:r>
            <a:r>
              <a:rPr lang="en-GB" dirty="0"/>
              <a:t> bi </a:t>
            </a:r>
            <a:r>
              <a:rPr lang="en-GB" dirty="0" err="1"/>
              <a:t>imali</a:t>
            </a:r>
            <a:r>
              <a:rPr lang="en-GB" dirty="0"/>
              <a:t> auto </a:t>
            </a:r>
            <a:r>
              <a:rPr lang="en-GB" dirty="0" err="1"/>
              <a:t>spremno</a:t>
            </a:r>
            <a:r>
              <a:rPr lang="en-GB" dirty="0"/>
              <a:t> za 1971. </a:t>
            </a:r>
            <a:r>
              <a:rPr lang="en-GB" dirty="0" err="1"/>
              <a:t>godinu</a:t>
            </a:r>
            <a:r>
              <a:rPr lang="en-GB" dirty="0"/>
              <a:t> </a:t>
            </a:r>
            <a:r>
              <a:rPr lang="en-GB" dirty="0" err="1"/>
              <a:t>smanjili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vrijeme</a:t>
            </a:r>
            <a:r>
              <a:rPr lang="en-GB" dirty="0"/>
              <a:t> </a:t>
            </a:r>
            <a:r>
              <a:rPr lang="en-GB" dirty="0" err="1"/>
              <a:t>izrade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oko</a:t>
            </a:r>
            <a:r>
              <a:rPr lang="en-GB" dirty="0"/>
              <a:t> 3,5 </a:t>
            </a:r>
            <a:r>
              <a:rPr lang="en-GB" dirty="0" err="1"/>
              <a:t>godina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2 </a:t>
            </a:r>
            <a:r>
              <a:rPr lang="en-GB" dirty="0" err="1"/>
              <a:t>godine</a:t>
            </a:r>
            <a:endParaRPr lang="en-GB" dirty="0"/>
          </a:p>
          <a:p>
            <a:endParaRPr lang="en-BA" dirty="0"/>
          </a:p>
          <a:p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24227346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3467-F71C-BA4D-9377-63EBFBAF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/>
              <a:t>Ford Pinto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12E92-BF63-CF4E-AEEE-044FB9C90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99588"/>
          </a:xfrm>
        </p:spPr>
        <p:txBody>
          <a:bodyPr>
            <a:normAutofit/>
          </a:bodyPr>
          <a:lstStyle/>
          <a:p>
            <a:r>
              <a:rPr lang="en-BA" dirty="0"/>
              <a:t>Prije proizvodnje Ford je testirao auto kako bi vidio da li je u skladu sa standardom </a:t>
            </a:r>
            <a:r>
              <a:rPr lang="en-GB" dirty="0"/>
              <a:t>National Highway Traffic Safety Administration (NHTSA)</a:t>
            </a:r>
          </a:p>
          <a:p>
            <a:endParaRPr lang="en-GB" dirty="0"/>
          </a:p>
          <a:p>
            <a:pPr lvl="1"/>
            <a:r>
              <a:rPr lang="en-GB" dirty="0"/>
              <a:t>Do 1972 </a:t>
            </a:r>
            <a:r>
              <a:rPr lang="en-GB" dirty="0" err="1"/>
              <a:t>sva</a:t>
            </a:r>
            <a:r>
              <a:rPr lang="en-GB" dirty="0"/>
              <a:t> nova </a:t>
            </a:r>
            <a:r>
              <a:rPr lang="en-GB" dirty="0" err="1"/>
              <a:t>auta</a:t>
            </a:r>
            <a:r>
              <a:rPr lang="en-GB" dirty="0"/>
              <a:t> </a:t>
            </a:r>
            <a:r>
              <a:rPr lang="en-GB" dirty="0" err="1"/>
              <a:t>moraju</a:t>
            </a:r>
            <a:r>
              <a:rPr lang="en-GB" dirty="0"/>
              <a:t> da </a:t>
            </a:r>
            <a:r>
              <a:rPr lang="en-GB" dirty="0" err="1"/>
              <a:t>izdrže</a:t>
            </a:r>
            <a:r>
              <a:rPr lang="en-GB" dirty="0"/>
              <a:t> </a:t>
            </a:r>
            <a:r>
              <a:rPr lang="en-GB" dirty="0" err="1"/>
              <a:t>zadnji</a:t>
            </a:r>
            <a:r>
              <a:rPr lang="en-GB" dirty="0"/>
              <a:t> </a:t>
            </a:r>
            <a:r>
              <a:rPr lang="en-GB" dirty="0" err="1"/>
              <a:t>udar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20mph bez </a:t>
            </a:r>
            <a:r>
              <a:rPr lang="en-GB" dirty="0" err="1"/>
              <a:t>gubitka</a:t>
            </a:r>
            <a:r>
              <a:rPr lang="en-GB" dirty="0"/>
              <a:t> </a:t>
            </a:r>
            <a:r>
              <a:rPr lang="en-GB" dirty="0" err="1"/>
              <a:t>goriva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Do 1973 </a:t>
            </a:r>
            <a:r>
              <a:rPr lang="en-GB" dirty="0" err="1"/>
              <a:t>sva</a:t>
            </a:r>
            <a:r>
              <a:rPr lang="en-GB" dirty="0"/>
              <a:t> nova </a:t>
            </a:r>
            <a:r>
              <a:rPr lang="en-GB" dirty="0" err="1"/>
              <a:t>auta</a:t>
            </a:r>
            <a:r>
              <a:rPr lang="en-GB" dirty="0"/>
              <a:t> </a:t>
            </a:r>
            <a:r>
              <a:rPr lang="en-GB" dirty="0" err="1"/>
              <a:t>moraju</a:t>
            </a:r>
            <a:r>
              <a:rPr lang="en-GB" dirty="0"/>
              <a:t> da </a:t>
            </a:r>
            <a:r>
              <a:rPr lang="en-GB" dirty="0" err="1"/>
              <a:t>izdrže</a:t>
            </a:r>
            <a:r>
              <a:rPr lang="en-GB" dirty="0"/>
              <a:t> </a:t>
            </a:r>
            <a:r>
              <a:rPr lang="en-GB" dirty="0" err="1"/>
              <a:t>zadnji</a:t>
            </a:r>
            <a:r>
              <a:rPr lang="en-GB" dirty="0"/>
              <a:t> </a:t>
            </a:r>
            <a:r>
              <a:rPr lang="en-GB" dirty="0" err="1"/>
              <a:t>udar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30mph bez </a:t>
            </a:r>
            <a:r>
              <a:rPr lang="en-GB" dirty="0" err="1"/>
              <a:t>gubitka</a:t>
            </a:r>
            <a:r>
              <a:rPr lang="en-GB" dirty="0"/>
              <a:t> </a:t>
            </a:r>
            <a:r>
              <a:rPr lang="en-GB" dirty="0" err="1"/>
              <a:t>goriva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66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Definisanje KU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63775" y="2636897"/>
            <a:ext cx="7662864" cy="4058887"/>
          </a:xfrm>
        </p:spPr>
        <p:txBody>
          <a:bodyPr>
            <a:normAutofit/>
          </a:bodyPr>
          <a:lstStyle/>
          <a:p>
            <a:r>
              <a:rPr lang="vi-VN" dirty="0">
                <a:latin typeface="Times New Roman" charset="0"/>
              </a:rPr>
              <a:t>Me</a:t>
            </a:r>
            <a:r>
              <a:rPr lang="en-US" dirty="0" err="1">
                <a:latin typeface="Constantia" charset="0"/>
              </a:rPr>
              <a:t>đ</a:t>
            </a:r>
            <a:r>
              <a:rPr lang="vi-VN" dirty="0">
                <a:latin typeface="Times New Roman" charset="0"/>
              </a:rPr>
              <a:t>unarodna privredna komora (ICC)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Times New Roman" charset="0"/>
                <a:cs typeface="Times New Roman" charset="0"/>
              </a:rPr>
              <a:t>Demb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cs typeface="Times New Roman" charset="0"/>
              </a:rPr>
              <a:t>i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cs typeface="Times New Roman" charset="0"/>
              </a:rPr>
              <a:t>Neubauer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Turnbull </a:t>
            </a:r>
          </a:p>
          <a:p>
            <a:r>
              <a:rPr lang="en-US" dirty="0" err="1">
                <a:latin typeface="Times New Roman" charset="0"/>
                <a:cs typeface="Times New Roman" charset="0"/>
              </a:rPr>
              <a:t>Shleifer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cs typeface="Times New Roman" charset="0"/>
              </a:rPr>
              <a:t>i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cs typeface="Times New Roman" charset="0"/>
              </a:rPr>
              <a:t>Vishny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Monks </a:t>
            </a:r>
            <a:r>
              <a:rPr lang="en-US" dirty="0" err="1">
                <a:latin typeface="Times New Roman" charset="0"/>
                <a:cs typeface="Times New Roman" charset="0"/>
              </a:rPr>
              <a:t>i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cs typeface="Times New Roman" charset="0"/>
              </a:rPr>
              <a:t>Minow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Garratt 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Von </a:t>
            </a:r>
            <a:r>
              <a:rPr lang="en-US" dirty="0" err="1">
                <a:latin typeface="Times New Roman" charset="0"/>
                <a:cs typeface="Times New Roman" charset="0"/>
              </a:rPr>
              <a:t>Werder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Steger </a:t>
            </a:r>
          </a:p>
        </p:txBody>
      </p:sp>
    </p:spTree>
    <p:extLst>
      <p:ext uri="{BB962C8B-B14F-4D97-AF65-F5344CB8AC3E}">
        <p14:creationId xmlns:p14="http://schemas.microsoft.com/office/powerpoint/2010/main" val="8538137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3467-F71C-BA4D-9377-63EBFBAF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/>
              <a:t>Ford Pinto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12E92-BF63-CF4E-AEEE-044FB9C90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99588"/>
          </a:xfrm>
        </p:spPr>
        <p:txBody>
          <a:bodyPr>
            <a:normAutofit/>
          </a:bodyPr>
          <a:lstStyle/>
          <a:p>
            <a:r>
              <a:rPr lang="en-BA" dirty="0"/>
              <a:t>Svi prototipi su pali na testu </a:t>
            </a:r>
            <a:r>
              <a:rPr lang="en-GB" dirty="0" err="1"/>
              <a:t>na</a:t>
            </a:r>
            <a:r>
              <a:rPr lang="en-GB" dirty="0"/>
              <a:t> 20mph </a:t>
            </a:r>
          </a:p>
          <a:p>
            <a:endParaRPr lang="en-GB" dirty="0"/>
          </a:p>
          <a:p>
            <a:r>
              <a:rPr lang="en-GB" dirty="0"/>
              <a:t>1970 Ford je </a:t>
            </a:r>
            <a:r>
              <a:rPr lang="en-GB" dirty="0" err="1"/>
              <a:t>testirao</a:t>
            </a:r>
            <a:r>
              <a:rPr lang="en-GB" dirty="0"/>
              <a:t> Pinto </a:t>
            </a:r>
            <a:r>
              <a:rPr lang="en-GB" dirty="0" err="1"/>
              <a:t>i</a:t>
            </a:r>
            <a:r>
              <a:rPr lang="en-GB" dirty="0"/>
              <a:t> on je </a:t>
            </a:r>
            <a:r>
              <a:rPr lang="en-GB" dirty="0" err="1"/>
              <a:t>takođe</a:t>
            </a:r>
            <a:r>
              <a:rPr lang="en-GB" dirty="0"/>
              <a:t> pao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testu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20mph </a:t>
            </a:r>
          </a:p>
          <a:p>
            <a:endParaRPr lang="en-GB" dirty="0"/>
          </a:p>
          <a:p>
            <a:r>
              <a:rPr lang="en-BA" dirty="0"/>
              <a:t>Jedini Pinto koji su prošli test su bili modifikovani (gumeni uložak u rezervoaru ili čelična zaštita)</a:t>
            </a:r>
          </a:p>
          <a:p>
            <a:endParaRPr lang="en-BA" dirty="0"/>
          </a:p>
          <a:p>
            <a:endParaRPr lang="en-BA" dirty="0"/>
          </a:p>
          <a:p>
            <a:r>
              <a:rPr lang="en-BA" dirty="0"/>
              <a:t>Ford je znao da auto ima visok rizik da se zapali, čak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niskoj</a:t>
            </a:r>
            <a:r>
              <a:rPr lang="en-GB" dirty="0"/>
              <a:t> </a:t>
            </a:r>
            <a:r>
              <a:rPr lang="en-GB" dirty="0" err="1"/>
              <a:t>brzini</a:t>
            </a:r>
            <a:endParaRPr lang="en-GB" dirty="0"/>
          </a:p>
          <a:p>
            <a:r>
              <a:rPr lang="en-GB" dirty="0" err="1"/>
              <a:t>Procenjena</a:t>
            </a:r>
            <a:r>
              <a:rPr lang="en-GB" dirty="0"/>
              <a:t> </a:t>
            </a:r>
            <a:r>
              <a:rPr lang="en-GB" dirty="0" err="1"/>
              <a:t>cena</a:t>
            </a:r>
            <a:r>
              <a:rPr lang="en-GB" dirty="0"/>
              <a:t> </a:t>
            </a:r>
            <a:r>
              <a:rPr lang="en-GB" dirty="0" err="1"/>
              <a:t>ovih</a:t>
            </a:r>
            <a:r>
              <a:rPr lang="en-GB" dirty="0"/>
              <a:t> </a:t>
            </a:r>
            <a:r>
              <a:rPr lang="en-GB" dirty="0" err="1"/>
              <a:t>poboljšanja</a:t>
            </a:r>
            <a:r>
              <a:rPr lang="en-GB" dirty="0"/>
              <a:t> </a:t>
            </a:r>
            <a:r>
              <a:rPr lang="en-GB" dirty="0" err="1"/>
              <a:t>bezbednosti</a:t>
            </a:r>
            <a:r>
              <a:rPr lang="en-GB" dirty="0"/>
              <a:t> </a:t>
            </a:r>
            <a:r>
              <a:rPr lang="en-GB" dirty="0" err="1"/>
              <a:t>rezervoara</a:t>
            </a:r>
            <a:r>
              <a:rPr lang="en-GB" dirty="0"/>
              <a:t> </a:t>
            </a:r>
            <a:r>
              <a:rPr lang="en-GB" dirty="0" err="1"/>
              <a:t>goriva</a:t>
            </a:r>
            <a:r>
              <a:rPr lang="en-GB" dirty="0"/>
              <a:t> </a:t>
            </a:r>
            <a:r>
              <a:rPr lang="en-GB" dirty="0" err="1"/>
              <a:t>kretala</a:t>
            </a:r>
            <a:r>
              <a:rPr lang="en-GB" dirty="0"/>
              <a:t> se od  5 do 8 USD po </a:t>
            </a:r>
            <a:r>
              <a:rPr lang="en-GB" dirty="0" err="1"/>
              <a:t>vozilu</a:t>
            </a:r>
            <a:r>
              <a:rPr lang="en-GB" dirty="0"/>
              <a:t>.</a:t>
            </a:r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37076279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4F9E-8C75-8C43-A3F7-4E0B09C0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b="1" dirty="0"/>
              <a:t>PITANJE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6F91-4ABE-2E4A-AB1E-279D62449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 li FORD </a:t>
            </a:r>
            <a:r>
              <a:rPr lang="en-GB" dirty="0" err="1"/>
              <a:t>treba</a:t>
            </a:r>
            <a:r>
              <a:rPr lang="en-GB" dirty="0"/>
              <a:t> da </a:t>
            </a:r>
            <a:r>
              <a:rPr lang="en-GB" dirty="0" err="1"/>
              <a:t>nastavi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postojećim</a:t>
            </a:r>
            <a:r>
              <a:rPr lang="en-GB" dirty="0"/>
              <a:t> </a:t>
            </a:r>
            <a:r>
              <a:rPr lang="en-GB" dirty="0" err="1"/>
              <a:t>dizajnom</a:t>
            </a:r>
            <a:r>
              <a:rPr lang="en-GB" dirty="0"/>
              <a:t>, </a:t>
            </a:r>
            <a:r>
              <a:rPr lang="en-GB" dirty="0" err="1"/>
              <a:t>ispunjavajuć́i</a:t>
            </a:r>
            <a:r>
              <a:rPr lang="en-GB" dirty="0"/>
              <a:t> time </a:t>
            </a:r>
            <a:r>
              <a:rPr lang="en-GB" dirty="0" err="1"/>
              <a:t>raspored</a:t>
            </a:r>
            <a:r>
              <a:rPr lang="en-GB" dirty="0"/>
              <a:t> </a:t>
            </a:r>
            <a:r>
              <a:rPr lang="en-GB" dirty="0" err="1"/>
              <a:t>proizvodnje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verovatno</a:t>
            </a:r>
            <a:r>
              <a:rPr lang="en-GB" dirty="0"/>
              <a:t> </a:t>
            </a:r>
            <a:r>
              <a:rPr lang="en-GB" dirty="0" err="1"/>
              <a:t>ugrožavajući</a:t>
            </a:r>
            <a:r>
              <a:rPr lang="en-GB" dirty="0"/>
              <a:t> </a:t>
            </a:r>
            <a:r>
              <a:rPr lang="en-GB" dirty="0" err="1"/>
              <a:t>bezbednost</a:t>
            </a:r>
            <a:r>
              <a:rPr lang="en-GB" dirty="0"/>
              <a:t> </a:t>
            </a:r>
            <a:r>
              <a:rPr lang="en-GB" dirty="0" err="1"/>
              <a:t>potrošača</a:t>
            </a:r>
            <a:r>
              <a:rPr lang="en-GB" dirty="0"/>
              <a:t>?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Ili bi </a:t>
            </a:r>
            <a:r>
              <a:rPr lang="en-GB" dirty="0" err="1"/>
              <a:t>trebali</a:t>
            </a:r>
            <a:r>
              <a:rPr lang="en-GB" dirty="0"/>
              <a:t> </a:t>
            </a:r>
            <a:r>
              <a:rPr lang="en-GB" dirty="0" err="1"/>
              <a:t>odgoditi</a:t>
            </a:r>
            <a:r>
              <a:rPr lang="en-GB" dirty="0"/>
              <a:t> </a:t>
            </a:r>
            <a:r>
              <a:rPr lang="en-GB" dirty="0" err="1"/>
              <a:t>proizvodnju</a:t>
            </a:r>
            <a:r>
              <a:rPr lang="en-GB" dirty="0"/>
              <a:t> Pinta </a:t>
            </a:r>
            <a:r>
              <a:rPr lang="en-GB" dirty="0" err="1"/>
              <a:t>redizajniranjem</a:t>
            </a:r>
            <a:r>
              <a:rPr lang="en-GB" dirty="0"/>
              <a:t> </a:t>
            </a:r>
            <a:r>
              <a:rPr lang="en-GB" dirty="0" err="1"/>
              <a:t>rezervoara</a:t>
            </a:r>
            <a:r>
              <a:rPr lang="en-GB" dirty="0"/>
              <a:t> za </a:t>
            </a:r>
            <a:r>
              <a:rPr lang="en-GB" dirty="0" err="1"/>
              <a:t>gorivo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bi bio </a:t>
            </a:r>
            <a:r>
              <a:rPr lang="en-GB" dirty="0" err="1"/>
              <a:t>sigurniji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taj </a:t>
            </a:r>
            <a:r>
              <a:rPr lang="en-GB" dirty="0" err="1"/>
              <a:t>način</a:t>
            </a:r>
            <a:r>
              <a:rPr lang="en-GB" dirty="0"/>
              <a:t> </a:t>
            </a:r>
            <a:r>
              <a:rPr lang="en-GB" dirty="0" err="1"/>
              <a:t>priznati</a:t>
            </a:r>
            <a:r>
              <a:rPr lang="en-GB" dirty="0"/>
              <a:t> </a:t>
            </a:r>
            <a:r>
              <a:rPr lang="en-GB" dirty="0" err="1"/>
              <a:t>još</a:t>
            </a:r>
            <a:r>
              <a:rPr lang="en-GB" dirty="0"/>
              <a:t> </a:t>
            </a:r>
            <a:r>
              <a:rPr lang="en-GB" dirty="0" err="1"/>
              <a:t>jednu</a:t>
            </a:r>
            <a:r>
              <a:rPr lang="en-GB" dirty="0"/>
              <a:t> </a:t>
            </a:r>
            <a:r>
              <a:rPr lang="en-GB" dirty="0" err="1"/>
              <a:t>godinu</a:t>
            </a:r>
            <a:r>
              <a:rPr lang="en-GB" dirty="0"/>
              <a:t> </a:t>
            </a:r>
            <a:r>
              <a:rPr lang="en-GB" dirty="0" err="1"/>
              <a:t>dominacije</a:t>
            </a:r>
            <a:r>
              <a:rPr lang="en-GB" dirty="0"/>
              <a:t> </a:t>
            </a:r>
            <a:r>
              <a:rPr lang="en-GB" dirty="0" err="1"/>
              <a:t>stranim</a:t>
            </a:r>
            <a:r>
              <a:rPr lang="en-GB" dirty="0"/>
              <a:t> </a:t>
            </a:r>
            <a:r>
              <a:rPr lang="en-GB" dirty="0" err="1"/>
              <a:t>kompanijama</a:t>
            </a:r>
            <a:r>
              <a:rPr lang="en-GB" dirty="0"/>
              <a:t> u </a:t>
            </a:r>
            <a:r>
              <a:rPr lang="en-GB" dirty="0" err="1"/>
              <a:t>segmentu</a:t>
            </a:r>
            <a:r>
              <a:rPr lang="en-GB" dirty="0"/>
              <a:t> </a:t>
            </a:r>
            <a:r>
              <a:rPr lang="en-GB" dirty="0" err="1"/>
              <a:t>malih</a:t>
            </a:r>
            <a:r>
              <a:rPr lang="en-GB" dirty="0"/>
              <a:t> </a:t>
            </a:r>
            <a:r>
              <a:rPr lang="en-GB" dirty="0" err="1"/>
              <a:t>automobila</a:t>
            </a:r>
            <a:r>
              <a:rPr lang="en-GB" dirty="0"/>
              <a:t>?</a:t>
            </a:r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38089221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89DA7-97D4-1344-BC75-30A9A15937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25450"/>
            <a:ext cx="8596313" cy="1320800"/>
          </a:xfrm>
        </p:spPr>
        <p:txBody>
          <a:bodyPr/>
          <a:lstStyle/>
          <a:p>
            <a:r>
              <a:rPr lang="en-BA" dirty="0"/>
              <a:t>Ford Pinto testiranje</a:t>
            </a:r>
          </a:p>
        </p:txBody>
      </p:sp>
      <p:pic>
        <p:nvPicPr>
          <p:cNvPr id="3" name="Online Media 2" descr="1971 Chevrolet Impala Vs. 1972 Ford Pinto Full-Rear Impact (Legendary Crash Test!)">
            <a:hlinkClick r:id="" action="ppaction://media"/>
            <a:extLst>
              <a:ext uri="{FF2B5EF4-FFF2-40B4-BE49-F238E27FC236}">
                <a16:creationId xmlns:a16="http://schemas.microsoft.com/office/drawing/2014/main" id="{7786FAF4-1418-FF4A-A2B3-8B70108D69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6912" y="1468438"/>
            <a:ext cx="8785943" cy="49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A62F-3E04-884C-B4C6-2C26A1E1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578133"/>
            <a:ext cx="4335468" cy="2875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ŠTA JE FORD URADIO?</a:t>
            </a:r>
          </a:p>
        </p:txBody>
      </p:sp>
      <p:pic>
        <p:nvPicPr>
          <p:cNvPr id="67" name="Graphic 66" descr="Car with solid fill">
            <a:extLst>
              <a:ext uri="{FF2B5EF4-FFF2-40B4-BE49-F238E27FC236}">
                <a16:creationId xmlns:a16="http://schemas.microsoft.com/office/drawing/2014/main" id="{B4ACB392-CAFD-584D-AEE2-A880092CC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998" y="1924043"/>
            <a:ext cx="3280613" cy="32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112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2FBB-FD7B-AF41-8A85-17FF64D1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/>
              <a:t>COST/BENEFIT Analiza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A57A8-B2E5-474F-8196-CA1A4DEF1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Fordovi</a:t>
            </a:r>
            <a:r>
              <a:rPr lang="en-GB" dirty="0"/>
              <a:t> </a:t>
            </a:r>
            <a:r>
              <a:rPr lang="en-GB" dirty="0" err="1"/>
              <a:t>inženjeri</a:t>
            </a:r>
            <a:r>
              <a:rPr lang="en-GB" dirty="0"/>
              <a:t> </a:t>
            </a:r>
            <a:r>
              <a:rPr lang="en-GB" dirty="0" err="1"/>
              <a:t>procijenili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da je </a:t>
            </a:r>
            <a:r>
              <a:rPr lang="en-GB" dirty="0" err="1"/>
              <a:t>cijena</a:t>
            </a:r>
            <a:r>
              <a:rPr lang="en-GB" dirty="0"/>
              <a:t> </a:t>
            </a:r>
            <a:r>
              <a:rPr lang="en-GB" dirty="0" err="1"/>
              <a:t>tehničkih</a:t>
            </a:r>
            <a:r>
              <a:rPr lang="en-GB" dirty="0"/>
              <a:t> </a:t>
            </a:r>
            <a:r>
              <a:rPr lang="en-GB" dirty="0" err="1"/>
              <a:t>poboljšanja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bi </a:t>
            </a:r>
            <a:r>
              <a:rPr lang="en-GB" dirty="0" err="1"/>
              <a:t>spriječila</a:t>
            </a:r>
            <a:r>
              <a:rPr lang="en-GB" dirty="0"/>
              <a:t> </a:t>
            </a:r>
            <a:r>
              <a:rPr lang="en-GB" dirty="0" err="1"/>
              <a:t>curenje</a:t>
            </a:r>
            <a:r>
              <a:rPr lang="en-GB" dirty="0"/>
              <a:t> </a:t>
            </a:r>
            <a:r>
              <a:rPr lang="en-GB" dirty="0" err="1"/>
              <a:t>rezervoara</a:t>
            </a:r>
            <a:r>
              <a:rPr lang="en-GB" dirty="0"/>
              <a:t> za </a:t>
            </a:r>
            <a:r>
              <a:rPr lang="en-GB" dirty="0" err="1"/>
              <a:t>gorivo</a:t>
            </a:r>
            <a:r>
              <a:rPr lang="en-GB" dirty="0"/>
              <a:t> u </a:t>
            </a:r>
            <a:r>
              <a:rPr lang="en-GB" dirty="0" err="1"/>
              <a:t>nesrećama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prevrtanju</a:t>
            </a:r>
            <a:r>
              <a:rPr lang="en-GB" dirty="0"/>
              <a:t> </a:t>
            </a:r>
            <a:r>
              <a:rPr lang="en-GB" dirty="0" err="1"/>
              <a:t>iznosila</a:t>
            </a:r>
            <a:r>
              <a:rPr lang="en-GB" dirty="0"/>
              <a:t> 11 USD po </a:t>
            </a:r>
            <a:r>
              <a:rPr lang="en-GB" dirty="0" err="1"/>
              <a:t>vozilu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1972. </a:t>
            </a:r>
            <a:r>
              <a:rPr lang="en-GB" dirty="0" err="1"/>
              <a:t>godine</a:t>
            </a:r>
            <a:r>
              <a:rPr lang="en-GB" dirty="0"/>
              <a:t> je </a:t>
            </a:r>
            <a:r>
              <a:rPr lang="en-GB" dirty="0" err="1"/>
              <a:t>procenjeno</a:t>
            </a:r>
            <a:r>
              <a:rPr lang="en-GB" dirty="0"/>
              <a:t> da </a:t>
            </a:r>
            <a:r>
              <a:rPr lang="en-GB" dirty="0" err="1"/>
              <a:t>društvo</a:t>
            </a:r>
            <a:r>
              <a:rPr lang="en-GB" dirty="0"/>
              <a:t> </a:t>
            </a:r>
            <a:r>
              <a:rPr lang="en-GB" dirty="0" err="1"/>
              <a:t>gubi</a:t>
            </a:r>
            <a:r>
              <a:rPr lang="en-GB" dirty="0"/>
              <a:t> 200.725 USD </a:t>
            </a:r>
            <a:r>
              <a:rPr lang="en-GB" dirty="0" err="1"/>
              <a:t>svaki</a:t>
            </a:r>
            <a:r>
              <a:rPr lang="en-GB" dirty="0"/>
              <a:t> put </a:t>
            </a:r>
            <a:r>
              <a:rPr lang="en-GB" dirty="0" err="1"/>
              <a:t>kada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</a:t>
            </a:r>
            <a:r>
              <a:rPr lang="en-GB" dirty="0" err="1"/>
              <a:t>pogine</a:t>
            </a:r>
            <a:r>
              <a:rPr lang="en-GB" dirty="0"/>
              <a:t> u </a:t>
            </a:r>
            <a:r>
              <a:rPr lang="en-GB" dirty="0" err="1"/>
              <a:t>saobraćajnoj</a:t>
            </a:r>
            <a:r>
              <a:rPr lang="en-GB" dirty="0"/>
              <a:t> </a:t>
            </a:r>
            <a:r>
              <a:rPr lang="en-GB" dirty="0" err="1"/>
              <a:t>nesreći</a:t>
            </a:r>
            <a:r>
              <a:rPr lang="en-GB" dirty="0"/>
              <a:t>.</a:t>
            </a:r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38312185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6E410-52C0-1543-A0A1-3A53379F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COST - </a:t>
            </a:r>
            <a:r>
              <a:rPr lang="en-US" err="1"/>
              <a:t>Trošak</a:t>
            </a:r>
            <a:endParaRPr lang="en-US"/>
          </a:p>
        </p:txBody>
      </p:sp>
      <p:graphicFrame>
        <p:nvGraphicFramePr>
          <p:cNvPr id="175" name="Content Placeholder 3">
            <a:extLst>
              <a:ext uri="{FF2B5EF4-FFF2-40B4-BE49-F238E27FC236}">
                <a16:creationId xmlns:a16="http://schemas.microsoft.com/office/drawing/2014/main" id="{305FE6F0-2E3D-3E41-956C-D2D01D86ED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6933" y="2347678"/>
          <a:ext cx="9618134" cy="3745016"/>
        </p:xfrm>
        <a:graphic>
          <a:graphicData uri="http://schemas.openxmlformats.org/drawingml/2006/table">
            <a:tbl>
              <a:tblPr/>
              <a:tblGrid>
                <a:gridCol w="2465670">
                  <a:extLst>
                    <a:ext uri="{9D8B030D-6E8A-4147-A177-3AD203B41FA5}">
                      <a16:colId xmlns:a16="http://schemas.microsoft.com/office/drawing/2014/main" val="3922151737"/>
                    </a:ext>
                  </a:extLst>
                </a:gridCol>
                <a:gridCol w="7152464">
                  <a:extLst>
                    <a:ext uri="{9D8B030D-6E8A-4147-A177-3AD203B41FA5}">
                      <a16:colId xmlns:a16="http://schemas.microsoft.com/office/drawing/2014/main" val="2390809867"/>
                    </a:ext>
                  </a:extLst>
                </a:gridCol>
              </a:tblGrid>
              <a:tr h="1264740">
                <a:tc>
                  <a:txBody>
                    <a:bodyPr/>
                    <a:lstStyle/>
                    <a:p>
                      <a:pPr algn="l"/>
                      <a:r>
                        <a:rPr lang="en-GB" sz="3300" b="0" err="1">
                          <a:effectLst/>
                        </a:rPr>
                        <a:t>Prodaja</a:t>
                      </a:r>
                      <a:r>
                        <a:rPr lang="en-GB" sz="3300" b="0">
                          <a:effectLst/>
                        </a:rPr>
                        <a:t>:</a:t>
                      </a: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>
                          <a:effectLst/>
                        </a:rPr>
                        <a:t>11 </a:t>
                      </a:r>
                      <a:r>
                        <a:rPr lang="en-GB" sz="3300" b="0" err="1">
                          <a:effectLst/>
                        </a:rPr>
                        <a:t>miliona</a:t>
                      </a:r>
                      <a:r>
                        <a:rPr lang="en-GB" sz="3300" b="0">
                          <a:effectLst/>
                        </a:rPr>
                        <a:t> </a:t>
                      </a:r>
                      <a:r>
                        <a:rPr lang="en-GB" sz="3300" b="0" err="1">
                          <a:effectLst/>
                        </a:rPr>
                        <a:t>auta</a:t>
                      </a:r>
                      <a:r>
                        <a:rPr lang="en-GB" sz="3300" b="0">
                          <a:effectLst/>
                        </a:rPr>
                        <a:t>, 1.5 </a:t>
                      </a:r>
                      <a:r>
                        <a:rPr lang="en-GB" sz="3300" b="0" err="1">
                          <a:effectLst/>
                        </a:rPr>
                        <a:t>miliona</a:t>
                      </a:r>
                      <a:r>
                        <a:rPr lang="en-GB" sz="3300" b="0">
                          <a:effectLst/>
                        </a:rPr>
                        <a:t> </a:t>
                      </a:r>
                      <a:r>
                        <a:rPr lang="en-GB" sz="3300" b="0" err="1">
                          <a:effectLst/>
                        </a:rPr>
                        <a:t>malih</a:t>
                      </a:r>
                      <a:r>
                        <a:rPr lang="en-GB" sz="3300" b="0">
                          <a:effectLst/>
                        </a:rPr>
                        <a:t> </a:t>
                      </a:r>
                      <a:r>
                        <a:rPr lang="en-GB" sz="3300" b="0" err="1">
                          <a:effectLst/>
                        </a:rPr>
                        <a:t>kamiona</a:t>
                      </a:r>
                      <a:endParaRPr lang="en-GB" sz="3300" b="0">
                        <a:effectLst/>
                      </a:endParaRP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698073"/>
                  </a:ext>
                </a:extLst>
              </a:tr>
              <a:tr h="765733"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 err="1">
                          <a:effectLst/>
                        </a:rPr>
                        <a:t>Trošak</a:t>
                      </a:r>
                      <a:r>
                        <a:rPr lang="en-GB" sz="3300" b="0" dirty="0">
                          <a:effectLst/>
                        </a:rPr>
                        <a:t> po </a:t>
                      </a:r>
                      <a:r>
                        <a:rPr lang="en-GB" sz="3300" b="0" dirty="0" err="1">
                          <a:effectLst/>
                        </a:rPr>
                        <a:t>prozivodu</a:t>
                      </a:r>
                      <a:r>
                        <a:rPr lang="en-GB" sz="3300" b="0" dirty="0">
                          <a:effectLst/>
                        </a:rPr>
                        <a:t>:</a:t>
                      </a: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>
                          <a:effectLst/>
                        </a:rPr>
                        <a:t>$11 po </a:t>
                      </a:r>
                      <a:r>
                        <a:rPr lang="en-GB" sz="3300" b="0" err="1">
                          <a:effectLst/>
                        </a:rPr>
                        <a:t>autu</a:t>
                      </a:r>
                      <a:r>
                        <a:rPr lang="en-GB" sz="3300" b="0">
                          <a:effectLst/>
                        </a:rPr>
                        <a:t>, $11 po </a:t>
                      </a:r>
                      <a:r>
                        <a:rPr lang="en-GB" sz="3300" b="0" err="1">
                          <a:effectLst/>
                        </a:rPr>
                        <a:t>kamionu</a:t>
                      </a:r>
                      <a:endParaRPr lang="en-GB" sz="3300" b="0">
                        <a:effectLst/>
                      </a:endParaRP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938401"/>
                  </a:ext>
                </a:extLst>
              </a:tr>
              <a:tr h="1264740"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 err="1">
                          <a:effectLst/>
                        </a:rPr>
                        <a:t>Ukupan</a:t>
                      </a:r>
                      <a:r>
                        <a:rPr lang="en-GB" sz="3300" b="0" dirty="0">
                          <a:effectLst/>
                        </a:rPr>
                        <a:t> </a:t>
                      </a:r>
                      <a:r>
                        <a:rPr lang="en-GB" sz="3300" b="0" dirty="0" err="1">
                          <a:effectLst/>
                        </a:rPr>
                        <a:t>trošak</a:t>
                      </a:r>
                      <a:r>
                        <a:rPr lang="en-GB" sz="3300" b="0" dirty="0">
                          <a:effectLst/>
                        </a:rPr>
                        <a:t>:</a:t>
                      </a: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>
                          <a:effectLst/>
                        </a:rPr>
                        <a:t>12.5 </a:t>
                      </a:r>
                      <a:r>
                        <a:rPr lang="en-GB" sz="3300" b="0" dirty="0" err="1">
                          <a:effectLst/>
                        </a:rPr>
                        <a:t>miliona</a:t>
                      </a:r>
                      <a:r>
                        <a:rPr lang="en-GB" sz="3300" b="0" dirty="0">
                          <a:effectLst/>
                        </a:rPr>
                        <a:t> X $11 = </a:t>
                      </a:r>
                      <a:r>
                        <a:rPr lang="en-GB" sz="3300" b="0" dirty="0">
                          <a:solidFill>
                            <a:srgbClr val="FF0000"/>
                          </a:solidFill>
                          <a:effectLst/>
                        </a:rPr>
                        <a:t>$137.5 </a:t>
                      </a:r>
                      <a:r>
                        <a:rPr lang="en-GB" sz="3300" b="0" dirty="0" err="1">
                          <a:solidFill>
                            <a:srgbClr val="FF0000"/>
                          </a:solidFill>
                          <a:effectLst/>
                        </a:rPr>
                        <a:t>miliona</a:t>
                      </a:r>
                      <a:endParaRPr lang="en-GB" sz="3300" b="0" dirty="0">
                        <a:effectLst/>
                      </a:endParaRP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49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8454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6E410-52C0-1543-A0A1-3A53379F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BA" dirty="0"/>
              <a:t>BENEFIT</a:t>
            </a:r>
            <a:endParaRPr lang="en-US" dirty="0"/>
          </a:p>
        </p:txBody>
      </p:sp>
      <p:graphicFrame>
        <p:nvGraphicFramePr>
          <p:cNvPr id="175" name="Content Placeholder 3">
            <a:extLst>
              <a:ext uri="{FF2B5EF4-FFF2-40B4-BE49-F238E27FC236}">
                <a16:creationId xmlns:a16="http://schemas.microsoft.com/office/drawing/2014/main" id="{305FE6F0-2E3D-3E41-956C-D2D01D86ED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9257" y="1968337"/>
          <a:ext cx="9293487" cy="4053897"/>
        </p:xfrm>
        <a:graphic>
          <a:graphicData uri="http://schemas.openxmlformats.org/drawingml/2006/table">
            <a:tbl>
              <a:tblPr/>
              <a:tblGrid>
                <a:gridCol w="2348774">
                  <a:extLst>
                    <a:ext uri="{9D8B030D-6E8A-4147-A177-3AD203B41FA5}">
                      <a16:colId xmlns:a16="http://schemas.microsoft.com/office/drawing/2014/main" val="3922151737"/>
                    </a:ext>
                  </a:extLst>
                </a:gridCol>
                <a:gridCol w="6944713">
                  <a:extLst>
                    <a:ext uri="{9D8B030D-6E8A-4147-A177-3AD203B41FA5}">
                      <a16:colId xmlns:a16="http://schemas.microsoft.com/office/drawing/2014/main" val="2390809867"/>
                    </a:ext>
                  </a:extLst>
                </a:gridCol>
              </a:tblGrid>
              <a:tr h="1183659"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 err="1">
                          <a:effectLst/>
                        </a:rPr>
                        <a:t>Koristi</a:t>
                      </a:r>
                      <a:r>
                        <a:rPr lang="en-GB" sz="3300" b="0" dirty="0">
                          <a:effectLst/>
                        </a:rPr>
                        <a:t>:</a:t>
                      </a: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>
                          <a:effectLst/>
                        </a:rPr>
                        <a:t>180 </a:t>
                      </a:r>
                      <a:r>
                        <a:rPr lang="en-GB" sz="3300" b="0" dirty="0" err="1">
                          <a:effectLst/>
                        </a:rPr>
                        <a:t>umrlih</a:t>
                      </a:r>
                      <a:r>
                        <a:rPr lang="en-GB" sz="3300" b="0" dirty="0">
                          <a:effectLst/>
                        </a:rPr>
                        <a:t> u </a:t>
                      </a:r>
                      <a:r>
                        <a:rPr lang="en-GB" sz="3300" b="0" dirty="0" err="1">
                          <a:effectLst/>
                        </a:rPr>
                        <a:t>požaru</a:t>
                      </a:r>
                      <a:r>
                        <a:rPr lang="en-GB" sz="3300" b="0" dirty="0">
                          <a:effectLst/>
                        </a:rPr>
                        <a:t>, 180 </a:t>
                      </a:r>
                      <a:r>
                        <a:rPr lang="en-GB" sz="3300" b="0" dirty="0" err="1">
                          <a:effectLst/>
                        </a:rPr>
                        <a:t>teških</a:t>
                      </a:r>
                      <a:r>
                        <a:rPr lang="en-GB" sz="3300" b="0" dirty="0">
                          <a:effectLst/>
                        </a:rPr>
                        <a:t> </a:t>
                      </a:r>
                      <a:r>
                        <a:rPr lang="en-GB" sz="3300" b="0" dirty="0" err="1">
                          <a:effectLst/>
                        </a:rPr>
                        <a:t>opekotina</a:t>
                      </a:r>
                      <a:r>
                        <a:rPr lang="en-GB" sz="3300" b="0" dirty="0">
                          <a:effectLst/>
                        </a:rPr>
                        <a:t>, 2,100 </a:t>
                      </a:r>
                      <a:r>
                        <a:rPr lang="en-GB" sz="3300" b="0" dirty="0" err="1">
                          <a:effectLst/>
                        </a:rPr>
                        <a:t>spaljenih</a:t>
                      </a:r>
                      <a:r>
                        <a:rPr lang="en-GB" sz="3300" b="0" dirty="0">
                          <a:effectLst/>
                        </a:rPr>
                        <a:t> </a:t>
                      </a:r>
                      <a:r>
                        <a:rPr lang="en-GB" sz="3300" b="0" dirty="0" err="1">
                          <a:effectLst/>
                        </a:rPr>
                        <a:t>auta</a:t>
                      </a:r>
                      <a:endParaRPr lang="en-GB" sz="3300" b="0" dirty="0">
                        <a:effectLst/>
                      </a:endParaRP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698073"/>
                  </a:ext>
                </a:extLst>
              </a:tr>
              <a:tr h="1183659"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 err="1">
                          <a:effectLst/>
                        </a:rPr>
                        <a:t>Trošak</a:t>
                      </a:r>
                      <a:r>
                        <a:rPr lang="en-GB" sz="3300" b="0" dirty="0">
                          <a:effectLst/>
                        </a:rPr>
                        <a:t> po </a:t>
                      </a:r>
                      <a:r>
                        <a:rPr lang="en-GB" sz="3300" b="0" dirty="0" err="1">
                          <a:effectLst/>
                        </a:rPr>
                        <a:t>prozivodu</a:t>
                      </a:r>
                      <a:r>
                        <a:rPr lang="en-GB" sz="3300" b="0" dirty="0">
                          <a:effectLst/>
                        </a:rPr>
                        <a:t>:</a:t>
                      </a: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>
                          <a:effectLst/>
                        </a:rPr>
                        <a:t>$200,000 po </a:t>
                      </a:r>
                      <a:r>
                        <a:rPr lang="en-GB" sz="3300" b="0" dirty="0" err="1">
                          <a:effectLst/>
                        </a:rPr>
                        <a:t>smrti</a:t>
                      </a:r>
                      <a:r>
                        <a:rPr lang="en-GB" sz="3300" b="0" dirty="0">
                          <a:effectLst/>
                        </a:rPr>
                        <a:t>, $67,000 po </a:t>
                      </a:r>
                      <a:r>
                        <a:rPr lang="en-GB" sz="3300" b="0" dirty="0" err="1">
                          <a:effectLst/>
                        </a:rPr>
                        <a:t>povredi</a:t>
                      </a:r>
                      <a:r>
                        <a:rPr lang="en-GB" sz="3300" b="0" dirty="0">
                          <a:effectLst/>
                        </a:rPr>
                        <a:t>, $700 po </a:t>
                      </a:r>
                      <a:r>
                        <a:rPr lang="en-GB" sz="3300" b="0" dirty="0" err="1">
                          <a:effectLst/>
                        </a:rPr>
                        <a:t>autu</a:t>
                      </a:r>
                      <a:endParaRPr lang="en-GB" sz="3300" b="0" dirty="0">
                        <a:effectLst/>
                      </a:endParaRP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938401"/>
                  </a:ext>
                </a:extLst>
              </a:tr>
              <a:tr h="1686579"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 err="1">
                          <a:effectLst/>
                        </a:rPr>
                        <a:t>Ukupne</a:t>
                      </a:r>
                      <a:r>
                        <a:rPr lang="en-GB" sz="3300" b="0" dirty="0">
                          <a:effectLst/>
                        </a:rPr>
                        <a:t> </a:t>
                      </a:r>
                      <a:r>
                        <a:rPr lang="en-GB" sz="3300" b="0" dirty="0" err="1">
                          <a:effectLst/>
                        </a:rPr>
                        <a:t>koristi</a:t>
                      </a:r>
                      <a:r>
                        <a:rPr lang="en-GB" sz="3300" b="0" dirty="0">
                          <a:effectLst/>
                        </a:rPr>
                        <a:t>:</a:t>
                      </a: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>
                          <a:effectLst/>
                        </a:rPr>
                        <a:t>(180 X $200,000) + (180 X $67,000) + (2,100 X $700) = </a:t>
                      </a:r>
                      <a:r>
                        <a:rPr lang="en-GB" sz="3300" b="0" dirty="0">
                          <a:solidFill>
                            <a:srgbClr val="FF0000"/>
                          </a:solidFill>
                          <a:effectLst/>
                        </a:rPr>
                        <a:t>$49.5 </a:t>
                      </a:r>
                      <a:r>
                        <a:rPr lang="en-GB" sz="3300" b="0" dirty="0" err="1">
                          <a:solidFill>
                            <a:srgbClr val="FF0000"/>
                          </a:solidFill>
                          <a:effectLst/>
                        </a:rPr>
                        <a:t>miliona</a:t>
                      </a:r>
                      <a:endParaRPr lang="en-GB" sz="3300" b="0" dirty="0">
                        <a:effectLst/>
                      </a:endParaRP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49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882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Large car car park from above">
            <a:extLst>
              <a:ext uri="{FF2B5EF4-FFF2-40B4-BE49-F238E27FC236}">
                <a16:creationId xmlns:a16="http://schemas.microsoft.com/office/drawing/2014/main" id="{1111C087-AC28-47CA-B12C-DAAA172C95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327" y="0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7F2292-5403-A84F-A15E-E95BA1AE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dirty="0" err="1"/>
              <a:t>Koju</a:t>
            </a:r>
            <a:r>
              <a:rPr lang="en-US" sz="4800" b="1" dirty="0"/>
              <a:t> </a:t>
            </a:r>
            <a:r>
              <a:rPr lang="en-US" sz="4800" b="1" dirty="0" err="1"/>
              <a:t>odluku</a:t>
            </a:r>
            <a:r>
              <a:rPr lang="en-US" sz="4800" b="1" dirty="0"/>
              <a:t> je FORD </a:t>
            </a:r>
            <a:r>
              <a:rPr lang="en-US" sz="4800" b="1" dirty="0" err="1"/>
              <a:t>donio</a:t>
            </a:r>
            <a:r>
              <a:rPr lang="en-US" sz="4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13069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F0F4C4-72E0-134D-ADE2-178AF8456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62" y="2202288"/>
            <a:ext cx="9424808" cy="25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985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7BE92-52E8-6753-9E88-3899C5E6C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4004850-7406-931E-2081-0A6D3068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Johnson &amp; Johnson Tylenol kriza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ADC68E-B5F6-1A19-F93A-CA9F41617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" sz="2400" dirty="0"/>
              <a:t>30. septembra 1982. tri osobe u oblasti Čikaga umrle su od kapsula Extra-Strength Tylenol.</a:t>
            </a:r>
          </a:p>
          <a:p>
            <a:endParaRPr lang="en-GB" sz="2400" dirty="0"/>
          </a:p>
          <a:p>
            <a:r>
              <a:rPr lang="bs" sz="2400" dirty="0"/>
              <a:t>Sedam ljudi u oblasti Čikaga umrlo je nakon gutanja Tylenol kapsula.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bs" sz="2400" dirty="0"/>
              <a:t>Smrti su bile nasumične</a:t>
            </a:r>
          </a:p>
        </p:txBody>
      </p:sp>
    </p:spTree>
    <p:extLst>
      <p:ext uri="{BB962C8B-B14F-4D97-AF65-F5344CB8AC3E}">
        <p14:creationId xmlns:p14="http://schemas.microsoft.com/office/powerpoint/2010/main" val="307704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8B9C-24BB-CEE5-3D0D-C18FD609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Istorijski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korporativnog</a:t>
            </a:r>
            <a:r>
              <a:rPr lang="en-US" dirty="0"/>
              <a:t> </a:t>
            </a:r>
            <a:r>
              <a:rPr lang="en-US" dirty="0" err="1"/>
              <a:t>upravljanja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76F2F-858D-096D-D036-D8AC28D28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1980-e: </a:t>
            </a:r>
            <a:r>
              <a:rPr lang="en-US" dirty="0" err="1"/>
              <a:t>skandali</a:t>
            </a:r>
            <a:r>
              <a:rPr lang="en-US" dirty="0"/>
              <a:t> </a:t>
            </a:r>
            <a:r>
              <a:rPr lang="en-US" dirty="0" err="1"/>
              <a:t>dovode</a:t>
            </a:r>
            <a:r>
              <a:rPr lang="en-US" dirty="0"/>
              <a:t> do </a:t>
            </a:r>
            <a:r>
              <a:rPr lang="en-US" dirty="0" err="1"/>
              <a:t>jače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2000-e: Sarbanes–Oxley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globalne</a:t>
            </a:r>
            <a:r>
              <a:rPr lang="en-US" dirty="0"/>
              <a:t> </a:t>
            </a:r>
            <a:r>
              <a:rPr lang="en-US" dirty="0" err="1"/>
              <a:t>reforme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2010-e: ESG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digitalni</a:t>
            </a:r>
            <a:r>
              <a:rPr lang="en-US" dirty="0"/>
              <a:t> </a:t>
            </a:r>
            <a:r>
              <a:rPr lang="en-US" dirty="0" err="1"/>
              <a:t>rizici</a:t>
            </a:r>
            <a:r>
              <a:rPr lang="en-US" dirty="0"/>
              <a:t> </a:t>
            </a:r>
            <a:r>
              <a:rPr lang="en-US" dirty="0" err="1"/>
              <a:t>oblikuju</a:t>
            </a:r>
            <a:r>
              <a:rPr lang="en-US" dirty="0"/>
              <a:t> nova </a:t>
            </a:r>
            <a:r>
              <a:rPr lang="en-US" dirty="0" err="1"/>
              <a:t>pravila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1551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13924-30A4-5761-9EBD-8D1509FBC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02DAC7A-3535-802F-FED9-BEE12338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Johnson &amp; Johnson Tylenol kriza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86568A-5D01-6567-2866-2FA3E0D66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7971"/>
            <a:ext cx="8596668" cy="3880773"/>
          </a:xfrm>
        </p:spPr>
        <p:txBody>
          <a:bodyPr>
            <a:normAutofit/>
          </a:bodyPr>
          <a:lstStyle/>
          <a:p>
            <a:r>
              <a:rPr lang="bs" sz="2000" dirty="0"/>
              <a:t>Tylenol, vodeći lijek protiv bolova, bio je najveći pojedinačni brend Johnson and Johnson, koji je činio gotovo 18 posto prihoda korporacije.</a:t>
            </a:r>
          </a:p>
          <a:p>
            <a:endParaRPr lang="en-GB" sz="2000" dirty="0"/>
          </a:p>
        </p:txBody>
      </p:sp>
      <p:pic>
        <p:nvPicPr>
          <p:cNvPr id="6" name="Picture 5" descr="A group of pills next to a box&#10;&#10;Description automatically generated">
            <a:extLst>
              <a:ext uri="{FF2B5EF4-FFF2-40B4-BE49-F238E27FC236}">
                <a16:creationId xmlns:a16="http://schemas.microsoft.com/office/drawing/2014/main" id="{AEDFECEA-E856-0D1C-3304-DE1AA18EFC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364" y="2839518"/>
            <a:ext cx="4818210" cy="356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91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571C03-DCD7-F941-9A8E-4093FC7E8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E0CB40-0D85-F615-6AD4-E4579D9DD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bs" dirty="0"/>
              <a:t>Johnson &amp; Johnson Tylenol kriza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18506B-97BA-7211-A8B4-621E32771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2" y="1773382"/>
            <a:ext cx="8801098" cy="38164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bs" sz="2400" dirty="0"/>
              <a:t>Tylenol je činio 33 posto rasta profita kompanije iz godine u godinu.</a:t>
            </a:r>
          </a:p>
          <a:p>
            <a:endParaRPr lang="en-GB" sz="2400" dirty="0"/>
          </a:p>
          <a:p>
            <a:r>
              <a:rPr lang="bs" sz="2400" dirty="0"/>
              <a:t>Tylenol je bio apsolutni lider na polju lijekova protiv bolova sa 37 posto tržišnog udjela, nadmašujući sljedeća četiri vodeća lijeka protiv bolova zajedno.</a:t>
            </a:r>
          </a:p>
          <a:p>
            <a:endParaRPr lang="en-GB" sz="2400" dirty="0"/>
          </a:p>
          <a:p>
            <a:r>
              <a:rPr lang="bs" sz="2400" dirty="0"/>
              <a:t>Da je Tylenol i sam korporativni entitet, profit bi ga svrstao u gornju polovinu Fortune 500 (Berge, 1998).</a:t>
            </a:r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216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699161-57CD-54F1-3035-2348FCCEC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85821F-7B23-CB0D-0509-A4587ADF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bs" dirty="0"/>
              <a:t>Johnson &amp; Johnson Tylenol kriza</a:t>
            </a:r>
          </a:p>
        </p:txBody>
      </p:sp>
      <p:sp>
        <p:nvSpPr>
          <p:cNvPr id="30" name="Isosceles Triangle 13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D51F06-2355-CF5D-020C-83451F8DD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9223662" cy="3880773"/>
          </a:xfrm>
        </p:spPr>
        <p:txBody>
          <a:bodyPr>
            <a:normAutofit lnSpcReduction="10000"/>
          </a:bodyPr>
          <a:lstStyle/>
          <a:p>
            <a:r>
              <a:rPr lang="bs" sz="2400" dirty="0"/>
              <a:t>Rukovodioci uključeni u odlučivanje o tome kako da odgovore nisu znali odgovore na ova pitanja:</a:t>
            </a:r>
          </a:p>
          <a:p>
            <a:pPr lvl="1"/>
            <a:endParaRPr lang="en-GB" sz="2000" dirty="0"/>
          </a:p>
          <a:p>
            <a:pPr lvl="1"/>
            <a:r>
              <a:rPr lang="bs" sz="2000" dirty="0"/>
              <a:t>Da li je bilo problema sa Tylenol kapsulama tokom procesa proizvodnje ili kasnije?</a:t>
            </a:r>
          </a:p>
          <a:p>
            <a:pPr lvl="1"/>
            <a:endParaRPr lang="en-GB" sz="2000" dirty="0"/>
          </a:p>
          <a:p>
            <a:pPr lvl="1"/>
            <a:r>
              <a:rPr lang="bs" sz="2000" dirty="0"/>
              <a:t>Da li su smrtni slučajevi koji su već prijavljeni bili samo prvi od velikog broja?</a:t>
            </a:r>
          </a:p>
          <a:p>
            <a:pPr lvl="1"/>
            <a:endParaRPr lang="en-GB" sz="2000" dirty="0"/>
          </a:p>
          <a:p>
            <a:pPr lvl="1"/>
            <a:r>
              <a:rPr lang="bs" sz="2000" dirty="0"/>
              <a:t>Da li bi smrti bile ograničene na područje Čikaga?</a:t>
            </a:r>
          </a:p>
        </p:txBody>
      </p:sp>
      <p:sp>
        <p:nvSpPr>
          <p:cNvPr id="31" name="Isosceles Triangle 15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784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34B37-39F6-F204-A6A4-9828CD513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05FC27E-A679-FCCD-2955-66D7C1144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Johnson &amp; Johnson Tylenol kriza</a:t>
            </a:r>
          </a:p>
        </p:txBody>
      </p:sp>
      <p:sp>
        <p:nvSpPr>
          <p:cNvPr id="50" name="Isosceles Triangle 25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E1D497-789B-9F76-C1EA-4F761ADC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Američka</a:t>
            </a:r>
            <a:r>
              <a:rPr lang="en-US" dirty="0"/>
              <a:t> </a:t>
            </a:r>
            <a:r>
              <a:rPr lang="en-US" dirty="0" err="1"/>
              <a:t>uprava</a:t>
            </a:r>
            <a:r>
              <a:rPr lang="en-US" dirty="0"/>
              <a:t> za </a:t>
            </a:r>
            <a:r>
              <a:rPr lang="en-US" dirty="0" err="1"/>
              <a:t>hranu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lijekove</a:t>
            </a:r>
            <a:r>
              <a:rPr lang="en-US" dirty="0"/>
              <a:t> </a:t>
            </a:r>
            <a:r>
              <a:rPr lang="en-US" dirty="0" err="1"/>
              <a:t>izdala</a:t>
            </a:r>
            <a:r>
              <a:rPr lang="en-US" dirty="0"/>
              <a:t> je </a:t>
            </a:r>
            <a:r>
              <a:rPr lang="en-US" dirty="0" err="1"/>
              <a:t>upozorenje</a:t>
            </a:r>
            <a:r>
              <a:rPr lang="en-US" dirty="0"/>
              <a:t> da se ne </a:t>
            </a:r>
            <a:r>
              <a:rPr lang="en-US" dirty="0" err="1"/>
              <a:t>uzima</a:t>
            </a:r>
            <a:r>
              <a:rPr lang="en-US" dirty="0"/>
              <a:t> Tylenol,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vlada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naredila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en-US" dirty="0"/>
              <a:t> da </a:t>
            </a:r>
            <a:r>
              <a:rPr lang="en-US" dirty="0" err="1"/>
              <a:t>preduzme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kakve</a:t>
            </a:r>
            <a:r>
              <a:rPr lang="en-US" dirty="0"/>
              <a:t> </a:t>
            </a:r>
            <a:r>
              <a:rPr lang="en-US" dirty="0" err="1"/>
              <a:t>konkretne</a:t>
            </a:r>
            <a:r>
              <a:rPr lang="en-US" dirty="0"/>
              <a:t> </a:t>
            </a:r>
            <a:r>
              <a:rPr lang="en-US" dirty="0" err="1"/>
              <a:t>mjere</a:t>
            </a:r>
            <a:r>
              <a:rPr lang="en-US" dirty="0"/>
              <a:t>.</a:t>
            </a:r>
          </a:p>
        </p:txBody>
      </p:sp>
      <p:sp>
        <p:nvSpPr>
          <p:cNvPr id="51" name="Isosceles Triangle 27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3713"/>
      </p:ext>
    </p:extLst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9CA856-3A93-B120-660B-6BA94CC14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74E8A7-A2D6-6C5C-1418-77FB507E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Johnson &amp; Johnson Tylenol kriza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637B77-7EA4-8208-F55E-C1EA58CB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Tokom jeseni 1982. godine, iz nepoznatih razloga, zlonamjerna osoba ili osobe, vjerovatno nepoznate, zamijenile su Tylenol Extra-Strength kapsule kapsulama sa cijanidom, ponovo zapečatile kutije i odložile ih na police apoteka i prodavnica hrane u oblasti Čikaga.</a:t>
            </a:r>
          </a:p>
          <a:p>
            <a:endParaRPr lang="en-US"/>
          </a:p>
          <a:p>
            <a:r>
              <a:rPr lang="en-US"/>
              <a:t>Kapsule otrova su kupljene od strane potrošača, a sedam ljudi umrlo je strašnom smrću.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40318"/>
      </p:ext>
    </p:extLst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4A0B71-300F-225D-C1F0-DEA56E55F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4BD8C5-67AD-D7AD-1365-C1FEB0C1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Johnson &amp; Johnson Tylenol kriza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15D122-DC6F-9208-7561-1276D072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Predsjednik Johnson &amp; Johnson-a formirao je sedmočlani strateški tim.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Burkeovo strateško vodstvo je bilo usmjereno na: </a:t>
            </a:r>
            <a:r>
              <a:rPr lang="en-US" b="1" u="sng"/>
              <a:t>prvo</a:t>
            </a:r>
            <a:r>
              <a:rPr lang="en-US"/>
              <a:t> </a:t>
            </a:r>
            <a:r>
              <a:rPr lang="en-US" b="1"/>
              <a:t>"Kako da zaštitimo ljude?" </a:t>
            </a:r>
            <a:r>
              <a:rPr lang="en-US"/>
              <a:t>i drugo "Kako da sačuvamo ovaj proizvod?"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83784"/>
      </p:ext>
    </p:extLst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B62C07-9D66-4789-E852-4328AF81A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2916A0-9270-9D0E-758C-616C9077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Johnson &amp; Johnson Tylenol kriza</a:t>
            </a:r>
          </a:p>
        </p:txBody>
      </p:sp>
      <p:sp>
        <p:nvSpPr>
          <p:cNvPr id="49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414D34-50A8-E2E0-08FA-0A4A27F99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869" y="1794672"/>
            <a:ext cx="8470898" cy="35947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Prve</a:t>
            </a:r>
            <a:r>
              <a:rPr lang="en-US" sz="2400" dirty="0"/>
              <a:t> </a:t>
            </a:r>
            <a:r>
              <a:rPr lang="en-US" sz="2400" dirty="0" err="1"/>
              <a:t>akcije</a:t>
            </a:r>
            <a:r>
              <a:rPr lang="en-US" sz="2400" dirty="0"/>
              <a:t> </a:t>
            </a:r>
            <a:r>
              <a:rPr lang="en-US" sz="2400" dirty="0" err="1"/>
              <a:t>kompanije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/>
              <a:t>odmah</a:t>
            </a:r>
            <a:r>
              <a:rPr lang="en-US" sz="2000" dirty="0"/>
              <a:t> </a:t>
            </a:r>
            <a:r>
              <a:rPr lang="en-US" sz="2000" dirty="0" err="1"/>
              <a:t>upozorio</a:t>
            </a:r>
            <a:r>
              <a:rPr lang="en-US" sz="2000" dirty="0"/>
              <a:t> </a:t>
            </a:r>
            <a:r>
              <a:rPr lang="en-US" sz="2000" dirty="0" err="1"/>
              <a:t>potrošače</a:t>
            </a:r>
            <a:r>
              <a:rPr lang="en-US" sz="2000" dirty="0"/>
              <a:t> </a:t>
            </a:r>
            <a:r>
              <a:rPr lang="en-US" sz="2000" dirty="0" err="1"/>
              <a:t>širom</a:t>
            </a:r>
            <a:r>
              <a:rPr lang="en-US" sz="2000" dirty="0"/>
              <a:t> </a:t>
            </a:r>
            <a:r>
              <a:rPr lang="en-US" sz="2000" dirty="0" err="1"/>
              <a:t>zemlje</a:t>
            </a:r>
            <a:r>
              <a:rPr lang="en-US" sz="2000" dirty="0"/>
              <a:t> da ne </a:t>
            </a:r>
            <a:r>
              <a:rPr lang="en-US" sz="2000" dirty="0" err="1"/>
              <a:t>konzumiraju</a:t>
            </a:r>
            <a:r>
              <a:rPr lang="en-US" sz="2000" dirty="0"/>
              <a:t> </a:t>
            </a:r>
            <a:r>
              <a:rPr lang="en-US" sz="2000" dirty="0" err="1"/>
              <a:t>bilo</a:t>
            </a:r>
            <a:r>
              <a:rPr lang="en-US" sz="2000" dirty="0"/>
              <a:t> </a:t>
            </a:r>
            <a:r>
              <a:rPr lang="en-US" sz="2000" dirty="0" err="1"/>
              <a:t>koju</a:t>
            </a:r>
            <a:r>
              <a:rPr lang="en-US" sz="2000" dirty="0"/>
              <a:t> </a:t>
            </a:r>
            <a:r>
              <a:rPr lang="en-US" sz="2000" dirty="0" err="1"/>
              <a:t>vrstu</a:t>
            </a:r>
            <a:r>
              <a:rPr lang="en-US" sz="2000" dirty="0"/>
              <a:t> Tylenol </a:t>
            </a:r>
            <a:r>
              <a:rPr lang="en-US" sz="2000" dirty="0" err="1"/>
              <a:t>proizvoda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/>
              <a:t>zaustavljanje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reklamiranja</a:t>
            </a:r>
            <a:r>
              <a:rPr lang="en-US" sz="2000" dirty="0"/>
              <a:t> </a:t>
            </a:r>
            <a:r>
              <a:rPr lang="en-US" sz="2000" dirty="0" err="1"/>
              <a:t>Tylenola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/>
              <a:t>povući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Tylenol </a:t>
            </a:r>
            <a:r>
              <a:rPr lang="en-US" sz="2000" dirty="0" err="1"/>
              <a:t>kapsule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polica</a:t>
            </a:r>
            <a:r>
              <a:rPr lang="en-US" sz="2000" dirty="0"/>
              <a:t> </a:t>
            </a:r>
            <a:r>
              <a:rPr lang="en-US" sz="2000" dirty="0" err="1"/>
              <a:t>prodavnica</a:t>
            </a:r>
            <a:r>
              <a:rPr lang="en-US" sz="2000" dirty="0"/>
              <a:t> u </a:t>
            </a:r>
            <a:r>
              <a:rPr lang="en-US" sz="2000" dirty="0" err="1"/>
              <a:t>Čikagu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okolini</a:t>
            </a:r>
            <a:endParaRPr lang="en-US" sz="2000" dirty="0"/>
          </a:p>
        </p:txBody>
      </p:sp>
      <p:sp>
        <p:nvSpPr>
          <p:cNvPr id="53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92966"/>
      </p:ext>
    </p:extLst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6119C3-D814-F61F-13F5-8347CE46B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FF2F8B-FD5E-76F5-5C1A-D8054115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Johnson &amp; Johnson Tylenol kriza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FCBF07-2D43-652A-DBC4-DDF0074B6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b="0" i="0" u="none" strike="noStrike" dirty="0">
              <a:effectLst/>
            </a:endParaRPr>
          </a:p>
          <a:p>
            <a:r>
              <a:rPr lang="en-US" b="0" i="0" u="none" strike="noStrike" dirty="0" err="1">
                <a:effectLst/>
              </a:rPr>
              <a:t>Nakon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što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dirty="0" err="1"/>
              <a:t>su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pronašli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još</a:t>
            </a:r>
            <a:r>
              <a:rPr lang="en-US" b="0" i="0" u="none" strike="noStrike" dirty="0">
                <a:effectLst/>
              </a:rPr>
              <a:t> 2 </a:t>
            </a:r>
            <a:r>
              <a:rPr lang="en-US" b="0" i="0" u="none" strike="noStrike" dirty="0" err="1">
                <a:effectLst/>
              </a:rPr>
              <a:t>kontaminirane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boce</a:t>
            </a:r>
            <a:r>
              <a:rPr lang="en-US" b="0" i="0" u="none" strike="noStrike" dirty="0">
                <a:effectLst/>
              </a:rPr>
              <a:t> Tylenol-a, </a:t>
            </a:r>
            <a:r>
              <a:rPr lang="en-US" b="0" i="0" u="none" strike="noStrike" dirty="0" err="1">
                <a:effectLst/>
              </a:rPr>
              <a:t>shvatili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su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ranjivost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proizvoda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naredili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nacionalno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povlačenje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svih</a:t>
            </a:r>
            <a:r>
              <a:rPr lang="en-US" b="0" i="0" u="none" strike="noStrike" dirty="0">
                <a:effectLst/>
              </a:rPr>
              <a:t> boca Tylenol-a.</a:t>
            </a:r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0671"/>
      </p:ext>
    </p:extLst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544106-C110-BF0A-CA94-D65DD710A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CD3C28-5A89-6608-CE34-302EFCEA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Johnson &amp; Johnson Tylenol kriza</a:t>
            </a:r>
          </a:p>
        </p:txBody>
      </p:sp>
      <p:sp>
        <p:nvSpPr>
          <p:cNvPr id="43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5E85A4-CE41-079B-786D-75AF1C0A9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b="0" i="0" u="none" strike="noStrike">
              <a:effectLst/>
            </a:endParaRPr>
          </a:p>
          <a:p>
            <a:r>
              <a:rPr lang="en-US" b="0" i="0" u="none" strike="noStrike">
                <a:effectLst/>
              </a:rPr>
              <a:t>Johnson &amp; Johnson je pokazao da nisu voljni da rizikuju sigurnost potrošača, čak i ako je to koštalo kompaniju milione dolara.</a:t>
            </a:r>
          </a:p>
          <a:p>
            <a:endParaRPr lang="en-US"/>
          </a:p>
          <a:p>
            <a:endParaRPr lang="en-US" b="0" i="0" u="none" strike="noStrike">
              <a:effectLst/>
            </a:endParaRPr>
          </a:p>
          <a:p>
            <a:r>
              <a:rPr lang="en-US" b="0" i="0" u="none" strike="noStrike">
                <a:effectLst/>
              </a:rPr>
              <a:t>Krajnji rezultat je bio da javnost gleda na Tylenol kao na nesretnu žrtvu zlonamjernog zločina</a:t>
            </a:r>
            <a:endParaRPr lang="en-US"/>
          </a:p>
        </p:txBody>
      </p:sp>
      <p:sp>
        <p:nvSpPr>
          <p:cNvPr id="47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1446"/>
      </p:ext>
    </p:extLst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FAA0B-7E40-90A8-4D51-2DE9AECD3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9160EF5-AED9-0834-C83F-F2655BF0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/>
              <a:t>Johnson &amp; Johnson Tylenol kriza</a:t>
            </a:r>
            <a:endParaRPr lang="bs" dirty="0"/>
          </a:p>
        </p:txBody>
      </p:sp>
      <p:pic>
        <p:nvPicPr>
          <p:cNvPr id="6" name="Picture 5" descr="A bottle of medicine with a red lid&#10;&#10;Description automatically generated">
            <a:extLst>
              <a:ext uri="{FF2B5EF4-FFF2-40B4-BE49-F238E27FC236}">
                <a16:creationId xmlns:a16="http://schemas.microsoft.com/office/drawing/2014/main" id="{525AE57D-D55F-E6F5-8BCB-E7647A371A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281" y="1643785"/>
            <a:ext cx="7367382" cy="460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730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Calibri" charset="0"/>
              </a:rPr>
              <a:t>Pokretačke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snage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za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uvođenje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i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poboljšanje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propisa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i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principa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korporativnog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upravljanja</a:t>
            </a:r>
            <a:r>
              <a:rPr lang="en-US" sz="3200" dirty="0">
                <a:latin typeface="Calibri" charset="0"/>
              </a:rPr>
              <a:t>: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63775" y="2770094"/>
            <a:ext cx="7662864" cy="373565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nstantia" charset="0"/>
              </a:rPr>
              <a:t>Finansijske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krize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skandali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en-US" dirty="0" err="1">
                <a:latin typeface="Constantia" charset="0"/>
              </a:rPr>
              <a:t>Globalizacija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integracija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međunarodnog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tržišta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kapitala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pl-PL" dirty="0" err="1">
                <a:latin typeface="Constantia" charset="0"/>
              </a:rPr>
              <a:t>Liberalizacija</a:t>
            </a:r>
            <a:r>
              <a:rPr lang="pl-PL" dirty="0">
                <a:latin typeface="Constantia" charset="0"/>
              </a:rPr>
              <a:t> </a:t>
            </a:r>
            <a:r>
              <a:rPr lang="pl-PL" dirty="0" err="1">
                <a:latin typeface="Constantia" charset="0"/>
              </a:rPr>
              <a:t>tržišne</a:t>
            </a:r>
            <a:r>
              <a:rPr lang="pl-PL" dirty="0">
                <a:latin typeface="Constantia" charset="0"/>
              </a:rPr>
              <a:t> </a:t>
            </a:r>
            <a:r>
              <a:rPr lang="pl-PL" dirty="0" err="1">
                <a:latin typeface="Constantia" charset="0"/>
              </a:rPr>
              <a:t>ekonomije</a:t>
            </a:r>
            <a:r>
              <a:rPr lang="pl-PL" dirty="0">
                <a:latin typeface="Constantia" charset="0"/>
              </a:rPr>
              <a:t> i </a:t>
            </a:r>
            <a:r>
              <a:rPr lang="pl-PL" dirty="0" err="1">
                <a:latin typeface="Constantia" charset="0"/>
              </a:rPr>
              <a:t>deregulacija</a:t>
            </a:r>
            <a:r>
              <a:rPr lang="pl-PL" dirty="0">
                <a:latin typeface="Constantia" charset="0"/>
              </a:rPr>
              <a:t>; </a:t>
            </a:r>
          </a:p>
          <a:p>
            <a:r>
              <a:rPr lang="en-US" dirty="0" err="1">
                <a:latin typeface="Constantia" charset="0"/>
              </a:rPr>
              <a:t>Direktne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strane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investicije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en-US" dirty="0" err="1">
                <a:latin typeface="Constantia" charset="0"/>
              </a:rPr>
              <a:t>Privatizacija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en-US" dirty="0">
                <a:latin typeface="Constantia" charset="0"/>
              </a:rPr>
              <a:t>Trend </a:t>
            </a:r>
            <a:r>
              <a:rPr lang="en-US" dirty="0" err="1">
                <a:latin typeface="Constantia" charset="0"/>
              </a:rPr>
              <a:t>spajanja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preuzimanja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en-US" dirty="0" err="1">
                <a:latin typeface="Constantia" charset="0"/>
              </a:rPr>
              <a:t>Rejting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preduzeća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it-IT" dirty="0" err="1">
                <a:latin typeface="Constantia" charset="0"/>
              </a:rPr>
              <a:t>Rast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institucionalnih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investitora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kao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što</a:t>
            </a:r>
            <a:r>
              <a:rPr lang="it-IT" dirty="0">
                <a:latin typeface="Constantia" charset="0"/>
              </a:rPr>
              <a:t> su </a:t>
            </a:r>
            <a:r>
              <a:rPr lang="it-IT" dirty="0" err="1">
                <a:latin typeface="Constantia" charset="0"/>
              </a:rPr>
              <a:t>penzijski</a:t>
            </a:r>
            <a:r>
              <a:rPr lang="it-IT" dirty="0">
                <a:latin typeface="Constantia" charset="0"/>
              </a:rPr>
              <a:t> i </a:t>
            </a:r>
            <a:r>
              <a:rPr lang="it-IT" dirty="0" err="1">
                <a:latin typeface="Constantia" charset="0"/>
              </a:rPr>
              <a:t>otvoreni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investicioni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fondovi</a:t>
            </a:r>
            <a:r>
              <a:rPr lang="it-IT" dirty="0">
                <a:latin typeface="Constantia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62124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1E00-FDAE-C321-FF01-26276B696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951754-F58D-36B0-ECD0-7866900A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43" y="1527330"/>
            <a:ext cx="10346192" cy="4624687"/>
          </a:xfrm>
        </p:spPr>
        <p:txBody>
          <a:bodyPr>
            <a:normAutofit/>
          </a:bodyPr>
          <a:lstStyle/>
          <a:p>
            <a:endParaRPr lang="en-US">
              <a:effectLst/>
            </a:endParaRPr>
          </a:p>
          <a:p>
            <a:r>
              <a:rPr lang="bs">
                <a:effectLst/>
              </a:rPr>
              <a:t>Potrošači na prvom mjestu, uvijek</a:t>
            </a:r>
          </a:p>
          <a:p>
            <a:endParaRPr lang="en-US">
              <a:effectLst/>
            </a:endParaRPr>
          </a:p>
          <a:p>
            <a:r>
              <a:rPr lang="bs">
                <a:effectLst/>
              </a:rPr>
              <a:t>Brzi odgovor je ključ</a:t>
            </a:r>
          </a:p>
          <a:p>
            <a:endParaRPr lang="en-US"/>
          </a:p>
          <a:p>
            <a:r>
              <a:rPr lang="bs">
                <a:effectLst/>
              </a:rPr>
              <a:t>Transparentnost gradi povjerenje</a:t>
            </a:r>
          </a:p>
          <a:p>
            <a:endParaRPr lang="en-US">
              <a:effectLst/>
            </a:endParaRPr>
          </a:p>
          <a:p>
            <a:r>
              <a:rPr lang="bs">
                <a:effectLst/>
              </a:rPr>
              <a:t>Prilagodite se i razvijajte se</a:t>
            </a:r>
          </a:p>
          <a:p>
            <a:endParaRPr lang="en-US"/>
          </a:p>
          <a:p>
            <a:r>
              <a:rPr lang="bs">
                <a:effectLst/>
              </a:rPr>
              <a:t>Saradnja je presudna</a:t>
            </a:r>
            <a:endParaRPr lang="bs" dirty="0">
              <a:effectLst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F161CAB-8483-4737-1059-2283644C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"/>
              <a:t>Važnost studije slučaja</a:t>
            </a:r>
            <a:endParaRPr lang="bs" dirty="0"/>
          </a:p>
        </p:txBody>
      </p:sp>
    </p:spTree>
    <p:extLst>
      <p:ext uri="{BB962C8B-B14F-4D97-AF65-F5344CB8AC3E}">
        <p14:creationId xmlns:p14="http://schemas.microsoft.com/office/powerpoint/2010/main" val="2514866993"/>
      </p:ext>
    </p:extLst>
  </p:cSld>
  <p:clrMapOvr>
    <a:masterClrMapping/>
  </p:clrMapOvr>
  <p:transition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Times New Roman" charset="0"/>
              </a:rPr>
              <a:t>Sistem korporativnog upravljanja</a:t>
            </a:r>
            <a:endParaRPr lang="en-US" sz="4800">
              <a:latin typeface="Calibri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18436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8437" name="Group 1"/>
          <p:cNvGrpSpPr>
            <a:grpSpLocks noChangeAspect="1"/>
          </p:cNvGrpSpPr>
          <p:nvPr/>
        </p:nvGrpSpPr>
        <p:grpSpPr bwMode="auto">
          <a:xfrm>
            <a:off x="1952626" y="1928814"/>
            <a:ext cx="8177213" cy="4429125"/>
            <a:chOff x="2520" y="5280"/>
            <a:chExt cx="7200" cy="4011"/>
          </a:xfrm>
        </p:grpSpPr>
        <p:sp>
          <p:nvSpPr>
            <p:cNvPr id="18438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520" y="5280"/>
              <a:ext cx="7200" cy="4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Rectangle 18"/>
            <p:cNvSpPr>
              <a:spLocks noChangeArrowheads="1"/>
            </p:cNvSpPr>
            <p:nvPr/>
          </p:nvSpPr>
          <p:spPr bwMode="auto">
            <a:xfrm>
              <a:off x="2646" y="7440"/>
              <a:ext cx="1335" cy="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sr-Latn-CS" sz="1200">
                  <a:cs typeface="Times New Roman" charset="0"/>
                </a:rPr>
                <a:t>Obezbeđuju kapital</a:t>
              </a:r>
              <a:endParaRPr lang="sr-Latn-CS" sz="3600"/>
            </a:p>
          </p:txBody>
        </p:sp>
        <p:sp>
          <p:nvSpPr>
            <p:cNvPr id="18440" name="Rectangle 17"/>
            <p:cNvSpPr>
              <a:spLocks noChangeArrowheads="1"/>
            </p:cNvSpPr>
            <p:nvPr/>
          </p:nvSpPr>
          <p:spPr bwMode="auto">
            <a:xfrm>
              <a:off x="7470" y="7903"/>
              <a:ext cx="2221" cy="4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sr-Latn-CS" sz="1400">
                  <a:cs typeface="Times New Roman" charset="0"/>
                </a:rPr>
                <a:t>Izveštavaju i odgovaraju</a:t>
              </a:r>
              <a:endParaRPr lang="sr-Latn-CS" sz="4000"/>
            </a:p>
          </p:txBody>
        </p:sp>
        <p:sp>
          <p:nvSpPr>
            <p:cNvPr id="18441" name="Rectangle 16"/>
            <p:cNvSpPr>
              <a:spLocks noChangeArrowheads="1"/>
            </p:cNvSpPr>
            <p:nvPr/>
          </p:nvSpPr>
          <p:spPr bwMode="auto">
            <a:xfrm>
              <a:off x="4770" y="7903"/>
              <a:ext cx="1965" cy="5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sz="1400">
                  <a:cs typeface="Times New Roman" charset="0"/>
                </a:rPr>
                <a:t>Biraju, razrešuju, vode i nadziru</a:t>
              </a:r>
              <a:endParaRPr lang="it-IT" sz="4000"/>
            </a:p>
          </p:txBody>
        </p:sp>
        <p:sp>
          <p:nvSpPr>
            <p:cNvPr id="18442" name="Rectangle 15"/>
            <p:cNvSpPr>
              <a:spLocks noChangeArrowheads="1"/>
            </p:cNvSpPr>
            <p:nvPr/>
          </p:nvSpPr>
          <p:spPr bwMode="auto">
            <a:xfrm>
              <a:off x="7470" y="6823"/>
              <a:ext cx="2032" cy="4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sr-Latn-CS" sz="1400">
                  <a:cs typeface="Times New Roman" charset="0"/>
                </a:rPr>
                <a:t>Predstavljaju i izveštavaju</a:t>
              </a:r>
              <a:endParaRPr lang="sr-Latn-CS" sz="4000"/>
            </a:p>
          </p:txBody>
        </p:sp>
        <p:sp>
          <p:nvSpPr>
            <p:cNvPr id="18443" name="Rectangle 14"/>
            <p:cNvSpPr>
              <a:spLocks noChangeArrowheads="1"/>
            </p:cNvSpPr>
            <p:nvPr/>
          </p:nvSpPr>
          <p:spPr bwMode="auto">
            <a:xfrm>
              <a:off x="4770" y="6823"/>
              <a:ext cx="1398" cy="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sr-Latn-CS" sz="1400">
                  <a:cs typeface="Times New Roman" charset="0"/>
                </a:rPr>
                <a:t>Biraju i razrešuju</a:t>
              </a:r>
              <a:endParaRPr lang="sr-Latn-CS" sz="4000"/>
            </a:p>
          </p:txBody>
        </p:sp>
        <p:sp>
          <p:nvSpPr>
            <p:cNvPr id="18444" name="Rectangle 13"/>
            <p:cNvSpPr>
              <a:spLocks noChangeArrowheads="1"/>
            </p:cNvSpPr>
            <p:nvPr/>
          </p:nvSpPr>
          <p:spPr bwMode="auto">
            <a:xfrm>
              <a:off x="4320" y="6206"/>
              <a:ext cx="3600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b="1" dirty="0" err="1">
                  <a:cs typeface="Times New Roman" charset="0"/>
                </a:rPr>
                <a:t>Akcionari</a:t>
              </a:r>
              <a:r>
                <a:rPr lang="it-IT" sz="1200" b="1" dirty="0">
                  <a:cs typeface="Times New Roman" charset="0"/>
                </a:rPr>
                <a:t> (</a:t>
              </a:r>
              <a:r>
                <a:rPr lang="it-IT" sz="1400" b="1" dirty="0" err="1">
                  <a:cs typeface="Times New Roman" charset="0"/>
                </a:rPr>
                <a:t>Skupština</a:t>
              </a:r>
              <a:r>
                <a:rPr lang="it-IT" sz="1200" b="1" dirty="0">
                  <a:cs typeface="Times New Roman" charset="0"/>
                </a:rPr>
                <a:t> </a:t>
              </a:r>
              <a:r>
                <a:rPr lang="it-IT" sz="1400" b="1" dirty="0" err="1">
                  <a:cs typeface="Times New Roman" charset="0"/>
                </a:rPr>
                <a:t>akcionara</a:t>
              </a:r>
              <a:r>
                <a:rPr lang="it-IT" sz="1200" b="1" dirty="0">
                  <a:cs typeface="Times New Roman" charset="0"/>
                </a:rPr>
                <a:t>)</a:t>
              </a:r>
              <a:endParaRPr lang="it-IT" sz="2000" dirty="0"/>
            </a:p>
          </p:txBody>
        </p:sp>
        <p:sp>
          <p:nvSpPr>
            <p:cNvPr id="18445" name="Rectangle 12"/>
            <p:cNvSpPr>
              <a:spLocks noChangeArrowheads="1"/>
            </p:cNvSpPr>
            <p:nvPr/>
          </p:nvSpPr>
          <p:spPr bwMode="auto">
            <a:xfrm>
              <a:off x="4320" y="7285"/>
              <a:ext cx="3600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b="1">
                  <a:cs typeface="Times New Roman" charset="0"/>
                </a:rPr>
                <a:t>Članovi nadzornog/upravnog odbora (</a:t>
              </a:r>
              <a:r>
                <a:rPr lang="en-US" sz="1400" b="1">
                  <a:cs typeface="Times New Roman" charset="0"/>
                </a:rPr>
                <a:t>Upr</a:t>
              </a:r>
              <a:r>
                <a:rPr lang="en-US" sz="1600" b="1">
                  <a:cs typeface="Times New Roman" charset="0"/>
                </a:rPr>
                <a:t>. </a:t>
              </a:r>
              <a:r>
                <a:rPr lang="en-US" sz="1400" b="1">
                  <a:cs typeface="Times New Roman" charset="0"/>
                </a:rPr>
                <a:t>odbor</a:t>
              </a:r>
              <a:r>
                <a:rPr lang="en-US" sz="1600" b="1">
                  <a:cs typeface="Times New Roman" charset="0"/>
                </a:rPr>
                <a:t>)</a:t>
              </a:r>
              <a:endParaRPr lang="en-US" sz="2800"/>
            </a:p>
          </p:txBody>
        </p:sp>
        <p:sp>
          <p:nvSpPr>
            <p:cNvPr id="18446" name="Rectangle 11"/>
            <p:cNvSpPr>
              <a:spLocks noChangeArrowheads="1"/>
            </p:cNvSpPr>
            <p:nvPr/>
          </p:nvSpPr>
          <p:spPr bwMode="auto">
            <a:xfrm>
              <a:off x="4320" y="8520"/>
              <a:ext cx="3600" cy="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="1">
                  <a:cs typeface="Times New Roman" charset="0"/>
                </a:rPr>
                <a:t>Članovi uprave (</a:t>
              </a:r>
              <a:r>
                <a:rPr lang="en-US" sz="1600" b="1">
                  <a:cs typeface="Times New Roman" charset="0"/>
                </a:rPr>
                <a:t>Uprava</a:t>
              </a:r>
              <a:r>
                <a:rPr lang="en-US" b="1">
                  <a:cs typeface="Times New Roman" charset="0"/>
                </a:rPr>
                <a:t>)</a:t>
              </a:r>
              <a:endParaRPr lang="en-US" sz="1100"/>
            </a:p>
            <a:p>
              <a:pPr eaLnBrk="0" hangingPunct="0"/>
              <a:endParaRPr lang="en-US" sz="3200"/>
            </a:p>
          </p:txBody>
        </p:sp>
        <p:sp>
          <p:nvSpPr>
            <p:cNvPr id="18447" name="Line 10"/>
            <p:cNvSpPr>
              <a:spLocks noChangeShapeType="1"/>
            </p:cNvSpPr>
            <p:nvPr/>
          </p:nvSpPr>
          <p:spPr bwMode="auto">
            <a:xfrm>
              <a:off x="4770" y="6823"/>
              <a:ext cx="1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9"/>
            <p:cNvSpPr>
              <a:spLocks noChangeShapeType="1"/>
            </p:cNvSpPr>
            <p:nvPr/>
          </p:nvSpPr>
          <p:spPr bwMode="auto">
            <a:xfrm flipV="1">
              <a:off x="7470" y="6823"/>
              <a:ext cx="1" cy="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8"/>
            <p:cNvSpPr>
              <a:spLocks noChangeShapeType="1"/>
            </p:cNvSpPr>
            <p:nvPr/>
          </p:nvSpPr>
          <p:spPr bwMode="auto">
            <a:xfrm>
              <a:off x="4770" y="7903"/>
              <a:ext cx="0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7"/>
            <p:cNvSpPr>
              <a:spLocks noChangeShapeType="1"/>
            </p:cNvSpPr>
            <p:nvPr/>
          </p:nvSpPr>
          <p:spPr bwMode="auto">
            <a:xfrm flipV="1">
              <a:off x="7470" y="7903"/>
              <a:ext cx="0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5"/>
            <p:cNvSpPr>
              <a:spLocks noChangeShapeType="1"/>
            </p:cNvSpPr>
            <p:nvPr/>
          </p:nvSpPr>
          <p:spPr bwMode="auto">
            <a:xfrm flipH="1">
              <a:off x="4020" y="6514"/>
              <a:ext cx="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4"/>
            <p:cNvSpPr>
              <a:spLocks noChangeShapeType="1"/>
            </p:cNvSpPr>
            <p:nvPr/>
          </p:nvSpPr>
          <p:spPr bwMode="auto">
            <a:xfrm>
              <a:off x="4020" y="6514"/>
              <a:ext cx="1" cy="2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3"/>
            <p:cNvSpPr>
              <a:spLocks noChangeShapeType="1"/>
            </p:cNvSpPr>
            <p:nvPr/>
          </p:nvSpPr>
          <p:spPr bwMode="auto">
            <a:xfrm>
              <a:off x="4020" y="8829"/>
              <a:ext cx="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2"/>
            <p:cNvSpPr>
              <a:spLocks noChangeShapeType="1"/>
            </p:cNvSpPr>
            <p:nvPr/>
          </p:nvSpPr>
          <p:spPr bwMode="auto">
            <a:xfrm>
              <a:off x="4020" y="7687"/>
              <a:ext cx="3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36853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401050" cy="11430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</a:rPr>
              <a:t>Nivoi i potencijalne koristi od dobrog KU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pic>
        <p:nvPicPr>
          <p:cNvPr id="19460" name="Picture 1" descr="C:\Users\w7\Desktop\scan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064" y="2400822"/>
            <a:ext cx="814387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6986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Prednosti korporativnog upravljanja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pic>
        <p:nvPicPr>
          <p:cNvPr id="20484" name="Picture 1" descr="C:\Users\w7\Desktop\scan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520000">
            <a:off x="4481514" y="18517"/>
            <a:ext cx="3209925" cy="830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3425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Važnost KU u odnosu na finansijske izvještaje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pic>
        <p:nvPicPr>
          <p:cNvPr id="21508" name="Picture 2" descr="C:\Users\w7\Desktop\scan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1" y="2355844"/>
            <a:ext cx="771366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2274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Premija za bolje KU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pic>
        <p:nvPicPr>
          <p:cNvPr id="22532" name="Picture 2" descr="C:\Users\w7\Desktop\scan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064" y="2321978"/>
            <a:ext cx="78581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03009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Sistemi KU ili organizacije preduzeća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>
                <a:latin typeface="Constantia" charset="0"/>
              </a:rPr>
              <a:t>Anglosaksonski sistem (Američki sistem)</a:t>
            </a:r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Evropski sistem (Njemački sistem)</a:t>
            </a:r>
          </a:p>
          <a:p>
            <a:r>
              <a:rPr lang="en-US">
                <a:latin typeface="Constantia" charset="0"/>
              </a:rPr>
              <a:t>Mješoviti sistem</a:t>
            </a:r>
          </a:p>
        </p:txBody>
      </p:sp>
    </p:spTree>
    <p:extLst>
      <p:ext uri="{BB962C8B-B14F-4D97-AF65-F5344CB8AC3E}">
        <p14:creationId xmlns:p14="http://schemas.microsoft.com/office/powerpoint/2010/main" val="39134338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4000">
                <a:latin typeface="Calibri" charset="0"/>
              </a:rPr>
              <a:t>Anglosaksonski sistem (Američki sistem)</a:t>
            </a:r>
            <a:r>
              <a:rPr lang="en-US" sz="4000">
                <a:latin typeface="Calibri" charset="0"/>
              </a:rPr>
              <a:t> – jednodjelni 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4595814" y="2030411"/>
          <a:ext cx="2428875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3" imgW="1384591" imgH="2734666" progId="Visio.Drawing.11">
                  <p:embed/>
                </p:oleObj>
              </mc:Choice>
              <mc:Fallback>
                <p:oleObj name="Visio" r:id="rId3" imgW="1384591" imgH="2734666" progId="Visio.Drawing.11">
                  <p:embed/>
                  <p:pic>
                    <p:nvPicPr>
                      <p:cNvPr id="512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4" y="2030411"/>
                        <a:ext cx="2428875" cy="480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57261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>
                <a:latin typeface="Calibri" charset="0"/>
              </a:rPr>
              <a:t>Evropski sistem (Njemački sistem) - dvodjelni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5047193" y="1857376"/>
          <a:ext cx="1928813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3" imgW="1384591" imgH="3814801" progId="Visio.Drawing.11">
                  <p:embed/>
                </p:oleObj>
              </mc:Choice>
              <mc:Fallback>
                <p:oleObj name="Visio" r:id="rId3" imgW="1384591" imgH="3814801" progId="Visio.Drawing.11">
                  <p:embed/>
                  <p:pic>
                    <p:nvPicPr>
                      <p:cNvPr id="614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193" y="1857376"/>
                        <a:ext cx="1928813" cy="497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94179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4400">
                <a:latin typeface="Calibri" charset="0"/>
              </a:rPr>
              <a:t>Sistem organizovanja preduzeća u Republici Srpskoj</a:t>
            </a:r>
            <a:endParaRPr lang="en-US" sz="4400">
              <a:latin typeface="Calibri" charset="0"/>
            </a:endParaRP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1952626" y="2352139"/>
          <a:ext cx="8494713" cy="435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3" imgW="5506793" imgH="2824677" progId="Visio.Drawing.11">
                  <p:embed/>
                </p:oleObj>
              </mc:Choice>
              <mc:Fallback>
                <p:oleObj name="Visio" r:id="rId3" imgW="5506793" imgH="2824677" progId="Visio.Drawing.11">
                  <p:embed/>
                  <p:pic>
                    <p:nvPicPr>
                      <p:cNvPr id="717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2352139"/>
                        <a:ext cx="8494713" cy="435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0464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2611</TotalTime>
  <Words>4409</Words>
  <Application>Microsoft Macintosh PowerPoint</Application>
  <PresentationFormat>Widescreen</PresentationFormat>
  <Paragraphs>579</Paragraphs>
  <Slides>119</Slides>
  <Notes>19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119</vt:i4>
      </vt:variant>
    </vt:vector>
  </HeadingPairs>
  <TitlesOfParts>
    <vt:vector size="131" baseType="lpstr">
      <vt:lpstr>ＭＳ Ｐゴシック</vt:lpstr>
      <vt:lpstr>Yu Gothic</vt:lpstr>
      <vt:lpstr>Arial</vt:lpstr>
      <vt:lpstr>Calibri</vt:lpstr>
      <vt:lpstr>Constantia</vt:lpstr>
      <vt:lpstr>Times New Roman</vt:lpstr>
      <vt:lpstr>Trebuchet MS</vt:lpstr>
      <vt:lpstr>Wingdings 2</vt:lpstr>
      <vt:lpstr>Wingdings 3</vt:lpstr>
      <vt:lpstr>Facet</vt:lpstr>
      <vt:lpstr>Chart</vt:lpstr>
      <vt:lpstr>Visio</vt:lpstr>
      <vt:lpstr>KORPORATIVNO UPRAVLJANJE</vt:lpstr>
      <vt:lpstr>Uvod</vt:lpstr>
      <vt:lpstr>Definisanje KU</vt:lpstr>
      <vt:lpstr>Definicija i svrha korporativnog upravljanja</vt:lpstr>
      <vt:lpstr>Definisanje KU</vt:lpstr>
      <vt:lpstr>Definisanje KU</vt:lpstr>
      <vt:lpstr>Definisanje KU</vt:lpstr>
      <vt:lpstr>Istorijski razvoj korporativnog upravljanja</vt:lpstr>
      <vt:lpstr>Pokretačke snage za uvođenje i poboljšanje propisa i principa korporativnog upravljanja: </vt:lpstr>
      <vt:lpstr>Globalni modeli upravljanja (anglo-američki, kontinentalni, azijski)</vt:lpstr>
      <vt:lpstr>Počeci korporativnog upravljanja </vt:lpstr>
      <vt:lpstr>PowerPoint Presentation</vt:lpstr>
      <vt:lpstr>PowerPoint Presentation</vt:lpstr>
      <vt:lpstr>Počeci korporativnog upravljanja – obrazac/trend krize</vt:lpstr>
      <vt:lpstr>Počeci korporativnog upravljanja – istorijski obrazac/trend</vt:lpstr>
      <vt:lpstr>Koristi korporativnog upravljanja za preduzeće</vt:lpstr>
      <vt:lpstr>Koristi korporativnog upravljanja za preduzeće</vt:lpstr>
      <vt:lpstr>Osnovne četiri karakteristike KU</vt:lpstr>
      <vt:lpstr>Osnovne četiri karakteristike KU </vt:lpstr>
      <vt:lpstr>Karakteristike dobrog KU</vt:lpstr>
      <vt:lpstr>OECD principi KU</vt:lpstr>
      <vt:lpstr>OECD principi KU</vt:lpstr>
      <vt:lpstr>Dobro korporativno upravljanje</vt:lpstr>
      <vt:lpstr>Teorije KU</vt:lpstr>
      <vt:lpstr>Agencijska teorija</vt:lpstr>
      <vt:lpstr>Agencijska teorija</vt:lpstr>
      <vt:lpstr>Agencijska teorija</vt:lpstr>
      <vt:lpstr>Model agencijske teorije</vt:lpstr>
      <vt:lpstr>Odnos principal-agent bazirano na Agencijskoj teoriji</vt:lpstr>
      <vt:lpstr>Agencijska teorija</vt:lpstr>
      <vt:lpstr>Agencijska teorija</vt:lpstr>
      <vt:lpstr>Agencijska teorija</vt:lpstr>
      <vt:lpstr>Agencijska teorija</vt:lpstr>
      <vt:lpstr>Centrali problemi Agencijske teorije</vt:lpstr>
      <vt:lpstr>Centrali problemi Agencijske teorije</vt:lpstr>
      <vt:lpstr>Rješenja za agencijske probleme</vt:lpstr>
      <vt:lpstr>Teorija uslužnosti (Stewardship theory)</vt:lpstr>
      <vt:lpstr>Teorija uslužnosti</vt:lpstr>
      <vt:lpstr>Teorija uslužnosti</vt:lpstr>
      <vt:lpstr>Model Teorije uslužnosti</vt:lpstr>
      <vt:lpstr>Teorija zainteresovanih strana</vt:lpstr>
      <vt:lpstr>Teorija zainteresovanih strana</vt:lpstr>
      <vt:lpstr>Model Teorije zainteresovanih strana</vt:lpstr>
      <vt:lpstr>Teorija zainteresovanih strana</vt:lpstr>
      <vt:lpstr>KORPORATIVNA DRUŠTVENA ODGOVORNOST</vt:lpstr>
      <vt:lpstr>Korporativna društvena odgovornost</vt:lpstr>
      <vt:lpstr>Dimenzije KDO</vt:lpstr>
      <vt:lpstr>Korporativna društvena odgovornost</vt:lpstr>
      <vt:lpstr>Tipovi odgovornosti</vt:lpstr>
      <vt:lpstr>PowerPoint Presentation</vt:lpstr>
      <vt:lpstr>PowerPoint Presentation</vt:lpstr>
      <vt:lpstr>PowerPoint Presentation</vt:lpstr>
      <vt:lpstr>PowerPoint Presentation</vt:lpstr>
      <vt:lpstr>Piramida društvene odgovornosti preduzeća (Kerol 1979)</vt:lpstr>
      <vt:lpstr>Važnost KDO za organizaciju</vt:lpstr>
      <vt:lpstr>Prednosti primjene društveno odogovorne poslovne prakse</vt:lpstr>
      <vt:lpstr>Prednosti primjene društveno odogovorne poslovne prakse</vt:lpstr>
      <vt:lpstr>KDO i reputacija</vt:lpstr>
      <vt:lpstr>KDO i reputacija</vt:lpstr>
      <vt:lpstr>Promocija KDO</vt:lpstr>
      <vt:lpstr>Promocija KDO</vt:lpstr>
      <vt:lpstr>KDO multinacionalinh korporacija</vt:lpstr>
      <vt:lpstr>KDO multinacionalinh korporacija</vt:lpstr>
      <vt:lpstr>KDO indeksi</vt:lpstr>
      <vt:lpstr>Primjeri</vt:lpstr>
      <vt:lpstr>PowerPoint Presentation</vt:lpstr>
      <vt:lpstr>Ford Pinto reklame 1971</vt:lpstr>
      <vt:lpstr>Ford Pinto</vt:lpstr>
      <vt:lpstr>Ford Pinto</vt:lpstr>
      <vt:lpstr>Ford Pinto</vt:lpstr>
      <vt:lpstr>PITANJE ?</vt:lpstr>
      <vt:lpstr>Ford Pinto testiranje</vt:lpstr>
      <vt:lpstr>ŠTA JE FORD URADIO?</vt:lpstr>
      <vt:lpstr>COST/BENEFIT Analiza</vt:lpstr>
      <vt:lpstr>COST - Trošak</vt:lpstr>
      <vt:lpstr>BENEFIT</vt:lpstr>
      <vt:lpstr>Koju odluku je FORD donio?</vt:lpstr>
      <vt:lpstr>PowerPoint Presentation</vt:lpstr>
      <vt:lpstr>Johnson &amp; Johnson Tylenol kriza</vt:lpstr>
      <vt:lpstr>Johnson &amp; Johnson Tylenol kriza</vt:lpstr>
      <vt:lpstr>Johnson &amp; Johnson Tylenol kriza</vt:lpstr>
      <vt:lpstr>Johnson &amp; Johnson Tylenol kriza</vt:lpstr>
      <vt:lpstr>Johnson &amp; Johnson Tylenol kriza</vt:lpstr>
      <vt:lpstr>Johnson &amp; Johnson Tylenol kriza</vt:lpstr>
      <vt:lpstr>Johnson &amp; Johnson Tylenol kriza</vt:lpstr>
      <vt:lpstr>Johnson &amp; Johnson Tylenol kriza</vt:lpstr>
      <vt:lpstr>Johnson &amp; Johnson Tylenol kriza</vt:lpstr>
      <vt:lpstr>Johnson &amp; Johnson Tylenol kriza</vt:lpstr>
      <vt:lpstr>Johnson &amp; Johnson Tylenol kriza</vt:lpstr>
      <vt:lpstr>Važnost studije slučaja</vt:lpstr>
      <vt:lpstr>Sistem korporativnog upravljanja</vt:lpstr>
      <vt:lpstr>Nivoi i potencijalne koristi od dobrog KU</vt:lpstr>
      <vt:lpstr>Prednosti korporativnog upravljanja</vt:lpstr>
      <vt:lpstr>Važnost KU u odnosu na finansijske izvještaje</vt:lpstr>
      <vt:lpstr>Premija za bolje KU</vt:lpstr>
      <vt:lpstr>Sistemi KU ili organizacije preduzeća</vt:lpstr>
      <vt:lpstr>Anglosaksonski sistem (Američki sistem) – jednodjelni </vt:lpstr>
      <vt:lpstr>Evropski sistem (Njemački sistem) - dvodjelni</vt:lpstr>
      <vt:lpstr>Sistem organizovanja preduzeća u Republici Srpskoj</vt:lpstr>
      <vt:lpstr>Zakoni, pravila i standardi</vt:lpstr>
      <vt:lpstr>Zakoni, pravila i standardi</vt:lpstr>
      <vt:lpstr>Scorecard analiza za KU</vt:lpstr>
      <vt:lpstr>Scorecard analiza za KU</vt:lpstr>
      <vt:lpstr>Scorecard analiza za KU</vt:lpstr>
      <vt:lpstr>Scorecard analiza za KU</vt:lpstr>
      <vt:lpstr>Cilj izrade scorecard-a</vt:lpstr>
      <vt:lpstr>Svrha izrade scorecard-a</vt:lpstr>
      <vt:lpstr>Struktura Scorecard-a</vt:lpstr>
      <vt:lpstr>Posvećenost principima korporativnog upravljanja</vt:lpstr>
      <vt:lpstr>Prava akcionara</vt:lpstr>
      <vt:lpstr>Ravnopravan tretman akcionara</vt:lpstr>
      <vt:lpstr>Uloga zainteresovanih strana</vt:lpstr>
      <vt:lpstr>Objavljivanje i javnost informacija</vt:lpstr>
      <vt:lpstr>Uloga i odgovornosti upravnog i izvršnog odbora</vt:lpstr>
      <vt:lpstr>Revizija i sistem internih kontrola</vt:lpstr>
      <vt:lpstr>Metodologija scorecard-a</vt:lpstr>
      <vt:lpstr>Metodologija scorecard-a</vt:lpstr>
      <vt:lpstr>Metodologija scorecard-a</vt:lpstr>
      <vt:lpstr>Zbirna tabela Scorecard analize za KU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KORPORATIVNA DRUŠTVENA ODGOVORNOST</dc:title>
  <dc:creator>Microsoft Office User</dc:creator>
  <cp:lastModifiedBy>Milan Damjanović</cp:lastModifiedBy>
  <cp:revision>26</cp:revision>
  <dcterms:created xsi:type="dcterms:W3CDTF">2017-10-02T08:06:26Z</dcterms:created>
  <dcterms:modified xsi:type="dcterms:W3CDTF">2026-04-27T15:53:12Z</dcterms:modified>
</cp:coreProperties>
</file>