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0" r:id="rId19"/>
    <p:sldId id="274" r:id="rId20"/>
    <p:sldId id="275" r:id="rId21"/>
    <p:sldId id="276" r:id="rId22"/>
    <p:sldId id="277" r:id="rId23"/>
    <p:sldId id="289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408472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80878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622958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14720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85999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93018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502428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171629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001297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50200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714905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9C795-2DFF-4D58-ADE0-E77829D349F0}" type="datetimeFigureOut">
              <a:rPr lang="sr-Latn-BA" smtClean="0"/>
              <a:pPr/>
              <a:t>10.3.2018.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37161-09A7-4A52-A9ED-7A3B12961D3E}" type="slidenum">
              <a:rPr lang="sr-Latn-BA" smtClean="0"/>
              <a:pPr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57545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Ekonomika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aktuars</a:t>
            </a:r>
            <a:r>
              <a:rPr lang="sr-Latn-BA" dirty="0" smtClean="0"/>
              <a:t>tvo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02544"/>
            <a:ext cx="9144000" cy="1055255"/>
          </a:xfrm>
        </p:spPr>
        <p:txBody>
          <a:bodyPr/>
          <a:lstStyle/>
          <a:p>
            <a:r>
              <a:rPr lang="sr-Latn-BA" dirty="0" smtClean="0"/>
              <a:t>Doc. dr Nikolina Bošnjak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327464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Klasifikacija prema regulativi Republike Srpske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BA" dirty="0" smtClean="0"/>
              <a:t>	6. Osiguranje plovila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7. Osiguranje robe u prevozu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8. Osigurnje imovine od požara i prirodnih sila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9. Osiguranje od ostalih šteta na imovini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10. Osiguranje od odgovornosti za motorna vozila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11. Osiguranje od građanske odgovornosti za vazduhoplove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12. </a:t>
            </a:r>
            <a:r>
              <a:rPr lang="sr-Latn-BA" dirty="0"/>
              <a:t>Osiguranje od građanske odgovornosti za </a:t>
            </a:r>
            <a:r>
              <a:rPr lang="sr-Latn-BA" dirty="0" smtClean="0"/>
              <a:t>brodove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13. </a:t>
            </a:r>
            <a:r>
              <a:rPr lang="sr-Latn-BA" dirty="0"/>
              <a:t>Osiguranje od </a:t>
            </a:r>
            <a:r>
              <a:rPr lang="sr-Latn-BA" dirty="0" smtClean="0"/>
              <a:t>opšte građanske odgovornosti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14. Osiguranje kredita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132214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Klasifikacija prema regulativi Republike Srpske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BA" dirty="0" smtClean="0"/>
              <a:t>	15. </a:t>
            </a:r>
            <a:r>
              <a:rPr lang="sr-Latn-BA" dirty="0"/>
              <a:t>O</a:t>
            </a:r>
            <a:r>
              <a:rPr lang="sr-Latn-BA" dirty="0" smtClean="0"/>
              <a:t>siguranje garancija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16. Osiguranje od različitih finansijskih gubitaka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17. Osiguranje troškova pravne zaštite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18. Osiguranje pomoći</a:t>
            </a:r>
          </a:p>
          <a:p>
            <a:pPr marL="0" indent="0">
              <a:buNone/>
            </a:pPr>
            <a:r>
              <a:rPr lang="sr-Latn-BA" b="1" dirty="0" smtClean="0"/>
              <a:t>II Životno osiguranje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1. Osiguranja sa ugovorenom osnovom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2. Osiguranje braka i osiguranje rođenja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3. Životno osiguranje koje je povezano sa investicionom fondovima</a:t>
            </a:r>
          </a:p>
          <a:p>
            <a:pPr marL="0" indent="0">
              <a:buNone/>
            </a:pPr>
            <a:endParaRPr lang="sr-Latn-BA" dirty="0" smtClean="0"/>
          </a:p>
          <a:p>
            <a:pPr marL="0" indent="0">
              <a:buNone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40305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Klasifikacija prema regulativi Republike Srpske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BA" dirty="0" smtClean="0"/>
              <a:t>	4. Zdravstveno osiguranje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5. Tontine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6. Poslovi povrata kapitala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7. Upravljanje grupnim penzijskim fondom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8. </a:t>
            </a:r>
            <a:r>
              <a:rPr lang="sr-Latn-BA" dirty="0"/>
              <a:t>V</a:t>
            </a:r>
            <a:r>
              <a:rPr lang="sr-Latn-BA" dirty="0" smtClean="0"/>
              <a:t>rste poslova sličnih socijalnom osiguranju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368962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Subjekti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Fizička ili pravna lica koja direktno ili indirektno pokazuju interes za pružanje ili korišćenje usluge iz osiguranja</a:t>
            </a:r>
          </a:p>
          <a:p>
            <a:r>
              <a:rPr lang="sr-Latn-BA" dirty="0" smtClean="0"/>
              <a:t>Osiguravači </a:t>
            </a:r>
          </a:p>
          <a:p>
            <a:r>
              <a:rPr lang="sr-Latn-BA" dirty="0" smtClean="0"/>
              <a:t>Osiguranici</a:t>
            </a:r>
          </a:p>
          <a:p>
            <a:r>
              <a:rPr lang="sr-Latn-BA" dirty="0" smtClean="0"/>
              <a:t>Zastupnici i posrednici osiguranja</a:t>
            </a:r>
          </a:p>
          <a:p>
            <a:endParaRPr lang="sr-Latn-BA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584934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Osiguravači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56702"/>
          </a:xfrm>
        </p:spPr>
        <p:txBody>
          <a:bodyPr/>
          <a:lstStyle/>
          <a:p>
            <a:r>
              <a:rPr lang="sr-Latn-BA" dirty="0" smtClean="0"/>
              <a:t>Pravno lice koje se ugovorom o osiguranju obavezuje da će nadoknaditi štetu tj. Isplatiti ugovorenu vrijednost osiguranja kada nastane osigurani slučaj</a:t>
            </a:r>
          </a:p>
          <a:p>
            <a:r>
              <a:rPr lang="sr-Latn-BA" dirty="0" smtClean="0"/>
              <a:t>Pravnom regulativom svake zemlje propisano ko i koji način sprovodi funkciju osiguranja</a:t>
            </a:r>
          </a:p>
          <a:p>
            <a:r>
              <a:rPr lang="sr-Latn-BA" dirty="0" smtClean="0"/>
              <a:t>Podjela osiguravača: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Prema proizvodu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Prema obliku vlasništva</a:t>
            </a:r>
          </a:p>
          <a:p>
            <a:pPr marL="514350" indent="-514350">
              <a:buAutoNum type="arabicPeriod"/>
            </a:pPr>
            <a:endParaRPr lang="sr-Latn-BA" dirty="0" smtClean="0"/>
          </a:p>
        </p:txBody>
      </p:sp>
    </p:spTree>
    <p:extLst>
      <p:ext uri="{BB962C8B-B14F-4D97-AF65-F5344CB8AC3E}">
        <p14:creationId xmlns:p14="http://schemas.microsoft.com/office/powerpoint/2010/main" val="34430823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Osiguravači prema proizvodu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Društva životnog osiguranja (životno, penzijsko, zdravstveno i osiguranje u slučaju nezgode)</a:t>
            </a:r>
          </a:p>
          <a:p>
            <a:endParaRPr lang="sr-Latn-BA" dirty="0" smtClean="0"/>
          </a:p>
          <a:p>
            <a:r>
              <a:rPr lang="sr-Latn-BA" dirty="0" smtClean="0"/>
              <a:t>Društva za osiguranje imovine i odgovornosti</a:t>
            </a:r>
          </a:p>
          <a:p>
            <a:endParaRPr lang="sr-Latn-BA" dirty="0" smtClean="0"/>
          </a:p>
          <a:p>
            <a:r>
              <a:rPr lang="sr-Latn-BA" dirty="0" smtClean="0"/>
              <a:t>Društva zdravstvenog osiguranja i osiguranja od nezgoda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323397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Osiguravači prema obliku vlasništva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b="1" dirty="0" smtClean="0"/>
              <a:t>Osiguravajuća akcionarska (dionička) društva </a:t>
            </a:r>
            <a:r>
              <a:rPr lang="sr-Latn-BA" dirty="0" smtClean="0"/>
              <a:t>– profitna društva u kojima akcionari učestvuju u riziku poslovanja i  do iznosa svojih akcionarskih uloga</a:t>
            </a:r>
          </a:p>
          <a:p>
            <a:r>
              <a:rPr lang="sr-Latn-BA" b="1" dirty="0" smtClean="0"/>
              <a:t>Osiguravajuća društva na osnovi uzajamnosti </a:t>
            </a:r>
            <a:r>
              <a:rPr lang="sr-Latn-BA" dirty="0" smtClean="0"/>
              <a:t>– u vlasnici su osiguranici. Osnivaju se radi uzajmnog osiguranja svojih članova i ne postoje akcije i raspodjela prihoda. Mogu se podjeliti na: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Uzajamnost na osnovu konačnih procjena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Uzajamnost na osnovu unaprijed plaćenih premija, s odredivim polisama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Uzajamnost na osnovu unaprijed plaćenih nedefinisanih polisa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376959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Osiguravači prema obliku vlasništva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b="1" dirty="0" smtClean="0"/>
              <a:t>Uzajamna društva (društva uzajamne razmjene) </a:t>
            </a:r>
            <a:r>
              <a:rPr lang="sr-Latn-BA" dirty="0" smtClean="0"/>
              <a:t>– kooperativne organizacije u kojima je svaki član društva osiguran od svih preostalih članova društva, a zauzvrat osigurava svakog od njih</a:t>
            </a:r>
          </a:p>
          <a:p>
            <a:r>
              <a:rPr lang="sr-Latn-BA" b="1" dirty="0" smtClean="0"/>
              <a:t>Loyd´s</a:t>
            </a:r>
            <a:r>
              <a:rPr lang="sr-Latn-BA" dirty="0" smtClean="0"/>
              <a:t> – berza ili organizovano tržište poslova osiguranja i reosiguranja koja posluje preko svojih sindikata i članova na osnovu Zakona o Loyd</a:t>
            </a:r>
            <a:r>
              <a:rPr lang="en-US" dirty="0" smtClean="0"/>
              <a:t>’s</a:t>
            </a:r>
            <a:r>
              <a:rPr lang="sr-Latn-BA" dirty="0" smtClean="0"/>
              <a:t>-u.</a:t>
            </a:r>
          </a:p>
          <a:p>
            <a:r>
              <a:rPr lang="sr-Latn-BA" b="1" dirty="0" smtClean="0"/>
              <a:t>Udruženja za pokriće zdravstvenih troškova</a:t>
            </a:r>
            <a:r>
              <a:rPr lang="sr-Latn-BA" dirty="0" smtClean="0"/>
              <a:t>  (Helth insurance Co op-s) 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1898177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Osiguravači - kod nas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9418"/>
            <a:ext cx="10515600" cy="4597545"/>
          </a:xfrm>
        </p:spPr>
        <p:txBody>
          <a:bodyPr/>
          <a:lstStyle/>
          <a:p>
            <a:r>
              <a:rPr lang="sr-Latn-BA" dirty="0" smtClean="0"/>
              <a:t>Osiguravači od </a:t>
            </a:r>
            <a:r>
              <a:rPr lang="sr-Latn-BA" dirty="0"/>
              <a:t>nas:</a:t>
            </a:r>
          </a:p>
          <a:p>
            <a:pPr marL="0" indent="0">
              <a:buNone/>
            </a:pPr>
            <a:r>
              <a:rPr lang="sr-Latn-BA" dirty="0"/>
              <a:t>	- Akcionarska društva za osiguranje</a:t>
            </a:r>
          </a:p>
          <a:p>
            <a:pPr marL="0" indent="0">
              <a:buNone/>
            </a:pPr>
            <a:r>
              <a:rPr lang="sr-Latn-BA" dirty="0"/>
              <a:t>	- Društva za uzajamno osiguranje</a:t>
            </a:r>
          </a:p>
          <a:p>
            <a:pPr marL="0" indent="0">
              <a:buNone/>
            </a:pPr>
            <a:r>
              <a:rPr lang="sr-Latn-BA" dirty="0"/>
              <a:t>	- </a:t>
            </a:r>
            <a:r>
              <a:rPr lang="sr-Latn-BA" dirty="0" smtClean="0"/>
              <a:t>(Pulovi </a:t>
            </a:r>
            <a:r>
              <a:rPr lang="sr-Latn-BA" dirty="0"/>
              <a:t>za saosiguranje i </a:t>
            </a:r>
            <a:r>
              <a:rPr lang="sr-Latn-BA" dirty="0" smtClean="0"/>
              <a:t>reosiguranje) – nisu regulisani zakonom 	već se radi o obliku udruživanja (organizovanja) osiguravača i 	reosiguravača</a:t>
            </a:r>
            <a:endParaRPr lang="sr-Latn-BA" dirty="0"/>
          </a:p>
          <a:p>
            <a:r>
              <a:rPr lang="sr-Latn-BA" dirty="0" smtClean="0"/>
              <a:t>Zakon o društvima za osiguranje Republike Srpske (2005)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72936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Akcionarska društva za osiguranje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2473"/>
            <a:ext cx="10515600" cy="4634490"/>
          </a:xfrm>
        </p:spPr>
        <p:txBody>
          <a:bodyPr/>
          <a:lstStyle/>
          <a:p>
            <a:r>
              <a:rPr lang="sr-Latn-BA" dirty="0" smtClean="0"/>
              <a:t>Pravno lice koje obavlja djelatnost osiguranja i reosiguranja imovine i lica radi sticanja dobiti</a:t>
            </a:r>
          </a:p>
          <a:p>
            <a:r>
              <a:rPr lang="sr-Latn-BA" dirty="0" smtClean="0"/>
              <a:t>Dozvolu za rad po vrstama osiguranja izdaje Agencija za osiguranje RS</a:t>
            </a:r>
          </a:p>
          <a:p>
            <a:r>
              <a:rPr lang="sr-Latn-BA" dirty="0" smtClean="0"/>
              <a:t>Osnivači akcionarskog društva za osiguranje mogu biti najmanje 2 domaća ili strana, pravna ili fizička lica</a:t>
            </a:r>
          </a:p>
          <a:p>
            <a:r>
              <a:rPr lang="sr-Latn-BA" dirty="0" smtClean="0"/>
              <a:t>Akcionarsko društvo za osiguranje može da obavlja poslove: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Jedne ili više vrsta osiguranja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Reosiguranja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Jedne ili više vrsta osiguranja i reosiguranja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564515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T</a:t>
            </a:r>
            <a:r>
              <a:rPr lang="sr-Latn-BA" dirty="0" smtClean="0"/>
              <a:t>ehnička osnova organizacije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Organizacija osiguranja je različita u odnosu na druge finansijske institucije</a:t>
            </a:r>
          </a:p>
          <a:p>
            <a:r>
              <a:rPr lang="sr-Latn-BA" dirty="0" smtClean="0"/>
              <a:t>Organizacija osiguranja se ispoljava kroz realizaciju tri zadatka: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Procjenu očekivanih šteta u narednim periodu, kao i </a:t>
            </a:r>
            <a:r>
              <a:rPr lang="en-GB" dirty="0" err="1" smtClean="0"/>
              <a:t>neto</a:t>
            </a:r>
            <a:r>
              <a:rPr lang="en-GB" dirty="0" smtClean="0"/>
              <a:t> </a:t>
            </a:r>
            <a:r>
              <a:rPr lang="sr-Latn-BA" dirty="0" smtClean="0"/>
              <a:t>premija koje je potrebno naplatiti za pokriće tih šteta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Raspodjela ukupnog iznosa premija na osiguranike (određivanje visine </a:t>
            </a:r>
            <a:r>
              <a:rPr lang="en-GB" dirty="0" err="1" smtClean="0"/>
              <a:t>bruto</a:t>
            </a:r>
            <a:r>
              <a:rPr lang="en-GB" dirty="0" smtClean="0"/>
              <a:t> </a:t>
            </a:r>
            <a:r>
              <a:rPr lang="sr-Latn-BA" dirty="0" smtClean="0"/>
              <a:t>premije)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Adekvatan obračun premijskih</a:t>
            </a:r>
            <a:r>
              <a:rPr lang="en-GB" dirty="0" smtClean="0"/>
              <a:t> (</a:t>
            </a:r>
            <a:r>
              <a:rPr lang="en-GB" dirty="0" err="1" smtClean="0"/>
              <a:t>tehn</a:t>
            </a:r>
            <a:r>
              <a:rPr lang="sr-Latn-BA" dirty="0" smtClean="0"/>
              <a:t>ičkih) rezervi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796285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Akcionarska društva za osiguranje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Dva načina osnivanja akcionarskog društva: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Simultano osnivanje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Sukcesivno osnivanje</a:t>
            </a:r>
          </a:p>
          <a:p>
            <a:r>
              <a:rPr lang="sr-Latn-BA" dirty="0" smtClean="0"/>
              <a:t>Osnivački kapital akcionarskog društva za osiguranje čine ulozi osnivača – početni fond sigurnosti (mogu biti samo u novcu)</a:t>
            </a:r>
          </a:p>
          <a:p>
            <a:r>
              <a:rPr lang="sr-Latn-BA" dirty="0" smtClean="0"/>
              <a:t>Minimalna visina osnivačkog kapitala je propisana Zakonom za pojedine vrste osiguranja ili reosiguranja:</a:t>
            </a:r>
          </a:p>
          <a:p>
            <a:pPr marL="0" indent="0">
              <a:buNone/>
            </a:pPr>
            <a:r>
              <a:rPr lang="sr-Latn-BA" dirty="0" smtClean="0"/>
              <a:t>	- 2 000 000 KM za sve vrste osiguranja od odgovornosti, 	osiguranja kredita i garancijska osiguranja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9541819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Akcionarska društva za osiguranje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sr-Latn-BA" dirty="0" smtClean="0"/>
              <a:t>2 000 000 KM za osiguranje od nesrećnog slučaja, zdravstveno osiguranje, sve vrste kasko osiguranja, osiguranje robe u prevozu, osiguranje od požara i dr., osiguranje fin. gubitaka i osiguranje turističkih usluga</a:t>
            </a:r>
          </a:p>
          <a:p>
            <a:pPr>
              <a:buFontTx/>
              <a:buChar char="-"/>
            </a:pPr>
            <a:r>
              <a:rPr lang="sr-Latn-BA" dirty="0" smtClean="0"/>
              <a:t>1 000 000 KM za ostala osiguranja imovine i osiguranja pravne zaštite</a:t>
            </a:r>
          </a:p>
          <a:p>
            <a:pPr>
              <a:buFontTx/>
              <a:buChar char="-"/>
            </a:pPr>
            <a:r>
              <a:rPr lang="sr-Latn-BA" dirty="0" smtClean="0"/>
              <a:t>3 000 000 KM za životna osiguranja</a:t>
            </a:r>
          </a:p>
          <a:p>
            <a:pPr>
              <a:buFontTx/>
              <a:buChar char="-"/>
            </a:pPr>
            <a:r>
              <a:rPr lang="sr-Latn-BA" dirty="0" smtClean="0"/>
              <a:t>3 000 000 KM za poslove reosiguranja</a:t>
            </a:r>
          </a:p>
          <a:p>
            <a:pPr>
              <a:buFontTx/>
              <a:buChar char="-"/>
            </a:pPr>
            <a:endParaRPr lang="sr-Latn-BA" dirty="0"/>
          </a:p>
          <a:p>
            <a:r>
              <a:rPr lang="sr-Latn-BA" dirty="0" smtClean="0"/>
              <a:t>Akcije akcionarskog društva za osiguranje mogu glasiti samo na ime</a:t>
            </a:r>
          </a:p>
          <a:p>
            <a:pPr>
              <a:buFontTx/>
              <a:buChar char="-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445570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6327"/>
            <a:ext cx="10515600" cy="1404361"/>
          </a:xfrm>
        </p:spPr>
        <p:txBody>
          <a:bodyPr>
            <a:normAutofit/>
          </a:bodyPr>
          <a:lstStyle/>
          <a:p>
            <a:pPr algn="ctr"/>
            <a:r>
              <a:rPr lang="sr-Latn-BA" dirty="0"/>
              <a:t>Unutrašnja organizacija akcionarskih društava za </a:t>
            </a:r>
            <a:r>
              <a:rPr lang="sr-Latn-BA" dirty="0" smtClean="0"/>
              <a:t>osiguranje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Svojstvo pravnog lica ima samo društvo za osiguranje i stiče ga upisom u sudski registar</a:t>
            </a:r>
          </a:p>
          <a:p>
            <a:r>
              <a:rPr lang="sr-Latn-BA" dirty="0" smtClean="0"/>
              <a:t>Akcionarsko društvo za osiguranje može dio pravnih ovlašćenja prenijeti na svoje filijale</a:t>
            </a:r>
          </a:p>
          <a:p>
            <a:r>
              <a:rPr lang="sr-Latn-BA" dirty="0" smtClean="0"/>
              <a:t>Filijale se kao podorganizacione jedinice takođe upisuju su sudski registar i mogu imati svoj podračun u sklopu računa osiguravajućeg društva</a:t>
            </a:r>
          </a:p>
          <a:p>
            <a:r>
              <a:rPr lang="sr-Latn-BA" dirty="0" smtClean="0"/>
              <a:t>Direkcije društva za osiguranje – organizacione jedinice koje obavljaju pojedine poslovne funkcije osiguravajućeg društva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081917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 smtClean="0"/>
              <a:t>Organi</a:t>
            </a:r>
            <a:r>
              <a:rPr lang="en-GB" dirty="0" smtClean="0"/>
              <a:t> </a:t>
            </a:r>
            <a:r>
              <a:rPr lang="en-GB" dirty="0" err="1" smtClean="0"/>
              <a:t>upravljanja</a:t>
            </a:r>
            <a:r>
              <a:rPr lang="en-GB" dirty="0" smtClean="0"/>
              <a:t> u </a:t>
            </a:r>
            <a:r>
              <a:rPr lang="en-GB" dirty="0" err="1" smtClean="0"/>
              <a:t>dr</a:t>
            </a:r>
            <a:r>
              <a:rPr lang="sr-Latn-BA" dirty="0" smtClean="0"/>
              <a:t>uštvu za osiguranje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Skupština akcionara</a:t>
            </a:r>
          </a:p>
          <a:p>
            <a:endParaRPr lang="sr-Latn-BA" dirty="0" smtClean="0"/>
          </a:p>
          <a:p>
            <a:r>
              <a:rPr lang="sr-Latn-BA" dirty="0" smtClean="0"/>
              <a:t>Upravni odbor</a:t>
            </a:r>
          </a:p>
          <a:p>
            <a:endParaRPr lang="sr-Latn-BA" dirty="0" smtClean="0"/>
          </a:p>
          <a:p>
            <a:r>
              <a:rPr lang="sr-Latn-BA" dirty="0" smtClean="0"/>
              <a:t>CEO – izvršni direktor</a:t>
            </a:r>
          </a:p>
          <a:p>
            <a:endParaRPr lang="sr-Latn-BA" dirty="0" smtClean="0"/>
          </a:p>
          <a:p>
            <a:r>
              <a:rPr lang="sr-Latn-BA" dirty="0" smtClean="0"/>
              <a:t>Nadzorni odbor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0133144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Društvo za uzajamno osiguranje 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Pravno lice koje obavlja djelatnost osiguranja imovine i lica u interesu svojih članova</a:t>
            </a:r>
          </a:p>
          <a:p>
            <a:r>
              <a:rPr lang="sr-Latn-BA" dirty="0" smtClean="0"/>
              <a:t>Ne osniva se sa ciljem sticanja dobiti!</a:t>
            </a:r>
          </a:p>
          <a:p>
            <a:r>
              <a:rPr lang="sr-Latn-BA" dirty="0" smtClean="0"/>
              <a:t>Mogu ga osnovati najmanje 250 pravnih ili fizičkih lica za osiguranje od jedne vrste rizika ili 350 pravnih ili fizičkih lica za osiguranje od više vrsta rizika</a:t>
            </a:r>
          </a:p>
          <a:p>
            <a:r>
              <a:rPr lang="sr-Latn-BA" dirty="0" smtClean="0"/>
              <a:t>Osniva se skapanjem ugovora o uzajmanom osiguranju kao: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društvo za uzajamno osiguranje sa </a:t>
            </a:r>
            <a:r>
              <a:rPr lang="sr-Latn-BA" b="1" dirty="0" smtClean="0"/>
              <a:t>neograničenim doprinosom 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</a:t>
            </a:r>
            <a:r>
              <a:rPr lang="sr-Latn-BA" dirty="0"/>
              <a:t>društvo za uzajamno osiguranje sa </a:t>
            </a:r>
            <a:r>
              <a:rPr lang="sr-Latn-BA" b="1" dirty="0" smtClean="0"/>
              <a:t>ograničenim </a:t>
            </a:r>
            <a:r>
              <a:rPr lang="sr-Latn-BA" b="1" dirty="0"/>
              <a:t>doprinosom </a:t>
            </a:r>
          </a:p>
          <a:p>
            <a:pPr marL="0" indent="0">
              <a:buNone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636838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Pulovi za saosiguranje i reosiguranje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Naše zakonodavstvo nije regulisalo osnivanje ovih pulova</a:t>
            </a:r>
          </a:p>
          <a:p>
            <a:r>
              <a:rPr lang="sr-Latn-BA" dirty="0" smtClean="0"/>
              <a:t>Osnivaju se ugovorom društava za osiguranje i reosiguranje u cilju obavljanja poslova saosiguranja ili reosiguranja</a:t>
            </a:r>
          </a:p>
          <a:p>
            <a:r>
              <a:rPr lang="sr-Latn-BA" dirty="0" smtClean="0"/>
              <a:t>Dioba rizika koje svaki od članova društva ne bi moga</a:t>
            </a:r>
            <a:r>
              <a:rPr lang="en-GB" dirty="0" smtClean="0"/>
              <a:t>o </a:t>
            </a:r>
            <a:r>
              <a:rPr lang="sr-Latn-BA" dirty="0" smtClean="0"/>
              <a:t>sam da preuzme</a:t>
            </a:r>
          </a:p>
          <a:p>
            <a:r>
              <a:rPr lang="sr-Latn-BA" dirty="0" smtClean="0"/>
              <a:t>Pul obavlja poslove saosiguranja ili reosiguranja samo u ime i za račun članova pula 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6951918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Osiguranici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Svako pravno ili fizičko lice koje ima poslovnu sposobnost i interes za zaključivanje ugovora o osiguranju</a:t>
            </a:r>
          </a:p>
          <a:p>
            <a:r>
              <a:rPr lang="sr-Latn-BA" dirty="0" smtClean="0"/>
              <a:t>Osiguranik  - lice čija je stvar (imovina) ili tjelesni integritet osiguran</a:t>
            </a:r>
          </a:p>
          <a:p>
            <a:r>
              <a:rPr lang="sr-Latn-BA" dirty="0" smtClean="0"/>
              <a:t>Kod imovinskog osiguranja dozvoljeno osiguranje i ako lice nije vlasnik stvari, ali ima materijalni interes nad njom, npr. plodouživalac</a:t>
            </a:r>
          </a:p>
          <a:p>
            <a:r>
              <a:rPr lang="sr-Latn-BA" dirty="0" smtClean="0"/>
              <a:t>Ugovarač osiguranja - lice koje sklapa ugovor o osiguranju (potpisuje polisu osiguranja)</a:t>
            </a:r>
          </a:p>
          <a:p>
            <a:r>
              <a:rPr lang="sr-Latn-BA" dirty="0" smtClean="0"/>
              <a:t>Korisnik osiguranja – lice kome je osiguravač obavezan da isplati naknadu iz osiguranja</a:t>
            </a:r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26523720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Zastupnici i posrednici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Izuzetno značajni na zapadu gdje se u nekim slučajevima ugovor o osiguranju ne može zaključiti bez posrednika</a:t>
            </a:r>
          </a:p>
          <a:p>
            <a:r>
              <a:rPr lang="sr-Latn-BA" dirty="0" smtClean="0"/>
              <a:t>Kod nas – Zakon o zastupanju u osiguranju i posredovanju u osiguranju i reosiguranju iz 2017 god.</a:t>
            </a:r>
          </a:p>
          <a:p>
            <a:r>
              <a:rPr lang="sr-Latn-BA" dirty="0" smtClean="0"/>
              <a:t>Zastupnici u osiguranju – lica koja su ovlaštena da u ime i za račun osiguravača vrše prezentaciju osiguranja, predlažu zaključivanje ugovora i vrše pripremne radnje kao i samo zaključivanje ugovora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9347329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Zastupnici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Fizičko lice koje je dobilo ovlašćenje AZORS za obavljanje poslova zastupanja u osiguranju</a:t>
            </a:r>
          </a:p>
          <a:p>
            <a:r>
              <a:rPr lang="sr-Latn-BA" dirty="0" smtClean="0"/>
              <a:t>Preduzetni</a:t>
            </a:r>
            <a:r>
              <a:rPr lang="en-GB" dirty="0" smtClean="0"/>
              <a:t>k</a:t>
            </a:r>
            <a:r>
              <a:rPr lang="sr-Latn-BA" dirty="0" smtClean="0"/>
              <a:t> za zastupanje u osiguranju koji je dobio ovlašćenje AZORS za </a:t>
            </a:r>
            <a:r>
              <a:rPr lang="sr-Latn-BA" dirty="0"/>
              <a:t>obavljanje poslova zastupanja u </a:t>
            </a:r>
            <a:r>
              <a:rPr lang="sr-Latn-BA" dirty="0" smtClean="0"/>
              <a:t>osiguranju i kojem je registracioni organ izdao rješenje o registraciji</a:t>
            </a:r>
            <a:endParaRPr lang="sr-Latn-BA" dirty="0"/>
          </a:p>
          <a:p>
            <a:r>
              <a:rPr lang="sr-Latn-BA" dirty="0" smtClean="0"/>
              <a:t> Društvo za zastupanje koje je dobilo dozvolu za zastupanje i koje je upisano u registar poslovnih subjekata</a:t>
            </a:r>
          </a:p>
          <a:p>
            <a:r>
              <a:rPr lang="sr-Latn-BA" dirty="0" smtClean="0"/>
              <a:t>Banka, mikrokreditno društvo i Preduzeće za poštanski saobraćaj RS koji su dobili dozvolu za zastupanje i upisali djelatnost zastupanja u osiguranju u registar poslovnih subjekata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6268676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Zastupnici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Zastupanje u osiguranju se obavlja na osnovu ugovora o zastupanju u osiguranju kojeg društvo za osiguranje može zaključiti sa preduzetnikom za zastupanje u osiguranju, društvom za zastupanje u osiguranju, bankom, mikrokreditnim društvom ili Poštama Srpske</a:t>
            </a:r>
          </a:p>
          <a:p>
            <a:r>
              <a:rPr lang="sr-Latn-BA" dirty="0" smtClean="0"/>
              <a:t>Preduzetnik </a:t>
            </a:r>
            <a:r>
              <a:rPr lang="sr-Latn-BA" dirty="0"/>
              <a:t>za zastupanje u </a:t>
            </a:r>
            <a:r>
              <a:rPr lang="sr-Latn-BA" dirty="0" smtClean="0"/>
              <a:t>osiguranju ili društvo </a:t>
            </a:r>
            <a:r>
              <a:rPr lang="sr-Latn-BA" dirty="0"/>
              <a:t>za zastupanje u </a:t>
            </a:r>
            <a:r>
              <a:rPr lang="sr-Latn-BA" dirty="0" smtClean="0"/>
              <a:t>osiguranju može zastupati jedno ili više društava za osiguranje istovremeno u različitim vrstama osiguranja</a:t>
            </a:r>
          </a:p>
          <a:p>
            <a:r>
              <a:rPr lang="sr-Latn-BA" dirty="0" smtClean="0"/>
              <a:t>Na osnovu pismene saglasnosti zastupanih društava za osiguranje mogu zastupati i više društava za istu vrstu osiguranja istovremeno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848703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Tehnička organizacija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Statističko-matematička tj. </a:t>
            </a:r>
            <a:r>
              <a:rPr lang="sr-Latn-BA" dirty="0"/>
              <a:t>a</a:t>
            </a:r>
            <a:r>
              <a:rPr lang="sr-Latn-BA" dirty="0" smtClean="0"/>
              <a:t>ktuarska organizacija osiguranja</a:t>
            </a:r>
          </a:p>
          <a:p>
            <a:r>
              <a:rPr lang="sr-Latn-BA" dirty="0" smtClean="0"/>
              <a:t>Utvrđivanje zakonitosti na velikom broju slučajeva</a:t>
            </a:r>
          </a:p>
          <a:p>
            <a:r>
              <a:rPr lang="sr-Latn-BA" dirty="0" smtClean="0"/>
              <a:t>Neophodnost posmatranja velikog broja </a:t>
            </a:r>
            <a:r>
              <a:rPr lang="sr-Latn-BA" b="1" dirty="0" smtClean="0"/>
              <a:t>homogenih</a:t>
            </a:r>
            <a:r>
              <a:rPr lang="sr-Latn-BA" dirty="0" smtClean="0"/>
              <a:t> slučajeva</a:t>
            </a:r>
          </a:p>
          <a:p>
            <a:r>
              <a:rPr lang="sr-Latn-BA" dirty="0" smtClean="0"/>
              <a:t>Zbog mogućih odstupanja od procjena neophodna je vremenska i prostorna kompenzacija (diversifikacija) rizika</a:t>
            </a:r>
          </a:p>
          <a:p>
            <a:r>
              <a:rPr lang="sr-Latn-BA" dirty="0" smtClean="0"/>
              <a:t>Kompenzacija rizika u prostoru: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direktna - povećavanje portfelja osiguranja (broja učesnika)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indirektna – saosiguranje i reosiguranje</a:t>
            </a:r>
          </a:p>
          <a:p>
            <a:endParaRPr lang="sr-Latn-BA" dirty="0" smtClean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40010474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Zastupnici osiguranja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Zastupnici osiguranja imaju pravo na proviziju za obavljanje djelatnosti zastupanja u osiguranju</a:t>
            </a:r>
          </a:p>
          <a:p>
            <a:r>
              <a:rPr lang="sr-Latn-BA" dirty="0" smtClean="0"/>
              <a:t>Zastupnik u osiguranju ne smije da naplaćuje premije ili bilo kakve iznose od osiguranika ili ugovarača osiguranja</a:t>
            </a:r>
          </a:p>
          <a:p>
            <a:r>
              <a:rPr lang="sr-Latn-BA" dirty="0" smtClean="0"/>
              <a:t>Obaveza vođenja poslovnih knjiga i svih neophodnih evidnecija</a:t>
            </a:r>
          </a:p>
          <a:p>
            <a:r>
              <a:rPr lang="sr-Latn-BA" dirty="0" smtClean="0"/>
              <a:t>Iste odredbe važe i za posredovanje u dobrovoljnom penzijskom osiguranju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9286786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Posrednici u osiguranju i reosiguranju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Brokeri u osiguranju</a:t>
            </a:r>
          </a:p>
          <a:p>
            <a:r>
              <a:rPr lang="sr-Latn-BA" dirty="0" smtClean="0"/>
              <a:t>Posredovanje u osiguranju i reosiguranju podrazumijeva dovođenje u vezu potencijalnih osiguranika ili ugovarača osiguranja i društava za osiguranje, pripremnih radnji za zaključivanje ugovora o osiguranju kao i pružanje pomoći u relizaciji prava iz ugovora o osiguranju</a:t>
            </a:r>
          </a:p>
          <a:p>
            <a:r>
              <a:rPr lang="sr-Latn-BA" dirty="0" smtClean="0"/>
              <a:t>Fizičko lice koje je dobilo ovlašćenje AZORS-a za obavljanje poslova posredovanja u osiguranju</a:t>
            </a:r>
          </a:p>
          <a:p>
            <a:r>
              <a:rPr lang="sr-Latn-BA" dirty="0" smtClean="0"/>
              <a:t>Brokersko društvo u osiguranju koje je dobilo dozvolu AZORS-a i </a:t>
            </a:r>
            <a:r>
              <a:rPr lang="en-GB" dirty="0" err="1" smtClean="0"/>
              <a:t>koje</a:t>
            </a:r>
            <a:r>
              <a:rPr lang="en-GB" dirty="0" smtClean="0"/>
              <a:t> je </a:t>
            </a:r>
            <a:r>
              <a:rPr lang="en-GB" dirty="0" err="1" smtClean="0"/>
              <a:t>upisano</a:t>
            </a:r>
            <a:r>
              <a:rPr lang="en-GB" dirty="0" smtClean="0"/>
              <a:t> u </a:t>
            </a:r>
            <a:r>
              <a:rPr lang="en-GB" dirty="0" err="1" smtClean="0"/>
              <a:t>registar</a:t>
            </a:r>
            <a:r>
              <a:rPr lang="en-GB" dirty="0" smtClean="0"/>
              <a:t> </a:t>
            </a:r>
            <a:r>
              <a:rPr lang="en-GB" dirty="0" err="1" smtClean="0"/>
              <a:t>poslovnih</a:t>
            </a:r>
            <a:r>
              <a:rPr lang="en-GB" dirty="0" smtClean="0"/>
              <a:t> </a:t>
            </a:r>
            <a:r>
              <a:rPr lang="en-GB" dirty="0" err="1" smtClean="0"/>
              <a:t>subjekata</a:t>
            </a:r>
            <a:endParaRPr lang="sr-Latn-BA" dirty="0" smtClean="0"/>
          </a:p>
        </p:txBody>
      </p:sp>
    </p:spTree>
    <p:extLst>
      <p:ext uri="{BB962C8B-B14F-4D97-AF65-F5344CB8AC3E}">
        <p14:creationId xmlns:p14="http://schemas.microsoft.com/office/powerpoint/2010/main" val="3565675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Posrednici u osiguranju i reosiguranju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Broker u </a:t>
            </a:r>
            <a:r>
              <a:rPr lang="en-GB" dirty="0" err="1" smtClean="0"/>
              <a:t>osiguranju</a:t>
            </a:r>
            <a:r>
              <a:rPr lang="en-GB" dirty="0" smtClean="0"/>
              <a:t> </a:t>
            </a:r>
            <a:r>
              <a:rPr lang="sr-Latn-BA" dirty="0" smtClean="0"/>
              <a:t>dužan je da štiti interese osiguranika tj. ugovarača osiguranja (pružanje informacija, pojašnjenja i savjeta)</a:t>
            </a:r>
          </a:p>
          <a:p>
            <a:r>
              <a:rPr lang="sr-Latn-BA" dirty="0" smtClean="0"/>
              <a:t>U istoj mjeri broker u osiguranju je dužan da štiti interese društva za osiguranje i izvještava ga o svim rizicima koji su mu poznati</a:t>
            </a:r>
          </a:p>
          <a:p>
            <a:r>
              <a:rPr lang="sr-Latn-BA" dirty="0" smtClean="0"/>
              <a:t>Poslovi u oblasti posredovanja u osiguranju i reosiguranju se obavljaju na osnovu zaključenog ugovora sa osiguranikom, a obuhvataju:</a:t>
            </a:r>
          </a:p>
          <a:p>
            <a:pPr>
              <a:buFontTx/>
              <a:buChar char="-"/>
            </a:pPr>
            <a:r>
              <a:rPr lang="sr-Latn-BA" dirty="0" smtClean="0"/>
              <a:t>Izradu analize rizika i odgovarajućih načela pokrića</a:t>
            </a:r>
          </a:p>
          <a:p>
            <a:pPr>
              <a:buFontTx/>
              <a:buChar char="-"/>
            </a:pPr>
            <a:r>
              <a:rPr lang="sr-Latn-BA" dirty="0" smtClean="0"/>
              <a:t>Izrada ocjene fin. sposobnosti društva za osiguranje za pokriće rizika</a:t>
            </a:r>
          </a:p>
          <a:p>
            <a:pPr>
              <a:buFontTx/>
              <a:buChar char="-"/>
            </a:pPr>
            <a:r>
              <a:rPr lang="sr-Latn-BA" dirty="0" smtClean="0"/>
              <a:t>Davanje savjeta o izboru osiguravajućeg društva</a:t>
            </a:r>
          </a:p>
        </p:txBody>
      </p:sp>
    </p:spTree>
    <p:extLst>
      <p:ext uri="{BB962C8B-B14F-4D97-AF65-F5344CB8AC3E}">
        <p14:creationId xmlns:p14="http://schemas.microsoft.com/office/powerpoint/2010/main" val="16172589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Posrednici u osiguranju i reosiguranju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Poslovi u oblasti posredovanja u osiguranju obuhvataju:</a:t>
            </a:r>
          </a:p>
          <a:p>
            <a:pPr>
              <a:buFontTx/>
              <a:buChar char="-"/>
            </a:pPr>
            <a:r>
              <a:rPr lang="sr-Latn-BA" dirty="0"/>
              <a:t>Pribavljanje ponuda društava za osiguranje</a:t>
            </a:r>
          </a:p>
          <a:p>
            <a:pPr>
              <a:buFontTx/>
              <a:buChar char="-"/>
            </a:pPr>
            <a:r>
              <a:rPr lang="sr-Latn-BA" dirty="0" smtClean="0"/>
              <a:t>Posredovanje </a:t>
            </a:r>
            <a:r>
              <a:rPr lang="sr-Latn-BA" dirty="0"/>
              <a:t>prilikom zaključivanja ugovora o osiguranju</a:t>
            </a:r>
          </a:p>
          <a:p>
            <a:pPr>
              <a:buFontTx/>
              <a:buChar char="-"/>
            </a:pPr>
            <a:r>
              <a:rPr lang="sr-Latn-BA" dirty="0" smtClean="0"/>
              <a:t>Provjera sadržaja polise i praćenje svih ugovora zaključenih uz njegovo posredovanje</a:t>
            </a:r>
          </a:p>
          <a:p>
            <a:pPr>
              <a:buFontTx/>
              <a:buChar char="-"/>
            </a:pPr>
            <a:r>
              <a:rPr lang="sr-Latn-BA" dirty="0" smtClean="0"/>
              <a:t>Pružanje pomoći u toku trajanja ugovora i prilikom nastanka osiguranog slučaja</a:t>
            </a:r>
          </a:p>
          <a:p>
            <a:pPr>
              <a:buFontTx/>
              <a:buChar char="-"/>
            </a:pP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9024927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/>
              <a:t>Posrednici u osiguranju i reosiguranju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Brokersko društvo može primat</a:t>
            </a:r>
            <a:r>
              <a:rPr lang="en-GB" dirty="0" err="1" smtClean="0"/>
              <a:t>i</a:t>
            </a:r>
            <a:r>
              <a:rPr lang="sr-Latn-BA" dirty="0" smtClean="0"/>
              <a:t> uplate za premije od osiguranika ili naknade šteta od osiguravača</a:t>
            </a:r>
          </a:p>
          <a:p>
            <a:r>
              <a:rPr lang="sr-Latn-BA" dirty="0" smtClean="0"/>
              <a:t>Ta sredstva se vode na posebnim računima odvojena od poslovnih sredstava brokerskog društva</a:t>
            </a:r>
          </a:p>
          <a:p>
            <a:r>
              <a:rPr lang="sr-Latn-BA" dirty="0" smtClean="0"/>
              <a:t>Obaveza vođenja ažurne poslovne evidencije</a:t>
            </a:r>
          </a:p>
          <a:p>
            <a:r>
              <a:rPr lang="sr-Latn-BA" dirty="0" smtClean="0"/>
              <a:t>Brokeri uglavnom proviziju naplaćuju od osiguravača (ugovorom može biti i drugačije)</a:t>
            </a:r>
          </a:p>
          <a:p>
            <a:r>
              <a:rPr lang="sr-Latn-BA" dirty="0" smtClean="0"/>
              <a:t>Nemaju pravo naplaćivati proviziju i od osiguravača i od osiguranika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702001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Tehnička organizacija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Kompenzacija rizika u vremenu: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 - formiranje fondova rezervi (rezerve sigurnosti)</a:t>
            </a:r>
          </a:p>
          <a:p>
            <a:r>
              <a:rPr lang="sr-Latn-BA" dirty="0" smtClean="0"/>
              <a:t>Organizacija osiguranja – formiranje osiguravajućeg fonda: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Osnivanje osiguravajućeg fonda kod svakog preduzeća (samoosiguranje)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Osnivanje osiguravajućeg fonda po strogo centralističkom sistemu (pokrivanje šteta iz budžetskih sredstava)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Formiranje osiguravajućeg fonda uplatom uloga pojedinaca ili preduzeća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942883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Podjela (klasifikacija )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Razvojem rizika nastao je i veliki broj vrsta osiguranja</a:t>
            </a:r>
          </a:p>
          <a:p>
            <a:r>
              <a:rPr lang="sr-Latn-BA" dirty="0" smtClean="0"/>
              <a:t>Ne postojanje jedinstvene klasifikacije zbog specifičnosti regulative pojedinih zemalja</a:t>
            </a:r>
          </a:p>
          <a:p>
            <a:r>
              <a:rPr lang="sr-Latn-BA" dirty="0" smtClean="0"/>
              <a:t>Mnoštvo kriterijuma klasifikacije</a:t>
            </a:r>
          </a:p>
          <a:p>
            <a:pPr marL="514350" indent="-514350">
              <a:buAutoNum type="arabicPeriod"/>
            </a:pPr>
            <a:r>
              <a:rPr lang="sr-Latn-BA" dirty="0" smtClean="0"/>
              <a:t>Prema mjestu rizika:</a:t>
            </a:r>
          </a:p>
          <a:p>
            <a:pPr marL="0" indent="0">
              <a:buNone/>
            </a:pPr>
            <a:r>
              <a:rPr lang="sr-Latn-BA" dirty="0" smtClean="0"/>
              <a:t>	- pomorska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kopnena 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vazdušna osiguranja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663432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Podjela (klasifikacija )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BA" dirty="0" smtClean="0"/>
              <a:t>2. Prema predmetu osiguranja: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osiguranje imovine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osiguranje lica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osiguranje od odgovornosti</a:t>
            </a:r>
          </a:p>
          <a:p>
            <a:pPr marL="0" indent="0">
              <a:buNone/>
            </a:pPr>
            <a:r>
              <a:rPr lang="sr-Latn-BA" dirty="0" smtClean="0"/>
              <a:t>3. Prema metodu regulisanja (načinu nastanka):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dobrov</a:t>
            </a:r>
            <a:r>
              <a:rPr lang="en-US" dirty="0" smtClean="0"/>
              <a:t>o</a:t>
            </a:r>
            <a:r>
              <a:rPr lang="sr-Latn-BA" dirty="0" smtClean="0"/>
              <a:t>ljna 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obavezna osiguranja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64549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Podjela (klasifikacija )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86011"/>
          </a:xfrm>
        </p:spPr>
        <p:txBody>
          <a:bodyPr/>
          <a:lstStyle/>
          <a:p>
            <a:pPr marL="0" indent="0">
              <a:buNone/>
            </a:pPr>
            <a:r>
              <a:rPr lang="sr-Latn-BA" dirty="0" smtClean="0"/>
              <a:t>4. Prema svojstvima osiguranika: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osiguranja pravnih 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osiguranja fizičkih lica</a:t>
            </a:r>
          </a:p>
          <a:p>
            <a:pPr marL="0" indent="0">
              <a:buNone/>
            </a:pPr>
            <a:r>
              <a:rPr lang="sr-Latn-BA" dirty="0" smtClean="0"/>
              <a:t>5. Prema internacionalnom karakteru: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međunarodna 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domaća osiguranja</a:t>
            </a:r>
          </a:p>
          <a:p>
            <a:pPr marL="0" indent="0">
              <a:buNone/>
            </a:pPr>
            <a:r>
              <a:rPr lang="sr-Latn-BA" dirty="0" smtClean="0"/>
              <a:t>6. Prema načinu određivanja naknade štete: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štetovno osiguranje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svotno osiguranje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77483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BA" dirty="0">
                <a:solidFill>
                  <a:prstClr val="black"/>
                </a:solidFill>
              </a:rPr>
              <a:t>Podjela (klasifikacija ) osiguranja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BA" dirty="0" smtClean="0"/>
              <a:t>7. Prema načinu izravnanja rizika: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osiguranje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saosiguranje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reosiguranje</a:t>
            </a:r>
          </a:p>
          <a:p>
            <a:pPr marL="0" indent="0">
              <a:buNone/>
            </a:pPr>
            <a:r>
              <a:rPr lang="sr-Latn-BA" dirty="0" smtClean="0"/>
              <a:t>8. Prema načinu ustrojenja društva za osiguranje: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premijsko osiguranje i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- uzajamno osiguranje</a:t>
            </a:r>
          </a:p>
          <a:p>
            <a:pPr marL="0" indent="0">
              <a:buNone/>
            </a:pPr>
            <a:r>
              <a:rPr lang="sr-Latn-BA" dirty="0" smtClean="0"/>
              <a:t>9. Prema glavnim klasama (regulisano zakonom o osiguranju svake 	države)</a:t>
            </a:r>
          </a:p>
        </p:txBody>
      </p:sp>
    </p:spTree>
    <p:extLst>
      <p:ext uri="{BB962C8B-B14F-4D97-AF65-F5344CB8AC3E}">
        <p14:creationId xmlns:p14="http://schemas.microsoft.com/office/powerpoint/2010/main" val="3589743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Klasifikacija prema regulativi Republike Srpske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Odluka</a:t>
            </a:r>
            <a:r>
              <a:rPr lang="en-GB" dirty="0" smtClean="0"/>
              <a:t> o </a:t>
            </a:r>
            <a:r>
              <a:rPr lang="sr-Latn-BA" dirty="0" smtClean="0"/>
              <a:t>vrstama osiguranja Agencije za osiguranje RS</a:t>
            </a:r>
          </a:p>
          <a:p>
            <a:r>
              <a:rPr lang="sr-Latn-BA" dirty="0" smtClean="0"/>
              <a:t>Klasifikacija po vrstama osiguranja i podklasifikacija po vrstama rizika</a:t>
            </a:r>
          </a:p>
          <a:p>
            <a:pPr marL="0" indent="0">
              <a:buNone/>
            </a:pPr>
            <a:r>
              <a:rPr lang="sr-Latn-BA" b="1" dirty="0" smtClean="0"/>
              <a:t>I Neživotno osiguranje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1. Osiguranje nezgode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2. Zdravstveno osiguranje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3. Osiguranje kopnenih vozila (osim šinskih)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4. Osiguranje šinskih vozila</a:t>
            </a:r>
          </a:p>
          <a:p>
            <a:pPr marL="0" indent="0">
              <a:buNone/>
            </a:pPr>
            <a:r>
              <a:rPr lang="sr-Latn-BA" dirty="0"/>
              <a:t>	</a:t>
            </a:r>
            <a:r>
              <a:rPr lang="sr-Latn-BA" dirty="0" smtClean="0"/>
              <a:t>5. Osiguranje vazduhoplova</a:t>
            </a:r>
          </a:p>
        </p:txBody>
      </p:sp>
    </p:spTree>
    <p:extLst>
      <p:ext uri="{BB962C8B-B14F-4D97-AF65-F5344CB8AC3E}">
        <p14:creationId xmlns:p14="http://schemas.microsoft.com/office/powerpoint/2010/main" val="2481213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2655</TotalTime>
  <Words>1441</Words>
  <Application>Microsoft Office PowerPoint</Application>
  <PresentationFormat>Widescreen</PresentationFormat>
  <Paragraphs>220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Calibri Light</vt:lpstr>
      <vt:lpstr>Office Theme</vt:lpstr>
      <vt:lpstr>Ekonomika osiguranja i aktuarstvo</vt:lpstr>
      <vt:lpstr>Tehnička osnova organizacije osiguranja</vt:lpstr>
      <vt:lpstr>Tehnička organizacija osiguranja</vt:lpstr>
      <vt:lpstr>Tehnička organizacija osiguranja</vt:lpstr>
      <vt:lpstr>Podjela (klasifikacija ) osiguranja</vt:lpstr>
      <vt:lpstr>Podjela (klasifikacija ) osiguranja</vt:lpstr>
      <vt:lpstr>Podjela (klasifikacija ) osiguranja</vt:lpstr>
      <vt:lpstr>Podjela (klasifikacija ) osiguranja</vt:lpstr>
      <vt:lpstr>Klasifikacija prema regulativi Republike Srpske</vt:lpstr>
      <vt:lpstr>Klasifikacija prema regulativi Republike Srpske</vt:lpstr>
      <vt:lpstr>Klasifikacija prema regulativi Republike Srpske</vt:lpstr>
      <vt:lpstr>Klasifikacija prema regulativi Republike Srpske</vt:lpstr>
      <vt:lpstr>Subjekti osiguranja</vt:lpstr>
      <vt:lpstr>Osiguravači</vt:lpstr>
      <vt:lpstr>Osiguravači prema proizvodu</vt:lpstr>
      <vt:lpstr>Osiguravači prema obliku vlasništva</vt:lpstr>
      <vt:lpstr>Osiguravači prema obliku vlasništva</vt:lpstr>
      <vt:lpstr>Osiguravači - kod nas</vt:lpstr>
      <vt:lpstr>Akcionarska društva za osiguranje</vt:lpstr>
      <vt:lpstr>Akcionarska društva za osiguranje</vt:lpstr>
      <vt:lpstr>Akcionarska društva za osiguranje</vt:lpstr>
      <vt:lpstr>Unutrašnja organizacija akcionarskih društava za osiguranje</vt:lpstr>
      <vt:lpstr>Organi upravljanja u društvu za osiguranje</vt:lpstr>
      <vt:lpstr>Društvo za uzajamno osiguranje </vt:lpstr>
      <vt:lpstr>Pulovi za saosiguranje i reosiguranje</vt:lpstr>
      <vt:lpstr>Osiguranici</vt:lpstr>
      <vt:lpstr>Zastupnici i posrednici osiguranja</vt:lpstr>
      <vt:lpstr>Zastupnici osiguranja</vt:lpstr>
      <vt:lpstr>Zastupnici osiguranja</vt:lpstr>
      <vt:lpstr>Zastupnici osiguranja</vt:lpstr>
      <vt:lpstr>Posrednici u osiguranju i reosiguranju</vt:lpstr>
      <vt:lpstr>Posrednici u osiguranju i reosiguranju</vt:lpstr>
      <vt:lpstr>Posrednici u osiguranju i reosiguranju</vt:lpstr>
      <vt:lpstr>Posrednici u osiguranju i reosiguranju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Ekonomika osiguranja i aktuarska matematika</dc:title>
  <dc:creator>Nikolina</dc:creator>
  <cp:lastModifiedBy>Nikolina</cp:lastModifiedBy>
  <cp:revision>70</cp:revision>
  <dcterms:created xsi:type="dcterms:W3CDTF">2018-03-01T17:58:09Z</dcterms:created>
  <dcterms:modified xsi:type="dcterms:W3CDTF">2018-03-10T23:29:45Z</dcterms:modified>
</cp:coreProperties>
</file>