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 autoCompressPictures="0">
  <p:sldMasterIdLst>
    <p:sldMasterId id="2147483648" r:id="rId4"/>
  </p:sldMasterIdLst>
  <p:notesMasterIdLst>
    <p:notesMasterId r:id="rId39"/>
  </p:notesMasterIdLst>
  <p:handoutMasterIdLst>
    <p:handoutMasterId r:id="rId40"/>
  </p:handoutMasterIdLst>
  <p:sldIdLst>
    <p:sldId id="298" r:id="rId5"/>
    <p:sldId id="292" r:id="rId6"/>
    <p:sldId id="315" r:id="rId7"/>
    <p:sldId id="300" r:id="rId8"/>
    <p:sldId id="301" r:id="rId9"/>
    <p:sldId id="302" r:id="rId10"/>
    <p:sldId id="303" r:id="rId11"/>
    <p:sldId id="304" r:id="rId12"/>
    <p:sldId id="305" r:id="rId13"/>
    <p:sldId id="306" r:id="rId14"/>
    <p:sldId id="307" r:id="rId15"/>
    <p:sldId id="325" r:id="rId16"/>
    <p:sldId id="327" r:id="rId17"/>
    <p:sldId id="328" r:id="rId18"/>
    <p:sldId id="326" r:id="rId19"/>
    <p:sldId id="308" r:id="rId20"/>
    <p:sldId id="311" r:id="rId21"/>
    <p:sldId id="312" r:id="rId22"/>
    <p:sldId id="323" r:id="rId23"/>
    <p:sldId id="324" r:id="rId24"/>
    <p:sldId id="313" r:id="rId25"/>
    <p:sldId id="283" r:id="rId26"/>
    <p:sldId id="314" r:id="rId27"/>
    <p:sldId id="332" r:id="rId28"/>
    <p:sldId id="330" r:id="rId29"/>
    <p:sldId id="316" r:id="rId30"/>
    <p:sldId id="317" r:id="rId31"/>
    <p:sldId id="318" r:id="rId32"/>
    <p:sldId id="319" r:id="rId33"/>
    <p:sldId id="329" r:id="rId34"/>
    <p:sldId id="333" r:id="rId35"/>
    <p:sldId id="334" r:id="rId36"/>
    <p:sldId id="320" r:id="rId37"/>
    <p:sldId id="296" r:id="rId3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073A0DAA-6AF3-43AB-8588-CEC1D06C72B9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712" autoAdjust="0"/>
  </p:normalViewPr>
  <p:slideViewPr>
    <p:cSldViewPr snapToGrid="0">
      <p:cViewPr varScale="1">
        <p:scale>
          <a:sx n="116" d="100"/>
          <a:sy n="116" d="100"/>
        </p:scale>
        <p:origin x="336" y="96"/>
      </p:cViewPr>
      <p:guideLst/>
    </p:cSldViewPr>
  </p:slideViewPr>
  <p:outlineViewPr>
    <p:cViewPr>
      <p:scale>
        <a:sx n="33" d="100"/>
        <a:sy n="33" d="100"/>
      </p:scale>
      <p:origin x="0" y="-942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notesViewPr>
    <p:cSldViewPr snapToGrid="0">
      <p:cViewPr varScale="1">
        <p:scale>
          <a:sx n="60" d="100"/>
          <a:sy n="60" d="100"/>
        </p:scale>
        <p:origin x="3187" y="4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notesMaster" Target="notesMasters/notesMaster1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42" Type="http://schemas.openxmlformats.org/officeDocument/2006/relationships/viewProps" Target="viewProps.xml"/><Relationship Id="rId7" Type="http://schemas.openxmlformats.org/officeDocument/2006/relationships/slide" Target="slides/slide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41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slide" Target="slides/slide33.xml"/><Relationship Id="rId40" Type="http://schemas.openxmlformats.org/officeDocument/2006/relationships/handoutMaster" Target="handoutMasters/handoutMaster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slide" Target="slides/slide32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4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43" Type="http://schemas.openxmlformats.org/officeDocument/2006/relationships/theme" Target="theme/theme1.xml"/><Relationship Id="rId8" Type="http://schemas.openxmlformats.org/officeDocument/2006/relationships/slide" Target="slides/slide4.xml"/><Relationship Id="rId3" Type="http://schemas.openxmlformats.org/officeDocument/2006/relationships/customXml" Target="../customXml/item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slide" Target="slides/slide34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xmlns="" id="{B76F666D-E0C2-435B-BAA8-9287F9E5D38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19FEBCAF-CB3F-4928-91AA-D61472F880C0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F1077DB-935E-4A0A-947A-D283B9F9F452}" type="datetimeFigureOut">
              <a:rPr lang="en-US" smtClean="0"/>
              <a:t>2/26/2026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69256698-63C6-4CCC-81CB-EA5604C30F1E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B2467FDA-05D7-4760-A373-5D6AEAAF4278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82C0B10-7CAE-41E4-AB02-7E8B1FF2B8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753759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noProof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D9EC30E-1A71-4188-9BE7-E2A64929A436}" type="datetimeFigureOut">
              <a:rPr lang="en-US" noProof="0" smtClean="0"/>
              <a:t>2/26/2026</a:t>
            </a:fld>
            <a:endParaRPr lang="en-US" noProof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noProof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30193B-564F-4854-8A52-728F3FB19C85}" type="slidenum">
              <a:rPr lang="en-US" noProof="0" smtClean="0"/>
              <a:t>‹#›</a:t>
            </a:fld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36038165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with Image"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icture Placeholder 40">
            <a:extLst>
              <a:ext uri="{FF2B5EF4-FFF2-40B4-BE49-F238E27FC236}">
                <a16:creationId xmlns:a16="http://schemas.microsoft.com/office/drawing/2014/main" xmlns="" id="{EB7F0EE8-BE52-4A79-8FC8-4A2487FA01FC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9780588" cy="6804025"/>
          </a:xfrm>
          <a:solidFill>
            <a:schemeClr val="bg1">
              <a:lumMod val="85000"/>
            </a:schemeClr>
          </a:solidFill>
        </p:spPr>
        <p:txBody>
          <a:bodyPr tIns="1728000" anchor="t"/>
          <a:lstStyle>
            <a:lvl1pPr marL="0" indent="0" algn="ctr">
              <a:buNone/>
              <a:defRPr sz="1200" i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noProof="0" dirty="0"/>
              <a:t>Insert or Drag and Drop your Photo Here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00F23EB7-E336-46EB-A4A0-3DB7A6BF4CE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3200400" y="2811053"/>
            <a:ext cx="8991600" cy="1261295"/>
          </a:xfrm>
          <a:solidFill>
            <a:schemeClr val="bg1"/>
          </a:solidFill>
        </p:spPr>
        <p:txBody>
          <a:bodyPr vert="horz" lIns="180000" tIns="180000" rIns="252000" bIns="180000" rtlCol="0" anchor="t">
            <a:noAutofit/>
          </a:bodyPr>
          <a:lstStyle>
            <a:lvl1pPr algn="r">
              <a:defRPr lang="en-ZA" sz="6000" b="1" spc="-300" dirty="0"/>
            </a:lvl1pPr>
          </a:lstStyle>
          <a:p>
            <a:pPr lvl="0" algn="r"/>
            <a:r>
              <a:rPr lang="en-US" noProof="0"/>
              <a:t>Click to edit presentation title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C9980B88-3F4A-4688-9ED0-17EF37E62D9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200400" y="4061039"/>
            <a:ext cx="6580188" cy="580921"/>
          </a:xfrm>
          <a:solidFill>
            <a:schemeClr val="tx1">
              <a:alpha val="80000"/>
            </a:schemeClr>
          </a:solidFill>
        </p:spPr>
        <p:txBody>
          <a:bodyPr vert="horz" lIns="180000" tIns="180000" rIns="180000" bIns="180000" rtlCol="0">
            <a:noAutofit/>
          </a:bodyPr>
          <a:lstStyle>
            <a:lvl1pPr marL="0" indent="0" algn="r">
              <a:buNone/>
              <a:defRPr lang="en-ZA" dirty="0">
                <a:solidFill>
                  <a:schemeClr val="bg1"/>
                </a:solidFill>
              </a:defRPr>
            </a:lvl1pPr>
          </a:lstStyle>
          <a:p>
            <a:pPr marL="266700" lvl="0" indent="-266700" algn="ctr"/>
            <a:r>
              <a:rPr lang="en-US" noProof="0" smtClean="0"/>
              <a:t>Click to edit Master subtitle style</a:t>
            </a:r>
            <a:endParaRPr lang="en-US" noProof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xmlns="" id="{EC0FBB1B-4F0E-4365-BF27-3150FC6C3B90}"/>
              </a:ext>
            </a:extLst>
          </p:cNvPr>
          <p:cNvSpPr/>
          <p:nvPr userDrawn="1"/>
        </p:nvSpPr>
        <p:spPr>
          <a:xfrm>
            <a:off x="9780103" y="6803351"/>
            <a:ext cx="1979897" cy="54650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xmlns="" id="{7A13D8A8-6C3D-4527-959D-41C3213F7F02}"/>
              </a:ext>
            </a:extLst>
          </p:cNvPr>
          <p:cNvSpPr/>
          <p:nvPr userDrawn="1"/>
        </p:nvSpPr>
        <p:spPr>
          <a:xfrm>
            <a:off x="0" y="6803351"/>
            <a:ext cx="9780104" cy="5465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xmlns="" id="{9504A767-1C0B-484E-BF7D-CD42D30A52EE}"/>
              </a:ext>
            </a:extLst>
          </p:cNvPr>
          <p:cNvSpPr/>
          <p:nvPr userDrawn="1"/>
        </p:nvSpPr>
        <p:spPr>
          <a:xfrm>
            <a:off x="11760000" y="6803351"/>
            <a:ext cx="432000" cy="546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51DD44D8-4A8F-4693-B90A-166855B29D25}"/>
              </a:ext>
            </a:extLst>
          </p:cNvPr>
          <p:cNvSpPr/>
          <p:nvPr userDrawn="1"/>
        </p:nvSpPr>
        <p:spPr>
          <a:xfrm>
            <a:off x="9780588" y="2698612"/>
            <a:ext cx="2411412" cy="114824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3340384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with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0EE479C-D1F6-4BAC-80D2-90EF74E3261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32000" y="432000"/>
            <a:ext cx="11340000" cy="4320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noProof="0"/>
              <a:t>Click to edit page title</a:t>
            </a:r>
          </a:p>
        </p:txBody>
      </p:sp>
      <p:sp>
        <p:nvSpPr>
          <p:cNvPr id="7" name="Subtitle 2">
            <a:extLst>
              <a:ext uri="{FF2B5EF4-FFF2-40B4-BE49-F238E27FC236}">
                <a16:creationId xmlns:a16="http://schemas.microsoft.com/office/drawing/2014/main" xmlns="" id="{7DEBF36F-ADC5-48FF-BFAF-3BED06924FD3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31800" y="1008000"/>
            <a:ext cx="11339513" cy="360000"/>
          </a:xfrm>
        </p:spPr>
        <p:txBody>
          <a:bodyPr/>
          <a:lstStyle>
            <a:lvl1pPr marL="0" indent="0">
              <a:buNone/>
              <a:defRPr/>
            </a:lvl1pPr>
            <a:lvl2pPr marL="266700" indent="0">
              <a:buNone/>
              <a:defRPr/>
            </a:lvl2pPr>
            <a:lvl3pPr marL="542925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/>
            <a:r>
              <a:rPr lang="en-US" noProof="0"/>
              <a:t>Subtitle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A22238F2-C6EC-476F-8371-119AECBA562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32000" y="1512000"/>
            <a:ext cx="5472000" cy="46800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Text Placeholder 4">
            <a:extLst>
              <a:ext uri="{FF2B5EF4-FFF2-40B4-BE49-F238E27FC236}">
                <a16:creationId xmlns:a16="http://schemas.microsoft.com/office/drawing/2014/main" xmlns="" id="{7867C73D-EE16-41D1-B7CE-A35C765E3B8D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6299887" y="1511250"/>
            <a:ext cx="5472113" cy="4680000"/>
          </a:xfrm>
        </p:spPr>
        <p:txBody>
          <a:bodyPr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57847F90-9DB6-4832-9EB7-393AADAE8B70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 noProof="0" dirty="0"/>
              <a:t>Add a footer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F64CFC6C-1D8B-46C9-B0F7-A8BD88D8AB46}"/>
              </a:ext>
            </a:extLst>
          </p:cNvPr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19B51A1E-902D-48AF-9020-955120F399B6}" type="slidenum">
              <a:rPr lang="en-US" noProof="0" smtClean="0"/>
              <a:pPr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8915521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CFF4C50-933F-41F9-AD11-BD02410AA7D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32000" y="432000"/>
            <a:ext cx="11340000" cy="4320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noProof="0"/>
              <a:t>Click to edit page title</a:t>
            </a:r>
          </a:p>
        </p:txBody>
      </p:sp>
      <p:sp>
        <p:nvSpPr>
          <p:cNvPr id="9" name="Subtitle 2">
            <a:extLst>
              <a:ext uri="{FF2B5EF4-FFF2-40B4-BE49-F238E27FC236}">
                <a16:creationId xmlns:a16="http://schemas.microsoft.com/office/drawing/2014/main" xmlns="" id="{F94EB5D3-F8CB-4E76-8D7E-FF441818EECB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31800" y="1008000"/>
            <a:ext cx="11339513" cy="360000"/>
          </a:xfrm>
        </p:spPr>
        <p:txBody>
          <a:bodyPr/>
          <a:lstStyle>
            <a:lvl1pPr marL="0" indent="0">
              <a:buNone/>
              <a:defRPr/>
            </a:lvl1pPr>
            <a:lvl2pPr marL="266700" indent="0">
              <a:buNone/>
              <a:defRPr/>
            </a:lvl2pPr>
            <a:lvl3pPr marL="542925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/>
            <a:r>
              <a:rPr lang="en-US" noProof="0"/>
              <a:t>Subtitle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B1948E38-8FB0-4E51-A01C-C88794372E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2000" y="1512000"/>
            <a:ext cx="3600000" cy="467925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16A38E24-EB1C-472F-B631-5DF32F9C4CF5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4301550" y="1511476"/>
            <a:ext cx="3600450" cy="4679249"/>
          </a:xfrm>
        </p:spPr>
        <p:txBody>
          <a:bodyPr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11" name="Text Placeholder 5">
            <a:extLst>
              <a:ext uri="{FF2B5EF4-FFF2-40B4-BE49-F238E27FC236}">
                <a16:creationId xmlns:a16="http://schemas.microsoft.com/office/drawing/2014/main" xmlns="" id="{5B4A252E-78C9-4F76-98A4-A4B580AD072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171550" y="1511475"/>
            <a:ext cx="3600450" cy="4679250"/>
          </a:xfrm>
        </p:spPr>
        <p:txBody>
          <a:bodyPr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6D4BCA97-F31B-451D-82F8-6E000DF2118A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r>
              <a:rPr lang="en-US" noProof="0" dirty="0"/>
              <a:t>Add a footer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0817AAC4-A657-4D75-A527-0307AFF2B17B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19B51A1E-902D-48AF-9020-955120F399B6}" type="slidenum">
              <a:rPr lang="en-US" noProof="0" smtClean="0"/>
              <a:pPr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265438801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CFF4C50-933F-41F9-AD11-BD02410AA7D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32000" y="432000"/>
            <a:ext cx="11340000" cy="4320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noProof="0"/>
              <a:t>Click to edit page title</a:t>
            </a:r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xmlns="" id="{9D7ACCB5-9A86-4F46-89E2-B79F48C9EC1D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31800" y="1008000"/>
            <a:ext cx="11339513" cy="360000"/>
          </a:xfrm>
        </p:spPr>
        <p:txBody>
          <a:bodyPr/>
          <a:lstStyle>
            <a:lvl1pPr marL="0" indent="0">
              <a:buNone/>
              <a:defRPr/>
            </a:lvl1pPr>
            <a:lvl2pPr marL="266700" indent="0">
              <a:buNone/>
              <a:defRPr/>
            </a:lvl2pPr>
            <a:lvl3pPr marL="542925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/>
            <a:r>
              <a:rPr lang="en-US" noProof="0"/>
              <a:t>Subtitle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B1948E38-8FB0-4E51-A01C-C88794372E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2000" y="1512000"/>
            <a:ext cx="2160000" cy="467925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1F5B3657-F2AE-455A-BF81-1A0C2ACECD20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726412" y="1512000"/>
            <a:ext cx="2160588" cy="4679250"/>
          </a:xfrm>
        </p:spPr>
        <p:txBody>
          <a:bodyPr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13" name="Text Placeholder 5">
            <a:extLst>
              <a:ext uri="{FF2B5EF4-FFF2-40B4-BE49-F238E27FC236}">
                <a16:creationId xmlns:a16="http://schemas.microsoft.com/office/drawing/2014/main" xmlns="" id="{6A983D98-E0AB-429A-9EC2-B50D4216D69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021412" y="1512000"/>
            <a:ext cx="2160588" cy="4679250"/>
          </a:xfrm>
        </p:spPr>
        <p:txBody>
          <a:bodyPr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15" name="Text Placeholder 6">
            <a:extLst>
              <a:ext uri="{FF2B5EF4-FFF2-40B4-BE49-F238E27FC236}">
                <a16:creationId xmlns:a16="http://schemas.microsoft.com/office/drawing/2014/main" xmlns="" id="{755213BF-EF6D-45DC-A01B-DE6C2F23A6D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7316412" y="1507535"/>
            <a:ext cx="2160588" cy="4679250"/>
          </a:xfrm>
        </p:spPr>
        <p:txBody>
          <a:bodyPr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17" name="Text Placeholder 7">
            <a:extLst>
              <a:ext uri="{FF2B5EF4-FFF2-40B4-BE49-F238E27FC236}">
                <a16:creationId xmlns:a16="http://schemas.microsoft.com/office/drawing/2014/main" xmlns="" id="{77D6BBBA-F4A3-45D4-91BC-A405FFDC7C3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9611412" y="1507535"/>
            <a:ext cx="2160588" cy="4683715"/>
          </a:xfrm>
        </p:spPr>
        <p:txBody>
          <a:bodyPr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2D09234E-176D-4BBF-9391-7B6F018C51AB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en-US" noProof="0" dirty="0"/>
              <a:t>Add a footer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009ABD5E-B8F1-4246-B167-09138760AD7D}"/>
              </a:ext>
            </a:extLst>
          </p:cNvPr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19B51A1E-902D-48AF-9020-955120F399B6}" type="slidenum">
              <a:rPr lang="en-US" noProof="0" smtClean="0"/>
              <a:pPr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97483723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0F23EB7-E336-46EB-A4A0-3DB7A6BF4CE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3200400" y="2811053"/>
            <a:ext cx="8991600" cy="1261295"/>
          </a:xfrm>
          <a:solidFill>
            <a:schemeClr val="bg1"/>
          </a:solidFill>
        </p:spPr>
        <p:txBody>
          <a:bodyPr vert="horz" lIns="180000" tIns="180000" rIns="252000" bIns="180000" rtlCol="0" anchor="t">
            <a:noAutofit/>
          </a:bodyPr>
          <a:lstStyle>
            <a:lvl1pPr algn="r">
              <a:defRPr lang="en-ZA" sz="6000" b="1" spc="-300" dirty="0"/>
            </a:lvl1pPr>
          </a:lstStyle>
          <a:p>
            <a:pPr lvl="0" algn="r"/>
            <a:r>
              <a:rPr lang="en-US" noProof="0"/>
              <a:t>Click to edit presentation title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C9980B88-3F4A-4688-9ED0-17EF37E62D9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200400" y="4061039"/>
            <a:ext cx="6580188" cy="580921"/>
          </a:xfrm>
          <a:solidFill>
            <a:schemeClr val="tx1">
              <a:alpha val="80000"/>
            </a:schemeClr>
          </a:solidFill>
        </p:spPr>
        <p:txBody>
          <a:bodyPr vert="horz" lIns="180000" tIns="180000" rIns="180000" bIns="180000" rtlCol="0">
            <a:noAutofit/>
          </a:bodyPr>
          <a:lstStyle>
            <a:lvl1pPr marL="0" indent="0" algn="r">
              <a:buNone/>
              <a:defRPr lang="en-ZA" dirty="0">
                <a:solidFill>
                  <a:schemeClr val="bg1"/>
                </a:solidFill>
              </a:defRPr>
            </a:lvl1pPr>
          </a:lstStyle>
          <a:p>
            <a:pPr marL="266700" lvl="0" indent="-266700" algn="ctr"/>
            <a:r>
              <a:rPr lang="en-US" noProof="0" smtClean="0"/>
              <a:t>Click to edit Master subtitle style</a:t>
            </a:r>
            <a:endParaRPr lang="en-US" noProof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xmlns="" id="{EC0FBB1B-4F0E-4365-BF27-3150FC6C3B90}"/>
              </a:ext>
            </a:extLst>
          </p:cNvPr>
          <p:cNvSpPr/>
          <p:nvPr userDrawn="1"/>
        </p:nvSpPr>
        <p:spPr>
          <a:xfrm>
            <a:off x="9780103" y="6803351"/>
            <a:ext cx="1979897" cy="54650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xmlns="" id="{7A13D8A8-6C3D-4527-959D-41C3213F7F02}"/>
              </a:ext>
            </a:extLst>
          </p:cNvPr>
          <p:cNvSpPr/>
          <p:nvPr userDrawn="1"/>
        </p:nvSpPr>
        <p:spPr>
          <a:xfrm>
            <a:off x="0" y="6803351"/>
            <a:ext cx="9780104" cy="5465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xmlns="" id="{9504A767-1C0B-484E-BF7D-CD42D30A52EE}"/>
              </a:ext>
            </a:extLst>
          </p:cNvPr>
          <p:cNvSpPr/>
          <p:nvPr userDrawn="1"/>
        </p:nvSpPr>
        <p:spPr>
          <a:xfrm>
            <a:off x="11760000" y="6803351"/>
            <a:ext cx="432000" cy="546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51DD44D8-4A8F-4693-B90A-166855B29D25}"/>
              </a:ext>
            </a:extLst>
          </p:cNvPr>
          <p:cNvSpPr/>
          <p:nvPr userDrawn="1"/>
        </p:nvSpPr>
        <p:spPr>
          <a:xfrm>
            <a:off x="9780588" y="2698612"/>
            <a:ext cx="2411412" cy="114824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85776010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xmlns="" id="{E473AB13-DFF9-4538-9907-E261659E0E0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-1700" y="2156226"/>
            <a:ext cx="5958000" cy="1958400"/>
          </a:xfrm>
          <a:solidFill>
            <a:schemeClr val="bg1"/>
          </a:solidFill>
        </p:spPr>
        <p:txBody>
          <a:bodyPr lIns="252000" tIns="180000" rIns="180000" bIns="180000"/>
          <a:lstStyle>
            <a:lvl1pPr>
              <a:defRPr sz="6000" b="1" spc="-30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r>
              <a:rPr lang="en-US" noProof="0"/>
              <a:t>Click to edit section divider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6816FE98-6A12-44EC-8485-8B5EFABDF9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 dirty="0"/>
              <a:t>Add a footer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51DD44D8-4A8F-4693-B90A-166855B29D25}"/>
              </a:ext>
            </a:extLst>
          </p:cNvPr>
          <p:cNvSpPr/>
          <p:nvPr userDrawn="1"/>
        </p:nvSpPr>
        <p:spPr>
          <a:xfrm>
            <a:off x="0" y="5209682"/>
            <a:ext cx="2411412" cy="1148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en-US" noProof="0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xmlns="" id="{EC0FBB1B-4F0E-4365-BF27-3150FC6C3B90}"/>
              </a:ext>
            </a:extLst>
          </p:cNvPr>
          <p:cNvSpPr/>
          <p:nvPr userDrawn="1"/>
        </p:nvSpPr>
        <p:spPr>
          <a:xfrm>
            <a:off x="9780103" y="6803351"/>
            <a:ext cx="1979897" cy="54650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xmlns="" id="{7A13D8A8-6C3D-4527-959D-41C3213F7F02}"/>
              </a:ext>
            </a:extLst>
          </p:cNvPr>
          <p:cNvSpPr/>
          <p:nvPr userDrawn="1"/>
        </p:nvSpPr>
        <p:spPr>
          <a:xfrm>
            <a:off x="0" y="6803351"/>
            <a:ext cx="9780104" cy="5465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xmlns="" id="{9504A767-1C0B-484E-BF7D-CD42D30A52EE}"/>
              </a:ext>
            </a:extLst>
          </p:cNvPr>
          <p:cNvSpPr/>
          <p:nvPr userDrawn="1"/>
        </p:nvSpPr>
        <p:spPr>
          <a:xfrm>
            <a:off x="11760000" y="6803351"/>
            <a:ext cx="432000" cy="546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F50EF489-F21B-4E7C-9A44-D3CC8DC34F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B51A1E-902D-48AF-9020-955120F399B6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11" name="Text Placeholder 2">
            <a:extLst>
              <a:ext uri="{FF2B5EF4-FFF2-40B4-BE49-F238E27FC236}">
                <a16:creationId xmlns:a16="http://schemas.microsoft.com/office/drawing/2014/main" xmlns="" id="{14B95064-E6BF-43CD-ACBD-6363E8D9BF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0" y="4114627"/>
            <a:ext cx="5956300" cy="1095056"/>
          </a:xfrm>
          <a:solidFill>
            <a:schemeClr val="tx1">
              <a:alpha val="80000"/>
            </a:schemeClr>
          </a:solidFill>
        </p:spPr>
        <p:txBody>
          <a:bodyPr vert="horz" lIns="252000" tIns="180000" rIns="180000" bIns="180000" rtlCol="0">
            <a:noAutofit/>
          </a:bodyPr>
          <a:lstStyle>
            <a:lvl1pPr marL="0" indent="0" algn="l">
              <a:buNone/>
              <a:defRPr lang="en-US">
                <a:solidFill>
                  <a:schemeClr val="bg1"/>
                </a:solidFill>
              </a:defRPr>
            </a:lvl1pPr>
          </a:lstStyle>
          <a:p>
            <a:pPr marL="266700" lvl="0" indent="-266700"/>
            <a:r>
              <a:rPr lang="en-US" noProof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98256373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CFF4C50-933F-41F9-AD11-BD02410AA7D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noProof="0"/>
              <a:t>Click to edit page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B1948E38-8FB0-4E51-A01C-C88794372E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2000" y="1008000"/>
            <a:ext cx="11328000" cy="518325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E8FE0EB3-0FF4-4285-B9D3-90A5751B7BBF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noProof="0" dirty="0"/>
              <a:t>Add a footer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C8DE0AAD-6FBD-416B-A91A-21F2B737919E}"/>
              </a:ext>
            </a:extLst>
          </p:cNvPr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19B51A1E-902D-48AF-9020-955120F399B6}" type="slidenum">
              <a:rPr lang="en-US" noProof="0" smtClean="0"/>
              <a:pPr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97620753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0EE479C-D1F6-4BAC-80D2-90EF74E3261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32000" y="432000"/>
            <a:ext cx="11340000" cy="4320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noProof="0"/>
              <a:t>Click to edit page title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57847F90-9DB6-4832-9EB7-393AADAE8B70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 noProof="0" dirty="0"/>
              <a:t>Add a footer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F64CFC6C-1D8B-46C9-B0F7-A8BD88D8AB46}"/>
              </a:ext>
            </a:extLst>
          </p:cNvPr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19B51A1E-902D-48AF-9020-955120F399B6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9" name="Content Placeholder 3">
            <a:extLst>
              <a:ext uri="{FF2B5EF4-FFF2-40B4-BE49-F238E27FC236}">
                <a16:creationId xmlns:a16="http://schemas.microsoft.com/office/drawing/2014/main" xmlns="" id="{EE1E0B79-3CC8-4DCF-8AEC-AC43BC9A304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11886" y="1007250"/>
            <a:ext cx="5460114" cy="5169713"/>
          </a:xfrm>
        </p:spPr>
        <p:txBody>
          <a:bodyPr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xmlns="" id="{15546508-E26C-46CD-8939-D20E71BF4ED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31999" y="1007250"/>
            <a:ext cx="5448115" cy="5169713"/>
          </a:xfrm>
        </p:spPr>
        <p:txBody>
          <a:bodyPr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61555331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0EE479C-D1F6-4BAC-80D2-90EF74E3261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32000" y="432000"/>
            <a:ext cx="11340000" cy="4320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noProof="0"/>
              <a:t>Click to edit page title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57847F90-9DB6-4832-9EB7-393AADAE8B70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 noProof="0" dirty="0"/>
              <a:t>Add a footer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F64CFC6C-1D8B-46C9-B0F7-A8BD88D8AB46}"/>
              </a:ext>
            </a:extLst>
          </p:cNvPr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19B51A1E-902D-48AF-9020-955120F399B6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11" name="Rectangle 10" descr="Accent block left">
            <a:extLst>
              <a:ext uri="{FF2B5EF4-FFF2-40B4-BE49-F238E27FC236}">
                <a16:creationId xmlns:a16="http://schemas.microsoft.com/office/drawing/2014/main" xmlns="" id="{48A1A904-FE62-4BE3-BAE9-0EEAE7B1E38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 userDrawn="1"/>
        </p:nvSpPr>
        <p:spPr>
          <a:xfrm>
            <a:off x="431800" y="1016231"/>
            <a:ext cx="1984175" cy="1148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en-US" noProof="0" dirty="0"/>
          </a:p>
        </p:txBody>
      </p:sp>
      <p:sp>
        <p:nvSpPr>
          <p:cNvPr id="12" name="Rectangle 11" descr="Accent bar right&#10;">
            <a:extLst>
              <a:ext uri="{FF2B5EF4-FFF2-40B4-BE49-F238E27FC236}">
                <a16:creationId xmlns:a16="http://schemas.microsoft.com/office/drawing/2014/main" xmlns="" id="{3E8A46E0-47C2-4441-B7DD-F621A80F1FC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 userDrawn="1"/>
        </p:nvSpPr>
        <p:spPr>
          <a:xfrm>
            <a:off x="6299887" y="1016231"/>
            <a:ext cx="1984175" cy="114824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en-US" noProof="0" dirty="0"/>
          </a:p>
        </p:txBody>
      </p:sp>
      <p:sp>
        <p:nvSpPr>
          <p:cNvPr id="14" name="Text Placeholder 2">
            <a:extLst>
              <a:ext uri="{FF2B5EF4-FFF2-40B4-BE49-F238E27FC236}">
                <a16:creationId xmlns:a16="http://schemas.microsoft.com/office/drawing/2014/main" xmlns="" id="{D902C307-6561-4E11-9899-1F34830AE8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31800" y="1224128"/>
            <a:ext cx="5448115" cy="3587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noProof="0" smtClean="0"/>
              <a:t>Click to edit Master text styles</a:t>
            </a:r>
          </a:p>
        </p:txBody>
      </p:sp>
      <p:sp>
        <p:nvSpPr>
          <p:cNvPr id="16" name="Text Placeholder 4">
            <a:extLst>
              <a:ext uri="{FF2B5EF4-FFF2-40B4-BE49-F238E27FC236}">
                <a16:creationId xmlns:a16="http://schemas.microsoft.com/office/drawing/2014/main" xmlns="" id="{CD73439B-6B1B-47C5-B2B0-409015FB339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312086" y="1224128"/>
            <a:ext cx="5447914" cy="3587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noProof="0" smtClean="0"/>
              <a:t>Click to edit Master text styles</a:t>
            </a:r>
          </a:p>
        </p:txBody>
      </p:sp>
      <p:sp>
        <p:nvSpPr>
          <p:cNvPr id="17" name="Content Placeholder 5">
            <a:extLst>
              <a:ext uri="{FF2B5EF4-FFF2-40B4-BE49-F238E27FC236}">
                <a16:creationId xmlns:a16="http://schemas.microsoft.com/office/drawing/2014/main" xmlns="" id="{12AC6878-44C6-4445-A225-70C0DC482ED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299886" y="1955731"/>
            <a:ext cx="5447914" cy="4233932"/>
          </a:xfrm>
        </p:spPr>
        <p:txBody>
          <a:bodyPr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18" name="Content Placeholder 3">
            <a:extLst>
              <a:ext uri="{FF2B5EF4-FFF2-40B4-BE49-F238E27FC236}">
                <a16:creationId xmlns:a16="http://schemas.microsoft.com/office/drawing/2014/main" xmlns="" id="{6D675DA8-374F-4915-973A-53612A41FFC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31800" y="1943031"/>
            <a:ext cx="5447914" cy="4246632"/>
          </a:xfrm>
        </p:spPr>
        <p:txBody>
          <a:bodyPr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362531509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0EE479C-D1F6-4BAC-80D2-90EF74E3261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32000" y="432000"/>
            <a:ext cx="3932037" cy="1411276"/>
          </a:xfrm>
        </p:spPr>
        <p:txBody>
          <a:bodyPr anchor="b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noProof="0"/>
              <a:t>Click to edit page title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57847F90-9DB6-4832-9EB7-393AADAE8B70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 noProof="0" dirty="0"/>
              <a:t>Add a footer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F64CFC6C-1D8B-46C9-B0F7-A8BD88D8AB46}"/>
              </a:ext>
            </a:extLst>
          </p:cNvPr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19B51A1E-902D-48AF-9020-955120F399B6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11" name="Rectangle 10" descr="Accent block left">
            <a:extLst>
              <a:ext uri="{FF2B5EF4-FFF2-40B4-BE49-F238E27FC236}">
                <a16:creationId xmlns:a16="http://schemas.microsoft.com/office/drawing/2014/main" xmlns="" id="{48A1A904-FE62-4BE3-BAE9-0EEAE7B1E38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 userDrawn="1"/>
        </p:nvSpPr>
        <p:spPr>
          <a:xfrm>
            <a:off x="431800" y="1892926"/>
            <a:ext cx="1984175" cy="1148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en-US" noProof="0" dirty="0"/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xmlns="" id="{85B68CA9-AC4C-4D15-9BA1-A9F1AC5606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88816" y="432001"/>
            <a:ext cx="6971184" cy="542905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15" name="Text Placeholder 3">
            <a:extLst>
              <a:ext uri="{FF2B5EF4-FFF2-40B4-BE49-F238E27FC236}">
                <a16:creationId xmlns:a16="http://schemas.microsoft.com/office/drawing/2014/main" xmlns="" id="{29B24D8A-D8A5-4F57-A260-A4CF75FCB3B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32000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noProof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80143274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0EE479C-D1F6-4BAC-80D2-90EF74E3261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32000" y="432000"/>
            <a:ext cx="3932037" cy="1411276"/>
          </a:xfrm>
        </p:spPr>
        <p:txBody>
          <a:bodyPr anchor="b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noProof="0"/>
              <a:t>Click to edit page title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57847F90-9DB6-4832-9EB7-393AADAE8B70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 noProof="0" dirty="0"/>
              <a:t>Add a footer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F64CFC6C-1D8B-46C9-B0F7-A8BD88D8AB46}"/>
              </a:ext>
            </a:extLst>
          </p:cNvPr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19B51A1E-902D-48AF-9020-955120F399B6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11" name="Rectangle 10" descr="Accent block left">
            <a:extLst>
              <a:ext uri="{FF2B5EF4-FFF2-40B4-BE49-F238E27FC236}">
                <a16:creationId xmlns:a16="http://schemas.microsoft.com/office/drawing/2014/main" xmlns="" id="{48A1A904-FE62-4BE3-BAE9-0EEAE7B1E38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 userDrawn="1"/>
        </p:nvSpPr>
        <p:spPr>
          <a:xfrm>
            <a:off x="431800" y="1892926"/>
            <a:ext cx="1984175" cy="114824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en-US" noProof="0" dirty="0"/>
          </a:p>
        </p:txBody>
      </p:sp>
      <p:sp>
        <p:nvSpPr>
          <p:cNvPr id="9" name="Text Placeholder 3">
            <a:extLst>
              <a:ext uri="{FF2B5EF4-FFF2-40B4-BE49-F238E27FC236}">
                <a16:creationId xmlns:a16="http://schemas.microsoft.com/office/drawing/2014/main" xmlns="" id="{3E50A411-2E68-4F4D-B4BC-62E87C63365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32000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noProof="0" smtClean="0"/>
              <a:t>Click to edit Master text styles</a:t>
            </a:r>
          </a:p>
        </p:txBody>
      </p:sp>
      <p:sp>
        <p:nvSpPr>
          <p:cNvPr id="10" name="Picture Placeholder 2">
            <a:extLst>
              <a:ext uri="{FF2B5EF4-FFF2-40B4-BE49-F238E27FC236}">
                <a16:creationId xmlns:a16="http://schemas.microsoft.com/office/drawing/2014/main" xmlns="" id="{2FBF39A8-0BD5-48FD-9993-F595D4F727C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788816" y="432001"/>
            <a:ext cx="6971184" cy="542905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noProof="0" smtClean="0"/>
              <a:t>Click icon to add picture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20406333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 Slide 1"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icture Placeholder 40">
            <a:extLst>
              <a:ext uri="{FF2B5EF4-FFF2-40B4-BE49-F238E27FC236}">
                <a16:creationId xmlns:a16="http://schemas.microsoft.com/office/drawing/2014/main" xmlns="" id="{EB7F0EE8-BE52-4A79-8FC8-4A2487FA01FC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9780588" cy="6371351"/>
          </a:xfrm>
          <a:solidFill>
            <a:schemeClr val="bg1">
              <a:lumMod val="85000"/>
            </a:schemeClr>
          </a:solidFill>
        </p:spPr>
        <p:txBody>
          <a:bodyPr anchor="ctr"/>
          <a:lstStyle>
            <a:lvl1pPr marL="0" indent="0" algn="ctr">
              <a:buNone/>
              <a:defRPr sz="1200" i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noProof="0" dirty="0"/>
              <a:t>Insert or Drag and Drop </a:t>
            </a:r>
            <a:br>
              <a:rPr lang="en-US" noProof="0" dirty="0"/>
            </a:br>
            <a:r>
              <a:rPr lang="en-US" noProof="0" dirty="0"/>
              <a:t>your Photo Here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00F23EB7-E336-46EB-A4A0-3DB7A6BF4CE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235700" y="2204792"/>
            <a:ext cx="5956300" cy="1944000"/>
          </a:xfrm>
          <a:solidFill>
            <a:schemeClr val="bg1"/>
          </a:solidFill>
        </p:spPr>
        <p:txBody>
          <a:bodyPr vert="horz" lIns="180000" tIns="180000" rIns="252000" bIns="180000" rtlCol="0" anchor="t">
            <a:noAutofit/>
          </a:bodyPr>
          <a:lstStyle>
            <a:lvl1pPr algn="r">
              <a:defRPr lang="en-ZA" sz="6000" b="1" spc="-300" dirty="0"/>
            </a:lvl1pPr>
          </a:lstStyle>
          <a:p>
            <a:pPr lvl="0" algn="r"/>
            <a:r>
              <a:rPr lang="en-US" noProof="0"/>
              <a:t>Click to edit section divider</a:t>
            </a:r>
          </a:p>
        </p:txBody>
      </p:sp>
      <p:sp>
        <p:nvSpPr>
          <p:cNvPr id="7" name="Subtitle 2">
            <a:extLst>
              <a:ext uri="{FF2B5EF4-FFF2-40B4-BE49-F238E27FC236}">
                <a16:creationId xmlns:a16="http://schemas.microsoft.com/office/drawing/2014/main" xmlns="" id="{9E4D4535-D519-40ED-B8A4-2EA1276BB652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235700" y="4148860"/>
            <a:ext cx="5956300" cy="1100565"/>
          </a:xfrm>
          <a:solidFill>
            <a:schemeClr val="tx1">
              <a:alpha val="80000"/>
            </a:schemeClr>
          </a:solidFill>
        </p:spPr>
        <p:txBody>
          <a:bodyPr lIns="180000" tIns="180000" rIns="252000" bIns="180000"/>
          <a:lstStyle>
            <a:lvl1pPr marL="0" indent="0" algn="r">
              <a:buNone/>
              <a:defRPr sz="1800">
                <a:solidFill>
                  <a:schemeClr val="bg1"/>
                </a:solidFill>
              </a:defRPr>
            </a:lvl1pPr>
            <a:lvl2pPr marL="266700" indent="0" algn="r">
              <a:buNone/>
              <a:defRPr sz="1800">
                <a:solidFill>
                  <a:schemeClr val="bg1"/>
                </a:solidFill>
              </a:defRPr>
            </a:lvl2pPr>
            <a:lvl3pPr marL="542925" indent="0" algn="r">
              <a:buNone/>
              <a:defRPr sz="1800">
                <a:solidFill>
                  <a:schemeClr val="bg1"/>
                </a:solidFill>
              </a:defRPr>
            </a:lvl3pPr>
            <a:lvl4pPr marL="809625" indent="0" algn="r">
              <a:buNone/>
              <a:defRPr sz="1800">
                <a:solidFill>
                  <a:schemeClr val="bg1"/>
                </a:solidFill>
              </a:defRPr>
            </a:lvl4pPr>
            <a:lvl5pPr marL="1076325" indent="0" algn="r">
              <a:buNone/>
              <a:defRPr sz="18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noProof="0"/>
              <a:t>Click to edit Master subtitle style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6816FE98-6A12-44EC-8485-8B5EFABDF9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 dirty="0"/>
              <a:t>Add a footer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51DD44D8-4A8F-4693-B90A-166855B29D25}"/>
              </a:ext>
            </a:extLst>
          </p:cNvPr>
          <p:cNvSpPr/>
          <p:nvPr userDrawn="1"/>
        </p:nvSpPr>
        <p:spPr>
          <a:xfrm>
            <a:off x="9780588" y="5247782"/>
            <a:ext cx="2411412" cy="114824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xmlns="" id="{EC0FBB1B-4F0E-4365-BF27-3150FC6C3B90}"/>
              </a:ext>
            </a:extLst>
          </p:cNvPr>
          <p:cNvSpPr/>
          <p:nvPr userDrawn="1"/>
        </p:nvSpPr>
        <p:spPr>
          <a:xfrm>
            <a:off x="9780103" y="6803351"/>
            <a:ext cx="1979897" cy="54650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xmlns="" id="{7A13D8A8-6C3D-4527-959D-41C3213F7F02}"/>
              </a:ext>
            </a:extLst>
          </p:cNvPr>
          <p:cNvSpPr/>
          <p:nvPr userDrawn="1"/>
        </p:nvSpPr>
        <p:spPr>
          <a:xfrm>
            <a:off x="0" y="6803351"/>
            <a:ext cx="9780104" cy="5465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xmlns="" id="{9504A767-1C0B-484E-BF7D-CD42D30A52EE}"/>
              </a:ext>
            </a:extLst>
          </p:cNvPr>
          <p:cNvSpPr/>
          <p:nvPr userDrawn="1"/>
        </p:nvSpPr>
        <p:spPr>
          <a:xfrm>
            <a:off x="11760000" y="6803351"/>
            <a:ext cx="432000" cy="546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F50EF489-F21B-4E7C-9A44-D3CC8DC34F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B51A1E-902D-48AF-9020-955120F399B6}" type="slidenum">
              <a:rPr lang="en-US" noProof="0" smtClean="0"/>
              <a:pPr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243715903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FC626A5-4FF6-42BD-858A-AE4B2C23A6B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noProof="0"/>
              <a:t>Click to edit page title</a:t>
            </a:r>
          </a:p>
        </p:txBody>
      </p:sp>
      <p:sp>
        <p:nvSpPr>
          <p:cNvPr id="5" name="Subtitle 2">
            <a:extLst>
              <a:ext uri="{FF2B5EF4-FFF2-40B4-BE49-F238E27FC236}">
                <a16:creationId xmlns:a16="http://schemas.microsoft.com/office/drawing/2014/main" xmlns="" id="{10727B06-56A8-44A2-B6C2-9ED183D107F3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31800" y="1008000"/>
            <a:ext cx="11339513" cy="360000"/>
          </a:xfrm>
        </p:spPr>
        <p:txBody>
          <a:bodyPr/>
          <a:lstStyle>
            <a:lvl1pPr marL="0" indent="0">
              <a:buNone/>
              <a:defRPr/>
            </a:lvl1pPr>
            <a:lvl2pPr marL="266700" indent="0">
              <a:buNone/>
              <a:defRPr/>
            </a:lvl2pPr>
            <a:lvl3pPr marL="542925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/>
            <a:r>
              <a:rPr lang="en-US" noProof="0"/>
              <a:t>Subtitle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08CCB8C2-B6A2-4C69-8D3A-57420A034BA4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noProof="0" dirty="0"/>
              <a:t>Add a footer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853CF994-8B2C-443F-B695-7378DD360DAA}"/>
              </a:ext>
            </a:extLst>
          </p:cNvPr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19B51A1E-902D-48AF-9020-955120F399B6}" type="slidenum">
              <a:rPr lang="en-US" noProof="0" smtClean="0"/>
              <a:pPr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50585527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>
            <a:extLst>
              <a:ext uri="{FF2B5EF4-FFF2-40B4-BE49-F238E27FC236}">
                <a16:creationId xmlns:a16="http://schemas.microsoft.com/office/drawing/2014/main" xmlns="" id="{16D0504D-4610-4E9E-A2DB-8B701F044BBC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noProof="0" dirty="0"/>
              <a:t>Add a footer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xmlns="" id="{A95CDFA7-DEA3-4BBE-8D70-0AF654A1E6FF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19B51A1E-902D-48AF-9020-955120F399B6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xmlns="" id="{90694D9D-C633-4D52-965E-E5BBD98830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smtClean="0"/>
              <a:t>Click to edit Master title style</a:t>
            </a:r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113976703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>
            <a:extLst>
              <a:ext uri="{FF2B5EF4-FFF2-40B4-BE49-F238E27FC236}">
                <a16:creationId xmlns:a16="http://schemas.microsoft.com/office/drawing/2014/main" xmlns="" id="{16D0504D-4610-4E9E-A2DB-8B701F044BBC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noProof="0" dirty="0"/>
              <a:t>Add a footer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xmlns="" id="{A95CDFA7-DEA3-4BBE-8D70-0AF654A1E6FF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19B51A1E-902D-48AF-9020-955120F399B6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xmlns="" id="{90694D9D-C633-4D52-965E-E5BBD98830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smtClean="0"/>
              <a:t>Click to edit Master title style</a:t>
            </a:r>
            <a:endParaRPr lang="en-US" noProof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xmlns="" id="{0DB3A426-6D4A-4D91-ACD6-A2C25BAE44E3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1664370" y="2033588"/>
            <a:ext cx="8863262" cy="2790825"/>
          </a:xfrm>
        </p:spPr>
        <p:txBody>
          <a:bodyPr anchor="ctr"/>
          <a:lstStyle>
            <a:lvl1pPr marL="0" indent="0" algn="ctr">
              <a:buNone/>
              <a:defRPr sz="6000"/>
            </a:lvl1pPr>
            <a:lvl2pPr marL="266700" indent="0">
              <a:buNone/>
              <a:defRPr/>
            </a:lvl2pPr>
          </a:lstStyle>
          <a:p>
            <a:pPr lvl="0"/>
            <a:r>
              <a:rPr lang="en-US" noProof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87724365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>
            <a:extLst>
              <a:ext uri="{FF2B5EF4-FFF2-40B4-BE49-F238E27FC236}">
                <a16:creationId xmlns:a16="http://schemas.microsoft.com/office/drawing/2014/main" xmlns="" id="{16D0504D-4610-4E9E-A2DB-8B701F044BBC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noProof="0" dirty="0"/>
              <a:t>Add a footer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xmlns="" id="{A95CDFA7-DEA3-4BBE-8D70-0AF654A1E6FF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19B51A1E-902D-48AF-9020-955120F399B6}" type="slidenum">
              <a:rPr lang="en-US" noProof="0" smtClean="0"/>
              <a:pPr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9004335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er Slide 2"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icture Placeholder 40">
            <a:extLst>
              <a:ext uri="{FF2B5EF4-FFF2-40B4-BE49-F238E27FC236}">
                <a16:creationId xmlns:a16="http://schemas.microsoft.com/office/drawing/2014/main" xmlns="" id="{EB7F0EE8-BE52-4A79-8FC8-4A2487FA01FC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2411412" y="0"/>
            <a:ext cx="9780588" cy="6371351"/>
          </a:xfrm>
          <a:solidFill>
            <a:schemeClr val="bg1">
              <a:lumMod val="85000"/>
            </a:schemeClr>
          </a:solidFill>
        </p:spPr>
        <p:txBody>
          <a:bodyPr anchor="ctr"/>
          <a:lstStyle>
            <a:lvl1pPr marL="0" indent="0" algn="ctr">
              <a:buNone/>
              <a:defRPr sz="1200" i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noProof="0" dirty="0"/>
              <a:t>Insert or Drag and Drop </a:t>
            </a:r>
            <a:br>
              <a:rPr lang="en-US" noProof="0" dirty="0"/>
            </a:br>
            <a:r>
              <a:rPr lang="en-US" noProof="0" dirty="0"/>
              <a:t>your Photo Here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xmlns="" id="{E473AB13-DFF9-4538-9907-E261659E0E0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-1700" y="2156226"/>
            <a:ext cx="5958000" cy="1958400"/>
          </a:xfrm>
          <a:solidFill>
            <a:schemeClr val="bg1"/>
          </a:solidFill>
        </p:spPr>
        <p:txBody>
          <a:bodyPr lIns="252000" tIns="180000" rIns="180000" bIns="180000"/>
          <a:lstStyle>
            <a:lvl1pPr>
              <a:defRPr sz="6000" b="1" spc="-30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r>
              <a:rPr lang="en-US" noProof="0"/>
              <a:t>Click to edit section divider</a:t>
            </a:r>
          </a:p>
        </p:txBody>
      </p:sp>
      <p:sp>
        <p:nvSpPr>
          <p:cNvPr id="7" name="Subtitle 2">
            <a:extLst>
              <a:ext uri="{FF2B5EF4-FFF2-40B4-BE49-F238E27FC236}">
                <a16:creationId xmlns:a16="http://schemas.microsoft.com/office/drawing/2014/main" xmlns="" id="{9E4D4535-D519-40ED-B8A4-2EA1276BB652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0" y="4110760"/>
            <a:ext cx="5956300" cy="1100565"/>
          </a:xfrm>
          <a:solidFill>
            <a:schemeClr val="tx1">
              <a:alpha val="80000"/>
            </a:schemeClr>
          </a:solidFill>
        </p:spPr>
        <p:txBody>
          <a:bodyPr lIns="252000" tIns="180000" rIns="180000" bIns="180000"/>
          <a:lstStyle>
            <a:lvl1pPr marL="0" indent="0" algn="l">
              <a:buNone/>
              <a:defRPr sz="1800">
                <a:solidFill>
                  <a:schemeClr val="bg1"/>
                </a:solidFill>
              </a:defRPr>
            </a:lvl1pPr>
            <a:lvl2pPr marL="266700" indent="0" algn="r">
              <a:buNone/>
              <a:defRPr sz="1800">
                <a:solidFill>
                  <a:schemeClr val="bg1"/>
                </a:solidFill>
              </a:defRPr>
            </a:lvl2pPr>
            <a:lvl3pPr marL="542925" indent="0" algn="r">
              <a:buNone/>
              <a:defRPr sz="1800">
                <a:solidFill>
                  <a:schemeClr val="bg1"/>
                </a:solidFill>
              </a:defRPr>
            </a:lvl3pPr>
            <a:lvl4pPr marL="809625" indent="0" algn="r">
              <a:buNone/>
              <a:defRPr sz="1800">
                <a:solidFill>
                  <a:schemeClr val="bg1"/>
                </a:solidFill>
              </a:defRPr>
            </a:lvl4pPr>
            <a:lvl5pPr marL="1076325" indent="0" algn="r">
              <a:buNone/>
              <a:defRPr sz="18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noProof="0"/>
              <a:t>Click to edit Master subtitle style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6816FE98-6A12-44EC-8485-8B5EFABDF9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 dirty="0"/>
              <a:t>Add a footer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51DD44D8-4A8F-4693-B90A-166855B29D25}"/>
              </a:ext>
            </a:extLst>
          </p:cNvPr>
          <p:cNvSpPr/>
          <p:nvPr userDrawn="1"/>
        </p:nvSpPr>
        <p:spPr>
          <a:xfrm>
            <a:off x="0" y="5209682"/>
            <a:ext cx="2411412" cy="1148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en-US" noProof="0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xmlns="" id="{EC0FBB1B-4F0E-4365-BF27-3150FC6C3B90}"/>
              </a:ext>
            </a:extLst>
          </p:cNvPr>
          <p:cNvSpPr/>
          <p:nvPr userDrawn="1"/>
        </p:nvSpPr>
        <p:spPr>
          <a:xfrm>
            <a:off x="9780103" y="6803351"/>
            <a:ext cx="1979897" cy="54650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xmlns="" id="{7A13D8A8-6C3D-4527-959D-41C3213F7F02}"/>
              </a:ext>
            </a:extLst>
          </p:cNvPr>
          <p:cNvSpPr/>
          <p:nvPr userDrawn="1"/>
        </p:nvSpPr>
        <p:spPr>
          <a:xfrm>
            <a:off x="0" y="6803351"/>
            <a:ext cx="9780104" cy="5465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xmlns="" id="{9504A767-1C0B-484E-BF7D-CD42D30A52EE}"/>
              </a:ext>
            </a:extLst>
          </p:cNvPr>
          <p:cNvSpPr/>
          <p:nvPr userDrawn="1"/>
        </p:nvSpPr>
        <p:spPr>
          <a:xfrm>
            <a:off x="11760000" y="6803351"/>
            <a:ext cx="432000" cy="546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F50EF489-F21B-4E7C-9A44-D3CC8DC34F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B51A1E-902D-48AF-9020-955120F399B6}" type="slidenum">
              <a:rPr lang="en-US" noProof="0" smtClean="0"/>
              <a:pPr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22828585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Image Layou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>
            <a:extLst>
              <a:ext uri="{FF2B5EF4-FFF2-40B4-BE49-F238E27FC236}">
                <a16:creationId xmlns:a16="http://schemas.microsoft.com/office/drawing/2014/main" xmlns="" id="{890ED7CE-A9D2-4D19-B978-56BFB74E657C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6096000" y="-1"/>
            <a:ext cx="6096000" cy="6371351"/>
          </a:xfrm>
          <a:solidFill>
            <a:schemeClr val="bg1">
              <a:lumMod val="95000"/>
            </a:schemeClr>
          </a:solidFill>
        </p:spPr>
        <p:txBody>
          <a:bodyPr tIns="1584000" anchor="t"/>
          <a:lstStyle>
            <a:lvl1pPr marL="0" indent="0" algn="ctr">
              <a:buNone/>
              <a:defRPr sz="1200" i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noProof="0" dirty="0"/>
              <a:t>Insert or Drag &amp; Drop your photo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40EE479C-D1F6-4BAC-80D2-90EF74E3261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111800" y="3802899"/>
            <a:ext cx="4648200" cy="985000"/>
          </a:xfrm>
          <a:solidFill>
            <a:schemeClr val="bg1"/>
          </a:solidFill>
        </p:spPr>
        <p:txBody>
          <a:bodyPr lIns="180000" tIns="180000" rIns="180000" bIns="180000"/>
          <a:lstStyle>
            <a:lvl1pPr algn="r">
              <a:defRPr sz="6000" b="1" spc="-3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noProof="0"/>
              <a:t>Edit page title</a:t>
            </a:r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xmlns="" id="{3FAEED1D-0E66-4F74-9455-675F5CB7EAD4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7111800" y="4787900"/>
            <a:ext cx="4648200" cy="1162800"/>
          </a:xfrm>
          <a:solidFill>
            <a:schemeClr val="tx1">
              <a:alpha val="80000"/>
            </a:schemeClr>
          </a:solidFill>
        </p:spPr>
        <p:txBody>
          <a:bodyPr lIns="180000" tIns="180000" rIns="180000" bIns="180000"/>
          <a:lstStyle>
            <a:lvl1pPr marL="0" indent="0" algn="r">
              <a:buNone/>
              <a:defRPr>
                <a:solidFill>
                  <a:schemeClr val="bg1"/>
                </a:solidFill>
              </a:defRPr>
            </a:lvl1pPr>
            <a:lvl2pPr marL="266700" indent="0">
              <a:buNone/>
              <a:defRPr/>
            </a:lvl2pPr>
            <a:lvl3pPr marL="542925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/>
            <a:r>
              <a:rPr lang="en-US" noProof="0"/>
              <a:t>Subtitle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A22238F2-C6EC-476F-8371-119AECBA562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32000" y="2668686"/>
            <a:ext cx="5472000" cy="2999426"/>
          </a:xfrm>
        </p:spPr>
        <p:txBody>
          <a:bodyPr anchor="b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57847F90-9DB6-4832-9EB7-393AADAE8B70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 noProof="0" dirty="0"/>
              <a:t>Add a footer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0505ED12-A431-4761-87A4-F05164BE0221}"/>
              </a:ext>
            </a:extLst>
          </p:cNvPr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19B51A1E-902D-48AF-9020-955120F399B6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1508F53F-6AA2-4060-904A-BC90211DC043}"/>
              </a:ext>
            </a:extLst>
          </p:cNvPr>
          <p:cNvSpPr/>
          <p:nvPr userDrawn="1"/>
        </p:nvSpPr>
        <p:spPr>
          <a:xfrm>
            <a:off x="9348588" y="3700775"/>
            <a:ext cx="2411412" cy="11482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3501039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Image Layou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>
            <a:extLst>
              <a:ext uri="{FF2B5EF4-FFF2-40B4-BE49-F238E27FC236}">
                <a16:creationId xmlns:a16="http://schemas.microsoft.com/office/drawing/2014/main" xmlns="" id="{890ED7CE-A9D2-4D19-B978-56BFB74E657C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0" y="-1"/>
            <a:ext cx="6096000" cy="6371351"/>
          </a:xfrm>
          <a:solidFill>
            <a:schemeClr val="bg1">
              <a:lumMod val="95000"/>
            </a:schemeClr>
          </a:solidFill>
        </p:spPr>
        <p:txBody>
          <a:bodyPr tIns="1584000" anchor="t"/>
          <a:lstStyle>
            <a:lvl1pPr marL="0" indent="0" algn="ctr">
              <a:buNone/>
              <a:defRPr sz="1200" i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noProof="0" dirty="0"/>
              <a:t>Insert or Drag &amp; Drop your photo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40EE479C-D1F6-4BAC-80D2-90EF74E3261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118100" y="1869795"/>
            <a:ext cx="6641900" cy="1124345"/>
          </a:xfrm>
          <a:solidFill>
            <a:schemeClr val="bg1">
              <a:lumMod val="95000"/>
            </a:schemeClr>
          </a:solidFill>
        </p:spPr>
        <p:txBody>
          <a:bodyPr lIns="180000" tIns="180000" rIns="180000" bIns="180000"/>
          <a:lstStyle>
            <a:lvl1pPr algn="l">
              <a:defRPr sz="6000" b="1" spc="-3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noProof="0"/>
              <a:t>Click to edit page title</a:t>
            </a:r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xmlns="" id="{3FAEED1D-0E66-4F74-9455-675F5CB7EAD4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5118334" y="2994141"/>
            <a:ext cx="6641626" cy="590155"/>
          </a:xfrm>
          <a:solidFill>
            <a:schemeClr val="tx1">
              <a:alpha val="80000"/>
            </a:schemeClr>
          </a:solidFill>
        </p:spPr>
        <p:txBody>
          <a:bodyPr lIns="180000" tIns="180000" rIns="180000" bIns="180000"/>
          <a:lstStyle>
            <a:lvl1pPr marL="0" indent="0" algn="l">
              <a:buNone/>
              <a:defRPr>
                <a:solidFill>
                  <a:schemeClr val="bg1"/>
                </a:solidFill>
              </a:defRPr>
            </a:lvl1pPr>
            <a:lvl2pPr marL="266700" indent="0">
              <a:buNone/>
              <a:defRPr/>
            </a:lvl2pPr>
            <a:lvl3pPr marL="542925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/>
            <a:r>
              <a:rPr lang="en-US" noProof="0"/>
              <a:t>Subtitle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A22238F2-C6EC-476F-8371-119AECBA562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8000" y="3763648"/>
            <a:ext cx="5472000" cy="2428351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57847F90-9DB6-4832-9EB7-393AADAE8B70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 noProof="0" dirty="0"/>
              <a:t>Add a footer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0505ED12-A431-4761-87A4-F05164BE0221}"/>
              </a:ext>
            </a:extLst>
          </p:cNvPr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19B51A1E-902D-48AF-9020-955120F399B6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FA5285E0-8F27-49C4-AADF-92A3B72D41FD}"/>
              </a:ext>
            </a:extLst>
          </p:cNvPr>
          <p:cNvSpPr/>
          <p:nvPr userDrawn="1"/>
        </p:nvSpPr>
        <p:spPr>
          <a:xfrm>
            <a:off x="9775824" y="1762069"/>
            <a:ext cx="1984175" cy="1148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843892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 with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F288DD7-6DAF-436D-B04A-EBCCAA36917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32000" y="432000"/>
            <a:ext cx="11340000" cy="4320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noProof="0"/>
              <a:t>Click to edit page title</a:t>
            </a:r>
          </a:p>
        </p:txBody>
      </p:sp>
      <p:sp>
        <p:nvSpPr>
          <p:cNvPr id="9" name="Subtitle 2">
            <a:extLst>
              <a:ext uri="{FF2B5EF4-FFF2-40B4-BE49-F238E27FC236}">
                <a16:creationId xmlns:a16="http://schemas.microsoft.com/office/drawing/2014/main" xmlns="" id="{E4633398-8EC3-417B-BEA6-101D8F224678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31800" y="1008000"/>
            <a:ext cx="11339513" cy="360000"/>
          </a:xfrm>
        </p:spPr>
        <p:txBody>
          <a:bodyPr/>
          <a:lstStyle>
            <a:lvl1pPr marL="0" indent="0">
              <a:buNone/>
              <a:defRPr/>
            </a:lvl1pPr>
            <a:lvl2pPr marL="266700" indent="0">
              <a:buNone/>
              <a:defRPr/>
            </a:lvl2pPr>
            <a:lvl3pPr marL="542925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/>
            <a:r>
              <a:rPr lang="en-US" noProof="0"/>
              <a:t>Subtitle</a:t>
            </a:r>
          </a:p>
        </p:txBody>
      </p:sp>
      <p:sp>
        <p:nvSpPr>
          <p:cNvPr id="3" name="Comparison Left Placeholder 1">
            <a:extLst>
              <a:ext uri="{FF2B5EF4-FFF2-40B4-BE49-F238E27FC236}">
                <a16:creationId xmlns:a16="http://schemas.microsoft.com/office/drawing/2014/main" xmlns="" id="{9322B50D-6A7D-41C6-BA57-613BC231DF3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32000" y="2307689"/>
            <a:ext cx="5472000" cy="3600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noProof="0" smtClean="0"/>
              <a:t>Click to edit Master text styles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xmlns="" id="{9FD584DA-F775-47B8-A1D7-6556AD5FCBD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32000" y="2815037"/>
            <a:ext cx="5472000" cy="3376963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12" name="Comparison Left Placeholder 2">
            <a:extLst>
              <a:ext uri="{FF2B5EF4-FFF2-40B4-BE49-F238E27FC236}">
                <a16:creationId xmlns:a16="http://schemas.microsoft.com/office/drawing/2014/main" xmlns="" id="{78A963F8-6F6E-440E-B3B3-DDE13C083A3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300000" y="2308214"/>
            <a:ext cx="5472000" cy="358775"/>
          </a:xfrm>
        </p:spPr>
        <p:txBody>
          <a:bodyPr/>
          <a:lstStyle>
            <a:lvl1pPr marL="0" indent="0">
              <a:buNone/>
              <a:defRPr sz="2400" b="1"/>
            </a:lvl1pPr>
          </a:lstStyle>
          <a:p>
            <a:pPr lvl="0"/>
            <a:r>
              <a:rPr lang="en-US" noProof="0" smtClean="0"/>
              <a:t>Click to edit Master text styles</a:t>
            </a:r>
          </a:p>
        </p:txBody>
      </p:sp>
      <p:sp>
        <p:nvSpPr>
          <p:cNvPr id="8" name="Text Placeholder 4">
            <a:extLst>
              <a:ext uri="{FF2B5EF4-FFF2-40B4-BE49-F238E27FC236}">
                <a16:creationId xmlns:a16="http://schemas.microsoft.com/office/drawing/2014/main" xmlns="" id="{DF0A5256-B267-47DA-858A-0F3867CB6139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6299887" y="2812214"/>
            <a:ext cx="5472113" cy="3379036"/>
          </a:xfrm>
        </p:spPr>
        <p:txBody>
          <a:bodyPr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646B8F99-FAB0-4B33-87ED-9FF46D11A907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r>
              <a:rPr lang="en-US" noProof="0" dirty="0"/>
              <a:t>Add a footer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18733E7E-50D2-4F6C-9DF2-CF4C98C4B847}"/>
              </a:ext>
            </a:extLst>
          </p:cNvPr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19B51A1E-902D-48AF-9020-955120F399B6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10" name="Rectangle 9" descr="Accent block left">
            <a:extLst>
              <a:ext uri="{FF2B5EF4-FFF2-40B4-BE49-F238E27FC236}">
                <a16:creationId xmlns:a16="http://schemas.microsoft.com/office/drawing/2014/main" xmlns="" id="{BBC0CAF5-0DE6-4BEA-824E-124A54A76AC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 userDrawn="1"/>
        </p:nvSpPr>
        <p:spPr>
          <a:xfrm>
            <a:off x="431800" y="2100317"/>
            <a:ext cx="1984175" cy="1148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en-US" noProof="0" dirty="0"/>
          </a:p>
        </p:txBody>
      </p:sp>
      <p:sp>
        <p:nvSpPr>
          <p:cNvPr id="11" name="Rectangle 10" descr="Accent bar right&#10;">
            <a:extLst>
              <a:ext uri="{FF2B5EF4-FFF2-40B4-BE49-F238E27FC236}">
                <a16:creationId xmlns:a16="http://schemas.microsoft.com/office/drawing/2014/main" xmlns="" id="{ED008080-B2F5-441A-8B15-30AE86BBF94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 userDrawn="1"/>
        </p:nvSpPr>
        <p:spPr>
          <a:xfrm>
            <a:off x="6299887" y="2100317"/>
            <a:ext cx="1984175" cy="114824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25099557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rge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>
            <a:extLst>
              <a:ext uri="{FF2B5EF4-FFF2-40B4-BE49-F238E27FC236}">
                <a16:creationId xmlns:a16="http://schemas.microsoft.com/office/drawing/2014/main" xmlns="" id="{890ED7CE-A9D2-4D19-B978-56BFB74E657C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0" y="1"/>
            <a:ext cx="12192000" cy="6371350"/>
          </a:xfrm>
          <a:solidFill>
            <a:schemeClr val="bg1">
              <a:lumMod val="85000"/>
            </a:schemeClr>
          </a:solidFill>
        </p:spPr>
        <p:txBody>
          <a:bodyPr anchor="ctr"/>
          <a:lstStyle>
            <a:lvl1pPr marL="0" indent="0" algn="ctr">
              <a:buNone/>
              <a:defRPr sz="1200" i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noProof="0" dirty="0"/>
              <a:t>Insert or Drag &amp; Drop your photo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A22238F2-C6EC-476F-8371-119AECBA5622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6096000" y="5359400"/>
            <a:ext cx="5664000" cy="565899"/>
          </a:xfrm>
          <a:solidFill>
            <a:schemeClr val="tx1"/>
          </a:solidFill>
        </p:spPr>
        <p:txBody>
          <a:bodyPr lIns="180000" tIns="180000" rIns="180000" bIns="180000" anchor="ctr"/>
          <a:lstStyle>
            <a:lvl1pPr marL="0" indent="0" algn="r">
              <a:buNone/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en-US" noProof="0"/>
              <a:t>Enter your caption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57847F90-9DB6-4832-9EB7-393AADAE8B70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 noProof="0" dirty="0"/>
              <a:t>Add a footer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xmlns="" id="{8B3D119C-DBF5-4B4F-BE38-7BD7B5C8A5D0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19B51A1E-902D-48AF-9020-955120F399B6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xmlns="" id="{7F8E7C83-06D7-4C5B-85B7-0E5713B4FA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smtClean="0"/>
              <a:t>Click to edit Master title style</a:t>
            </a:r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19877846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ank You"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icture Placeholder 40">
            <a:extLst>
              <a:ext uri="{FF2B5EF4-FFF2-40B4-BE49-F238E27FC236}">
                <a16:creationId xmlns:a16="http://schemas.microsoft.com/office/drawing/2014/main" xmlns="" id="{EB7F0EE8-BE52-4A79-8FC8-4A2487FA01FC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9780102" cy="6804025"/>
          </a:xfrm>
          <a:solidFill>
            <a:schemeClr val="bg1">
              <a:lumMod val="85000"/>
            </a:schemeClr>
          </a:solidFill>
        </p:spPr>
        <p:txBody>
          <a:bodyPr tIns="0" anchor="ctr"/>
          <a:lstStyle>
            <a:lvl1pPr marL="0" indent="0" algn="ctr">
              <a:buNone/>
              <a:defRPr sz="1200" i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noProof="0" dirty="0"/>
              <a:t>Insert or Drag and Drop your Photo Here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00F23EB7-E336-46EB-A4A0-3DB7A6BF4CE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458200" y="2798354"/>
            <a:ext cx="3733800" cy="1013684"/>
          </a:xfrm>
          <a:solidFill>
            <a:schemeClr val="bg1"/>
          </a:solidFill>
        </p:spPr>
        <p:txBody>
          <a:bodyPr vert="horz" lIns="180000" tIns="180000" rIns="252000" bIns="180000" rtlCol="0" anchor="t">
            <a:noAutofit/>
          </a:bodyPr>
          <a:lstStyle>
            <a:lvl1pPr algn="r">
              <a:defRPr lang="en-ZA" sz="6000" b="1" spc="-300" dirty="0"/>
            </a:lvl1pPr>
          </a:lstStyle>
          <a:p>
            <a:pPr lvl="0" algn="r"/>
            <a:r>
              <a:rPr lang="en-US" noProof="0"/>
              <a:t>Thank You</a:t>
            </a:r>
          </a:p>
        </p:txBody>
      </p:sp>
      <p:sp>
        <p:nvSpPr>
          <p:cNvPr id="9" name="Text Placeholder 5">
            <a:extLst>
              <a:ext uri="{FF2B5EF4-FFF2-40B4-BE49-F238E27FC236}">
                <a16:creationId xmlns:a16="http://schemas.microsoft.com/office/drawing/2014/main" xmlns="" id="{52FA7FC9-E40E-4144-84E4-34E3722E9A6D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8458200" y="3957705"/>
            <a:ext cx="2910342" cy="316800"/>
          </a:xfrm>
          <a:solidFill>
            <a:schemeClr val="tx1">
              <a:lumMod val="75000"/>
              <a:lumOff val="25000"/>
            </a:schemeClr>
          </a:solidFill>
        </p:spPr>
        <p:txBody>
          <a:bodyPr rIns="72000" anchor="ctr"/>
          <a:lstStyle>
            <a:lvl1pPr marL="0" indent="0" algn="r">
              <a:buNone/>
              <a:defRPr>
                <a:solidFill>
                  <a:schemeClr val="bg1"/>
                </a:solidFill>
              </a:defRPr>
            </a:lvl1pPr>
            <a:lvl2pPr marL="266700" indent="0">
              <a:buNone/>
              <a:defRPr/>
            </a:lvl2pPr>
            <a:lvl3pPr marL="542925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/>
            <a:r>
              <a:rPr lang="en-US" noProof="0"/>
              <a:t>Full Name</a:t>
            </a:r>
          </a:p>
        </p:txBody>
      </p:sp>
      <p:sp>
        <p:nvSpPr>
          <p:cNvPr id="10" name="Text Placeholder 6">
            <a:extLst>
              <a:ext uri="{FF2B5EF4-FFF2-40B4-BE49-F238E27FC236}">
                <a16:creationId xmlns:a16="http://schemas.microsoft.com/office/drawing/2014/main" xmlns="" id="{97289182-4FE6-4A18-9775-4588D5801CF6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8458200" y="4306722"/>
            <a:ext cx="2910342" cy="316800"/>
          </a:xfrm>
          <a:solidFill>
            <a:schemeClr val="tx1">
              <a:lumMod val="75000"/>
              <a:lumOff val="25000"/>
            </a:schemeClr>
          </a:solidFill>
        </p:spPr>
        <p:txBody>
          <a:bodyPr rIns="72000" anchor="ctr"/>
          <a:lstStyle>
            <a:lvl1pPr marL="0" indent="0" algn="r">
              <a:buNone/>
              <a:defRPr>
                <a:solidFill>
                  <a:schemeClr val="bg1"/>
                </a:solidFill>
              </a:defRPr>
            </a:lvl1pPr>
            <a:lvl2pPr marL="266700" indent="0">
              <a:buNone/>
              <a:defRPr/>
            </a:lvl2pPr>
            <a:lvl3pPr marL="542925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/>
            <a:r>
              <a:rPr lang="en-US" noProof="0"/>
              <a:t>Phone Number</a:t>
            </a:r>
          </a:p>
        </p:txBody>
      </p:sp>
      <p:sp>
        <p:nvSpPr>
          <p:cNvPr id="11" name="Text Placeholder 7">
            <a:extLst>
              <a:ext uri="{FF2B5EF4-FFF2-40B4-BE49-F238E27FC236}">
                <a16:creationId xmlns:a16="http://schemas.microsoft.com/office/drawing/2014/main" xmlns="" id="{BD4E94C7-6CAF-4FEE-9E02-D3D3A2AC5EA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8458200" y="4655739"/>
            <a:ext cx="2910342" cy="316800"/>
          </a:xfrm>
          <a:solidFill>
            <a:schemeClr val="tx1">
              <a:lumMod val="75000"/>
              <a:lumOff val="25000"/>
            </a:schemeClr>
          </a:solidFill>
        </p:spPr>
        <p:txBody>
          <a:bodyPr rIns="72000" anchor="ctr"/>
          <a:lstStyle>
            <a:lvl1pPr marL="0" indent="0" algn="r">
              <a:buNone/>
              <a:defRPr>
                <a:solidFill>
                  <a:schemeClr val="bg1"/>
                </a:solidFill>
              </a:defRPr>
            </a:lvl1pPr>
            <a:lvl2pPr marL="266700" indent="0">
              <a:buNone/>
              <a:defRPr/>
            </a:lvl2pPr>
            <a:lvl3pPr marL="542925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/>
            <a:r>
              <a:rPr lang="en-US" noProof="0"/>
              <a:t>Email or Social Media Handle</a:t>
            </a:r>
          </a:p>
        </p:txBody>
      </p:sp>
      <p:sp>
        <p:nvSpPr>
          <p:cNvPr id="12" name="Text Placeholder 8">
            <a:extLst>
              <a:ext uri="{FF2B5EF4-FFF2-40B4-BE49-F238E27FC236}">
                <a16:creationId xmlns:a16="http://schemas.microsoft.com/office/drawing/2014/main" xmlns="" id="{0DE421A3-3C59-48FC-BC3B-007ADFBEB4FE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8458200" y="5004756"/>
            <a:ext cx="2910342" cy="316800"/>
          </a:xfrm>
          <a:solidFill>
            <a:schemeClr val="tx1">
              <a:lumMod val="75000"/>
              <a:lumOff val="25000"/>
            </a:schemeClr>
          </a:solidFill>
        </p:spPr>
        <p:txBody>
          <a:bodyPr rIns="72000" anchor="ctr"/>
          <a:lstStyle>
            <a:lvl1pPr marL="0" indent="0" algn="r">
              <a:buNone/>
              <a:defRPr>
                <a:solidFill>
                  <a:schemeClr val="bg1"/>
                </a:solidFill>
              </a:defRPr>
            </a:lvl1pPr>
            <a:lvl2pPr marL="266700" indent="0">
              <a:buNone/>
              <a:defRPr/>
            </a:lvl2pPr>
            <a:lvl3pPr marL="542925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/>
            <a:r>
              <a:rPr lang="en-US" noProof="0"/>
              <a:t>Company Website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xmlns="" id="{9504A767-1C0B-484E-BF7D-CD42D30A52EE}"/>
              </a:ext>
            </a:extLst>
          </p:cNvPr>
          <p:cNvSpPr/>
          <p:nvPr userDrawn="1"/>
        </p:nvSpPr>
        <p:spPr>
          <a:xfrm>
            <a:off x="11760000" y="6803351"/>
            <a:ext cx="432000" cy="546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xmlns="" id="{7A13D8A8-6C3D-4527-959D-41C3213F7F02}"/>
              </a:ext>
            </a:extLst>
          </p:cNvPr>
          <p:cNvSpPr/>
          <p:nvPr userDrawn="1"/>
        </p:nvSpPr>
        <p:spPr>
          <a:xfrm>
            <a:off x="0" y="6803351"/>
            <a:ext cx="9780104" cy="5465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xmlns="" id="{EC0FBB1B-4F0E-4365-BF27-3150FC6C3B90}"/>
              </a:ext>
            </a:extLst>
          </p:cNvPr>
          <p:cNvSpPr/>
          <p:nvPr userDrawn="1"/>
        </p:nvSpPr>
        <p:spPr>
          <a:xfrm>
            <a:off x="9780103" y="6803351"/>
            <a:ext cx="1979897" cy="54650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51DD44D8-4A8F-4693-B90A-166855B29D25}"/>
              </a:ext>
            </a:extLst>
          </p:cNvPr>
          <p:cNvSpPr/>
          <p:nvPr userDrawn="1"/>
        </p:nvSpPr>
        <p:spPr>
          <a:xfrm>
            <a:off x="8458200" y="2685912"/>
            <a:ext cx="3733800" cy="114824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222FB6A7-1E80-487C-93E6-DCAA8751EF21}"/>
              </a:ext>
            </a:extLst>
          </p:cNvPr>
          <p:cNvSpPr>
            <a:spLocks noGrp="1"/>
          </p:cNvSpPr>
          <p:nvPr>
            <p:ph type="sldNum" sz="quarter" idx="20"/>
          </p:nvPr>
        </p:nvSpPr>
        <p:spPr/>
        <p:txBody>
          <a:bodyPr/>
          <a:lstStyle/>
          <a:p>
            <a:fld id="{19B51A1E-902D-48AF-9020-955120F399B6}" type="slidenum">
              <a:rPr lang="en-US" noProof="0" smtClean="0"/>
              <a:pPr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20496631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CFF4C50-933F-41F9-AD11-BD02410AA7D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noProof="0"/>
              <a:t>Click to edit page title</a:t>
            </a:r>
          </a:p>
        </p:txBody>
      </p:sp>
      <p:sp>
        <p:nvSpPr>
          <p:cNvPr id="7" name="Subtitle 2">
            <a:extLst>
              <a:ext uri="{FF2B5EF4-FFF2-40B4-BE49-F238E27FC236}">
                <a16:creationId xmlns:a16="http://schemas.microsoft.com/office/drawing/2014/main" xmlns="" id="{E97A9A62-1AA6-47A9-A1A0-54196823744C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31800" y="1008000"/>
            <a:ext cx="11339513" cy="360000"/>
          </a:xfrm>
        </p:spPr>
        <p:txBody>
          <a:bodyPr/>
          <a:lstStyle>
            <a:lvl1pPr marL="0" indent="0">
              <a:buNone/>
              <a:defRPr/>
            </a:lvl1pPr>
            <a:lvl2pPr marL="266700" indent="0">
              <a:buNone/>
              <a:defRPr/>
            </a:lvl2pPr>
            <a:lvl3pPr marL="542925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/>
            <a:r>
              <a:rPr lang="en-US" noProof="0"/>
              <a:t>Subtitle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B1948E38-8FB0-4E51-A01C-C88794372E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E8FE0EB3-0FF4-4285-B9D3-90A5751B7BBF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noProof="0" dirty="0"/>
              <a:t>Add a footer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C8DE0AAD-6FBD-416B-A91A-21F2B737919E}"/>
              </a:ext>
            </a:extLst>
          </p:cNvPr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19B51A1E-902D-48AF-9020-955120F399B6}" type="slidenum">
              <a:rPr lang="en-US" noProof="0" smtClean="0"/>
              <a:pPr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7345016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3EB0D177-9AA4-42F4-9CD7-CD206217CA6D}"/>
              </a:ext>
            </a:extLst>
          </p:cNvPr>
          <p:cNvSpPr/>
          <p:nvPr userDrawn="1"/>
        </p:nvSpPr>
        <p:spPr>
          <a:xfrm>
            <a:off x="9780101" y="6371351"/>
            <a:ext cx="1979897" cy="43199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xmlns="" id="{C825DB53-D610-4A40-AFDC-EBC47DB613CE}"/>
              </a:ext>
            </a:extLst>
          </p:cNvPr>
          <p:cNvSpPr/>
          <p:nvPr userDrawn="1"/>
        </p:nvSpPr>
        <p:spPr>
          <a:xfrm>
            <a:off x="9780103" y="6803351"/>
            <a:ext cx="1979897" cy="54650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31" name="Freeform: Shape 30">
            <a:extLst>
              <a:ext uri="{FF2B5EF4-FFF2-40B4-BE49-F238E27FC236}">
                <a16:creationId xmlns:a16="http://schemas.microsoft.com/office/drawing/2014/main" xmlns="" id="{C2B9A6A4-83D0-40B1-8B15-964C84BF0705}"/>
              </a:ext>
            </a:extLst>
          </p:cNvPr>
          <p:cNvSpPr/>
          <p:nvPr userDrawn="1"/>
        </p:nvSpPr>
        <p:spPr>
          <a:xfrm>
            <a:off x="0" y="6371351"/>
            <a:ext cx="9780102" cy="432000"/>
          </a:xfrm>
          <a:custGeom>
            <a:avLst/>
            <a:gdLst>
              <a:gd name="connsiteX0" fmla="*/ 0 w 9780102"/>
              <a:gd name="connsiteY0" fmla="*/ 0 h 432000"/>
              <a:gd name="connsiteX1" fmla="*/ 9780102 w 9780102"/>
              <a:gd name="connsiteY1" fmla="*/ 0 h 432000"/>
              <a:gd name="connsiteX2" fmla="*/ 9780102 w 9780102"/>
              <a:gd name="connsiteY2" fmla="*/ 432000 h 432000"/>
              <a:gd name="connsiteX3" fmla="*/ 0 w 9780102"/>
              <a:gd name="connsiteY3" fmla="*/ 432000 h 43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780102" h="432000">
                <a:moveTo>
                  <a:pt x="0" y="0"/>
                </a:moveTo>
                <a:lnTo>
                  <a:pt x="9780102" y="0"/>
                </a:lnTo>
                <a:lnTo>
                  <a:pt x="9780102" y="432000"/>
                </a:lnTo>
                <a:lnTo>
                  <a:pt x="0" y="43200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090F41A2-6535-4CA6-81E4-026A5B56D9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2000" y="432000"/>
            <a:ext cx="11328000" cy="432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/>
          <a:p>
            <a:r>
              <a:rPr lang="en-US" noProof="0"/>
              <a:t>Click to edit page title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213AB95C-7DD4-4796-80E4-1B7466A2A03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32000" y="1512000"/>
            <a:ext cx="11328000" cy="467925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58879C91-B77F-4273-9A27-A3535FB889D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32000" y="6439820"/>
            <a:ext cx="5664000" cy="295062"/>
          </a:xfrm>
          <a:prstGeom prst="rect">
            <a:avLst/>
          </a:prstGeom>
          <a:noFill/>
        </p:spPr>
        <p:txBody>
          <a:bodyPr vert="horz" lIns="0" tIns="0" rIns="0" bIns="0" rtlCol="0" anchor="ctr"/>
          <a:lstStyle>
            <a:lvl1pPr algn="l">
              <a:defRPr sz="1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noProof="0" dirty="0"/>
              <a:t>Add a footer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5ECA3099-A94F-4C3E-BC29-780EDD38F72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760000" y="6371351"/>
            <a:ext cx="432000" cy="43200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</p:spPr>
        <p:txBody>
          <a:bodyPr vert="horz" lIns="0" tIns="0" rIns="0" bIns="0" rtlCol="0" anchor="ctr"/>
          <a:lstStyle>
            <a:lvl1pPr algn="ctr">
              <a:defRPr sz="1200">
                <a:solidFill>
                  <a:schemeClr val="bg1"/>
                </a:solidFill>
                <a:latin typeface="+mj-lt"/>
              </a:defRPr>
            </a:lvl1pPr>
          </a:lstStyle>
          <a:p>
            <a:fld id="{19B51A1E-902D-48AF-9020-955120F399B6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34FDC6F9-37F9-4E25-AECA-D307B8421C73}"/>
              </a:ext>
            </a:extLst>
          </p:cNvPr>
          <p:cNvSpPr txBox="1"/>
          <p:nvPr userDrawn="1"/>
        </p:nvSpPr>
        <p:spPr>
          <a:xfrm>
            <a:off x="10243100" y="6422491"/>
            <a:ext cx="1053900" cy="380860"/>
          </a:xfrm>
          <a:prstGeom prst="rect">
            <a:avLst/>
          </a:prstGeom>
          <a:noFill/>
        </p:spPr>
        <p:txBody>
          <a:bodyPr wrap="square" tIns="108000" bIns="0" rtlCol="0" anchor="ctr">
            <a:spAutoFit/>
          </a:bodyPr>
          <a:lstStyle/>
          <a:p>
            <a:pPr algn="r">
              <a:lnSpc>
                <a:spcPts val="1000"/>
              </a:lnSpc>
            </a:pPr>
            <a:r>
              <a:rPr lang="en-US" sz="2500" b="1" i="0" spc="-100" baseline="0" noProof="0" dirty="0">
                <a:solidFill>
                  <a:schemeClr val="accent1"/>
                </a:solidFill>
                <a:latin typeface="+mj-lt"/>
              </a:rPr>
              <a:t>TREY</a:t>
            </a:r>
            <a:r>
              <a:rPr lang="en-US" sz="1600" b="1" i="0" spc="-100" baseline="0" noProof="0" dirty="0">
                <a:solidFill>
                  <a:schemeClr val="accent1"/>
                </a:solidFill>
                <a:latin typeface="+mj-lt"/>
              </a:rPr>
              <a:t> </a:t>
            </a:r>
            <a:br>
              <a:rPr lang="en-US" sz="1600" b="1" i="0" spc="-100" baseline="0" noProof="0" dirty="0">
                <a:solidFill>
                  <a:schemeClr val="accent1"/>
                </a:solidFill>
                <a:latin typeface="+mj-lt"/>
              </a:rPr>
            </a:br>
            <a:r>
              <a:rPr lang="en-US" sz="1200" b="0" i="0" spc="140" baseline="0" noProof="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research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xmlns="" id="{4BC39664-EB8B-4A32-915A-D4308F792772}"/>
              </a:ext>
            </a:extLst>
          </p:cNvPr>
          <p:cNvSpPr/>
          <p:nvPr userDrawn="1"/>
        </p:nvSpPr>
        <p:spPr>
          <a:xfrm>
            <a:off x="0" y="6803351"/>
            <a:ext cx="9780104" cy="5465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xmlns="" id="{9B49670D-8F18-44A8-B217-67B412095C0D}"/>
              </a:ext>
            </a:extLst>
          </p:cNvPr>
          <p:cNvSpPr/>
          <p:nvPr userDrawn="1"/>
        </p:nvSpPr>
        <p:spPr>
          <a:xfrm>
            <a:off x="11760000" y="6803351"/>
            <a:ext cx="432000" cy="546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xmlns="" id="{030FA059-EC32-4FFF-9673-48849B2FA43A}"/>
              </a:ext>
            </a:extLst>
          </p:cNvPr>
          <p:cNvCxnSpPr>
            <a:cxnSpLocks/>
          </p:cNvCxnSpPr>
          <p:nvPr userDrawn="1"/>
        </p:nvCxnSpPr>
        <p:spPr>
          <a:xfrm flipH="1">
            <a:off x="1" y="6371351"/>
            <a:ext cx="12191999" cy="0"/>
          </a:xfrm>
          <a:prstGeom prst="line">
            <a:avLst/>
          </a:prstGeom>
          <a:ln>
            <a:solidFill>
              <a:schemeClr val="bg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461632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2" r:id="rId2"/>
    <p:sldLayoutId id="2147483663" r:id="rId3"/>
    <p:sldLayoutId id="2147483658" r:id="rId4"/>
    <p:sldLayoutId id="2147483666" r:id="rId5"/>
    <p:sldLayoutId id="2147483659" r:id="rId6"/>
    <p:sldLayoutId id="2147483660" r:id="rId7"/>
    <p:sldLayoutId id="2147483664" r:id="rId8"/>
    <p:sldLayoutId id="2147483650" r:id="rId9"/>
    <p:sldLayoutId id="2147483652" r:id="rId10"/>
    <p:sldLayoutId id="2147483656" r:id="rId11"/>
    <p:sldLayoutId id="2147483657" r:id="rId12"/>
    <p:sldLayoutId id="2147483667" r:id="rId13"/>
    <p:sldLayoutId id="2147483668" r:id="rId14"/>
    <p:sldLayoutId id="2147483669" r:id="rId15"/>
    <p:sldLayoutId id="2147483670" r:id="rId16"/>
    <p:sldLayoutId id="2147483671" r:id="rId17"/>
    <p:sldLayoutId id="2147483673" r:id="rId18"/>
    <p:sldLayoutId id="2147483674" r:id="rId19"/>
    <p:sldLayoutId id="2147483654" r:id="rId20"/>
    <p:sldLayoutId id="2147483655" r:id="rId21"/>
    <p:sldLayoutId id="2147483675" r:id="rId22"/>
    <p:sldLayoutId id="2147483672" r:id="rId23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kern="1200" spc="-15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266700" indent="-2667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2925" indent="-276225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09625" indent="-2667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76325" indent="-2667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43025" indent="-2667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3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svg"/><Relationship Id="rId3" Type="http://schemas.openxmlformats.org/officeDocument/2006/relationships/image" Target="../media/image5.png"/><Relationship Id="rId7" Type="http://schemas.openxmlformats.org/officeDocument/2006/relationships/image" Target="../media/image7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8.xml"/><Relationship Id="rId6" Type="http://schemas.openxmlformats.org/officeDocument/2006/relationships/image" Target="../media/image11.svg"/><Relationship Id="rId5" Type="http://schemas.openxmlformats.org/officeDocument/2006/relationships/image" Target="../media/image6.png"/><Relationship Id="rId10" Type="http://schemas.openxmlformats.org/officeDocument/2006/relationships/image" Target="../media/image15.svg"/><Relationship Id="rId4" Type="http://schemas.openxmlformats.org/officeDocument/2006/relationships/image" Target="../media/image9.svg"/><Relationship Id="rId9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Placeholder 11" descr="Hands coming together in circle">
            <a:extLst>
              <a:ext uri="{FF2B5EF4-FFF2-40B4-BE49-F238E27FC236}">
                <a16:creationId xmlns:a16="http://schemas.microsoft.com/office/drawing/2014/main" xmlns="" id="{AA8A1CBA-9BB5-2246-9F4B-98EAD7C90158}"/>
              </a:ext>
            </a:extLst>
          </p:cNvPr>
          <p:cNvPicPr>
            <a:picLocks noGrp="1" noChangeAspect="1"/>
          </p:cNvPicPr>
          <p:nvPr>
            <p:ph type="pic" sz="quarter" idx="10"/>
          </p:nvPr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/>
      </p:pic>
      <p:sp>
        <p:nvSpPr>
          <p:cNvPr id="3" name="Title 2">
            <a:extLst>
              <a:ext uri="{FF2B5EF4-FFF2-40B4-BE49-F238E27FC236}">
                <a16:creationId xmlns:a16="http://schemas.microsoft.com/office/drawing/2014/main" xmlns="" id="{200B3D2B-613A-41BE-987D-E6A1324B456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200400" y="2595717"/>
            <a:ext cx="8991600" cy="1476632"/>
          </a:xfrm>
        </p:spPr>
        <p:txBody>
          <a:bodyPr/>
          <a:lstStyle/>
          <a:p>
            <a:r>
              <a:rPr lang="sr-Latn-BA" sz="3200" dirty="0" smtClean="0"/>
              <a:t>PROFESIONALNE   ORGANIZACIJE   IZ   PROCJENE  VRIJEDNOSTI    I  </a:t>
            </a:r>
            <a:br>
              <a:rPr lang="sr-Latn-BA" sz="3200" dirty="0" smtClean="0"/>
            </a:br>
            <a:r>
              <a:rPr lang="sr-Latn-BA" sz="3200" dirty="0" smtClean="0"/>
              <a:t>ULOGA   PROCJENJIVAČA   U   PROCJENI   VRIJEDNOSTI</a:t>
            </a:r>
            <a:endParaRPr lang="en-US" sz="3200" dirty="0"/>
          </a:p>
        </p:txBody>
      </p:sp>
      <p:sp>
        <p:nvSpPr>
          <p:cNvPr id="4" name="Subtitle 3">
            <a:extLst>
              <a:ext uri="{FF2B5EF4-FFF2-40B4-BE49-F238E27FC236}">
                <a16:creationId xmlns:a16="http://schemas.microsoft.com/office/drawing/2014/main" xmlns="" id="{4772945D-CA91-4CFE-8EB7-941C7618C99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200400" y="4061039"/>
            <a:ext cx="6580188" cy="580921"/>
          </a:xfrm>
        </p:spPr>
        <p:txBody>
          <a:bodyPr/>
          <a:lstStyle/>
          <a:p>
            <a:r>
              <a:rPr lang="sr-Latn-BA" dirty="0" smtClean="0"/>
              <a:t>Prof. dr Tajana Serdar Raković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992327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2000" y="431999"/>
            <a:ext cx="11328000" cy="1131329"/>
          </a:xfrm>
        </p:spPr>
        <p:txBody>
          <a:bodyPr/>
          <a:lstStyle/>
          <a:p>
            <a:pPr algn="ctr"/>
            <a:r>
              <a:rPr lang="sr-Latn-BA" dirty="0" smtClean="0"/>
              <a:t>2. PROFESIONALNE ORGANIZACIJE IZ PROCJENE VRIJEDNOSTI </a:t>
            </a:r>
            <a:br>
              <a:rPr lang="sr-Latn-BA" dirty="0" smtClean="0"/>
            </a:br>
            <a:r>
              <a:rPr lang="sr-Latn-BA" dirty="0" smtClean="0"/>
              <a:t>U EVROPI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60438" y="1661652"/>
            <a:ext cx="11199561" cy="4529598"/>
          </a:xfrm>
        </p:spPr>
        <p:txBody>
          <a:bodyPr/>
          <a:lstStyle/>
          <a:p>
            <a:r>
              <a:rPr lang="sr-Latn-BA" sz="2800" b="1" i="1" dirty="0"/>
              <a:t>Evropska unija računovodstvenih, ekonomskih i finansijskih stručnjaka</a:t>
            </a:r>
            <a:r>
              <a:rPr lang="sr-Latn-BA" sz="2800" b="1" dirty="0"/>
              <a:t> (</a:t>
            </a:r>
            <a:r>
              <a:rPr lang="sr-Latn-BA" sz="2800" b="1" i="1" dirty="0"/>
              <a:t>Union Européenne des Experts Comptables, Economiques et </a:t>
            </a:r>
            <a:r>
              <a:rPr lang="sr-Latn-BA" sz="2800" b="1" i="1" dirty="0" smtClean="0"/>
              <a:t>Financiers - UEC</a:t>
            </a:r>
            <a:r>
              <a:rPr lang="sr-Latn-BA" sz="2800" b="1" dirty="0" smtClean="0"/>
              <a:t>)  </a:t>
            </a:r>
            <a:r>
              <a:rPr lang="sr-Latn-BA" sz="2800" dirty="0"/>
              <a:t>osnovana je 1951. godine u Firenci. </a:t>
            </a:r>
            <a:endParaRPr lang="sr-Latn-BA" sz="2800" dirty="0" smtClean="0"/>
          </a:p>
          <a:p>
            <a:r>
              <a:rPr lang="sr-Latn-BA" sz="2800" dirty="0" smtClean="0"/>
              <a:t>Od </a:t>
            </a:r>
            <a:r>
              <a:rPr lang="sr-Latn-BA" sz="2800" dirty="0"/>
              <a:t>1961. godine izdavala je smjernice i preporuke za primjenu u oblasti procjene vrijednosti preduzeća, koje su 1977. dopunjene uvođenjem novih – prinosnih metoda za procjenu </a:t>
            </a:r>
            <a:r>
              <a:rPr lang="sr-Latn-BA" sz="2800" dirty="0" smtClean="0"/>
              <a:t>vrijednosti.</a:t>
            </a:r>
          </a:p>
          <a:p>
            <a:r>
              <a:rPr lang="sr-Latn-BA" sz="2800" dirty="0" smtClean="0"/>
              <a:t>Nasljednica </a:t>
            </a:r>
            <a:r>
              <a:rPr lang="sr-Latn-BA" sz="2800" dirty="0"/>
              <a:t>UEC je </a:t>
            </a:r>
            <a:r>
              <a:rPr lang="sr-Latn-BA" sz="2800" b="1" dirty="0"/>
              <a:t>Federacija evropskih računovodstvenih stručnjaka (</a:t>
            </a:r>
            <a:r>
              <a:rPr lang="sr-Latn-BA" sz="2800" b="1" i="1" dirty="0"/>
              <a:t>Fédération des Experts-comptables Européens </a:t>
            </a:r>
            <a:r>
              <a:rPr lang="sr-Latn-BA" sz="2800" b="1" i="1" dirty="0" smtClean="0"/>
              <a:t>- FEE</a:t>
            </a:r>
            <a:r>
              <a:rPr lang="sr-Latn-BA" sz="2800" b="1" dirty="0" smtClean="0"/>
              <a:t>), </a:t>
            </a:r>
            <a:r>
              <a:rPr lang="sr-Latn-BA" sz="2800" dirty="0" smtClean="0"/>
              <a:t>formirana 1987</a:t>
            </a:r>
            <a:r>
              <a:rPr lang="sr-Latn-BA" sz="2800" b="1" dirty="0" smtClean="0"/>
              <a:t>. </a:t>
            </a:r>
            <a:r>
              <a:rPr lang="sr-Latn-BA" sz="2800" dirty="0" smtClean="0"/>
              <a:t>u </a:t>
            </a:r>
            <a:r>
              <a:rPr lang="sr-Latn-BA" sz="2800" dirty="0"/>
              <a:t>okviru čije prakse od 2001. godine izlaze preporuke i vodič za procjenu vrijednosti malih i srednjih preduzeća (Business Valuation – A guide for small and medium sized enterprises). </a:t>
            </a:r>
            <a:endParaRPr lang="en-US" sz="2800" dirty="0"/>
          </a:p>
          <a:p>
            <a:endParaRPr lang="en-US" sz="28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noProof="0" smtClean="0"/>
              <a:t>Add a footer</a:t>
            </a:r>
            <a:endParaRPr lang="en-US" noProof="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19B51A1E-902D-48AF-9020-955120F399B6}" type="slidenum">
              <a:rPr lang="en-US" noProof="0" smtClean="0"/>
              <a:pPr/>
              <a:t>10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94956475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2000" y="255639"/>
            <a:ext cx="11328000" cy="1140542"/>
          </a:xfrm>
        </p:spPr>
        <p:txBody>
          <a:bodyPr/>
          <a:lstStyle/>
          <a:p>
            <a:pPr algn="ctr"/>
            <a:r>
              <a:rPr lang="sr-Latn-BA" dirty="0">
                <a:solidFill>
                  <a:prstClr val="black">
                    <a:lumMod val="75000"/>
                    <a:lumOff val="25000"/>
                  </a:prstClr>
                </a:solidFill>
              </a:rPr>
              <a:t>2. PROFESIONALNE ORGANIZACIJE IZ PROCJENE VRIJEDNOSTI </a:t>
            </a:r>
            <a:br>
              <a:rPr lang="sr-Latn-BA" dirty="0">
                <a:solidFill>
                  <a:prstClr val="black">
                    <a:lumMod val="75000"/>
                    <a:lumOff val="25000"/>
                  </a:prstClr>
                </a:solidFill>
              </a:rPr>
            </a:br>
            <a:r>
              <a:rPr lang="sr-Latn-BA" dirty="0">
                <a:solidFill>
                  <a:prstClr val="black">
                    <a:lumMod val="75000"/>
                    <a:lumOff val="25000"/>
                  </a:prstClr>
                </a:solidFill>
              </a:rPr>
              <a:t>U </a:t>
            </a:r>
            <a:r>
              <a:rPr lang="sr-Latn-BA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EVROPI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2000" y="1396181"/>
            <a:ext cx="11327999" cy="4795068"/>
          </a:xfrm>
        </p:spPr>
        <p:txBody>
          <a:bodyPr/>
          <a:lstStyle/>
          <a:p>
            <a:r>
              <a:rPr lang="sr-Latn-BA" sz="2400" dirty="0"/>
              <a:t>Njemačka je zbog specifičnosti svog prava i razlika u odnosu na anglosaksonsku praksu formirala sopstvene profesionalne organizacije u ovoj oblasti. </a:t>
            </a:r>
            <a:endParaRPr lang="sr-Latn-BA" sz="2400" dirty="0" smtClean="0"/>
          </a:p>
          <a:p>
            <a:r>
              <a:rPr lang="sr-Latn-BA" sz="2400" dirty="0" smtClean="0"/>
              <a:t>U </a:t>
            </a:r>
            <a:r>
              <a:rPr lang="sr-Latn-BA" sz="2400" dirty="0"/>
              <a:t>Frankfurtu na Majni je 2005. za njemačko govorno područje osnovana </a:t>
            </a:r>
            <a:r>
              <a:rPr lang="sr-Latn-BA" sz="2400" b="1" dirty="0"/>
              <a:t>Evropska asocijacija sertifikovanih procjenjivača i analitičara</a:t>
            </a:r>
            <a:r>
              <a:rPr lang="sr-Latn-BA" sz="2400" dirty="0"/>
              <a:t> (</a:t>
            </a:r>
            <a:r>
              <a:rPr lang="sr-Latn-BA" sz="2400" b="1" i="1" dirty="0"/>
              <a:t>European Association of Certified Valuators and Analysts </a:t>
            </a:r>
            <a:r>
              <a:rPr lang="sr-Latn-BA" sz="2400" b="1" i="1" dirty="0" smtClean="0"/>
              <a:t>– EACVA</a:t>
            </a:r>
            <a:r>
              <a:rPr lang="sr-Latn-BA" sz="2400" dirty="0" smtClean="0"/>
              <a:t>) koja </a:t>
            </a:r>
            <a:r>
              <a:rPr lang="sr-Latn-BA" sz="2400" dirty="0"/>
              <a:t>dodjeljuje stručni naziv ovlašćeni analitičar vrijednosti preduzeća (CVA) po uzoru na američku asocijaciju NACVA. </a:t>
            </a:r>
            <a:endParaRPr lang="sr-Latn-BA" sz="2400" dirty="0" smtClean="0"/>
          </a:p>
          <a:p>
            <a:r>
              <a:rPr lang="sr-Latn-BA" sz="2400" dirty="0" smtClean="0"/>
              <a:t>U </a:t>
            </a:r>
            <a:r>
              <a:rPr lang="sr-Latn-BA" sz="2400" dirty="0"/>
              <a:t>okviru njemačke Privredne komore za reviziju (Kammer der deutschen Wirtschaftsprüfer) još od 1966. djeluje poseban </a:t>
            </a:r>
            <a:r>
              <a:rPr lang="sr-Latn-BA" sz="2400" i="1" dirty="0"/>
              <a:t>Odbor za procjenu vrijednosti preduzeća</a:t>
            </a:r>
            <a:r>
              <a:rPr lang="sr-Latn-BA" sz="2400" dirty="0"/>
              <a:t> (njem. Fachausschuss für Unternehmensbeewertung </a:t>
            </a:r>
            <a:r>
              <a:rPr lang="sr-Latn-BA" sz="2400" dirty="0" smtClean="0"/>
              <a:t>-FAUB). </a:t>
            </a:r>
          </a:p>
          <a:p>
            <a:r>
              <a:rPr lang="sr-Latn-BA" sz="2400" dirty="0" smtClean="0"/>
              <a:t>Ovaj </a:t>
            </a:r>
            <a:r>
              <a:rPr lang="sr-Latn-BA" sz="2400" dirty="0"/>
              <a:t>Odbor u saradnji sa </a:t>
            </a:r>
            <a:r>
              <a:rPr lang="sr-Latn-BA" sz="2400" i="1" dirty="0"/>
              <a:t>Institutom njemačkih revizora </a:t>
            </a:r>
            <a:r>
              <a:rPr lang="sr-Latn-BA" sz="2400" dirty="0"/>
              <a:t>(Institut der deutschen Wirtschaftsprüfer </a:t>
            </a:r>
            <a:r>
              <a:rPr lang="sr-Latn-BA" sz="2400" dirty="0" smtClean="0"/>
              <a:t>– IDW) od </a:t>
            </a:r>
            <a:r>
              <a:rPr lang="sr-Latn-BA" sz="2400" dirty="0"/>
              <a:t>2000. godine kontinuirano nadograđuje razvoj procjenjivačke prakse u Njemačkoj te izdaje i revidira njemačke standarde vrednovanja.</a:t>
            </a:r>
            <a:endParaRPr lang="en-US" sz="2400" dirty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noProof="0" smtClean="0"/>
              <a:t>Add a footer</a:t>
            </a:r>
            <a:endParaRPr lang="en-US" noProof="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19B51A1E-902D-48AF-9020-955120F399B6}" type="slidenum">
              <a:rPr lang="en-US" noProof="0" smtClean="0"/>
              <a:pPr/>
              <a:t>11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81718077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800" y="304801"/>
            <a:ext cx="11328200" cy="727538"/>
          </a:xfrm>
        </p:spPr>
        <p:txBody>
          <a:bodyPr/>
          <a:lstStyle/>
          <a:p>
            <a:pPr algn="ctr"/>
            <a:r>
              <a:rPr lang="sr-Latn-BA" dirty="0"/>
              <a:t>2. PROFESIONALNE ORGANIZACIJE IZ PROCJENE VRIJEDNOSTI </a:t>
            </a:r>
            <a:br>
              <a:rPr lang="sr-Latn-BA" dirty="0"/>
            </a:br>
            <a:r>
              <a:rPr lang="sr-Latn-BA" dirty="0"/>
              <a:t>U EVROPI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32"/>
          </p:nvPr>
        </p:nvSpPr>
        <p:spPr>
          <a:xfrm>
            <a:off x="509597" y="1338140"/>
            <a:ext cx="11250203" cy="353961"/>
          </a:xfrm>
        </p:spPr>
        <p:txBody>
          <a:bodyPr/>
          <a:lstStyle/>
          <a:p>
            <a:pPr algn="ctr"/>
            <a:r>
              <a:rPr lang="sr-Latn-BA" sz="2800" b="1" dirty="0" smtClean="0">
                <a:solidFill>
                  <a:schemeClr val="tx2"/>
                </a:solidFill>
              </a:rPr>
              <a:t>Ev</a:t>
            </a:r>
            <a:r>
              <a:rPr lang="en-US" sz="2800" b="1" dirty="0">
                <a:solidFill>
                  <a:schemeClr val="tx2"/>
                </a:solidFill>
              </a:rPr>
              <a:t>ropska </a:t>
            </a:r>
            <a:r>
              <a:rPr lang="sr-Latn-BA" sz="2800" b="1" dirty="0">
                <a:solidFill>
                  <a:schemeClr val="tx2"/>
                </a:solidFill>
              </a:rPr>
              <a:t>grupacija</a:t>
            </a:r>
            <a:r>
              <a:rPr lang="en-US" sz="2800" b="1" dirty="0">
                <a:solidFill>
                  <a:schemeClr val="tx2"/>
                </a:solidFill>
              </a:rPr>
              <a:t> udruženja </a:t>
            </a:r>
            <a:r>
              <a:rPr lang="en-US" sz="2800" b="1" dirty="0" smtClean="0">
                <a:solidFill>
                  <a:schemeClr val="tx2"/>
                </a:solidFill>
              </a:rPr>
              <a:t>procjenjivača</a:t>
            </a:r>
            <a:r>
              <a:rPr lang="sr-Latn-BA" sz="2800" b="1" dirty="0" smtClean="0">
                <a:solidFill>
                  <a:schemeClr val="tx2"/>
                </a:solidFill>
              </a:rPr>
              <a:t> -TEGoVA </a:t>
            </a:r>
            <a:endParaRPr lang="en-US" sz="2800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12555" y="2074606"/>
            <a:ext cx="11328000" cy="4512745"/>
          </a:xfrm>
        </p:spPr>
        <p:txBody>
          <a:bodyPr/>
          <a:lstStyle/>
          <a:p>
            <a:r>
              <a:rPr lang="sr-Latn-BA" sz="2800" b="1" dirty="0" smtClean="0">
                <a:solidFill>
                  <a:schemeClr val="tx2"/>
                </a:solidFill>
              </a:rPr>
              <a:t>Ev</a:t>
            </a:r>
            <a:r>
              <a:rPr lang="en-US" sz="2800" b="1" dirty="0" smtClean="0">
                <a:solidFill>
                  <a:schemeClr val="tx2"/>
                </a:solidFill>
              </a:rPr>
              <a:t>ropska </a:t>
            </a:r>
            <a:r>
              <a:rPr lang="sr-Latn-BA" sz="2800" b="1" dirty="0" smtClean="0">
                <a:solidFill>
                  <a:schemeClr val="tx2"/>
                </a:solidFill>
              </a:rPr>
              <a:t>grupacija</a:t>
            </a:r>
            <a:r>
              <a:rPr lang="en-US" sz="2800" b="1" dirty="0" smtClean="0">
                <a:solidFill>
                  <a:schemeClr val="tx2"/>
                </a:solidFill>
              </a:rPr>
              <a:t> </a:t>
            </a:r>
            <a:r>
              <a:rPr lang="en-US" sz="2800" b="1" dirty="0">
                <a:solidFill>
                  <a:schemeClr val="tx2"/>
                </a:solidFill>
              </a:rPr>
              <a:t>udruženja </a:t>
            </a:r>
            <a:r>
              <a:rPr lang="en-US" sz="2800" b="1" dirty="0" smtClean="0">
                <a:solidFill>
                  <a:schemeClr val="tx2"/>
                </a:solidFill>
              </a:rPr>
              <a:t>procjenjivača</a:t>
            </a:r>
            <a:r>
              <a:rPr lang="sr-Latn-BA" sz="2800" b="1" dirty="0" smtClean="0">
                <a:solidFill>
                  <a:schemeClr val="tx2"/>
                </a:solidFill>
              </a:rPr>
              <a:t> </a:t>
            </a:r>
            <a:r>
              <a:rPr lang="sr-Latn-BA" sz="2800" b="1" dirty="0" smtClean="0"/>
              <a:t>(</a:t>
            </a:r>
            <a:r>
              <a:rPr lang="en-US" sz="2800" b="1" i="1" dirty="0" smtClean="0"/>
              <a:t>The </a:t>
            </a:r>
            <a:r>
              <a:rPr lang="en-US" sz="2800" b="1" i="1" dirty="0"/>
              <a:t>European Group of </a:t>
            </a:r>
            <a:r>
              <a:rPr lang="en-US" sz="2800" b="1" i="1" dirty="0" err="1"/>
              <a:t>Valuers'</a:t>
            </a:r>
            <a:r>
              <a:rPr lang="en-US" sz="2800" b="1" i="1" dirty="0"/>
              <a:t> Associations</a:t>
            </a:r>
            <a:r>
              <a:rPr lang="en-US" sz="2800" b="1" i="1" dirty="0" smtClean="0"/>
              <a:t> </a:t>
            </a:r>
            <a:r>
              <a:rPr lang="en-US" sz="2800" b="1" i="1" dirty="0" err="1" smtClean="0"/>
              <a:t>TEGoVA</a:t>
            </a:r>
            <a:r>
              <a:rPr lang="sr-Latn-BA" sz="2800" b="1" dirty="0" smtClean="0"/>
              <a:t>) </a:t>
            </a:r>
            <a:r>
              <a:rPr lang="en-US" sz="2800" dirty="0" smtClean="0"/>
              <a:t>je e</a:t>
            </a:r>
            <a:r>
              <a:rPr lang="sr-Latn-BA" sz="2800" dirty="0" smtClean="0"/>
              <a:t>v</a:t>
            </a:r>
            <a:r>
              <a:rPr lang="en-US" sz="2800" dirty="0" smtClean="0"/>
              <a:t>ropska </a:t>
            </a:r>
            <a:r>
              <a:rPr lang="en-US" sz="2800" dirty="0"/>
              <a:t>neprofitna asocijacija </a:t>
            </a:r>
            <a:r>
              <a:rPr lang="en-US" sz="2800" dirty="0" err="1"/>
              <a:t>koju</a:t>
            </a:r>
            <a:r>
              <a:rPr lang="en-US" sz="2800" dirty="0"/>
              <a:t> </a:t>
            </a:r>
            <a:r>
              <a:rPr lang="en-US" sz="2800" dirty="0" err="1"/>
              <a:t>čine</a:t>
            </a:r>
            <a:r>
              <a:rPr lang="en-US" sz="2800" dirty="0"/>
              <a:t> 73 </a:t>
            </a:r>
            <a:r>
              <a:rPr lang="sr-Latn-BA" sz="2800" dirty="0" smtClean="0"/>
              <a:t>profesionalna udruženja </a:t>
            </a:r>
            <a:r>
              <a:rPr lang="en-US" sz="2800" dirty="0" err="1" smtClean="0"/>
              <a:t>iz</a:t>
            </a:r>
            <a:r>
              <a:rPr lang="en-US" sz="2800" dirty="0" smtClean="0"/>
              <a:t> </a:t>
            </a:r>
            <a:r>
              <a:rPr lang="en-US" sz="2800" dirty="0"/>
              <a:t>38 država, </a:t>
            </a:r>
            <a:r>
              <a:rPr lang="sr-Latn-BA" sz="2800" dirty="0" smtClean="0"/>
              <a:t>koja </a:t>
            </a:r>
            <a:r>
              <a:rPr lang="en-US" sz="2800" dirty="0" err="1" smtClean="0"/>
              <a:t>predstavljaju</a:t>
            </a:r>
            <a:r>
              <a:rPr lang="en-US" sz="2800" dirty="0" smtClean="0"/>
              <a:t> </a:t>
            </a:r>
            <a:r>
              <a:rPr lang="en-US" sz="2800" dirty="0" err="1"/>
              <a:t>više</a:t>
            </a:r>
            <a:r>
              <a:rPr lang="en-US" sz="2800" dirty="0"/>
              <a:t> od 70.000 </a:t>
            </a:r>
            <a:r>
              <a:rPr lang="en-US" sz="2800" dirty="0" err="1"/>
              <a:t>procjenitelja</a:t>
            </a:r>
            <a:r>
              <a:rPr lang="en-US" sz="2800" dirty="0"/>
              <a:t> u </a:t>
            </a:r>
            <a:r>
              <a:rPr lang="en-US" sz="2800" dirty="0" smtClean="0"/>
              <a:t>E</a:t>
            </a:r>
            <a:r>
              <a:rPr lang="sr-Latn-BA" sz="2800" dirty="0" smtClean="0"/>
              <a:t>v</a:t>
            </a:r>
            <a:r>
              <a:rPr lang="en-US" sz="2800" dirty="0" err="1" smtClean="0"/>
              <a:t>ropi</a:t>
            </a:r>
            <a:r>
              <a:rPr lang="en-US" sz="2800" dirty="0" smtClean="0"/>
              <a:t>.</a:t>
            </a:r>
            <a:endParaRPr lang="sr-Latn-BA" sz="2800" dirty="0" smtClean="0"/>
          </a:p>
          <a:p>
            <a:r>
              <a:rPr lang="sr-Latn-BA" sz="2800" dirty="0" smtClean="0"/>
              <a:t>TEGoVA je </a:t>
            </a:r>
            <a:r>
              <a:rPr lang="sr-Latn-BA" sz="2800" dirty="0"/>
              <a:t>p</a:t>
            </a:r>
            <a:r>
              <a:rPr lang="en-US" sz="2800" dirty="0" err="1" smtClean="0"/>
              <a:t>ane</a:t>
            </a:r>
            <a:r>
              <a:rPr lang="sr-Latn-BA" sz="2800" dirty="0" smtClean="0"/>
              <a:t>v</a:t>
            </a:r>
            <a:r>
              <a:rPr lang="en-US" sz="2800" dirty="0" smtClean="0"/>
              <a:t>ropska </a:t>
            </a:r>
            <a:r>
              <a:rPr lang="sr-Latn-BA" sz="2800" dirty="0" smtClean="0"/>
              <a:t>asocijacija</a:t>
            </a:r>
            <a:r>
              <a:rPr lang="en-US" sz="2800" dirty="0" smtClean="0"/>
              <a:t> </a:t>
            </a:r>
            <a:r>
              <a:rPr lang="en-US" sz="2800" dirty="0" err="1"/>
              <a:t>profesionalnih</a:t>
            </a:r>
            <a:r>
              <a:rPr lang="en-US" sz="2800" dirty="0"/>
              <a:t> </a:t>
            </a:r>
            <a:r>
              <a:rPr lang="en-US" sz="2800" dirty="0" err="1"/>
              <a:t>tijela</a:t>
            </a:r>
            <a:r>
              <a:rPr lang="en-US" sz="2800" dirty="0"/>
              <a:t> </a:t>
            </a:r>
            <a:r>
              <a:rPr lang="en-US" sz="2800" dirty="0" err="1"/>
              <a:t>koja</a:t>
            </a:r>
            <a:r>
              <a:rPr lang="en-US" sz="2800" dirty="0"/>
              <a:t> </a:t>
            </a:r>
            <a:r>
              <a:rPr lang="en-US" sz="2800" dirty="0" smtClean="0"/>
              <a:t>rad</a:t>
            </a:r>
            <a:r>
              <a:rPr lang="sr-Latn-BA" sz="2800" dirty="0" smtClean="0"/>
              <a:t>i</a:t>
            </a:r>
            <a:r>
              <a:rPr lang="en-US" sz="2800" dirty="0" smtClean="0"/>
              <a:t> </a:t>
            </a:r>
            <a:r>
              <a:rPr lang="sr-Latn-BA" sz="2800" dirty="0" smtClean="0"/>
              <a:t>n</a:t>
            </a:r>
            <a:r>
              <a:rPr lang="en-US" sz="2800" dirty="0" smtClean="0"/>
              <a:t>a standard</a:t>
            </a:r>
            <a:r>
              <a:rPr lang="sr-Latn-BA" sz="2800" dirty="0" smtClean="0"/>
              <a:t>ima</a:t>
            </a:r>
            <a:r>
              <a:rPr lang="en-US" sz="2800" dirty="0" smtClean="0"/>
              <a:t>, </a:t>
            </a:r>
            <a:r>
              <a:rPr lang="en-US" sz="2800" dirty="0" err="1" smtClean="0"/>
              <a:t>eti</a:t>
            </a:r>
            <a:r>
              <a:rPr lang="sr-Latn-BA" sz="2800" dirty="0" smtClean="0"/>
              <a:t>ci</a:t>
            </a:r>
            <a:r>
              <a:rPr lang="en-US" sz="2800" dirty="0" smtClean="0"/>
              <a:t> </a:t>
            </a:r>
            <a:r>
              <a:rPr lang="en-US" sz="2800" dirty="0"/>
              <a:t>i </a:t>
            </a:r>
            <a:r>
              <a:rPr lang="en-US" sz="2800" dirty="0" err="1" smtClean="0"/>
              <a:t>kvalitet</a:t>
            </a:r>
            <a:r>
              <a:rPr lang="sr-Latn-BA" sz="2800" dirty="0" smtClean="0"/>
              <a:t>i</a:t>
            </a:r>
            <a:r>
              <a:rPr lang="en-US" sz="2800" dirty="0" smtClean="0"/>
              <a:t> </a:t>
            </a:r>
            <a:r>
              <a:rPr lang="en-US" sz="2800" dirty="0"/>
              <a:t>na </a:t>
            </a:r>
            <a:r>
              <a:rPr lang="en-US" sz="2800" dirty="0" err="1"/>
              <a:t>tržištu</a:t>
            </a:r>
            <a:r>
              <a:rPr lang="en-US" sz="2800" dirty="0"/>
              <a:t> </a:t>
            </a:r>
            <a:r>
              <a:rPr lang="en-US" sz="2800" dirty="0" smtClean="0"/>
              <a:t>procjene</a:t>
            </a:r>
            <a:r>
              <a:rPr lang="sr-Latn-BA" sz="2800" dirty="0" smtClean="0"/>
              <a:t> vrijednosti </a:t>
            </a:r>
            <a:r>
              <a:rPr lang="en-US" sz="2800" dirty="0" smtClean="0"/>
              <a:t> </a:t>
            </a:r>
            <a:r>
              <a:rPr lang="en-US" sz="2800" dirty="0" err="1"/>
              <a:t>nekretnina</a:t>
            </a:r>
            <a:r>
              <a:rPr lang="en-US" sz="2800" dirty="0" smtClean="0"/>
              <a:t>.</a:t>
            </a:r>
            <a:endParaRPr lang="sr-Latn-BA" sz="2800" dirty="0" smtClean="0"/>
          </a:p>
          <a:p>
            <a:r>
              <a:rPr lang="sr-Latn-BA" sz="2800" dirty="0" smtClean="0"/>
              <a:t>Osnovni</a:t>
            </a:r>
            <a:r>
              <a:rPr lang="en-US" sz="2800" dirty="0" smtClean="0"/>
              <a:t> </a:t>
            </a:r>
            <a:r>
              <a:rPr lang="en-US" sz="2800" dirty="0"/>
              <a:t>cilj </a:t>
            </a:r>
            <a:r>
              <a:rPr lang="en-US" sz="2800" dirty="0" err="1" smtClean="0"/>
              <a:t>TEGoVA</a:t>
            </a:r>
            <a:r>
              <a:rPr lang="sr-Latn-BA" sz="2800" dirty="0" smtClean="0"/>
              <a:t> ogleda se u naučnoj</a:t>
            </a:r>
            <a:r>
              <a:rPr lang="en-US" sz="2800" dirty="0" smtClean="0"/>
              <a:t> </a:t>
            </a:r>
            <a:r>
              <a:rPr lang="en-US" sz="2800" dirty="0"/>
              <a:t>i </a:t>
            </a:r>
            <a:r>
              <a:rPr lang="en-US" sz="2800" dirty="0" err="1" smtClean="0"/>
              <a:t>obrazovn</a:t>
            </a:r>
            <a:r>
              <a:rPr lang="sr-Latn-BA" sz="2800" dirty="0" smtClean="0"/>
              <a:t>oj</a:t>
            </a:r>
            <a:r>
              <a:rPr lang="en-US" sz="2800" dirty="0" smtClean="0"/>
              <a:t> </a:t>
            </a:r>
            <a:r>
              <a:rPr lang="en-US" sz="2800" dirty="0" err="1" smtClean="0"/>
              <a:t>promocij</a:t>
            </a:r>
            <a:r>
              <a:rPr lang="sr-Latn-BA" sz="2800" dirty="0" smtClean="0"/>
              <a:t>i</a:t>
            </a:r>
            <a:r>
              <a:rPr lang="en-US" sz="2800" dirty="0" smtClean="0"/>
              <a:t> </a:t>
            </a:r>
            <a:r>
              <a:rPr lang="sr-Latn-BA" sz="2800" dirty="0" smtClean="0"/>
              <a:t>procjenjivačke </a:t>
            </a:r>
            <a:r>
              <a:rPr lang="en-US" sz="2800" dirty="0" err="1" smtClean="0"/>
              <a:t>profesije</a:t>
            </a:r>
            <a:r>
              <a:rPr lang="en-US" sz="2800" dirty="0" smtClean="0"/>
              <a:t> i </a:t>
            </a:r>
            <a:r>
              <a:rPr lang="sr-Latn-BA" sz="2800" dirty="0" smtClean="0"/>
              <a:t>harmonizaciji sa</a:t>
            </a:r>
            <a:r>
              <a:rPr lang="en-US" sz="2800" dirty="0" smtClean="0"/>
              <a:t> e</a:t>
            </a:r>
            <a:r>
              <a:rPr lang="sr-Latn-BA" sz="2800" dirty="0" smtClean="0"/>
              <a:t>v</a:t>
            </a:r>
            <a:r>
              <a:rPr lang="en-US" sz="2800" dirty="0" err="1" smtClean="0"/>
              <a:t>ropski</a:t>
            </a:r>
            <a:r>
              <a:rPr lang="sr-Latn-BA" sz="2800" dirty="0" smtClean="0"/>
              <a:t>m</a:t>
            </a:r>
            <a:r>
              <a:rPr lang="en-US" sz="2800" dirty="0" smtClean="0"/>
              <a:t> </a:t>
            </a:r>
            <a:r>
              <a:rPr lang="sr-Latn-BA" sz="2800" dirty="0" smtClean="0"/>
              <a:t>standardima</a:t>
            </a:r>
            <a:r>
              <a:rPr lang="en-US" sz="2800" dirty="0" smtClean="0"/>
              <a:t> </a:t>
            </a:r>
            <a:r>
              <a:rPr lang="en-US" sz="2800" dirty="0"/>
              <a:t>vrednovanja.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noProof="0" smtClean="0"/>
              <a:t>Add a footer</a:t>
            </a:r>
            <a:endParaRPr lang="en-US" noProof="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19B51A1E-902D-48AF-9020-955120F399B6}" type="slidenum">
              <a:rPr lang="en-US" noProof="0" smtClean="0"/>
              <a:pPr/>
              <a:t>12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4758538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800" y="304801"/>
            <a:ext cx="11328200" cy="727538"/>
          </a:xfrm>
        </p:spPr>
        <p:txBody>
          <a:bodyPr/>
          <a:lstStyle/>
          <a:p>
            <a:pPr algn="ctr"/>
            <a:r>
              <a:rPr lang="sr-Latn-BA" dirty="0"/>
              <a:t>2. PROFESIONALNE ORGANIZACIJE IZ PROCJENE VRIJEDNOSTI </a:t>
            </a:r>
            <a:br>
              <a:rPr lang="sr-Latn-BA" dirty="0"/>
            </a:br>
            <a:r>
              <a:rPr lang="sr-Latn-BA" dirty="0"/>
              <a:t>U EVROPI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32"/>
          </p:nvPr>
        </p:nvSpPr>
        <p:spPr>
          <a:xfrm>
            <a:off x="470698" y="1116258"/>
            <a:ext cx="11250203" cy="353961"/>
          </a:xfrm>
        </p:spPr>
        <p:txBody>
          <a:bodyPr/>
          <a:lstStyle/>
          <a:p>
            <a:pPr algn="ctr"/>
            <a:r>
              <a:rPr lang="sr-Latn-BA" sz="2800" b="1" dirty="0" smtClean="0">
                <a:solidFill>
                  <a:schemeClr val="tx2"/>
                </a:solidFill>
              </a:rPr>
              <a:t>Ev</a:t>
            </a:r>
            <a:r>
              <a:rPr lang="en-US" sz="2800" b="1" dirty="0">
                <a:solidFill>
                  <a:schemeClr val="tx2"/>
                </a:solidFill>
              </a:rPr>
              <a:t>ropska </a:t>
            </a:r>
            <a:r>
              <a:rPr lang="sr-Latn-BA" sz="2800" b="1" dirty="0">
                <a:solidFill>
                  <a:schemeClr val="tx2"/>
                </a:solidFill>
              </a:rPr>
              <a:t>grupacija</a:t>
            </a:r>
            <a:r>
              <a:rPr lang="en-US" sz="2800" b="1" dirty="0">
                <a:solidFill>
                  <a:schemeClr val="tx2"/>
                </a:solidFill>
              </a:rPr>
              <a:t> udruženja </a:t>
            </a:r>
            <a:r>
              <a:rPr lang="en-US" sz="2800" b="1" dirty="0" smtClean="0">
                <a:solidFill>
                  <a:schemeClr val="tx2"/>
                </a:solidFill>
              </a:rPr>
              <a:t>procjenjivača</a:t>
            </a:r>
            <a:r>
              <a:rPr lang="sr-Latn-BA" sz="2800" b="1" dirty="0" smtClean="0">
                <a:solidFill>
                  <a:schemeClr val="tx2"/>
                </a:solidFill>
              </a:rPr>
              <a:t> -TEGoVA </a:t>
            </a:r>
            <a:endParaRPr lang="en-US" sz="2800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31800" y="1691149"/>
            <a:ext cx="11328000" cy="4748672"/>
          </a:xfrm>
        </p:spPr>
        <p:txBody>
          <a:bodyPr/>
          <a:lstStyle/>
          <a:p>
            <a:pPr marL="0" indent="0">
              <a:buNone/>
            </a:pPr>
            <a:r>
              <a:rPr lang="sr-Latn-BA" sz="2400" u="sng" dirty="0" smtClean="0">
                <a:solidFill>
                  <a:schemeClr val="tx2"/>
                </a:solidFill>
              </a:rPr>
              <a:t>Glavne aktivnosti TEGoVA uključuju:</a:t>
            </a:r>
          </a:p>
          <a:p>
            <a:pPr marL="0" indent="0">
              <a:buNone/>
            </a:pPr>
            <a:r>
              <a:rPr lang="sr-Latn-BA" sz="2400" b="1" dirty="0" smtClean="0">
                <a:solidFill>
                  <a:schemeClr val="tx2"/>
                </a:solidFill>
              </a:rPr>
              <a:t>1. Vrednovanje </a:t>
            </a:r>
            <a:r>
              <a:rPr lang="sr-Latn-BA" sz="2400" b="1" dirty="0">
                <a:solidFill>
                  <a:schemeClr val="tx2"/>
                </a:solidFill>
              </a:rPr>
              <a:t>i </a:t>
            </a:r>
            <a:r>
              <a:rPr lang="sr-Latn-BA" sz="2400" b="1" dirty="0" smtClean="0">
                <a:solidFill>
                  <a:schemeClr val="tx2"/>
                </a:solidFill>
              </a:rPr>
              <a:t>standarde</a:t>
            </a:r>
          </a:p>
          <a:p>
            <a:pPr lvl="1"/>
            <a:r>
              <a:rPr lang="sr-Latn-BA" sz="2200" dirty="0" smtClean="0">
                <a:solidFill>
                  <a:schemeClr val="tx2"/>
                </a:solidFill>
              </a:rPr>
              <a:t>Izrada </a:t>
            </a:r>
            <a:r>
              <a:rPr lang="sr-Latn-BA" sz="2200" dirty="0">
                <a:solidFill>
                  <a:schemeClr val="tx2"/>
                </a:solidFill>
              </a:rPr>
              <a:t>i promocija </a:t>
            </a:r>
            <a:r>
              <a:rPr lang="sr-Latn-BA" sz="2200" b="1" dirty="0" smtClean="0">
                <a:solidFill>
                  <a:schemeClr val="tx2"/>
                </a:solidFill>
              </a:rPr>
              <a:t>Evropskih </a:t>
            </a:r>
            <a:r>
              <a:rPr lang="sr-Latn-BA" sz="2200" b="1" dirty="0">
                <a:solidFill>
                  <a:schemeClr val="tx2"/>
                </a:solidFill>
              </a:rPr>
              <a:t>standarda vrednovanja (EVS) </a:t>
            </a:r>
            <a:r>
              <a:rPr lang="sr-Latn-BA" sz="2200" dirty="0">
                <a:solidFill>
                  <a:schemeClr val="tx2"/>
                </a:solidFill>
              </a:rPr>
              <a:t>za usvajanje u cijeloj Europi i </a:t>
            </a:r>
            <a:r>
              <a:rPr lang="sr-Latn-BA" sz="2200" dirty="0" smtClean="0">
                <a:solidFill>
                  <a:schemeClr val="tx2"/>
                </a:solidFill>
              </a:rPr>
              <a:t>preporuke za standardni pristup </a:t>
            </a:r>
            <a:r>
              <a:rPr lang="sr-Latn-BA" sz="2200" dirty="0">
                <a:solidFill>
                  <a:schemeClr val="tx2"/>
                </a:solidFill>
              </a:rPr>
              <a:t>metodologijama </a:t>
            </a:r>
            <a:r>
              <a:rPr lang="sr-Latn-BA" sz="2200" dirty="0" smtClean="0">
                <a:solidFill>
                  <a:schemeClr val="tx2"/>
                </a:solidFill>
              </a:rPr>
              <a:t>vrednovanja.</a:t>
            </a:r>
          </a:p>
          <a:p>
            <a:pPr lvl="1"/>
            <a:r>
              <a:rPr lang="en-US" sz="2200" dirty="0" err="1" smtClean="0"/>
              <a:t>TEGoVA</a:t>
            </a:r>
            <a:r>
              <a:rPr lang="en-US" sz="2200" dirty="0" smtClean="0"/>
              <a:t> </a:t>
            </a:r>
            <a:r>
              <a:rPr lang="en-US" sz="2200" dirty="0"/>
              <a:t>je </a:t>
            </a:r>
            <a:r>
              <a:rPr lang="en-US" sz="2200" dirty="0" err="1"/>
              <a:t>objavljivala</a:t>
            </a:r>
            <a:r>
              <a:rPr lang="en-US" sz="2200" dirty="0"/>
              <a:t> </a:t>
            </a:r>
            <a:r>
              <a:rPr lang="en-US" sz="2200" dirty="0" smtClean="0"/>
              <a:t>E</a:t>
            </a:r>
            <a:r>
              <a:rPr lang="sr-Latn-BA" sz="2200" dirty="0" smtClean="0"/>
              <a:t>v</a:t>
            </a:r>
            <a:r>
              <a:rPr lang="en-US" sz="2200" dirty="0" err="1" smtClean="0"/>
              <a:t>ropske</a:t>
            </a:r>
            <a:r>
              <a:rPr lang="en-US" sz="2200" dirty="0" smtClean="0"/>
              <a:t> </a:t>
            </a:r>
            <a:r>
              <a:rPr lang="en-US" sz="2200" dirty="0"/>
              <a:t>standarde vrednovanja od </a:t>
            </a:r>
            <a:r>
              <a:rPr lang="en-US" sz="2200" dirty="0" err="1"/>
              <a:t>početka</a:t>
            </a:r>
            <a:r>
              <a:rPr lang="en-US" sz="2200" dirty="0"/>
              <a:t> 1980-ih. </a:t>
            </a:r>
            <a:r>
              <a:rPr lang="en-US" sz="2200" dirty="0" err="1" smtClean="0"/>
              <a:t>Osmo</a:t>
            </a:r>
            <a:r>
              <a:rPr lang="en-US" sz="2200" dirty="0" smtClean="0"/>
              <a:t> </a:t>
            </a:r>
            <a:r>
              <a:rPr lang="en-US" sz="2200" dirty="0" err="1" smtClean="0"/>
              <a:t>izdanje</a:t>
            </a:r>
            <a:r>
              <a:rPr lang="en-US" sz="2200" dirty="0" smtClean="0"/>
              <a:t> je</a:t>
            </a:r>
            <a:r>
              <a:rPr lang="sr-Latn-BA" sz="2200" dirty="0" smtClean="0"/>
              <a:t> izdato</a:t>
            </a:r>
            <a:r>
              <a:rPr lang="en-US" sz="2200" dirty="0" smtClean="0"/>
              <a:t> na </a:t>
            </a:r>
            <a:r>
              <a:rPr lang="sr-Latn-BA" sz="2200" dirty="0" smtClean="0"/>
              <a:t>TEGoVA </a:t>
            </a:r>
            <a:r>
              <a:rPr lang="sr-Latn-BA" sz="2200" dirty="0"/>
              <a:t>e</a:t>
            </a:r>
            <a:r>
              <a:rPr lang="sr-Latn-BA" sz="2200" dirty="0" smtClean="0"/>
              <a:t>v</a:t>
            </a:r>
            <a:r>
              <a:rPr lang="en-US" sz="2200" dirty="0" err="1" smtClean="0"/>
              <a:t>ropskoj</a:t>
            </a:r>
            <a:r>
              <a:rPr lang="en-US" sz="2200" dirty="0" smtClean="0"/>
              <a:t> </a:t>
            </a:r>
            <a:r>
              <a:rPr lang="en-US" sz="2200" dirty="0" err="1"/>
              <a:t>konferenciji</a:t>
            </a:r>
            <a:r>
              <a:rPr lang="en-US" sz="2200" dirty="0"/>
              <a:t> za </a:t>
            </a:r>
            <a:r>
              <a:rPr lang="en-US" sz="2200" dirty="0" smtClean="0"/>
              <a:t>vrednovanje</a:t>
            </a:r>
            <a:r>
              <a:rPr lang="sr-Latn-BA" sz="2200" dirty="0" smtClean="0"/>
              <a:t>, </a:t>
            </a:r>
            <a:r>
              <a:rPr lang="en-US" sz="2200" dirty="0"/>
              <a:t>13. </a:t>
            </a:r>
            <a:r>
              <a:rPr lang="sr-Latn-BA" sz="2200" dirty="0"/>
              <a:t>maja</a:t>
            </a:r>
            <a:r>
              <a:rPr lang="en-US" sz="2200" dirty="0"/>
              <a:t> 2016. </a:t>
            </a:r>
            <a:r>
              <a:rPr lang="en-US" sz="2200" dirty="0" smtClean="0"/>
              <a:t>u Br</a:t>
            </a:r>
            <a:r>
              <a:rPr lang="sr-Latn-BA" sz="2200" dirty="0" smtClean="0"/>
              <a:t>iselu</a:t>
            </a:r>
            <a:r>
              <a:rPr lang="en-US" sz="2200" dirty="0" smtClean="0"/>
              <a:t>. </a:t>
            </a:r>
            <a:endParaRPr lang="sr-Latn-BA" sz="2200" dirty="0" smtClean="0"/>
          </a:p>
          <a:p>
            <a:pPr marL="0" indent="0">
              <a:buNone/>
            </a:pPr>
            <a:r>
              <a:rPr lang="sr-Latn-BA" sz="2400" b="1" dirty="0" smtClean="0"/>
              <a:t>2. Obrazovanje</a:t>
            </a:r>
          </a:p>
          <a:p>
            <a:pPr lvl="1"/>
            <a:r>
              <a:rPr lang="sr-Latn-BA" sz="2200" dirty="0" smtClean="0"/>
              <a:t>Promovisanje </a:t>
            </a:r>
            <a:r>
              <a:rPr lang="sr-Latn-BA" sz="2200" dirty="0"/>
              <a:t>skupa minimalnih obrazovnih zahtjeva </a:t>
            </a:r>
            <a:r>
              <a:rPr lang="sr-Latn-BA" sz="2200" dirty="0" smtClean="0"/>
              <a:t>koje članovi </a:t>
            </a:r>
            <a:r>
              <a:rPr lang="sr-Latn-BA" sz="2200" dirty="0"/>
              <a:t>europskih profesionalnih tijela za </a:t>
            </a:r>
            <a:r>
              <a:rPr lang="sr-Latn-BA" sz="2200" dirty="0" smtClean="0"/>
              <a:t>procjenu vrijednosti moraju ispuniti.</a:t>
            </a:r>
          </a:p>
          <a:p>
            <a:pPr lvl="1"/>
            <a:r>
              <a:rPr lang="sr-Latn-BA" sz="2200" dirty="0"/>
              <a:t>TEGoVA </a:t>
            </a:r>
            <a:r>
              <a:rPr lang="sr-Latn-BA" sz="2200" dirty="0" smtClean="0"/>
              <a:t>zahtijeva od </a:t>
            </a:r>
            <a:r>
              <a:rPr lang="sr-Latn-BA" sz="2200" dirty="0"/>
              <a:t>svojih </a:t>
            </a:r>
            <a:r>
              <a:rPr lang="sr-Latn-BA" sz="2200" dirty="0" smtClean="0"/>
              <a:t>članova </a:t>
            </a:r>
            <a:r>
              <a:rPr lang="sr-Latn-BA" sz="2200" dirty="0"/>
              <a:t>da osiguraju minimalne obrazovne zahtjeve (</a:t>
            </a:r>
            <a:r>
              <a:rPr lang="sr-Latn-BA" sz="2200" i="1" dirty="0"/>
              <a:t>Minimum Educational Requirements </a:t>
            </a:r>
            <a:r>
              <a:rPr lang="sr-Latn-BA" sz="2200" i="1" dirty="0" smtClean="0"/>
              <a:t>- MER</a:t>
            </a:r>
            <a:r>
              <a:rPr lang="sr-Latn-BA" sz="2200" dirty="0"/>
              <a:t>) </a:t>
            </a:r>
            <a:r>
              <a:rPr lang="sr-Latn-BA" sz="2200" dirty="0" smtClean="0"/>
              <a:t>i </a:t>
            </a:r>
            <a:r>
              <a:rPr lang="sr-Latn-BA" sz="2200" dirty="0"/>
              <a:t>pokrenula je obrazovnu strategiju kako bi osigurala da </a:t>
            </a:r>
            <a:r>
              <a:rPr lang="sr-Latn-BA" sz="2200" dirty="0" smtClean="0"/>
              <a:t>članovi zadovoljavaju </a:t>
            </a:r>
            <a:r>
              <a:rPr lang="sr-Latn-BA" sz="2200" dirty="0"/>
              <a:t>najviše standarde profesionalne kompetencije</a:t>
            </a:r>
            <a:r>
              <a:rPr lang="sr-Latn-BA" sz="2200" dirty="0" smtClean="0"/>
              <a:t>.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noProof="0" dirty="0" smtClean="0"/>
              <a:t>Add a footer</a:t>
            </a:r>
            <a:endParaRPr lang="en-US" noProof="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19B51A1E-902D-48AF-9020-955120F399B6}" type="slidenum">
              <a:rPr lang="en-US" noProof="0" smtClean="0"/>
              <a:pPr/>
              <a:t>13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221222569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800" y="304801"/>
            <a:ext cx="11328200" cy="727538"/>
          </a:xfrm>
        </p:spPr>
        <p:txBody>
          <a:bodyPr/>
          <a:lstStyle/>
          <a:p>
            <a:pPr algn="ctr"/>
            <a:r>
              <a:rPr lang="sr-Latn-BA" dirty="0"/>
              <a:t>2. PROFESIONALNE ORGANIZACIJE IZ PROCJENE VRIJEDNOSTI </a:t>
            </a:r>
            <a:br>
              <a:rPr lang="sr-Latn-BA" dirty="0"/>
            </a:br>
            <a:r>
              <a:rPr lang="sr-Latn-BA" dirty="0"/>
              <a:t>U EVROPI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32"/>
          </p:nvPr>
        </p:nvSpPr>
        <p:spPr>
          <a:xfrm>
            <a:off x="548595" y="1101188"/>
            <a:ext cx="11250203" cy="353961"/>
          </a:xfrm>
        </p:spPr>
        <p:txBody>
          <a:bodyPr/>
          <a:lstStyle/>
          <a:p>
            <a:pPr algn="ctr"/>
            <a:r>
              <a:rPr lang="sr-Latn-BA" sz="2800" b="1" dirty="0" smtClean="0">
                <a:solidFill>
                  <a:schemeClr val="tx2"/>
                </a:solidFill>
              </a:rPr>
              <a:t>Ev</a:t>
            </a:r>
            <a:r>
              <a:rPr lang="en-US" sz="2800" b="1" dirty="0">
                <a:solidFill>
                  <a:schemeClr val="tx2"/>
                </a:solidFill>
              </a:rPr>
              <a:t>ropska </a:t>
            </a:r>
            <a:r>
              <a:rPr lang="sr-Latn-BA" sz="2800" b="1" dirty="0">
                <a:solidFill>
                  <a:schemeClr val="tx2"/>
                </a:solidFill>
              </a:rPr>
              <a:t>grupacija</a:t>
            </a:r>
            <a:r>
              <a:rPr lang="en-US" sz="2800" b="1" dirty="0">
                <a:solidFill>
                  <a:schemeClr val="tx2"/>
                </a:solidFill>
              </a:rPr>
              <a:t> udruženja </a:t>
            </a:r>
            <a:r>
              <a:rPr lang="en-US" sz="2800" b="1" dirty="0" smtClean="0">
                <a:solidFill>
                  <a:schemeClr val="tx2"/>
                </a:solidFill>
              </a:rPr>
              <a:t>procjenjivača</a:t>
            </a:r>
            <a:r>
              <a:rPr lang="sr-Latn-BA" sz="2800" b="1" dirty="0" smtClean="0">
                <a:solidFill>
                  <a:schemeClr val="tx2"/>
                </a:solidFill>
              </a:rPr>
              <a:t> -TEGoVA </a:t>
            </a:r>
            <a:endParaRPr lang="en-US" sz="2800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31800" y="1612490"/>
            <a:ext cx="11366998" cy="4974861"/>
          </a:xfrm>
        </p:spPr>
        <p:txBody>
          <a:bodyPr/>
          <a:lstStyle/>
          <a:p>
            <a:pPr marL="0" indent="0">
              <a:buNone/>
            </a:pPr>
            <a:r>
              <a:rPr lang="sr-Latn-BA" sz="2400" u="sng" dirty="0" smtClean="0">
                <a:solidFill>
                  <a:schemeClr val="tx2"/>
                </a:solidFill>
              </a:rPr>
              <a:t>Glavne aktivnosti TEGoVA uključuju</a:t>
            </a:r>
            <a:r>
              <a:rPr lang="sr-Latn-BA" sz="2400" dirty="0" smtClean="0">
                <a:solidFill>
                  <a:schemeClr val="tx2"/>
                </a:solidFill>
              </a:rPr>
              <a:t>:</a:t>
            </a:r>
          </a:p>
          <a:p>
            <a:pPr marL="0" indent="0">
              <a:buNone/>
            </a:pPr>
            <a:r>
              <a:rPr lang="sr-Latn-BA" sz="2400" b="1" dirty="0" smtClean="0"/>
              <a:t>3. </a:t>
            </a:r>
            <a:r>
              <a:rPr lang="en-US" sz="2400" b="1" dirty="0" err="1" smtClean="0"/>
              <a:t>Profesionalna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priznanja</a:t>
            </a:r>
            <a:endParaRPr lang="sr-Latn-BA" sz="2400" b="1" dirty="0"/>
          </a:p>
          <a:p>
            <a:pPr lvl="1"/>
            <a:r>
              <a:rPr lang="en-US" sz="2200" dirty="0" err="1" smtClean="0"/>
              <a:t>Priznanja</a:t>
            </a:r>
            <a:r>
              <a:rPr lang="en-US" sz="2200" dirty="0" smtClean="0"/>
              <a:t> </a:t>
            </a:r>
            <a:r>
              <a:rPr lang="sr-Latn-BA" sz="2200" dirty="0" smtClean="0"/>
              <a:t>su </a:t>
            </a:r>
            <a:r>
              <a:rPr lang="en-US" sz="2200" dirty="0" err="1" smtClean="0"/>
              <a:t>osmišljena</a:t>
            </a:r>
            <a:r>
              <a:rPr lang="en-US" sz="2200" dirty="0" smtClean="0"/>
              <a:t> </a:t>
            </a:r>
            <a:r>
              <a:rPr lang="en-US" sz="2200" dirty="0" err="1"/>
              <a:t>su</a:t>
            </a:r>
            <a:r>
              <a:rPr lang="en-US" sz="2200" dirty="0"/>
              <a:t> za </a:t>
            </a:r>
            <a:r>
              <a:rPr lang="en-US" sz="2200" dirty="0" err="1"/>
              <a:t>održavanje</a:t>
            </a:r>
            <a:r>
              <a:rPr lang="en-US" sz="2200" dirty="0"/>
              <a:t>, </a:t>
            </a:r>
            <a:r>
              <a:rPr lang="en-US" sz="2200" dirty="0" err="1"/>
              <a:t>poboljšanje</a:t>
            </a:r>
            <a:r>
              <a:rPr lang="en-US" sz="2200" dirty="0"/>
              <a:t> i </a:t>
            </a:r>
            <a:r>
              <a:rPr lang="en-US" sz="2200" dirty="0" err="1"/>
              <a:t>usklađivanje</a:t>
            </a:r>
            <a:r>
              <a:rPr lang="en-US" sz="2200" dirty="0"/>
              <a:t> </a:t>
            </a:r>
            <a:r>
              <a:rPr lang="en-US" sz="2200" dirty="0" err="1"/>
              <a:t>standarda</a:t>
            </a:r>
            <a:r>
              <a:rPr lang="en-US" sz="2200" dirty="0"/>
              <a:t> </a:t>
            </a:r>
            <a:r>
              <a:rPr lang="en-US" sz="2200" dirty="0" smtClean="0"/>
              <a:t>i </a:t>
            </a:r>
            <a:r>
              <a:rPr lang="en-US" sz="2200" dirty="0" err="1"/>
              <a:t>profesije</a:t>
            </a:r>
            <a:r>
              <a:rPr lang="en-US" sz="2200" dirty="0"/>
              <a:t> vrednovanja u </a:t>
            </a:r>
            <a:r>
              <a:rPr lang="en-US" sz="2200" dirty="0" err="1" smtClean="0"/>
              <a:t>Europi</a:t>
            </a:r>
            <a:r>
              <a:rPr lang="sr-Latn-BA" sz="2200" dirty="0" smtClean="0"/>
              <a:t>.</a:t>
            </a:r>
          </a:p>
          <a:p>
            <a:pPr lvl="1"/>
            <a:r>
              <a:rPr lang="sr-Latn-BA" sz="2200" dirty="0" smtClean="0"/>
              <a:t>Dodijeljiva</a:t>
            </a:r>
            <a:r>
              <a:rPr lang="en-US" sz="2200" dirty="0" err="1" smtClean="0"/>
              <a:t>njem</a:t>
            </a:r>
            <a:r>
              <a:rPr lang="en-US" sz="2200" dirty="0" smtClean="0"/>
              <a:t> </a:t>
            </a:r>
            <a:r>
              <a:rPr lang="en-US" sz="2200" dirty="0" err="1"/>
              <a:t>statusa</a:t>
            </a:r>
            <a:r>
              <a:rPr lang="en-US" sz="2200" dirty="0"/>
              <a:t> </a:t>
            </a:r>
            <a:r>
              <a:rPr lang="en-US" sz="2200" dirty="0" smtClean="0"/>
              <a:t>REV, </a:t>
            </a:r>
            <a:r>
              <a:rPr lang="en-US" sz="2200" dirty="0" err="1" smtClean="0"/>
              <a:t>REVC</a:t>
            </a:r>
            <a:r>
              <a:rPr lang="en-US" sz="2200" dirty="0" smtClean="0"/>
              <a:t> </a:t>
            </a:r>
            <a:r>
              <a:rPr lang="en-US" sz="2200" dirty="0"/>
              <a:t>i </a:t>
            </a:r>
            <a:r>
              <a:rPr lang="en-US" sz="2200" dirty="0" err="1" smtClean="0"/>
              <a:t>TRV</a:t>
            </a:r>
            <a:r>
              <a:rPr lang="en-US" sz="2200" dirty="0" smtClean="0"/>
              <a:t> </a:t>
            </a:r>
            <a:r>
              <a:rPr lang="sr-Latn-BA" sz="2200" dirty="0" smtClean="0"/>
              <a:t>obezbjeđuju pojedine procjenjivače u </a:t>
            </a:r>
            <a:r>
              <a:rPr lang="en-US" sz="2200" dirty="0" err="1" smtClean="0"/>
              <a:t>svakoj</a:t>
            </a:r>
            <a:r>
              <a:rPr lang="en-US" sz="2200" dirty="0" smtClean="0"/>
              <a:t> </a:t>
            </a:r>
            <a:r>
              <a:rPr lang="en-US" sz="2200" dirty="0" err="1"/>
              <a:t>zemlji</a:t>
            </a:r>
            <a:r>
              <a:rPr lang="en-US" sz="2200" dirty="0"/>
              <a:t> </a:t>
            </a:r>
            <a:r>
              <a:rPr lang="en-US" sz="2200" dirty="0" err="1" smtClean="0"/>
              <a:t>članici</a:t>
            </a:r>
            <a:r>
              <a:rPr lang="en-US" sz="2200" dirty="0" smtClean="0"/>
              <a:t> </a:t>
            </a:r>
            <a:r>
              <a:rPr lang="sr-Latn-BA" sz="2200" dirty="0" smtClean="0"/>
              <a:t>dobro definisanim indikatorom </a:t>
            </a:r>
            <a:r>
              <a:rPr lang="en-US" sz="2200" dirty="0" err="1" smtClean="0"/>
              <a:t>kvalifikacije</a:t>
            </a:r>
            <a:r>
              <a:rPr lang="en-US" sz="2200" dirty="0" smtClean="0"/>
              <a:t> </a:t>
            </a:r>
            <a:r>
              <a:rPr lang="en-US" sz="2200" dirty="0"/>
              <a:t>i </a:t>
            </a:r>
            <a:r>
              <a:rPr lang="en-US" sz="2200" dirty="0" err="1"/>
              <a:t>iskustva</a:t>
            </a:r>
            <a:r>
              <a:rPr lang="en-US" sz="2200" dirty="0"/>
              <a:t>, </a:t>
            </a:r>
            <a:r>
              <a:rPr lang="en-US" sz="2200" dirty="0" err="1"/>
              <a:t>sa</a:t>
            </a:r>
            <a:r>
              <a:rPr lang="en-US" sz="2200" dirty="0"/>
              <a:t> </a:t>
            </a:r>
            <a:r>
              <a:rPr lang="en-US" sz="2200" dirty="0" err="1"/>
              <a:t>ciljem</a:t>
            </a:r>
            <a:r>
              <a:rPr lang="en-US" sz="2200" dirty="0"/>
              <a:t> da </a:t>
            </a:r>
            <a:r>
              <a:rPr lang="en-US" sz="2200" dirty="0" smtClean="0"/>
              <a:t>se</a:t>
            </a:r>
            <a:r>
              <a:rPr lang="sr-Latn-BA" sz="2200" dirty="0" smtClean="0"/>
              <a:t> klijenti uvjere u njihovu izvrsnost u procjeni. </a:t>
            </a:r>
          </a:p>
          <a:p>
            <a:pPr lvl="2"/>
            <a:r>
              <a:rPr lang="sr-Latn-BA" sz="2000" i="1" dirty="0" smtClean="0"/>
              <a:t>Recognised </a:t>
            </a:r>
            <a:r>
              <a:rPr lang="sr-Latn-BA" sz="2000" i="1" dirty="0"/>
              <a:t>European Valuer (REV</a:t>
            </a:r>
            <a:r>
              <a:rPr lang="sr-Latn-BA" sz="2000" i="1" dirty="0" smtClean="0"/>
              <a:t>) </a:t>
            </a:r>
            <a:r>
              <a:rPr lang="sr-Latn-BA" sz="2000" dirty="0" smtClean="0"/>
              <a:t>– priznati evropski procjenjivač.</a:t>
            </a:r>
          </a:p>
          <a:p>
            <a:pPr lvl="2"/>
            <a:r>
              <a:rPr lang="en-US" sz="2000" i="1" dirty="0" err="1" smtClean="0"/>
              <a:t>Recognised</a:t>
            </a:r>
            <a:r>
              <a:rPr lang="en-US" sz="2000" i="1" dirty="0" smtClean="0"/>
              <a:t> </a:t>
            </a:r>
            <a:r>
              <a:rPr lang="en-US" sz="2000" i="1" dirty="0"/>
              <a:t>European Valuation Company (</a:t>
            </a:r>
            <a:r>
              <a:rPr lang="en-US" sz="2000" i="1" dirty="0" err="1"/>
              <a:t>REVC</a:t>
            </a:r>
            <a:r>
              <a:rPr lang="en-US" sz="2000" i="1" dirty="0" smtClean="0"/>
              <a:t>)</a:t>
            </a:r>
            <a:r>
              <a:rPr lang="sr-Latn-BA" sz="2000" i="1" dirty="0" smtClean="0"/>
              <a:t> </a:t>
            </a:r>
            <a:r>
              <a:rPr lang="sr-Latn-BA" sz="2000" dirty="0" smtClean="0"/>
              <a:t>– priznata evropska procjenjivačka kompanija.</a:t>
            </a:r>
            <a:endParaRPr lang="sr-Latn-BA" sz="2000" dirty="0"/>
          </a:p>
          <a:p>
            <a:pPr lvl="2"/>
            <a:r>
              <a:rPr lang="en-US" sz="2000" i="1" dirty="0" err="1" smtClean="0"/>
              <a:t>TEGoVA</a:t>
            </a:r>
            <a:r>
              <a:rPr lang="en-US" sz="2000" i="1" dirty="0" smtClean="0"/>
              <a:t> </a:t>
            </a:r>
            <a:r>
              <a:rPr lang="en-US" sz="2000" i="1" dirty="0"/>
              <a:t>Residential </a:t>
            </a:r>
            <a:r>
              <a:rPr lang="en-US" sz="2000" i="1" dirty="0" err="1"/>
              <a:t>Valuer</a:t>
            </a:r>
            <a:r>
              <a:rPr lang="en-US" sz="2000" i="1" dirty="0"/>
              <a:t> (</a:t>
            </a:r>
            <a:r>
              <a:rPr lang="en-US" sz="2000" i="1" dirty="0" err="1"/>
              <a:t>TRV</a:t>
            </a:r>
            <a:r>
              <a:rPr lang="en-US" sz="2000" i="1" dirty="0" smtClean="0"/>
              <a:t>)</a:t>
            </a:r>
            <a:r>
              <a:rPr lang="sr-Latn-BA" sz="2000" i="1" dirty="0" smtClean="0"/>
              <a:t> </a:t>
            </a:r>
            <a:r>
              <a:rPr lang="sr-Latn-BA" sz="2000" dirty="0" smtClean="0"/>
              <a:t>–TEGoVA rezidentni procjenjivač</a:t>
            </a:r>
            <a:r>
              <a:rPr lang="sr-Latn-BA" sz="1800" dirty="0" smtClean="0"/>
              <a:t>.</a:t>
            </a:r>
          </a:p>
          <a:p>
            <a:pPr marL="0" indent="0">
              <a:buNone/>
            </a:pPr>
            <a:r>
              <a:rPr lang="sr-Latn-BA" sz="2400" b="1" dirty="0" smtClean="0"/>
              <a:t>4</a:t>
            </a:r>
            <a:r>
              <a:rPr lang="sr-Latn-BA" sz="2400" b="1" dirty="0"/>
              <a:t>. EU pitanja</a:t>
            </a:r>
          </a:p>
          <a:p>
            <a:pPr lvl="1"/>
            <a:r>
              <a:rPr lang="sr-Latn-BA" sz="2200" dirty="0"/>
              <a:t>Predstavljanje stavova </a:t>
            </a:r>
            <a:r>
              <a:rPr lang="sr-Latn-BA" sz="2200" dirty="0" smtClean="0"/>
              <a:t>procjenjivačke profesije institucijama EU tokom </a:t>
            </a:r>
            <a:r>
              <a:rPr lang="sr-Latn-BA" sz="2200" dirty="0"/>
              <a:t>donošenja </a:t>
            </a:r>
            <a:r>
              <a:rPr lang="sr-Latn-BA" sz="2200" dirty="0" smtClean="0"/>
              <a:t>politika </a:t>
            </a:r>
            <a:r>
              <a:rPr lang="sr-Latn-BA" sz="2200" dirty="0"/>
              <a:t>i zakonodavnog postupka</a:t>
            </a:r>
            <a:r>
              <a:rPr lang="sr-Latn-BA" sz="2200" dirty="0" smtClean="0"/>
              <a:t>.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noProof="0" dirty="0" smtClean="0"/>
              <a:t>Add a footer</a:t>
            </a:r>
            <a:endParaRPr lang="en-US" noProof="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19B51A1E-902D-48AF-9020-955120F399B6}" type="slidenum">
              <a:rPr lang="en-US" noProof="0" smtClean="0"/>
              <a:pPr/>
              <a:t>14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68326698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r-Latn-BA" sz="2800" dirty="0" smtClean="0"/>
              <a:t/>
            </a:r>
            <a:br>
              <a:rPr lang="sr-Latn-BA" sz="2800" dirty="0" smtClean="0"/>
            </a:br>
            <a:r>
              <a:rPr lang="en-US" sz="2800" dirty="0" err="1" smtClean="0"/>
              <a:t>Evropska</a:t>
            </a:r>
            <a:r>
              <a:rPr lang="en-US" sz="2800" dirty="0" smtClean="0"/>
              <a:t> </a:t>
            </a:r>
            <a:r>
              <a:rPr lang="en-US" sz="2800" dirty="0" err="1"/>
              <a:t>grupacija</a:t>
            </a:r>
            <a:r>
              <a:rPr lang="en-US" sz="2800" dirty="0"/>
              <a:t> udruženja procjenjivača -</a:t>
            </a:r>
            <a:r>
              <a:rPr lang="en-US" sz="2800" dirty="0" err="1"/>
              <a:t>TEGoVA</a:t>
            </a:r>
            <a:r>
              <a:rPr lang="en-US" sz="2800" dirty="0"/>
              <a:t> </a:t>
            </a:r>
            <a:br>
              <a:rPr lang="en-US" sz="2800" dirty="0"/>
            </a:br>
            <a:endParaRPr lang="en-US" sz="2800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 noProof="0" smtClean="0"/>
              <a:t>Add a footer</a:t>
            </a:r>
            <a:endParaRPr lang="en-US" noProof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19B51A1E-902D-48AF-9020-955120F399B6}" type="slidenum">
              <a:rPr lang="en-US" noProof="0" smtClean="0"/>
              <a:pPr/>
              <a:t>15</a:t>
            </a:fld>
            <a:endParaRPr lang="en-US" noProof="0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>
          <a:xfrm>
            <a:off x="431800" y="1294467"/>
            <a:ext cx="5448115" cy="358775"/>
          </a:xfrm>
        </p:spPr>
        <p:txBody>
          <a:bodyPr/>
          <a:lstStyle/>
          <a:p>
            <a:r>
              <a:rPr lang="sr-Latn-BA" sz="2200" dirty="0" smtClean="0"/>
              <a:t>Glavna područja politika TEGoVA:</a:t>
            </a:r>
            <a:endParaRPr lang="en-US" sz="2200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3"/>
          </p:nvPr>
        </p:nvSpPr>
        <p:spPr>
          <a:xfrm>
            <a:off x="6299886" y="1034980"/>
            <a:ext cx="5460114" cy="783772"/>
          </a:xfrm>
        </p:spPr>
        <p:txBody>
          <a:bodyPr/>
          <a:lstStyle/>
          <a:p>
            <a:r>
              <a:rPr lang="sr-Latn-BA" sz="2200" dirty="0" smtClean="0"/>
              <a:t>Ekonomski sektori obuhvaćeni postupcima i standardima vrednovamja TEGoVA</a:t>
            </a:r>
            <a:endParaRPr lang="en-US" sz="2200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4"/>
          </p:nvPr>
        </p:nvSpPr>
        <p:spPr>
          <a:xfrm>
            <a:off x="6299886" y="2049863"/>
            <a:ext cx="5447914" cy="4139799"/>
          </a:xfrm>
        </p:spPr>
        <p:txBody>
          <a:bodyPr/>
          <a:lstStyle/>
          <a:p>
            <a:r>
              <a:rPr lang="en-US" sz="2400" dirty="0" err="1"/>
              <a:t>Poljoprivreda</a:t>
            </a:r>
            <a:r>
              <a:rPr lang="sr-Latn-BA" sz="2400" dirty="0"/>
              <a:t>,</a:t>
            </a:r>
            <a:endParaRPr lang="en-US" sz="2400" dirty="0"/>
          </a:p>
          <a:p>
            <a:r>
              <a:rPr lang="en-US" sz="2400" dirty="0" err="1"/>
              <a:t>Banke</a:t>
            </a:r>
            <a:r>
              <a:rPr lang="sr-Latn-BA" sz="2400" dirty="0"/>
              <a:t>,</a:t>
            </a:r>
          </a:p>
          <a:p>
            <a:r>
              <a:rPr lang="en-US" sz="2400" dirty="0"/>
              <a:t> </a:t>
            </a:r>
            <a:r>
              <a:rPr lang="en-US" sz="2400" dirty="0" err="1"/>
              <a:t>Industrija</a:t>
            </a:r>
            <a:r>
              <a:rPr lang="sr-Latn-BA" sz="2400" dirty="0"/>
              <a:t>,</a:t>
            </a:r>
          </a:p>
          <a:p>
            <a:r>
              <a:rPr lang="en-US" sz="2400" dirty="0"/>
              <a:t> </a:t>
            </a:r>
            <a:r>
              <a:rPr lang="en-US" sz="2400" dirty="0" err="1"/>
              <a:t>Društva</a:t>
            </a:r>
            <a:r>
              <a:rPr lang="en-US" sz="2400" dirty="0"/>
              <a:t> za </a:t>
            </a:r>
            <a:r>
              <a:rPr lang="en-US" sz="2400" dirty="0" err="1"/>
              <a:t>osiguranje</a:t>
            </a:r>
            <a:r>
              <a:rPr lang="sr-Latn-BA" sz="2400" dirty="0"/>
              <a:t>,</a:t>
            </a:r>
            <a:endParaRPr lang="en-US" sz="2400" dirty="0"/>
          </a:p>
          <a:p>
            <a:r>
              <a:rPr lang="en-US" sz="2400" dirty="0" err="1"/>
              <a:t>Investic</a:t>
            </a:r>
            <a:r>
              <a:rPr lang="sr-Latn-BA" sz="2400" dirty="0"/>
              <a:t>ione kompanije,</a:t>
            </a:r>
            <a:endParaRPr lang="en-US" sz="2400" dirty="0"/>
          </a:p>
          <a:p>
            <a:r>
              <a:rPr lang="en-US" sz="2400" dirty="0" err="1"/>
              <a:t>Industrija</a:t>
            </a:r>
            <a:r>
              <a:rPr lang="en-US" sz="2400" dirty="0"/>
              <a:t> </a:t>
            </a:r>
            <a:r>
              <a:rPr lang="en-US" sz="2400" dirty="0" err="1" smtClean="0"/>
              <a:t>nekretnina</a:t>
            </a:r>
            <a:r>
              <a:rPr lang="sr-Latn-BA" sz="2400" dirty="0" smtClean="0"/>
              <a:t>,</a:t>
            </a:r>
            <a:endParaRPr lang="en-US" sz="2400" dirty="0"/>
          </a:p>
          <a:p>
            <a:r>
              <a:rPr lang="sr-Latn-BA" sz="2400" dirty="0"/>
              <a:t>Penzioni </a:t>
            </a:r>
            <a:r>
              <a:rPr lang="en-US" sz="2400" dirty="0" err="1" smtClean="0"/>
              <a:t>fondovi</a:t>
            </a:r>
            <a:r>
              <a:rPr lang="sr-Latn-BA" sz="2400" dirty="0" smtClean="0"/>
              <a:t>,</a:t>
            </a:r>
            <a:endParaRPr lang="en-US" sz="2400" dirty="0"/>
          </a:p>
          <a:p>
            <a:r>
              <a:rPr lang="en-US" sz="2400" dirty="0"/>
              <a:t> </a:t>
            </a:r>
            <a:r>
              <a:rPr lang="en-US" sz="2400" dirty="0" err="1" smtClean="0"/>
              <a:t>Trustovi</a:t>
            </a:r>
            <a:r>
              <a:rPr lang="sr-Latn-BA" sz="2400" dirty="0" smtClean="0"/>
              <a:t>.</a:t>
            </a:r>
            <a:endParaRPr lang="en-US" sz="2400" dirty="0"/>
          </a:p>
          <a:p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half" idx="2"/>
          </p:nvPr>
        </p:nvSpPr>
        <p:spPr>
          <a:xfrm>
            <a:off x="431800" y="2049863"/>
            <a:ext cx="5447914" cy="4139800"/>
          </a:xfrm>
        </p:spPr>
        <p:txBody>
          <a:bodyPr/>
          <a:lstStyle/>
          <a:p>
            <a:r>
              <a:rPr lang="en-US" sz="2400" dirty="0" err="1"/>
              <a:t>Računovodstveni</a:t>
            </a:r>
            <a:r>
              <a:rPr lang="en-US" sz="2400" dirty="0"/>
              <a:t> </a:t>
            </a:r>
            <a:r>
              <a:rPr lang="en-US" sz="2400" dirty="0" err="1"/>
              <a:t>standardi</a:t>
            </a:r>
            <a:r>
              <a:rPr lang="en-US" sz="2400" dirty="0"/>
              <a:t> i </a:t>
            </a:r>
            <a:r>
              <a:rPr lang="en-US" sz="2400" dirty="0" err="1"/>
              <a:t>finan</a:t>
            </a:r>
            <a:r>
              <a:rPr lang="sr-Latn-BA" sz="2400" dirty="0"/>
              <a:t>s</a:t>
            </a:r>
            <a:r>
              <a:rPr lang="en-US" sz="2400" dirty="0" err="1"/>
              <a:t>ijsko</a:t>
            </a:r>
            <a:r>
              <a:rPr lang="en-US" sz="2400" dirty="0"/>
              <a:t> </a:t>
            </a:r>
            <a:r>
              <a:rPr lang="en-US" sz="2400" dirty="0" err="1" smtClean="0"/>
              <a:t>izvještavanje</a:t>
            </a:r>
            <a:r>
              <a:rPr lang="sr-Latn-BA" sz="2400" dirty="0" smtClean="0"/>
              <a:t>,</a:t>
            </a:r>
            <a:endParaRPr lang="en-US" sz="2400" dirty="0"/>
          </a:p>
          <a:p>
            <a:r>
              <a:rPr lang="en-US" sz="2400" dirty="0" err="1"/>
              <a:t>Korporativno</a:t>
            </a:r>
            <a:r>
              <a:rPr lang="en-US" sz="2400" dirty="0"/>
              <a:t> </a:t>
            </a:r>
            <a:r>
              <a:rPr lang="en-US" sz="2400" dirty="0" err="1" smtClean="0"/>
              <a:t>upravljanje</a:t>
            </a:r>
            <a:r>
              <a:rPr lang="sr-Latn-BA" sz="2400" dirty="0" smtClean="0"/>
              <a:t>,</a:t>
            </a:r>
            <a:endParaRPr lang="en-US" sz="2400" dirty="0"/>
          </a:p>
          <a:p>
            <a:r>
              <a:rPr lang="en-US" sz="2400" dirty="0" err="1"/>
              <a:t>Obrazovanje</a:t>
            </a:r>
            <a:r>
              <a:rPr lang="en-US" sz="2400" dirty="0"/>
              <a:t> i </a:t>
            </a:r>
            <a:r>
              <a:rPr lang="en-US" sz="2400" dirty="0" err="1" smtClean="0"/>
              <a:t>obuka</a:t>
            </a:r>
            <a:r>
              <a:rPr lang="sr-Latn-BA" sz="2400" dirty="0" smtClean="0"/>
              <a:t>,</a:t>
            </a:r>
            <a:endParaRPr lang="en-US" sz="2400" dirty="0"/>
          </a:p>
          <a:p>
            <a:r>
              <a:rPr lang="en-US" sz="2400" dirty="0" err="1"/>
              <a:t>Etička</a:t>
            </a:r>
            <a:r>
              <a:rPr lang="en-US" sz="2400" dirty="0"/>
              <a:t> </a:t>
            </a:r>
            <a:r>
              <a:rPr lang="en-US" sz="2400" dirty="0" err="1" smtClean="0"/>
              <a:t>praksa</a:t>
            </a:r>
            <a:r>
              <a:rPr lang="sr-Latn-BA" sz="2400" dirty="0" smtClean="0"/>
              <a:t>,</a:t>
            </a:r>
            <a:endParaRPr lang="en-US" sz="2400" dirty="0"/>
          </a:p>
          <a:p>
            <a:r>
              <a:rPr lang="en-US" sz="2400" dirty="0" err="1"/>
              <a:t>Finan</a:t>
            </a:r>
            <a:r>
              <a:rPr lang="sr-Latn-BA" sz="2400" dirty="0"/>
              <a:t>s</a:t>
            </a:r>
            <a:r>
              <a:rPr lang="en-US" sz="2400" dirty="0" err="1"/>
              <a:t>ijske</a:t>
            </a:r>
            <a:r>
              <a:rPr lang="en-US" sz="2400" dirty="0"/>
              <a:t> </a:t>
            </a:r>
            <a:r>
              <a:rPr lang="en-US" sz="2400" dirty="0" err="1" smtClean="0"/>
              <a:t>usluge</a:t>
            </a:r>
            <a:r>
              <a:rPr lang="sr-Latn-BA" sz="2400" dirty="0" smtClean="0"/>
              <a:t>,</a:t>
            </a:r>
            <a:endParaRPr lang="en-US" sz="2400" dirty="0"/>
          </a:p>
          <a:p>
            <a:r>
              <a:rPr lang="en-US" sz="2400" dirty="0" err="1"/>
              <a:t>Unutarnje</a:t>
            </a:r>
            <a:r>
              <a:rPr lang="en-US" sz="2400" dirty="0"/>
              <a:t> </a:t>
            </a:r>
            <a:r>
              <a:rPr lang="en-US" sz="2400" dirty="0" err="1" smtClean="0"/>
              <a:t>tržište</a:t>
            </a:r>
            <a:r>
              <a:rPr lang="sr-Latn-BA" sz="2400" dirty="0" smtClean="0"/>
              <a:t>,</a:t>
            </a:r>
            <a:endParaRPr lang="en-US" sz="2400" dirty="0"/>
          </a:p>
          <a:p>
            <a:r>
              <a:rPr lang="en-US" sz="2400" dirty="0" err="1"/>
              <a:t>Profesionalno</a:t>
            </a:r>
            <a:r>
              <a:rPr lang="en-US" sz="2400" dirty="0"/>
              <a:t> </a:t>
            </a:r>
            <a:r>
              <a:rPr lang="en-US" sz="2400" dirty="0" err="1" smtClean="0"/>
              <a:t>priznavanje</a:t>
            </a:r>
            <a:r>
              <a:rPr lang="sr-Latn-BA" sz="2400" dirty="0" smtClean="0"/>
              <a:t>,</a:t>
            </a:r>
            <a:endParaRPr lang="en-US" sz="2400" dirty="0"/>
          </a:p>
          <a:p>
            <a:r>
              <a:rPr lang="en-US" sz="2400" dirty="0" smtClean="0"/>
              <a:t>Vrednovanje</a:t>
            </a:r>
            <a:r>
              <a:rPr lang="sr-Latn-BA" sz="2400" dirty="0" smtClean="0"/>
              <a:t>.</a:t>
            </a:r>
            <a:endParaRPr lang="en-US" sz="24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423291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2000" y="432000"/>
            <a:ext cx="11328000" cy="846194"/>
          </a:xfrm>
        </p:spPr>
        <p:txBody>
          <a:bodyPr/>
          <a:lstStyle/>
          <a:p>
            <a:pPr algn="ctr"/>
            <a:r>
              <a:rPr lang="sr-Latn-BA" dirty="0" smtClean="0"/>
              <a:t>3. MEĐUNARODNE </a:t>
            </a:r>
            <a:r>
              <a:rPr lang="sr-Latn-BA" dirty="0">
                <a:solidFill>
                  <a:prstClr val="black">
                    <a:lumMod val="75000"/>
                    <a:lumOff val="25000"/>
                  </a:prstClr>
                </a:solidFill>
              </a:rPr>
              <a:t>ORGANIZACIJE IZ PROCJENE VRIJEDNOSTI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9934" y="1622322"/>
            <a:ext cx="11170065" cy="4568927"/>
          </a:xfrm>
        </p:spPr>
        <p:txBody>
          <a:bodyPr/>
          <a:lstStyle/>
          <a:p>
            <a:r>
              <a:rPr lang="sr-Latn-BA" sz="2800" dirty="0"/>
              <a:t>U cilju ujednačavanja pravila i principa stručne prakse procjene vrijednosti u svijetu, navedena njemačka EACVA kao i američka asocijacija NACVA postale su članice </a:t>
            </a:r>
            <a:r>
              <a:rPr lang="sr-Latn-BA" sz="2800" b="1" dirty="0"/>
              <a:t>Međunarodne asocijacije konsultanata, procjenjivača i analitičara</a:t>
            </a:r>
            <a:r>
              <a:rPr lang="sr-Latn-BA" sz="2800" dirty="0"/>
              <a:t> (</a:t>
            </a:r>
            <a:r>
              <a:rPr lang="sr-Latn-BA" sz="2800" b="1" i="1" dirty="0"/>
              <a:t>International Association of Consultants, Valuators and Analyst </a:t>
            </a:r>
            <a:r>
              <a:rPr lang="sr-Latn-BA" sz="2800" b="1" i="1" dirty="0" smtClean="0"/>
              <a:t>– IACVA</a:t>
            </a:r>
            <a:r>
              <a:rPr lang="sr-Latn-BA" sz="2800" dirty="0" smtClean="0"/>
              <a:t>).</a:t>
            </a:r>
          </a:p>
          <a:p>
            <a:r>
              <a:rPr lang="sr-Latn-BA" sz="2800" dirty="0" smtClean="0"/>
              <a:t>IACVA </a:t>
            </a:r>
            <a:r>
              <a:rPr lang="sr-Latn-BA" sz="2800" dirty="0"/>
              <a:t>kao krovna međunarodna organizacija za procjenu vrijednosti preduzeća ohrabruje primjenu Međunarodnih standarda vrednovanja. </a:t>
            </a:r>
            <a:endParaRPr lang="en-US" sz="2800" dirty="0"/>
          </a:p>
          <a:p>
            <a:endParaRPr lang="en-US" sz="28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noProof="0" smtClean="0"/>
              <a:t>Add a footer</a:t>
            </a:r>
            <a:endParaRPr lang="en-US" noProof="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19B51A1E-902D-48AF-9020-955120F399B6}" type="slidenum">
              <a:rPr lang="en-US" noProof="0" smtClean="0"/>
              <a:pPr/>
              <a:t>16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299730120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800" y="432000"/>
            <a:ext cx="11328200" cy="576000"/>
          </a:xfrm>
        </p:spPr>
        <p:txBody>
          <a:bodyPr/>
          <a:lstStyle/>
          <a:p>
            <a:pPr algn="ctr"/>
            <a:r>
              <a:rPr lang="sr-Latn-BA" dirty="0"/>
              <a:t>3. MEĐUNARODNE </a:t>
            </a:r>
            <a:r>
              <a:rPr lang="sr-Latn-BA" dirty="0">
                <a:solidFill>
                  <a:prstClr val="black">
                    <a:lumMod val="75000"/>
                    <a:lumOff val="25000"/>
                  </a:prstClr>
                </a:solidFill>
              </a:rPr>
              <a:t>ORGANIZACIJE IZ PROCJENE VRIJEDNOSTI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32"/>
          </p:nvPr>
        </p:nvSpPr>
        <p:spPr>
          <a:xfrm>
            <a:off x="431800" y="1188101"/>
            <a:ext cx="11339513" cy="630867"/>
          </a:xfrm>
        </p:spPr>
        <p:txBody>
          <a:bodyPr/>
          <a:lstStyle/>
          <a:p>
            <a:pPr algn="ctr"/>
            <a:r>
              <a:rPr lang="sr-Latn-BA" sz="2400" b="1" dirty="0"/>
              <a:t>Međunarodni savjet za standarde </a:t>
            </a:r>
            <a:r>
              <a:rPr lang="sr-Latn-BA" sz="2400" b="1" dirty="0" smtClean="0"/>
              <a:t>vrednovanja – IVSC</a:t>
            </a:r>
            <a:endParaRPr lang="en-US" sz="2400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21110" y="1818968"/>
            <a:ext cx="11238890" cy="4372281"/>
          </a:xfrm>
        </p:spPr>
        <p:txBody>
          <a:bodyPr/>
          <a:lstStyle/>
          <a:p>
            <a:r>
              <a:rPr lang="sr-Latn-BA" sz="2400" b="1" dirty="0"/>
              <a:t>Međunarodni savjet za standarde vrednovanja (</a:t>
            </a:r>
            <a:r>
              <a:rPr lang="sr-Latn-BA" sz="2400" b="1" i="1" dirty="0"/>
              <a:t>International Valuation Standards Council - IVSC</a:t>
            </a:r>
            <a:r>
              <a:rPr lang="sr-Latn-BA" sz="2400" b="1" dirty="0"/>
              <a:t>)</a:t>
            </a:r>
            <a:r>
              <a:rPr lang="sr-Latn-BA" sz="2400" dirty="0"/>
              <a:t> je nezavisna neprofitna profesionalna organizacija sa sjedištem u Londonu koja razvija </a:t>
            </a:r>
            <a:r>
              <a:rPr lang="sr-Latn-BA" sz="2400" dirty="0" smtClean="0"/>
              <a:t>i postavlja međunarodne </a:t>
            </a:r>
            <a:r>
              <a:rPr lang="sr-Latn-BA" sz="2400" dirty="0"/>
              <a:t>tehničke i etičke standarde za </a:t>
            </a:r>
            <a:r>
              <a:rPr lang="sr-Latn-BA" sz="2400" dirty="0" smtClean="0"/>
              <a:t>profesiju procjene vrijednosti, u svrhe služenja javnom interesu. </a:t>
            </a:r>
            <a:endParaRPr lang="sr-Latn-BA" sz="2400" dirty="0"/>
          </a:p>
          <a:p>
            <a:r>
              <a:rPr lang="sr-Latn-BA" sz="2400" dirty="0"/>
              <a:t>Prvobitno je oformljen kao udruženje 20 nacionalnih asocijacija, da bi se razvio toliko da danas predstavlja međunarodnu organizaciju. </a:t>
            </a:r>
            <a:endParaRPr lang="sr-Latn-BA" sz="2400" dirty="0" smtClean="0"/>
          </a:p>
          <a:p>
            <a:r>
              <a:rPr lang="sr-Latn-BA" sz="2400" b="1" dirty="0" smtClean="0"/>
              <a:t>Članovi</a:t>
            </a:r>
            <a:r>
              <a:rPr lang="sr-Latn-BA" sz="2400" dirty="0" smtClean="0"/>
              <a:t>:</a:t>
            </a:r>
            <a:r>
              <a:rPr lang="sr-Latn-BA" sz="2400" dirty="0"/>
              <a:t> više od 130 organizacija članica IVSC-a, koje djeluju u preko 150 zemalja širom svijeta</a:t>
            </a:r>
            <a:r>
              <a:rPr lang="sr-Latn-BA" sz="2400" dirty="0" smtClean="0"/>
              <a:t>.</a:t>
            </a:r>
          </a:p>
          <a:p>
            <a:r>
              <a:rPr lang="sr-Latn-BA" sz="2400" dirty="0" smtClean="0"/>
              <a:t>Članovi IVSC-a uključuju korporacije, profesionalne organizacije za procjenu, udruženja procjenivača, akademske institucije, regulatore i tijela koja utvrđuju i postavljaju standarde širom svijeta.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noProof="0" dirty="0" smtClean="0"/>
              <a:t>Add a footer</a:t>
            </a:r>
            <a:endParaRPr lang="en-US" noProof="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19B51A1E-902D-48AF-9020-955120F399B6}" type="slidenum">
              <a:rPr lang="en-US" noProof="0" smtClean="0"/>
              <a:pPr/>
              <a:t>17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27463648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r-Latn-BA" dirty="0"/>
              <a:t>3. MEĐUNARODNE </a:t>
            </a:r>
            <a:r>
              <a:rPr lang="sr-Latn-BA" dirty="0">
                <a:solidFill>
                  <a:prstClr val="black">
                    <a:lumMod val="75000"/>
                    <a:lumOff val="25000"/>
                  </a:prstClr>
                </a:solidFill>
              </a:rPr>
              <a:t>ORGANIZACIJE IZ PROCJENE VRIJEDNOSTI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32"/>
          </p:nvPr>
        </p:nvSpPr>
        <p:spPr>
          <a:xfrm>
            <a:off x="570271" y="1008000"/>
            <a:ext cx="11201042" cy="604490"/>
          </a:xfrm>
        </p:spPr>
        <p:txBody>
          <a:bodyPr/>
          <a:lstStyle/>
          <a:p>
            <a:pPr lvl="0" algn="ctr"/>
            <a:r>
              <a:rPr lang="sr-Latn-BA" sz="2400" b="1" dirty="0">
                <a:solidFill>
                  <a:prstClr val="black">
                    <a:lumMod val="75000"/>
                    <a:lumOff val="25000"/>
                  </a:prstClr>
                </a:solidFill>
              </a:rPr>
              <a:t>Međunarodni savjet za standarde vrednovanja – IVSC</a:t>
            </a:r>
            <a:endParaRPr lang="en-US" sz="2400" dirty="0">
              <a:solidFill>
                <a:prstClr val="black">
                  <a:lumMod val="75000"/>
                  <a:lumOff val="25000"/>
                </a:prstClr>
              </a:solidFill>
            </a:endParaRPr>
          </a:p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294968" y="1376516"/>
            <a:ext cx="11465032" cy="4814734"/>
          </a:xfrm>
        </p:spPr>
        <p:txBody>
          <a:bodyPr/>
          <a:lstStyle/>
          <a:p>
            <a:pPr marL="0" indent="0">
              <a:buNone/>
            </a:pPr>
            <a:r>
              <a:rPr lang="sr-Latn-BA" sz="2400" b="1" dirty="0" smtClean="0"/>
              <a:t>Saradnja</a:t>
            </a:r>
          </a:p>
          <a:p>
            <a:r>
              <a:rPr lang="sr-Latn-BA" sz="2400" dirty="0" smtClean="0"/>
              <a:t>IVSC </a:t>
            </a:r>
            <a:r>
              <a:rPr lang="sr-Latn-BA" sz="2400" dirty="0"/>
              <a:t>sarađuje sa regulatornim tijelima na tržištu kapitala, nacionalnim profesionalnim institutima za procjenu, vladama, korisnicima procjena, univerzitetskim centrima, a u cilju stvaranja međunarodno priznatih standarda na koji se investitori i javnost mogu osloniti. </a:t>
            </a:r>
            <a:endParaRPr lang="sr-Latn-BA" sz="2400" dirty="0" smtClean="0"/>
          </a:p>
          <a:p>
            <a:r>
              <a:rPr lang="sr-Latn-BA" sz="2400" dirty="0" smtClean="0"/>
              <a:t>IVSC </a:t>
            </a:r>
            <a:r>
              <a:rPr lang="sr-Latn-BA" sz="2400" dirty="0"/>
              <a:t>na godišnjem nivou kontroliše MSFI koje izdaje Odbor za međunarodne računovodstvene standarde (IASB) i MSRJS za koje je zadužen Odbor za Međunarodne standarde računovodstva javnog sektora (IPSASB). </a:t>
            </a:r>
            <a:endParaRPr lang="sr-Latn-BA" sz="2400" dirty="0" smtClean="0"/>
          </a:p>
          <a:p>
            <a:r>
              <a:rPr lang="sr-Latn-BA" sz="2400" dirty="0" smtClean="0"/>
              <a:t>IVSC </a:t>
            </a:r>
            <a:r>
              <a:rPr lang="sr-Latn-BA" sz="2400" dirty="0"/>
              <a:t>sarađuje sa </a:t>
            </a:r>
            <a:r>
              <a:rPr lang="sr-Latn-CS" sz="2400" dirty="0"/>
              <a:t>Odborom za standarde finansijskog računovodstva (FASB) u SAD. </a:t>
            </a:r>
            <a:endParaRPr lang="sr-Latn-CS" sz="2400" dirty="0" smtClean="0"/>
          </a:p>
          <a:p>
            <a:r>
              <a:rPr lang="sr-Latn-BA" sz="2400" dirty="0" smtClean="0"/>
              <a:t>Navedene </a:t>
            </a:r>
            <a:r>
              <a:rPr lang="sr-Latn-BA" sz="2400" dirty="0"/>
              <a:t>saradnje utemeljene su da bi Međunarodni standardi vrednovanja bili usklađeni sa zahtjevima koji se traže od procjenjivača u drugim međunarodnim standardima. </a:t>
            </a:r>
            <a:endParaRPr lang="en-US" sz="2400" dirty="0"/>
          </a:p>
          <a:p>
            <a:endParaRPr lang="en-US" sz="2400" dirty="0"/>
          </a:p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noProof="0" smtClean="0"/>
              <a:t>Add a footer</a:t>
            </a:r>
            <a:endParaRPr lang="en-US" noProof="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19B51A1E-902D-48AF-9020-955120F399B6}" type="slidenum">
              <a:rPr lang="en-US" noProof="0" smtClean="0"/>
              <a:pPr/>
              <a:t>18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414940093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r-Latn-BA" dirty="0"/>
              <a:t>3. MEĐUNARODNE </a:t>
            </a:r>
            <a:r>
              <a:rPr lang="sr-Latn-BA" dirty="0">
                <a:solidFill>
                  <a:prstClr val="black">
                    <a:lumMod val="75000"/>
                    <a:lumOff val="25000"/>
                  </a:prstClr>
                </a:solidFill>
              </a:rPr>
              <a:t>ORGANIZACIJE IZ PROCJENE VRIJEDNOSTI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32"/>
          </p:nvPr>
        </p:nvSpPr>
        <p:spPr>
          <a:xfrm>
            <a:off x="570271" y="1008000"/>
            <a:ext cx="11201042" cy="604490"/>
          </a:xfrm>
        </p:spPr>
        <p:txBody>
          <a:bodyPr/>
          <a:lstStyle/>
          <a:p>
            <a:pPr lvl="0" algn="ctr"/>
            <a:r>
              <a:rPr lang="sr-Latn-BA" sz="2400" b="1" dirty="0">
                <a:solidFill>
                  <a:prstClr val="black">
                    <a:lumMod val="75000"/>
                    <a:lumOff val="25000"/>
                  </a:prstClr>
                </a:solidFill>
              </a:rPr>
              <a:t>Međunarodni savjet za standarde vrednovanja – IVSC</a:t>
            </a:r>
            <a:endParaRPr lang="en-US" sz="2400" dirty="0">
              <a:solidFill>
                <a:prstClr val="black">
                  <a:lumMod val="75000"/>
                  <a:lumOff val="25000"/>
                </a:prstClr>
              </a:solidFill>
            </a:endParaRPr>
          </a:p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32000" y="1376516"/>
            <a:ext cx="11328000" cy="4814734"/>
          </a:xfrm>
        </p:spPr>
        <p:txBody>
          <a:bodyPr/>
          <a:lstStyle/>
          <a:p>
            <a:endParaRPr lang="en-US" sz="2400" dirty="0"/>
          </a:p>
          <a:p>
            <a:r>
              <a:rPr lang="sr-Latn-BA" sz="2800" dirty="0"/>
              <a:t>IVSC jedinstven je po ulozi koju ima </a:t>
            </a:r>
            <a:r>
              <a:rPr lang="sr-Latn-BA" sz="2800" dirty="0" smtClean="0"/>
              <a:t>u postavljanju standarda vrednovanja i lider je u </a:t>
            </a:r>
            <a:r>
              <a:rPr lang="sr-Latn-BA" sz="2800" dirty="0"/>
              <a:t>misiji </a:t>
            </a:r>
            <a:r>
              <a:rPr lang="sr-Latn-BA" sz="2800" dirty="0" smtClean="0"/>
              <a:t>podizanja standarda </a:t>
            </a:r>
            <a:r>
              <a:rPr lang="sr-Latn-BA" sz="2800" dirty="0"/>
              <a:t>međunarodne prakse </a:t>
            </a:r>
            <a:r>
              <a:rPr lang="sr-Latn-BA" sz="2800" dirty="0" smtClean="0"/>
              <a:t>procjene. </a:t>
            </a:r>
            <a:endParaRPr lang="sr-Latn-BA" sz="2800" dirty="0"/>
          </a:p>
          <a:p>
            <a:r>
              <a:rPr lang="sr-Latn-BA" sz="2800" dirty="0" smtClean="0"/>
              <a:t>IVSC nadgleda nezavisni </a:t>
            </a:r>
            <a:r>
              <a:rPr lang="sr-Latn-BA" sz="2800" dirty="0"/>
              <a:t>odbor globalnih lidera. </a:t>
            </a:r>
            <a:endParaRPr lang="sr-Latn-BA" sz="2800" dirty="0" smtClean="0"/>
          </a:p>
          <a:p>
            <a:r>
              <a:rPr lang="sr-Latn-BA" sz="2800" dirty="0"/>
              <a:t>O</a:t>
            </a:r>
            <a:r>
              <a:rPr lang="sr-Latn-BA" sz="2800" dirty="0" smtClean="0"/>
              <a:t>snovni ciljevi IVCS-a su:</a:t>
            </a:r>
          </a:p>
          <a:p>
            <a:pPr lvl="1"/>
            <a:r>
              <a:rPr lang="en-US" sz="2800" dirty="0" smtClean="0"/>
              <a:t>Razv</a:t>
            </a:r>
            <a:r>
              <a:rPr lang="sr-Latn-BA" sz="2800" dirty="0" smtClean="0"/>
              <a:t>ijanje</a:t>
            </a:r>
            <a:r>
              <a:rPr lang="en-US" sz="2800" dirty="0" smtClean="0"/>
              <a:t> visokokvalitetn</a:t>
            </a:r>
            <a:r>
              <a:rPr lang="sr-Latn-BA" sz="2800" dirty="0" smtClean="0"/>
              <a:t>ih</a:t>
            </a:r>
            <a:r>
              <a:rPr lang="en-US" sz="2800" dirty="0" smtClean="0"/>
              <a:t> međunarodn</a:t>
            </a:r>
            <a:r>
              <a:rPr lang="sr-Latn-BA" sz="2800" dirty="0" smtClean="0"/>
              <a:t>ih</a:t>
            </a:r>
            <a:r>
              <a:rPr lang="en-US" sz="2800" dirty="0" smtClean="0"/>
              <a:t> </a:t>
            </a:r>
            <a:r>
              <a:rPr lang="en-US" sz="2800" dirty="0"/>
              <a:t>standarde vrednovanja </a:t>
            </a:r>
            <a:r>
              <a:rPr lang="en-US" sz="2800" dirty="0" smtClean="0"/>
              <a:t>(</a:t>
            </a:r>
            <a:r>
              <a:rPr lang="sr-Latn-BA" sz="2800" dirty="0" smtClean="0"/>
              <a:t>MSV</a:t>
            </a:r>
            <a:r>
              <a:rPr lang="en-US" sz="2800" dirty="0" smtClean="0"/>
              <a:t>) </a:t>
            </a:r>
            <a:r>
              <a:rPr lang="en-US" sz="2800" dirty="0"/>
              <a:t>koji osiguravaju dosljednost, transparentnost i povjerenje u </a:t>
            </a:r>
            <a:r>
              <a:rPr lang="sr-Latn-BA" sz="2800" dirty="0" smtClean="0"/>
              <a:t>procjene vrijednosti</a:t>
            </a:r>
            <a:r>
              <a:rPr lang="en-US" sz="2800" dirty="0" smtClean="0"/>
              <a:t> </a:t>
            </a:r>
            <a:r>
              <a:rPr lang="en-US" sz="2800" dirty="0"/>
              <a:t>širom svijeta </a:t>
            </a:r>
            <a:r>
              <a:rPr lang="sr-Latn-BA" sz="2800" dirty="0" smtClean="0"/>
              <a:t>i</a:t>
            </a:r>
          </a:p>
          <a:p>
            <a:pPr lvl="1"/>
            <a:r>
              <a:rPr lang="en-US" sz="2800" dirty="0" smtClean="0"/>
              <a:t>Po</a:t>
            </a:r>
            <a:r>
              <a:rPr lang="sr-Latn-BA" sz="2800" dirty="0" smtClean="0"/>
              <a:t>dsticanje</a:t>
            </a:r>
            <a:r>
              <a:rPr lang="en-US" sz="2800" dirty="0" smtClean="0"/>
              <a:t> usvajanj</a:t>
            </a:r>
            <a:r>
              <a:rPr lang="sr-Latn-BA" sz="2800" dirty="0" smtClean="0"/>
              <a:t>a</a:t>
            </a:r>
            <a:r>
              <a:rPr lang="en-US" sz="2800" dirty="0" smtClean="0"/>
              <a:t> </a:t>
            </a:r>
            <a:r>
              <a:rPr lang="sr-Latn-BA" sz="2800" dirty="0" smtClean="0"/>
              <a:t>MSV</a:t>
            </a:r>
            <a:r>
              <a:rPr lang="en-US" sz="2800" dirty="0" smtClean="0"/>
              <a:t>-a</a:t>
            </a:r>
            <a:r>
              <a:rPr lang="en-US" sz="2800" dirty="0"/>
              <a:t>, </a:t>
            </a:r>
            <a:r>
              <a:rPr lang="sr-Latn-BA" sz="2800" dirty="0" smtClean="0"/>
              <a:t>kao i</a:t>
            </a:r>
            <a:r>
              <a:rPr lang="en-US" sz="2800" dirty="0" smtClean="0"/>
              <a:t> profesi</a:t>
            </a:r>
            <a:r>
              <a:rPr lang="sr-Latn-BA" sz="2800" dirty="0" smtClean="0"/>
              <a:t>onalnosti</a:t>
            </a:r>
            <a:r>
              <a:rPr lang="en-US" sz="2800" dirty="0" smtClean="0"/>
              <a:t> </a:t>
            </a:r>
            <a:r>
              <a:rPr lang="en-US" sz="2800" dirty="0"/>
              <a:t>u procjeni vrijednosti </a:t>
            </a:r>
            <a:r>
              <a:rPr lang="en-US" sz="2800" dirty="0" err="1" smtClean="0"/>
              <a:t>koj</a:t>
            </a:r>
            <a:r>
              <a:rPr lang="sr-Latn-BA" sz="2800" dirty="0" smtClean="0"/>
              <a:t>u</a:t>
            </a:r>
            <a:r>
              <a:rPr lang="en-US" sz="2800" dirty="0" smtClean="0"/>
              <a:t> </a:t>
            </a:r>
            <a:r>
              <a:rPr lang="sr-Latn-BA" sz="2800" dirty="0" smtClean="0"/>
              <a:t>obezbjeđuju</a:t>
            </a:r>
            <a:r>
              <a:rPr lang="en-US" sz="2800" dirty="0" smtClean="0"/>
              <a:t> profesionalne organizacije za vrednovanje širom svijeta.</a:t>
            </a:r>
            <a:endParaRPr lang="en-US" sz="2800" dirty="0"/>
          </a:p>
          <a:p>
            <a:endParaRPr lang="en-US" sz="280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noProof="0" smtClean="0"/>
              <a:t>Add a footer</a:t>
            </a:r>
            <a:endParaRPr lang="en-US" noProof="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19B51A1E-902D-48AF-9020-955120F399B6}" type="slidenum">
              <a:rPr lang="en-US" noProof="0" smtClean="0"/>
              <a:pPr/>
              <a:t>19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0617384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Placeholder 10" descr="Desk with computer, phone, books, etc.">
            <a:extLst>
              <a:ext uri="{FF2B5EF4-FFF2-40B4-BE49-F238E27FC236}">
                <a16:creationId xmlns:a16="http://schemas.microsoft.com/office/drawing/2014/main" xmlns="" id="{2E7ADBC3-DECA-9F4C-9289-9E43C727592F}"/>
              </a:ext>
            </a:extLst>
          </p:cNvPr>
          <p:cNvPicPr>
            <a:picLocks noGrp="1" noChangeAspect="1"/>
          </p:cNvPicPr>
          <p:nvPr>
            <p:ph type="pic" sz="quarter" idx="10"/>
          </p:nvPr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/>
      </p:pic>
      <p:sp>
        <p:nvSpPr>
          <p:cNvPr id="3" name="Title 2">
            <a:extLst>
              <a:ext uri="{FF2B5EF4-FFF2-40B4-BE49-F238E27FC236}">
                <a16:creationId xmlns:a16="http://schemas.microsoft.com/office/drawing/2014/main" xmlns="" id="{200B3D2B-613A-41BE-987D-E6A1324B456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r-Latn-BA" sz="4000" dirty="0" smtClean="0"/>
              <a:t>PROFESIONALNE ORGANIZACIJE   IZ   PROCJENE   VRIJEDNOSTI</a:t>
            </a:r>
            <a:endParaRPr lang="en-US" sz="4000" dirty="0"/>
          </a:p>
        </p:txBody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xmlns="" id="{F278402B-CA7D-4F5B-B3FA-ED74AB3CFB6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r-Latn-BA" dirty="0" smtClean="0"/>
              <a:t>Amerika, Evropa, međunarodne organizacije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BDD5A594-D852-43BB-B591-E9D9027253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solidFill>
            <a:schemeClr val="tx1">
              <a:lumMod val="95000"/>
              <a:lumOff val="5000"/>
            </a:schemeClr>
          </a:solidFill>
        </p:spPr>
        <p:txBody>
          <a:bodyPr/>
          <a:lstStyle/>
          <a:p>
            <a:fld id="{19B51A1E-902D-48AF-9020-955120F399B6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167464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r-Latn-BA" dirty="0"/>
              <a:t>3. MEĐUNARODNE </a:t>
            </a:r>
            <a:r>
              <a:rPr lang="sr-Latn-BA" dirty="0">
                <a:solidFill>
                  <a:prstClr val="black">
                    <a:lumMod val="75000"/>
                    <a:lumOff val="25000"/>
                  </a:prstClr>
                </a:solidFill>
              </a:rPr>
              <a:t>ORGANIZACIJE IZ PROCJENE VRIJEDNOSTI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32"/>
          </p:nvPr>
        </p:nvSpPr>
        <p:spPr>
          <a:xfrm>
            <a:off x="570271" y="1008000"/>
            <a:ext cx="11201042" cy="604490"/>
          </a:xfrm>
        </p:spPr>
        <p:txBody>
          <a:bodyPr/>
          <a:lstStyle/>
          <a:p>
            <a:pPr lvl="0" algn="ctr"/>
            <a:r>
              <a:rPr lang="sr-Latn-BA" sz="2400" b="1" dirty="0">
                <a:solidFill>
                  <a:prstClr val="black">
                    <a:lumMod val="75000"/>
                    <a:lumOff val="25000"/>
                  </a:prstClr>
                </a:solidFill>
              </a:rPr>
              <a:t>Međunarodni savjet za standarde vrednovanja – IVSC</a:t>
            </a:r>
            <a:endParaRPr lang="en-US" sz="2400" dirty="0">
              <a:solidFill>
                <a:prstClr val="black">
                  <a:lumMod val="75000"/>
                  <a:lumOff val="25000"/>
                </a:prstClr>
              </a:solidFill>
            </a:endParaRPr>
          </a:p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32000" y="1376516"/>
            <a:ext cx="11328000" cy="4814734"/>
          </a:xfrm>
        </p:spPr>
        <p:txBody>
          <a:bodyPr/>
          <a:lstStyle/>
          <a:p>
            <a:endParaRPr lang="en-US" sz="2400" dirty="0"/>
          </a:p>
          <a:p>
            <a:r>
              <a:rPr lang="sr-Latn-BA" sz="2800" dirty="0" smtClean="0"/>
              <a:t>IVSC </a:t>
            </a:r>
            <a:r>
              <a:rPr lang="sr-Latn-BA" sz="2800" dirty="0"/>
              <a:t>je razvio </a:t>
            </a:r>
            <a:r>
              <a:rPr lang="sr-Latn-BA" sz="2800" b="1" dirty="0"/>
              <a:t>Međunarodne standarde vrednovanja (</a:t>
            </a:r>
            <a:r>
              <a:rPr lang="sr-Latn-BA" sz="2800" b="1" i="1" dirty="0"/>
              <a:t>International Valuation Standards – IVS</a:t>
            </a:r>
            <a:r>
              <a:rPr lang="sr-Latn-BA" sz="2800" b="1" dirty="0"/>
              <a:t>)</a:t>
            </a:r>
            <a:r>
              <a:rPr lang="sr-Latn-BA" sz="2800" dirty="0"/>
              <a:t>, te obezbjeđuje stalnu tehničku podršku za njihovu primjenu. </a:t>
            </a:r>
          </a:p>
          <a:p>
            <a:r>
              <a:rPr lang="sr-Latn-BA" sz="2800" dirty="0"/>
              <a:t>Pored Standarda i Smjernica, IVSC izdaje dokumente: </a:t>
            </a:r>
            <a:r>
              <a:rPr lang="sr-Latn-BA" sz="2800" i="1" dirty="0" smtClean="0"/>
              <a:t>Procjenu </a:t>
            </a:r>
            <a:r>
              <a:rPr lang="sr-Latn-BA" sz="2800" i="1" dirty="0"/>
              <a:t>vrijednosti nekretnina koje služe kao kolateral za osigurane dokumente</a:t>
            </a:r>
            <a:r>
              <a:rPr lang="sr-Latn-BA" sz="2800" dirty="0"/>
              <a:t> </a:t>
            </a:r>
            <a:r>
              <a:rPr lang="sr-Latn-BA" sz="2800" dirty="0" smtClean="0"/>
              <a:t>i  </a:t>
            </a:r>
            <a:r>
              <a:rPr lang="sr-Latn-BA" sz="2800" i="1" dirty="0" smtClean="0"/>
              <a:t>Procjenu </a:t>
            </a:r>
            <a:r>
              <a:rPr lang="sr-Latn-BA" sz="2800" i="1" dirty="0"/>
              <a:t>vrijednosti na tržištima u nastajanju</a:t>
            </a:r>
            <a:r>
              <a:rPr lang="sr-Latn-BA" sz="2800" dirty="0"/>
              <a:t> (</a:t>
            </a:r>
            <a:r>
              <a:rPr lang="hr-HR" sz="2800" dirty="0"/>
              <a:t>IVSC, 2007</a:t>
            </a:r>
            <a:r>
              <a:rPr lang="hr-HR" sz="2800" dirty="0" smtClean="0"/>
              <a:t>), te čitav niz drugih studija. </a:t>
            </a:r>
          </a:p>
          <a:p>
            <a:r>
              <a:rPr lang="sr-Latn-BA" sz="2800" dirty="0"/>
              <a:t>Primjena Međunarodnih standarda vrednovanja </a:t>
            </a:r>
            <a:r>
              <a:rPr lang="sr-Latn-CS" sz="2800" dirty="0"/>
              <a:t>zahtijeva se za svrhe procjene vrijednosti imovine, ali i za potrebe finansijskog izvještavanja u većini zemalja svijeta.</a:t>
            </a:r>
            <a:endParaRPr lang="en-US" sz="2800" dirty="0"/>
          </a:p>
          <a:p>
            <a:endParaRPr lang="en-US" sz="2800" dirty="0"/>
          </a:p>
          <a:p>
            <a:endParaRPr lang="en-US" sz="2400" dirty="0"/>
          </a:p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noProof="0" smtClean="0"/>
              <a:t>Add a footer</a:t>
            </a:r>
            <a:endParaRPr lang="en-US" noProof="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19B51A1E-902D-48AF-9020-955120F399B6}" type="slidenum">
              <a:rPr lang="en-US" noProof="0" smtClean="0"/>
              <a:pPr/>
              <a:t>20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414539639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Placeholder 10" descr="Desk with computer, phone, books, etc.">
            <a:extLst>
              <a:ext uri="{FF2B5EF4-FFF2-40B4-BE49-F238E27FC236}">
                <a16:creationId xmlns:a16="http://schemas.microsoft.com/office/drawing/2014/main" xmlns="" id="{2E7ADBC3-DECA-9F4C-9289-9E43C727592F}"/>
              </a:ext>
            </a:extLst>
          </p:cNvPr>
          <p:cNvPicPr>
            <a:picLocks noGrp="1" noChangeAspect="1"/>
          </p:cNvPicPr>
          <p:nvPr>
            <p:ph type="pic" sz="quarter" idx="10"/>
          </p:nvPr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/>
      </p:pic>
      <p:sp>
        <p:nvSpPr>
          <p:cNvPr id="3" name="Title 2">
            <a:extLst>
              <a:ext uri="{FF2B5EF4-FFF2-40B4-BE49-F238E27FC236}">
                <a16:creationId xmlns:a16="http://schemas.microsoft.com/office/drawing/2014/main" xmlns="" id="{200B3D2B-613A-41BE-987D-E6A1324B456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r-Latn-BA" sz="3200" dirty="0" smtClean="0"/>
              <a:t>PROCEDURALNE  AKTIVNOSTI  U PROCJENI  VRIJEDNOSTI  I  ULOGA </a:t>
            </a:r>
            <a:r>
              <a:rPr lang="sr-Latn-BA" sz="3200" dirty="0" smtClean="0"/>
              <a:t>PROCJENJIVAČA </a:t>
            </a:r>
            <a:r>
              <a:rPr lang="sr-Latn-BA" sz="3200" dirty="0" smtClean="0"/>
              <a:t> U  </a:t>
            </a:r>
            <a:r>
              <a:rPr lang="sr-Latn-BA" sz="3200" dirty="0" smtClean="0"/>
              <a:t>PROCJENI </a:t>
            </a:r>
            <a:r>
              <a:rPr lang="sr-Latn-BA" sz="3200" dirty="0" smtClean="0"/>
              <a:t> VRIJEDNOSTI </a:t>
            </a:r>
            <a:endParaRPr lang="en-US" sz="3200" dirty="0"/>
          </a:p>
        </p:txBody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xmlns="" id="{F278402B-CA7D-4F5B-B3FA-ED74AB3CFB6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BDD5A594-D852-43BB-B591-E9D9027253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solidFill>
            <a:schemeClr val="tx1">
              <a:lumMod val="95000"/>
              <a:lumOff val="5000"/>
            </a:schemeClr>
          </a:solidFill>
        </p:spPr>
        <p:txBody>
          <a:bodyPr/>
          <a:lstStyle/>
          <a:p>
            <a:fld id="{19B51A1E-902D-48AF-9020-955120F399B6}" type="slidenum">
              <a:rPr lang="en-US" smtClean="0"/>
              <a:pPr/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273824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D355C61F-C8F1-4977-8E1F-F16C0D9EA88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47484" y="255639"/>
            <a:ext cx="6744927" cy="6115711"/>
          </a:xfrm>
        </p:spPr>
        <p:txBody>
          <a:bodyPr/>
          <a:lstStyle/>
          <a:p>
            <a:r>
              <a:rPr lang="sr-Latn-BA" sz="2400" dirty="0"/>
              <a:t>Nakon utvrđivanja svrhe i cilja procjene, prikupljanja i analize podataka, odabira metoda procjene te utvrđivanja procijenjene </a:t>
            </a:r>
            <a:r>
              <a:rPr lang="sr-Latn-BA" sz="2400" dirty="0" smtClean="0"/>
              <a:t>vrijednosti, </a:t>
            </a:r>
            <a:r>
              <a:rPr lang="sr-Latn-BA" sz="2400" dirty="0"/>
              <a:t>procjenjivač pristupa izradi izvještaja o procjeni vrijednosti.</a:t>
            </a:r>
          </a:p>
          <a:p>
            <a:r>
              <a:rPr lang="sr-Latn-BA" sz="2400" dirty="0"/>
              <a:t>Izvještaj o procjeni sadrži sve informacije, analize i korišćene metode i pristupe uz objašnjenja.</a:t>
            </a:r>
          </a:p>
          <a:p>
            <a:r>
              <a:rPr lang="sr-Latn-BA" sz="2400" dirty="0"/>
              <a:t>Sav korišćeni materijal, kao i sama procjena mora biti dokumentovana i sačuvana u arhivi procjenjivača.</a:t>
            </a:r>
          </a:p>
          <a:p>
            <a:r>
              <a:rPr lang="sr-Latn-BA" sz="2400" dirty="0"/>
              <a:t>Standardizovana forma izvještaja nije definisana, ali postoje obavezni elementi izvještaja koji su </a:t>
            </a:r>
            <a:r>
              <a:rPr lang="sr-Latn-BA" sz="2400" dirty="0" smtClean="0"/>
              <a:t>propisani standardima </a:t>
            </a:r>
            <a:r>
              <a:rPr lang="sr-Latn-BA" sz="2400" dirty="0"/>
              <a:t>(MSV).</a:t>
            </a:r>
          </a:p>
          <a:p>
            <a:r>
              <a:rPr lang="sr-Latn-BA" sz="2400" dirty="0"/>
              <a:t>Procjenjivač svojim imenom i potpisom garantuje za svoj rad i mora da vodi računa da bude o svom, kao i ugledu procjenjivačke profesije</a:t>
            </a:r>
            <a:r>
              <a:rPr lang="sr-Latn-BA" sz="2400" dirty="0" smtClean="0"/>
              <a:t>.</a:t>
            </a:r>
            <a:endParaRPr lang="sr-Latn-BA" sz="2400" dirty="0"/>
          </a:p>
        </p:txBody>
      </p:sp>
      <p:pic>
        <p:nvPicPr>
          <p:cNvPr id="9" name="Picture Placeholder 8" descr="Handing touching mobile phone">
            <a:extLst>
              <a:ext uri="{FF2B5EF4-FFF2-40B4-BE49-F238E27FC236}">
                <a16:creationId xmlns:a16="http://schemas.microsoft.com/office/drawing/2014/main" xmlns="" id="{A9A75888-22E3-1D43-9112-DA02186070B5}"/>
              </a:ext>
            </a:extLst>
          </p:cNvPr>
          <p:cNvPicPr>
            <a:picLocks noGrp="1" noChangeAspect="1"/>
          </p:cNvPicPr>
          <p:nvPr>
            <p:ph type="pic" sz="quarter" idx="14"/>
          </p:nvPr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6892412" y="-1"/>
            <a:ext cx="5299587" cy="6371351"/>
          </a:xfrm>
        </p:spPr>
      </p:pic>
      <p:sp>
        <p:nvSpPr>
          <p:cNvPr id="20" name="Rectangle 19">
            <a:extLst>
              <a:ext uri="{FF2B5EF4-FFF2-40B4-BE49-F238E27FC236}">
                <a16:creationId xmlns:a16="http://schemas.microsoft.com/office/drawing/2014/main" xmlns="" id="{EFA08948-2B6F-46B1-9D2D-8D7B2B3FBD5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/>
        </p:nvSpPr>
        <p:spPr>
          <a:xfrm>
            <a:off x="9348588" y="3688075"/>
            <a:ext cx="2411412" cy="1148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611DC577-0A95-47D0-95D9-5F8DA763D46B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/>
        <p:txBody>
          <a:bodyPr/>
          <a:lstStyle/>
          <a:p>
            <a:r>
              <a:rPr lang="sr-Latn-BA" dirty="0" smtClean="0"/>
              <a:t>Forma i sadržina izvještaja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1C554D9F-1895-486E-BFBA-905BB2D29E08}"/>
              </a:ext>
            </a:extLst>
          </p:cNvPr>
          <p:cNvSpPr>
            <a:spLocks noGrp="1"/>
          </p:cNvSpPr>
          <p:nvPr>
            <p:ph type="sldNum" sz="quarter" idx="33"/>
          </p:nvPr>
        </p:nvSpPr>
        <p:spPr>
          <a:solidFill>
            <a:schemeClr val="tx1">
              <a:lumMod val="95000"/>
              <a:lumOff val="5000"/>
            </a:schemeClr>
          </a:solidFill>
        </p:spPr>
        <p:txBody>
          <a:bodyPr/>
          <a:lstStyle/>
          <a:p>
            <a:fld id="{19B51A1E-902D-48AF-9020-955120F399B6}" type="slidenum">
              <a:rPr lang="en-US" smtClean="0"/>
              <a:pPr/>
              <a:t>22</a:t>
            </a:fld>
            <a:endParaRPr lang="en-US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BA" sz="3200" dirty="0" smtClean="0"/>
              <a:t>Izvještaj o procjeni vrijednosti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32974669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800" y="255639"/>
            <a:ext cx="11328200" cy="608361"/>
          </a:xfrm>
        </p:spPr>
        <p:txBody>
          <a:bodyPr/>
          <a:lstStyle/>
          <a:p>
            <a:pPr algn="ctr"/>
            <a:r>
              <a:rPr lang="sr-Latn-BA" dirty="0" smtClean="0"/>
              <a:t>1. IZVJEŠTAJ O PROCJENI VRIJEDNOSTI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31800" y="1026543"/>
            <a:ext cx="11328200" cy="5344808"/>
          </a:xfrm>
        </p:spPr>
        <p:txBody>
          <a:bodyPr/>
          <a:lstStyle/>
          <a:p>
            <a:endParaRPr lang="sr-Latn-BA" sz="1400" dirty="0" smtClean="0"/>
          </a:p>
          <a:p>
            <a:r>
              <a:rPr lang="sr-Latn-BA" sz="2400" dirty="0"/>
              <a:t>Izvještaj o procjeni i popratna dokumentacija su kritična i definišuća karakteristika MSV, koji kolektivno pomažu u kreiranju konzistentnosti, profesionaluzma, transparentnosti, uporedivosti i povjerenja da procjene vrijednosti služe javnom interesu</a:t>
            </a:r>
            <a:r>
              <a:rPr lang="sr-Latn-BA" sz="2400" dirty="0" smtClean="0"/>
              <a:t>.</a:t>
            </a:r>
          </a:p>
          <a:p>
            <a:r>
              <a:rPr lang="sr-Latn-BA" sz="2400" dirty="0" smtClean="0"/>
              <a:t>Izvještaj o procjeni mora da uključi sve informacije potrebne da se klijentu obezbijedi jasan opis područja rada, urađeni posao, profesionalni sud i osnove za zaključke o procijenjenoj vrijednosti.</a:t>
            </a:r>
          </a:p>
          <a:p>
            <a:r>
              <a:rPr lang="sr-Latn-BA" sz="2400" dirty="0" smtClean="0"/>
              <a:t>Format izvještaja o procjeni može da varira od sveobuhvatnog narativnog izvještaja do skraćenog rezimiranog izvještaja o procjeni.</a:t>
            </a:r>
          </a:p>
          <a:p>
            <a:r>
              <a:rPr lang="sr-Latn-BA" sz="2400" dirty="0"/>
              <a:t>Izvještaj o procjeni mora da bude dovoljan, u svakom slučaju, da opiše zaključke do kojih se došlo u procjeni i koji se smatraju razumnim od strane procjenjivača koristeći profesionalni sud.</a:t>
            </a:r>
          </a:p>
          <a:p>
            <a:endParaRPr lang="sr-Latn-BA" sz="2400" dirty="0"/>
          </a:p>
          <a:p>
            <a:endParaRPr lang="en-US" sz="240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noProof="0" dirty="0" smtClean="0"/>
              <a:t>Add a footer</a:t>
            </a:r>
            <a:endParaRPr lang="en-US" noProof="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19B51A1E-902D-48AF-9020-955120F399B6}" type="slidenum">
              <a:rPr lang="en-US" noProof="0" smtClean="0"/>
              <a:pPr/>
              <a:t>23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297599843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r-Latn-BA" dirty="0" smtClean="0"/>
              <a:t>1. IZVJEŠTAJ </a:t>
            </a:r>
            <a:r>
              <a:rPr lang="sr-Latn-BA" dirty="0"/>
              <a:t>O PROCJENI VRIJEDNOSTI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32"/>
          </p:nvPr>
        </p:nvSpPr>
        <p:spPr/>
        <p:txBody>
          <a:bodyPr/>
          <a:lstStyle/>
          <a:p>
            <a:r>
              <a:rPr lang="sr-Latn-BA" dirty="0" smtClean="0"/>
              <a:t>Izvještaj o procjeni vrijednosti mora da sadrži minimalno:</a:t>
            </a:r>
            <a:endParaRPr lang="sr-Latn-BA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sr-Latn-BA" dirty="0"/>
              <a:t>Dogovoreno područje rada;</a:t>
            </a:r>
          </a:p>
          <a:p>
            <a:r>
              <a:rPr lang="sr-Latn-BA" dirty="0"/>
              <a:t>Imovinu i/ili obaveze koje se procjenjuju;</a:t>
            </a:r>
          </a:p>
          <a:p>
            <a:r>
              <a:rPr lang="sr-Latn-BA" dirty="0"/>
              <a:t>Identitet procjenjivača;</a:t>
            </a:r>
          </a:p>
          <a:p>
            <a:r>
              <a:rPr lang="sr-Latn-BA" dirty="0"/>
              <a:t>Identitet klijenta;</a:t>
            </a:r>
          </a:p>
          <a:p>
            <a:r>
              <a:rPr lang="sr-Latn-BA" dirty="0"/>
              <a:t>Namjeravanu upotrebu;</a:t>
            </a:r>
          </a:p>
          <a:p>
            <a:r>
              <a:rPr lang="sr-Latn-BA" dirty="0"/>
              <a:t>Namjeravane korisnike (ako ih je moguće utvrditi);</a:t>
            </a:r>
          </a:p>
          <a:p>
            <a:r>
              <a:rPr lang="sr-Latn-BA" dirty="0"/>
              <a:t>Valutu koja je korišćena u procjeni;</a:t>
            </a:r>
          </a:p>
          <a:p>
            <a:r>
              <a:rPr lang="sr-Latn-BA" dirty="0"/>
              <a:t>Datum </a:t>
            </a:r>
            <a:r>
              <a:rPr lang="sr-Latn-BA" dirty="0" smtClean="0"/>
              <a:t>vrednovanja;</a:t>
            </a:r>
          </a:p>
          <a:p>
            <a:r>
              <a:rPr lang="sr-Latn-BA" dirty="0"/>
              <a:t>Osnove procjene vrijednosti koje su usvojene u procjeni;</a:t>
            </a:r>
          </a:p>
          <a:p>
            <a:r>
              <a:rPr lang="sr-Latn-BA" dirty="0"/>
              <a:t>Usvojene pristupe procjene vrijednosti</a:t>
            </a:r>
            <a:r>
              <a:rPr lang="sr-Latn-BA" dirty="0" smtClean="0"/>
              <a:t>;</a:t>
            </a:r>
          </a:p>
          <a:p>
            <a:r>
              <a:rPr lang="sr-Latn-BA" dirty="0"/>
              <a:t>Primijenjene metode i modele procjene vrijednosti;</a:t>
            </a:r>
          </a:p>
          <a:p>
            <a:pPr marL="0" indent="0">
              <a:buNone/>
            </a:pPr>
            <a:endParaRPr lang="sr-Latn-BA" dirty="0"/>
          </a:p>
          <a:p>
            <a:endParaRPr lang="sr-Latn-BA" dirty="0"/>
          </a:p>
          <a:p>
            <a:endParaRPr lang="sr-Latn-BA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sr-Latn-BA" dirty="0" smtClean="0"/>
              <a:t>Izvore </a:t>
            </a:r>
            <a:r>
              <a:rPr lang="sr-Latn-BA" dirty="0"/>
              <a:t>i selekciju značajnih korišćenih informacija i inputa;</a:t>
            </a:r>
          </a:p>
          <a:p>
            <a:r>
              <a:rPr lang="sr-Latn-BA" dirty="0"/>
              <a:t>Značajne ekološke, socijalne i upravljačke faktore koji su uvaženi i razmatrani (ESG);</a:t>
            </a:r>
          </a:p>
          <a:p>
            <a:r>
              <a:rPr lang="sr-Latn-BA" dirty="0" smtClean="0"/>
              <a:t>Značajne ili specijalne pretpostavke i limitirajuće uslove;</a:t>
            </a:r>
          </a:p>
          <a:p>
            <a:r>
              <a:rPr lang="sr-Latn-BA" dirty="0" smtClean="0"/>
              <a:t>Zaključke specijaliste ili organizacije za profesionalne usluge;</a:t>
            </a:r>
          </a:p>
          <a:p>
            <a:r>
              <a:rPr lang="sr-Latn-BA" dirty="0" smtClean="0"/>
              <a:t>Procijenjenu vrijednost  i podlogu za usvajanje te vrijednosti;</a:t>
            </a:r>
          </a:p>
          <a:p>
            <a:r>
              <a:rPr lang="sr-Latn-BA" dirty="0" smtClean="0"/>
              <a:t>Izjavu o saglasnosti sa MSV ;</a:t>
            </a:r>
          </a:p>
          <a:p>
            <a:r>
              <a:rPr lang="sr-Latn-BA" dirty="0" smtClean="0"/>
              <a:t>Datum izvještaja o procjeni vrijednosti (koji se može razlikovati od datuma vrednovanja).</a:t>
            </a:r>
          </a:p>
          <a:p>
            <a:endParaRPr lang="sr-Latn-BA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 noProof="0" smtClean="0"/>
              <a:t>Add a footer</a:t>
            </a:r>
            <a:endParaRPr lang="en-US" noProof="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19B51A1E-902D-48AF-9020-955120F399B6}" type="slidenum">
              <a:rPr lang="en-US" noProof="0" smtClean="0"/>
              <a:pPr/>
              <a:t>24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98409545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800" y="255639"/>
            <a:ext cx="11328200" cy="608361"/>
          </a:xfrm>
        </p:spPr>
        <p:txBody>
          <a:bodyPr/>
          <a:lstStyle/>
          <a:p>
            <a:pPr algn="ctr"/>
            <a:r>
              <a:rPr lang="sr-Latn-BA" dirty="0" smtClean="0"/>
              <a:t>1. IZVJEŠTAJ O PROCJENI VRIJEDNOSTI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32"/>
          </p:nvPr>
        </p:nvSpPr>
        <p:spPr/>
        <p:txBody>
          <a:bodyPr/>
          <a:lstStyle/>
          <a:p>
            <a:pPr algn="ctr"/>
            <a:r>
              <a:rPr lang="sr-Latn-BA" sz="2800" b="1" dirty="0" smtClean="0">
                <a:solidFill>
                  <a:schemeClr val="tx2"/>
                </a:solidFill>
              </a:rPr>
              <a:t>Struktura </a:t>
            </a:r>
            <a:r>
              <a:rPr lang="sr-Latn-BA" sz="2800" b="1" dirty="0">
                <a:solidFill>
                  <a:schemeClr val="tx2"/>
                </a:solidFill>
              </a:rPr>
              <a:t>izvještaja o procjeni vrijednosti</a:t>
            </a:r>
            <a:endParaRPr lang="en-US" sz="2800" dirty="0">
              <a:solidFill>
                <a:schemeClr val="tx2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08958" y="1512000"/>
            <a:ext cx="11251042" cy="5222882"/>
          </a:xfrm>
        </p:spPr>
        <p:txBody>
          <a:bodyPr/>
          <a:lstStyle/>
          <a:p>
            <a:pPr marL="0" indent="0">
              <a:buNone/>
            </a:pPr>
            <a:r>
              <a:rPr lang="sr-Latn-BA" sz="2400" dirty="0" smtClean="0"/>
              <a:t>       REZIME </a:t>
            </a:r>
            <a:r>
              <a:rPr lang="sr-Latn-BA" sz="2400" dirty="0"/>
              <a:t>PROCJENE </a:t>
            </a:r>
            <a:r>
              <a:rPr lang="sr-Latn-BA" sz="2400" dirty="0" smtClean="0"/>
              <a:t>VRIJEDNOSTI</a:t>
            </a:r>
            <a:endParaRPr lang="sr-Latn-BA" sz="2400" dirty="0"/>
          </a:p>
          <a:p>
            <a:pPr marL="457200" indent="-457200">
              <a:buFont typeface="+mj-lt"/>
              <a:buAutoNum type="arabicPeriod"/>
            </a:pPr>
            <a:r>
              <a:rPr lang="sr-Latn-BA" sz="2400" dirty="0"/>
              <a:t>UVODNE INFORMACIJE: </a:t>
            </a:r>
            <a:r>
              <a:rPr lang="sr-Latn-BA" sz="2000" dirty="0"/>
              <a:t>predmet procjene vrijednosti, datum procjene vrijednosti, svrha procjene vrijednosti, procjenivački </a:t>
            </a:r>
            <a:r>
              <a:rPr lang="sr-Latn-BA" sz="2000" dirty="0" smtClean="0"/>
              <a:t>tim, </a:t>
            </a:r>
            <a:r>
              <a:rPr lang="sr-Latn-BA" sz="2000" dirty="0"/>
              <a:t>metode procjene </a:t>
            </a:r>
            <a:r>
              <a:rPr lang="sr-Latn-BA" sz="2000" dirty="0" smtClean="0"/>
              <a:t>vrijednosti, osnove procjene, korišćeni stan.</a:t>
            </a:r>
            <a:endParaRPr lang="sr-Latn-BA" sz="2000" dirty="0"/>
          </a:p>
          <a:p>
            <a:pPr marL="457200" indent="-457200">
              <a:buFont typeface="+mj-lt"/>
              <a:buAutoNum type="arabicPeriod"/>
            </a:pPr>
            <a:r>
              <a:rPr lang="sr-Latn-BA" sz="2400" dirty="0"/>
              <a:t>OSNOVNE INFORMACIJE NARUČIOCU PROCJENE, TRŽIŠNA POZICIJA I TRŽIŠNA PERSPEKTIVA: </a:t>
            </a:r>
            <a:r>
              <a:rPr lang="sr-Latn-BA" sz="2000" dirty="0"/>
              <a:t>analiza makroekonomskog okruženja, osnovne informacije o naručiocu procjene.</a:t>
            </a:r>
          </a:p>
          <a:p>
            <a:pPr marL="457200" indent="-457200">
              <a:buFont typeface="+mj-lt"/>
              <a:buAutoNum type="arabicPeriod"/>
            </a:pPr>
            <a:r>
              <a:rPr lang="sr-Latn-BA" sz="2400" dirty="0"/>
              <a:t>PROCJENA VRIJEDNOSTI PREDUZEĆA (KAPITALA): metode procjene, npr.  tržišna metoda, metoda DNT</a:t>
            </a:r>
            <a:r>
              <a:rPr lang="sr-Latn-BA" sz="2400" dirty="0" smtClean="0"/>
              <a:t>, troškovne metode,  </a:t>
            </a:r>
            <a:r>
              <a:rPr lang="sr-Latn-BA" sz="2400" dirty="0"/>
              <a:t>i sl. </a:t>
            </a:r>
            <a:endParaRPr lang="sr-Latn-BA" sz="2000" dirty="0"/>
          </a:p>
          <a:p>
            <a:pPr marL="457200" indent="-457200">
              <a:buFont typeface="+mj-lt"/>
              <a:buAutoNum type="arabicPeriod"/>
            </a:pPr>
            <a:r>
              <a:rPr lang="sr-Latn-BA" sz="2400" dirty="0"/>
              <a:t>TEST PRIHVATLJIVOSTI PROCIJENJENE VRIJEDNOSTI PREDUZEĆA (KAPITALA): </a:t>
            </a:r>
            <a:r>
              <a:rPr lang="sr-Latn-BA" sz="2000" dirty="0"/>
              <a:t>Testiranje prihvatljivosti procijenjene vrijednosti i objektivna procijenjena vrijednost</a:t>
            </a:r>
            <a:r>
              <a:rPr lang="sr-Latn-BA" sz="2400" dirty="0"/>
              <a:t>.</a:t>
            </a:r>
          </a:p>
          <a:p>
            <a:pPr marL="457200" indent="-457200">
              <a:buFont typeface="+mj-lt"/>
              <a:buAutoNum type="arabicPeriod"/>
            </a:pPr>
            <a:r>
              <a:rPr lang="sr-Latn-BA" sz="2400" dirty="0" smtClean="0"/>
              <a:t>Prilozi </a:t>
            </a:r>
            <a:r>
              <a:rPr lang="sr-Latn-BA" dirty="0" smtClean="0"/>
              <a:t>(</a:t>
            </a:r>
            <a:r>
              <a:rPr lang="sr-Latn-BA" sz="2000" dirty="0" smtClean="0"/>
              <a:t>Izjava procjenjivača, Pismo o angažovanju, Izjava o vjerodostojnosti podataka, Izjava </a:t>
            </a:r>
            <a:r>
              <a:rPr lang="sr-Latn-BA" sz="2000" dirty="0"/>
              <a:t>o saglasnosti sa </a:t>
            </a:r>
            <a:r>
              <a:rPr lang="sr-Latn-BA" sz="2000" dirty="0" smtClean="0"/>
              <a:t>MSV, finansijki izvještaji, revizorski izvještaji i drugo.</a:t>
            </a:r>
            <a:endParaRPr lang="sr-Latn-BA" sz="2000" dirty="0"/>
          </a:p>
          <a:p>
            <a:endParaRPr lang="en-US" sz="240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noProof="0" smtClean="0"/>
              <a:t>Add a footer</a:t>
            </a:r>
            <a:endParaRPr lang="en-US" noProof="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19B51A1E-902D-48AF-9020-955120F399B6}" type="slidenum">
              <a:rPr lang="en-US" noProof="0" smtClean="0"/>
              <a:pPr/>
              <a:t>25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10915937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800" y="334297"/>
            <a:ext cx="11328200" cy="747251"/>
          </a:xfrm>
        </p:spPr>
        <p:txBody>
          <a:bodyPr/>
          <a:lstStyle/>
          <a:p>
            <a:pPr algn="ctr"/>
            <a:r>
              <a:rPr lang="sr-Latn-BA" dirty="0">
                <a:solidFill>
                  <a:prstClr val="black">
                    <a:lumMod val="75000"/>
                    <a:lumOff val="25000"/>
                  </a:prstClr>
                </a:solidFill>
              </a:rPr>
              <a:t>1. IZVJEŠTAJ O PROCJENI VRIJEDNOSTI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32"/>
          </p:nvPr>
        </p:nvSpPr>
        <p:spPr>
          <a:xfrm>
            <a:off x="431800" y="1007999"/>
            <a:ext cx="11339513" cy="473551"/>
          </a:xfrm>
        </p:spPr>
        <p:txBody>
          <a:bodyPr/>
          <a:lstStyle/>
          <a:p>
            <a:pPr algn="ctr"/>
            <a:r>
              <a:rPr lang="sr-Latn-BA" sz="2800" b="1" dirty="0">
                <a:solidFill>
                  <a:schemeClr val="tx2"/>
                </a:solidFill>
              </a:rPr>
              <a:t>Rezime procjene vrijednosti preduzeća (kapitala, nekretnine)</a:t>
            </a:r>
            <a:endParaRPr lang="en-US" sz="2800" dirty="0">
              <a:solidFill>
                <a:schemeClr val="tx2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31800" y="1563329"/>
            <a:ext cx="11328199" cy="4808022"/>
          </a:xfrm>
        </p:spPr>
        <p:txBody>
          <a:bodyPr/>
          <a:lstStyle/>
          <a:p>
            <a:pPr marL="0" lvl="0" indent="0">
              <a:lnSpc>
                <a:spcPct val="100000"/>
              </a:lnSpc>
              <a:spcBef>
                <a:spcPts val="900"/>
              </a:spcBef>
              <a:buClr>
                <a:prstClr val="black">
                  <a:lumMod val="85000"/>
                  <a:lumOff val="15000"/>
                </a:prstClr>
              </a:buClr>
              <a:buNone/>
            </a:pPr>
            <a:r>
              <a:rPr lang="sr-Latn-BA" sz="2000" dirty="0">
                <a:solidFill>
                  <a:prstClr val="black"/>
                </a:solidFill>
                <a:latin typeface="Garamond" panose="02020404030301010803"/>
              </a:rPr>
              <a:t>Rezime procjene  je kratak pregled najvažnijih elemenata procjene.  U rezimeu se navodi:</a:t>
            </a:r>
          </a:p>
          <a:p>
            <a:pPr marL="182880" lvl="0" indent="-182880">
              <a:lnSpc>
                <a:spcPct val="100000"/>
              </a:lnSpc>
              <a:spcBef>
                <a:spcPts val="900"/>
              </a:spcBef>
              <a:buClr>
                <a:prstClr val="black">
                  <a:lumMod val="85000"/>
                  <a:lumOff val="15000"/>
                </a:prstClr>
              </a:buClr>
              <a:buFont typeface="Garamond" pitchFamily="18" charset="0"/>
              <a:buChar char="◦"/>
            </a:pPr>
            <a:r>
              <a:rPr lang="sr-Latn-BA" sz="2000" dirty="0">
                <a:solidFill>
                  <a:prstClr val="black"/>
                </a:solidFill>
                <a:latin typeface="Garamond" panose="02020404030301010803"/>
              </a:rPr>
              <a:t>Naručilac procjene;</a:t>
            </a:r>
            <a:endParaRPr lang="en-US" sz="2000" dirty="0">
              <a:solidFill>
                <a:prstClr val="black"/>
              </a:solidFill>
              <a:latin typeface="Garamond" panose="02020404030301010803"/>
            </a:endParaRPr>
          </a:p>
          <a:p>
            <a:pPr marL="182880" lvl="0" indent="-182880">
              <a:lnSpc>
                <a:spcPct val="100000"/>
              </a:lnSpc>
              <a:spcBef>
                <a:spcPts val="900"/>
              </a:spcBef>
              <a:buClr>
                <a:prstClr val="black">
                  <a:lumMod val="85000"/>
                  <a:lumOff val="15000"/>
                </a:prstClr>
              </a:buClr>
              <a:buFont typeface="Garamond" pitchFamily="18" charset="0"/>
              <a:buChar char="◦"/>
            </a:pPr>
            <a:r>
              <a:rPr lang="sr-Latn-BA" sz="2000" dirty="0">
                <a:solidFill>
                  <a:prstClr val="black"/>
                </a:solidFill>
                <a:latin typeface="Garamond" panose="02020404030301010803"/>
              </a:rPr>
              <a:t>Sjedište;</a:t>
            </a:r>
            <a:endParaRPr lang="en-US" sz="2000" dirty="0">
              <a:solidFill>
                <a:prstClr val="black"/>
              </a:solidFill>
              <a:latin typeface="Garamond" panose="02020404030301010803"/>
            </a:endParaRPr>
          </a:p>
          <a:p>
            <a:pPr marL="182880" lvl="0" indent="-182880">
              <a:lnSpc>
                <a:spcPct val="100000"/>
              </a:lnSpc>
              <a:spcBef>
                <a:spcPts val="900"/>
              </a:spcBef>
              <a:buClr>
                <a:prstClr val="black">
                  <a:lumMod val="85000"/>
                  <a:lumOff val="15000"/>
                </a:prstClr>
              </a:buClr>
              <a:buFont typeface="Garamond" pitchFamily="18" charset="0"/>
              <a:buChar char="◦"/>
            </a:pPr>
            <a:r>
              <a:rPr lang="sr-Latn-BA" sz="2000" dirty="0">
                <a:solidFill>
                  <a:prstClr val="black"/>
                </a:solidFill>
                <a:latin typeface="Garamond" panose="02020404030301010803"/>
              </a:rPr>
              <a:t>Odgovorno lice (naručioca procjene);</a:t>
            </a:r>
            <a:endParaRPr lang="en-US" sz="2000" dirty="0">
              <a:solidFill>
                <a:prstClr val="black"/>
              </a:solidFill>
              <a:latin typeface="Garamond" panose="02020404030301010803"/>
            </a:endParaRPr>
          </a:p>
          <a:p>
            <a:pPr marL="182880" lvl="0" indent="-182880">
              <a:lnSpc>
                <a:spcPct val="100000"/>
              </a:lnSpc>
              <a:spcBef>
                <a:spcPts val="900"/>
              </a:spcBef>
              <a:buClr>
                <a:prstClr val="black">
                  <a:lumMod val="85000"/>
                  <a:lumOff val="15000"/>
                </a:prstClr>
              </a:buClr>
              <a:buFont typeface="Garamond" pitchFamily="18" charset="0"/>
              <a:buChar char="◦"/>
            </a:pPr>
            <a:r>
              <a:rPr lang="sr-Latn-BA" sz="2000" dirty="0">
                <a:solidFill>
                  <a:prstClr val="black"/>
                </a:solidFill>
                <a:latin typeface="Garamond" panose="02020404030301010803"/>
              </a:rPr>
              <a:t>Registrovana djelatnost;</a:t>
            </a:r>
            <a:endParaRPr lang="en-US" sz="2000" dirty="0">
              <a:solidFill>
                <a:prstClr val="black"/>
              </a:solidFill>
              <a:latin typeface="Garamond" panose="02020404030301010803"/>
            </a:endParaRPr>
          </a:p>
          <a:p>
            <a:pPr marL="182880" lvl="0" indent="-182880">
              <a:lnSpc>
                <a:spcPct val="100000"/>
              </a:lnSpc>
              <a:spcBef>
                <a:spcPts val="900"/>
              </a:spcBef>
              <a:buClr>
                <a:prstClr val="black">
                  <a:lumMod val="85000"/>
                  <a:lumOff val="15000"/>
                </a:prstClr>
              </a:buClr>
              <a:buFont typeface="Garamond" pitchFamily="18" charset="0"/>
              <a:buChar char="◦"/>
            </a:pPr>
            <a:r>
              <a:rPr lang="sr-Latn-BA" sz="2000" dirty="0">
                <a:solidFill>
                  <a:prstClr val="black"/>
                </a:solidFill>
                <a:latin typeface="Garamond" panose="02020404030301010803"/>
              </a:rPr>
              <a:t>Predmet procjene;</a:t>
            </a:r>
            <a:endParaRPr lang="en-US" sz="2000" dirty="0">
              <a:solidFill>
                <a:prstClr val="black"/>
              </a:solidFill>
              <a:latin typeface="Garamond" panose="02020404030301010803"/>
            </a:endParaRPr>
          </a:p>
          <a:p>
            <a:pPr marL="182880" lvl="0" indent="-182880">
              <a:lnSpc>
                <a:spcPct val="100000"/>
              </a:lnSpc>
              <a:spcBef>
                <a:spcPts val="900"/>
              </a:spcBef>
              <a:buClr>
                <a:prstClr val="black">
                  <a:lumMod val="85000"/>
                  <a:lumOff val="15000"/>
                </a:prstClr>
              </a:buClr>
              <a:buFont typeface="Garamond" pitchFamily="18" charset="0"/>
              <a:buChar char="◦"/>
            </a:pPr>
            <a:r>
              <a:rPr lang="sr-Latn-BA" sz="2000" dirty="0">
                <a:solidFill>
                  <a:prstClr val="black"/>
                </a:solidFill>
                <a:latin typeface="Garamond" panose="02020404030301010803"/>
              </a:rPr>
              <a:t>Datum procjene;</a:t>
            </a:r>
            <a:endParaRPr lang="en-US" sz="2000" dirty="0">
              <a:solidFill>
                <a:prstClr val="black"/>
              </a:solidFill>
              <a:latin typeface="Garamond" panose="02020404030301010803"/>
            </a:endParaRPr>
          </a:p>
          <a:p>
            <a:pPr marL="182880" lvl="0" indent="-182880">
              <a:lnSpc>
                <a:spcPct val="100000"/>
              </a:lnSpc>
              <a:spcBef>
                <a:spcPts val="900"/>
              </a:spcBef>
              <a:buClr>
                <a:prstClr val="black">
                  <a:lumMod val="85000"/>
                  <a:lumOff val="15000"/>
                </a:prstClr>
              </a:buClr>
              <a:buFont typeface="Garamond" pitchFamily="18" charset="0"/>
              <a:buChar char="◦"/>
            </a:pPr>
            <a:r>
              <a:rPr lang="sr-Latn-BA" sz="2000" dirty="0">
                <a:solidFill>
                  <a:prstClr val="black"/>
                </a:solidFill>
                <a:latin typeface="Garamond" panose="02020404030301010803"/>
              </a:rPr>
              <a:t>Svrha procjene;</a:t>
            </a:r>
            <a:endParaRPr lang="en-US" sz="2000" dirty="0">
              <a:solidFill>
                <a:prstClr val="black"/>
              </a:solidFill>
              <a:latin typeface="Garamond" panose="02020404030301010803"/>
            </a:endParaRPr>
          </a:p>
          <a:p>
            <a:pPr marL="182880" lvl="0" indent="-182880">
              <a:lnSpc>
                <a:spcPct val="100000"/>
              </a:lnSpc>
              <a:spcBef>
                <a:spcPts val="900"/>
              </a:spcBef>
              <a:buClr>
                <a:prstClr val="black">
                  <a:lumMod val="85000"/>
                  <a:lumOff val="15000"/>
                </a:prstClr>
              </a:buClr>
              <a:buFont typeface="Garamond" pitchFamily="18" charset="0"/>
              <a:buChar char="◦"/>
            </a:pPr>
            <a:r>
              <a:rPr lang="sr-Latn-BA" sz="2000" dirty="0">
                <a:solidFill>
                  <a:prstClr val="black"/>
                </a:solidFill>
                <a:latin typeface="Garamond" panose="02020404030301010803"/>
              </a:rPr>
              <a:t>Procjenjivač (procjenjivački tim);</a:t>
            </a:r>
            <a:endParaRPr lang="en-US" sz="2000" dirty="0">
              <a:solidFill>
                <a:prstClr val="black"/>
              </a:solidFill>
              <a:latin typeface="Garamond" panose="02020404030301010803"/>
            </a:endParaRPr>
          </a:p>
          <a:p>
            <a:pPr marL="182880" lvl="0" indent="-182880">
              <a:lnSpc>
                <a:spcPct val="100000"/>
              </a:lnSpc>
              <a:spcBef>
                <a:spcPts val="900"/>
              </a:spcBef>
              <a:buClr>
                <a:prstClr val="black">
                  <a:lumMod val="85000"/>
                  <a:lumOff val="15000"/>
                </a:prstClr>
              </a:buClr>
              <a:buFont typeface="Garamond" pitchFamily="18" charset="0"/>
              <a:buChar char="◦"/>
            </a:pPr>
            <a:r>
              <a:rPr lang="sr-Latn-BA" sz="2000" dirty="0">
                <a:solidFill>
                  <a:prstClr val="black"/>
                </a:solidFill>
                <a:latin typeface="Garamond" panose="02020404030301010803"/>
              </a:rPr>
              <a:t>Korišćene metode procjene;</a:t>
            </a:r>
            <a:endParaRPr lang="en-US" sz="2000" dirty="0">
              <a:solidFill>
                <a:prstClr val="black"/>
              </a:solidFill>
              <a:latin typeface="Garamond" panose="02020404030301010803"/>
            </a:endParaRPr>
          </a:p>
          <a:p>
            <a:pPr marL="182880" lvl="0" indent="-182880">
              <a:lnSpc>
                <a:spcPct val="100000"/>
              </a:lnSpc>
              <a:spcBef>
                <a:spcPts val="900"/>
              </a:spcBef>
              <a:buClr>
                <a:prstClr val="black">
                  <a:lumMod val="85000"/>
                  <a:lumOff val="15000"/>
                </a:prstClr>
              </a:buClr>
              <a:buFont typeface="Garamond" pitchFamily="18" charset="0"/>
              <a:buChar char="◦"/>
            </a:pPr>
            <a:r>
              <a:rPr lang="sr-Latn-BA" sz="2000" dirty="0">
                <a:solidFill>
                  <a:prstClr val="black"/>
                </a:solidFill>
                <a:latin typeface="Garamond" panose="02020404030301010803"/>
              </a:rPr>
              <a:t>Datum završetka procjene;</a:t>
            </a:r>
          </a:p>
          <a:p>
            <a:pPr marL="182880" lvl="0" indent="-182880">
              <a:lnSpc>
                <a:spcPct val="100000"/>
              </a:lnSpc>
              <a:spcBef>
                <a:spcPts val="900"/>
              </a:spcBef>
              <a:buClr>
                <a:prstClr val="black">
                  <a:lumMod val="85000"/>
                  <a:lumOff val="15000"/>
                </a:prstClr>
              </a:buClr>
              <a:buFont typeface="Garamond" pitchFamily="18" charset="0"/>
              <a:buChar char="◦"/>
            </a:pPr>
            <a:r>
              <a:rPr lang="sr-Latn-BA" sz="2000" dirty="0">
                <a:solidFill>
                  <a:prstClr val="black"/>
                </a:solidFill>
                <a:latin typeface="Garamond" panose="02020404030301010803"/>
              </a:rPr>
              <a:t>Rezultati procjene vrijednosti :  izabrana metoda i iznos procijenjene vrijednosti</a:t>
            </a:r>
            <a:r>
              <a:rPr lang="sr-Latn-BA" dirty="0">
                <a:solidFill>
                  <a:prstClr val="black"/>
                </a:solidFill>
                <a:latin typeface="Garamond" panose="02020404030301010803"/>
              </a:rPr>
              <a:t>.</a:t>
            </a:r>
            <a:endParaRPr lang="en-US" dirty="0">
              <a:solidFill>
                <a:prstClr val="black"/>
              </a:solidFill>
              <a:latin typeface="Garamond" panose="02020404030301010803"/>
            </a:endParaRPr>
          </a:p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noProof="0" smtClean="0"/>
              <a:t>Add a footer</a:t>
            </a:r>
            <a:endParaRPr lang="en-US" noProof="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19B51A1E-902D-48AF-9020-955120F399B6}" type="slidenum">
              <a:rPr lang="en-US" noProof="0" smtClean="0"/>
              <a:pPr/>
              <a:t>26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257676372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r-Latn-BA" dirty="0">
                <a:solidFill>
                  <a:prstClr val="black">
                    <a:lumMod val="75000"/>
                    <a:lumOff val="25000"/>
                  </a:prstClr>
                </a:solidFill>
              </a:rPr>
              <a:t>1. IZVJEŠTAJ O PROCJENI VRIJEDNOSTI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32"/>
          </p:nvPr>
        </p:nvSpPr>
        <p:spPr/>
        <p:txBody>
          <a:bodyPr/>
          <a:lstStyle/>
          <a:p>
            <a:pPr algn="ctr"/>
            <a:r>
              <a:rPr lang="sr-Latn-BA" sz="2800" b="1" dirty="0" smtClean="0">
                <a:solidFill>
                  <a:schemeClr val="tx2"/>
                </a:solidFill>
              </a:rPr>
              <a:t>Pismo o angažovanju</a:t>
            </a:r>
            <a:endParaRPr lang="en-US" sz="2800" b="1" dirty="0">
              <a:solidFill>
                <a:schemeClr val="tx2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31800" y="1671484"/>
            <a:ext cx="11328200" cy="4519766"/>
          </a:xfrm>
        </p:spPr>
        <p:txBody>
          <a:bodyPr/>
          <a:lstStyle/>
          <a:p>
            <a:pPr>
              <a:buNone/>
            </a:pPr>
            <a:r>
              <a:rPr lang="sr-Latn-BA" sz="2000" dirty="0"/>
              <a:t>Pismo o angažovanju sastavlja procjenjivač, a ovjerava i potpisuje naručilac procjene. Time se daje saglasnost procjenjivaču za vršenje postupka procjene vrijednosti.</a:t>
            </a:r>
          </a:p>
          <a:p>
            <a:pPr>
              <a:buNone/>
            </a:pPr>
            <a:r>
              <a:rPr lang="sr-Latn-BA" sz="2000" dirty="0"/>
              <a:t> 	Pismo o angažovanju sadrži:</a:t>
            </a:r>
            <a:endParaRPr lang="en-US" sz="2000" dirty="0"/>
          </a:p>
          <a:p>
            <a:r>
              <a:rPr lang="sr-Latn-CS" sz="2000" dirty="0"/>
              <a:t>Predmet procjene;</a:t>
            </a:r>
            <a:endParaRPr lang="en-US" sz="2000" dirty="0"/>
          </a:p>
          <a:p>
            <a:r>
              <a:rPr lang="sr-Latn-CS" sz="2000" dirty="0"/>
              <a:t>Datum procjene;</a:t>
            </a:r>
            <a:endParaRPr lang="en-US" sz="2000" dirty="0"/>
          </a:p>
          <a:p>
            <a:r>
              <a:rPr lang="sr-Latn-CS" sz="2000" dirty="0"/>
              <a:t>Svrha procjene;</a:t>
            </a:r>
            <a:endParaRPr lang="en-US" sz="2000" dirty="0"/>
          </a:p>
          <a:p>
            <a:r>
              <a:rPr lang="sr-Latn-CS" sz="2000" dirty="0"/>
              <a:t>Standardi  (osnove ili koncepti) vrijednosti;</a:t>
            </a:r>
            <a:endParaRPr lang="en-US" sz="2000" dirty="0"/>
          </a:p>
          <a:p>
            <a:r>
              <a:rPr lang="sr-Latn-CS" sz="2000" dirty="0"/>
              <a:t>Definicija vrijednosti;</a:t>
            </a:r>
            <a:endParaRPr lang="en-US" sz="2000" dirty="0"/>
          </a:p>
          <a:p>
            <a:r>
              <a:rPr lang="sr-Latn-CS" sz="2000" dirty="0"/>
              <a:t>Premisa vrijednosti;</a:t>
            </a:r>
            <a:endParaRPr lang="en-US" sz="2000" dirty="0"/>
          </a:p>
          <a:p>
            <a:r>
              <a:rPr lang="sr-Latn-CS" sz="2000" dirty="0"/>
              <a:t>Primijenjene metode;</a:t>
            </a:r>
            <a:endParaRPr lang="en-US" sz="2000" dirty="0"/>
          </a:p>
          <a:p>
            <a:r>
              <a:rPr lang="sr-Latn-CS" sz="2000" dirty="0"/>
              <a:t>Prezentacija rezultata;</a:t>
            </a:r>
            <a:endParaRPr lang="en-US" sz="2000" dirty="0"/>
          </a:p>
          <a:p>
            <a:r>
              <a:rPr lang="sr-Latn-CS" sz="2000" dirty="0"/>
              <a:t>Datum završetka procjene.</a:t>
            </a:r>
            <a:endParaRPr lang="en-US" sz="200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noProof="0" smtClean="0"/>
              <a:t>Add a footer</a:t>
            </a:r>
            <a:endParaRPr lang="en-US" noProof="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19B51A1E-902D-48AF-9020-955120F399B6}" type="slidenum">
              <a:rPr lang="en-US" noProof="0" smtClean="0"/>
              <a:pPr/>
              <a:t>27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42155415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r-Latn-BA" dirty="0">
                <a:solidFill>
                  <a:prstClr val="black">
                    <a:lumMod val="75000"/>
                    <a:lumOff val="25000"/>
                  </a:prstClr>
                </a:solidFill>
              </a:rPr>
              <a:t>1. IZVJEŠTAJ O PROCJENI VRIJEDNOSTI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32"/>
          </p:nvPr>
        </p:nvSpPr>
        <p:spPr>
          <a:xfrm>
            <a:off x="432000" y="1007999"/>
            <a:ext cx="11339313" cy="417677"/>
          </a:xfrm>
        </p:spPr>
        <p:txBody>
          <a:bodyPr/>
          <a:lstStyle/>
          <a:p>
            <a:pPr algn="ctr"/>
            <a:r>
              <a:rPr lang="sr-Latn-BA" sz="2800" b="1" dirty="0" smtClean="0"/>
              <a:t>Izjava procjenjivača</a:t>
            </a:r>
            <a:endParaRPr lang="en-US" sz="2800" b="1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32000" y="1966452"/>
            <a:ext cx="11328000" cy="4224798"/>
          </a:xfrm>
        </p:spPr>
        <p:txBody>
          <a:bodyPr/>
          <a:lstStyle/>
          <a:p>
            <a:pPr lvl="0">
              <a:buClr>
                <a:prstClr val="black">
                  <a:lumMod val="85000"/>
                  <a:lumOff val="15000"/>
                </a:prstClr>
              </a:buClr>
            </a:pPr>
            <a:r>
              <a:rPr lang="sr-Latn-BA" sz="2400" dirty="0"/>
              <a:t>Izjava procjenjivača je veoma bitan dio izvještaja o procjeni jer se njome procjenjivač</a:t>
            </a:r>
            <a:r>
              <a:rPr lang="sr-Latn-BA" sz="2400" dirty="0">
                <a:solidFill>
                  <a:prstClr val="black"/>
                </a:solidFill>
              </a:rPr>
              <a:t> ograđuje od odgovornosti za stavke i činjenice na koje nije mogao da utiče, postupajući u skladu s profesionalnom etikom.</a:t>
            </a:r>
            <a:endParaRPr lang="sr-Latn-BA" sz="2400" dirty="0"/>
          </a:p>
          <a:p>
            <a:r>
              <a:rPr lang="sr-Latn-BA" sz="2400" dirty="0"/>
              <a:t>Svaka procjena sadrži određena ograničenja, recimo nedostatak informacija, nemogućnost utvrđivanja tržišnih cijena, poteškoće u određivanju diskontne stope zbog neaktivnog tržišta kapitala, i sl.</a:t>
            </a:r>
          </a:p>
          <a:p>
            <a:r>
              <a:rPr lang="sr-Latn-BA" sz="2400" dirty="0"/>
              <a:t>Iako procjenjivač ne može da izbjegne ove probleme, sva značajna ograničenja treba da navede u svom izvještaju.</a:t>
            </a:r>
            <a:endParaRPr lang="en-US" sz="2400" dirty="0"/>
          </a:p>
          <a:p>
            <a:endParaRPr lang="en-US" sz="240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noProof="0" smtClean="0"/>
              <a:t>Add a footer</a:t>
            </a:r>
            <a:endParaRPr lang="en-US" noProof="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19B51A1E-902D-48AF-9020-955120F399B6}" type="slidenum">
              <a:rPr lang="en-US" noProof="0" smtClean="0"/>
              <a:pPr/>
              <a:t>28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29994972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r-Latn-BA" dirty="0">
                <a:solidFill>
                  <a:prstClr val="black">
                    <a:lumMod val="75000"/>
                    <a:lumOff val="25000"/>
                  </a:prstClr>
                </a:solidFill>
              </a:rPr>
              <a:t>1. IZVJEŠTAJ O PROCJENI VRIJEDNOSTI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32"/>
          </p:nvPr>
        </p:nvSpPr>
        <p:spPr>
          <a:xfrm>
            <a:off x="432000" y="1007999"/>
            <a:ext cx="11339313" cy="417677"/>
          </a:xfrm>
        </p:spPr>
        <p:txBody>
          <a:bodyPr/>
          <a:lstStyle/>
          <a:p>
            <a:pPr algn="ctr"/>
            <a:r>
              <a:rPr lang="sr-Latn-BA" sz="2800" b="1" dirty="0" smtClean="0"/>
              <a:t>Izjava procjenjivača</a:t>
            </a:r>
            <a:endParaRPr lang="en-US" sz="2800" b="1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32000" y="1700981"/>
            <a:ext cx="11328000" cy="4490269"/>
          </a:xfrm>
        </p:spPr>
        <p:txBody>
          <a:bodyPr/>
          <a:lstStyle/>
          <a:p>
            <a:pPr marL="0" lvl="0" indent="0">
              <a:buNone/>
            </a:pPr>
            <a:r>
              <a:rPr lang="sr-Latn-BA" sz="2200" dirty="0"/>
              <a:t>Izjava procjenjivača je važan dio procjene gdje procjenjivač izjavljuje da je:</a:t>
            </a:r>
          </a:p>
          <a:p>
            <a:pPr lvl="0"/>
            <a:r>
              <a:rPr lang="sr-Latn-BA" sz="2200" dirty="0"/>
              <a:t> izvršio relevantan uvid u predmet procjene;</a:t>
            </a:r>
          </a:p>
          <a:p>
            <a:pPr lvl="0"/>
            <a:r>
              <a:rPr lang="sr-Latn-BA" sz="2200" dirty="0"/>
              <a:t>da ne postoji trenutni ni budući interes procjenjivača u vezi sa predmetom procjene, niti pristrasnost procjenjivača;</a:t>
            </a:r>
          </a:p>
          <a:p>
            <a:pPr lvl="0"/>
            <a:r>
              <a:rPr lang="sr-Latn-BA" sz="2200" dirty="0"/>
              <a:t>da profesionalna nadoknada procjenjivača ni na koji način nije povezana sa iskazanom vrijednošću;</a:t>
            </a:r>
          </a:p>
          <a:p>
            <a:pPr lvl="0"/>
            <a:r>
              <a:rPr lang="sr-Latn-BA" sz="2200" dirty="0"/>
              <a:t>da je procijenjena vrijednost određena svrhom procjene i važi na datum procjene;</a:t>
            </a:r>
          </a:p>
          <a:p>
            <a:pPr lvl="0"/>
            <a:r>
              <a:rPr lang="sr-Latn-BA" sz="2200" dirty="0"/>
              <a:t>da zadržava moralno autorsko pravo i diskreciono pravo na tumačenje i prezentaciju rezultata analize;</a:t>
            </a:r>
          </a:p>
          <a:p>
            <a:pPr lvl="0"/>
            <a:r>
              <a:rPr lang="sr-Latn-BA" sz="2200" dirty="0"/>
              <a:t>da procjena ne može biti upotrijebljena u druge svrhe bez pismenog odobrenja procjenjivača;</a:t>
            </a:r>
          </a:p>
          <a:p>
            <a:pPr lvl="0"/>
            <a:r>
              <a:rPr lang="sr-Latn-BA" sz="2200" dirty="0"/>
              <a:t>da je izvještaj sastavljen u skladu sa etičkim i profesionalnim zahtjevima Kodeksa ponašanja Odbora za MSV i MSV.</a:t>
            </a:r>
            <a:endParaRPr lang="en-US" sz="2200" dirty="0"/>
          </a:p>
          <a:p>
            <a:endParaRPr lang="en-US" sz="2200" dirty="0"/>
          </a:p>
          <a:p>
            <a:endParaRPr lang="en-US" sz="220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noProof="0" smtClean="0"/>
              <a:t>Add a footer</a:t>
            </a:r>
            <a:endParaRPr lang="en-US" noProof="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19B51A1E-902D-48AF-9020-955120F399B6}" type="slidenum">
              <a:rPr lang="en-US" noProof="0" smtClean="0"/>
              <a:pPr/>
              <a:t>29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26615125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D355C61F-C8F1-4977-8E1F-F16C0D9EA88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65471" y="1071716"/>
            <a:ext cx="6414330" cy="4596396"/>
          </a:xfrm>
        </p:spPr>
        <p:txBody>
          <a:bodyPr/>
          <a:lstStyle/>
          <a:p>
            <a:pPr marL="0" marR="0" indent="457200" algn="just">
              <a:lnSpc>
                <a:spcPct val="125000"/>
              </a:lnSpc>
              <a:spcBef>
                <a:spcPts val="0"/>
              </a:spcBef>
              <a:spcAft>
                <a:spcPts val="600"/>
              </a:spcAft>
              <a:tabLst>
                <a:tab pos="5943600" algn="l"/>
              </a:tabLst>
            </a:pPr>
            <a:r>
              <a:rPr lang="sr-Latn-BA" sz="2400" dirty="0">
                <a:latin typeface="Candara" panose="020E0502030303020204" pitchFamily="34" charset="0"/>
                <a:ea typeface="Times New Roman" panose="02020603050405020304" pitchFamily="18" charset="0"/>
              </a:rPr>
              <a:t>Sa međunarodnog stanovišta, postoje mnoge profesionalne organizacije koje se bave procjenom vrijednosti te izdaju principe, standarde i preporuke za obavljanje prakse u ovoj oblasti. </a:t>
            </a:r>
            <a:endParaRPr lang="sr-Latn-BA" sz="2400" dirty="0" smtClean="0">
              <a:latin typeface="Candara" panose="020E0502030303020204" pitchFamily="34" charset="0"/>
              <a:ea typeface="Times New Roman" panose="02020603050405020304" pitchFamily="18" charset="0"/>
            </a:endParaRPr>
          </a:p>
          <a:p>
            <a:pPr marL="0" marR="0" indent="457200" algn="just">
              <a:lnSpc>
                <a:spcPct val="125000"/>
              </a:lnSpc>
              <a:spcBef>
                <a:spcPts val="0"/>
              </a:spcBef>
              <a:spcAft>
                <a:spcPts val="600"/>
              </a:spcAft>
              <a:tabLst>
                <a:tab pos="5943600" algn="l"/>
              </a:tabLst>
            </a:pPr>
            <a:r>
              <a:rPr lang="sr-Latn-BA" sz="2400" dirty="0" smtClean="0">
                <a:latin typeface="Candara" panose="020E0502030303020204" pitchFamily="34" charset="0"/>
                <a:ea typeface="Times New Roman" panose="02020603050405020304" pitchFamily="18" charset="0"/>
              </a:rPr>
              <a:t>Najznačajnije </a:t>
            </a:r>
            <a:r>
              <a:rPr lang="sr-Latn-BA" sz="2400" dirty="0">
                <a:latin typeface="Candara" panose="020E0502030303020204" pitchFamily="34" charset="0"/>
                <a:ea typeface="Times New Roman" panose="02020603050405020304" pitchFamily="18" charset="0"/>
              </a:rPr>
              <a:t>su svakako organizacije i udruženja iz SAD i EU, te međunarodne institucije.</a:t>
            </a:r>
            <a:endParaRPr lang="en-US" sz="2400" dirty="0">
              <a:latin typeface="Candara" panose="020E0502030303020204" pitchFamily="34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9" name="Picture Placeholder 8" descr="Handing touching mobile phone">
            <a:extLst>
              <a:ext uri="{FF2B5EF4-FFF2-40B4-BE49-F238E27FC236}">
                <a16:creationId xmlns:a16="http://schemas.microsoft.com/office/drawing/2014/main" xmlns="" id="{A9A75888-22E3-1D43-9112-DA02186070B5}"/>
              </a:ext>
            </a:extLst>
          </p:cNvPr>
          <p:cNvPicPr>
            <a:picLocks noGrp="1" noChangeAspect="1"/>
          </p:cNvPicPr>
          <p:nvPr>
            <p:ph type="pic" sz="quarter" idx="14"/>
          </p:nvPr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6892412" y="-1"/>
            <a:ext cx="5299587" cy="6371351"/>
          </a:xfrm>
        </p:spPr>
      </p:pic>
      <p:sp>
        <p:nvSpPr>
          <p:cNvPr id="20" name="Rectangle 19">
            <a:extLst>
              <a:ext uri="{FF2B5EF4-FFF2-40B4-BE49-F238E27FC236}">
                <a16:creationId xmlns:a16="http://schemas.microsoft.com/office/drawing/2014/main" xmlns="" id="{EFA08948-2B6F-46B1-9D2D-8D7B2B3FBD5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/>
        </p:nvSpPr>
        <p:spPr>
          <a:xfrm>
            <a:off x="9348588" y="3688075"/>
            <a:ext cx="2411412" cy="1148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3560F281-4FF6-4617-A809-AC9C15ECF1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18554" y="3795252"/>
            <a:ext cx="4641445" cy="992647"/>
          </a:xfrm>
        </p:spPr>
        <p:txBody>
          <a:bodyPr/>
          <a:lstStyle/>
          <a:p>
            <a:r>
              <a:rPr lang="sr-Latn-BA" sz="3200" dirty="0" smtClean="0"/>
              <a:t>Profesionalne  organizacije   iz procjene  vrijednosti  u  svijetu</a:t>
            </a:r>
            <a:endParaRPr lang="en-US" sz="3200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611DC577-0A95-47D0-95D9-5F8DA763D46B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1C554D9F-1895-486E-BFBA-905BB2D29E08}"/>
              </a:ext>
            </a:extLst>
          </p:cNvPr>
          <p:cNvSpPr>
            <a:spLocks noGrp="1"/>
          </p:cNvSpPr>
          <p:nvPr>
            <p:ph type="sldNum" sz="quarter" idx="33"/>
          </p:nvPr>
        </p:nvSpPr>
        <p:spPr>
          <a:solidFill>
            <a:schemeClr val="tx1">
              <a:lumMod val="95000"/>
              <a:lumOff val="5000"/>
            </a:schemeClr>
          </a:solidFill>
        </p:spPr>
        <p:txBody>
          <a:bodyPr/>
          <a:lstStyle/>
          <a:p>
            <a:fld id="{19B51A1E-902D-48AF-9020-955120F399B6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0274791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D355C61F-C8F1-4977-8E1F-F16C0D9EA88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81232" y="280086"/>
            <a:ext cx="6733562" cy="6307265"/>
          </a:xfrm>
        </p:spPr>
        <p:txBody>
          <a:bodyPr/>
          <a:lstStyle/>
          <a:p>
            <a:endParaRPr lang="sr-Latn-BA" sz="2400" dirty="0" smtClean="0"/>
          </a:p>
          <a:p>
            <a:pPr marL="0" indent="0">
              <a:buNone/>
            </a:pPr>
            <a:r>
              <a:rPr lang="sr-Latn-BA" sz="2400" b="1" dirty="0" smtClean="0"/>
              <a:t>ULOGA PROCJENJIVAČA UPROCJENI VRIJEDNOSTI I KODEKS PONAŠANJA I ETIKE PROCJENJIVAČA</a:t>
            </a:r>
            <a:endParaRPr lang="sr-Latn-BA" sz="2400" b="1" dirty="0"/>
          </a:p>
          <a:p>
            <a:endParaRPr lang="sr-Latn-BA" sz="2400" dirty="0" smtClean="0"/>
          </a:p>
          <a:p>
            <a:r>
              <a:rPr lang="sr-Latn-BA" sz="2400" dirty="0" smtClean="0"/>
              <a:t>Procjena </a:t>
            </a:r>
            <a:r>
              <a:rPr lang="sr-Latn-BA" sz="2400" dirty="0"/>
              <a:t>vrijednosti mora da bude sačinjena poštujući strogi kodeks profesionalne etike</a:t>
            </a:r>
            <a:r>
              <a:rPr lang="sr-Latn-BA" sz="2400" dirty="0" smtClean="0"/>
              <a:t>.</a:t>
            </a:r>
          </a:p>
          <a:p>
            <a:r>
              <a:rPr lang="sr-Latn-BA" sz="2400" dirty="0"/>
              <a:t>Zaključak o vrijednosti treba da bude potkrijepljen dokazima, nezavistan i objektivan, uz uvažavanje svih činjenica, okolnosti i postojećih ograničenja</a:t>
            </a:r>
            <a:r>
              <a:rPr lang="sr-Latn-BA" sz="2400" dirty="0" smtClean="0"/>
              <a:t>.</a:t>
            </a:r>
          </a:p>
          <a:p>
            <a:r>
              <a:rPr lang="sr-Latn-BA" sz="2400" b="1" dirty="0" smtClean="0"/>
              <a:t>Svaki </a:t>
            </a:r>
            <a:r>
              <a:rPr lang="sr-Latn-BA" sz="2400" b="1" dirty="0"/>
              <a:t>zaključak o vrijednosti vezuje se za jednu procjenu, određeni datum procjene i svrhu procjene vrijednosti i nije univerzalan (za druge slučajeve ili svrhe procjene)</a:t>
            </a:r>
            <a:r>
              <a:rPr lang="sr-Latn-BA" sz="2400" dirty="0"/>
              <a:t>, što treba jasno naglasiti u izvještaju o </a:t>
            </a:r>
            <a:r>
              <a:rPr lang="sr-Latn-BA" sz="2400" dirty="0" smtClean="0"/>
              <a:t>procjeni.</a:t>
            </a:r>
          </a:p>
          <a:p>
            <a:endParaRPr lang="sr-Latn-BA" sz="2400" dirty="0" smtClean="0"/>
          </a:p>
          <a:p>
            <a:endParaRPr lang="sr-Latn-BA" sz="2400" dirty="0"/>
          </a:p>
          <a:p>
            <a:endParaRPr lang="sr-Latn-BA" sz="2400" dirty="0"/>
          </a:p>
        </p:txBody>
      </p:sp>
      <p:pic>
        <p:nvPicPr>
          <p:cNvPr id="9" name="Picture Placeholder 8" descr="Handing touching mobile phone">
            <a:extLst>
              <a:ext uri="{FF2B5EF4-FFF2-40B4-BE49-F238E27FC236}">
                <a16:creationId xmlns:a16="http://schemas.microsoft.com/office/drawing/2014/main" xmlns="" id="{A9A75888-22E3-1D43-9112-DA02186070B5}"/>
              </a:ext>
            </a:extLst>
          </p:cNvPr>
          <p:cNvPicPr>
            <a:picLocks noGrp="1" noChangeAspect="1"/>
          </p:cNvPicPr>
          <p:nvPr>
            <p:ph type="pic" sz="quarter" idx="14"/>
          </p:nvPr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6892412" y="-1"/>
            <a:ext cx="5299587" cy="6371351"/>
          </a:xfrm>
        </p:spPr>
      </p:pic>
      <p:sp>
        <p:nvSpPr>
          <p:cNvPr id="20" name="Rectangle 19">
            <a:extLst>
              <a:ext uri="{FF2B5EF4-FFF2-40B4-BE49-F238E27FC236}">
                <a16:creationId xmlns:a16="http://schemas.microsoft.com/office/drawing/2014/main" xmlns="" id="{EFA08948-2B6F-46B1-9D2D-8D7B2B3FBD5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/>
        </p:nvSpPr>
        <p:spPr>
          <a:xfrm>
            <a:off x="9348588" y="3688075"/>
            <a:ext cx="2411412" cy="1148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611DC577-0A95-47D0-95D9-5F8DA763D46B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1C554D9F-1895-486E-BFBA-905BB2D29E08}"/>
              </a:ext>
            </a:extLst>
          </p:cNvPr>
          <p:cNvSpPr>
            <a:spLocks noGrp="1"/>
          </p:cNvSpPr>
          <p:nvPr>
            <p:ph type="sldNum" sz="quarter" idx="33"/>
          </p:nvPr>
        </p:nvSpPr>
        <p:spPr>
          <a:solidFill>
            <a:schemeClr val="tx1">
              <a:lumMod val="95000"/>
              <a:lumOff val="5000"/>
            </a:schemeClr>
          </a:solidFill>
        </p:spPr>
        <p:txBody>
          <a:bodyPr/>
          <a:lstStyle/>
          <a:p>
            <a:fld id="{19B51A1E-902D-48AF-9020-955120F399B6}" type="slidenum">
              <a:rPr lang="en-US" smtClean="0"/>
              <a:pPr/>
              <a:t>30</a:t>
            </a:fld>
            <a:endParaRPr lang="en-US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7117492" y="3632886"/>
            <a:ext cx="4642508" cy="1155013"/>
          </a:xfrm>
        </p:spPr>
        <p:txBody>
          <a:bodyPr/>
          <a:lstStyle/>
          <a:p>
            <a:r>
              <a:rPr lang="sr-Latn-BA" sz="2800" dirty="0" smtClean="0"/>
              <a:t>Uloga procjenjivača i Kodeks </a:t>
            </a:r>
            <a:r>
              <a:rPr lang="sr-Latn-BA" sz="2800" dirty="0" smtClean="0"/>
              <a:t>etike </a:t>
            </a:r>
            <a:r>
              <a:rPr lang="sr-Latn-BA" sz="2800" dirty="0" smtClean="0"/>
              <a:t>ovlašćenih  </a:t>
            </a:r>
            <a:r>
              <a:rPr lang="sr-Latn-BA" sz="2800" dirty="0" smtClean="0"/>
              <a:t>procjenjivača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4023850251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2000" y="432000"/>
            <a:ext cx="11328000" cy="617288"/>
          </a:xfrm>
        </p:spPr>
        <p:txBody>
          <a:bodyPr/>
          <a:lstStyle/>
          <a:p>
            <a:pPr algn="ctr"/>
            <a:r>
              <a:rPr lang="sr-Latn-BA" dirty="0" smtClean="0">
                <a:solidFill>
                  <a:schemeClr val="tx2"/>
                </a:solidFill>
              </a:rPr>
              <a:t>2. KODEKS ETIKE </a:t>
            </a:r>
            <a:r>
              <a:rPr lang="sr-Latn-BA" dirty="0">
                <a:solidFill>
                  <a:schemeClr val="tx2"/>
                </a:solidFill>
              </a:rPr>
              <a:t>PROFESIONALNIH PROCJENJIVAČA</a:t>
            </a: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0606" y="1169773"/>
            <a:ext cx="11209394" cy="5021477"/>
          </a:xfrm>
        </p:spPr>
        <p:txBody>
          <a:bodyPr/>
          <a:lstStyle/>
          <a:p>
            <a:r>
              <a:rPr lang="en-US" sz="2400" dirty="0"/>
              <a:t>U </a:t>
            </a:r>
            <a:r>
              <a:rPr lang="sr-Latn-BA" sz="2400" noProof="1" smtClean="0"/>
              <a:t>okviru</a:t>
            </a:r>
            <a:r>
              <a:rPr lang="en-US" sz="2400" dirty="0" smtClean="0"/>
              <a:t> </a:t>
            </a:r>
            <a:r>
              <a:rPr lang="sr-Latn-BA" sz="2400" dirty="0"/>
              <a:t>M</a:t>
            </a:r>
            <a:r>
              <a:rPr lang="sr-Latn-BA" sz="2400" dirty="0" smtClean="0"/>
              <a:t>SV, </a:t>
            </a:r>
            <a:r>
              <a:rPr lang="sr-Latn-BA" sz="2400" noProof="1" smtClean="0"/>
              <a:t>etika</a:t>
            </a:r>
            <a:r>
              <a:rPr lang="en-US" sz="2400" dirty="0" smtClean="0"/>
              <a:t> </a:t>
            </a:r>
            <a:r>
              <a:rPr lang="en-US" sz="2400" dirty="0"/>
              <a:t>profesionalnog procjenjivača se tretira kao temelj povjerenja u procjenu vrijednosti: </a:t>
            </a:r>
            <a:endParaRPr lang="sr-Latn-BA" sz="2400" dirty="0" smtClean="0"/>
          </a:p>
          <a:p>
            <a:r>
              <a:rPr lang="en-US" sz="2400" dirty="0" smtClean="0"/>
              <a:t>procjenjivač </a:t>
            </a:r>
            <a:r>
              <a:rPr lang="en-US" sz="2400" dirty="0"/>
              <a:t>mora djelovati pošteno i s integritetom, </a:t>
            </a:r>
            <a:endParaRPr lang="sr-Latn-BA" sz="2400" dirty="0" smtClean="0"/>
          </a:p>
          <a:p>
            <a:r>
              <a:rPr lang="sr-Latn-BA" sz="2400" noProof="1" smtClean="0"/>
              <a:t>biti</a:t>
            </a:r>
            <a:r>
              <a:rPr lang="en-US" sz="2400" dirty="0" smtClean="0"/>
              <a:t> </a:t>
            </a:r>
            <a:r>
              <a:rPr lang="sr-Latn-BA" sz="2400" dirty="0" smtClean="0"/>
              <a:t>objektivan</a:t>
            </a:r>
            <a:r>
              <a:rPr lang="en-US" sz="2400" dirty="0" smtClean="0"/>
              <a:t> </a:t>
            </a:r>
            <a:r>
              <a:rPr lang="en-US" sz="2400" dirty="0"/>
              <a:t>i nepristrasan, </a:t>
            </a:r>
            <a:endParaRPr lang="sr-Latn-BA" sz="2400" dirty="0" smtClean="0"/>
          </a:p>
          <a:p>
            <a:pPr>
              <a:buSzPts val="2400"/>
            </a:pPr>
            <a:r>
              <a:rPr lang="en-US" sz="2400" dirty="0">
                <a:solidFill>
                  <a:srgbClr val="404040"/>
                </a:solidFill>
                <a:latin typeface="Candara" panose="020E0502030303020204" pitchFamily="34" charset="0"/>
              </a:rPr>
              <a:t>te aktivno identifikovati i upravljati sukobima interesa (uključujući transparentno objelodanjivanje </a:t>
            </a:r>
            <a:r>
              <a:rPr lang="en-US" sz="2400" dirty="0" err="1">
                <a:solidFill>
                  <a:srgbClr val="404040"/>
                </a:solidFill>
                <a:latin typeface="Candara" panose="020E0502030303020204" pitchFamily="34" charset="0"/>
              </a:rPr>
              <a:t>kada</a:t>
            </a:r>
            <a:r>
              <a:rPr lang="en-US" sz="2400" dirty="0">
                <a:solidFill>
                  <a:srgbClr val="404040"/>
                </a:solidFill>
                <a:latin typeface="Candara" panose="020E0502030303020204" pitchFamily="34" charset="0"/>
              </a:rPr>
              <a:t> postoji rizik pristrasnosti). </a:t>
            </a:r>
            <a:endParaRPr lang="sr-Latn-BA" sz="2400" dirty="0">
              <a:solidFill>
                <a:srgbClr val="404040"/>
              </a:solidFill>
              <a:latin typeface="Candara" panose="020E0502030303020204" pitchFamily="34" charset="0"/>
            </a:endParaRPr>
          </a:p>
          <a:p>
            <a:pPr>
              <a:buSzPts val="2400"/>
            </a:pPr>
            <a:r>
              <a:rPr lang="en-US" sz="2400" dirty="0">
                <a:solidFill>
                  <a:srgbClr val="404040"/>
                </a:solidFill>
                <a:latin typeface="Candara" panose="020E0502030303020204" pitchFamily="34" charset="0"/>
              </a:rPr>
              <a:t>IVSC naglašava i </a:t>
            </a:r>
            <a:r>
              <a:rPr lang="en-US" sz="2400" dirty="0" err="1">
                <a:solidFill>
                  <a:srgbClr val="404040"/>
                </a:solidFill>
                <a:latin typeface="Candara" panose="020E0502030303020204" pitchFamily="34" charset="0"/>
              </a:rPr>
              <a:t>obavezu</a:t>
            </a:r>
            <a:r>
              <a:rPr lang="en-US" sz="2400" dirty="0">
                <a:solidFill>
                  <a:srgbClr val="404040"/>
                </a:solidFill>
                <a:latin typeface="Candara" panose="020E0502030303020204" pitchFamily="34" charset="0"/>
              </a:rPr>
              <a:t> </a:t>
            </a:r>
            <a:r>
              <a:rPr lang="en-US" sz="2400" dirty="0" err="1">
                <a:solidFill>
                  <a:srgbClr val="404040"/>
                </a:solidFill>
                <a:latin typeface="Candara" panose="020E0502030303020204" pitchFamily="34" charset="0"/>
              </a:rPr>
              <a:t>stručne</a:t>
            </a:r>
            <a:r>
              <a:rPr lang="en-US" sz="2400" dirty="0">
                <a:solidFill>
                  <a:srgbClr val="404040"/>
                </a:solidFill>
                <a:latin typeface="Candara" panose="020E0502030303020204" pitchFamily="34" charset="0"/>
              </a:rPr>
              <a:t> </a:t>
            </a:r>
            <a:r>
              <a:rPr lang="en-US" sz="2400" dirty="0" err="1">
                <a:solidFill>
                  <a:srgbClr val="404040"/>
                </a:solidFill>
                <a:latin typeface="Candara" panose="020E0502030303020204" pitchFamily="34" charset="0"/>
              </a:rPr>
              <a:t>kompetentnosti</a:t>
            </a:r>
            <a:r>
              <a:rPr lang="en-US" sz="2400" dirty="0">
                <a:solidFill>
                  <a:srgbClr val="404040"/>
                </a:solidFill>
                <a:latin typeface="Candara" panose="020E0502030303020204" pitchFamily="34" charset="0"/>
              </a:rPr>
              <a:t> i </a:t>
            </a:r>
            <a:r>
              <a:rPr lang="en-US" sz="2400" dirty="0" err="1">
                <a:solidFill>
                  <a:srgbClr val="404040"/>
                </a:solidFill>
                <a:latin typeface="Candara" panose="020E0502030303020204" pitchFamily="34" charset="0"/>
              </a:rPr>
              <a:t>dužne</a:t>
            </a:r>
            <a:r>
              <a:rPr lang="en-US" sz="2400" dirty="0">
                <a:solidFill>
                  <a:srgbClr val="404040"/>
                </a:solidFill>
                <a:latin typeface="Candara" panose="020E0502030303020204" pitchFamily="34" charset="0"/>
              </a:rPr>
              <a:t> </a:t>
            </a:r>
            <a:r>
              <a:rPr lang="en-US" sz="2400" dirty="0" err="1">
                <a:solidFill>
                  <a:srgbClr val="404040"/>
                </a:solidFill>
                <a:latin typeface="Candara" panose="020E0502030303020204" pitchFamily="34" charset="0"/>
              </a:rPr>
              <a:t>pažnje</a:t>
            </a:r>
            <a:r>
              <a:rPr lang="en-US" sz="2400" dirty="0">
                <a:solidFill>
                  <a:srgbClr val="404040"/>
                </a:solidFill>
                <a:latin typeface="Candara" panose="020E0502030303020204" pitchFamily="34" charset="0"/>
              </a:rPr>
              <a:t> (rad u okviru </a:t>
            </a:r>
            <a:r>
              <a:rPr lang="en-US" sz="2400" dirty="0" err="1">
                <a:solidFill>
                  <a:srgbClr val="404040"/>
                </a:solidFill>
                <a:latin typeface="Candara" panose="020E0502030303020204" pitchFamily="34" charset="0"/>
              </a:rPr>
              <a:t>vlastitih</a:t>
            </a:r>
            <a:r>
              <a:rPr lang="en-US" sz="2400" dirty="0">
                <a:solidFill>
                  <a:srgbClr val="404040"/>
                </a:solidFill>
                <a:latin typeface="Candara" panose="020E0502030303020204" pitchFamily="34" charset="0"/>
              </a:rPr>
              <a:t> </a:t>
            </a:r>
            <a:r>
              <a:rPr lang="en-US" sz="2400" dirty="0" err="1">
                <a:solidFill>
                  <a:srgbClr val="404040"/>
                </a:solidFill>
                <a:latin typeface="Candara" panose="020E0502030303020204" pitchFamily="34" charset="0"/>
              </a:rPr>
              <a:t>znanja</a:t>
            </a:r>
            <a:r>
              <a:rPr lang="en-US" sz="2400" dirty="0">
                <a:solidFill>
                  <a:srgbClr val="404040"/>
                </a:solidFill>
                <a:latin typeface="Candara" panose="020E0502030303020204" pitchFamily="34" charset="0"/>
              </a:rPr>
              <a:t> i </a:t>
            </a:r>
            <a:r>
              <a:rPr lang="en-US" sz="2400" dirty="0" err="1">
                <a:solidFill>
                  <a:srgbClr val="404040"/>
                </a:solidFill>
                <a:latin typeface="Candara" panose="020E0502030303020204" pitchFamily="34" charset="0"/>
              </a:rPr>
              <a:t>resursa</a:t>
            </a:r>
            <a:r>
              <a:rPr lang="en-US" sz="2400" dirty="0">
                <a:solidFill>
                  <a:srgbClr val="404040"/>
                </a:solidFill>
                <a:latin typeface="Candara" panose="020E0502030303020204" pitchFamily="34" charset="0"/>
              </a:rPr>
              <a:t>, </a:t>
            </a:r>
            <a:r>
              <a:rPr lang="en-US" sz="2400" dirty="0" err="1">
                <a:solidFill>
                  <a:srgbClr val="404040"/>
                </a:solidFill>
                <a:latin typeface="Candara" panose="020E0502030303020204" pitchFamily="34" charset="0"/>
              </a:rPr>
              <a:t>uz</a:t>
            </a:r>
            <a:r>
              <a:rPr lang="en-US" sz="2400" dirty="0">
                <a:solidFill>
                  <a:srgbClr val="404040"/>
                </a:solidFill>
                <a:latin typeface="Candara" panose="020E0502030303020204" pitchFamily="34" charset="0"/>
              </a:rPr>
              <a:t> </a:t>
            </a:r>
            <a:r>
              <a:rPr lang="en-US" sz="2400" dirty="0" err="1">
                <a:solidFill>
                  <a:srgbClr val="404040"/>
                </a:solidFill>
                <a:latin typeface="Candara" panose="020E0502030303020204" pitchFamily="34" charset="0"/>
              </a:rPr>
              <a:t>adekvatnu</a:t>
            </a:r>
            <a:r>
              <a:rPr lang="en-US" sz="2400" dirty="0">
                <a:solidFill>
                  <a:srgbClr val="404040"/>
                </a:solidFill>
                <a:latin typeface="Candara" panose="020E0502030303020204" pitchFamily="34" charset="0"/>
              </a:rPr>
              <a:t> </a:t>
            </a:r>
            <a:r>
              <a:rPr lang="en-US" sz="2400" dirty="0" err="1">
                <a:solidFill>
                  <a:srgbClr val="404040"/>
                </a:solidFill>
                <a:latin typeface="Candara" panose="020E0502030303020204" pitchFamily="34" charset="0"/>
              </a:rPr>
              <a:t>metodologiju</a:t>
            </a:r>
            <a:r>
              <a:rPr lang="en-US" sz="2400" dirty="0">
                <a:solidFill>
                  <a:srgbClr val="404040"/>
                </a:solidFill>
                <a:latin typeface="Candara" panose="020E0502030303020204" pitchFamily="34" charset="0"/>
              </a:rPr>
              <a:t> i </a:t>
            </a:r>
            <a:r>
              <a:rPr lang="en-US" sz="2400" dirty="0" err="1">
                <a:solidFill>
                  <a:srgbClr val="404040"/>
                </a:solidFill>
                <a:latin typeface="Candara" panose="020E0502030303020204" pitchFamily="34" charset="0"/>
              </a:rPr>
              <a:t>dokumentovanje</a:t>
            </a:r>
            <a:r>
              <a:rPr lang="en-US" sz="2400" dirty="0">
                <a:solidFill>
                  <a:srgbClr val="404040"/>
                </a:solidFill>
                <a:latin typeface="Candara" panose="020E0502030303020204" pitchFamily="34" charset="0"/>
              </a:rPr>
              <a:t>), kao i </a:t>
            </a:r>
            <a:r>
              <a:rPr lang="en-US" sz="2400" dirty="0" err="1">
                <a:solidFill>
                  <a:srgbClr val="404040"/>
                </a:solidFill>
                <a:latin typeface="Candara" panose="020E0502030303020204" pitchFamily="34" charset="0"/>
              </a:rPr>
              <a:t>povjerljivost</a:t>
            </a:r>
            <a:r>
              <a:rPr lang="en-US" sz="2400" dirty="0">
                <a:solidFill>
                  <a:srgbClr val="404040"/>
                </a:solidFill>
                <a:latin typeface="Candara" panose="020E0502030303020204" pitchFamily="34" charset="0"/>
              </a:rPr>
              <a:t> </a:t>
            </a:r>
            <a:r>
              <a:rPr lang="en-US" sz="2400" dirty="0" err="1">
                <a:solidFill>
                  <a:srgbClr val="404040"/>
                </a:solidFill>
                <a:latin typeface="Candara" panose="020E0502030303020204" pitchFamily="34" charset="0"/>
              </a:rPr>
              <a:t>informacija</a:t>
            </a:r>
            <a:r>
              <a:rPr lang="en-US" sz="2400" dirty="0">
                <a:solidFill>
                  <a:srgbClr val="404040"/>
                </a:solidFill>
                <a:latin typeface="Candara" panose="020E0502030303020204" pitchFamily="34" charset="0"/>
              </a:rPr>
              <a:t> o </a:t>
            </a:r>
            <a:r>
              <a:rPr lang="en-US" sz="2400" dirty="0" err="1">
                <a:solidFill>
                  <a:srgbClr val="404040"/>
                </a:solidFill>
                <a:latin typeface="Candara" panose="020E0502030303020204" pitchFamily="34" charset="0"/>
              </a:rPr>
              <a:t>klijentu</a:t>
            </a:r>
            <a:r>
              <a:rPr lang="en-US" sz="2400" dirty="0">
                <a:solidFill>
                  <a:srgbClr val="404040"/>
                </a:solidFill>
                <a:latin typeface="Candara" panose="020E0502030303020204" pitchFamily="34" charset="0"/>
              </a:rPr>
              <a:t> i </a:t>
            </a:r>
            <a:r>
              <a:rPr lang="en-US" sz="2400" dirty="0" err="1">
                <a:solidFill>
                  <a:srgbClr val="404040"/>
                </a:solidFill>
                <a:latin typeface="Candara" panose="020E0502030303020204" pitchFamily="34" charset="0"/>
              </a:rPr>
              <a:t>predmetu</a:t>
            </a:r>
            <a:r>
              <a:rPr lang="en-US" sz="2400" dirty="0">
                <a:solidFill>
                  <a:srgbClr val="404040"/>
                </a:solidFill>
                <a:latin typeface="Candara" panose="020E0502030303020204" pitchFamily="34" charset="0"/>
              </a:rPr>
              <a:t> procjene. </a:t>
            </a:r>
            <a:endParaRPr lang="sr-Latn-BA" sz="2400" dirty="0">
              <a:solidFill>
                <a:srgbClr val="404040"/>
              </a:solidFill>
              <a:latin typeface="Candara" panose="020E0502030303020204" pitchFamily="34" charset="0"/>
            </a:endParaRPr>
          </a:p>
          <a:p>
            <a:pPr>
              <a:buSzPts val="2400"/>
            </a:pPr>
            <a:r>
              <a:rPr lang="en-US" sz="2400" dirty="0">
                <a:solidFill>
                  <a:srgbClr val="404040"/>
                </a:solidFill>
                <a:latin typeface="Candara" panose="020E0502030303020204" pitchFamily="34" charset="0"/>
              </a:rPr>
              <a:t>Sve to je usmjereno na isti cilj: da nalaz procjene bude vjerodostojan, provjerljiv i “</a:t>
            </a:r>
            <a:r>
              <a:rPr lang="sr-Latn-BA" sz="2400" dirty="0">
                <a:solidFill>
                  <a:srgbClr val="404040"/>
                </a:solidFill>
                <a:latin typeface="Candara" panose="020E0502030303020204" pitchFamily="34" charset="0"/>
              </a:rPr>
              <a:t>o</a:t>
            </a:r>
            <a:r>
              <a:rPr lang="en-US" sz="2400" dirty="0">
                <a:solidFill>
                  <a:srgbClr val="404040"/>
                </a:solidFill>
                <a:latin typeface="Candara" panose="020E0502030303020204" pitchFamily="34" charset="0"/>
              </a:rPr>
              <a:t>slobo</a:t>
            </a:r>
            <a:r>
              <a:rPr lang="sr-Latn-BA" sz="2400" dirty="0">
                <a:solidFill>
                  <a:srgbClr val="404040"/>
                </a:solidFill>
                <a:latin typeface="Candara" panose="020E0502030303020204" pitchFamily="34" charset="0"/>
              </a:rPr>
              <a:t>đen </a:t>
            </a:r>
            <a:r>
              <a:rPr lang="en-US" sz="2400" dirty="0">
                <a:solidFill>
                  <a:srgbClr val="404040"/>
                </a:solidFill>
                <a:latin typeface="Candara" panose="020E0502030303020204" pitchFamily="34" charset="0"/>
              </a:rPr>
              <a:t>pristrasnosti”, a etički kodeks služi kao praktičan okvir profesionalnog </a:t>
            </a:r>
            <a:r>
              <a:rPr lang="en-US" sz="2400" dirty="0" err="1">
                <a:solidFill>
                  <a:srgbClr val="404040"/>
                </a:solidFill>
                <a:latin typeface="Candara" panose="020E0502030303020204" pitchFamily="34" charset="0"/>
              </a:rPr>
              <a:t>ponašanja</a:t>
            </a:r>
            <a:r>
              <a:rPr lang="en-US" sz="2400" dirty="0">
                <a:solidFill>
                  <a:srgbClr val="404040"/>
                </a:solidFill>
                <a:latin typeface="Candara" panose="020E0502030303020204" pitchFamily="34" charset="0"/>
              </a:rPr>
              <a:t> u </a:t>
            </a:r>
            <a:r>
              <a:rPr lang="en-US" sz="2400" dirty="0" err="1">
                <a:solidFill>
                  <a:srgbClr val="404040"/>
                </a:solidFill>
                <a:latin typeface="Candara" panose="020E0502030303020204" pitchFamily="34" charset="0"/>
              </a:rPr>
              <a:t>primjeni</a:t>
            </a:r>
            <a:r>
              <a:rPr lang="en-US" sz="2400" dirty="0">
                <a:solidFill>
                  <a:srgbClr val="404040"/>
                </a:solidFill>
                <a:latin typeface="Candara" panose="020E0502030303020204" pitchFamily="34" charset="0"/>
              </a:rPr>
              <a:t> IVS.</a:t>
            </a:r>
          </a:p>
          <a:p>
            <a:endParaRPr lang="sr-Latn-BA" sz="2400" noProof="1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noProof="0" smtClean="0"/>
              <a:t>Add a footer</a:t>
            </a:r>
            <a:endParaRPr lang="en-US" noProof="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19B51A1E-902D-48AF-9020-955120F399B6}" type="slidenum">
              <a:rPr lang="en-US" noProof="0" smtClean="0"/>
              <a:pPr/>
              <a:t>31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208478343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2000" y="432000"/>
            <a:ext cx="11328000" cy="617288"/>
          </a:xfrm>
        </p:spPr>
        <p:txBody>
          <a:bodyPr/>
          <a:lstStyle/>
          <a:p>
            <a:pPr algn="ctr"/>
            <a:r>
              <a:rPr lang="sr-Latn-BA" dirty="0" smtClean="0">
                <a:solidFill>
                  <a:schemeClr val="tx2"/>
                </a:solidFill>
              </a:rPr>
              <a:t>2. KODEKS ETIKE </a:t>
            </a:r>
            <a:r>
              <a:rPr lang="sr-Latn-BA" dirty="0">
                <a:solidFill>
                  <a:schemeClr val="tx2"/>
                </a:solidFill>
              </a:rPr>
              <a:t>PROFESIONALNIH PROCJENJIVAČA</a:t>
            </a: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0606" y="1169773"/>
            <a:ext cx="11209394" cy="5021477"/>
          </a:xfrm>
        </p:spPr>
        <p:txBody>
          <a:bodyPr/>
          <a:lstStyle/>
          <a:p>
            <a:r>
              <a:rPr lang="sr-Latn-BA" sz="2400" noProof="1"/>
              <a:t>IVSC Kodeks etičkih principa za profesionalne procjenjivače zasniva se na pet temeljnih načela</a:t>
            </a:r>
            <a:r>
              <a:rPr lang="sr-Latn-BA" sz="2400" noProof="1"/>
              <a:t>: </a:t>
            </a:r>
            <a:endParaRPr lang="sr-Latn-BA" sz="2400" noProof="1" smtClean="0"/>
          </a:p>
          <a:p>
            <a:r>
              <a:rPr lang="sr-Latn-BA" sz="2400" noProof="1" smtClean="0"/>
              <a:t>Integritet - iskrenost </a:t>
            </a:r>
            <a:r>
              <a:rPr lang="sr-Latn-BA" sz="2400" noProof="1"/>
              <a:t>i korektnost u profesionalnim odnosima</a:t>
            </a:r>
            <a:r>
              <a:rPr lang="sr-Latn-BA" sz="2400" noProof="1" smtClean="0"/>
              <a:t>, </a:t>
            </a:r>
          </a:p>
          <a:p>
            <a:r>
              <a:rPr lang="sr-Latn-BA" sz="2400" noProof="1" smtClean="0"/>
              <a:t>Objektivnost - zahtijeva </a:t>
            </a:r>
            <a:r>
              <a:rPr lang="sr-Latn-BA" sz="2400" noProof="1"/>
              <a:t>da procjenjivač ne dozvoli da pristrasnost, sukob interesa ili neprimjeren uticaj naruše profesionalni sud</a:t>
            </a:r>
            <a:r>
              <a:rPr lang="sr-Latn-BA" sz="2400" noProof="1" smtClean="0"/>
              <a:t>, </a:t>
            </a:r>
          </a:p>
          <a:p>
            <a:r>
              <a:rPr lang="sr-Latn-BA" sz="2400" noProof="1" smtClean="0"/>
              <a:t>Kompetentnost - </a:t>
            </a:r>
            <a:r>
              <a:rPr lang="sr-Latn-BA" sz="2400" noProof="1"/>
              <a:t>traži održavanje znanja i vještina na nivou aktuelnih praksi i tehnika procjene</a:t>
            </a:r>
            <a:r>
              <a:rPr lang="sr-Latn-BA" sz="2400" noProof="1" smtClean="0"/>
              <a:t>, </a:t>
            </a:r>
          </a:p>
          <a:p>
            <a:r>
              <a:rPr lang="sr-Latn-BA" sz="2400" noProof="1"/>
              <a:t>P</a:t>
            </a:r>
            <a:r>
              <a:rPr lang="sr-Latn-BA" sz="2400" noProof="1" smtClean="0"/>
              <a:t>ovjerljivost - </a:t>
            </a:r>
            <a:r>
              <a:rPr lang="sr-Latn-BA" sz="2400" noProof="1"/>
              <a:t>obavezuje da se informacije ne otkrivaju bez ovlašćenja ili pravne obaveze, niti koriste za </a:t>
            </a:r>
            <a:r>
              <a:rPr lang="sr-Latn-BA" sz="2400" noProof="1"/>
              <a:t>ličnu </a:t>
            </a:r>
            <a:r>
              <a:rPr lang="sr-Latn-BA" sz="2400" noProof="1" smtClean="0"/>
              <a:t>korist.</a:t>
            </a:r>
          </a:p>
          <a:p>
            <a:r>
              <a:rPr lang="sr-Latn-BA" sz="2400" noProof="1" smtClean="0"/>
              <a:t>Profesionalno </a:t>
            </a:r>
            <a:r>
              <a:rPr lang="sr-Latn-BA" sz="2400" noProof="1"/>
              <a:t>ponašanje</a:t>
            </a:r>
            <a:r>
              <a:rPr lang="sr-Latn-BA" sz="2400" noProof="1"/>
              <a:t>. </a:t>
            </a:r>
            <a:endParaRPr lang="sr-Latn-BA" sz="2400" noProof="1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noProof="0" smtClean="0"/>
              <a:t>Add a footer</a:t>
            </a:r>
            <a:endParaRPr lang="en-US" noProof="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19B51A1E-902D-48AF-9020-955120F399B6}" type="slidenum">
              <a:rPr lang="en-US" noProof="0" smtClean="0"/>
              <a:pPr/>
              <a:t>32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686118591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2000" y="432000"/>
            <a:ext cx="11328000" cy="617288"/>
          </a:xfrm>
        </p:spPr>
        <p:txBody>
          <a:bodyPr/>
          <a:lstStyle/>
          <a:p>
            <a:pPr algn="ctr"/>
            <a:r>
              <a:rPr lang="sr-Latn-BA" dirty="0" smtClean="0">
                <a:solidFill>
                  <a:schemeClr val="tx2"/>
                </a:solidFill>
              </a:rPr>
              <a:t>2. KODEKS ETIKE </a:t>
            </a:r>
            <a:r>
              <a:rPr lang="sr-Latn-BA" dirty="0">
                <a:solidFill>
                  <a:schemeClr val="tx2"/>
                </a:solidFill>
              </a:rPr>
              <a:t>PROFESIONALNIH PROCJENJIVAČA</a:t>
            </a: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0606" y="1671484"/>
            <a:ext cx="11209394" cy="4519766"/>
          </a:xfrm>
        </p:spPr>
        <p:txBody>
          <a:bodyPr/>
          <a:lstStyle/>
          <a:p>
            <a:r>
              <a:rPr lang="sr-Latn-BA" sz="2400" dirty="0"/>
              <a:t>Svako odstupanje od standarda, nemogućnost dobavljanja podataka i ograničenja s kojima se susretao u radu, procjenjivač treba jasno navesti.</a:t>
            </a:r>
          </a:p>
          <a:p>
            <a:r>
              <a:rPr lang="sr-Latn-BA" sz="2400" dirty="0"/>
              <a:t>Procjenjivač mora da bude striktno profesionalan i nezavisan od klijenta koji ga je angažovao za posao procjene.</a:t>
            </a:r>
          </a:p>
          <a:p>
            <a:r>
              <a:rPr lang="sr-Latn-BA" sz="2400" dirty="0"/>
              <a:t>Ukoliko procjenjivač bude pod pritiskom ili mu se nameću određene vrijednosti do kojih bi trebalo inače doći nezavisnom procjenom, ima puno pravo ali i obavezu da odbije dati posao</a:t>
            </a:r>
            <a:r>
              <a:rPr lang="sr-Latn-BA" sz="2400" dirty="0" smtClean="0"/>
              <a:t>.</a:t>
            </a:r>
          </a:p>
          <a:p>
            <a:r>
              <a:rPr lang="en-US" sz="2400" dirty="0"/>
              <a:t>U </a:t>
            </a:r>
            <a:r>
              <a:rPr lang="sr-Latn-BA" sz="2400" dirty="0"/>
              <a:t>MSV </a:t>
            </a:r>
            <a:r>
              <a:rPr lang="en-US" sz="2400" dirty="0"/>
              <a:t>se </a:t>
            </a:r>
            <a:r>
              <a:rPr lang="en-US" sz="2400" dirty="0" err="1"/>
              <a:t>dodatno</a:t>
            </a:r>
            <a:r>
              <a:rPr lang="en-US" sz="2400" dirty="0"/>
              <a:t> naglašava da </a:t>
            </a:r>
            <a:r>
              <a:rPr lang="en-US" sz="2400" dirty="0" err="1"/>
              <a:t>etička</a:t>
            </a:r>
            <a:r>
              <a:rPr lang="en-US" sz="2400" dirty="0"/>
              <a:t> </a:t>
            </a:r>
            <a:r>
              <a:rPr lang="en-US" sz="2400" dirty="0" err="1"/>
              <a:t>načela</a:t>
            </a:r>
            <a:r>
              <a:rPr lang="en-US" sz="2400" dirty="0"/>
              <a:t> </a:t>
            </a:r>
            <a:r>
              <a:rPr lang="en-US" sz="2400" dirty="0" err="1"/>
              <a:t>služe</a:t>
            </a:r>
            <a:r>
              <a:rPr lang="en-US" sz="2400" dirty="0"/>
              <a:t> </a:t>
            </a:r>
            <a:r>
              <a:rPr lang="en-US" sz="2400" dirty="0" err="1"/>
              <a:t>povećanju</a:t>
            </a:r>
            <a:r>
              <a:rPr lang="en-US" sz="2400" dirty="0"/>
              <a:t> </a:t>
            </a:r>
            <a:r>
              <a:rPr lang="en-US" sz="2400" b="1" dirty="0"/>
              <a:t>povjerenja i </a:t>
            </a:r>
            <a:r>
              <a:rPr lang="en-US" sz="2400" b="1" dirty="0" err="1"/>
              <a:t>transparentnosti</a:t>
            </a:r>
            <a:r>
              <a:rPr lang="en-US" sz="2400" dirty="0"/>
              <a:t> u </a:t>
            </a:r>
            <a:r>
              <a:rPr lang="en-US" sz="2400" dirty="0" err="1"/>
              <a:t>procjenama</a:t>
            </a:r>
            <a:r>
              <a:rPr lang="en-US" sz="2400" dirty="0"/>
              <a:t>, </a:t>
            </a:r>
            <a:r>
              <a:rPr lang="en-US" sz="2400" dirty="0" err="1"/>
              <a:t>jer</a:t>
            </a:r>
            <a:r>
              <a:rPr lang="en-US" sz="2400" dirty="0"/>
              <a:t> </a:t>
            </a:r>
            <a:r>
              <a:rPr lang="en-US" sz="2400" dirty="0" err="1"/>
              <a:t>korisnici</a:t>
            </a:r>
            <a:r>
              <a:rPr lang="en-US" sz="2400" dirty="0"/>
              <a:t> procjene </a:t>
            </a:r>
            <a:r>
              <a:rPr lang="en-US" sz="2400" dirty="0" err="1"/>
              <a:t>moraju</a:t>
            </a:r>
            <a:r>
              <a:rPr lang="en-US" sz="2400" dirty="0"/>
              <a:t> </a:t>
            </a:r>
            <a:r>
              <a:rPr lang="sr-Latn-BA" sz="2400" dirty="0"/>
              <a:t>biti u mogućnosti</a:t>
            </a:r>
            <a:r>
              <a:rPr lang="en-US" sz="2400" dirty="0"/>
              <a:t> da se </a:t>
            </a:r>
            <a:r>
              <a:rPr lang="en-US" sz="2400" dirty="0" err="1"/>
              <a:t>oslone</a:t>
            </a:r>
            <a:r>
              <a:rPr lang="en-US" sz="2400" dirty="0"/>
              <a:t> na </a:t>
            </a:r>
            <a:r>
              <a:rPr lang="en-US" sz="2400" dirty="0" err="1"/>
              <a:t>zaključak</a:t>
            </a:r>
            <a:r>
              <a:rPr lang="en-US" sz="2400" dirty="0"/>
              <a:t> </a:t>
            </a:r>
            <a:r>
              <a:rPr lang="en-US" sz="2400" dirty="0" err="1"/>
              <a:t>koji</a:t>
            </a:r>
            <a:r>
              <a:rPr lang="en-US" sz="2400" dirty="0"/>
              <a:t> je </a:t>
            </a:r>
            <a:r>
              <a:rPr lang="en-US" sz="2400" dirty="0" err="1"/>
              <a:t>nezavisan</a:t>
            </a:r>
            <a:r>
              <a:rPr lang="en-US" sz="2400" dirty="0"/>
              <a:t>, </a:t>
            </a:r>
            <a:r>
              <a:rPr lang="en-US" sz="2400" dirty="0" err="1"/>
              <a:t>dosljedan</a:t>
            </a:r>
            <a:r>
              <a:rPr lang="en-US" sz="2400" dirty="0"/>
              <a:t> i </a:t>
            </a:r>
            <a:r>
              <a:rPr lang="en-US" sz="2400" dirty="0" err="1"/>
              <a:t>profesionalno</a:t>
            </a:r>
            <a:r>
              <a:rPr lang="en-US" sz="2400" dirty="0"/>
              <a:t> </a:t>
            </a:r>
            <a:r>
              <a:rPr lang="en-US" sz="2400" dirty="0" err="1"/>
              <a:t>zasnovan</a:t>
            </a:r>
            <a:r>
              <a:rPr lang="sr-Latn-BA" sz="2400" dirty="0"/>
              <a:t>.</a:t>
            </a:r>
            <a:endParaRPr lang="sr-Latn-BA" sz="2400" noProof="1"/>
          </a:p>
          <a:p>
            <a:endParaRPr lang="en-US" sz="2400" dirty="0"/>
          </a:p>
          <a:p>
            <a:endParaRPr lang="en-US" sz="28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noProof="0" smtClean="0"/>
              <a:t>Add a footer</a:t>
            </a:r>
            <a:endParaRPr lang="en-US" noProof="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19B51A1E-902D-48AF-9020-955120F399B6}" type="slidenum">
              <a:rPr lang="en-US" noProof="0" smtClean="0"/>
              <a:pPr/>
              <a:t>33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96610186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" name="Picture Placeholder 31" descr="hand clapping">
            <a:extLst>
              <a:ext uri="{FF2B5EF4-FFF2-40B4-BE49-F238E27FC236}">
                <a16:creationId xmlns:a16="http://schemas.microsoft.com/office/drawing/2014/main" xmlns="" id="{AAB6EE12-FEF8-FB41-A909-0DA61D7725C7}"/>
              </a:ext>
            </a:extLst>
          </p:cNvPr>
          <p:cNvPicPr>
            <a:picLocks noGrp="1" noChangeAspect="1"/>
          </p:cNvPicPr>
          <p:nvPr>
            <p:ph type="pic" sz="quarter" idx="10"/>
          </p:nvPr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-263610" y="1"/>
            <a:ext cx="8158914" cy="6756932"/>
          </a:xfrm>
        </p:spPr>
      </p:pic>
      <p:sp>
        <p:nvSpPr>
          <p:cNvPr id="14" name="Title 13">
            <a:extLst>
              <a:ext uri="{FF2B5EF4-FFF2-40B4-BE49-F238E27FC236}">
                <a16:creationId xmlns:a16="http://schemas.microsoft.com/office/drawing/2014/main" xmlns="" id="{6C38D7A9-9299-4108-BB08-026F4B9CAE7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895303" y="2790247"/>
            <a:ext cx="4206081" cy="1013684"/>
          </a:xfrm>
        </p:spPr>
        <p:txBody>
          <a:bodyPr/>
          <a:lstStyle/>
          <a:p>
            <a:r>
              <a:rPr lang="en-US" sz="4000" dirty="0" smtClean="0"/>
              <a:t>Hvala </a:t>
            </a:r>
            <a:r>
              <a:rPr lang="sr-Latn-BA" sz="4000" dirty="0" smtClean="0"/>
              <a:t>z</a:t>
            </a:r>
            <a:r>
              <a:rPr lang="en-US" sz="4000" dirty="0" smtClean="0"/>
              <a:t>a pa</a:t>
            </a:r>
            <a:r>
              <a:rPr lang="sr-Latn-BA" sz="4000" dirty="0" smtClean="0"/>
              <a:t>ž</a:t>
            </a:r>
            <a:r>
              <a:rPr lang="en-US" sz="4000" dirty="0" smtClean="0"/>
              <a:t>nju</a:t>
            </a:r>
            <a:r>
              <a:rPr lang="sr-Latn-BA" sz="4000" dirty="0" smtClean="0"/>
              <a:t>!</a:t>
            </a:r>
            <a:endParaRPr lang="en-US" sz="4000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60828E04-9C2A-4859-8050-C2DF67A249CB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7895303" y="3957705"/>
            <a:ext cx="3473239" cy="316800"/>
          </a:xfrm>
          <a:solidFill>
            <a:schemeClr val="tx1">
              <a:lumMod val="75000"/>
              <a:lumOff val="25000"/>
            </a:schemeClr>
          </a:solidFill>
        </p:spPr>
        <p:txBody>
          <a:bodyPr/>
          <a:lstStyle/>
          <a:p>
            <a:r>
              <a:rPr lang="sr-Latn-BA" dirty="0" smtClean="0"/>
              <a:t>Prof. dr</a:t>
            </a:r>
            <a:r>
              <a:rPr lang="en-US" dirty="0" smtClean="0"/>
              <a:t> </a:t>
            </a:r>
            <a:r>
              <a:rPr lang="sr-Latn-BA" dirty="0" smtClean="0"/>
              <a:t>Tajana Serdar Raković</a:t>
            </a:r>
            <a:endParaRPr lang="en-US" dirty="0"/>
          </a:p>
        </p:txBody>
      </p:sp>
      <p:pic>
        <p:nvPicPr>
          <p:cNvPr id="8" name="Graphic 7" descr="User" title="Icon - Presenter Name">
            <a:extLst>
              <a:ext uri="{FF2B5EF4-FFF2-40B4-BE49-F238E27FC236}">
                <a16:creationId xmlns:a16="http://schemas.microsoft.com/office/drawing/2014/main" xmlns="" id="{111541C4-DB03-4E53-994D-499C7D73C4DF}"/>
              </a:ext>
            </a:extLst>
          </p:cNvPr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xmlns="" r:embed="rId4"/>
              </a:ext>
            </a:extLst>
          </a:blip>
          <a:stretch>
            <a:fillRect/>
          </a:stretch>
        </p:blipFill>
        <p:spPr>
          <a:xfrm>
            <a:off x="11485495" y="4006655"/>
            <a:ext cx="218900" cy="218900"/>
          </a:xfrm>
          <a:prstGeom prst="rect">
            <a:avLst/>
          </a:prstGeom>
        </p:spPr>
      </p:pic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11265965-2271-4C1C-BD0A-6F85F80FF9A6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7895303" y="4306722"/>
            <a:ext cx="3473239" cy="316800"/>
          </a:xfrm>
          <a:solidFill>
            <a:schemeClr val="tx1">
              <a:lumMod val="75000"/>
              <a:lumOff val="25000"/>
            </a:schemeClr>
          </a:solidFill>
        </p:spPr>
        <p:txBody>
          <a:bodyPr/>
          <a:lstStyle/>
          <a:p>
            <a:r>
              <a:rPr lang="sr-Latn-BA" dirty="0" smtClean="0"/>
              <a:t>051 </a:t>
            </a:r>
            <a:r>
              <a:rPr lang="sr-Latn-BA" smtClean="0"/>
              <a:t>430 019</a:t>
            </a:r>
            <a:endParaRPr lang="en-US" dirty="0"/>
          </a:p>
        </p:txBody>
      </p:sp>
      <p:pic>
        <p:nvPicPr>
          <p:cNvPr id="10" name="Graphic 9" descr="Smart Phone" title="Icon - Presenter Phone Number">
            <a:extLst>
              <a:ext uri="{FF2B5EF4-FFF2-40B4-BE49-F238E27FC236}">
                <a16:creationId xmlns:a16="http://schemas.microsoft.com/office/drawing/2014/main" xmlns="" id="{A29DE31C-E099-4579-BB03-675E0A40C5F2}"/>
              </a:ext>
            </a:extLst>
          </p:cNvPr>
          <p:cNvPicPr>
            <a:picLocks noChangeAspect="1"/>
          </p:cNvPicPr>
          <p:nvPr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xmlns="" r:embed="rId6"/>
              </a:ext>
            </a:extLst>
          </a:blip>
          <a:stretch>
            <a:fillRect/>
          </a:stretch>
        </p:blipFill>
        <p:spPr>
          <a:xfrm>
            <a:off x="11485495" y="4355103"/>
            <a:ext cx="218900" cy="218900"/>
          </a:xfrm>
          <a:prstGeom prst="rect">
            <a:avLst/>
          </a:prstGeom>
        </p:spPr>
      </p:pic>
      <p:sp>
        <p:nvSpPr>
          <p:cNvPr id="6" name="Text Placeholder 5">
            <a:extLst>
              <a:ext uri="{FF2B5EF4-FFF2-40B4-BE49-F238E27FC236}">
                <a16:creationId xmlns:a16="http://schemas.microsoft.com/office/drawing/2014/main" xmlns="" id="{50A3BCC3-A277-4C0B-9EBA-EB53990D8EBD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7895303" y="4655739"/>
            <a:ext cx="3473239" cy="476700"/>
          </a:xfrm>
          <a:solidFill>
            <a:schemeClr val="tx1">
              <a:lumMod val="75000"/>
              <a:lumOff val="25000"/>
            </a:schemeClr>
          </a:solidFill>
        </p:spPr>
        <p:txBody>
          <a:bodyPr/>
          <a:lstStyle/>
          <a:p>
            <a:r>
              <a:rPr lang="en-US" dirty="0"/>
              <a:t>t</a:t>
            </a:r>
            <a:r>
              <a:rPr lang="sr-Latn-BA" dirty="0" smtClean="0"/>
              <a:t>ajana.serdar-rakovic</a:t>
            </a:r>
            <a:r>
              <a:rPr lang="en-US" dirty="0" smtClean="0"/>
              <a:t>@ef.unibl.org</a:t>
            </a:r>
            <a:endParaRPr lang="en-US" dirty="0"/>
          </a:p>
        </p:txBody>
      </p:sp>
      <p:pic>
        <p:nvPicPr>
          <p:cNvPr id="9" name="Graphic 8" descr="Envelope" title="Icon Presenter Email">
            <a:extLst>
              <a:ext uri="{FF2B5EF4-FFF2-40B4-BE49-F238E27FC236}">
                <a16:creationId xmlns:a16="http://schemas.microsoft.com/office/drawing/2014/main" xmlns="" id="{773C1382-ACE1-460F-A1B6-AB761A7D2E6B}"/>
              </a:ext>
            </a:extLst>
          </p:cNvPr>
          <p:cNvPicPr>
            <a:picLocks noChangeAspect="1"/>
          </p:cNvPicPr>
          <p:nvPr/>
        </p:nvPicPr>
        <p:blipFill>
          <a:blip r:embed="rId7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xmlns="" r:embed="rId8"/>
              </a:ext>
            </a:extLst>
          </a:blip>
          <a:stretch>
            <a:fillRect/>
          </a:stretch>
        </p:blipFill>
        <p:spPr>
          <a:xfrm>
            <a:off x="11485495" y="4703551"/>
            <a:ext cx="218900" cy="218900"/>
          </a:xfrm>
          <a:prstGeom prst="rect">
            <a:avLst/>
          </a:prstGeom>
        </p:spPr>
      </p:pic>
      <p:sp>
        <p:nvSpPr>
          <p:cNvPr id="16" name="Text Placeholder 15">
            <a:extLst>
              <a:ext uri="{FF2B5EF4-FFF2-40B4-BE49-F238E27FC236}">
                <a16:creationId xmlns:a16="http://schemas.microsoft.com/office/drawing/2014/main" xmlns="" id="{FD8A1232-50A8-4535-AAF9-7F4180EAA0DD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7895303" y="5164656"/>
            <a:ext cx="3473239" cy="577383"/>
          </a:xfrm>
          <a:solidFill>
            <a:schemeClr val="tx1">
              <a:lumMod val="75000"/>
              <a:lumOff val="25000"/>
            </a:schemeClr>
          </a:solidFill>
        </p:spPr>
        <p:txBody>
          <a:bodyPr/>
          <a:lstStyle/>
          <a:p>
            <a:r>
              <a:rPr lang="sr-Latn-BA" dirty="0" smtClean="0"/>
              <a:t>Ekonomski fakultet</a:t>
            </a:r>
            <a:r>
              <a:rPr lang="en-US" dirty="0" smtClean="0"/>
              <a:t> </a:t>
            </a:r>
          </a:p>
          <a:p>
            <a:r>
              <a:rPr lang="en-US" dirty="0" err="1" smtClean="0"/>
              <a:t>Univerzitet</a:t>
            </a:r>
            <a:r>
              <a:rPr lang="en-US" dirty="0" smtClean="0"/>
              <a:t> u Banjoj Luci</a:t>
            </a:r>
            <a:endParaRPr lang="en-US" dirty="0"/>
          </a:p>
        </p:txBody>
      </p:sp>
      <p:pic>
        <p:nvPicPr>
          <p:cNvPr id="11" name="Graphic 10" descr="Link">
            <a:extLst>
              <a:ext uri="{FF2B5EF4-FFF2-40B4-BE49-F238E27FC236}">
                <a16:creationId xmlns:a16="http://schemas.microsoft.com/office/drawing/2014/main" xmlns="" id="{0718E6E0-05A2-479C-AEA8-1A385EB73474}"/>
              </a:ext>
            </a:extLst>
          </p:cNvPr>
          <p:cNvPicPr>
            <a:picLocks noChangeAspect="1"/>
          </p:cNvPicPr>
          <p:nvPr/>
        </p:nvPicPr>
        <p:blipFill>
          <a:blip r:embed="rId9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xmlns="" r:embed="rId10"/>
              </a:ext>
            </a:extLst>
          </a:blip>
          <a:stretch>
            <a:fillRect/>
          </a:stretch>
        </p:blipFill>
        <p:spPr>
          <a:xfrm>
            <a:off x="11472552" y="5040763"/>
            <a:ext cx="244786" cy="244786"/>
          </a:xfrm>
          <a:prstGeom prst="rect">
            <a:avLst/>
          </a:prstGeom>
        </p:spPr>
      </p:pic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xmlns="" id="{91814EC9-246A-4C6E-941E-5774FE72F08E}"/>
              </a:ext>
            </a:extLst>
          </p:cNvPr>
          <p:cNvSpPr>
            <a:spLocks noGrp="1"/>
          </p:cNvSpPr>
          <p:nvPr>
            <p:ph type="sldNum" sz="quarter" idx="20"/>
          </p:nvPr>
        </p:nvSpPr>
        <p:spPr>
          <a:solidFill>
            <a:schemeClr val="tx1">
              <a:lumMod val="95000"/>
              <a:lumOff val="5000"/>
            </a:schemeClr>
          </a:solidFill>
        </p:spPr>
        <p:txBody>
          <a:bodyPr/>
          <a:lstStyle/>
          <a:p>
            <a:fld id="{19B51A1E-902D-48AF-9020-955120F399B6}" type="slidenum">
              <a:rPr lang="en-US" smtClean="0"/>
              <a:pPr/>
              <a:t>34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36783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9432" y="304800"/>
            <a:ext cx="11140568" cy="1111044"/>
          </a:xfrm>
        </p:spPr>
        <p:txBody>
          <a:bodyPr/>
          <a:lstStyle/>
          <a:p>
            <a:pPr algn="ctr"/>
            <a:r>
              <a:rPr lang="sr-Latn-BA" dirty="0" smtClean="0"/>
              <a:t>1. AMERIČKE PROFESIONALNE ORGANIZACIJE IZ </a:t>
            </a:r>
            <a:br>
              <a:rPr lang="sr-Latn-BA" dirty="0" smtClean="0"/>
            </a:br>
            <a:r>
              <a:rPr lang="sr-Latn-BA" dirty="0" smtClean="0"/>
              <a:t>PROCJENE VRIJEDNOSTI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75071" y="1858297"/>
            <a:ext cx="10884928" cy="4332952"/>
          </a:xfrm>
        </p:spPr>
        <p:txBody>
          <a:bodyPr/>
          <a:lstStyle/>
          <a:p>
            <a:r>
              <a:rPr lang="sr-Latn-BA" sz="2800" b="1" dirty="0"/>
              <a:t>Američko udruženje procjenjivača </a:t>
            </a:r>
            <a:r>
              <a:rPr lang="sr-Latn-BA" sz="2800" dirty="0"/>
              <a:t>(</a:t>
            </a:r>
            <a:r>
              <a:rPr lang="sr-Latn-BA" sz="2800" b="1" i="1" dirty="0"/>
              <a:t>American Society of Appraisers </a:t>
            </a:r>
            <a:r>
              <a:rPr lang="sr-Latn-BA" sz="2800" b="1" i="1" dirty="0" smtClean="0"/>
              <a:t>- ASA</a:t>
            </a:r>
            <a:r>
              <a:rPr lang="sr-Latn-BA" sz="2800" dirty="0" smtClean="0"/>
              <a:t>)osnovano </a:t>
            </a:r>
            <a:r>
              <a:rPr lang="sr-Latn-BA" sz="2800" dirty="0"/>
              <a:t>je 1936. godine sa sjedištem u Vašingtonu. </a:t>
            </a:r>
            <a:endParaRPr lang="sr-Latn-BA" sz="2800" dirty="0" smtClean="0"/>
          </a:p>
          <a:p>
            <a:r>
              <a:rPr lang="sr-Latn-BA" sz="2800" dirty="0" smtClean="0"/>
              <a:t>ASA </a:t>
            </a:r>
            <a:r>
              <a:rPr lang="sr-Latn-BA" sz="2800" dirty="0"/>
              <a:t>se bavi pitanjima procjene vrijednosti imovine u okviru načela procjene vrijednosti (Principles of Appraisal practice), standarda vrednovanja (Business Valuation Standards) te kodeksa profesionalne etike za procjenjivače (Code of Ethics). </a:t>
            </a:r>
            <a:endParaRPr lang="sr-Latn-BA" sz="2800" dirty="0" smtClean="0"/>
          </a:p>
          <a:p>
            <a:r>
              <a:rPr lang="sr-Latn-BA" sz="2800" dirty="0" smtClean="0"/>
              <a:t>Ovi </a:t>
            </a:r>
            <a:r>
              <a:rPr lang="sr-Latn-BA" sz="2800" dirty="0"/>
              <a:t>standardi i pravila su najčešće korišćeni u oblasti procjene vrijednosti na međunarodnom nivou.</a:t>
            </a:r>
            <a:endParaRPr lang="en-US" sz="2800" dirty="0"/>
          </a:p>
          <a:p>
            <a:endParaRPr lang="en-US" sz="2400" dirty="0"/>
          </a:p>
          <a:p>
            <a:endParaRPr lang="en-US" sz="24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noProof="0" smtClean="0"/>
              <a:t>Add a footer</a:t>
            </a:r>
            <a:endParaRPr lang="en-US" noProof="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19B51A1E-902D-48AF-9020-955120F399B6}" type="slidenum">
              <a:rPr lang="en-US" noProof="0" smtClean="0"/>
              <a:pPr/>
              <a:t>4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7089504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2000" y="432000"/>
            <a:ext cx="11328000" cy="1049906"/>
          </a:xfrm>
        </p:spPr>
        <p:txBody>
          <a:bodyPr/>
          <a:lstStyle/>
          <a:p>
            <a:pPr algn="ctr"/>
            <a:r>
              <a:rPr lang="sr-Latn-BA" dirty="0">
                <a:solidFill>
                  <a:prstClr val="black">
                    <a:lumMod val="75000"/>
                    <a:lumOff val="25000"/>
                  </a:prstClr>
                </a:solidFill>
              </a:rPr>
              <a:t>1. AMERIČKE PROFESIONALNE ORGANIZACIJE IZ </a:t>
            </a:r>
            <a:br>
              <a:rPr lang="sr-Latn-BA" dirty="0">
                <a:solidFill>
                  <a:prstClr val="black">
                    <a:lumMod val="75000"/>
                    <a:lumOff val="25000"/>
                  </a:prstClr>
                </a:solidFill>
              </a:rPr>
            </a:br>
            <a:r>
              <a:rPr lang="sr-Latn-BA" dirty="0">
                <a:solidFill>
                  <a:prstClr val="black">
                    <a:lumMod val="75000"/>
                    <a:lumOff val="25000"/>
                  </a:prstClr>
                </a:solidFill>
              </a:rPr>
              <a:t>PROCJENE VRIJEDNOSTI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07924" y="1730477"/>
            <a:ext cx="11052076" cy="4460772"/>
          </a:xfrm>
        </p:spPr>
        <p:txBody>
          <a:bodyPr/>
          <a:lstStyle/>
          <a:p>
            <a:pPr lvl="0"/>
            <a:r>
              <a:rPr lang="sr-Latn-BA" sz="2800" b="1" dirty="0">
                <a:solidFill>
                  <a:prstClr val="black">
                    <a:lumMod val="75000"/>
                    <a:lumOff val="25000"/>
                  </a:prstClr>
                </a:solidFill>
              </a:rPr>
              <a:t>Fondacija za procjenu vrijednosti </a:t>
            </a:r>
            <a:r>
              <a:rPr lang="sr-Latn-BA" sz="2800" b="1" i="1" dirty="0">
                <a:solidFill>
                  <a:prstClr val="black">
                    <a:lumMod val="75000"/>
                    <a:lumOff val="25000"/>
                  </a:prstClr>
                </a:solidFill>
              </a:rPr>
              <a:t>(The Appraisal Fundation) </a:t>
            </a:r>
            <a:r>
              <a:rPr lang="sr-Latn-BA" sz="2800" dirty="0">
                <a:solidFill>
                  <a:prstClr val="black">
                    <a:lumMod val="75000"/>
                    <a:lumOff val="25000"/>
                  </a:prstClr>
                </a:solidFill>
              </a:rPr>
              <a:t>je federalna neprofitna organizacija ovlašćena od strane američkog Kongresa, čiji je cilj unapređenje procjene vrijednosti. </a:t>
            </a:r>
            <a:endParaRPr lang="sr-Latn-BA" sz="2800" dirty="0" smtClean="0">
              <a:solidFill>
                <a:prstClr val="black">
                  <a:lumMod val="75000"/>
                  <a:lumOff val="25000"/>
                </a:prstClr>
              </a:solidFill>
            </a:endParaRPr>
          </a:p>
          <a:p>
            <a:pPr lvl="0"/>
            <a:r>
              <a:rPr lang="sr-Latn-BA" sz="2800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Izdavač </a:t>
            </a:r>
            <a:r>
              <a:rPr lang="sr-Latn-BA" sz="2800" dirty="0">
                <a:solidFill>
                  <a:prstClr val="black">
                    <a:lumMod val="75000"/>
                    <a:lumOff val="25000"/>
                  </a:prstClr>
                </a:solidFill>
              </a:rPr>
              <a:t>je Uniformnih standarda profesionalne procjenjivačke prakse (Uniform Standards of Professional Appraisal Practice </a:t>
            </a:r>
            <a:r>
              <a:rPr lang="sr-Latn-BA" sz="2800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- USPAP) </a:t>
            </a:r>
            <a:r>
              <a:rPr lang="sr-Latn-BA" sz="2800" dirty="0">
                <a:solidFill>
                  <a:prstClr val="black">
                    <a:lumMod val="75000"/>
                    <a:lumOff val="25000"/>
                  </a:prstClr>
                </a:solidFill>
              </a:rPr>
              <a:t>koji predstavljaju opšte prihvaćene principe pri kontroli kvaliteta procjene u SAD. </a:t>
            </a:r>
            <a:endParaRPr lang="sr-Latn-BA" sz="2800" dirty="0" smtClean="0">
              <a:solidFill>
                <a:prstClr val="black">
                  <a:lumMod val="75000"/>
                  <a:lumOff val="25000"/>
                </a:prstClr>
              </a:solidFill>
            </a:endParaRPr>
          </a:p>
          <a:p>
            <a:pPr lvl="0"/>
            <a:r>
              <a:rPr lang="sr-Latn-BA" sz="2800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Definiciju </a:t>
            </a:r>
            <a:r>
              <a:rPr lang="sr-Latn-BA" sz="2800" dirty="0">
                <a:solidFill>
                  <a:prstClr val="black">
                    <a:lumMod val="75000"/>
                    <a:lumOff val="25000"/>
                  </a:prstClr>
                </a:solidFill>
              </a:rPr>
              <a:t>tržišne vrijednosti Fondacije za procjenu vrijednosti kao standard vrijednosti koriste američke agencije koje regulišu rad federalnih finansijskih institucija.</a:t>
            </a:r>
            <a:endParaRPr lang="en-US" sz="2800" dirty="0">
              <a:solidFill>
                <a:prstClr val="black">
                  <a:lumMod val="75000"/>
                  <a:lumOff val="25000"/>
                </a:prstClr>
              </a:solidFill>
            </a:endParaRPr>
          </a:p>
          <a:p>
            <a:endParaRPr lang="en-US" sz="28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noProof="0" smtClean="0"/>
              <a:t>Add a footer</a:t>
            </a:r>
            <a:endParaRPr lang="en-US" noProof="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19B51A1E-902D-48AF-9020-955120F399B6}" type="slidenum">
              <a:rPr lang="en-US" noProof="0" smtClean="0"/>
              <a:pPr/>
              <a:t>5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5412556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8928" y="226141"/>
            <a:ext cx="11111071" cy="1268361"/>
          </a:xfrm>
        </p:spPr>
        <p:txBody>
          <a:bodyPr/>
          <a:lstStyle/>
          <a:p>
            <a:pPr algn="ctr"/>
            <a:r>
              <a:rPr lang="sr-Latn-BA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1. </a:t>
            </a:r>
            <a:r>
              <a:rPr lang="sr-Latn-BA" dirty="0">
                <a:solidFill>
                  <a:prstClr val="black">
                    <a:lumMod val="75000"/>
                    <a:lumOff val="25000"/>
                  </a:prstClr>
                </a:solidFill>
              </a:rPr>
              <a:t>AMERIČKE PROFESIONALNE ORGANIZACIJE IZ </a:t>
            </a:r>
            <a:br>
              <a:rPr lang="sr-Latn-BA" dirty="0">
                <a:solidFill>
                  <a:prstClr val="black">
                    <a:lumMod val="75000"/>
                    <a:lumOff val="25000"/>
                  </a:prstClr>
                </a:solidFill>
              </a:rPr>
            </a:br>
            <a:r>
              <a:rPr lang="sr-Latn-BA" dirty="0">
                <a:solidFill>
                  <a:prstClr val="black">
                    <a:lumMod val="75000"/>
                    <a:lumOff val="25000"/>
                  </a:prstClr>
                </a:solidFill>
              </a:rPr>
              <a:t>PROCJENE VRIJEDNOSTI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06246" y="1848464"/>
            <a:ext cx="10953754" cy="4342785"/>
          </a:xfrm>
        </p:spPr>
        <p:txBody>
          <a:bodyPr/>
          <a:lstStyle/>
          <a:p>
            <a:r>
              <a:rPr lang="sr-Latn-BA" sz="2800" b="1" dirty="0"/>
              <a:t>Američka asocijacija procjenjivača </a:t>
            </a:r>
            <a:r>
              <a:rPr lang="sr-Latn-BA" sz="2800" dirty="0"/>
              <a:t>(</a:t>
            </a:r>
            <a:r>
              <a:rPr lang="sr-Latn-BA" sz="2800" i="1" dirty="0"/>
              <a:t>Appraisers </a:t>
            </a:r>
            <a:r>
              <a:rPr lang="sr-Latn-BA" sz="2800" i="1" dirty="0" smtClean="0"/>
              <a:t>Association</a:t>
            </a:r>
            <a:r>
              <a:rPr lang="sr-Latn-BA" sz="2800" dirty="0" smtClean="0"/>
              <a:t>) je </a:t>
            </a:r>
            <a:r>
              <a:rPr lang="sr-Latn-BA" sz="2800" dirty="0"/>
              <a:t>neprofitna profesionalna organizacija posvećena razvoju standarda etike, pravila ponašanja i profesionalizma u oblasti procjene lijepe i dekorativne umjetnosti, nakita i kolekcionarskih predmeta. </a:t>
            </a:r>
            <a:endParaRPr lang="sr-Latn-BA" sz="2800" dirty="0" smtClean="0"/>
          </a:p>
          <a:p>
            <a:r>
              <a:rPr lang="sr-Latn-BA" sz="2800" dirty="0" smtClean="0"/>
              <a:t>Asocijacija </a:t>
            </a:r>
            <a:r>
              <a:rPr lang="sr-Latn-BA" sz="2800" dirty="0"/>
              <a:t>je osnovana u svrhe procjene lične imovine skladu s najvišim standardima privredne grane i u službi je umjetničkoj, pravnoj i finansijskoj zajednici u zemlji</a:t>
            </a:r>
            <a:r>
              <a:rPr lang="sr-Latn-BA" sz="2400" dirty="0"/>
              <a:t>. </a:t>
            </a:r>
            <a:endParaRPr lang="en-US" sz="24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noProof="0" smtClean="0"/>
              <a:t>Add a footer</a:t>
            </a:r>
            <a:endParaRPr lang="en-US" noProof="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19B51A1E-902D-48AF-9020-955120F399B6}" type="slidenum">
              <a:rPr lang="en-US" noProof="0" smtClean="0"/>
              <a:pPr/>
              <a:t>6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5683156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264" y="432000"/>
            <a:ext cx="11130735" cy="1180490"/>
          </a:xfrm>
        </p:spPr>
        <p:txBody>
          <a:bodyPr/>
          <a:lstStyle/>
          <a:p>
            <a:pPr algn="ctr"/>
            <a:r>
              <a:rPr lang="sr-Latn-BA" dirty="0">
                <a:solidFill>
                  <a:prstClr val="black">
                    <a:lumMod val="75000"/>
                    <a:lumOff val="25000"/>
                  </a:prstClr>
                </a:solidFill>
              </a:rPr>
              <a:t>1. AMERIČKE PROFESIONALNE ORGANIZACIJE IZ </a:t>
            </a:r>
            <a:br>
              <a:rPr lang="sr-Latn-BA" dirty="0">
                <a:solidFill>
                  <a:prstClr val="black">
                    <a:lumMod val="75000"/>
                    <a:lumOff val="25000"/>
                  </a:prstClr>
                </a:solidFill>
              </a:rPr>
            </a:br>
            <a:r>
              <a:rPr lang="sr-Latn-BA" dirty="0">
                <a:solidFill>
                  <a:prstClr val="black">
                    <a:lumMod val="75000"/>
                    <a:lumOff val="25000"/>
                  </a:prstClr>
                </a:solidFill>
              </a:rPr>
              <a:t>PROCJENE VRIJEDNOSTI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3058" y="1691148"/>
            <a:ext cx="10766942" cy="4500102"/>
          </a:xfrm>
        </p:spPr>
        <p:txBody>
          <a:bodyPr/>
          <a:lstStyle/>
          <a:p>
            <a:r>
              <a:rPr lang="sr-Latn-BA" sz="2800" b="1" dirty="0" smtClean="0"/>
              <a:t>Američki </a:t>
            </a:r>
            <a:r>
              <a:rPr lang="sr-Latn-BA" sz="2800" b="1" dirty="0"/>
              <a:t>institut sertifikovanih javnih računovođa (</a:t>
            </a:r>
            <a:r>
              <a:rPr lang="sr-Latn-BA" sz="2800" b="1" i="1" dirty="0"/>
              <a:t>American Institute of CPAs </a:t>
            </a:r>
            <a:r>
              <a:rPr lang="sr-Latn-BA" sz="2800" b="1" i="1" dirty="0" smtClean="0"/>
              <a:t>- AICPA</a:t>
            </a:r>
            <a:r>
              <a:rPr lang="sr-Latn-BA" sz="2800" dirty="0" smtClean="0"/>
              <a:t>) smješten je u Vašingtonu, a nadležnosti su mu srodne </a:t>
            </a:r>
            <a:r>
              <a:rPr lang="sr-Latn-BA" sz="2800" dirty="0"/>
              <a:t>s onima koje imaju evropske privredne komore te instituti za reviziju. </a:t>
            </a:r>
            <a:endParaRPr lang="sr-Latn-BA" sz="2800" dirty="0" smtClean="0"/>
          </a:p>
          <a:p>
            <a:r>
              <a:rPr lang="sr-Latn-BA" sz="2800" dirty="0" smtClean="0"/>
              <a:t>Institut </a:t>
            </a:r>
            <a:r>
              <a:rPr lang="sr-Latn-BA" sz="2800" dirty="0"/>
              <a:t>organizuje obuku za stručno zvanje akreditirani procjenjivač vrijednosti (Accredited in Business Valuation </a:t>
            </a:r>
            <a:r>
              <a:rPr lang="sr-Latn-BA" sz="2800" dirty="0" smtClean="0"/>
              <a:t>- ABV). </a:t>
            </a:r>
          </a:p>
          <a:p>
            <a:r>
              <a:rPr lang="sr-Latn-BA" sz="2800" dirty="0" smtClean="0"/>
              <a:t>Takođe</a:t>
            </a:r>
            <a:r>
              <a:rPr lang="sr-Latn-BA" sz="2800" dirty="0"/>
              <a:t>, AICPA je 2007. izdala stručna pravila u vidu Izvještaja o procjeni vrijednosti preduzeća, strukturi vlasništva preduzeća, hartija od vrijednosti ili nematerijalnoj aktivi (Statement on Valuation of Business, Business Ownership Interest, Security or Intangible Asset).</a:t>
            </a:r>
            <a:endParaRPr lang="en-US" sz="2800" dirty="0"/>
          </a:p>
          <a:p>
            <a:endParaRPr lang="en-US" sz="28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noProof="0" smtClean="0"/>
              <a:t>Add a footer</a:t>
            </a:r>
            <a:endParaRPr lang="en-US" noProof="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19B51A1E-902D-48AF-9020-955120F399B6}" type="slidenum">
              <a:rPr lang="en-US" noProof="0" smtClean="0"/>
              <a:pPr/>
              <a:t>7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7706119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1276" y="432000"/>
            <a:ext cx="11248723" cy="1023174"/>
          </a:xfrm>
        </p:spPr>
        <p:txBody>
          <a:bodyPr/>
          <a:lstStyle/>
          <a:p>
            <a:pPr algn="ctr"/>
            <a:r>
              <a:rPr lang="sr-Latn-BA" dirty="0">
                <a:solidFill>
                  <a:prstClr val="black">
                    <a:lumMod val="75000"/>
                    <a:lumOff val="25000"/>
                  </a:prstClr>
                </a:solidFill>
              </a:rPr>
              <a:t>1. AMERIČKE PROFESIONALNE ORGANIZACIJE IZ </a:t>
            </a:r>
            <a:br>
              <a:rPr lang="sr-Latn-BA" dirty="0">
                <a:solidFill>
                  <a:prstClr val="black">
                    <a:lumMod val="75000"/>
                    <a:lumOff val="25000"/>
                  </a:prstClr>
                </a:solidFill>
              </a:rPr>
            </a:br>
            <a:r>
              <a:rPr lang="sr-Latn-BA" dirty="0">
                <a:solidFill>
                  <a:prstClr val="black">
                    <a:lumMod val="75000"/>
                    <a:lumOff val="25000"/>
                  </a:prstClr>
                </a:solidFill>
              </a:rPr>
              <a:t>PROCJENE VRIJEDNOSTI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37418" y="1455174"/>
            <a:ext cx="11022581" cy="4611329"/>
          </a:xfrm>
        </p:spPr>
        <p:txBody>
          <a:bodyPr/>
          <a:lstStyle/>
          <a:p>
            <a:r>
              <a:rPr lang="sr-Latn-BA" sz="2400" b="1" dirty="0" smtClean="0"/>
              <a:t>Nacionalna </a:t>
            </a:r>
            <a:r>
              <a:rPr lang="sr-Latn-BA" sz="2400" b="1" dirty="0"/>
              <a:t>asocijacija sertifikovanih analitičara procjene vrijednosti (</a:t>
            </a:r>
            <a:r>
              <a:rPr lang="sr-Latn-BA" sz="2400" b="1" i="1" dirty="0"/>
              <a:t>National Association of Certified Valuation Analysts </a:t>
            </a:r>
            <a:r>
              <a:rPr lang="sr-Latn-BA" sz="2400" b="1" i="1" dirty="0" smtClean="0"/>
              <a:t>- NACVA</a:t>
            </a:r>
            <a:r>
              <a:rPr lang="sr-Latn-BA" sz="2400" b="1" dirty="0"/>
              <a:t>)</a:t>
            </a:r>
            <a:r>
              <a:rPr lang="sr-Latn-BA" sz="2400" dirty="0" smtClean="0"/>
              <a:t> </a:t>
            </a:r>
            <a:r>
              <a:rPr lang="sr-Latn-BA" sz="2400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djeluje od </a:t>
            </a:r>
            <a:r>
              <a:rPr lang="sr-Latn-BA" sz="2400" dirty="0">
                <a:solidFill>
                  <a:prstClr val="black">
                    <a:lumMod val="75000"/>
                    <a:lumOff val="25000"/>
                  </a:prstClr>
                </a:solidFill>
              </a:rPr>
              <a:t>1991. </a:t>
            </a:r>
            <a:r>
              <a:rPr lang="sr-Latn-BA" sz="2400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godine u SAD.</a:t>
            </a:r>
          </a:p>
          <a:p>
            <a:r>
              <a:rPr lang="sr-Latn-BA" sz="2400" dirty="0"/>
              <a:t>I</a:t>
            </a:r>
            <a:r>
              <a:rPr lang="sr-Latn-BA" sz="2400" dirty="0" smtClean="0"/>
              <a:t>zdaje </a:t>
            </a:r>
            <a:r>
              <a:rPr lang="sr-Latn-BA" sz="2400" dirty="0"/>
              <a:t>standarde, organizuje ispite i dodjeljuje stručne nazive ovlašćeni procjenivač (Certified Business Appraiser </a:t>
            </a:r>
            <a:r>
              <a:rPr lang="sr-Latn-BA" sz="2400" dirty="0" smtClean="0"/>
              <a:t>-CBA) </a:t>
            </a:r>
            <a:r>
              <a:rPr lang="sr-Latn-BA" sz="2400" dirty="0"/>
              <a:t>i ovlašćeni analitičar vrijednosti preduzeća (Certified Valuation analyst </a:t>
            </a:r>
            <a:r>
              <a:rPr lang="sr-Latn-BA" sz="2400" dirty="0" smtClean="0"/>
              <a:t>- CVA). </a:t>
            </a:r>
          </a:p>
          <a:p>
            <a:r>
              <a:rPr lang="sr-Latn-BA" sz="2400" dirty="0" smtClean="0"/>
              <a:t>NACVA </a:t>
            </a:r>
            <a:r>
              <a:rPr lang="sr-Latn-BA" sz="2400" dirty="0"/>
              <a:t>je osnovala međunarodnu organizaciju za obrazovanje i obuku vještaka u oblasti procjene vrijednosti ne samo u SAD, već i u drugim državama. </a:t>
            </a:r>
            <a:endParaRPr lang="sr-Latn-BA" sz="2400" dirty="0" smtClean="0"/>
          </a:p>
          <a:p>
            <a:r>
              <a:rPr lang="sr-Latn-BA" sz="2400" dirty="0" smtClean="0"/>
              <a:t>Njihove </a:t>
            </a:r>
            <a:r>
              <a:rPr lang="sr-Latn-BA" sz="2400" dirty="0"/>
              <a:t>Profesionalne standarde (Professional Standards) i Međunarodni riječnik pojmova iz procjene vrijednosti (International Glossary Business Valuation Terms in International Private Equity and Venture Capital Valuation Guidelines) koriste mnoga evropska udruženja</a:t>
            </a:r>
            <a:r>
              <a:rPr lang="sr-Latn-BA" sz="2800" dirty="0"/>
              <a:t>. </a:t>
            </a:r>
            <a:endParaRPr lang="en-US" sz="2800" dirty="0"/>
          </a:p>
          <a:p>
            <a:endParaRPr lang="en-US" sz="28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noProof="0" smtClean="0"/>
              <a:t>Add a footer</a:t>
            </a:r>
            <a:endParaRPr lang="en-US" noProof="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19B51A1E-902D-48AF-9020-955120F399B6}" type="slidenum">
              <a:rPr lang="en-US" noProof="0" smtClean="0"/>
              <a:pPr/>
              <a:t>8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426176826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8928" y="432000"/>
            <a:ext cx="11111071" cy="1177726"/>
          </a:xfrm>
        </p:spPr>
        <p:txBody>
          <a:bodyPr/>
          <a:lstStyle/>
          <a:p>
            <a:pPr algn="ctr"/>
            <a:r>
              <a:rPr lang="sr-Latn-BA" dirty="0">
                <a:solidFill>
                  <a:prstClr val="black">
                    <a:lumMod val="75000"/>
                    <a:lumOff val="25000"/>
                  </a:prstClr>
                </a:solidFill>
              </a:rPr>
              <a:t>1. AMERIČKE PROFESIONALNE ORGANIZACIJE IZ </a:t>
            </a:r>
            <a:br>
              <a:rPr lang="sr-Latn-BA" dirty="0">
                <a:solidFill>
                  <a:prstClr val="black">
                    <a:lumMod val="75000"/>
                    <a:lumOff val="25000"/>
                  </a:prstClr>
                </a:solidFill>
              </a:rPr>
            </a:br>
            <a:r>
              <a:rPr lang="sr-Latn-BA" dirty="0">
                <a:solidFill>
                  <a:prstClr val="black">
                    <a:lumMod val="75000"/>
                    <a:lumOff val="25000"/>
                  </a:prstClr>
                </a:solidFill>
              </a:rPr>
              <a:t>PROCJENE VRIJEDNOSTI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47252" y="1858297"/>
            <a:ext cx="11012747" cy="4332952"/>
          </a:xfrm>
        </p:spPr>
        <p:txBody>
          <a:bodyPr/>
          <a:lstStyle/>
          <a:p>
            <a:r>
              <a:rPr lang="sr-Latn-BA" sz="2800" b="1" dirty="0"/>
              <a:t>Kanadski institut ovlašćenih procjenjivača vrijednosti (</a:t>
            </a:r>
            <a:r>
              <a:rPr lang="sr-Latn-BA" sz="2800" b="1" i="1" dirty="0"/>
              <a:t>Canadian Institute Business Valuators </a:t>
            </a:r>
            <a:r>
              <a:rPr lang="sr-Latn-BA" sz="2800" b="1" i="1" dirty="0" smtClean="0"/>
              <a:t>– CICBV</a:t>
            </a:r>
            <a:r>
              <a:rPr lang="sr-Latn-BA" sz="2800" b="1" dirty="0" smtClean="0"/>
              <a:t>) </a:t>
            </a:r>
            <a:r>
              <a:rPr lang="sr-Latn-BA" sz="2800" dirty="0" smtClean="0"/>
              <a:t>pored </a:t>
            </a:r>
            <a:r>
              <a:rPr lang="sr-Latn-BA" sz="2800" dirty="0"/>
              <a:t>proglašavanja pravila i preporuka iz struke, dodjeljuje naziv ovlašćenog procjenjivača vrijednosti (Chartered Business Valuators </a:t>
            </a:r>
            <a:r>
              <a:rPr lang="sr-Latn-BA" sz="2800" dirty="0" smtClean="0"/>
              <a:t>-CBV).</a:t>
            </a:r>
            <a:endParaRPr lang="en-US" sz="2800" dirty="0"/>
          </a:p>
          <a:p>
            <a:endParaRPr lang="en-US" sz="28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noProof="0" smtClean="0"/>
              <a:t>Add a footer</a:t>
            </a:r>
            <a:endParaRPr lang="en-US" noProof="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19B51A1E-902D-48AF-9020-955120F399B6}" type="slidenum">
              <a:rPr lang="en-US" noProof="0" smtClean="0"/>
              <a:pPr/>
              <a:t>9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27414591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29">
      <a:dk1>
        <a:sysClr val="windowText" lastClr="000000"/>
      </a:dk1>
      <a:lt1>
        <a:srgbClr val="FFFFFF"/>
      </a:lt1>
      <a:dk2>
        <a:srgbClr val="3F3F3F"/>
      </a:dk2>
      <a:lt2>
        <a:srgbClr val="F2F2F2"/>
      </a:lt2>
      <a:accent1>
        <a:srgbClr val="25C6E3"/>
      </a:accent1>
      <a:accent2>
        <a:srgbClr val="E80554"/>
      </a:accent2>
      <a:accent3>
        <a:srgbClr val="A9E26F"/>
      </a:accent3>
      <a:accent4>
        <a:srgbClr val="EAD000"/>
      </a:accent4>
      <a:accent5>
        <a:srgbClr val="1A0F49"/>
      </a:accent5>
      <a:accent6>
        <a:srgbClr val="FF4A01"/>
      </a:accent6>
      <a:hlink>
        <a:srgbClr val="25C6E3"/>
      </a:hlink>
      <a:folHlink>
        <a:srgbClr val="25C6E3"/>
      </a:folHlink>
    </a:clrScheme>
    <a:fontScheme name="Custom 149">
      <a:majorFont>
        <a:latin typeface="Corbel"/>
        <a:ea typeface=""/>
        <a:cs typeface=""/>
      </a:majorFont>
      <a:minorFont>
        <a:latin typeface="Candar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TF16411250_Bright business presentation_AAS_v3" id="{57D58BC9-3F05-45D4-81CD-7BA898B4CAAD}" vid="{0F92AA19-00D6-4C71-B13F-219D7994A0B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1" ma:contentTypeDescription="Create a new document." ma:contentTypeScope="" ma:versionID="96291512c1ee715ab617f4c07df79fc1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8256c27c40ca5c40ce1cf6c44f0205df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ServiceKeyPoints xmlns="71af3243-3dd4-4a8d-8c0d-dd76da1f02a5" xsi:nil="true"/>
  </documentManagement>
</p:properties>
</file>

<file path=customXml/itemProps1.xml><?xml version="1.0" encoding="utf-8"?>
<ds:datastoreItem xmlns:ds="http://schemas.openxmlformats.org/officeDocument/2006/customXml" ds:itemID="{B8E15EA0-2F38-456B-B156-038699A5D17F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2EDB5DD7-8DCC-4069-9EB3-5D098186652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BF90D0D0-7C1D-47FF-A2F0-9937AA567A3D}">
  <ds:schemaRefs>
    <ds:schemaRef ds:uri="http://schemas.microsoft.com/office/infopath/2007/PartnerControls"/>
    <ds:schemaRef ds:uri="http://www.w3.org/XML/1998/namespace"/>
    <ds:schemaRef ds:uri="http://purl.org/dc/terms/"/>
    <ds:schemaRef ds:uri="http://purl.org/dc/elements/1.1/"/>
    <ds:schemaRef ds:uri="http://schemas.microsoft.com/office/2006/documentManagement/types"/>
    <ds:schemaRef ds:uri="16c05727-aa75-4e4a-9b5f-8a80a1165891"/>
    <ds:schemaRef ds:uri="http://purl.org/dc/dcmitype/"/>
    <ds:schemaRef ds:uri="http://schemas.microsoft.com/office/2006/metadata/properties"/>
    <ds:schemaRef ds:uri="71af3243-3dd4-4a8d-8c0d-dd76da1f02a5"/>
    <ds:schemaRef ds:uri="http://schemas.openxmlformats.org/package/2006/metadata/core-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Bright business presentation</Template>
  <TotalTime>0</TotalTime>
  <Words>3138</Words>
  <Application>Microsoft Office PowerPoint</Application>
  <PresentationFormat>Widescreen</PresentationFormat>
  <Paragraphs>291</Paragraphs>
  <Slides>34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34</vt:i4>
      </vt:variant>
    </vt:vector>
  </HeadingPairs>
  <TitlesOfParts>
    <vt:vector size="41" baseType="lpstr">
      <vt:lpstr>Arial</vt:lpstr>
      <vt:lpstr>Calibri</vt:lpstr>
      <vt:lpstr>Candara</vt:lpstr>
      <vt:lpstr>Corbel</vt:lpstr>
      <vt:lpstr>Garamond</vt:lpstr>
      <vt:lpstr>Times New Roman</vt:lpstr>
      <vt:lpstr>Office Theme</vt:lpstr>
      <vt:lpstr>PROFESIONALNE   ORGANIZACIJE   IZ   PROCJENE  VRIJEDNOSTI    I   ULOGA   PROCJENJIVAČA   U   PROCJENI   VRIJEDNOSTI</vt:lpstr>
      <vt:lpstr>PROFESIONALNE ORGANIZACIJE   IZ   PROCJENE   VRIJEDNOSTI</vt:lpstr>
      <vt:lpstr>Profesionalne  organizacije   iz procjene  vrijednosti  u  svijetu</vt:lpstr>
      <vt:lpstr>1. AMERIČKE PROFESIONALNE ORGANIZACIJE IZ  PROCJENE VRIJEDNOSTI</vt:lpstr>
      <vt:lpstr>1. AMERIČKE PROFESIONALNE ORGANIZACIJE IZ  PROCJENE VRIJEDNOSTI</vt:lpstr>
      <vt:lpstr>1. AMERIČKE PROFESIONALNE ORGANIZACIJE IZ  PROCJENE VRIJEDNOSTI</vt:lpstr>
      <vt:lpstr>1. AMERIČKE PROFESIONALNE ORGANIZACIJE IZ  PROCJENE VRIJEDNOSTI</vt:lpstr>
      <vt:lpstr>1. AMERIČKE PROFESIONALNE ORGANIZACIJE IZ  PROCJENE VRIJEDNOSTI</vt:lpstr>
      <vt:lpstr>1. AMERIČKE PROFESIONALNE ORGANIZACIJE IZ  PROCJENE VRIJEDNOSTI</vt:lpstr>
      <vt:lpstr>2. PROFESIONALNE ORGANIZACIJE IZ PROCJENE VRIJEDNOSTI  U EVROPI</vt:lpstr>
      <vt:lpstr>2. PROFESIONALNE ORGANIZACIJE IZ PROCJENE VRIJEDNOSTI  U EVROPI</vt:lpstr>
      <vt:lpstr>2. PROFESIONALNE ORGANIZACIJE IZ PROCJENE VRIJEDNOSTI  U EVROPI</vt:lpstr>
      <vt:lpstr>2. PROFESIONALNE ORGANIZACIJE IZ PROCJENE VRIJEDNOSTI  U EVROPI</vt:lpstr>
      <vt:lpstr>2. PROFESIONALNE ORGANIZACIJE IZ PROCJENE VRIJEDNOSTI  U EVROPI</vt:lpstr>
      <vt:lpstr> Evropska grupacija udruženja procjenjivača -TEGoVA  </vt:lpstr>
      <vt:lpstr>3. MEĐUNARODNE ORGANIZACIJE IZ PROCJENE VRIJEDNOSTI</vt:lpstr>
      <vt:lpstr>3. MEĐUNARODNE ORGANIZACIJE IZ PROCJENE VRIJEDNOSTI</vt:lpstr>
      <vt:lpstr>3. MEĐUNARODNE ORGANIZACIJE IZ PROCJENE VRIJEDNOSTI</vt:lpstr>
      <vt:lpstr>3. MEĐUNARODNE ORGANIZACIJE IZ PROCJENE VRIJEDNOSTI</vt:lpstr>
      <vt:lpstr>3. MEĐUNARODNE ORGANIZACIJE IZ PROCJENE VRIJEDNOSTI</vt:lpstr>
      <vt:lpstr>PROCEDURALNE  AKTIVNOSTI  U PROCJENI  VRIJEDNOSTI  I  ULOGA PROCJENJIVAČA  U  PROCJENI  VRIJEDNOSTI </vt:lpstr>
      <vt:lpstr>Izvještaj o procjeni vrijednosti</vt:lpstr>
      <vt:lpstr>1. IZVJEŠTAJ O PROCJENI VRIJEDNOSTI</vt:lpstr>
      <vt:lpstr>1. IZVJEŠTAJ O PROCJENI VRIJEDNOSTI</vt:lpstr>
      <vt:lpstr>1. IZVJEŠTAJ O PROCJENI VRIJEDNOSTI</vt:lpstr>
      <vt:lpstr>1. IZVJEŠTAJ O PROCJENI VRIJEDNOSTI</vt:lpstr>
      <vt:lpstr>1. IZVJEŠTAJ O PROCJENI VRIJEDNOSTI</vt:lpstr>
      <vt:lpstr>1. IZVJEŠTAJ O PROCJENI VRIJEDNOSTI</vt:lpstr>
      <vt:lpstr>1. IZVJEŠTAJ O PROCJENI VRIJEDNOSTI</vt:lpstr>
      <vt:lpstr>Uloga procjenjivača i Kodeks etike ovlašćenih  procjenjivača</vt:lpstr>
      <vt:lpstr>2. KODEKS ETIKE PROFESIONALNIH PROCJENJIVAČA</vt:lpstr>
      <vt:lpstr>2. KODEKS ETIKE PROFESIONALNIH PROCJENJIVAČA</vt:lpstr>
      <vt:lpstr>2. KODEKS ETIKE PROFESIONALNIH PROCJENJIVAČA</vt:lpstr>
      <vt:lpstr>Hvala za pažnju!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2019-10-17T09:39:32Z</dcterms:created>
  <dcterms:modified xsi:type="dcterms:W3CDTF">2026-02-26T12:04:15Z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