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28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84048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C9A84C"/>
                </a:solidFill>
              </a:rPr>
              <a:t>UVOD U FINANSIJSKA TRŽIŠTA  ·  PREDAVANJE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11480" y="960120"/>
            <a:ext cx="83210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Osnove vrednovanja</a:t>
            </a:r>
            <a:endParaRPr lang="en-US" sz="4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obveznica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411480" y="2999232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EDD98A"/>
                </a:solidFill>
              </a:rPr>
              <a:t>Bond Valuation — Fundamentals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11480" y="3538728"/>
            <a:ext cx="5029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4005072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Predavač: </a:t>
            </a:r>
            <a:r>
              <a:rPr lang="hr-HR" sz="1100" dirty="0" smtClean="0">
                <a:solidFill>
                  <a:srgbClr val="64748B"/>
                </a:solidFill>
              </a:rPr>
              <a:t>BB</a:t>
            </a:r>
            <a:r>
              <a:rPr lang="en-US" sz="1100" dirty="0" smtClean="0">
                <a:solidFill>
                  <a:srgbClr val="64748B"/>
                </a:solidFill>
              </a:rPr>
              <a:t>     </a:t>
            </a:r>
            <a:r>
              <a:rPr lang="en-US" sz="1100" dirty="0">
                <a:solidFill>
                  <a:srgbClr val="64748B"/>
                </a:solidFill>
              </a:rPr>
              <a:t>Akademska godina: 2025/26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4407408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4748B"/>
                </a:solidFill>
              </a:rPr>
              <a:t>Izvor: Fabozzi et al., Handbook of Fixed Income Securities, 7. izdanje — Poglavlje 5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2004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C9A84C"/>
                </a:solidFill>
              </a:rPr>
              <a:t>SAŽETAK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11480" y="777240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Osnove vrednovanja obveznica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1353312"/>
            <a:ext cx="45720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1481328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1. </a:t>
            </a:r>
            <a:r>
              <a:rPr lang="en-US" sz="1150" dirty="0">
                <a:solidFill>
                  <a:srgbClr val="D0D8EE"/>
                </a:solidFill>
              </a:rPr>
              <a:t>Cijena obveznice = sadašnja vrijednost kupona + sadašnja vrijednost glavnice, diskontovana zahtevanim prinosom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11480" y="1924812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2. </a:t>
            </a:r>
            <a:r>
              <a:rPr lang="en-US" sz="1150" dirty="0">
                <a:solidFill>
                  <a:srgbClr val="D0D8EE"/>
                </a:solidFill>
              </a:rPr>
              <a:t>Cijena i prinos uvijek se kreću u suprotnim smjerovima (inverzna veza) — temeljni zakon tržišta obveznica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11480" y="2368296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3. </a:t>
            </a:r>
            <a:r>
              <a:rPr lang="en-US" sz="1150" dirty="0">
                <a:solidFill>
                  <a:srgbClr val="D0D8EE"/>
                </a:solidFill>
              </a:rPr>
              <a:t>Prodaja po paru kad kupon = YTM; s premijom kad kupon &gt; YTM; s diskontom kad kupon &lt; YTM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11480" y="2811780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4. </a:t>
            </a:r>
            <a:r>
              <a:rPr lang="en-US" sz="1150" dirty="0">
                <a:solidFill>
                  <a:srgbClr val="D0D8EE"/>
                </a:solidFill>
              </a:rPr>
              <a:t>YTM je interna stopa rentabilnosti — pretpostavlja reinvestiranje po stopi YTM i držanje do dospijeća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11480" y="3255264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5. </a:t>
            </a:r>
            <a:r>
              <a:rPr lang="en-US" sz="1150" dirty="0">
                <a:solidFill>
                  <a:srgbClr val="D0D8EE"/>
                </a:solidFill>
              </a:rPr>
              <a:t>Reinvesticioni rizik: kamate na kamate mogu činiti i do 80% ukupnog prinosa kod dugoročnih obveznica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11480" y="3698748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6. </a:t>
            </a:r>
            <a:r>
              <a:rPr lang="en-US" sz="1150" dirty="0">
                <a:solidFill>
                  <a:srgbClr val="D0D8EE"/>
                </a:solidFill>
              </a:rPr>
              <a:t>Total Return = realnija mjera od YTM jer koristi stvarne pretpostavljene stope reinvestiranja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11480" y="4142232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7. </a:t>
            </a:r>
            <a:r>
              <a:rPr lang="en-US" sz="1150" dirty="0">
                <a:solidFill>
                  <a:srgbClr val="D0D8EE"/>
                </a:solidFill>
              </a:rPr>
              <a:t>Nula-kuponske obveznice: bez kupona, nema reinvesticionog rizika, ali visoka cjenovna volatilnost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11480" y="4585716"/>
            <a:ext cx="832104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C9A84C"/>
                </a:solidFill>
              </a:rPr>
              <a:t>8. </a:t>
            </a:r>
            <a:r>
              <a:rPr lang="en-US" sz="1150" dirty="0">
                <a:solidFill>
                  <a:srgbClr val="D0D8EE"/>
                </a:solidFill>
              </a:rPr>
              <a:t>Čista cijena se kotira; prljava cijena se plaća — razlika su nakupljene kamate (accrued interest)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TEMELJNI PRINCIP VREDNOVANJA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914400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91440" cy="9144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92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Cijena obveznice = sadašnja vrijednost svih budućih novčanih tokova, diskontovana zahtevanim prinosom (required yield)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0040" y="2011680"/>
            <a:ext cx="8503920" cy="1691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21031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Formula za cijenu obveznice s polu-godišnjim kuponom: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487168"/>
            <a:ext cx="8046720" cy="7772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2523744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4B"/>
                </a:solidFill>
              </a:rPr>
              <a:t>P  =  </a:t>
            </a:r>
            <a:r>
              <a:rPr lang="en-US" sz="2200" b="1" dirty="0">
                <a:solidFill>
                  <a:srgbClr val="C9A84C"/>
                </a:solidFill>
              </a:rPr>
              <a:t>Σ </a:t>
            </a:r>
            <a:r>
              <a:rPr lang="en-US" sz="1500" b="1" dirty="0">
                <a:solidFill>
                  <a:srgbClr val="0F4C5C"/>
                </a:solidFill>
              </a:rPr>
              <a:t>  C/2</a:t>
            </a:r>
            <a:r>
              <a:rPr lang="en-US" sz="1400" dirty="0">
                <a:solidFill>
                  <a:srgbClr val="334155"/>
                </a:solidFill>
              </a:rPr>
              <a:t>  ÷  </a:t>
            </a:r>
            <a:r>
              <a:rPr lang="en-US" sz="1500" b="1" dirty="0">
                <a:solidFill>
                  <a:srgbClr val="0F4C5C"/>
                </a:solidFill>
              </a:rPr>
              <a:t>(1 + r/2)</a:t>
            </a:r>
            <a:r>
              <a:rPr lang="en-US" sz="1100" dirty="0">
                <a:solidFill>
                  <a:srgbClr val="0F4C5C"/>
                </a:solidFill>
              </a:rPr>
              <a:t>ᵗ</a:t>
            </a:r>
            <a:r>
              <a:rPr lang="en-US" sz="1400" dirty="0">
                <a:solidFill>
                  <a:srgbClr val="334155"/>
                </a:solidFill>
              </a:rPr>
              <a:t>   +   </a:t>
            </a:r>
            <a:r>
              <a:rPr lang="en-US" sz="1500" b="1" dirty="0">
                <a:solidFill>
                  <a:srgbClr val="991B1B"/>
                </a:solidFill>
              </a:rPr>
              <a:t>M</a:t>
            </a:r>
            <a:r>
              <a:rPr lang="en-US" sz="1400" dirty="0">
                <a:solidFill>
                  <a:srgbClr val="334155"/>
                </a:solidFill>
              </a:rPr>
              <a:t>  ÷  </a:t>
            </a:r>
            <a:r>
              <a:rPr lang="en-US" sz="1500" b="1" dirty="0">
                <a:solidFill>
                  <a:srgbClr val="991B1B"/>
                </a:solidFill>
              </a:rPr>
              <a:t>(1 + r/2)</a:t>
            </a:r>
            <a:r>
              <a:rPr lang="en-US" sz="1100" dirty="0">
                <a:solidFill>
                  <a:srgbClr val="991B1B"/>
                </a:solidFill>
              </a:rPr>
              <a:t>ⁿ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65760" y="3858768"/>
            <a:ext cx="310896" cy="32004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3858768"/>
            <a:ext cx="3108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P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38770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Cijena (tržišna vrijednost) obveznice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91840" y="3858768"/>
            <a:ext cx="310896" cy="32004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5" name="Text 13"/>
          <p:cNvSpPr/>
          <p:nvPr/>
        </p:nvSpPr>
        <p:spPr>
          <a:xfrm>
            <a:off x="3291840" y="3858768"/>
            <a:ext cx="3108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657600" y="38770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Godišnji kupon (kuponska stopa × nominalna vrijednost)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17920" y="3858768"/>
            <a:ext cx="310896" cy="32004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8" name="Text 16"/>
          <p:cNvSpPr/>
          <p:nvPr/>
        </p:nvSpPr>
        <p:spPr>
          <a:xfrm>
            <a:off x="6217920" y="3858768"/>
            <a:ext cx="3108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583680" y="38770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Zahtijevani godišnji prinos (diskontna stopa)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4361688"/>
            <a:ext cx="310896" cy="32004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4361688"/>
            <a:ext cx="3108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31520" y="437997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Nominalna vrijednost (glavnica) koja se isplaćuje na dospijeće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91840" y="4361688"/>
            <a:ext cx="310896" cy="32004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24" name="Text 22"/>
          <p:cNvSpPr/>
          <p:nvPr/>
        </p:nvSpPr>
        <p:spPr>
          <a:xfrm>
            <a:off x="3291840" y="4361688"/>
            <a:ext cx="3108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657600" y="437997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Ukupan broj polu-godišnjih perioda do dospijeća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PRAKTIČNI PRIMJER — IZRAČUN CIJENE OBVEZNICE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749808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91440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92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C9A84C"/>
                </a:solidFill>
              </a:rPr>
              <a:t>Zadatak: </a:t>
            </a:r>
            <a:r>
              <a:rPr lang="en-US" sz="1300" dirty="0">
                <a:solidFill>
                  <a:srgbClr val="FFFFFF"/>
                </a:solidFill>
              </a:rPr>
              <a:t>Obveznica ima kuponsku stopu 6%, rok dospijeća 18 godina, nominalnu vrijednost 1.000 $. Zahtijevani prinos = 9,5%. Kolika je cijena?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2926080" cy="2971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2926080" cy="475488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856232"/>
            <a:ext cx="2651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DATI PODACI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395728"/>
            <a:ext cx="1783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Kuponska stopa: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240280" y="2395728"/>
            <a:ext cx="8778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6% godišnje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734056"/>
            <a:ext cx="1783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Polugodiš. kupon: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240280" y="2734056"/>
            <a:ext cx="8778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C/2 = 30 $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072384"/>
            <a:ext cx="1783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Dospijeće: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240280" y="3072384"/>
            <a:ext cx="8778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18 godina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3410712"/>
            <a:ext cx="1783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Br. perioda (n):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240280" y="3410712"/>
            <a:ext cx="8778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36 perioda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3749040"/>
            <a:ext cx="1783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Zahtij. prinos: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240280" y="3749040"/>
            <a:ext cx="8778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9,5% god.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087368"/>
            <a:ext cx="1783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Polugodiš. stopa: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240280" y="4087368"/>
            <a:ext cx="8778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r/2 = 4,75%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4425696"/>
            <a:ext cx="1783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Nominalna vrij.: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240280" y="4425696"/>
            <a:ext cx="87782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M = 1.000 $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429000" y="1828800"/>
            <a:ext cx="5394960" cy="2971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429000" y="1828800"/>
            <a:ext cx="5394960" cy="475488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6" name="Text 24"/>
          <p:cNvSpPr/>
          <p:nvPr/>
        </p:nvSpPr>
        <p:spPr>
          <a:xfrm>
            <a:off x="3566160" y="1856232"/>
            <a:ext cx="5120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IZRAČUN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566160" y="2395728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Korak 1 — Sadašnja vrijednost 36 kuponskih uplata od 30 $: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566160" y="2697480"/>
            <a:ext cx="5120640" cy="347472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29" name="Text 27"/>
          <p:cNvSpPr/>
          <p:nvPr/>
        </p:nvSpPr>
        <p:spPr>
          <a:xfrm>
            <a:off x="3657600" y="272491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4C5C"/>
                </a:solidFill>
              </a:rPr>
              <a:t>PV(kuponi) = 30 × [1 − (1.0475)⁻³⁶] / 0.0475  =  512,76 $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3566160" y="3127248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Korak 2 — Sadašnja vrijednost nominalne isplate od 1.000 $: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566160" y="3429000"/>
            <a:ext cx="5120640" cy="347472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32" name="Text 30"/>
          <p:cNvSpPr/>
          <p:nvPr/>
        </p:nvSpPr>
        <p:spPr>
          <a:xfrm>
            <a:off x="3657600" y="345643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991B1B"/>
                </a:solidFill>
              </a:rPr>
              <a:t>PV(glavnica) = 1.000 / (1.0475)³⁶  =  188,13 $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3566160" y="3840480"/>
            <a:ext cx="5120640" cy="45720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4" name="Text 32"/>
          <p:cNvSpPr/>
          <p:nvPr/>
        </p:nvSpPr>
        <p:spPr>
          <a:xfrm>
            <a:off x="3657600" y="3886200"/>
            <a:ext cx="4937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Cijena obveznice (P)  =  512,76 + 188,13  =  </a:t>
            </a:r>
            <a:r>
              <a:rPr lang="en-US" sz="1300" b="1" dirty="0">
                <a:solidFill>
                  <a:srgbClr val="C9A84C"/>
                </a:solidFill>
              </a:rPr>
              <a:t>700,89 $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ODNOS IZMEĐU CIJENE I PRINOSA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713232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91440" cy="7132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92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50" b="1" dirty="0">
                <a:solidFill>
                  <a:srgbClr val="FFFFFF"/>
                </a:solidFill>
              </a:rPr>
              <a:t>Cijena i prinos (yield) uvijek se kreću u SUPROTNIM smjerovima — ovo je fundamentalni zakon tržišta obveznica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2788920" cy="2999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2788920" cy="566928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9" name="Shape 7"/>
          <p:cNvSpPr/>
          <p:nvPr/>
        </p:nvSpPr>
        <p:spPr>
          <a:xfrm>
            <a:off x="429768" y="1920240"/>
            <a:ext cx="384048" cy="384048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429768" y="19202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4C5C"/>
                </a:solidFill>
              </a:rPr>
              <a:t>=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86968" y="1920240"/>
            <a:ext cx="2121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Kupon = Zahtijevani prinos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468880"/>
            <a:ext cx="2523744" cy="329184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478024"/>
            <a:ext cx="25237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Obveznica se prodaje po PARU (at par)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57200" y="2862072"/>
            <a:ext cx="252374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Cijena = 1.000 $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Kupon rate = Current Yield = YTM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Investitor dobija tačno obećani prinos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57200" y="4133088"/>
            <a:ext cx="2523744" cy="530352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4187952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0F4C5C"/>
                </a:solidFill>
              </a:rPr>
              <a:t>Kupon 8% | YTM 8% → P = 1.000 $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46120" y="1828800"/>
            <a:ext cx="2788920" cy="2999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46120" y="1828800"/>
            <a:ext cx="2788920" cy="566928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9" name="Shape 17"/>
          <p:cNvSpPr/>
          <p:nvPr/>
        </p:nvSpPr>
        <p:spPr>
          <a:xfrm>
            <a:off x="3355848" y="1920240"/>
            <a:ext cx="384048" cy="384048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3355848" y="19202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66534"/>
                </a:solidFill>
              </a:rPr>
              <a:t>&gt;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813048" y="1920240"/>
            <a:ext cx="2121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Kupon &gt; Zahtijevani prinos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383280" y="2468880"/>
            <a:ext cx="2523744" cy="329184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3" name="Text 21"/>
          <p:cNvSpPr/>
          <p:nvPr/>
        </p:nvSpPr>
        <p:spPr>
          <a:xfrm>
            <a:off x="3383280" y="2478024"/>
            <a:ext cx="25237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Obveznica se prodaje s PREMIJOM (at premium)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383280" y="2862072"/>
            <a:ext cx="252374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Cijena &gt; 1.000 $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Kupon rate &gt; Current Yield &gt; YTM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Tržište plaća više jer je kupon atraktivan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383280" y="4133088"/>
            <a:ext cx="2523744" cy="530352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26" name="Text 24"/>
          <p:cNvSpPr/>
          <p:nvPr/>
        </p:nvSpPr>
        <p:spPr>
          <a:xfrm>
            <a:off x="3429000" y="4187952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166534"/>
                </a:solidFill>
              </a:rPr>
              <a:t>Kupon 10% | YTM 8% → P &gt; 1.000 $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172200" y="1828800"/>
            <a:ext cx="2788920" cy="299923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72200" y="1828800"/>
            <a:ext cx="2788920" cy="566928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29" name="Shape 27"/>
          <p:cNvSpPr/>
          <p:nvPr/>
        </p:nvSpPr>
        <p:spPr>
          <a:xfrm>
            <a:off x="6281928" y="1920240"/>
            <a:ext cx="384048" cy="384048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6281928" y="19202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991B1B"/>
                </a:solidFill>
              </a:rPr>
              <a:t>&lt;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739128" y="1920240"/>
            <a:ext cx="2121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</a:rPr>
              <a:t>Kupon &lt; Zahtijevani prinos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309360" y="2468880"/>
            <a:ext cx="2523744" cy="329184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33" name="Text 31"/>
          <p:cNvSpPr/>
          <p:nvPr/>
        </p:nvSpPr>
        <p:spPr>
          <a:xfrm>
            <a:off x="6309360" y="2478024"/>
            <a:ext cx="25237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Obveznica se prodaje s DISKONTOM (at discount)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309360" y="2862072"/>
            <a:ext cx="2523744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Cijena &lt; 1.000 $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Kupon rate &lt; Current Yield &lt; YTM</a:t>
            </a:r>
            <a:endParaRPr lang="en-US" sz="10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Tržište snižava cijenu jer je kupon neatraktivan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309360" y="4133088"/>
            <a:ext cx="2523744" cy="530352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36" name="Text 34"/>
          <p:cNvSpPr/>
          <p:nvPr/>
        </p:nvSpPr>
        <p:spPr>
          <a:xfrm>
            <a:off x="6355080" y="4187952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991B1B"/>
                </a:solidFill>
              </a:rPr>
              <a:t>Kupon 6% | YTM 9,5% → P = 700,89 $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PRINOS DO DOSPIJEĆA (Yield-to-Maturity)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713232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91440" cy="7132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92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YTM je interna stopa rentabilnosti (IRR) — kamatna stopa koja izjednačava sadašnju vrijednost svih budućih novčanih tokova s tržišnom cijenom obveznice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4160520" cy="2971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4160520" cy="4572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856232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📋  Pretpostavke YTM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38912" y="2395728"/>
            <a:ext cx="347472" cy="347472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1" name="Text 9"/>
          <p:cNvSpPr/>
          <p:nvPr/>
        </p:nvSpPr>
        <p:spPr>
          <a:xfrm>
            <a:off x="438912" y="239572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96112" y="2395728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Reinvestiranje kupona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96112" y="2670048"/>
            <a:ext cx="3429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Svi kuponi se reinvestiraju po stopi jednakoj YTM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38912" y="3172968"/>
            <a:ext cx="347472" cy="347472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5" name="Text 13"/>
          <p:cNvSpPr/>
          <p:nvPr/>
        </p:nvSpPr>
        <p:spPr>
          <a:xfrm>
            <a:off x="438912" y="31729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96112" y="3172968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Držanje do dospijeća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96112" y="3447288"/>
            <a:ext cx="3429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Investitor zadržava obveznicu do datuma dospijeća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" y="3950208"/>
            <a:ext cx="347472" cy="347472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9" name="Text 17"/>
          <p:cNvSpPr/>
          <p:nvPr/>
        </p:nvSpPr>
        <p:spPr>
          <a:xfrm>
            <a:off x="438912" y="39502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96112" y="3950208"/>
            <a:ext cx="3429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Bez defaulta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96112" y="4224528"/>
            <a:ext cx="3429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Emitent redovno plaća sve kupone i vraća glavnicu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4526280"/>
            <a:ext cx="3703320" cy="16459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681728"/>
            <a:ext cx="37033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1B1B"/>
                </a:solidFill>
              </a:rPr>
              <a:t>⚠  Kršenje ovih pretpostavki smanjuje ostvareni prinos!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63440" y="1828800"/>
            <a:ext cx="4160520" cy="29718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63440" y="1828800"/>
            <a:ext cx="4160520" cy="45720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26" name="Text 24"/>
          <p:cNvSpPr/>
          <p:nvPr/>
        </p:nvSpPr>
        <p:spPr>
          <a:xfrm>
            <a:off x="4800600" y="1856232"/>
            <a:ext cx="3886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⚠  Reinvesticioni rizik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00600" y="237744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1B4B"/>
                </a:solidFill>
              </a:rPr>
              <a:t>Primjer: Obveznica, YTM = 9,5%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800600" y="2724912"/>
            <a:ext cx="3840480" cy="41148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29" name="Text 27"/>
          <p:cNvSpPr/>
          <p:nvPr/>
        </p:nvSpPr>
        <p:spPr>
          <a:xfrm>
            <a:off x="4892040" y="277977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Kuponi (nominalno)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452360" y="2779776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b="1" dirty="0">
                <a:solidFill>
                  <a:srgbClr val="334155"/>
                </a:solidFill>
              </a:rPr>
              <a:t>1.080 $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800600" y="3200400"/>
            <a:ext cx="3840480" cy="41148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32" name="Text 30"/>
          <p:cNvSpPr/>
          <p:nvPr/>
        </p:nvSpPr>
        <p:spPr>
          <a:xfrm>
            <a:off x="4892040" y="325526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Kamate na kamate (9,5%)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452360" y="3255264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b="1" dirty="0">
                <a:solidFill>
                  <a:srgbClr val="991B1B"/>
                </a:solidFill>
              </a:rPr>
              <a:t>1.646 $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800600" y="3675888"/>
            <a:ext cx="3840480" cy="41148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35" name="Text 33"/>
          <p:cNvSpPr/>
          <p:nvPr/>
        </p:nvSpPr>
        <p:spPr>
          <a:xfrm>
            <a:off x="4892040" y="37307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Otplata glavnice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7452360" y="3730752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b="1" dirty="0">
                <a:solidFill>
                  <a:srgbClr val="0F4C5C"/>
                </a:solidFill>
              </a:rPr>
              <a:t>1.000 $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4800600" y="4151376"/>
            <a:ext cx="3840480" cy="41148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8" name="Text 36"/>
          <p:cNvSpPr/>
          <p:nvPr/>
        </p:nvSpPr>
        <p:spPr>
          <a:xfrm>
            <a:off x="4892040" y="42062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Ukupno (YTM = 9,5%)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7452360" y="420624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b="1" dirty="0">
                <a:solidFill>
                  <a:srgbClr val="C9A84C"/>
                </a:solidFill>
              </a:rPr>
              <a:t>3.726 $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4800600" y="463600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991B1B"/>
                </a:solidFill>
              </a:rPr>
              <a:t>Kamate na kamate čine 54% ukupnog prinosa! — Reinvesticioni rizik je ključan za dugoročne obveznice s visokim kuponom.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ČETIRI KLJUČNE MJERE PRINOSA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160520" cy="19019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4160520" cy="50292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058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Tekući prinos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234440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Current Yield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57200" y="1554480"/>
            <a:ext cx="3886200" cy="27432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581912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34155"/>
                </a:solidFill>
              </a:rPr>
              <a:t>Formula: Godišnji kupon  ÷  Tržišna cijena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1874520"/>
            <a:ext cx="3886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0F4C5C"/>
                </a:solidFill>
              </a:rPr>
              <a:t>Primjer: 60 $  ÷  700,89 $  =  8,56%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21671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66534"/>
                </a:solidFill>
              </a:rPr>
              <a:t>✓ Jednostavna za izračun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57200" y="23957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91B1B"/>
                </a:solidFill>
              </a:rPr>
              <a:t>✗ Zanemaruje kapitalni dobitak/gubitak i kamate na kamate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09160" y="960120"/>
            <a:ext cx="4160520" cy="19019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960120"/>
            <a:ext cx="4160520" cy="502920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10058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Prinos do dospijeća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46320" y="1234440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Yield-to-Maturity (YTM)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846320" y="1554480"/>
            <a:ext cx="3886200" cy="27432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18" name="Text 16"/>
          <p:cNvSpPr/>
          <p:nvPr/>
        </p:nvSpPr>
        <p:spPr>
          <a:xfrm>
            <a:off x="4892040" y="1581912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34155"/>
                </a:solidFill>
              </a:rPr>
              <a:t>Formula: IRR svih novčanih tokova uz PV = Cijena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46320" y="1874520"/>
            <a:ext cx="3886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166534"/>
                </a:solidFill>
              </a:rPr>
              <a:t>Primjer: YTM = 9,50% (metoda pokušaja i pogreške)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46320" y="21671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66534"/>
                </a:solidFill>
              </a:rPr>
              <a:t>✓ Najkorišćenija mjera; uzima sve tokove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846320" y="23957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91B1B"/>
                </a:solidFill>
              </a:rPr>
              <a:t>✗ Pretpostavlja reinvestiranje po stopi YTM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20040" y="3017520"/>
            <a:ext cx="4160520" cy="19019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0040" y="3017520"/>
            <a:ext cx="4160520" cy="5029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30632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Prinos do opoziva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3291840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Yield-to-Call (YTC)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57200" y="3611880"/>
            <a:ext cx="3886200" cy="27432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" y="3639312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34155"/>
                </a:solidFill>
              </a:rPr>
              <a:t>Formula: IRR do prvog datuma opoziva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57200" y="3931920"/>
            <a:ext cx="3886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C9A84C"/>
                </a:solidFill>
              </a:rPr>
              <a:t>Primjer: Za 5-god. opoziv po 1.030 $: YTC = 15,2%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42245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66534"/>
                </a:solidFill>
              </a:rPr>
              <a:t>✓ Relevantan za opozive (callable) obveznice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57200" y="44531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91B1B"/>
                </a:solidFill>
              </a:rPr>
              <a:t>✗ Pretpostavlja da emitent poziva na prvi datum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3017520"/>
            <a:ext cx="4160520" cy="19019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3017520"/>
            <a:ext cx="4160520" cy="502920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33" name="Text 31"/>
          <p:cNvSpPr/>
          <p:nvPr/>
        </p:nvSpPr>
        <p:spPr>
          <a:xfrm>
            <a:off x="4846320" y="30632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Najgori prinos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846320" y="3291840"/>
            <a:ext cx="3886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Yield-to-Worst (YTW)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46320" y="3611880"/>
            <a:ext cx="3886200" cy="27432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36" name="Text 34"/>
          <p:cNvSpPr/>
          <p:nvPr/>
        </p:nvSpPr>
        <p:spPr>
          <a:xfrm>
            <a:off x="4892040" y="3639312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34155"/>
                </a:solidFill>
              </a:rPr>
              <a:t>Formula: min(YTM; YTC₁; YTC₂; … ; YTP)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4846320" y="3931920"/>
            <a:ext cx="3886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991B1B"/>
                </a:solidFill>
              </a:rPr>
              <a:t>Primjer: Konzervativna procjena — uvijek ≤ YTM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846320" y="42245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66534"/>
                </a:solidFill>
              </a:rPr>
              <a:t>✓ Štiti investitora od najgoreg scenarija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4846320" y="4453128"/>
            <a:ext cx="38862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91B1B"/>
                </a:solidFill>
              </a:rPr>
              <a:t>✗ Pesimistična — pravi prinos često veći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UKUPAN PRINOS — SUPERIORNOST NAD YTM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731520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91440" cy="7315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924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Total Return uzima u obzir STVARNU stopu reinvestiranja kupona i PRODAJNU cijenu obveznice na kraju investicionog horizonta — daje realističniju procjenu od YTM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4160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4160520" cy="475488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856232"/>
            <a:ext cx="3886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📐  Postupak izračuna Total Return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404872"/>
            <a:ext cx="731520" cy="347472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40487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Korak 1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280160" y="2441448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Pretpostavi stopu reinvestiranja kupona (≠ YTM)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57200" y="2889504"/>
            <a:ext cx="731520" cy="347472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89504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Korak 2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1280160" y="2926080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Izračunaj buduću vrijednost svih reinvestiranih kupona na kraju horizonta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3374136"/>
            <a:ext cx="731520" cy="347472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37413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Korak 3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1280160" y="3410712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Procijeni prodajnu cijenu obveznice na kraju horizonta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7200" y="3858768"/>
            <a:ext cx="731520" cy="347472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385876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Korak 4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1280160" y="3895344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Saberi vrijednosti iz koraka 2 i 3 — to je ukupna buduća vrijednost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57200" y="4343400"/>
            <a:ext cx="731520" cy="347472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34340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Korak 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1280160" y="4379976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334155"/>
                </a:solidFill>
              </a:rPr>
              <a:t>Izračunaj godišnju stopu prinosa: (FV/P)^(1/n) − 1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663440" y="1828800"/>
            <a:ext cx="4160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63440" y="1828800"/>
            <a:ext cx="4160520" cy="475488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7" name="Text 25"/>
          <p:cNvSpPr/>
          <p:nvPr/>
        </p:nvSpPr>
        <p:spPr>
          <a:xfrm>
            <a:off x="4800600" y="1856232"/>
            <a:ext cx="3886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📊  Usporedba 4 obveznice — isti 5-godišnji horizont</a:t>
            </a:r>
            <a:endParaRPr lang="en-US" sz="1150" dirty="0"/>
          </a:p>
        </p:txBody>
      </p:sp>
      <p:graphicFrame>
        <p:nvGraphicFramePr>
          <p:cNvPr id="2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2377440"/>
          <a:ext cx="3200400" cy="1560576"/>
        </p:xfrm>
        <a:graphic>
          <a:graphicData uri="http://schemas.openxmlformats.org/drawingml/2006/table">
            <a:tbl>
              <a:tblPr/>
              <a:tblGrid>
                <a:gridCol w="77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4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Obveznica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4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Kupon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4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Dospijeće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4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YTM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5%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3 god.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9,0%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X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20 god.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8,6%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Y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11%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15 god.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9,2%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Z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8%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5 god.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8,0%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9" name="Text 26"/>
          <p:cNvSpPr/>
          <p:nvPr/>
        </p:nvSpPr>
        <p:spPr>
          <a:xfrm>
            <a:off x="4800600" y="388620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4B"/>
                </a:solidFill>
              </a:rPr>
              <a:t>Koja je obveznica najatraktivnija? YTM ne može dati konačan odgovor jer: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4846320" y="4251960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• Y ima visoki kupon → visok reinvesticioni rizik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4846320" y="4590288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• W dospijeće prije horizonta → nepoznata stopa 'rollover'</a:t>
            </a: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4846320" y="4928616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</a:rPr>
              <a:t>• X i Z traju dulje → neizvjesna prodajna cijena</a:t>
            </a:r>
            <a:endParaRPr lang="en-US" sz="1050" dirty="0"/>
          </a:p>
        </p:txBody>
      </p:sp>
      <p:sp>
        <p:nvSpPr>
          <p:cNvPr id="33" name="Text 30"/>
          <p:cNvSpPr/>
          <p:nvPr/>
        </p:nvSpPr>
        <p:spPr>
          <a:xfrm>
            <a:off x="4846320" y="5266944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66534"/>
                </a:solidFill>
              </a:rPr>
              <a:t>• Total Return odgovara uz pretpostavljene scenarije!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NULA-KUPONSKE OBVEZNICE (Zero-Coupon Bonds)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713232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91440" cy="7132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92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Nula-kuponska obveznica ne isplaćuje periodični kupon — investitor ostvaruje prinos kupovinom ispod nominalne vrijednosti (s diskontom) i primitkom nominale na dospijeće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406908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4069080" cy="475488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856232"/>
            <a:ext cx="3794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Karakteristike i formula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395728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Formula za cijenu: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697480"/>
            <a:ext cx="3794760" cy="438912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734056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4C5C"/>
                </a:solidFill>
              </a:rPr>
              <a:t>P  =  M ÷ (1 + r/2)²ⁿ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3218688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4B"/>
                </a:solidFill>
              </a:rPr>
              <a:t>Primjer izračuna: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35478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Nominalna vrijednost: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926080" y="35478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1.000 $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38679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Rok dospijeća: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0" y="386791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15 godina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418795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Polugodiš. perioda (n):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926080" y="418795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30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50799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Zahtijevani prinos (r):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0" y="450799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8,8%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11480" y="470465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Polugodiš. stopa (r/2):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926080" y="4741164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D1B4B"/>
                </a:solidFill>
              </a:rPr>
              <a:t>4,4%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0060" y="4887534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Cijena (P):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040873" y="4919472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166534"/>
                </a:solidFill>
              </a:rPr>
              <a:t>274,78 $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0" y="1828800"/>
            <a:ext cx="425196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0" y="1828800"/>
            <a:ext cx="4251960" cy="475488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8" name="Text 26"/>
          <p:cNvSpPr/>
          <p:nvPr/>
        </p:nvSpPr>
        <p:spPr>
          <a:xfrm>
            <a:off x="4709160" y="1856232"/>
            <a:ext cx="3977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Prednosti i ograničenja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709160" y="2395728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66534"/>
                </a:solidFill>
              </a:rPr>
              <a:t>✅  Prednosti za investitora: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754880" y="2724912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• Nema reinvesticionog rizika — jedini novčani tok je na dospijeću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754880" y="3090672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• Prinos je zaključan (locked in) u trenutku kupovine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754880" y="3456432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• Idealno za dugoročno planiranje (npr. penzioni fondovi, školovanje)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754880" y="3822192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• STRIPS — Treasury strips dozvoljavaju odvojena kupovina kupona i glavnice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709160" y="4206240"/>
            <a:ext cx="3977640" cy="27432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35" name="Text 33"/>
          <p:cNvSpPr/>
          <p:nvPr/>
        </p:nvSpPr>
        <p:spPr>
          <a:xfrm>
            <a:off x="4709160" y="4297680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91B1B"/>
                </a:solidFill>
              </a:rPr>
              <a:t>⚠  Ograničenje: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754880" y="4608576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Visoka volatilnost cijene — nula-kuponske obveznice najosjetljivije su na promjene kamatnih stopa (nema kupona koji amortizuje pad cijene)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ČISTA CIJENA, PRLJAVA CIJENA I NAKUPLJENE KAMATE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713232"/>
          </a:xfrm>
          <a:prstGeom prst="rect">
            <a:avLst/>
          </a:prstGeom>
          <a:solidFill>
            <a:srgbClr val="0D1B4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91440" cy="7132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92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Kada se obveznica kupuje između isplata kupona, kupac mora prodavcu platiti dio kupona koji je prodavac zarađivao — to se zove nakupljene kamate (Accrued Interest)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8503920" cy="9875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828800"/>
            <a:ext cx="91440" cy="987552"/>
          </a:xfrm>
          <a:prstGeom prst="rect">
            <a:avLst/>
          </a:prstGeom>
          <a:solidFill>
            <a:srgbClr val="991B1B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88366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991B1B"/>
                </a:solidFill>
              </a:rPr>
              <a:t>Prljava cijena (Dirty/Full Price)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02920" y="2176272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Stvarna cijena koju kupac plaća prodavcu. Uključuje nakupljene kamate.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0" y="1901952"/>
            <a:ext cx="4572000" cy="3200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12" name="Text 10"/>
          <p:cNvSpPr/>
          <p:nvPr/>
        </p:nvSpPr>
        <p:spPr>
          <a:xfrm>
            <a:off x="4370832" y="1920240"/>
            <a:ext cx="4425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91B1B"/>
                </a:solidFill>
              </a:rPr>
              <a:t>Prljava cijena = Čista cijena + Nakupljene kamate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97680" y="2286000"/>
            <a:ext cx="4572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64748B"/>
                </a:solidFill>
              </a:rPr>
              <a:t>→ Ovo je cijena koja se koristi za poravnanje transakcije (settlement)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" y="2898648"/>
            <a:ext cx="8503920" cy="9875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" y="2898648"/>
            <a:ext cx="91440" cy="987552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29535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F4C5C"/>
                </a:solidFill>
              </a:rPr>
              <a:t>Čista cijena (Clean/Flat Price)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02920" y="3246120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Kotirana tržišna cijena obveznice. NE uključuje nakupljene kamate.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297680" y="2971800"/>
            <a:ext cx="4572000" cy="3200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19" name="Text 17"/>
          <p:cNvSpPr/>
          <p:nvPr/>
        </p:nvSpPr>
        <p:spPr>
          <a:xfrm>
            <a:off x="4370832" y="2990088"/>
            <a:ext cx="4425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4C5C"/>
                </a:solidFill>
              </a:rPr>
              <a:t>Čista cijena = Prljava cijena − Nakupljene kamate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297680" y="3355848"/>
            <a:ext cx="4572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64748B"/>
                </a:solidFill>
              </a:rPr>
              <a:t>→ Na OTC tržištu u SAD-u se kotira čista cijena (konvencija tržišta)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3968496"/>
            <a:ext cx="8503920" cy="98755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" y="3968496"/>
            <a:ext cx="91440" cy="987552"/>
          </a:xfrm>
          <a:prstGeom prst="rect">
            <a:avLst/>
          </a:prstGeom>
          <a:solidFill>
            <a:srgbClr val="166534"/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66534"/>
                </a:solidFill>
              </a:rPr>
              <a:t>Nakupljene kamate (Accrued Interest)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502920" y="4315968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34155"/>
                </a:solidFill>
              </a:rPr>
              <a:t>Dio kupona koji pripada prodavcu za period koliko je držao obveznicu od zadnje isplate.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297680" y="4041648"/>
            <a:ext cx="4572000" cy="320040"/>
          </a:xfrm>
          <a:prstGeom prst="rect">
            <a:avLst/>
          </a:prstGeom>
          <a:solidFill>
            <a:srgbClr val="F4F6FB"/>
          </a:solidFill>
          <a:ln/>
        </p:spPr>
      </p:sp>
      <p:sp>
        <p:nvSpPr>
          <p:cNvPr id="26" name="Text 24"/>
          <p:cNvSpPr/>
          <p:nvPr/>
        </p:nvSpPr>
        <p:spPr>
          <a:xfrm>
            <a:off x="4370832" y="4059936"/>
            <a:ext cx="4425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6534"/>
                </a:solidFill>
              </a:rPr>
              <a:t>AI = (C/2) × (Dani od zadnje isplate ÷ Dani u periodu)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297680" y="4425696"/>
            <a:ext cx="4572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64748B"/>
                </a:solidFill>
              </a:rPr>
              <a:t>→ Dan-count: Trezorske actual/actual; Korporativne 30/360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20040" y="5038344"/>
            <a:ext cx="8503920" cy="0"/>
          </a:xfrm>
          <a:prstGeom prst="rect">
            <a:avLst/>
          </a:prstGeom>
          <a:solidFill>
            <a:srgbClr val="0D1B4B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1390</Words>
  <Application>Microsoft Office PowerPoint</Application>
  <PresentationFormat>On-screen Show (16:9)</PresentationFormat>
  <Paragraphs>214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Osnove vrednovanja obveznica</dc:title>
  <dc:subject>PptxGenJS Presentation</dc:subject>
  <dc:creator>PptxGenJS</dc:creator>
  <cp:lastModifiedBy>Author</cp:lastModifiedBy>
  <cp:revision>2</cp:revision>
  <dcterms:created xsi:type="dcterms:W3CDTF">2026-05-19T06:42:01Z</dcterms:created>
  <dcterms:modified xsi:type="dcterms:W3CDTF">2026-05-19T06:46:14Z</dcterms:modified>
</cp:coreProperties>
</file>