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9" r:id="rId2"/>
    <p:sldId id="294" r:id="rId3"/>
    <p:sldId id="284" r:id="rId4"/>
    <p:sldId id="285" r:id="rId5"/>
    <p:sldId id="271" r:id="rId6"/>
    <p:sldId id="286" r:id="rId7"/>
    <p:sldId id="287" r:id="rId8"/>
    <p:sldId id="288" r:id="rId9"/>
    <p:sldId id="276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21.5.2026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540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REVIZIJA RAČUNOVODSTVENIH PROCJENA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Kategorije naknadnih događaja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sr-Latn-BA" dirty="0" smtClean="0"/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 stanovišta vremenskog perioda u kom su nastali, i njihovog uticaja na reviziju finansijskih izvještaja, naknadni događaji se grupišu u: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r-Latn-BA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ogađaje nastale između datuma bilansiranja i datuma izvještaja revizora,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r-Latn-BA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injenice otkrivene nakon datuma izvještaja revizora ali prije datuma izdavanja finansijskih izvještaja i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sr-Latn-BA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injenice otkrivene nakon datuma izdavanja finansijskih izvještaja.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Odgovarajući računovodstveni standard MRS 10 – Događaji nakon datuma bilansa stanja propisuje računovodstveni tretman događaja koji nastaju nakon završetka obračunskog perioda i razjašnjava njihov uticaj na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finansijske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izvještaje. Ovakve naknadne događaje u kontekstu finansijskog izvještavanja i revizije finansijskih izvještaja treba razmotriti sa sljedeća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dva stanovišta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1. uticaja na finansijske izvještaje i </a:t>
            </a:r>
          </a:p>
          <a:p>
            <a:pPr algn="just">
              <a:buNone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2. perioda u kom su nastali, pri čemu se kao vremenska tačka razgraničenja uzima datum izvještaja revizora.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MRS 10 – Događaji nakon datuma bilansa stanja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36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sz="2000" dirty="0" smtClean="0"/>
              <a:t>   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Odgovarajući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postupci revizije koji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omogućavaju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ostvarenje ciljeva revizije u vezi sa naknadnim događajima uobičajeno su: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sticanje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razumijevanja o postupcima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koje je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rukovodstvo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ustanovilo za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svrhe identifikacije naknadnih događaja,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spitivanje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rukovodstva i lica ovlašćenih za upravljanje o tome da li je bilo nekih naknadnih događaja koji bi mogli da utiču na finansijske izvještaje, 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regled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zapisnika sa sastanaka vlasnika, rukovodstva i lica ovlašćenih za upravljanje održanih nakon datuma finansijskih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izvještaja,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regledanje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posljednjih raspoloživih periodičnih finansijskih izvještaja pravnog lica, ako ih ima.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postupci </a:t>
            </a:r>
            <a:r>
              <a:rPr lang="sr-Latn-R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revizije u vezi naknadnih događaja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0263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Ukoliko rukovodstvo pravnog lica – klijenta revizije koriguje finansijske izvještaje, revizor treba da provede neophodne dodatne postupke revizije kako bi mogao izdati novi izvještaj revizije o korigovanim ili izmijenjenim finansijskim izvještajima. Pri tome se mora voditi računa da novi izvještaj revizora ne smije nositi datum koji prethodi datumu pod kojim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su izmijenjeni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finansijski izvještaji potpisani ili odobreni. To praktično znači da prethodno pomenuti dodatni postupci revizije treba da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obuhvate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period do datuma novog izvještaja revizora.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Korekcije finansijskih izvještaja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234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Ukoliko rukovodstvo pravnog lica - klijenta revizije ne koriguje finansijske izvještaje u okolnostima ili situaciji kada revizor smatra da oni treba da se koriguju, a još uvijek nije sačinio ili predao revizorski izvještaj, revizor treba da izrazi mišljenje sa rezervom ili negativno mišljenje.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Korekcije finansijskih izvještaja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969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Uvodne napomene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Međunarodni standard revizije 540 – Revizija računovodstvenih procjena uključujući računovodstvenu procjenu fer vrijednosti i relevantna objelodanjivanja (MSR 540) uspostavlja standarde i pruža smjernice za reviziju računovodstvenih procjena, uključujući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računovodstvenu procjenu fer vrijednosti i relevantna objelodanjivanja u reviziji finansijskih izvještaja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Računovodstvena procjena predstavlja aproksimaciju (približnu vrijednost) iznosa neke stavke ili bilansne pozicije, koja se utvrđuje i uključuje u računovodstvene evidencije pravnog lica ukoliko ne postoji precizan način ili osnov za utvrđivanje te vrijednosti.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Primjeri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sr-Latn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čunovodstvenih procjena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Uobičajeni primjeri računovodstvenih procjena su: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Ispravka vrijednosti zaliha ili potraživanja iz poslovnih odnosa kojima se vrši njihovo svođenje na fer procijenjenu vrijednost po kojoj se očekuje da se mogu realizovati,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Amortizacija kojom se nabavna vrijednost osnovnih sredstava alocira na troškove tokom njihovog korisnog vijeka trajanja,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Obračunati prihodi,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Razgraničenje poreskih obaveza,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Rezervisanje za gubitke po osnovu tužbi i sudskih sporova i dr.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Revizija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računovodstvenih procjena podrazumijeva jedan ili kombinaciju sljedećih pristupa: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Pregled i provjera procesa koje je koristilo rukovodstvo,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Korišćenje nezavisne procjene radi upoređivanja sa procjenom koju je izvršilo rukovodstvo i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Pregled naknadnih događaja koji potvrđuju izvršenu procjenu.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550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POVEZANE STRANE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Identifikacija povezanih strana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35785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sr-Latn-BA" sz="2000" dirty="0" smtClean="0"/>
              <a:t>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pregleda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informacije</a:t>
            </a:r>
            <a:r>
              <a:rPr lang="sr-Latn-BA" sz="2000" dirty="0" smtClean="0">
                <a:latin typeface="Times New Roman" pitchFamily="18" charset="0"/>
                <a:cs typeface="Times New Roman" pitchFamily="18" charset="0"/>
              </a:rPr>
              <a:t> pribavljene od strane rukovodstva koje identifikuje nazive svih poznatih povezanih subjekata i da sprovede sljedeće postupke kako bi provjerio potpunost tih informacija: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Pregled radnih papira iz prethodne godine o nazivima tada poznatih povezanih subjekata,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Pregled postupaka klijenta revizije kojima se identifikuju povezani subjekti,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Ispitivanje povezanosti direktora i funkcionera s drugim pravnim licima,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Pregled evidencije o akcionarima radi utvrđivanja imena glavnih akcionara ili pribavljanja spiska glavnih akcionara iz registra akcija.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Pregled zapisnika sa sastanka Skupštine akcionara i Upravnog odbora,</a:t>
            </a:r>
          </a:p>
          <a:p>
            <a:r>
              <a:rPr lang="sr-Latn-BA" sz="1800" dirty="0" smtClean="0">
                <a:latin typeface="Times New Roman" pitchFamily="18" charset="0"/>
                <a:cs typeface="Times New Roman" pitchFamily="18" charset="0"/>
              </a:rPr>
              <a:t>Raspitivanje kod drugih revizora, koji su angažovani na reviziji ili kod prethodno angažovanih revizora, o njihovim saznanjima u vezi sa novim povezanim </a:t>
            </a:r>
            <a:r>
              <a:rPr lang="sr-Latn-BA" sz="2000" dirty="0" smtClean="0">
                <a:latin typeface="Times New Roman" pitchFamily="18" charset="0"/>
                <a:cs typeface="Times New Roman" pitchFamily="18" charset="0"/>
              </a:rPr>
              <a:t>subjektima.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dirty="0" smtClean="0"/>
              <a:t>Pojam povezanih strana</a:t>
            </a:r>
            <a:r>
              <a:rPr lang="vi-VN" dirty="0" smtClean="0"/>
              <a:t> prema Međunarodni računovodstveni standard 24 (MRS 24):</a:t>
            </a:r>
          </a:p>
          <a:p>
            <a:pPr>
              <a:buNone/>
            </a:pPr>
            <a:r>
              <a:rPr lang="sr-Latn-BA" i="1" dirty="0" smtClean="0"/>
              <a:t>  </a:t>
            </a:r>
            <a:r>
              <a:rPr lang="vi-VN" i="1" dirty="0" smtClean="0"/>
              <a:t>Povezana strana je fizičko ili pravno lice koje je u odnosu sa subjektom tako da može </a:t>
            </a:r>
            <a:r>
              <a:rPr lang="vi-VN" b="1" i="1" dirty="0" smtClean="0"/>
              <a:t>kontrolisati ili značajno uticati</a:t>
            </a:r>
            <a:r>
              <a:rPr lang="vi-VN" i="1" dirty="0" smtClean="0"/>
              <a:t> na njegove finansijske i poslovne odluke.</a:t>
            </a:r>
          </a:p>
          <a:p>
            <a:endParaRPr lang="sr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Povezane strane – definicija i kriterijumi (MRS 24)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Povezane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strane uključuju: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Subjekte pod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kontrolom ili zajedničkom kontrolom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Subjekte pod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značajnim uticajem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Matična i zavisna društva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Pridružena društva i zajedničke poduhvate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Ključno rukovodstvo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(direktori, menadžment) </a:t>
            </a:r>
          </a:p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Bliske članove porodice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ključnog rukovodstva </a:t>
            </a:r>
          </a:p>
          <a:p>
            <a:pPr>
              <a:buNone/>
            </a:pPr>
            <a:endParaRPr lang="sr-Latn-B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Povezane strane – definicija i kriterijumi (MRS 24)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560 – NAKNADNI DOGAĐAJI </a:t>
            </a:r>
            <a:endParaRPr lang="zh-CN" alt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8074</TotalTime>
  <Words>800</Words>
  <Application>Microsoft Office PowerPoint</Application>
  <PresentationFormat>On-screen Show (4:3)</PresentationFormat>
  <Paragraphs>77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Slide 1</vt:lpstr>
      <vt:lpstr>Uvodne napomene</vt:lpstr>
      <vt:lpstr>Primjeri računovodstvenih procjena</vt:lpstr>
      <vt:lpstr>Slide 4</vt:lpstr>
      <vt:lpstr>Slide 5</vt:lpstr>
      <vt:lpstr>Identifikacija povezanih strana</vt:lpstr>
      <vt:lpstr>Povezane strane – definicija i kriterijumi (MRS 24)</vt:lpstr>
      <vt:lpstr>Povezane strane – definicija i kriterijumi (MRS 24)</vt:lpstr>
      <vt:lpstr>Slide 9</vt:lpstr>
      <vt:lpstr>Kategorije naknadnih događaja</vt:lpstr>
      <vt:lpstr>MRS 10 – Događaji nakon datuma bilansa stanja</vt:lpstr>
      <vt:lpstr>postupci revizije u vezi naknadnih događaja</vt:lpstr>
      <vt:lpstr>Korekcije finansijskih izvještaja</vt:lpstr>
      <vt:lpstr>Korekcije finansijskih izvještaja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80</cp:revision>
  <dcterms:created xsi:type="dcterms:W3CDTF">2012-04-04T13:35:27Z</dcterms:created>
  <dcterms:modified xsi:type="dcterms:W3CDTF">2026-05-21T07:50:02Z</dcterms:modified>
</cp:coreProperties>
</file>