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8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18" r:id="rId45"/>
    <p:sldId id="300" r:id="rId46"/>
    <p:sldId id="301" r:id="rId47"/>
    <p:sldId id="302" r:id="rId48"/>
    <p:sldId id="303" r:id="rId49"/>
    <p:sldId id="305" r:id="rId50"/>
    <p:sldId id="304" r:id="rId51"/>
    <p:sldId id="306" r:id="rId52"/>
    <p:sldId id="307" r:id="rId53"/>
    <p:sldId id="308" r:id="rId54"/>
    <p:sldId id="309" r:id="rId55"/>
    <p:sldId id="311" r:id="rId56"/>
    <p:sldId id="310" r:id="rId57"/>
    <p:sldId id="312" r:id="rId58"/>
    <p:sldId id="313" r:id="rId59"/>
    <p:sldId id="314" r:id="rId60"/>
    <p:sldId id="315" r:id="rId61"/>
    <p:sldId id="317" r:id="rId62"/>
    <p:sldId id="316"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107" d="100"/>
          <a:sy n="107" d="100"/>
        </p:scale>
        <p:origin x="170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03D37C-DAA6-4077-835D-DEA827969C81}"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AEDAF6C4-BBA0-4DF5-BE51-B6AA4D67A88C}">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2000" b="1" dirty="0" smtClean="0"/>
            <a:t>Konceptualni okvir restrukturiranja</a:t>
          </a:r>
          <a:endParaRPr lang="en-US" sz="2000" b="1" dirty="0"/>
        </a:p>
      </dgm:t>
    </dgm:pt>
    <dgm:pt modelId="{AB146EAB-9B0F-4734-817E-71058D0ED628}" type="parTrans" cxnId="{CB133506-633C-43F3-A0E3-C14D6017850F}">
      <dgm:prSet/>
      <dgm:spPr/>
      <dgm:t>
        <a:bodyPr/>
        <a:lstStyle/>
        <a:p>
          <a:endParaRPr lang="en-US"/>
        </a:p>
      </dgm:t>
    </dgm:pt>
    <dgm:pt modelId="{F8F1654A-FBCC-4D06-B05A-BE45621DA306}" type="sibTrans" cxnId="{CB133506-633C-43F3-A0E3-C14D6017850F}">
      <dgm:prSet/>
      <dgm:spPr/>
      <dgm:t>
        <a:bodyPr/>
        <a:lstStyle/>
        <a:p>
          <a:endParaRPr lang="en-US"/>
        </a:p>
      </dgm:t>
    </dgm:pt>
    <dgm:pt modelId="{A4DA4B99-D299-4D74-8919-83CD7512936A}">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3600" dirty="0" smtClean="0"/>
            <a:t>1</a:t>
          </a:r>
          <a:endParaRPr lang="en-US" sz="3600" dirty="0"/>
        </a:p>
      </dgm:t>
    </dgm:pt>
    <dgm:pt modelId="{69B220EF-8D64-4D0A-97EA-75D837AB5424}" type="parTrans" cxnId="{1A37CFE0-6B11-4F3A-90EB-AC18472C2836}">
      <dgm:prSet/>
      <dgm:spPr/>
      <dgm:t>
        <a:bodyPr/>
        <a:lstStyle/>
        <a:p>
          <a:endParaRPr lang="en-US"/>
        </a:p>
      </dgm:t>
    </dgm:pt>
    <dgm:pt modelId="{6A6C2B7C-0899-4524-B92E-0CA2AA402E37}" type="sibTrans" cxnId="{1A37CFE0-6B11-4F3A-90EB-AC18472C2836}">
      <dgm:prSet/>
      <dgm:spPr/>
      <dgm:t>
        <a:bodyPr/>
        <a:lstStyle/>
        <a:p>
          <a:endParaRPr lang="en-US"/>
        </a:p>
      </dgm:t>
    </dgm:pt>
    <dgm:pt modelId="{1BAC4922-52CE-4226-8F87-AC6B8D8F0EF9}">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3600" dirty="0" smtClean="0"/>
            <a:t>5</a:t>
          </a:r>
          <a:endParaRPr lang="en-US" sz="3600" dirty="0"/>
        </a:p>
      </dgm:t>
    </dgm:pt>
    <dgm:pt modelId="{6F9871EA-9ECC-4C8D-AE0F-9688481BD7E9}" type="parTrans" cxnId="{E31885F6-3DC8-488E-BAC4-B4C2D9F73438}">
      <dgm:prSet/>
      <dgm:spPr/>
      <dgm:t>
        <a:bodyPr/>
        <a:lstStyle/>
        <a:p>
          <a:endParaRPr lang="en-US"/>
        </a:p>
      </dgm:t>
    </dgm:pt>
    <dgm:pt modelId="{E5ABB865-46C7-43BE-91ED-8AF2E6B53E95}" type="sibTrans" cxnId="{E31885F6-3DC8-488E-BAC4-B4C2D9F73438}">
      <dgm:prSet/>
      <dgm:spPr/>
      <dgm:t>
        <a:bodyPr/>
        <a:lstStyle/>
        <a:p>
          <a:endParaRPr lang="en-US"/>
        </a:p>
      </dgm:t>
    </dgm:pt>
    <dgm:pt modelId="{8AAEEA1A-667D-4F8A-B893-2C85352122B2}">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3600" dirty="0" smtClean="0"/>
            <a:t>4</a:t>
          </a:r>
          <a:endParaRPr lang="en-US" sz="3600" dirty="0"/>
        </a:p>
      </dgm:t>
    </dgm:pt>
    <dgm:pt modelId="{2061431C-C745-4020-9D4E-335F452D543B}" type="parTrans" cxnId="{A537F0F1-4CFF-4DE1-8EF5-218B3C17923D}">
      <dgm:prSet/>
      <dgm:spPr/>
      <dgm:t>
        <a:bodyPr/>
        <a:lstStyle/>
        <a:p>
          <a:endParaRPr lang="en-US"/>
        </a:p>
      </dgm:t>
    </dgm:pt>
    <dgm:pt modelId="{5F190694-B18A-4750-A0A3-0EE035216B6E}" type="sibTrans" cxnId="{A537F0F1-4CFF-4DE1-8EF5-218B3C17923D}">
      <dgm:prSet/>
      <dgm:spPr/>
      <dgm:t>
        <a:bodyPr/>
        <a:lstStyle/>
        <a:p>
          <a:endParaRPr lang="en-US"/>
        </a:p>
      </dgm:t>
    </dgm:pt>
    <dgm:pt modelId="{DDE5F492-4EE5-49E7-A53E-2D562BD95946}">
      <dgm:prSet phldrT="[Tex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3600" dirty="0" smtClean="0"/>
            <a:t>2</a:t>
          </a:r>
          <a:endParaRPr lang="en-US" sz="3600" dirty="0"/>
        </a:p>
      </dgm:t>
    </dgm:pt>
    <dgm:pt modelId="{761F9A5E-2E90-400A-BA5E-5BABF11D3C1C}" type="parTrans" cxnId="{F7D2C304-BDD7-47CE-90B8-A0A1ED9E2637}">
      <dgm:prSet/>
      <dgm:spPr/>
      <dgm:t>
        <a:bodyPr/>
        <a:lstStyle/>
        <a:p>
          <a:endParaRPr lang="en-US"/>
        </a:p>
      </dgm:t>
    </dgm:pt>
    <dgm:pt modelId="{61EC667C-BBE4-404B-8D95-1528CD9FC50D}" type="sibTrans" cxnId="{F7D2C304-BDD7-47CE-90B8-A0A1ED9E2637}">
      <dgm:prSet/>
      <dgm:spPr/>
      <dgm:t>
        <a:bodyPr/>
        <a:lstStyle/>
        <a:p>
          <a:endParaRPr lang="en-US"/>
        </a:p>
      </dgm:t>
    </dgm:pt>
    <dgm:pt modelId="{5B0D3901-558C-4152-A0DD-9C12C1A2D969}">
      <dgm:prSet custT="1">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sz="3600" dirty="0" smtClean="0"/>
            <a:t>3</a:t>
          </a:r>
          <a:endParaRPr lang="en-US" sz="3600" dirty="0"/>
        </a:p>
      </dgm:t>
    </dgm:pt>
    <dgm:pt modelId="{28C0270F-CC0D-4A9C-94F6-DDF2DD65167C}" type="parTrans" cxnId="{F1E7BB93-F198-452F-9525-8A7753FCC4C3}">
      <dgm:prSet/>
      <dgm:spPr/>
      <dgm:t>
        <a:bodyPr/>
        <a:lstStyle/>
        <a:p>
          <a:endParaRPr lang="en-US"/>
        </a:p>
      </dgm:t>
    </dgm:pt>
    <dgm:pt modelId="{1446DE87-2DCA-4B34-AFA3-4783469D8191}" type="sibTrans" cxnId="{F1E7BB93-F198-452F-9525-8A7753FCC4C3}">
      <dgm:prSet/>
      <dgm:spPr/>
      <dgm:t>
        <a:bodyPr/>
        <a:lstStyle/>
        <a:p>
          <a:endParaRPr lang="en-US"/>
        </a:p>
      </dgm:t>
    </dgm:pt>
    <dgm:pt modelId="{0EEE2EB3-9E6B-448A-95D3-B31B2F542F39}" type="pres">
      <dgm:prSet presAssocID="{5803D37C-DAA6-4077-835D-DEA827969C81}" presName="Name0" presStyleCnt="0">
        <dgm:presLayoutVars>
          <dgm:chMax val="1"/>
          <dgm:dir/>
          <dgm:animLvl val="ctr"/>
          <dgm:resizeHandles val="exact"/>
        </dgm:presLayoutVars>
      </dgm:prSet>
      <dgm:spPr/>
      <dgm:t>
        <a:bodyPr/>
        <a:lstStyle/>
        <a:p>
          <a:endParaRPr lang="en-US"/>
        </a:p>
      </dgm:t>
    </dgm:pt>
    <dgm:pt modelId="{84056A24-190A-405D-9018-E2B52A668AD0}" type="pres">
      <dgm:prSet presAssocID="{AEDAF6C4-BBA0-4DF5-BE51-B6AA4D67A88C}" presName="centerShape" presStyleLbl="node0" presStyleIdx="0" presStyleCnt="1" custScaleX="125575"/>
      <dgm:spPr/>
      <dgm:t>
        <a:bodyPr/>
        <a:lstStyle/>
        <a:p>
          <a:endParaRPr lang="en-US"/>
        </a:p>
      </dgm:t>
    </dgm:pt>
    <dgm:pt modelId="{BD382B8E-10B3-4ABE-BBED-292D8C5172EA}" type="pres">
      <dgm:prSet presAssocID="{A4DA4B99-D299-4D74-8919-83CD7512936A}" presName="node" presStyleLbl="node1" presStyleIdx="0" presStyleCnt="5" custScaleY="76852">
        <dgm:presLayoutVars>
          <dgm:bulletEnabled val="1"/>
        </dgm:presLayoutVars>
      </dgm:prSet>
      <dgm:spPr/>
      <dgm:t>
        <a:bodyPr/>
        <a:lstStyle/>
        <a:p>
          <a:endParaRPr lang="en-US"/>
        </a:p>
      </dgm:t>
    </dgm:pt>
    <dgm:pt modelId="{4D62FFB1-AF6A-490D-88AB-21A4DB95B395}" type="pres">
      <dgm:prSet presAssocID="{A4DA4B99-D299-4D74-8919-83CD7512936A}" presName="dummy" presStyleCnt="0"/>
      <dgm:spPr/>
    </dgm:pt>
    <dgm:pt modelId="{B9CFAD8C-5141-47F5-9FCC-56CB3E317E1E}" type="pres">
      <dgm:prSet presAssocID="{6A6C2B7C-0899-4524-B92E-0CA2AA402E37}" presName="sibTrans" presStyleLbl="sibTrans2D1" presStyleIdx="0" presStyleCnt="5" custScaleX="96519" custScaleY="103480" custLinFactNeighborX="4421" custLinFactNeighborY="2411"/>
      <dgm:spPr/>
      <dgm:t>
        <a:bodyPr/>
        <a:lstStyle/>
        <a:p>
          <a:endParaRPr lang="en-US"/>
        </a:p>
      </dgm:t>
    </dgm:pt>
    <dgm:pt modelId="{84CDFD95-61A4-471C-B84B-26B2CABD1FB1}" type="pres">
      <dgm:prSet presAssocID="{1BAC4922-52CE-4226-8F87-AC6B8D8F0EF9}" presName="node" presStyleLbl="node1" presStyleIdx="1" presStyleCnt="5" custScaleY="79954">
        <dgm:presLayoutVars>
          <dgm:bulletEnabled val="1"/>
        </dgm:presLayoutVars>
      </dgm:prSet>
      <dgm:spPr/>
      <dgm:t>
        <a:bodyPr/>
        <a:lstStyle/>
        <a:p>
          <a:endParaRPr lang="en-US"/>
        </a:p>
      </dgm:t>
    </dgm:pt>
    <dgm:pt modelId="{D8BAE276-1AD2-4797-BE44-50567339C793}" type="pres">
      <dgm:prSet presAssocID="{1BAC4922-52CE-4226-8F87-AC6B8D8F0EF9}" presName="dummy" presStyleCnt="0"/>
      <dgm:spPr/>
    </dgm:pt>
    <dgm:pt modelId="{10BC2062-65DF-48EC-9380-25CFAC814E94}" type="pres">
      <dgm:prSet presAssocID="{E5ABB865-46C7-43BE-91ED-8AF2E6B53E95}" presName="sibTrans" presStyleLbl="sibTrans2D1" presStyleIdx="1" presStyleCnt="5"/>
      <dgm:spPr/>
      <dgm:t>
        <a:bodyPr/>
        <a:lstStyle/>
        <a:p>
          <a:endParaRPr lang="en-US"/>
        </a:p>
      </dgm:t>
    </dgm:pt>
    <dgm:pt modelId="{A04D908F-ED64-47F1-B227-E603FBF2EDA5}" type="pres">
      <dgm:prSet presAssocID="{8AAEEA1A-667D-4F8A-B893-2C85352122B2}" presName="node" presStyleLbl="node1" presStyleIdx="2" presStyleCnt="5" custScaleY="68813" custRadScaleRad="100039" custRadScaleInc="-965">
        <dgm:presLayoutVars>
          <dgm:bulletEnabled val="1"/>
        </dgm:presLayoutVars>
      </dgm:prSet>
      <dgm:spPr/>
      <dgm:t>
        <a:bodyPr/>
        <a:lstStyle/>
        <a:p>
          <a:endParaRPr lang="en-US"/>
        </a:p>
      </dgm:t>
    </dgm:pt>
    <dgm:pt modelId="{9AEC4E5B-50AD-49C2-982D-5C81F28D5FAA}" type="pres">
      <dgm:prSet presAssocID="{8AAEEA1A-667D-4F8A-B893-2C85352122B2}" presName="dummy" presStyleCnt="0"/>
      <dgm:spPr/>
    </dgm:pt>
    <dgm:pt modelId="{66F81280-B22E-4320-A878-6BA9BD835C57}" type="pres">
      <dgm:prSet presAssocID="{5F190694-B18A-4750-A0A3-0EE035216B6E}" presName="sibTrans" presStyleLbl="sibTrans2D1" presStyleIdx="2" presStyleCnt="5"/>
      <dgm:spPr/>
      <dgm:t>
        <a:bodyPr/>
        <a:lstStyle/>
        <a:p>
          <a:endParaRPr lang="en-US"/>
        </a:p>
      </dgm:t>
    </dgm:pt>
    <dgm:pt modelId="{0A14F60B-8754-4253-AE64-5A598BB33373}" type="pres">
      <dgm:prSet presAssocID="{5B0D3901-558C-4152-A0DD-9C12C1A2D969}" presName="node" presStyleLbl="node1" presStyleIdx="3" presStyleCnt="5" custScaleY="72314">
        <dgm:presLayoutVars>
          <dgm:bulletEnabled val="1"/>
        </dgm:presLayoutVars>
      </dgm:prSet>
      <dgm:spPr/>
      <dgm:t>
        <a:bodyPr/>
        <a:lstStyle/>
        <a:p>
          <a:endParaRPr lang="en-US"/>
        </a:p>
      </dgm:t>
    </dgm:pt>
    <dgm:pt modelId="{67409AC2-D362-485A-B319-9CBDCF064711}" type="pres">
      <dgm:prSet presAssocID="{5B0D3901-558C-4152-A0DD-9C12C1A2D969}" presName="dummy" presStyleCnt="0"/>
      <dgm:spPr/>
    </dgm:pt>
    <dgm:pt modelId="{011A7FB8-B301-4056-9486-8D8EF413A99C}" type="pres">
      <dgm:prSet presAssocID="{1446DE87-2DCA-4B34-AFA3-4783469D8191}" presName="sibTrans" presStyleLbl="sibTrans2D1" presStyleIdx="3" presStyleCnt="5"/>
      <dgm:spPr/>
      <dgm:t>
        <a:bodyPr/>
        <a:lstStyle/>
        <a:p>
          <a:endParaRPr lang="en-US"/>
        </a:p>
      </dgm:t>
    </dgm:pt>
    <dgm:pt modelId="{515E0962-BB5B-4D37-A4EF-29011F1F3790}" type="pres">
      <dgm:prSet presAssocID="{DDE5F492-4EE5-49E7-A53E-2D562BD95946}" presName="node" presStyleLbl="node1" presStyleIdx="4" presStyleCnt="5" custScaleY="79954">
        <dgm:presLayoutVars>
          <dgm:bulletEnabled val="1"/>
        </dgm:presLayoutVars>
      </dgm:prSet>
      <dgm:spPr/>
      <dgm:t>
        <a:bodyPr/>
        <a:lstStyle/>
        <a:p>
          <a:endParaRPr lang="en-US"/>
        </a:p>
      </dgm:t>
    </dgm:pt>
    <dgm:pt modelId="{68227232-B53D-43B4-864E-797EE356B978}" type="pres">
      <dgm:prSet presAssocID="{DDE5F492-4EE5-49E7-A53E-2D562BD95946}" presName="dummy" presStyleCnt="0"/>
      <dgm:spPr/>
    </dgm:pt>
    <dgm:pt modelId="{1A9B0C3B-E871-424C-A6BC-98440056C68B}" type="pres">
      <dgm:prSet presAssocID="{61EC667C-BBE4-404B-8D95-1528CD9FC50D}" presName="sibTrans" presStyleLbl="sibTrans2D1" presStyleIdx="4" presStyleCnt="5"/>
      <dgm:spPr/>
      <dgm:t>
        <a:bodyPr/>
        <a:lstStyle/>
        <a:p>
          <a:endParaRPr lang="en-US"/>
        </a:p>
      </dgm:t>
    </dgm:pt>
  </dgm:ptLst>
  <dgm:cxnLst>
    <dgm:cxn modelId="{70618E1D-BD74-4DBD-AEC0-7AAA3F06BDF1}" type="presOf" srcId="{A4DA4B99-D299-4D74-8919-83CD7512936A}" destId="{BD382B8E-10B3-4ABE-BBED-292D8C5172EA}" srcOrd="0" destOrd="0" presId="urn:microsoft.com/office/officeart/2005/8/layout/radial6"/>
    <dgm:cxn modelId="{F1E7BB93-F198-452F-9525-8A7753FCC4C3}" srcId="{AEDAF6C4-BBA0-4DF5-BE51-B6AA4D67A88C}" destId="{5B0D3901-558C-4152-A0DD-9C12C1A2D969}" srcOrd="3" destOrd="0" parTransId="{28C0270F-CC0D-4A9C-94F6-DDF2DD65167C}" sibTransId="{1446DE87-2DCA-4B34-AFA3-4783469D8191}"/>
    <dgm:cxn modelId="{0158F3A0-A3BD-426C-BBDD-CFCB43458406}" type="presOf" srcId="{8AAEEA1A-667D-4F8A-B893-2C85352122B2}" destId="{A04D908F-ED64-47F1-B227-E603FBF2EDA5}" srcOrd="0" destOrd="0" presId="urn:microsoft.com/office/officeart/2005/8/layout/radial6"/>
    <dgm:cxn modelId="{A7114D6E-E76A-4FB2-AE60-0B59D28678AD}" type="presOf" srcId="{61EC667C-BBE4-404B-8D95-1528CD9FC50D}" destId="{1A9B0C3B-E871-424C-A6BC-98440056C68B}" srcOrd="0" destOrd="0" presId="urn:microsoft.com/office/officeart/2005/8/layout/radial6"/>
    <dgm:cxn modelId="{E31885F6-3DC8-488E-BAC4-B4C2D9F73438}" srcId="{AEDAF6C4-BBA0-4DF5-BE51-B6AA4D67A88C}" destId="{1BAC4922-52CE-4226-8F87-AC6B8D8F0EF9}" srcOrd="1" destOrd="0" parTransId="{6F9871EA-9ECC-4C8D-AE0F-9688481BD7E9}" sibTransId="{E5ABB865-46C7-43BE-91ED-8AF2E6B53E95}"/>
    <dgm:cxn modelId="{6EB191E5-2F07-4796-BE67-0146D313FEA3}" type="presOf" srcId="{AEDAF6C4-BBA0-4DF5-BE51-B6AA4D67A88C}" destId="{84056A24-190A-405D-9018-E2B52A668AD0}" srcOrd="0" destOrd="0" presId="urn:microsoft.com/office/officeart/2005/8/layout/radial6"/>
    <dgm:cxn modelId="{E5DE6739-DE7F-493F-B57B-72FE279B3014}" type="presOf" srcId="{1446DE87-2DCA-4B34-AFA3-4783469D8191}" destId="{011A7FB8-B301-4056-9486-8D8EF413A99C}" srcOrd="0" destOrd="0" presId="urn:microsoft.com/office/officeart/2005/8/layout/radial6"/>
    <dgm:cxn modelId="{F7D2C304-BDD7-47CE-90B8-A0A1ED9E2637}" srcId="{AEDAF6C4-BBA0-4DF5-BE51-B6AA4D67A88C}" destId="{DDE5F492-4EE5-49E7-A53E-2D562BD95946}" srcOrd="4" destOrd="0" parTransId="{761F9A5E-2E90-400A-BA5E-5BABF11D3C1C}" sibTransId="{61EC667C-BBE4-404B-8D95-1528CD9FC50D}"/>
    <dgm:cxn modelId="{A81A6A3D-C3FE-48BF-8A52-186EEEDAD57B}" type="presOf" srcId="{6A6C2B7C-0899-4524-B92E-0CA2AA402E37}" destId="{B9CFAD8C-5141-47F5-9FCC-56CB3E317E1E}" srcOrd="0" destOrd="0" presId="urn:microsoft.com/office/officeart/2005/8/layout/radial6"/>
    <dgm:cxn modelId="{CB133506-633C-43F3-A0E3-C14D6017850F}" srcId="{5803D37C-DAA6-4077-835D-DEA827969C81}" destId="{AEDAF6C4-BBA0-4DF5-BE51-B6AA4D67A88C}" srcOrd="0" destOrd="0" parTransId="{AB146EAB-9B0F-4734-817E-71058D0ED628}" sibTransId="{F8F1654A-FBCC-4D06-B05A-BE45621DA306}"/>
    <dgm:cxn modelId="{7294634C-DCD9-445E-BA80-E9FC7A683D93}" type="presOf" srcId="{1BAC4922-52CE-4226-8F87-AC6B8D8F0EF9}" destId="{84CDFD95-61A4-471C-B84B-26B2CABD1FB1}" srcOrd="0" destOrd="0" presId="urn:microsoft.com/office/officeart/2005/8/layout/radial6"/>
    <dgm:cxn modelId="{22BCEB17-1C77-4D57-B8DD-3B3E7788519A}" type="presOf" srcId="{5B0D3901-558C-4152-A0DD-9C12C1A2D969}" destId="{0A14F60B-8754-4253-AE64-5A598BB33373}" srcOrd="0" destOrd="0" presId="urn:microsoft.com/office/officeart/2005/8/layout/radial6"/>
    <dgm:cxn modelId="{D918AC28-AEEB-4A22-A82A-16CBD0D9F4C4}" type="presOf" srcId="{DDE5F492-4EE5-49E7-A53E-2D562BD95946}" destId="{515E0962-BB5B-4D37-A4EF-29011F1F3790}" srcOrd="0" destOrd="0" presId="urn:microsoft.com/office/officeart/2005/8/layout/radial6"/>
    <dgm:cxn modelId="{1A37CFE0-6B11-4F3A-90EB-AC18472C2836}" srcId="{AEDAF6C4-BBA0-4DF5-BE51-B6AA4D67A88C}" destId="{A4DA4B99-D299-4D74-8919-83CD7512936A}" srcOrd="0" destOrd="0" parTransId="{69B220EF-8D64-4D0A-97EA-75D837AB5424}" sibTransId="{6A6C2B7C-0899-4524-B92E-0CA2AA402E37}"/>
    <dgm:cxn modelId="{A537F0F1-4CFF-4DE1-8EF5-218B3C17923D}" srcId="{AEDAF6C4-BBA0-4DF5-BE51-B6AA4D67A88C}" destId="{8AAEEA1A-667D-4F8A-B893-2C85352122B2}" srcOrd="2" destOrd="0" parTransId="{2061431C-C745-4020-9D4E-335F452D543B}" sibTransId="{5F190694-B18A-4750-A0A3-0EE035216B6E}"/>
    <dgm:cxn modelId="{3D04AC4F-CBC2-4E3E-8FFB-D78A231C1DC5}" type="presOf" srcId="{E5ABB865-46C7-43BE-91ED-8AF2E6B53E95}" destId="{10BC2062-65DF-48EC-9380-25CFAC814E94}" srcOrd="0" destOrd="0" presId="urn:microsoft.com/office/officeart/2005/8/layout/radial6"/>
    <dgm:cxn modelId="{C33F3FE3-BFA5-4CBE-9386-75BD3FA770B4}" type="presOf" srcId="{5F190694-B18A-4750-A0A3-0EE035216B6E}" destId="{66F81280-B22E-4320-A878-6BA9BD835C57}" srcOrd="0" destOrd="0" presId="urn:microsoft.com/office/officeart/2005/8/layout/radial6"/>
    <dgm:cxn modelId="{589829B0-7642-4A8E-B3D7-97EF111E8E9C}" type="presOf" srcId="{5803D37C-DAA6-4077-835D-DEA827969C81}" destId="{0EEE2EB3-9E6B-448A-95D3-B31B2F542F39}" srcOrd="0" destOrd="0" presId="urn:microsoft.com/office/officeart/2005/8/layout/radial6"/>
    <dgm:cxn modelId="{916ACB3A-A8F0-4FE9-9877-F8AE66A85D89}" type="presParOf" srcId="{0EEE2EB3-9E6B-448A-95D3-B31B2F542F39}" destId="{84056A24-190A-405D-9018-E2B52A668AD0}" srcOrd="0" destOrd="0" presId="urn:microsoft.com/office/officeart/2005/8/layout/radial6"/>
    <dgm:cxn modelId="{49555624-6465-4D3C-BE36-D3302D8E4D9B}" type="presParOf" srcId="{0EEE2EB3-9E6B-448A-95D3-B31B2F542F39}" destId="{BD382B8E-10B3-4ABE-BBED-292D8C5172EA}" srcOrd="1" destOrd="0" presId="urn:microsoft.com/office/officeart/2005/8/layout/radial6"/>
    <dgm:cxn modelId="{2B6662E9-3C42-4CAC-9F70-FF6296146499}" type="presParOf" srcId="{0EEE2EB3-9E6B-448A-95D3-B31B2F542F39}" destId="{4D62FFB1-AF6A-490D-88AB-21A4DB95B395}" srcOrd="2" destOrd="0" presId="urn:microsoft.com/office/officeart/2005/8/layout/radial6"/>
    <dgm:cxn modelId="{817CA35E-36BD-4017-A3F4-5C442D4656AC}" type="presParOf" srcId="{0EEE2EB3-9E6B-448A-95D3-B31B2F542F39}" destId="{B9CFAD8C-5141-47F5-9FCC-56CB3E317E1E}" srcOrd="3" destOrd="0" presId="urn:microsoft.com/office/officeart/2005/8/layout/radial6"/>
    <dgm:cxn modelId="{D2AD6AF9-1CEE-49B8-AAF0-B9F4793A9972}" type="presParOf" srcId="{0EEE2EB3-9E6B-448A-95D3-B31B2F542F39}" destId="{84CDFD95-61A4-471C-B84B-26B2CABD1FB1}" srcOrd="4" destOrd="0" presId="urn:microsoft.com/office/officeart/2005/8/layout/radial6"/>
    <dgm:cxn modelId="{F7EE4CD1-D21D-42EF-8CAD-C01BC582C20D}" type="presParOf" srcId="{0EEE2EB3-9E6B-448A-95D3-B31B2F542F39}" destId="{D8BAE276-1AD2-4797-BE44-50567339C793}" srcOrd="5" destOrd="0" presId="urn:microsoft.com/office/officeart/2005/8/layout/radial6"/>
    <dgm:cxn modelId="{82FACB1B-ECC1-44B5-9932-B9FF954BE596}" type="presParOf" srcId="{0EEE2EB3-9E6B-448A-95D3-B31B2F542F39}" destId="{10BC2062-65DF-48EC-9380-25CFAC814E94}" srcOrd="6" destOrd="0" presId="urn:microsoft.com/office/officeart/2005/8/layout/radial6"/>
    <dgm:cxn modelId="{8D4E89AB-7108-4B1F-A947-EFDBB5B3BBE8}" type="presParOf" srcId="{0EEE2EB3-9E6B-448A-95D3-B31B2F542F39}" destId="{A04D908F-ED64-47F1-B227-E603FBF2EDA5}" srcOrd="7" destOrd="0" presId="urn:microsoft.com/office/officeart/2005/8/layout/radial6"/>
    <dgm:cxn modelId="{39981E84-5D4E-4831-92A8-C7A6DCE2EA65}" type="presParOf" srcId="{0EEE2EB3-9E6B-448A-95D3-B31B2F542F39}" destId="{9AEC4E5B-50AD-49C2-982D-5C81F28D5FAA}" srcOrd="8" destOrd="0" presId="urn:microsoft.com/office/officeart/2005/8/layout/radial6"/>
    <dgm:cxn modelId="{D315BC7A-2F58-4D99-976A-ABF07265DA06}" type="presParOf" srcId="{0EEE2EB3-9E6B-448A-95D3-B31B2F542F39}" destId="{66F81280-B22E-4320-A878-6BA9BD835C57}" srcOrd="9" destOrd="0" presId="urn:microsoft.com/office/officeart/2005/8/layout/radial6"/>
    <dgm:cxn modelId="{C8A56F22-25BB-4823-B605-420121F5B6B8}" type="presParOf" srcId="{0EEE2EB3-9E6B-448A-95D3-B31B2F542F39}" destId="{0A14F60B-8754-4253-AE64-5A598BB33373}" srcOrd="10" destOrd="0" presId="urn:microsoft.com/office/officeart/2005/8/layout/radial6"/>
    <dgm:cxn modelId="{4190EDB8-7DE7-412C-A49C-6CED7E1D519A}" type="presParOf" srcId="{0EEE2EB3-9E6B-448A-95D3-B31B2F542F39}" destId="{67409AC2-D362-485A-B319-9CBDCF064711}" srcOrd="11" destOrd="0" presId="urn:microsoft.com/office/officeart/2005/8/layout/radial6"/>
    <dgm:cxn modelId="{2A391AF3-25F8-4A87-AEB7-C2E602B610D3}" type="presParOf" srcId="{0EEE2EB3-9E6B-448A-95D3-B31B2F542F39}" destId="{011A7FB8-B301-4056-9486-8D8EF413A99C}" srcOrd="12" destOrd="0" presId="urn:microsoft.com/office/officeart/2005/8/layout/radial6"/>
    <dgm:cxn modelId="{024FB972-1DCA-43E1-A96D-9FCFD8D88BB2}" type="presParOf" srcId="{0EEE2EB3-9E6B-448A-95D3-B31B2F542F39}" destId="{515E0962-BB5B-4D37-A4EF-29011F1F3790}" srcOrd="13" destOrd="0" presId="urn:microsoft.com/office/officeart/2005/8/layout/radial6"/>
    <dgm:cxn modelId="{28A13ABD-A180-4F0E-8D5B-E7196E7D230F}" type="presParOf" srcId="{0EEE2EB3-9E6B-448A-95D3-B31B2F542F39}" destId="{68227232-B53D-43B4-864E-797EE356B978}" srcOrd="14" destOrd="0" presId="urn:microsoft.com/office/officeart/2005/8/layout/radial6"/>
    <dgm:cxn modelId="{D6CD8468-3900-4E05-BE45-81551A0F5DED}" type="presParOf" srcId="{0EEE2EB3-9E6B-448A-95D3-B31B2F542F39}" destId="{1A9B0C3B-E871-424C-A6BC-98440056C68B}"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0B02AC-BE51-45BC-A771-F380EDAFFE2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D615E7F-2204-4A56-A9F8-B33F0DA520B8}">
      <dgm:prSet phldrT="[Text]">
        <dgm:style>
          <a:lnRef idx="2">
            <a:schemeClr val="dk1"/>
          </a:lnRef>
          <a:fillRef idx="1">
            <a:schemeClr val="lt1"/>
          </a:fillRef>
          <a:effectRef idx="0">
            <a:schemeClr val="dk1"/>
          </a:effectRef>
          <a:fontRef idx="minor">
            <a:schemeClr val="dk1"/>
          </a:fontRef>
        </dgm:style>
      </dgm:prSet>
      <dgm:spPr/>
      <dgm:t>
        <a:bodyPr/>
        <a:lstStyle/>
        <a:p>
          <a:r>
            <a:rPr lang="sr-Latn-BA" b="1" dirty="0" smtClean="0"/>
            <a:t>SPAJANJE I AKVIZICIJE</a:t>
          </a:r>
          <a:endParaRPr lang="en-US" b="1" dirty="0"/>
        </a:p>
      </dgm:t>
    </dgm:pt>
    <dgm:pt modelId="{C7C580C0-CA56-4BD0-A92B-8F64D11C9C65}" type="parTrans" cxnId="{37174F13-5C35-4E08-BED7-47A96EE02968}">
      <dgm:prSet/>
      <dgm:spPr/>
      <dgm:t>
        <a:bodyPr/>
        <a:lstStyle/>
        <a:p>
          <a:endParaRPr lang="en-US"/>
        </a:p>
      </dgm:t>
    </dgm:pt>
    <dgm:pt modelId="{645CD944-ED19-4105-AF59-2B7ECF9DC083}" type="sibTrans" cxnId="{37174F13-5C35-4E08-BED7-47A96EE02968}">
      <dgm:prSet/>
      <dgm:spPr/>
      <dgm:t>
        <a:bodyPr/>
        <a:lstStyle/>
        <a:p>
          <a:endParaRPr lang="en-US"/>
        </a:p>
      </dgm:t>
    </dgm:pt>
    <dgm:pt modelId="{D1BC1DBC-1B98-4B9C-871E-B4F219184913}">
      <dgm:prSet phldrT="[Text]">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sr-Latn-BA" b="1" dirty="0" smtClean="0"/>
            <a:t>Spajanje (fuzija</a:t>
          </a:r>
          <a:r>
            <a:rPr lang="sr-Latn-BA" dirty="0" smtClean="0"/>
            <a:t>)</a:t>
          </a:r>
          <a:endParaRPr lang="en-US" dirty="0"/>
        </a:p>
      </dgm:t>
    </dgm:pt>
    <dgm:pt modelId="{410C1077-C997-4783-B32A-45299CBA3CE8}" type="parTrans" cxnId="{2D451FB0-9716-4453-9990-247D691F6484}">
      <dgm:prSet/>
      <dgm:spPr/>
      <dgm:t>
        <a:bodyPr/>
        <a:lstStyle/>
        <a:p>
          <a:endParaRPr lang="en-US"/>
        </a:p>
      </dgm:t>
    </dgm:pt>
    <dgm:pt modelId="{FE240868-045A-4134-AA42-AC5ED35958FC}" type="sibTrans" cxnId="{2D451FB0-9716-4453-9990-247D691F6484}">
      <dgm:prSet/>
      <dgm:spPr/>
      <dgm:t>
        <a:bodyPr/>
        <a:lstStyle/>
        <a:p>
          <a:endParaRPr lang="en-US"/>
        </a:p>
      </dgm:t>
    </dgm:pt>
    <dgm:pt modelId="{A7F018F7-7653-42E5-A1C5-285D3A816A65}">
      <dgm:prSet phldrT="[Text]">
        <dgm:style>
          <a:lnRef idx="1">
            <a:schemeClr val="accent5"/>
          </a:lnRef>
          <a:fillRef idx="3">
            <a:schemeClr val="accent5"/>
          </a:fillRef>
          <a:effectRef idx="2">
            <a:schemeClr val="accent5"/>
          </a:effectRef>
          <a:fontRef idx="minor">
            <a:schemeClr val="lt1"/>
          </a:fontRef>
        </dgm:style>
      </dgm:prSet>
      <dgm:spPr/>
      <dgm:t>
        <a:bodyPr/>
        <a:lstStyle/>
        <a:p>
          <a:r>
            <a:rPr lang="sr-Latn-BA" dirty="0" smtClean="0"/>
            <a:t>Pripajanje</a:t>
          </a:r>
          <a:endParaRPr lang="en-US" dirty="0"/>
        </a:p>
      </dgm:t>
    </dgm:pt>
    <dgm:pt modelId="{A30112AB-546D-47BC-B8BA-D917D18788F0}" type="parTrans" cxnId="{F62561B6-7289-4555-8F81-F276F66CA3BA}">
      <dgm:prSet/>
      <dgm:spPr/>
      <dgm:t>
        <a:bodyPr/>
        <a:lstStyle/>
        <a:p>
          <a:endParaRPr lang="en-US"/>
        </a:p>
      </dgm:t>
    </dgm:pt>
    <dgm:pt modelId="{F093DE4D-C4CA-4899-BE38-9E2504B6CEE1}" type="sibTrans" cxnId="{F62561B6-7289-4555-8F81-F276F66CA3BA}">
      <dgm:prSet/>
      <dgm:spPr/>
      <dgm:t>
        <a:bodyPr/>
        <a:lstStyle/>
        <a:p>
          <a:endParaRPr lang="en-US"/>
        </a:p>
      </dgm:t>
    </dgm:pt>
    <dgm:pt modelId="{01878178-4575-40CF-B45F-43CB90998C45}">
      <dgm:prSet phldrT="[Text]">
        <dgm:style>
          <a:lnRef idx="1">
            <a:schemeClr val="accent5"/>
          </a:lnRef>
          <a:fillRef idx="3">
            <a:schemeClr val="accent5"/>
          </a:fillRef>
          <a:effectRef idx="2">
            <a:schemeClr val="accent5"/>
          </a:effectRef>
          <a:fontRef idx="minor">
            <a:schemeClr val="lt1"/>
          </a:fontRef>
        </dgm:style>
      </dgm:prSet>
      <dgm:spPr/>
      <dgm:t>
        <a:bodyPr/>
        <a:lstStyle/>
        <a:p>
          <a:r>
            <a:rPr lang="sr-Latn-BA" dirty="0" smtClean="0"/>
            <a:t>Osnivanje</a:t>
          </a:r>
          <a:endParaRPr lang="en-US" dirty="0"/>
        </a:p>
      </dgm:t>
    </dgm:pt>
    <dgm:pt modelId="{86C0F25D-9911-46E2-BD1D-EACC65E918AD}" type="parTrans" cxnId="{36F8D297-499B-4AB1-9C38-C27BBBC4FCF4}">
      <dgm:prSet/>
      <dgm:spPr/>
      <dgm:t>
        <a:bodyPr/>
        <a:lstStyle/>
        <a:p>
          <a:endParaRPr lang="en-US"/>
        </a:p>
      </dgm:t>
    </dgm:pt>
    <dgm:pt modelId="{9B0DAF00-EB8B-4E18-8CD3-7A9589EE9384}" type="sibTrans" cxnId="{36F8D297-499B-4AB1-9C38-C27BBBC4FCF4}">
      <dgm:prSet/>
      <dgm:spPr/>
      <dgm:t>
        <a:bodyPr/>
        <a:lstStyle/>
        <a:p>
          <a:endParaRPr lang="en-US"/>
        </a:p>
      </dgm:t>
    </dgm:pt>
    <dgm:pt modelId="{EB143F3C-978D-45C1-BD98-8E687C2DB3A0}">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sr-Latn-BA" b="1" dirty="0" smtClean="0"/>
            <a:t>Akvizicija (kupovina)</a:t>
          </a:r>
          <a:endParaRPr lang="en-US" b="1" dirty="0"/>
        </a:p>
      </dgm:t>
    </dgm:pt>
    <dgm:pt modelId="{41143223-9F98-4CD2-8508-84CDDEFFA2F3}" type="parTrans" cxnId="{F7A78EB4-1C65-42C5-9E77-7D8B30BB2579}">
      <dgm:prSet/>
      <dgm:spPr/>
      <dgm:t>
        <a:bodyPr/>
        <a:lstStyle/>
        <a:p>
          <a:endParaRPr lang="en-US"/>
        </a:p>
      </dgm:t>
    </dgm:pt>
    <dgm:pt modelId="{37268F34-8D99-4C12-A03B-3CC99D311EC3}" type="sibTrans" cxnId="{F7A78EB4-1C65-42C5-9E77-7D8B30BB2579}">
      <dgm:prSet/>
      <dgm:spPr/>
      <dgm:t>
        <a:bodyPr/>
        <a:lstStyle/>
        <a:p>
          <a:endParaRPr lang="en-US"/>
        </a:p>
      </dgm:t>
    </dgm:pt>
    <dgm:pt modelId="{107C9F35-70C2-43D6-BC49-A059D3F04348}">
      <dgm:prSet phldrT="[Text]">
        <dgm:style>
          <a:lnRef idx="1">
            <a:schemeClr val="accent1"/>
          </a:lnRef>
          <a:fillRef idx="3">
            <a:schemeClr val="accent1"/>
          </a:fillRef>
          <a:effectRef idx="2">
            <a:schemeClr val="accent1"/>
          </a:effectRef>
          <a:fontRef idx="minor">
            <a:schemeClr val="lt1"/>
          </a:fontRef>
        </dgm:style>
      </dgm:prSet>
      <dgm:spPr/>
      <dgm:t>
        <a:bodyPr/>
        <a:lstStyle/>
        <a:p>
          <a:r>
            <a:rPr lang="sr-Latn-BA" dirty="0" smtClean="0"/>
            <a:t>Kupovina vlasništva</a:t>
          </a:r>
          <a:endParaRPr lang="en-US" dirty="0"/>
        </a:p>
      </dgm:t>
    </dgm:pt>
    <dgm:pt modelId="{869E6087-8DA9-4F29-886F-95DE1B010B65}" type="parTrans" cxnId="{AB41825D-4885-46EE-B2C0-9E710D114EC7}">
      <dgm:prSet/>
      <dgm:spPr/>
      <dgm:t>
        <a:bodyPr/>
        <a:lstStyle/>
        <a:p>
          <a:endParaRPr lang="en-US"/>
        </a:p>
      </dgm:t>
    </dgm:pt>
    <dgm:pt modelId="{DD331B8C-F65A-4A12-81FF-B93F9B032EAC}" type="sibTrans" cxnId="{AB41825D-4885-46EE-B2C0-9E710D114EC7}">
      <dgm:prSet/>
      <dgm:spPr/>
      <dgm:t>
        <a:bodyPr/>
        <a:lstStyle/>
        <a:p>
          <a:endParaRPr lang="en-US"/>
        </a:p>
      </dgm:t>
    </dgm:pt>
    <dgm:pt modelId="{B31515DB-F3EF-4586-8014-18FAFB9D5846}">
      <dgm:prSet>
        <dgm:style>
          <a:lnRef idx="1">
            <a:schemeClr val="accent1"/>
          </a:lnRef>
          <a:fillRef idx="3">
            <a:schemeClr val="accent1"/>
          </a:fillRef>
          <a:effectRef idx="2">
            <a:schemeClr val="accent1"/>
          </a:effectRef>
          <a:fontRef idx="minor">
            <a:schemeClr val="lt1"/>
          </a:fontRef>
        </dgm:style>
      </dgm:prSet>
      <dgm:spPr/>
      <dgm:t>
        <a:bodyPr/>
        <a:lstStyle/>
        <a:p>
          <a:r>
            <a:rPr lang="sr-Latn-BA" dirty="0" smtClean="0"/>
            <a:t>Kupovina imovine</a:t>
          </a:r>
          <a:endParaRPr lang="en-US" dirty="0"/>
        </a:p>
      </dgm:t>
    </dgm:pt>
    <dgm:pt modelId="{8A94ADD7-B2CD-4B63-828F-E69CF7EA8DAD}" type="parTrans" cxnId="{B9F3C49C-9F9E-4B1F-A846-402C49EE6F30}">
      <dgm:prSet/>
      <dgm:spPr/>
      <dgm:t>
        <a:bodyPr/>
        <a:lstStyle/>
        <a:p>
          <a:endParaRPr lang="en-US"/>
        </a:p>
      </dgm:t>
    </dgm:pt>
    <dgm:pt modelId="{8E020D0B-9C60-4646-90D9-B9299EC590DC}" type="sibTrans" cxnId="{B9F3C49C-9F9E-4B1F-A846-402C49EE6F30}">
      <dgm:prSet/>
      <dgm:spPr/>
      <dgm:t>
        <a:bodyPr/>
        <a:lstStyle/>
        <a:p>
          <a:endParaRPr lang="en-US"/>
        </a:p>
      </dgm:t>
    </dgm:pt>
    <dgm:pt modelId="{C0382F3B-3B64-40E7-B189-74FF273A7458}">
      <dgm:prSet>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sr-Latn-BA" b="1" dirty="0" smtClean="0"/>
            <a:t>Kooperacija</a:t>
          </a:r>
          <a:endParaRPr lang="en-US" b="1" dirty="0"/>
        </a:p>
      </dgm:t>
    </dgm:pt>
    <dgm:pt modelId="{D69982D3-8387-46DF-9944-91005E65E9A8}" type="parTrans" cxnId="{AFCDFDD4-BCF0-4799-A251-17C3A7D08E99}">
      <dgm:prSet/>
      <dgm:spPr/>
      <dgm:t>
        <a:bodyPr/>
        <a:lstStyle/>
        <a:p>
          <a:endParaRPr lang="en-US"/>
        </a:p>
      </dgm:t>
    </dgm:pt>
    <dgm:pt modelId="{206E1D95-3319-4E94-82B6-A680BED225E3}" type="sibTrans" cxnId="{AFCDFDD4-BCF0-4799-A251-17C3A7D08E99}">
      <dgm:prSet/>
      <dgm:spPr/>
      <dgm:t>
        <a:bodyPr/>
        <a:lstStyle/>
        <a:p>
          <a:endParaRPr lang="en-US"/>
        </a:p>
      </dgm:t>
    </dgm:pt>
    <dgm:pt modelId="{1CC79ACC-07E2-4A9E-AE52-710AD4F0CD28}">
      <dgm:prSet>
        <dgm:style>
          <a:lnRef idx="1">
            <a:schemeClr val="accent1"/>
          </a:lnRef>
          <a:fillRef idx="3">
            <a:schemeClr val="accent1"/>
          </a:fillRef>
          <a:effectRef idx="2">
            <a:schemeClr val="accent1"/>
          </a:effectRef>
          <a:fontRef idx="minor">
            <a:schemeClr val="lt1"/>
          </a:fontRef>
        </dgm:style>
      </dgm:prSet>
      <dgm:spPr/>
      <dgm:t>
        <a:bodyPr/>
        <a:lstStyle/>
        <a:p>
          <a:r>
            <a:rPr lang="sr-Latn-BA" dirty="0" smtClean="0"/>
            <a:t>Neprijateljska preuzimanja</a:t>
          </a:r>
          <a:endParaRPr lang="en-US" dirty="0"/>
        </a:p>
      </dgm:t>
    </dgm:pt>
    <dgm:pt modelId="{184E8E04-D04E-4142-8658-E1BE7B3B28B9}" type="parTrans" cxnId="{D9E3204C-CE4F-421E-B9F2-FB8BE714F61D}">
      <dgm:prSet/>
      <dgm:spPr/>
      <dgm:t>
        <a:bodyPr/>
        <a:lstStyle/>
        <a:p>
          <a:endParaRPr lang="en-US"/>
        </a:p>
      </dgm:t>
    </dgm:pt>
    <dgm:pt modelId="{C298FBE8-8315-4A0E-96D4-7CBD7DB47A7F}" type="sibTrans" cxnId="{D9E3204C-CE4F-421E-B9F2-FB8BE714F61D}">
      <dgm:prSet/>
      <dgm:spPr/>
      <dgm:t>
        <a:bodyPr/>
        <a:lstStyle/>
        <a:p>
          <a:endParaRPr lang="en-US"/>
        </a:p>
      </dgm:t>
    </dgm:pt>
    <dgm:pt modelId="{C5BA7DEE-0CBA-4EB6-8598-DA5EB3598205}">
      <dgm:prSet>
        <dgm:style>
          <a:lnRef idx="1">
            <a:schemeClr val="accent6"/>
          </a:lnRef>
          <a:fillRef idx="3">
            <a:schemeClr val="accent6"/>
          </a:fillRef>
          <a:effectRef idx="2">
            <a:schemeClr val="accent6"/>
          </a:effectRef>
          <a:fontRef idx="minor">
            <a:schemeClr val="lt1"/>
          </a:fontRef>
        </dgm:style>
      </dgm:prSet>
      <dgm:spPr/>
      <dgm:t>
        <a:bodyPr/>
        <a:lstStyle/>
        <a:p>
          <a:r>
            <a:rPr lang="sr-Latn-BA" dirty="0" smtClean="0"/>
            <a:t>Strategijske alijanse</a:t>
          </a:r>
          <a:endParaRPr lang="en-US" dirty="0"/>
        </a:p>
      </dgm:t>
    </dgm:pt>
    <dgm:pt modelId="{709D99AA-8ACE-4EB2-8583-B9870E828216}" type="parTrans" cxnId="{30DD6CBD-6165-4DFC-B5B2-23A8DEF18E4D}">
      <dgm:prSet/>
      <dgm:spPr/>
      <dgm:t>
        <a:bodyPr/>
        <a:lstStyle/>
        <a:p>
          <a:endParaRPr lang="en-US"/>
        </a:p>
      </dgm:t>
    </dgm:pt>
    <dgm:pt modelId="{3D9D309D-6371-40AC-BD00-A5DAD4425EED}" type="sibTrans" cxnId="{30DD6CBD-6165-4DFC-B5B2-23A8DEF18E4D}">
      <dgm:prSet/>
      <dgm:spPr/>
      <dgm:t>
        <a:bodyPr/>
        <a:lstStyle/>
        <a:p>
          <a:endParaRPr lang="en-US"/>
        </a:p>
      </dgm:t>
    </dgm:pt>
    <dgm:pt modelId="{BE2DACE7-5C72-46CC-B985-F2555E0A45C2}">
      <dgm:prSet>
        <dgm:style>
          <a:lnRef idx="1">
            <a:schemeClr val="accent6"/>
          </a:lnRef>
          <a:fillRef idx="3">
            <a:schemeClr val="accent6"/>
          </a:fillRef>
          <a:effectRef idx="2">
            <a:schemeClr val="accent6"/>
          </a:effectRef>
          <a:fontRef idx="minor">
            <a:schemeClr val="lt1"/>
          </a:fontRef>
        </dgm:style>
      </dgm:prSet>
      <dgm:spPr/>
      <dgm:t>
        <a:bodyPr/>
        <a:lstStyle/>
        <a:p>
          <a:r>
            <a:rPr lang="sr-Latn-BA" dirty="0" smtClean="0"/>
            <a:t>Zajednička ulaganja</a:t>
          </a:r>
          <a:endParaRPr lang="en-US" dirty="0"/>
        </a:p>
      </dgm:t>
    </dgm:pt>
    <dgm:pt modelId="{3EA49318-CBF6-4555-AB76-52DCC6A218B1}" type="parTrans" cxnId="{A98DE841-2B0D-4B66-882C-7BE02F4E5DB5}">
      <dgm:prSet/>
      <dgm:spPr/>
      <dgm:t>
        <a:bodyPr/>
        <a:lstStyle/>
        <a:p>
          <a:endParaRPr lang="en-US"/>
        </a:p>
      </dgm:t>
    </dgm:pt>
    <dgm:pt modelId="{18D9A8D0-3DF3-49B1-8A5F-F8B38EDAC35C}" type="sibTrans" cxnId="{A98DE841-2B0D-4B66-882C-7BE02F4E5DB5}">
      <dgm:prSet/>
      <dgm:spPr/>
      <dgm:t>
        <a:bodyPr/>
        <a:lstStyle/>
        <a:p>
          <a:endParaRPr lang="en-US"/>
        </a:p>
      </dgm:t>
    </dgm:pt>
    <dgm:pt modelId="{491DE07E-A12D-4C20-A646-B9E2B44824A8}" type="pres">
      <dgm:prSet presAssocID="{AD0B02AC-BE51-45BC-A771-F380EDAFFE24}" presName="hierChild1" presStyleCnt="0">
        <dgm:presLayoutVars>
          <dgm:orgChart val="1"/>
          <dgm:chPref val="1"/>
          <dgm:dir/>
          <dgm:animOne val="branch"/>
          <dgm:animLvl val="lvl"/>
          <dgm:resizeHandles/>
        </dgm:presLayoutVars>
      </dgm:prSet>
      <dgm:spPr/>
      <dgm:t>
        <a:bodyPr/>
        <a:lstStyle/>
        <a:p>
          <a:endParaRPr lang="en-US"/>
        </a:p>
      </dgm:t>
    </dgm:pt>
    <dgm:pt modelId="{AC8889EF-846C-4594-B062-0102BBEE9B90}" type="pres">
      <dgm:prSet presAssocID="{FD615E7F-2204-4A56-A9F8-B33F0DA520B8}" presName="hierRoot1" presStyleCnt="0">
        <dgm:presLayoutVars>
          <dgm:hierBranch val="init"/>
        </dgm:presLayoutVars>
      </dgm:prSet>
      <dgm:spPr/>
    </dgm:pt>
    <dgm:pt modelId="{F5876C09-8C17-4284-9F50-2A367D3BA9C7}" type="pres">
      <dgm:prSet presAssocID="{FD615E7F-2204-4A56-A9F8-B33F0DA520B8}" presName="rootComposite1" presStyleCnt="0"/>
      <dgm:spPr/>
    </dgm:pt>
    <dgm:pt modelId="{684939F1-6EC9-47E2-8950-1F002320A671}" type="pres">
      <dgm:prSet presAssocID="{FD615E7F-2204-4A56-A9F8-B33F0DA520B8}" presName="rootText1" presStyleLbl="node0" presStyleIdx="0" presStyleCnt="1">
        <dgm:presLayoutVars>
          <dgm:chPref val="3"/>
        </dgm:presLayoutVars>
      </dgm:prSet>
      <dgm:spPr/>
      <dgm:t>
        <a:bodyPr/>
        <a:lstStyle/>
        <a:p>
          <a:endParaRPr lang="en-US"/>
        </a:p>
      </dgm:t>
    </dgm:pt>
    <dgm:pt modelId="{856D41DA-B0FF-45EE-BF40-AC0D7DF02783}" type="pres">
      <dgm:prSet presAssocID="{FD615E7F-2204-4A56-A9F8-B33F0DA520B8}" presName="rootConnector1" presStyleLbl="node1" presStyleIdx="0" presStyleCnt="0"/>
      <dgm:spPr/>
      <dgm:t>
        <a:bodyPr/>
        <a:lstStyle/>
        <a:p>
          <a:endParaRPr lang="en-US"/>
        </a:p>
      </dgm:t>
    </dgm:pt>
    <dgm:pt modelId="{6A8A77E3-F037-434A-BBFD-83BE0E8FA430}" type="pres">
      <dgm:prSet presAssocID="{FD615E7F-2204-4A56-A9F8-B33F0DA520B8}" presName="hierChild2" presStyleCnt="0"/>
      <dgm:spPr/>
    </dgm:pt>
    <dgm:pt modelId="{8AC8ACD8-7B8A-428C-8CD8-A59AECB058E0}" type="pres">
      <dgm:prSet presAssocID="{410C1077-C997-4783-B32A-45299CBA3CE8}" presName="Name37" presStyleLbl="parChTrans1D2" presStyleIdx="0" presStyleCnt="3"/>
      <dgm:spPr/>
      <dgm:t>
        <a:bodyPr/>
        <a:lstStyle/>
        <a:p>
          <a:endParaRPr lang="en-US"/>
        </a:p>
      </dgm:t>
    </dgm:pt>
    <dgm:pt modelId="{DDD9D2ED-1DD4-4E5F-882C-9B6581FBC114}" type="pres">
      <dgm:prSet presAssocID="{D1BC1DBC-1B98-4B9C-871E-B4F219184913}" presName="hierRoot2" presStyleCnt="0">
        <dgm:presLayoutVars>
          <dgm:hierBranch val="init"/>
        </dgm:presLayoutVars>
      </dgm:prSet>
      <dgm:spPr/>
    </dgm:pt>
    <dgm:pt modelId="{3D99BCC6-3DC1-485F-B9A8-00B68B99C5BB}" type="pres">
      <dgm:prSet presAssocID="{D1BC1DBC-1B98-4B9C-871E-B4F219184913}" presName="rootComposite" presStyleCnt="0"/>
      <dgm:spPr/>
    </dgm:pt>
    <dgm:pt modelId="{91861490-0D4C-446D-9CC4-5DE5C5C3F6D6}" type="pres">
      <dgm:prSet presAssocID="{D1BC1DBC-1B98-4B9C-871E-B4F219184913}" presName="rootText" presStyleLbl="node2" presStyleIdx="0" presStyleCnt="3">
        <dgm:presLayoutVars>
          <dgm:chPref val="3"/>
        </dgm:presLayoutVars>
      </dgm:prSet>
      <dgm:spPr/>
      <dgm:t>
        <a:bodyPr/>
        <a:lstStyle/>
        <a:p>
          <a:endParaRPr lang="en-US"/>
        </a:p>
      </dgm:t>
    </dgm:pt>
    <dgm:pt modelId="{BB322F77-9737-4B56-AF4F-1922035B64FB}" type="pres">
      <dgm:prSet presAssocID="{D1BC1DBC-1B98-4B9C-871E-B4F219184913}" presName="rootConnector" presStyleLbl="node2" presStyleIdx="0" presStyleCnt="3"/>
      <dgm:spPr/>
      <dgm:t>
        <a:bodyPr/>
        <a:lstStyle/>
        <a:p>
          <a:endParaRPr lang="en-US"/>
        </a:p>
      </dgm:t>
    </dgm:pt>
    <dgm:pt modelId="{F9CB3ECE-F90A-4653-A79C-433AB9454859}" type="pres">
      <dgm:prSet presAssocID="{D1BC1DBC-1B98-4B9C-871E-B4F219184913}" presName="hierChild4" presStyleCnt="0"/>
      <dgm:spPr/>
    </dgm:pt>
    <dgm:pt modelId="{B8FE58FB-842B-43DF-87C2-AE6F675944F0}" type="pres">
      <dgm:prSet presAssocID="{A30112AB-546D-47BC-B8BA-D917D18788F0}" presName="Name37" presStyleLbl="parChTrans1D3" presStyleIdx="0" presStyleCnt="7"/>
      <dgm:spPr/>
      <dgm:t>
        <a:bodyPr/>
        <a:lstStyle/>
        <a:p>
          <a:endParaRPr lang="en-US"/>
        </a:p>
      </dgm:t>
    </dgm:pt>
    <dgm:pt modelId="{57F6C65D-5029-4B79-A904-D286384FB91A}" type="pres">
      <dgm:prSet presAssocID="{A7F018F7-7653-42E5-A1C5-285D3A816A65}" presName="hierRoot2" presStyleCnt="0">
        <dgm:presLayoutVars>
          <dgm:hierBranch val="init"/>
        </dgm:presLayoutVars>
      </dgm:prSet>
      <dgm:spPr/>
    </dgm:pt>
    <dgm:pt modelId="{A7E2AA29-2055-453C-BDA0-965A20AF6BCF}" type="pres">
      <dgm:prSet presAssocID="{A7F018F7-7653-42E5-A1C5-285D3A816A65}" presName="rootComposite" presStyleCnt="0"/>
      <dgm:spPr/>
    </dgm:pt>
    <dgm:pt modelId="{1286C6FB-B789-4D4D-BA5C-26CEB0C97D68}" type="pres">
      <dgm:prSet presAssocID="{A7F018F7-7653-42E5-A1C5-285D3A816A65}" presName="rootText" presStyleLbl="node3" presStyleIdx="0" presStyleCnt="7">
        <dgm:presLayoutVars>
          <dgm:chPref val="3"/>
        </dgm:presLayoutVars>
      </dgm:prSet>
      <dgm:spPr/>
      <dgm:t>
        <a:bodyPr/>
        <a:lstStyle/>
        <a:p>
          <a:endParaRPr lang="en-US"/>
        </a:p>
      </dgm:t>
    </dgm:pt>
    <dgm:pt modelId="{ED1ABCE0-3E53-4898-A2CE-9E891CCA1980}" type="pres">
      <dgm:prSet presAssocID="{A7F018F7-7653-42E5-A1C5-285D3A816A65}" presName="rootConnector" presStyleLbl="node3" presStyleIdx="0" presStyleCnt="7"/>
      <dgm:spPr/>
      <dgm:t>
        <a:bodyPr/>
        <a:lstStyle/>
        <a:p>
          <a:endParaRPr lang="en-US"/>
        </a:p>
      </dgm:t>
    </dgm:pt>
    <dgm:pt modelId="{AB2414A2-77EF-4EA1-975C-29DF23BEEAB5}" type="pres">
      <dgm:prSet presAssocID="{A7F018F7-7653-42E5-A1C5-285D3A816A65}" presName="hierChild4" presStyleCnt="0"/>
      <dgm:spPr/>
    </dgm:pt>
    <dgm:pt modelId="{F70EFDB2-C1FA-4B9E-97F8-830164097D8E}" type="pres">
      <dgm:prSet presAssocID="{A7F018F7-7653-42E5-A1C5-285D3A816A65}" presName="hierChild5" presStyleCnt="0"/>
      <dgm:spPr/>
    </dgm:pt>
    <dgm:pt modelId="{E62094EB-792A-459F-BD44-5D560412E313}" type="pres">
      <dgm:prSet presAssocID="{86C0F25D-9911-46E2-BD1D-EACC65E918AD}" presName="Name37" presStyleLbl="parChTrans1D3" presStyleIdx="1" presStyleCnt="7"/>
      <dgm:spPr/>
      <dgm:t>
        <a:bodyPr/>
        <a:lstStyle/>
        <a:p>
          <a:endParaRPr lang="en-US"/>
        </a:p>
      </dgm:t>
    </dgm:pt>
    <dgm:pt modelId="{4646DA80-B518-461C-BE7E-7AF06A1B4506}" type="pres">
      <dgm:prSet presAssocID="{01878178-4575-40CF-B45F-43CB90998C45}" presName="hierRoot2" presStyleCnt="0">
        <dgm:presLayoutVars>
          <dgm:hierBranch val="init"/>
        </dgm:presLayoutVars>
      </dgm:prSet>
      <dgm:spPr/>
    </dgm:pt>
    <dgm:pt modelId="{E32420FC-5D64-4027-A5BE-83ECA65AF26F}" type="pres">
      <dgm:prSet presAssocID="{01878178-4575-40CF-B45F-43CB90998C45}" presName="rootComposite" presStyleCnt="0"/>
      <dgm:spPr/>
    </dgm:pt>
    <dgm:pt modelId="{C1F4C146-2BE2-4FFE-870D-12232EC45C08}" type="pres">
      <dgm:prSet presAssocID="{01878178-4575-40CF-B45F-43CB90998C45}" presName="rootText" presStyleLbl="node3" presStyleIdx="1" presStyleCnt="7">
        <dgm:presLayoutVars>
          <dgm:chPref val="3"/>
        </dgm:presLayoutVars>
      </dgm:prSet>
      <dgm:spPr/>
      <dgm:t>
        <a:bodyPr/>
        <a:lstStyle/>
        <a:p>
          <a:endParaRPr lang="en-US"/>
        </a:p>
      </dgm:t>
    </dgm:pt>
    <dgm:pt modelId="{C18489F7-2628-4216-87A0-A81B287DB3AD}" type="pres">
      <dgm:prSet presAssocID="{01878178-4575-40CF-B45F-43CB90998C45}" presName="rootConnector" presStyleLbl="node3" presStyleIdx="1" presStyleCnt="7"/>
      <dgm:spPr/>
      <dgm:t>
        <a:bodyPr/>
        <a:lstStyle/>
        <a:p>
          <a:endParaRPr lang="en-US"/>
        </a:p>
      </dgm:t>
    </dgm:pt>
    <dgm:pt modelId="{BF199220-4BDD-420C-B9AA-BD1346FFC76D}" type="pres">
      <dgm:prSet presAssocID="{01878178-4575-40CF-B45F-43CB90998C45}" presName="hierChild4" presStyleCnt="0"/>
      <dgm:spPr/>
    </dgm:pt>
    <dgm:pt modelId="{C6E6DEEE-DF07-446B-A421-B4C57A1BF12F}" type="pres">
      <dgm:prSet presAssocID="{01878178-4575-40CF-B45F-43CB90998C45}" presName="hierChild5" presStyleCnt="0"/>
      <dgm:spPr/>
    </dgm:pt>
    <dgm:pt modelId="{A292AA03-2980-42C7-9840-04DB4666152A}" type="pres">
      <dgm:prSet presAssocID="{D1BC1DBC-1B98-4B9C-871E-B4F219184913}" presName="hierChild5" presStyleCnt="0"/>
      <dgm:spPr/>
    </dgm:pt>
    <dgm:pt modelId="{9EB27F70-F770-408D-B1E7-2C35FDECEBEB}" type="pres">
      <dgm:prSet presAssocID="{41143223-9F98-4CD2-8508-84CDDEFFA2F3}" presName="Name37" presStyleLbl="parChTrans1D2" presStyleIdx="1" presStyleCnt="3"/>
      <dgm:spPr/>
      <dgm:t>
        <a:bodyPr/>
        <a:lstStyle/>
        <a:p>
          <a:endParaRPr lang="en-US"/>
        </a:p>
      </dgm:t>
    </dgm:pt>
    <dgm:pt modelId="{5F6C60A7-718E-4651-B631-8E8343D19C9A}" type="pres">
      <dgm:prSet presAssocID="{EB143F3C-978D-45C1-BD98-8E687C2DB3A0}" presName="hierRoot2" presStyleCnt="0">
        <dgm:presLayoutVars>
          <dgm:hierBranch val="init"/>
        </dgm:presLayoutVars>
      </dgm:prSet>
      <dgm:spPr/>
    </dgm:pt>
    <dgm:pt modelId="{C2593B15-7752-4A67-B955-113D58EE7CB5}" type="pres">
      <dgm:prSet presAssocID="{EB143F3C-978D-45C1-BD98-8E687C2DB3A0}" presName="rootComposite" presStyleCnt="0"/>
      <dgm:spPr/>
    </dgm:pt>
    <dgm:pt modelId="{E64F38E4-C4EA-495E-9569-A41A1A6970FD}" type="pres">
      <dgm:prSet presAssocID="{EB143F3C-978D-45C1-BD98-8E687C2DB3A0}" presName="rootText" presStyleLbl="node2" presStyleIdx="1" presStyleCnt="3">
        <dgm:presLayoutVars>
          <dgm:chPref val="3"/>
        </dgm:presLayoutVars>
      </dgm:prSet>
      <dgm:spPr/>
      <dgm:t>
        <a:bodyPr/>
        <a:lstStyle/>
        <a:p>
          <a:endParaRPr lang="en-US"/>
        </a:p>
      </dgm:t>
    </dgm:pt>
    <dgm:pt modelId="{0A8EE213-5731-4BFB-B762-886D3DCAD9EA}" type="pres">
      <dgm:prSet presAssocID="{EB143F3C-978D-45C1-BD98-8E687C2DB3A0}" presName="rootConnector" presStyleLbl="node2" presStyleIdx="1" presStyleCnt="3"/>
      <dgm:spPr/>
      <dgm:t>
        <a:bodyPr/>
        <a:lstStyle/>
        <a:p>
          <a:endParaRPr lang="en-US"/>
        </a:p>
      </dgm:t>
    </dgm:pt>
    <dgm:pt modelId="{92CB51CB-DC6C-4A25-ADDB-E5A7E00EC1F2}" type="pres">
      <dgm:prSet presAssocID="{EB143F3C-978D-45C1-BD98-8E687C2DB3A0}" presName="hierChild4" presStyleCnt="0"/>
      <dgm:spPr/>
    </dgm:pt>
    <dgm:pt modelId="{E426E076-0574-4748-BA69-F0D864FA62EE}" type="pres">
      <dgm:prSet presAssocID="{869E6087-8DA9-4F29-886F-95DE1B010B65}" presName="Name37" presStyleLbl="parChTrans1D3" presStyleIdx="2" presStyleCnt="7"/>
      <dgm:spPr/>
      <dgm:t>
        <a:bodyPr/>
        <a:lstStyle/>
        <a:p>
          <a:endParaRPr lang="en-US"/>
        </a:p>
      </dgm:t>
    </dgm:pt>
    <dgm:pt modelId="{BE544BA1-EE88-43E6-A3B2-6A23BACBF981}" type="pres">
      <dgm:prSet presAssocID="{107C9F35-70C2-43D6-BC49-A059D3F04348}" presName="hierRoot2" presStyleCnt="0">
        <dgm:presLayoutVars>
          <dgm:hierBranch val="init"/>
        </dgm:presLayoutVars>
      </dgm:prSet>
      <dgm:spPr/>
    </dgm:pt>
    <dgm:pt modelId="{399EBC03-0010-4DB6-8E00-74464969B61E}" type="pres">
      <dgm:prSet presAssocID="{107C9F35-70C2-43D6-BC49-A059D3F04348}" presName="rootComposite" presStyleCnt="0"/>
      <dgm:spPr/>
    </dgm:pt>
    <dgm:pt modelId="{D77E7D69-89B5-4C6B-A1CF-F25D56673352}" type="pres">
      <dgm:prSet presAssocID="{107C9F35-70C2-43D6-BC49-A059D3F04348}" presName="rootText" presStyleLbl="node3" presStyleIdx="2" presStyleCnt="7">
        <dgm:presLayoutVars>
          <dgm:chPref val="3"/>
        </dgm:presLayoutVars>
      </dgm:prSet>
      <dgm:spPr/>
      <dgm:t>
        <a:bodyPr/>
        <a:lstStyle/>
        <a:p>
          <a:endParaRPr lang="en-US"/>
        </a:p>
      </dgm:t>
    </dgm:pt>
    <dgm:pt modelId="{7EAB262F-DBA8-4C1E-B411-41290CAF8D07}" type="pres">
      <dgm:prSet presAssocID="{107C9F35-70C2-43D6-BC49-A059D3F04348}" presName="rootConnector" presStyleLbl="node3" presStyleIdx="2" presStyleCnt="7"/>
      <dgm:spPr/>
      <dgm:t>
        <a:bodyPr/>
        <a:lstStyle/>
        <a:p>
          <a:endParaRPr lang="en-US"/>
        </a:p>
      </dgm:t>
    </dgm:pt>
    <dgm:pt modelId="{0DB71C96-30B8-4299-8371-9E1A02F49466}" type="pres">
      <dgm:prSet presAssocID="{107C9F35-70C2-43D6-BC49-A059D3F04348}" presName="hierChild4" presStyleCnt="0"/>
      <dgm:spPr/>
    </dgm:pt>
    <dgm:pt modelId="{2B3FFBC9-485B-48EF-A302-71A1AC1F42D9}" type="pres">
      <dgm:prSet presAssocID="{107C9F35-70C2-43D6-BC49-A059D3F04348}" presName="hierChild5" presStyleCnt="0"/>
      <dgm:spPr/>
    </dgm:pt>
    <dgm:pt modelId="{D974F13A-8C74-4EF2-9A0F-732773CA7269}" type="pres">
      <dgm:prSet presAssocID="{8A94ADD7-B2CD-4B63-828F-E69CF7EA8DAD}" presName="Name37" presStyleLbl="parChTrans1D3" presStyleIdx="3" presStyleCnt="7"/>
      <dgm:spPr/>
      <dgm:t>
        <a:bodyPr/>
        <a:lstStyle/>
        <a:p>
          <a:endParaRPr lang="en-US"/>
        </a:p>
      </dgm:t>
    </dgm:pt>
    <dgm:pt modelId="{7870758F-DF0C-4F37-B6DF-19E60248FF35}" type="pres">
      <dgm:prSet presAssocID="{B31515DB-F3EF-4586-8014-18FAFB9D5846}" presName="hierRoot2" presStyleCnt="0">
        <dgm:presLayoutVars>
          <dgm:hierBranch val="init"/>
        </dgm:presLayoutVars>
      </dgm:prSet>
      <dgm:spPr/>
    </dgm:pt>
    <dgm:pt modelId="{978AF9D8-6BE4-4C68-870C-AF6EB192FA03}" type="pres">
      <dgm:prSet presAssocID="{B31515DB-F3EF-4586-8014-18FAFB9D5846}" presName="rootComposite" presStyleCnt="0"/>
      <dgm:spPr/>
    </dgm:pt>
    <dgm:pt modelId="{C92686AB-4AB6-4422-80B7-E7705F0D353C}" type="pres">
      <dgm:prSet presAssocID="{B31515DB-F3EF-4586-8014-18FAFB9D5846}" presName="rootText" presStyleLbl="node3" presStyleIdx="3" presStyleCnt="7">
        <dgm:presLayoutVars>
          <dgm:chPref val="3"/>
        </dgm:presLayoutVars>
      </dgm:prSet>
      <dgm:spPr/>
      <dgm:t>
        <a:bodyPr/>
        <a:lstStyle/>
        <a:p>
          <a:endParaRPr lang="en-US"/>
        </a:p>
      </dgm:t>
    </dgm:pt>
    <dgm:pt modelId="{AF4F1E7F-5B19-4ABC-BEE7-F17522FDD82B}" type="pres">
      <dgm:prSet presAssocID="{B31515DB-F3EF-4586-8014-18FAFB9D5846}" presName="rootConnector" presStyleLbl="node3" presStyleIdx="3" presStyleCnt="7"/>
      <dgm:spPr/>
      <dgm:t>
        <a:bodyPr/>
        <a:lstStyle/>
        <a:p>
          <a:endParaRPr lang="en-US"/>
        </a:p>
      </dgm:t>
    </dgm:pt>
    <dgm:pt modelId="{D0F21A6D-33EB-4A97-AD1C-1077DA69D3E8}" type="pres">
      <dgm:prSet presAssocID="{B31515DB-F3EF-4586-8014-18FAFB9D5846}" presName="hierChild4" presStyleCnt="0"/>
      <dgm:spPr/>
    </dgm:pt>
    <dgm:pt modelId="{25B77837-26D3-46FB-988D-A9A1CE933F9A}" type="pres">
      <dgm:prSet presAssocID="{B31515DB-F3EF-4586-8014-18FAFB9D5846}" presName="hierChild5" presStyleCnt="0"/>
      <dgm:spPr/>
    </dgm:pt>
    <dgm:pt modelId="{864B8D90-3517-4466-B1A9-B215DF96DDEF}" type="pres">
      <dgm:prSet presAssocID="{184E8E04-D04E-4142-8658-E1BE7B3B28B9}" presName="Name37" presStyleLbl="parChTrans1D3" presStyleIdx="4" presStyleCnt="7"/>
      <dgm:spPr/>
      <dgm:t>
        <a:bodyPr/>
        <a:lstStyle/>
        <a:p>
          <a:endParaRPr lang="en-US"/>
        </a:p>
      </dgm:t>
    </dgm:pt>
    <dgm:pt modelId="{5D0A89AC-579F-46C1-B01A-C7B5CA2F627D}" type="pres">
      <dgm:prSet presAssocID="{1CC79ACC-07E2-4A9E-AE52-710AD4F0CD28}" presName="hierRoot2" presStyleCnt="0">
        <dgm:presLayoutVars>
          <dgm:hierBranch val="init"/>
        </dgm:presLayoutVars>
      </dgm:prSet>
      <dgm:spPr/>
    </dgm:pt>
    <dgm:pt modelId="{516BF773-BC48-4BD2-B6F2-02968774382F}" type="pres">
      <dgm:prSet presAssocID="{1CC79ACC-07E2-4A9E-AE52-710AD4F0CD28}" presName="rootComposite" presStyleCnt="0"/>
      <dgm:spPr/>
    </dgm:pt>
    <dgm:pt modelId="{1C22B131-48FC-494C-9EBE-885F46C50549}" type="pres">
      <dgm:prSet presAssocID="{1CC79ACC-07E2-4A9E-AE52-710AD4F0CD28}" presName="rootText" presStyleLbl="node3" presStyleIdx="4" presStyleCnt="7">
        <dgm:presLayoutVars>
          <dgm:chPref val="3"/>
        </dgm:presLayoutVars>
      </dgm:prSet>
      <dgm:spPr/>
      <dgm:t>
        <a:bodyPr/>
        <a:lstStyle/>
        <a:p>
          <a:endParaRPr lang="en-US"/>
        </a:p>
      </dgm:t>
    </dgm:pt>
    <dgm:pt modelId="{E8F11C68-801E-4CAE-9B62-F4DB96FE57E4}" type="pres">
      <dgm:prSet presAssocID="{1CC79ACC-07E2-4A9E-AE52-710AD4F0CD28}" presName="rootConnector" presStyleLbl="node3" presStyleIdx="4" presStyleCnt="7"/>
      <dgm:spPr/>
      <dgm:t>
        <a:bodyPr/>
        <a:lstStyle/>
        <a:p>
          <a:endParaRPr lang="en-US"/>
        </a:p>
      </dgm:t>
    </dgm:pt>
    <dgm:pt modelId="{3D0EBAF0-E762-4195-AF2F-66AF9AAB88EA}" type="pres">
      <dgm:prSet presAssocID="{1CC79ACC-07E2-4A9E-AE52-710AD4F0CD28}" presName="hierChild4" presStyleCnt="0"/>
      <dgm:spPr/>
    </dgm:pt>
    <dgm:pt modelId="{E984DC06-DD2D-4026-9404-09E505CDFC70}" type="pres">
      <dgm:prSet presAssocID="{1CC79ACC-07E2-4A9E-AE52-710AD4F0CD28}" presName="hierChild5" presStyleCnt="0"/>
      <dgm:spPr/>
    </dgm:pt>
    <dgm:pt modelId="{616401D7-6478-4097-804E-A74082799E20}" type="pres">
      <dgm:prSet presAssocID="{EB143F3C-978D-45C1-BD98-8E687C2DB3A0}" presName="hierChild5" presStyleCnt="0"/>
      <dgm:spPr/>
    </dgm:pt>
    <dgm:pt modelId="{634E0C14-54E5-46C4-B306-8F97D33A6215}" type="pres">
      <dgm:prSet presAssocID="{D69982D3-8387-46DF-9944-91005E65E9A8}" presName="Name37" presStyleLbl="parChTrans1D2" presStyleIdx="2" presStyleCnt="3"/>
      <dgm:spPr/>
      <dgm:t>
        <a:bodyPr/>
        <a:lstStyle/>
        <a:p>
          <a:endParaRPr lang="en-US"/>
        </a:p>
      </dgm:t>
    </dgm:pt>
    <dgm:pt modelId="{F3539C37-5604-4CC9-BD16-614B1F44873E}" type="pres">
      <dgm:prSet presAssocID="{C0382F3B-3B64-40E7-B189-74FF273A7458}" presName="hierRoot2" presStyleCnt="0">
        <dgm:presLayoutVars>
          <dgm:hierBranch val="init"/>
        </dgm:presLayoutVars>
      </dgm:prSet>
      <dgm:spPr/>
    </dgm:pt>
    <dgm:pt modelId="{971FC39C-275E-44D2-855A-2EEE7DA922A6}" type="pres">
      <dgm:prSet presAssocID="{C0382F3B-3B64-40E7-B189-74FF273A7458}" presName="rootComposite" presStyleCnt="0"/>
      <dgm:spPr/>
    </dgm:pt>
    <dgm:pt modelId="{9B4B40A1-A9CC-4155-B9D1-6A564A10B2A9}" type="pres">
      <dgm:prSet presAssocID="{C0382F3B-3B64-40E7-B189-74FF273A7458}" presName="rootText" presStyleLbl="node2" presStyleIdx="2" presStyleCnt="3">
        <dgm:presLayoutVars>
          <dgm:chPref val="3"/>
        </dgm:presLayoutVars>
      </dgm:prSet>
      <dgm:spPr/>
      <dgm:t>
        <a:bodyPr/>
        <a:lstStyle/>
        <a:p>
          <a:endParaRPr lang="en-US"/>
        </a:p>
      </dgm:t>
    </dgm:pt>
    <dgm:pt modelId="{4FC407B6-C71B-47B7-A942-B117B5DCFC04}" type="pres">
      <dgm:prSet presAssocID="{C0382F3B-3B64-40E7-B189-74FF273A7458}" presName="rootConnector" presStyleLbl="node2" presStyleIdx="2" presStyleCnt="3"/>
      <dgm:spPr/>
      <dgm:t>
        <a:bodyPr/>
        <a:lstStyle/>
        <a:p>
          <a:endParaRPr lang="en-US"/>
        </a:p>
      </dgm:t>
    </dgm:pt>
    <dgm:pt modelId="{687F9A74-E3B2-4FE2-A26A-F7356FD0D089}" type="pres">
      <dgm:prSet presAssocID="{C0382F3B-3B64-40E7-B189-74FF273A7458}" presName="hierChild4" presStyleCnt="0"/>
      <dgm:spPr/>
    </dgm:pt>
    <dgm:pt modelId="{DFCF5F93-D780-4CE7-9490-243AD6D580F4}" type="pres">
      <dgm:prSet presAssocID="{709D99AA-8ACE-4EB2-8583-B9870E828216}" presName="Name37" presStyleLbl="parChTrans1D3" presStyleIdx="5" presStyleCnt="7"/>
      <dgm:spPr/>
      <dgm:t>
        <a:bodyPr/>
        <a:lstStyle/>
        <a:p>
          <a:endParaRPr lang="en-US"/>
        </a:p>
      </dgm:t>
    </dgm:pt>
    <dgm:pt modelId="{B3F44FD7-30ED-4C47-9EFA-B0EDE16CBA35}" type="pres">
      <dgm:prSet presAssocID="{C5BA7DEE-0CBA-4EB6-8598-DA5EB3598205}" presName="hierRoot2" presStyleCnt="0">
        <dgm:presLayoutVars>
          <dgm:hierBranch val="init"/>
        </dgm:presLayoutVars>
      </dgm:prSet>
      <dgm:spPr/>
    </dgm:pt>
    <dgm:pt modelId="{06F3D109-7FAA-4C7D-A7BE-739A1A9A1941}" type="pres">
      <dgm:prSet presAssocID="{C5BA7DEE-0CBA-4EB6-8598-DA5EB3598205}" presName="rootComposite" presStyleCnt="0"/>
      <dgm:spPr/>
    </dgm:pt>
    <dgm:pt modelId="{FC504120-97D2-44F8-9C5A-94A76C39FD79}" type="pres">
      <dgm:prSet presAssocID="{C5BA7DEE-0CBA-4EB6-8598-DA5EB3598205}" presName="rootText" presStyleLbl="node3" presStyleIdx="5" presStyleCnt="7">
        <dgm:presLayoutVars>
          <dgm:chPref val="3"/>
        </dgm:presLayoutVars>
      </dgm:prSet>
      <dgm:spPr/>
      <dgm:t>
        <a:bodyPr/>
        <a:lstStyle/>
        <a:p>
          <a:endParaRPr lang="en-US"/>
        </a:p>
      </dgm:t>
    </dgm:pt>
    <dgm:pt modelId="{215C74D3-4252-4D4B-AEA7-FA29BEF67E07}" type="pres">
      <dgm:prSet presAssocID="{C5BA7DEE-0CBA-4EB6-8598-DA5EB3598205}" presName="rootConnector" presStyleLbl="node3" presStyleIdx="5" presStyleCnt="7"/>
      <dgm:spPr/>
      <dgm:t>
        <a:bodyPr/>
        <a:lstStyle/>
        <a:p>
          <a:endParaRPr lang="en-US"/>
        </a:p>
      </dgm:t>
    </dgm:pt>
    <dgm:pt modelId="{6CFC7939-B7B8-4EF9-9347-07406506FBE3}" type="pres">
      <dgm:prSet presAssocID="{C5BA7DEE-0CBA-4EB6-8598-DA5EB3598205}" presName="hierChild4" presStyleCnt="0"/>
      <dgm:spPr/>
    </dgm:pt>
    <dgm:pt modelId="{D9479D77-23C9-4371-AA95-41FD440999F9}" type="pres">
      <dgm:prSet presAssocID="{C5BA7DEE-0CBA-4EB6-8598-DA5EB3598205}" presName="hierChild5" presStyleCnt="0"/>
      <dgm:spPr/>
    </dgm:pt>
    <dgm:pt modelId="{47E59C14-A470-4557-9E32-CCE5582C70DD}" type="pres">
      <dgm:prSet presAssocID="{3EA49318-CBF6-4555-AB76-52DCC6A218B1}" presName="Name37" presStyleLbl="parChTrans1D3" presStyleIdx="6" presStyleCnt="7"/>
      <dgm:spPr/>
      <dgm:t>
        <a:bodyPr/>
        <a:lstStyle/>
        <a:p>
          <a:endParaRPr lang="en-US"/>
        </a:p>
      </dgm:t>
    </dgm:pt>
    <dgm:pt modelId="{3E32DE4D-86E7-44A5-99B1-B9A8A5920DBD}" type="pres">
      <dgm:prSet presAssocID="{BE2DACE7-5C72-46CC-B985-F2555E0A45C2}" presName="hierRoot2" presStyleCnt="0">
        <dgm:presLayoutVars>
          <dgm:hierBranch val="init"/>
        </dgm:presLayoutVars>
      </dgm:prSet>
      <dgm:spPr/>
    </dgm:pt>
    <dgm:pt modelId="{95324EB8-65FE-40AF-B4AE-839757B44502}" type="pres">
      <dgm:prSet presAssocID="{BE2DACE7-5C72-46CC-B985-F2555E0A45C2}" presName="rootComposite" presStyleCnt="0"/>
      <dgm:spPr/>
    </dgm:pt>
    <dgm:pt modelId="{456B8E4C-789A-4765-9603-05221A53DA8F}" type="pres">
      <dgm:prSet presAssocID="{BE2DACE7-5C72-46CC-B985-F2555E0A45C2}" presName="rootText" presStyleLbl="node3" presStyleIdx="6" presStyleCnt="7">
        <dgm:presLayoutVars>
          <dgm:chPref val="3"/>
        </dgm:presLayoutVars>
      </dgm:prSet>
      <dgm:spPr/>
      <dgm:t>
        <a:bodyPr/>
        <a:lstStyle/>
        <a:p>
          <a:endParaRPr lang="en-US"/>
        </a:p>
      </dgm:t>
    </dgm:pt>
    <dgm:pt modelId="{DB35E3C5-A71F-41D7-8C53-446A7A6589FA}" type="pres">
      <dgm:prSet presAssocID="{BE2DACE7-5C72-46CC-B985-F2555E0A45C2}" presName="rootConnector" presStyleLbl="node3" presStyleIdx="6" presStyleCnt="7"/>
      <dgm:spPr/>
      <dgm:t>
        <a:bodyPr/>
        <a:lstStyle/>
        <a:p>
          <a:endParaRPr lang="en-US"/>
        </a:p>
      </dgm:t>
    </dgm:pt>
    <dgm:pt modelId="{F40F4FA8-C0A2-47A4-B6F1-D8FBD839D7EE}" type="pres">
      <dgm:prSet presAssocID="{BE2DACE7-5C72-46CC-B985-F2555E0A45C2}" presName="hierChild4" presStyleCnt="0"/>
      <dgm:spPr/>
    </dgm:pt>
    <dgm:pt modelId="{B483692F-BFBF-4F35-A134-C56B4FCF969A}" type="pres">
      <dgm:prSet presAssocID="{BE2DACE7-5C72-46CC-B985-F2555E0A45C2}" presName="hierChild5" presStyleCnt="0"/>
      <dgm:spPr/>
    </dgm:pt>
    <dgm:pt modelId="{B5D6EF87-5CB5-4E37-97B6-867662A99F3E}" type="pres">
      <dgm:prSet presAssocID="{C0382F3B-3B64-40E7-B189-74FF273A7458}" presName="hierChild5" presStyleCnt="0"/>
      <dgm:spPr/>
    </dgm:pt>
    <dgm:pt modelId="{6202848B-717B-4CE1-B625-D3B67DB6C7B9}" type="pres">
      <dgm:prSet presAssocID="{FD615E7F-2204-4A56-A9F8-B33F0DA520B8}" presName="hierChild3" presStyleCnt="0"/>
      <dgm:spPr/>
    </dgm:pt>
  </dgm:ptLst>
  <dgm:cxnLst>
    <dgm:cxn modelId="{17DF1F4C-9075-49F9-BF93-1AA0B7524F69}" type="presOf" srcId="{01878178-4575-40CF-B45F-43CB90998C45}" destId="{C18489F7-2628-4216-87A0-A81B287DB3AD}" srcOrd="1" destOrd="0" presId="urn:microsoft.com/office/officeart/2005/8/layout/orgChart1"/>
    <dgm:cxn modelId="{D5FA35F6-CD65-40EB-A2A3-62DFEF35A53A}" type="presOf" srcId="{86C0F25D-9911-46E2-BD1D-EACC65E918AD}" destId="{E62094EB-792A-459F-BD44-5D560412E313}" srcOrd="0" destOrd="0" presId="urn:microsoft.com/office/officeart/2005/8/layout/orgChart1"/>
    <dgm:cxn modelId="{30DD6CBD-6165-4DFC-B5B2-23A8DEF18E4D}" srcId="{C0382F3B-3B64-40E7-B189-74FF273A7458}" destId="{C5BA7DEE-0CBA-4EB6-8598-DA5EB3598205}" srcOrd="0" destOrd="0" parTransId="{709D99AA-8ACE-4EB2-8583-B9870E828216}" sibTransId="{3D9D309D-6371-40AC-BD00-A5DAD4425EED}"/>
    <dgm:cxn modelId="{A04F07F7-D47B-4A7B-BCA7-3A0DA349DBEA}" type="presOf" srcId="{FD615E7F-2204-4A56-A9F8-B33F0DA520B8}" destId="{856D41DA-B0FF-45EE-BF40-AC0D7DF02783}" srcOrd="1" destOrd="0" presId="urn:microsoft.com/office/officeart/2005/8/layout/orgChart1"/>
    <dgm:cxn modelId="{F5FC77C3-89EF-483D-A01C-77F56AFA70DF}" type="presOf" srcId="{3EA49318-CBF6-4555-AB76-52DCC6A218B1}" destId="{47E59C14-A470-4557-9E32-CCE5582C70DD}" srcOrd="0" destOrd="0" presId="urn:microsoft.com/office/officeart/2005/8/layout/orgChart1"/>
    <dgm:cxn modelId="{7607008C-DA1C-4B88-B814-C58FB554A486}" type="presOf" srcId="{709D99AA-8ACE-4EB2-8583-B9870E828216}" destId="{DFCF5F93-D780-4CE7-9490-243AD6D580F4}" srcOrd="0" destOrd="0" presId="urn:microsoft.com/office/officeart/2005/8/layout/orgChart1"/>
    <dgm:cxn modelId="{46F1920D-8FBF-461D-AA43-D9B00A103353}" type="presOf" srcId="{C0382F3B-3B64-40E7-B189-74FF273A7458}" destId="{9B4B40A1-A9CC-4155-B9D1-6A564A10B2A9}" srcOrd="0" destOrd="0" presId="urn:microsoft.com/office/officeart/2005/8/layout/orgChart1"/>
    <dgm:cxn modelId="{10E978D7-DAEB-4352-AF2A-C37ED18F5268}" type="presOf" srcId="{C5BA7DEE-0CBA-4EB6-8598-DA5EB3598205}" destId="{FC504120-97D2-44F8-9C5A-94A76C39FD79}" srcOrd="0" destOrd="0" presId="urn:microsoft.com/office/officeart/2005/8/layout/orgChart1"/>
    <dgm:cxn modelId="{2D451FB0-9716-4453-9990-247D691F6484}" srcId="{FD615E7F-2204-4A56-A9F8-B33F0DA520B8}" destId="{D1BC1DBC-1B98-4B9C-871E-B4F219184913}" srcOrd="0" destOrd="0" parTransId="{410C1077-C997-4783-B32A-45299CBA3CE8}" sibTransId="{FE240868-045A-4134-AA42-AC5ED35958FC}"/>
    <dgm:cxn modelId="{F62561B6-7289-4555-8F81-F276F66CA3BA}" srcId="{D1BC1DBC-1B98-4B9C-871E-B4F219184913}" destId="{A7F018F7-7653-42E5-A1C5-285D3A816A65}" srcOrd="0" destOrd="0" parTransId="{A30112AB-546D-47BC-B8BA-D917D18788F0}" sibTransId="{F093DE4D-C4CA-4899-BE38-9E2504B6CEE1}"/>
    <dgm:cxn modelId="{A5845C10-F6D8-4487-A3D9-9729A9BCA9AE}" type="presOf" srcId="{FD615E7F-2204-4A56-A9F8-B33F0DA520B8}" destId="{684939F1-6EC9-47E2-8950-1F002320A671}" srcOrd="0" destOrd="0" presId="urn:microsoft.com/office/officeart/2005/8/layout/orgChart1"/>
    <dgm:cxn modelId="{862D96A5-F3E6-4095-87BE-9C755724F527}" type="presOf" srcId="{BE2DACE7-5C72-46CC-B985-F2555E0A45C2}" destId="{DB35E3C5-A71F-41D7-8C53-446A7A6589FA}" srcOrd="1" destOrd="0" presId="urn:microsoft.com/office/officeart/2005/8/layout/orgChart1"/>
    <dgm:cxn modelId="{36FAF2FC-04BE-4B9D-80F7-2DCC4D9CC647}" type="presOf" srcId="{41143223-9F98-4CD2-8508-84CDDEFFA2F3}" destId="{9EB27F70-F770-408D-B1E7-2C35FDECEBEB}" srcOrd="0" destOrd="0" presId="urn:microsoft.com/office/officeart/2005/8/layout/orgChart1"/>
    <dgm:cxn modelId="{0C90B4F2-667C-4ACA-B80F-9D348C032C9D}" type="presOf" srcId="{AD0B02AC-BE51-45BC-A771-F380EDAFFE24}" destId="{491DE07E-A12D-4C20-A646-B9E2B44824A8}" srcOrd="0" destOrd="0" presId="urn:microsoft.com/office/officeart/2005/8/layout/orgChart1"/>
    <dgm:cxn modelId="{01345E91-E7BB-4668-A143-5C79468B8948}" type="presOf" srcId="{01878178-4575-40CF-B45F-43CB90998C45}" destId="{C1F4C146-2BE2-4FFE-870D-12232EC45C08}" srcOrd="0" destOrd="0" presId="urn:microsoft.com/office/officeart/2005/8/layout/orgChart1"/>
    <dgm:cxn modelId="{7184D1B1-5BA1-4E03-83E8-971527B336C0}" type="presOf" srcId="{D69982D3-8387-46DF-9944-91005E65E9A8}" destId="{634E0C14-54E5-46C4-B306-8F97D33A6215}" srcOrd="0" destOrd="0" presId="urn:microsoft.com/office/officeart/2005/8/layout/orgChart1"/>
    <dgm:cxn modelId="{36F8D297-499B-4AB1-9C38-C27BBBC4FCF4}" srcId="{D1BC1DBC-1B98-4B9C-871E-B4F219184913}" destId="{01878178-4575-40CF-B45F-43CB90998C45}" srcOrd="1" destOrd="0" parTransId="{86C0F25D-9911-46E2-BD1D-EACC65E918AD}" sibTransId="{9B0DAF00-EB8B-4E18-8CD3-7A9589EE9384}"/>
    <dgm:cxn modelId="{AFCDFDD4-BCF0-4799-A251-17C3A7D08E99}" srcId="{FD615E7F-2204-4A56-A9F8-B33F0DA520B8}" destId="{C0382F3B-3B64-40E7-B189-74FF273A7458}" srcOrd="2" destOrd="0" parTransId="{D69982D3-8387-46DF-9944-91005E65E9A8}" sibTransId="{206E1D95-3319-4E94-82B6-A680BED225E3}"/>
    <dgm:cxn modelId="{5913016E-3229-4F98-91F9-32A0B54D2D50}" type="presOf" srcId="{C5BA7DEE-0CBA-4EB6-8598-DA5EB3598205}" destId="{215C74D3-4252-4D4B-AEA7-FA29BEF67E07}" srcOrd="1" destOrd="0" presId="urn:microsoft.com/office/officeart/2005/8/layout/orgChart1"/>
    <dgm:cxn modelId="{83CCED74-2A48-4DE9-9CB7-2021C6624D1A}" type="presOf" srcId="{869E6087-8DA9-4F29-886F-95DE1B010B65}" destId="{E426E076-0574-4748-BA69-F0D864FA62EE}" srcOrd="0" destOrd="0" presId="urn:microsoft.com/office/officeart/2005/8/layout/orgChart1"/>
    <dgm:cxn modelId="{015E6B45-EE4F-4E7E-8CDB-238D1283AC60}" type="presOf" srcId="{107C9F35-70C2-43D6-BC49-A059D3F04348}" destId="{D77E7D69-89B5-4C6B-A1CF-F25D56673352}" srcOrd="0" destOrd="0" presId="urn:microsoft.com/office/officeart/2005/8/layout/orgChart1"/>
    <dgm:cxn modelId="{D9E3204C-CE4F-421E-B9F2-FB8BE714F61D}" srcId="{EB143F3C-978D-45C1-BD98-8E687C2DB3A0}" destId="{1CC79ACC-07E2-4A9E-AE52-710AD4F0CD28}" srcOrd="2" destOrd="0" parTransId="{184E8E04-D04E-4142-8658-E1BE7B3B28B9}" sibTransId="{C298FBE8-8315-4A0E-96D4-7CBD7DB47A7F}"/>
    <dgm:cxn modelId="{806D71E8-05A7-4BE1-ACE7-995862AE8A09}" type="presOf" srcId="{B31515DB-F3EF-4586-8014-18FAFB9D5846}" destId="{C92686AB-4AB6-4422-80B7-E7705F0D353C}" srcOrd="0" destOrd="0" presId="urn:microsoft.com/office/officeart/2005/8/layout/orgChart1"/>
    <dgm:cxn modelId="{33F4E93E-17FE-439F-9198-8C43D148A702}" type="presOf" srcId="{BE2DACE7-5C72-46CC-B985-F2555E0A45C2}" destId="{456B8E4C-789A-4765-9603-05221A53DA8F}" srcOrd="0" destOrd="0" presId="urn:microsoft.com/office/officeart/2005/8/layout/orgChart1"/>
    <dgm:cxn modelId="{A636179C-A303-44EA-AB05-BEC0695FE1B5}" type="presOf" srcId="{1CC79ACC-07E2-4A9E-AE52-710AD4F0CD28}" destId="{1C22B131-48FC-494C-9EBE-885F46C50549}" srcOrd="0" destOrd="0" presId="urn:microsoft.com/office/officeart/2005/8/layout/orgChart1"/>
    <dgm:cxn modelId="{B83E11A7-FF39-46A5-8AAB-4043AD244899}" type="presOf" srcId="{8A94ADD7-B2CD-4B63-828F-E69CF7EA8DAD}" destId="{D974F13A-8C74-4EF2-9A0F-732773CA7269}" srcOrd="0" destOrd="0" presId="urn:microsoft.com/office/officeart/2005/8/layout/orgChart1"/>
    <dgm:cxn modelId="{F7A78EB4-1C65-42C5-9E77-7D8B30BB2579}" srcId="{FD615E7F-2204-4A56-A9F8-B33F0DA520B8}" destId="{EB143F3C-978D-45C1-BD98-8E687C2DB3A0}" srcOrd="1" destOrd="0" parTransId="{41143223-9F98-4CD2-8508-84CDDEFFA2F3}" sibTransId="{37268F34-8D99-4C12-A03B-3CC99D311EC3}"/>
    <dgm:cxn modelId="{A98DE841-2B0D-4B66-882C-7BE02F4E5DB5}" srcId="{C0382F3B-3B64-40E7-B189-74FF273A7458}" destId="{BE2DACE7-5C72-46CC-B985-F2555E0A45C2}" srcOrd="1" destOrd="0" parTransId="{3EA49318-CBF6-4555-AB76-52DCC6A218B1}" sibTransId="{18D9A8D0-3DF3-49B1-8A5F-F8B38EDAC35C}"/>
    <dgm:cxn modelId="{527B2362-435F-4175-8997-8E65CB2742A1}" type="presOf" srcId="{184E8E04-D04E-4142-8658-E1BE7B3B28B9}" destId="{864B8D90-3517-4466-B1A9-B215DF96DDEF}" srcOrd="0" destOrd="0" presId="urn:microsoft.com/office/officeart/2005/8/layout/orgChart1"/>
    <dgm:cxn modelId="{861F23EB-D2B2-4D67-A25B-D673CF2D643B}" type="presOf" srcId="{D1BC1DBC-1B98-4B9C-871E-B4F219184913}" destId="{91861490-0D4C-446D-9CC4-5DE5C5C3F6D6}" srcOrd="0" destOrd="0" presId="urn:microsoft.com/office/officeart/2005/8/layout/orgChart1"/>
    <dgm:cxn modelId="{463C3729-C40E-4893-9DA4-48E94B751D7C}" type="presOf" srcId="{B31515DB-F3EF-4586-8014-18FAFB9D5846}" destId="{AF4F1E7F-5B19-4ABC-BEE7-F17522FDD82B}" srcOrd="1" destOrd="0" presId="urn:microsoft.com/office/officeart/2005/8/layout/orgChart1"/>
    <dgm:cxn modelId="{0EE9D468-C224-45ED-98E0-858D1E93C327}" type="presOf" srcId="{EB143F3C-978D-45C1-BD98-8E687C2DB3A0}" destId="{0A8EE213-5731-4BFB-B762-886D3DCAD9EA}" srcOrd="1" destOrd="0" presId="urn:microsoft.com/office/officeart/2005/8/layout/orgChart1"/>
    <dgm:cxn modelId="{76B95D43-13E9-4E29-9A75-255BD1E6FD65}" type="presOf" srcId="{107C9F35-70C2-43D6-BC49-A059D3F04348}" destId="{7EAB262F-DBA8-4C1E-B411-41290CAF8D07}" srcOrd="1" destOrd="0" presId="urn:microsoft.com/office/officeart/2005/8/layout/orgChart1"/>
    <dgm:cxn modelId="{AB41825D-4885-46EE-B2C0-9E710D114EC7}" srcId="{EB143F3C-978D-45C1-BD98-8E687C2DB3A0}" destId="{107C9F35-70C2-43D6-BC49-A059D3F04348}" srcOrd="0" destOrd="0" parTransId="{869E6087-8DA9-4F29-886F-95DE1B010B65}" sibTransId="{DD331B8C-F65A-4A12-81FF-B93F9B032EAC}"/>
    <dgm:cxn modelId="{B0179922-1B11-4600-BDEF-8D2522673C94}" type="presOf" srcId="{A7F018F7-7653-42E5-A1C5-285D3A816A65}" destId="{1286C6FB-B789-4D4D-BA5C-26CEB0C97D68}" srcOrd="0" destOrd="0" presId="urn:microsoft.com/office/officeart/2005/8/layout/orgChart1"/>
    <dgm:cxn modelId="{BC1D2DEC-6609-4C1A-8874-4BC7943E455C}" type="presOf" srcId="{C0382F3B-3B64-40E7-B189-74FF273A7458}" destId="{4FC407B6-C71B-47B7-A942-B117B5DCFC04}" srcOrd="1" destOrd="0" presId="urn:microsoft.com/office/officeart/2005/8/layout/orgChart1"/>
    <dgm:cxn modelId="{C9D5B5E2-9C23-4016-AB25-4A4091B1C0D1}" type="presOf" srcId="{EB143F3C-978D-45C1-BD98-8E687C2DB3A0}" destId="{E64F38E4-C4EA-495E-9569-A41A1A6970FD}" srcOrd="0" destOrd="0" presId="urn:microsoft.com/office/officeart/2005/8/layout/orgChart1"/>
    <dgm:cxn modelId="{5905853E-ED56-45CF-A034-20A5870333BF}" type="presOf" srcId="{410C1077-C997-4783-B32A-45299CBA3CE8}" destId="{8AC8ACD8-7B8A-428C-8CD8-A59AECB058E0}" srcOrd="0" destOrd="0" presId="urn:microsoft.com/office/officeart/2005/8/layout/orgChart1"/>
    <dgm:cxn modelId="{B24CE6C9-A05E-4CFC-A641-E4B43DBCCDB9}" type="presOf" srcId="{A30112AB-546D-47BC-B8BA-D917D18788F0}" destId="{B8FE58FB-842B-43DF-87C2-AE6F675944F0}" srcOrd="0" destOrd="0" presId="urn:microsoft.com/office/officeart/2005/8/layout/orgChart1"/>
    <dgm:cxn modelId="{B9F3C49C-9F9E-4B1F-A846-402C49EE6F30}" srcId="{EB143F3C-978D-45C1-BD98-8E687C2DB3A0}" destId="{B31515DB-F3EF-4586-8014-18FAFB9D5846}" srcOrd="1" destOrd="0" parTransId="{8A94ADD7-B2CD-4B63-828F-E69CF7EA8DAD}" sibTransId="{8E020D0B-9C60-4646-90D9-B9299EC590DC}"/>
    <dgm:cxn modelId="{D01E2252-0673-45C7-B987-41C28B6DF4DF}" type="presOf" srcId="{D1BC1DBC-1B98-4B9C-871E-B4F219184913}" destId="{BB322F77-9737-4B56-AF4F-1922035B64FB}" srcOrd="1" destOrd="0" presId="urn:microsoft.com/office/officeart/2005/8/layout/orgChart1"/>
    <dgm:cxn modelId="{37174F13-5C35-4E08-BED7-47A96EE02968}" srcId="{AD0B02AC-BE51-45BC-A771-F380EDAFFE24}" destId="{FD615E7F-2204-4A56-A9F8-B33F0DA520B8}" srcOrd="0" destOrd="0" parTransId="{C7C580C0-CA56-4BD0-A92B-8F64D11C9C65}" sibTransId="{645CD944-ED19-4105-AF59-2B7ECF9DC083}"/>
    <dgm:cxn modelId="{D53730ED-911E-4306-A2D2-5A73E7785B4B}" type="presOf" srcId="{1CC79ACC-07E2-4A9E-AE52-710AD4F0CD28}" destId="{E8F11C68-801E-4CAE-9B62-F4DB96FE57E4}" srcOrd="1" destOrd="0" presId="urn:microsoft.com/office/officeart/2005/8/layout/orgChart1"/>
    <dgm:cxn modelId="{1573592E-142B-413D-BE0B-596F78715B9B}" type="presOf" srcId="{A7F018F7-7653-42E5-A1C5-285D3A816A65}" destId="{ED1ABCE0-3E53-4898-A2CE-9E891CCA1980}" srcOrd="1" destOrd="0" presId="urn:microsoft.com/office/officeart/2005/8/layout/orgChart1"/>
    <dgm:cxn modelId="{808EA5A2-5D5E-4E70-9BCB-7B063F0DDFE9}" type="presParOf" srcId="{491DE07E-A12D-4C20-A646-B9E2B44824A8}" destId="{AC8889EF-846C-4594-B062-0102BBEE9B90}" srcOrd="0" destOrd="0" presId="urn:microsoft.com/office/officeart/2005/8/layout/orgChart1"/>
    <dgm:cxn modelId="{E15DE67F-1CB0-4CE0-975B-86C9B65ECF12}" type="presParOf" srcId="{AC8889EF-846C-4594-B062-0102BBEE9B90}" destId="{F5876C09-8C17-4284-9F50-2A367D3BA9C7}" srcOrd="0" destOrd="0" presId="urn:microsoft.com/office/officeart/2005/8/layout/orgChart1"/>
    <dgm:cxn modelId="{CD54ED55-BD31-4E83-9A1C-981406EC4C0E}" type="presParOf" srcId="{F5876C09-8C17-4284-9F50-2A367D3BA9C7}" destId="{684939F1-6EC9-47E2-8950-1F002320A671}" srcOrd="0" destOrd="0" presId="urn:microsoft.com/office/officeart/2005/8/layout/orgChart1"/>
    <dgm:cxn modelId="{CC63AE51-BC96-4133-B099-7A73F3174D2C}" type="presParOf" srcId="{F5876C09-8C17-4284-9F50-2A367D3BA9C7}" destId="{856D41DA-B0FF-45EE-BF40-AC0D7DF02783}" srcOrd="1" destOrd="0" presId="urn:microsoft.com/office/officeart/2005/8/layout/orgChart1"/>
    <dgm:cxn modelId="{5BADACB5-FBE5-4F75-A0FE-9CF0F20323F3}" type="presParOf" srcId="{AC8889EF-846C-4594-B062-0102BBEE9B90}" destId="{6A8A77E3-F037-434A-BBFD-83BE0E8FA430}" srcOrd="1" destOrd="0" presId="urn:microsoft.com/office/officeart/2005/8/layout/orgChart1"/>
    <dgm:cxn modelId="{814D5A41-4A0D-4C92-887B-1341A2428C32}" type="presParOf" srcId="{6A8A77E3-F037-434A-BBFD-83BE0E8FA430}" destId="{8AC8ACD8-7B8A-428C-8CD8-A59AECB058E0}" srcOrd="0" destOrd="0" presId="urn:microsoft.com/office/officeart/2005/8/layout/orgChart1"/>
    <dgm:cxn modelId="{67062C6D-C9C5-4231-B909-CB6CADEFEB34}" type="presParOf" srcId="{6A8A77E3-F037-434A-BBFD-83BE0E8FA430}" destId="{DDD9D2ED-1DD4-4E5F-882C-9B6581FBC114}" srcOrd="1" destOrd="0" presId="urn:microsoft.com/office/officeart/2005/8/layout/orgChart1"/>
    <dgm:cxn modelId="{4E437020-37FB-40F2-8FC2-4FA22E09E597}" type="presParOf" srcId="{DDD9D2ED-1DD4-4E5F-882C-9B6581FBC114}" destId="{3D99BCC6-3DC1-485F-B9A8-00B68B99C5BB}" srcOrd="0" destOrd="0" presId="urn:microsoft.com/office/officeart/2005/8/layout/orgChart1"/>
    <dgm:cxn modelId="{71D264D8-D6F7-44AA-B1C7-9A9234CC2175}" type="presParOf" srcId="{3D99BCC6-3DC1-485F-B9A8-00B68B99C5BB}" destId="{91861490-0D4C-446D-9CC4-5DE5C5C3F6D6}" srcOrd="0" destOrd="0" presId="urn:microsoft.com/office/officeart/2005/8/layout/orgChart1"/>
    <dgm:cxn modelId="{7FAD1C83-66DA-4739-B28E-AF77A1EE9FBB}" type="presParOf" srcId="{3D99BCC6-3DC1-485F-B9A8-00B68B99C5BB}" destId="{BB322F77-9737-4B56-AF4F-1922035B64FB}" srcOrd="1" destOrd="0" presId="urn:microsoft.com/office/officeart/2005/8/layout/orgChart1"/>
    <dgm:cxn modelId="{551796E4-D28D-4E8E-8C2E-FD7257F17848}" type="presParOf" srcId="{DDD9D2ED-1DD4-4E5F-882C-9B6581FBC114}" destId="{F9CB3ECE-F90A-4653-A79C-433AB9454859}" srcOrd="1" destOrd="0" presId="urn:microsoft.com/office/officeart/2005/8/layout/orgChart1"/>
    <dgm:cxn modelId="{4DF5F94E-D346-413C-A79E-A599C7BC7CE4}" type="presParOf" srcId="{F9CB3ECE-F90A-4653-A79C-433AB9454859}" destId="{B8FE58FB-842B-43DF-87C2-AE6F675944F0}" srcOrd="0" destOrd="0" presId="urn:microsoft.com/office/officeart/2005/8/layout/orgChart1"/>
    <dgm:cxn modelId="{330D175B-7BF3-4B6F-BC26-6F810B3C0877}" type="presParOf" srcId="{F9CB3ECE-F90A-4653-A79C-433AB9454859}" destId="{57F6C65D-5029-4B79-A904-D286384FB91A}" srcOrd="1" destOrd="0" presId="urn:microsoft.com/office/officeart/2005/8/layout/orgChart1"/>
    <dgm:cxn modelId="{574EE388-489D-4BA5-815F-7458D5660704}" type="presParOf" srcId="{57F6C65D-5029-4B79-A904-D286384FB91A}" destId="{A7E2AA29-2055-453C-BDA0-965A20AF6BCF}" srcOrd="0" destOrd="0" presId="urn:microsoft.com/office/officeart/2005/8/layout/orgChart1"/>
    <dgm:cxn modelId="{78CD6CD2-C85F-40A1-A0E6-8F538355CA2A}" type="presParOf" srcId="{A7E2AA29-2055-453C-BDA0-965A20AF6BCF}" destId="{1286C6FB-B789-4D4D-BA5C-26CEB0C97D68}" srcOrd="0" destOrd="0" presId="urn:microsoft.com/office/officeart/2005/8/layout/orgChart1"/>
    <dgm:cxn modelId="{4DABC390-675E-416A-9DAC-819AE24FE1E2}" type="presParOf" srcId="{A7E2AA29-2055-453C-BDA0-965A20AF6BCF}" destId="{ED1ABCE0-3E53-4898-A2CE-9E891CCA1980}" srcOrd="1" destOrd="0" presId="urn:microsoft.com/office/officeart/2005/8/layout/orgChart1"/>
    <dgm:cxn modelId="{C868480E-5F4A-4BCE-89E5-492E12CB24CF}" type="presParOf" srcId="{57F6C65D-5029-4B79-A904-D286384FB91A}" destId="{AB2414A2-77EF-4EA1-975C-29DF23BEEAB5}" srcOrd="1" destOrd="0" presId="urn:microsoft.com/office/officeart/2005/8/layout/orgChart1"/>
    <dgm:cxn modelId="{F73023CC-A5E1-4DE4-872B-E262B63F1CC6}" type="presParOf" srcId="{57F6C65D-5029-4B79-A904-D286384FB91A}" destId="{F70EFDB2-C1FA-4B9E-97F8-830164097D8E}" srcOrd="2" destOrd="0" presId="urn:microsoft.com/office/officeart/2005/8/layout/orgChart1"/>
    <dgm:cxn modelId="{0006F7ED-87C1-4888-9484-62932044931D}" type="presParOf" srcId="{F9CB3ECE-F90A-4653-A79C-433AB9454859}" destId="{E62094EB-792A-459F-BD44-5D560412E313}" srcOrd="2" destOrd="0" presId="urn:microsoft.com/office/officeart/2005/8/layout/orgChart1"/>
    <dgm:cxn modelId="{061A9BFB-1090-434B-A81D-56D0D17C62E5}" type="presParOf" srcId="{F9CB3ECE-F90A-4653-A79C-433AB9454859}" destId="{4646DA80-B518-461C-BE7E-7AF06A1B4506}" srcOrd="3" destOrd="0" presId="urn:microsoft.com/office/officeart/2005/8/layout/orgChart1"/>
    <dgm:cxn modelId="{DB982037-3D5A-495D-921B-9C7806E45F8F}" type="presParOf" srcId="{4646DA80-B518-461C-BE7E-7AF06A1B4506}" destId="{E32420FC-5D64-4027-A5BE-83ECA65AF26F}" srcOrd="0" destOrd="0" presId="urn:microsoft.com/office/officeart/2005/8/layout/orgChart1"/>
    <dgm:cxn modelId="{FFA24C8B-45B7-4314-8F09-087A94AD208C}" type="presParOf" srcId="{E32420FC-5D64-4027-A5BE-83ECA65AF26F}" destId="{C1F4C146-2BE2-4FFE-870D-12232EC45C08}" srcOrd="0" destOrd="0" presId="urn:microsoft.com/office/officeart/2005/8/layout/orgChart1"/>
    <dgm:cxn modelId="{E1BF25B8-544A-4733-847A-56FA82D65ABA}" type="presParOf" srcId="{E32420FC-5D64-4027-A5BE-83ECA65AF26F}" destId="{C18489F7-2628-4216-87A0-A81B287DB3AD}" srcOrd="1" destOrd="0" presId="urn:microsoft.com/office/officeart/2005/8/layout/orgChart1"/>
    <dgm:cxn modelId="{2CD17D96-7881-4112-AC35-DD4D5DCAE9EA}" type="presParOf" srcId="{4646DA80-B518-461C-BE7E-7AF06A1B4506}" destId="{BF199220-4BDD-420C-B9AA-BD1346FFC76D}" srcOrd="1" destOrd="0" presId="urn:microsoft.com/office/officeart/2005/8/layout/orgChart1"/>
    <dgm:cxn modelId="{A789B597-4B73-4C6F-9A38-A16E690908D9}" type="presParOf" srcId="{4646DA80-B518-461C-BE7E-7AF06A1B4506}" destId="{C6E6DEEE-DF07-446B-A421-B4C57A1BF12F}" srcOrd="2" destOrd="0" presId="urn:microsoft.com/office/officeart/2005/8/layout/orgChart1"/>
    <dgm:cxn modelId="{F8B22B61-586A-40DD-B36C-1DE0B2464E3C}" type="presParOf" srcId="{DDD9D2ED-1DD4-4E5F-882C-9B6581FBC114}" destId="{A292AA03-2980-42C7-9840-04DB4666152A}" srcOrd="2" destOrd="0" presId="urn:microsoft.com/office/officeart/2005/8/layout/orgChart1"/>
    <dgm:cxn modelId="{F355B12D-5259-46F3-BE73-311715C7C31D}" type="presParOf" srcId="{6A8A77E3-F037-434A-BBFD-83BE0E8FA430}" destId="{9EB27F70-F770-408D-B1E7-2C35FDECEBEB}" srcOrd="2" destOrd="0" presId="urn:microsoft.com/office/officeart/2005/8/layout/orgChart1"/>
    <dgm:cxn modelId="{93AACADE-F3E8-4B7C-A6C0-23CB3DBAA16D}" type="presParOf" srcId="{6A8A77E3-F037-434A-BBFD-83BE0E8FA430}" destId="{5F6C60A7-718E-4651-B631-8E8343D19C9A}" srcOrd="3" destOrd="0" presId="urn:microsoft.com/office/officeart/2005/8/layout/orgChart1"/>
    <dgm:cxn modelId="{7F9559C8-B703-4070-8C5F-05DE8868808C}" type="presParOf" srcId="{5F6C60A7-718E-4651-B631-8E8343D19C9A}" destId="{C2593B15-7752-4A67-B955-113D58EE7CB5}" srcOrd="0" destOrd="0" presId="urn:microsoft.com/office/officeart/2005/8/layout/orgChart1"/>
    <dgm:cxn modelId="{89ECF61C-F9AC-4570-BFC6-184AD879DD13}" type="presParOf" srcId="{C2593B15-7752-4A67-B955-113D58EE7CB5}" destId="{E64F38E4-C4EA-495E-9569-A41A1A6970FD}" srcOrd="0" destOrd="0" presId="urn:microsoft.com/office/officeart/2005/8/layout/orgChart1"/>
    <dgm:cxn modelId="{91C4C586-28B4-4ED3-B0F4-22A03DD19B5E}" type="presParOf" srcId="{C2593B15-7752-4A67-B955-113D58EE7CB5}" destId="{0A8EE213-5731-4BFB-B762-886D3DCAD9EA}" srcOrd="1" destOrd="0" presId="urn:microsoft.com/office/officeart/2005/8/layout/orgChart1"/>
    <dgm:cxn modelId="{23538F32-A4D5-42A2-B358-0538340A49BE}" type="presParOf" srcId="{5F6C60A7-718E-4651-B631-8E8343D19C9A}" destId="{92CB51CB-DC6C-4A25-ADDB-E5A7E00EC1F2}" srcOrd="1" destOrd="0" presId="urn:microsoft.com/office/officeart/2005/8/layout/orgChart1"/>
    <dgm:cxn modelId="{9DD05825-575E-4BB5-9565-43B9C8BE8961}" type="presParOf" srcId="{92CB51CB-DC6C-4A25-ADDB-E5A7E00EC1F2}" destId="{E426E076-0574-4748-BA69-F0D864FA62EE}" srcOrd="0" destOrd="0" presId="urn:microsoft.com/office/officeart/2005/8/layout/orgChart1"/>
    <dgm:cxn modelId="{72C4EB83-860C-44F0-A267-541DB15A1AF7}" type="presParOf" srcId="{92CB51CB-DC6C-4A25-ADDB-E5A7E00EC1F2}" destId="{BE544BA1-EE88-43E6-A3B2-6A23BACBF981}" srcOrd="1" destOrd="0" presId="urn:microsoft.com/office/officeart/2005/8/layout/orgChart1"/>
    <dgm:cxn modelId="{5382EB74-C9E0-4E86-9DC4-B2270A7BA7E4}" type="presParOf" srcId="{BE544BA1-EE88-43E6-A3B2-6A23BACBF981}" destId="{399EBC03-0010-4DB6-8E00-74464969B61E}" srcOrd="0" destOrd="0" presId="urn:microsoft.com/office/officeart/2005/8/layout/orgChart1"/>
    <dgm:cxn modelId="{11140634-01B9-42EF-A879-E777CB02FA8C}" type="presParOf" srcId="{399EBC03-0010-4DB6-8E00-74464969B61E}" destId="{D77E7D69-89B5-4C6B-A1CF-F25D56673352}" srcOrd="0" destOrd="0" presId="urn:microsoft.com/office/officeart/2005/8/layout/orgChart1"/>
    <dgm:cxn modelId="{A1570562-446E-47DD-BA8E-34B585B6BC3F}" type="presParOf" srcId="{399EBC03-0010-4DB6-8E00-74464969B61E}" destId="{7EAB262F-DBA8-4C1E-B411-41290CAF8D07}" srcOrd="1" destOrd="0" presId="urn:microsoft.com/office/officeart/2005/8/layout/orgChart1"/>
    <dgm:cxn modelId="{86DCE7C7-9EA0-4841-AC40-8F3A4A440761}" type="presParOf" srcId="{BE544BA1-EE88-43E6-A3B2-6A23BACBF981}" destId="{0DB71C96-30B8-4299-8371-9E1A02F49466}" srcOrd="1" destOrd="0" presId="urn:microsoft.com/office/officeart/2005/8/layout/orgChart1"/>
    <dgm:cxn modelId="{F601701D-3932-43DC-8C7D-26E757AAAB5B}" type="presParOf" srcId="{BE544BA1-EE88-43E6-A3B2-6A23BACBF981}" destId="{2B3FFBC9-485B-48EF-A302-71A1AC1F42D9}" srcOrd="2" destOrd="0" presId="urn:microsoft.com/office/officeart/2005/8/layout/orgChart1"/>
    <dgm:cxn modelId="{F14C89AA-3820-4C03-9B1C-B349AD3F4310}" type="presParOf" srcId="{92CB51CB-DC6C-4A25-ADDB-E5A7E00EC1F2}" destId="{D974F13A-8C74-4EF2-9A0F-732773CA7269}" srcOrd="2" destOrd="0" presId="urn:microsoft.com/office/officeart/2005/8/layout/orgChart1"/>
    <dgm:cxn modelId="{2212C573-28FF-4B48-A358-6AD271031802}" type="presParOf" srcId="{92CB51CB-DC6C-4A25-ADDB-E5A7E00EC1F2}" destId="{7870758F-DF0C-4F37-B6DF-19E60248FF35}" srcOrd="3" destOrd="0" presId="urn:microsoft.com/office/officeart/2005/8/layout/orgChart1"/>
    <dgm:cxn modelId="{B5B5D788-2C61-4802-80B0-F64229476C98}" type="presParOf" srcId="{7870758F-DF0C-4F37-B6DF-19E60248FF35}" destId="{978AF9D8-6BE4-4C68-870C-AF6EB192FA03}" srcOrd="0" destOrd="0" presId="urn:microsoft.com/office/officeart/2005/8/layout/orgChart1"/>
    <dgm:cxn modelId="{E3B1E6DC-7754-408E-8970-A04982276BEF}" type="presParOf" srcId="{978AF9D8-6BE4-4C68-870C-AF6EB192FA03}" destId="{C92686AB-4AB6-4422-80B7-E7705F0D353C}" srcOrd="0" destOrd="0" presId="urn:microsoft.com/office/officeart/2005/8/layout/orgChart1"/>
    <dgm:cxn modelId="{89725575-5AE1-4464-9954-79527895FBB2}" type="presParOf" srcId="{978AF9D8-6BE4-4C68-870C-AF6EB192FA03}" destId="{AF4F1E7F-5B19-4ABC-BEE7-F17522FDD82B}" srcOrd="1" destOrd="0" presId="urn:microsoft.com/office/officeart/2005/8/layout/orgChart1"/>
    <dgm:cxn modelId="{7775AC9A-2ABD-4BD4-83CB-9453286B9790}" type="presParOf" srcId="{7870758F-DF0C-4F37-B6DF-19E60248FF35}" destId="{D0F21A6D-33EB-4A97-AD1C-1077DA69D3E8}" srcOrd="1" destOrd="0" presId="urn:microsoft.com/office/officeart/2005/8/layout/orgChart1"/>
    <dgm:cxn modelId="{1ED0F62E-A9A1-4ACE-A26E-EA420204276E}" type="presParOf" srcId="{7870758F-DF0C-4F37-B6DF-19E60248FF35}" destId="{25B77837-26D3-46FB-988D-A9A1CE933F9A}" srcOrd="2" destOrd="0" presId="urn:microsoft.com/office/officeart/2005/8/layout/orgChart1"/>
    <dgm:cxn modelId="{E661C853-DA29-495E-88A7-16CD115E4F1A}" type="presParOf" srcId="{92CB51CB-DC6C-4A25-ADDB-E5A7E00EC1F2}" destId="{864B8D90-3517-4466-B1A9-B215DF96DDEF}" srcOrd="4" destOrd="0" presId="urn:microsoft.com/office/officeart/2005/8/layout/orgChart1"/>
    <dgm:cxn modelId="{0171D842-3C6E-4EE8-AF3F-8BB7C794BA08}" type="presParOf" srcId="{92CB51CB-DC6C-4A25-ADDB-E5A7E00EC1F2}" destId="{5D0A89AC-579F-46C1-B01A-C7B5CA2F627D}" srcOrd="5" destOrd="0" presId="urn:microsoft.com/office/officeart/2005/8/layout/orgChart1"/>
    <dgm:cxn modelId="{74F6EF97-075E-4EB6-98DD-4296AA7D9192}" type="presParOf" srcId="{5D0A89AC-579F-46C1-B01A-C7B5CA2F627D}" destId="{516BF773-BC48-4BD2-B6F2-02968774382F}" srcOrd="0" destOrd="0" presId="urn:microsoft.com/office/officeart/2005/8/layout/orgChart1"/>
    <dgm:cxn modelId="{ADA47313-8836-446F-BC58-0990FC196B37}" type="presParOf" srcId="{516BF773-BC48-4BD2-B6F2-02968774382F}" destId="{1C22B131-48FC-494C-9EBE-885F46C50549}" srcOrd="0" destOrd="0" presId="urn:microsoft.com/office/officeart/2005/8/layout/orgChart1"/>
    <dgm:cxn modelId="{9A4A0F71-BD05-4E99-9CF4-CF8A4B4EFB7D}" type="presParOf" srcId="{516BF773-BC48-4BD2-B6F2-02968774382F}" destId="{E8F11C68-801E-4CAE-9B62-F4DB96FE57E4}" srcOrd="1" destOrd="0" presId="urn:microsoft.com/office/officeart/2005/8/layout/orgChart1"/>
    <dgm:cxn modelId="{841EC7D3-C58D-401F-859D-99F4D3AFD1D3}" type="presParOf" srcId="{5D0A89AC-579F-46C1-B01A-C7B5CA2F627D}" destId="{3D0EBAF0-E762-4195-AF2F-66AF9AAB88EA}" srcOrd="1" destOrd="0" presId="urn:microsoft.com/office/officeart/2005/8/layout/orgChart1"/>
    <dgm:cxn modelId="{BDE2362A-90C8-4F54-8F0A-FE838FC60FA6}" type="presParOf" srcId="{5D0A89AC-579F-46C1-B01A-C7B5CA2F627D}" destId="{E984DC06-DD2D-4026-9404-09E505CDFC70}" srcOrd="2" destOrd="0" presId="urn:microsoft.com/office/officeart/2005/8/layout/orgChart1"/>
    <dgm:cxn modelId="{DE89E8CA-B59A-45BC-AA4D-67A478104D1C}" type="presParOf" srcId="{5F6C60A7-718E-4651-B631-8E8343D19C9A}" destId="{616401D7-6478-4097-804E-A74082799E20}" srcOrd="2" destOrd="0" presId="urn:microsoft.com/office/officeart/2005/8/layout/orgChart1"/>
    <dgm:cxn modelId="{E7194998-6FF0-43B8-8CD3-9B8B47DC8684}" type="presParOf" srcId="{6A8A77E3-F037-434A-BBFD-83BE0E8FA430}" destId="{634E0C14-54E5-46C4-B306-8F97D33A6215}" srcOrd="4" destOrd="0" presId="urn:microsoft.com/office/officeart/2005/8/layout/orgChart1"/>
    <dgm:cxn modelId="{A9E9BE61-1A90-41A3-8480-79570F9460C0}" type="presParOf" srcId="{6A8A77E3-F037-434A-BBFD-83BE0E8FA430}" destId="{F3539C37-5604-4CC9-BD16-614B1F44873E}" srcOrd="5" destOrd="0" presId="urn:microsoft.com/office/officeart/2005/8/layout/orgChart1"/>
    <dgm:cxn modelId="{08EE6979-2993-4495-9BC1-9AB0EFDEB8F6}" type="presParOf" srcId="{F3539C37-5604-4CC9-BD16-614B1F44873E}" destId="{971FC39C-275E-44D2-855A-2EEE7DA922A6}" srcOrd="0" destOrd="0" presId="urn:microsoft.com/office/officeart/2005/8/layout/orgChart1"/>
    <dgm:cxn modelId="{1DDF5117-C346-40E6-B5D7-C1928868C4AE}" type="presParOf" srcId="{971FC39C-275E-44D2-855A-2EEE7DA922A6}" destId="{9B4B40A1-A9CC-4155-B9D1-6A564A10B2A9}" srcOrd="0" destOrd="0" presId="urn:microsoft.com/office/officeart/2005/8/layout/orgChart1"/>
    <dgm:cxn modelId="{58E0A162-8633-4AB6-9E60-82ECF27AC139}" type="presParOf" srcId="{971FC39C-275E-44D2-855A-2EEE7DA922A6}" destId="{4FC407B6-C71B-47B7-A942-B117B5DCFC04}" srcOrd="1" destOrd="0" presId="urn:microsoft.com/office/officeart/2005/8/layout/orgChart1"/>
    <dgm:cxn modelId="{3F197BD9-D317-45E1-A72E-3A87D4BF3F39}" type="presParOf" srcId="{F3539C37-5604-4CC9-BD16-614B1F44873E}" destId="{687F9A74-E3B2-4FE2-A26A-F7356FD0D089}" srcOrd="1" destOrd="0" presId="urn:microsoft.com/office/officeart/2005/8/layout/orgChart1"/>
    <dgm:cxn modelId="{8CFA9F3C-729B-4F7E-B095-27752F327730}" type="presParOf" srcId="{687F9A74-E3B2-4FE2-A26A-F7356FD0D089}" destId="{DFCF5F93-D780-4CE7-9490-243AD6D580F4}" srcOrd="0" destOrd="0" presId="urn:microsoft.com/office/officeart/2005/8/layout/orgChart1"/>
    <dgm:cxn modelId="{AE18948D-EA2C-47A7-ABDF-EF75A29811D7}" type="presParOf" srcId="{687F9A74-E3B2-4FE2-A26A-F7356FD0D089}" destId="{B3F44FD7-30ED-4C47-9EFA-B0EDE16CBA35}" srcOrd="1" destOrd="0" presId="urn:microsoft.com/office/officeart/2005/8/layout/orgChart1"/>
    <dgm:cxn modelId="{2E6BBE25-9935-4DBC-A972-52CDEA734915}" type="presParOf" srcId="{B3F44FD7-30ED-4C47-9EFA-B0EDE16CBA35}" destId="{06F3D109-7FAA-4C7D-A7BE-739A1A9A1941}" srcOrd="0" destOrd="0" presId="urn:microsoft.com/office/officeart/2005/8/layout/orgChart1"/>
    <dgm:cxn modelId="{3DBC7BBF-8555-4124-9909-D52EDB386531}" type="presParOf" srcId="{06F3D109-7FAA-4C7D-A7BE-739A1A9A1941}" destId="{FC504120-97D2-44F8-9C5A-94A76C39FD79}" srcOrd="0" destOrd="0" presId="urn:microsoft.com/office/officeart/2005/8/layout/orgChart1"/>
    <dgm:cxn modelId="{3DAC4996-7E0A-4157-B731-72A6ED870DCE}" type="presParOf" srcId="{06F3D109-7FAA-4C7D-A7BE-739A1A9A1941}" destId="{215C74D3-4252-4D4B-AEA7-FA29BEF67E07}" srcOrd="1" destOrd="0" presId="urn:microsoft.com/office/officeart/2005/8/layout/orgChart1"/>
    <dgm:cxn modelId="{9A3C4D78-3379-4927-AD15-B1B2488D9320}" type="presParOf" srcId="{B3F44FD7-30ED-4C47-9EFA-B0EDE16CBA35}" destId="{6CFC7939-B7B8-4EF9-9347-07406506FBE3}" srcOrd="1" destOrd="0" presId="urn:microsoft.com/office/officeart/2005/8/layout/orgChart1"/>
    <dgm:cxn modelId="{E4C6BA44-3ACB-4523-BA07-6839CDC8AD7E}" type="presParOf" srcId="{B3F44FD7-30ED-4C47-9EFA-B0EDE16CBA35}" destId="{D9479D77-23C9-4371-AA95-41FD440999F9}" srcOrd="2" destOrd="0" presId="urn:microsoft.com/office/officeart/2005/8/layout/orgChart1"/>
    <dgm:cxn modelId="{B41374A6-F31E-4FB1-B384-57E853949703}" type="presParOf" srcId="{687F9A74-E3B2-4FE2-A26A-F7356FD0D089}" destId="{47E59C14-A470-4557-9E32-CCE5582C70DD}" srcOrd="2" destOrd="0" presId="urn:microsoft.com/office/officeart/2005/8/layout/orgChart1"/>
    <dgm:cxn modelId="{C8D82451-9C2E-41EC-A8AE-E4BB106DF50F}" type="presParOf" srcId="{687F9A74-E3B2-4FE2-A26A-F7356FD0D089}" destId="{3E32DE4D-86E7-44A5-99B1-B9A8A5920DBD}" srcOrd="3" destOrd="0" presId="urn:microsoft.com/office/officeart/2005/8/layout/orgChart1"/>
    <dgm:cxn modelId="{0AD8C01E-C04F-4226-ACFE-7B05762F1FD6}" type="presParOf" srcId="{3E32DE4D-86E7-44A5-99B1-B9A8A5920DBD}" destId="{95324EB8-65FE-40AF-B4AE-839757B44502}" srcOrd="0" destOrd="0" presId="urn:microsoft.com/office/officeart/2005/8/layout/orgChart1"/>
    <dgm:cxn modelId="{F195971A-45A0-4279-B08E-790ECACAE483}" type="presParOf" srcId="{95324EB8-65FE-40AF-B4AE-839757B44502}" destId="{456B8E4C-789A-4765-9603-05221A53DA8F}" srcOrd="0" destOrd="0" presId="urn:microsoft.com/office/officeart/2005/8/layout/orgChart1"/>
    <dgm:cxn modelId="{993677D3-D8C4-4C43-A5A1-0A994E47687C}" type="presParOf" srcId="{95324EB8-65FE-40AF-B4AE-839757B44502}" destId="{DB35E3C5-A71F-41D7-8C53-446A7A6589FA}" srcOrd="1" destOrd="0" presId="urn:microsoft.com/office/officeart/2005/8/layout/orgChart1"/>
    <dgm:cxn modelId="{5840FAE6-9A9F-439F-AE7D-42759EE9EE8B}" type="presParOf" srcId="{3E32DE4D-86E7-44A5-99B1-B9A8A5920DBD}" destId="{F40F4FA8-C0A2-47A4-B6F1-D8FBD839D7EE}" srcOrd="1" destOrd="0" presId="urn:microsoft.com/office/officeart/2005/8/layout/orgChart1"/>
    <dgm:cxn modelId="{E1EF47A6-8D66-420C-AE6C-3AC287FF4B59}" type="presParOf" srcId="{3E32DE4D-86E7-44A5-99B1-B9A8A5920DBD}" destId="{B483692F-BFBF-4F35-A134-C56B4FCF969A}" srcOrd="2" destOrd="0" presId="urn:microsoft.com/office/officeart/2005/8/layout/orgChart1"/>
    <dgm:cxn modelId="{B980378F-676C-48C0-8AC9-0630BCC1570C}" type="presParOf" srcId="{F3539C37-5604-4CC9-BD16-614B1F44873E}" destId="{B5D6EF87-5CB5-4E37-97B6-867662A99F3E}" srcOrd="2" destOrd="0" presId="urn:microsoft.com/office/officeart/2005/8/layout/orgChart1"/>
    <dgm:cxn modelId="{91505813-04B2-491E-A6F9-6B935FF4F51E}" type="presParOf" srcId="{AC8889EF-846C-4594-B062-0102BBEE9B90}" destId="{6202848B-717B-4CE1-B625-D3B67DB6C7B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694FC2-1502-4F00-979A-94CDE6A8B7EB}" type="doc">
      <dgm:prSet loTypeId="urn:microsoft.com/office/officeart/2005/8/layout/pyramid2" loCatId="pyramid" qsTypeId="urn:microsoft.com/office/officeart/2005/8/quickstyle/simple1" qsCatId="simple" csTypeId="urn:microsoft.com/office/officeart/2005/8/colors/accent1_2" csCatId="accent1" phldr="1"/>
      <dgm:spPr/>
    </dgm:pt>
    <dgm:pt modelId="{7B164B5A-B09B-4AB8-AB2A-7980F09724F1}">
      <dgm:prSet phldrT="[Text]"/>
      <dgm:spPr/>
      <dgm:t>
        <a:bodyPr/>
        <a:lstStyle/>
        <a:p>
          <a:r>
            <a:rPr lang="sr-Latn-BA" dirty="0" smtClean="0"/>
            <a:t>Razlučni povjerioci</a:t>
          </a:r>
          <a:endParaRPr lang="en-US" dirty="0"/>
        </a:p>
      </dgm:t>
    </dgm:pt>
    <dgm:pt modelId="{9F4A65D9-7282-4094-87E8-EF2D503598BB}" type="parTrans" cxnId="{70A041A4-9243-4370-8301-3998FC257530}">
      <dgm:prSet/>
      <dgm:spPr/>
      <dgm:t>
        <a:bodyPr/>
        <a:lstStyle/>
        <a:p>
          <a:endParaRPr lang="en-US"/>
        </a:p>
      </dgm:t>
    </dgm:pt>
    <dgm:pt modelId="{61D3319C-6619-4010-B104-92A77E26F636}" type="sibTrans" cxnId="{70A041A4-9243-4370-8301-3998FC257530}">
      <dgm:prSet/>
      <dgm:spPr/>
      <dgm:t>
        <a:bodyPr/>
        <a:lstStyle/>
        <a:p>
          <a:endParaRPr lang="en-US"/>
        </a:p>
      </dgm:t>
    </dgm:pt>
    <dgm:pt modelId="{D605B35C-9CF3-48E5-BA43-D67A275A4778}">
      <dgm:prSet phldrT="[Text]"/>
      <dgm:spPr/>
      <dgm:t>
        <a:bodyPr/>
        <a:lstStyle/>
        <a:p>
          <a:r>
            <a:rPr lang="sr-Latn-BA" dirty="0" smtClean="0"/>
            <a:t>Stečajni povjerioci:</a:t>
          </a:r>
        </a:p>
        <a:p>
          <a:r>
            <a:rPr lang="sr-Latn-BA" dirty="0" smtClean="0"/>
            <a:t>1. Višeg isplatnog reda,</a:t>
          </a:r>
        </a:p>
        <a:p>
          <a:r>
            <a:rPr lang="sr-Latn-BA" dirty="0" smtClean="0"/>
            <a:t>2. Opšteg isplatnog reda,</a:t>
          </a:r>
        </a:p>
        <a:p>
          <a:r>
            <a:rPr lang="sr-Latn-BA" dirty="0" smtClean="0"/>
            <a:t>3. Nižeg isplatnog reda</a:t>
          </a:r>
          <a:endParaRPr lang="en-US" dirty="0"/>
        </a:p>
      </dgm:t>
    </dgm:pt>
    <dgm:pt modelId="{183BBA01-8C3E-4D03-8752-C25C5DBB7C56}" type="parTrans" cxnId="{80671317-04AD-42FF-AE8B-C33F07E580D5}">
      <dgm:prSet/>
      <dgm:spPr/>
      <dgm:t>
        <a:bodyPr/>
        <a:lstStyle/>
        <a:p>
          <a:endParaRPr lang="en-US"/>
        </a:p>
      </dgm:t>
    </dgm:pt>
    <dgm:pt modelId="{23FD2219-45C1-4ADE-A783-B9857DA70F9B}" type="sibTrans" cxnId="{80671317-04AD-42FF-AE8B-C33F07E580D5}">
      <dgm:prSet/>
      <dgm:spPr/>
      <dgm:t>
        <a:bodyPr/>
        <a:lstStyle/>
        <a:p>
          <a:endParaRPr lang="en-US"/>
        </a:p>
      </dgm:t>
    </dgm:pt>
    <dgm:pt modelId="{9C9D0BEF-ACF1-48CE-B0D5-543C1027B1EC}">
      <dgm:prSet phldrT="[Text]"/>
      <dgm:spPr/>
      <dgm:t>
        <a:bodyPr/>
        <a:lstStyle/>
        <a:p>
          <a:r>
            <a:rPr lang="sr-Latn-BA" dirty="0" smtClean="0"/>
            <a:t>Članovi društva</a:t>
          </a:r>
          <a:endParaRPr lang="en-US" dirty="0"/>
        </a:p>
      </dgm:t>
    </dgm:pt>
    <dgm:pt modelId="{B3689A81-08B6-4CBB-A89F-FC3E6D2633E1}" type="parTrans" cxnId="{77C85D50-8D5C-416E-A5D4-5FBB8E861A3E}">
      <dgm:prSet/>
      <dgm:spPr/>
      <dgm:t>
        <a:bodyPr/>
        <a:lstStyle/>
        <a:p>
          <a:endParaRPr lang="en-US"/>
        </a:p>
      </dgm:t>
    </dgm:pt>
    <dgm:pt modelId="{BCD3544C-A9B1-43C8-99FB-4027D3B045BC}" type="sibTrans" cxnId="{77C85D50-8D5C-416E-A5D4-5FBB8E861A3E}">
      <dgm:prSet/>
      <dgm:spPr/>
      <dgm:t>
        <a:bodyPr/>
        <a:lstStyle/>
        <a:p>
          <a:endParaRPr lang="en-US"/>
        </a:p>
      </dgm:t>
    </dgm:pt>
    <dgm:pt modelId="{E455BC08-7DE5-4EF9-9879-DDC7C2033FAD}">
      <dgm:prSet/>
      <dgm:spPr/>
      <dgm:t>
        <a:bodyPr/>
        <a:lstStyle/>
        <a:p>
          <a:r>
            <a:rPr lang="sr-Latn-BA" dirty="0" smtClean="0"/>
            <a:t>Troškovi postupka i dugovi stečajne mase</a:t>
          </a:r>
          <a:endParaRPr lang="en-US" dirty="0"/>
        </a:p>
      </dgm:t>
    </dgm:pt>
    <dgm:pt modelId="{FDD1DC28-ED91-4964-B8BC-A599F6989891}" type="parTrans" cxnId="{3D38CB05-3BB5-43D9-970F-79F4F1C53B61}">
      <dgm:prSet/>
      <dgm:spPr/>
      <dgm:t>
        <a:bodyPr/>
        <a:lstStyle/>
        <a:p>
          <a:endParaRPr lang="en-US"/>
        </a:p>
      </dgm:t>
    </dgm:pt>
    <dgm:pt modelId="{F71EE10F-E7EE-48D7-A2E9-8CC091A1B416}" type="sibTrans" cxnId="{3D38CB05-3BB5-43D9-970F-79F4F1C53B61}">
      <dgm:prSet/>
      <dgm:spPr/>
      <dgm:t>
        <a:bodyPr/>
        <a:lstStyle/>
        <a:p>
          <a:endParaRPr lang="en-US"/>
        </a:p>
      </dgm:t>
    </dgm:pt>
    <dgm:pt modelId="{E5E97B37-04E6-43C9-9A48-C53B50B1B14F}" type="pres">
      <dgm:prSet presAssocID="{B4694FC2-1502-4F00-979A-94CDE6A8B7EB}" presName="compositeShape" presStyleCnt="0">
        <dgm:presLayoutVars>
          <dgm:dir/>
          <dgm:resizeHandles/>
        </dgm:presLayoutVars>
      </dgm:prSet>
      <dgm:spPr/>
    </dgm:pt>
    <dgm:pt modelId="{76A48DDF-8886-4740-A12D-11561391A12E}" type="pres">
      <dgm:prSet presAssocID="{B4694FC2-1502-4F00-979A-94CDE6A8B7EB}" presName="pyramid" presStyleLbl="node1" presStyleIdx="0" presStyleCnt="1" custScaleX="106363" custLinFactNeighborX="-25864"/>
      <dgm:spPr/>
    </dgm:pt>
    <dgm:pt modelId="{3E00196E-C309-42DB-AD19-97B790E78B2C}" type="pres">
      <dgm:prSet presAssocID="{B4694FC2-1502-4F00-979A-94CDE6A8B7EB}" presName="theList" presStyleCnt="0"/>
      <dgm:spPr/>
    </dgm:pt>
    <dgm:pt modelId="{9AD4D13A-A8AD-455F-8259-51ACEA940181}" type="pres">
      <dgm:prSet presAssocID="{7B164B5A-B09B-4AB8-AB2A-7980F09724F1}" presName="aNode" presStyleLbl="fgAcc1" presStyleIdx="0" presStyleCnt="4" custScaleX="87630" custLinFactNeighborX="-56416" custLinFactNeighborY="-69090">
        <dgm:presLayoutVars>
          <dgm:bulletEnabled val="1"/>
        </dgm:presLayoutVars>
      </dgm:prSet>
      <dgm:spPr/>
      <dgm:t>
        <a:bodyPr/>
        <a:lstStyle/>
        <a:p>
          <a:endParaRPr lang="en-US"/>
        </a:p>
      </dgm:t>
    </dgm:pt>
    <dgm:pt modelId="{9FDBDA5D-06B8-4544-8C74-A8A8B38B3E1F}" type="pres">
      <dgm:prSet presAssocID="{7B164B5A-B09B-4AB8-AB2A-7980F09724F1}" presName="aSpace" presStyleCnt="0"/>
      <dgm:spPr/>
    </dgm:pt>
    <dgm:pt modelId="{E06BE8B5-6632-4C28-855F-459E066D4964}" type="pres">
      <dgm:prSet presAssocID="{E455BC08-7DE5-4EF9-9879-DDC7C2033FAD}" presName="aNode" presStyleLbl="fgAcc1" presStyleIdx="1" presStyleCnt="4" custScaleX="87629" custScaleY="135957" custLinFactNeighborX="-56416" custLinFactNeighborY="42489">
        <dgm:presLayoutVars>
          <dgm:bulletEnabled val="1"/>
        </dgm:presLayoutVars>
      </dgm:prSet>
      <dgm:spPr/>
      <dgm:t>
        <a:bodyPr/>
        <a:lstStyle/>
        <a:p>
          <a:endParaRPr lang="sr-Latn-BA"/>
        </a:p>
      </dgm:t>
    </dgm:pt>
    <dgm:pt modelId="{C7668425-A7A0-4C9B-B9FF-8EFB36791E27}" type="pres">
      <dgm:prSet presAssocID="{E455BC08-7DE5-4EF9-9879-DDC7C2033FAD}" presName="aSpace" presStyleCnt="0"/>
      <dgm:spPr/>
    </dgm:pt>
    <dgm:pt modelId="{732985CD-88C8-4413-A76D-A5C2531AFE5B}" type="pres">
      <dgm:prSet presAssocID="{D605B35C-9CF3-48E5-BA43-D67A275A4778}" presName="aNode" presStyleLbl="fgAcc1" presStyleIdx="2" presStyleCnt="4" custScaleX="93499" custScaleY="289918" custLinFactNeighborX="-53481" custLinFactNeighborY="68728">
        <dgm:presLayoutVars>
          <dgm:bulletEnabled val="1"/>
        </dgm:presLayoutVars>
      </dgm:prSet>
      <dgm:spPr/>
      <dgm:t>
        <a:bodyPr/>
        <a:lstStyle/>
        <a:p>
          <a:endParaRPr lang="en-US"/>
        </a:p>
      </dgm:t>
    </dgm:pt>
    <dgm:pt modelId="{52D58DFF-7712-498B-913F-D9E661026036}" type="pres">
      <dgm:prSet presAssocID="{D605B35C-9CF3-48E5-BA43-D67A275A4778}" presName="aSpace" presStyleCnt="0"/>
      <dgm:spPr/>
    </dgm:pt>
    <dgm:pt modelId="{4C7B5A7B-8973-445C-A9B7-1B49A74D6444}" type="pres">
      <dgm:prSet presAssocID="{9C9D0BEF-ACF1-48CE-B0D5-543C1027B1EC}" presName="aNode" presStyleLbl="fgAcc1" presStyleIdx="3" presStyleCnt="4" custScaleX="80419" custLinFactY="60370" custLinFactNeighborX="-55416" custLinFactNeighborY="100000">
        <dgm:presLayoutVars>
          <dgm:bulletEnabled val="1"/>
        </dgm:presLayoutVars>
      </dgm:prSet>
      <dgm:spPr/>
      <dgm:t>
        <a:bodyPr/>
        <a:lstStyle/>
        <a:p>
          <a:endParaRPr lang="sr-Latn-BA"/>
        </a:p>
      </dgm:t>
    </dgm:pt>
    <dgm:pt modelId="{5D371AB0-5218-4828-96D5-60330EAF9E03}" type="pres">
      <dgm:prSet presAssocID="{9C9D0BEF-ACF1-48CE-B0D5-543C1027B1EC}" presName="aSpace" presStyleCnt="0"/>
      <dgm:spPr/>
    </dgm:pt>
  </dgm:ptLst>
  <dgm:cxnLst>
    <dgm:cxn modelId="{77C85D50-8D5C-416E-A5D4-5FBB8E861A3E}" srcId="{B4694FC2-1502-4F00-979A-94CDE6A8B7EB}" destId="{9C9D0BEF-ACF1-48CE-B0D5-543C1027B1EC}" srcOrd="3" destOrd="0" parTransId="{B3689A81-08B6-4CBB-A89F-FC3E6D2633E1}" sibTransId="{BCD3544C-A9B1-43C8-99FB-4027D3B045BC}"/>
    <dgm:cxn modelId="{241FDC08-2FD3-467E-B2B2-24DE386C7C71}" type="presOf" srcId="{E455BC08-7DE5-4EF9-9879-DDC7C2033FAD}" destId="{E06BE8B5-6632-4C28-855F-459E066D4964}" srcOrd="0" destOrd="0" presId="urn:microsoft.com/office/officeart/2005/8/layout/pyramid2"/>
    <dgm:cxn modelId="{E5D8C550-5F40-41A3-92BE-35DCE7FF01AA}" type="presOf" srcId="{9C9D0BEF-ACF1-48CE-B0D5-543C1027B1EC}" destId="{4C7B5A7B-8973-445C-A9B7-1B49A74D6444}" srcOrd="0" destOrd="0" presId="urn:microsoft.com/office/officeart/2005/8/layout/pyramid2"/>
    <dgm:cxn modelId="{80671317-04AD-42FF-AE8B-C33F07E580D5}" srcId="{B4694FC2-1502-4F00-979A-94CDE6A8B7EB}" destId="{D605B35C-9CF3-48E5-BA43-D67A275A4778}" srcOrd="2" destOrd="0" parTransId="{183BBA01-8C3E-4D03-8752-C25C5DBB7C56}" sibTransId="{23FD2219-45C1-4ADE-A783-B9857DA70F9B}"/>
    <dgm:cxn modelId="{3D38CB05-3BB5-43D9-970F-79F4F1C53B61}" srcId="{B4694FC2-1502-4F00-979A-94CDE6A8B7EB}" destId="{E455BC08-7DE5-4EF9-9879-DDC7C2033FAD}" srcOrd="1" destOrd="0" parTransId="{FDD1DC28-ED91-4964-B8BC-A599F6989891}" sibTransId="{F71EE10F-E7EE-48D7-A2E9-8CC091A1B416}"/>
    <dgm:cxn modelId="{9C72BACC-32F6-4791-BACC-31138B1F3E83}" type="presOf" srcId="{D605B35C-9CF3-48E5-BA43-D67A275A4778}" destId="{732985CD-88C8-4413-A76D-A5C2531AFE5B}" srcOrd="0" destOrd="0" presId="urn:microsoft.com/office/officeart/2005/8/layout/pyramid2"/>
    <dgm:cxn modelId="{349993AB-C7ED-47EE-95A8-04287F74CA73}" type="presOf" srcId="{7B164B5A-B09B-4AB8-AB2A-7980F09724F1}" destId="{9AD4D13A-A8AD-455F-8259-51ACEA940181}" srcOrd="0" destOrd="0" presId="urn:microsoft.com/office/officeart/2005/8/layout/pyramid2"/>
    <dgm:cxn modelId="{BFF98EA4-54F8-49DC-A1B8-452011199B04}" type="presOf" srcId="{B4694FC2-1502-4F00-979A-94CDE6A8B7EB}" destId="{E5E97B37-04E6-43C9-9A48-C53B50B1B14F}" srcOrd="0" destOrd="0" presId="urn:microsoft.com/office/officeart/2005/8/layout/pyramid2"/>
    <dgm:cxn modelId="{70A041A4-9243-4370-8301-3998FC257530}" srcId="{B4694FC2-1502-4F00-979A-94CDE6A8B7EB}" destId="{7B164B5A-B09B-4AB8-AB2A-7980F09724F1}" srcOrd="0" destOrd="0" parTransId="{9F4A65D9-7282-4094-87E8-EF2D503598BB}" sibTransId="{61D3319C-6619-4010-B104-92A77E26F636}"/>
    <dgm:cxn modelId="{D67A27B6-E4DC-4FC6-809F-DF803151AC3E}" type="presParOf" srcId="{E5E97B37-04E6-43C9-9A48-C53B50B1B14F}" destId="{76A48DDF-8886-4740-A12D-11561391A12E}" srcOrd="0" destOrd="0" presId="urn:microsoft.com/office/officeart/2005/8/layout/pyramid2"/>
    <dgm:cxn modelId="{6FE5E97E-1C4B-445F-8845-E6EA44F5EF7E}" type="presParOf" srcId="{E5E97B37-04E6-43C9-9A48-C53B50B1B14F}" destId="{3E00196E-C309-42DB-AD19-97B790E78B2C}" srcOrd="1" destOrd="0" presId="urn:microsoft.com/office/officeart/2005/8/layout/pyramid2"/>
    <dgm:cxn modelId="{029FA361-8E3F-4174-96B5-23FBA1C4F5D7}" type="presParOf" srcId="{3E00196E-C309-42DB-AD19-97B790E78B2C}" destId="{9AD4D13A-A8AD-455F-8259-51ACEA940181}" srcOrd="0" destOrd="0" presId="urn:microsoft.com/office/officeart/2005/8/layout/pyramid2"/>
    <dgm:cxn modelId="{8EC74A17-AB4E-4C8F-8CE5-48AC33CC58FD}" type="presParOf" srcId="{3E00196E-C309-42DB-AD19-97B790E78B2C}" destId="{9FDBDA5D-06B8-4544-8C74-A8A8B38B3E1F}" srcOrd="1" destOrd="0" presId="urn:microsoft.com/office/officeart/2005/8/layout/pyramid2"/>
    <dgm:cxn modelId="{1DF1CD5B-D5E1-4C86-B22C-6BEC691378C4}" type="presParOf" srcId="{3E00196E-C309-42DB-AD19-97B790E78B2C}" destId="{E06BE8B5-6632-4C28-855F-459E066D4964}" srcOrd="2" destOrd="0" presId="urn:microsoft.com/office/officeart/2005/8/layout/pyramid2"/>
    <dgm:cxn modelId="{4C8E21E8-3FAD-458A-81E3-87F2AC56CC9A}" type="presParOf" srcId="{3E00196E-C309-42DB-AD19-97B790E78B2C}" destId="{C7668425-A7A0-4C9B-B9FF-8EFB36791E27}" srcOrd="3" destOrd="0" presId="urn:microsoft.com/office/officeart/2005/8/layout/pyramid2"/>
    <dgm:cxn modelId="{095896AF-1141-4E5D-8A6B-5191CA7A89EC}" type="presParOf" srcId="{3E00196E-C309-42DB-AD19-97B790E78B2C}" destId="{732985CD-88C8-4413-A76D-A5C2531AFE5B}" srcOrd="4" destOrd="0" presId="urn:microsoft.com/office/officeart/2005/8/layout/pyramid2"/>
    <dgm:cxn modelId="{EFBFB3A6-CE70-4693-A065-8FCE2D5B2F89}" type="presParOf" srcId="{3E00196E-C309-42DB-AD19-97B790E78B2C}" destId="{52D58DFF-7712-498B-913F-D9E661026036}" srcOrd="5" destOrd="0" presId="urn:microsoft.com/office/officeart/2005/8/layout/pyramid2"/>
    <dgm:cxn modelId="{94021710-CD8D-46DC-8625-E8C367162BC0}" type="presParOf" srcId="{3E00196E-C309-42DB-AD19-97B790E78B2C}" destId="{4C7B5A7B-8973-445C-A9B7-1B49A74D6444}" srcOrd="6" destOrd="0" presId="urn:microsoft.com/office/officeart/2005/8/layout/pyramid2"/>
    <dgm:cxn modelId="{C63B6625-2DBE-42F2-A9A6-20B39BB09A31}" type="presParOf" srcId="{3E00196E-C309-42DB-AD19-97B790E78B2C}" destId="{5D371AB0-5218-4828-96D5-60330EAF9E03}"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B0C3B-E871-424C-A6BC-98440056C68B}">
      <dsp:nvSpPr>
        <dsp:cNvPr id="0" name=""/>
        <dsp:cNvSpPr/>
      </dsp:nvSpPr>
      <dsp:spPr>
        <a:xfrm>
          <a:off x="2443822" y="497203"/>
          <a:ext cx="3780426" cy="3780426"/>
        </a:xfrm>
        <a:prstGeom prst="blockArc">
          <a:avLst>
            <a:gd name="adj1" fmla="val 11880000"/>
            <a:gd name="adj2" fmla="val 1620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11A7FB8-B301-4056-9486-8D8EF413A99C}">
      <dsp:nvSpPr>
        <dsp:cNvPr id="0" name=""/>
        <dsp:cNvSpPr/>
      </dsp:nvSpPr>
      <dsp:spPr>
        <a:xfrm>
          <a:off x="2443822" y="497203"/>
          <a:ext cx="3780426" cy="3780426"/>
        </a:xfrm>
        <a:prstGeom prst="blockArc">
          <a:avLst>
            <a:gd name="adj1" fmla="val 7560000"/>
            <a:gd name="adj2" fmla="val 1188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F81280-B22E-4320-A878-6BA9BD835C57}">
      <dsp:nvSpPr>
        <dsp:cNvPr id="0" name=""/>
        <dsp:cNvSpPr/>
      </dsp:nvSpPr>
      <dsp:spPr>
        <a:xfrm>
          <a:off x="2444434" y="497648"/>
          <a:ext cx="3780426" cy="3780426"/>
        </a:xfrm>
        <a:prstGeom prst="blockArc">
          <a:avLst>
            <a:gd name="adj1" fmla="val 3226533"/>
            <a:gd name="adj2" fmla="val 7561408"/>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BC2062-65DF-48EC-9380-25CFAC814E94}">
      <dsp:nvSpPr>
        <dsp:cNvPr id="0" name=""/>
        <dsp:cNvSpPr/>
      </dsp:nvSpPr>
      <dsp:spPr>
        <a:xfrm>
          <a:off x="2444057" y="497924"/>
          <a:ext cx="3780426" cy="3780426"/>
        </a:xfrm>
        <a:prstGeom prst="blockArc">
          <a:avLst>
            <a:gd name="adj1" fmla="val 20518588"/>
            <a:gd name="adj2" fmla="val 3225663"/>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CFAD8C-5141-47F5-9FCC-56CB3E317E1E}">
      <dsp:nvSpPr>
        <dsp:cNvPr id="0" name=""/>
        <dsp:cNvSpPr/>
      </dsp:nvSpPr>
      <dsp:spPr>
        <a:xfrm>
          <a:off x="2676753" y="522570"/>
          <a:ext cx="3648829" cy="3911985"/>
        </a:xfrm>
        <a:prstGeom prst="blockArc">
          <a:avLst>
            <a:gd name="adj1" fmla="val 16200000"/>
            <a:gd name="adj2" fmla="val 20520000"/>
            <a:gd name="adj3" fmla="val 464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4056A24-190A-405D-9018-E2B52A668AD0}">
      <dsp:nvSpPr>
        <dsp:cNvPr id="0" name=""/>
        <dsp:cNvSpPr/>
      </dsp:nvSpPr>
      <dsp:spPr>
        <a:xfrm>
          <a:off x="3240493" y="1516588"/>
          <a:ext cx="2187084" cy="1741656"/>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sr-Latn-BA" sz="2000" b="1" kern="1200" dirty="0" smtClean="0"/>
            <a:t>Konceptualni okvir restrukturiranja</a:t>
          </a:r>
          <a:endParaRPr lang="en-US" sz="2000" b="1" kern="1200" dirty="0"/>
        </a:p>
      </dsp:txBody>
      <dsp:txXfrm>
        <a:off x="3560784" y="1771648"/>
        <a:ext cx="1546502" cy="1231536"/>
      </dsp:txXfrm>
    </dsp:sp>
    <dsp:sp modelId="{BD382B8E-10B3-4ABE-BBED-292D8C5172EA}">
      <dsp:nvSpPr>
        <dsp:cNvPr id="0" name=""/>
        <dsp:cNvSpPr/>
      </dsp:nvSpPr>
      <dsp:spPr>
        <a:xfrm>
          <a:off x="3724456" y="72619"/>
          <a:ext cx="1219159" cy="936948"/>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sr-Latn-BA" sz="3600" kern="1200" dirty="0" smtClean="0"/>
            <a:t>1</a:t>
          </a:r>
          <a:endParaRPr lang="en-US" sz="3600" kern="1200" dirty="0"/>
        </a:p>
      </dsp:txBody>
      <dsp:txXfrm>
        <a:off x="3902998" y="209832"/>
        <a:ext cx="862075" cy="662522"/>
      </dsp:txXfrm>
    </dsp:sp>
    <dsp:sp modelId="{84CDFD95-61A4-471C-B84B-26B2CABD1FB1}">
      <dsp:nvSpPr>
        <dsp:cNvPr id="0" name=""/>
        <dsp:cNvSpPr/>
      </dsp:nvSpPr>
      <dsp:spPr>
        <a:xfrm>
          <a:off x="5480414" y="1329488"/>
          <a:ext cx="1219159" cy="974766"/>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sr-Latn-BA" sz="3600" kern="1200" dirty="0" smtClean="0"/>
            <a:t>5</a:t>
          </a:r>
          <a:endParaRPr lang="en-US" sz="3600" kern="1200" dirty="0"/>
        </a:p>
      </dsp:txBody>
      <dsp:txXfrm>
        <a:off x="5658956" y="1472239"/>
        <a:ext cx="862075" cy="689264"/>
      </dsp:txXfrm>
    </dsp:sp>
    <dsp:sp modelId="{A04D908F-ED64-47F1-B227-E603FBF2EDA5}">
      <dsp:nvSpPr>
        <dsp:cNvPr id="0" name=""/>
        <dsp:cNvSpPr/>
      </dsp:nvSpPr>
      <dsp:spPr>
        <a:xfrm>
          <a:off x="4816152" y="3457835"/>
          <a:ext cx="1219159" cy="838940"/>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sr-Latn-BA" sz="3600" kern="1200" dirty="0" smtClean="0"/>
            <a:t>4</a:t>
          </a:r>
          <a:endParaRPr lang="en-US" sz="3600" kern="1200" dirty="0"/>
        </a:p>
      </dsp:txBody>
      <dsp:txXfrm>
        <a:off x="4994694" y="3580695"/>
        <a:ext cx="862075" cy="593220"/>
      </dsp:txXfrm>
    </dsp:sp>
    <dsp:sp modelId="{0A14F60B-8754-4253-AE64-5A598BB33373}">
      <dsp:nvSpPr>
        <dsp:cNvPr id="0" name=""/>
        <dsp:cNvSpPr/>
      </dsp:nvSpPr>
      <dsp:spPr>
        <a:xfrm>
          <a:off x="2639214" y="3440312"/>
          <a:ext cx="1219159" cy="881622"/>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sr-Latn-BA" sz="3600" kern="1200" dirty="0" smtClean="0"/>
            <a:t>3</a:t>
          </a:r>
          <a:endParaRPr lang="en-US" sz="3600" kern="1200" dirty="0"/>
        </a:p>
      </dsp:txBody>
      <dsp:txXfrm>
        <a:off x="2817756" y="3569423"/>
        <a:ext cx="862075" cy="623400"/>
      </dsp:txXfrm>
    </dsp:sp>
    <dsp:sp modelId="{515E0962-BB5B-4D37-A4EF-29011F1F3790}">
      <dsp:nvSpPr>
        <dsp:cNvPr id="0" name=""/>
        <dsp:cNvSpPr/>
      </dsp:nvSpPr>
      <dsp:spPr>
        <a:xfrm>
          <a:off x="1968498" y="1329488"/>
          <a:ext cx="1219159" cy="974766"/>
        </a:xfrm>
        <a:prstGeom prst="ellipse">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sr-Latn-BA" sz="3600" kern="1200" dirty="0" smtClean="0"/>
            <a:t>2</a:t>
          </a:r>
          <a:endParaRPr lang="en-US" sz="3600" kern="1200" dirty="0"/>
        </a:p>
      </dsp:txBody>
      <dsp:txXfrm>
        <a:off x="2147040" y="1472239"/>
        <a:ext cx="862075" cy="689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59C14-A470-4557-9E32-CCE5582C70DD}">
      <dsp:nvSpPr>
        <dsp:cNvPr id="0" name=""/>
        <dsp:cNvSpPr/>
      </dsp:nvSpPr>
      <dsp:spPr>
        <a:xfrm>
          <a:off x="5405722" y="1878903"/>
          <a:ext cx="232625" cy="1814477"/>
        </a:xfrm>
        <a:custGeom>
          <a:avLst/>
          <a:gdLst/>
          <a:ahLst/>
          <a:cxnLst/>
          <a:rect l="0" t="0" r="0" b="0"/>
          <a:pathLst>
            <a:path>
              <a:moveTo>
                <a:pt x="0" y="0"/>
              </a:moveTo>
              <a:lnTo>
                <a:pt x="0" y="1814477"/>
              </a:lnTo>
              <a:lnTo>
                <a:pt x="232625" y="18144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CF5F93-D780-4CE7-9490-243AD6D580F4}">
      <dsp:nvSpPr>
        <dsp:cNvPr id="0" name=""/>
        <dsp:cNvSpPr/>
      </dsp:nvSpPr>
      <dsp:spPr>
        <a:xfrm>
          <a:off x="5405722" y="1878903"/>
          <a:ext cx="232625" cy="713384"/>
        </a:xfrm>
        <a:custGeom>
          <a:avLst/>
          <a:gdLst/>
          <a:ahLst/>
          <a:cxnLst/>
          <a:rect l="0" t="0" r="0" b="0"/>
          <a:pathLst>
            <a:path>
              <a:moveTo>
                <a:pt x="0" y="0"/>
              </a:moveTo>
              <a:lnTo>
                <a:pt x="0" y="713384"/>
              </a:lnTo>
              <a:lnTo>
                <a:pt x="232625" y="7133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4E0C14-54E5-46C4-B306-8F97D33A6215}">
      <dsp:nvSpPr>
        <dsp:cNvPr id="0" name=""/>
        <dsp:cNvSpPr/>
      </dsp:nvSpPr>
      <dsp:spPr>
        <a:xfrm>
          <a:off x="4149545" y="777809"/>
          <a:ext cx="1876511" cy="325675"/>
        </a:xfrm>
        <a:custGeom>
          <a:avLst/>
          <a:gdLst/>
          <a:ahLst/>
          <a:cxnLst/>
          <a:rect l="0" t="0" r="0" b="0"/>
          <a:pathLst>
            <a:path>
              <a:moveTo>
                <a:pt x="0" y="0"/>
              </a:moveTo>
              <a:lnTo>
                <a:pt x="0" y="162837"/>
              </a:lnTo>
              <a:lnTo>
                <a:pt x="1876511" y="162837"/>
              </a:lnTo>
              <a:lnTo>
                <a:pt x="1876511" y="3256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4B8D90-3517-4466-B1A9-B215DF96DDEF}">
      <dsp:nvSpPr>
        <dsp:cNvPr id="0" name=""/>
        <dsp:cNvSpPr/>
      </dsp:nvSpPr>
      <dsp:spPr>
        <a:xfrm>
          <a:off x="3529211" y="1878903"/>
          <a:ext cx="232625" cy="2915570"/>
        </a:xfrm>
        <a:custGeom>
          <a:avLst/>
          <a:gdLst/>
          <a:ahLst/>
          <a:cxnLst/>
          <a:rect l="0" t="0" r="0" b="0"/>
          <a:pathLst>
            <a:path>
              <a:moveTo>
                <a:pt x="0" y="0"/>
              </a:moveTo>
              <a:lnTo>
                <a:pt x="0" y="2915570"/>
              </a:lnTo>
              <a:lnTo>
                <a:pt x="232625" y="29155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74F13A-8C74-4EF2-9A0F-732773CA7269}">
      <dsp:nvSpPr>
        <dsp:cNvPr id="0" name=""/>
        <dsp:cNvSpPr/>
      </dsp:nvSpPr>
      <dsp:spPr>
        <a:xfrm>
          <a:off x="3529211" y="1878903"/>
          <a:ext cx="232625" cy="1814477"/>
        </a:xfrm>
        <a:custGeom>
          <a:avLst/>
          <a:gdLst/>
          <a:ahLst/>
          <a:cxnLst/>
          <a:rect l="0" t="0" r="0" b="0"/>
          <a:pathLst>
            <a:path>
              <a:moveTo>
                <a:pt x="0" y="0"/>
              </a:moveTo>
              <a:lnTo>
                <a:pt x="0" y="1814477"/>
              </a:lnTo>
              <a:lnTo>
                <a:pt x="232625" y="18144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26E076-0574-4748-BA69-F0D864FA62EE}">
      <dsp:nvSpPr>
        <dsp:cNvPr id="0" name=""/>
        <dsp:cNvSpPr/>
      </dsp:nvSpPr>
      <dsp:spPr>
        <a:xfrm>
          <a:off x="3529211" y="1878903"/>
          <a:ext cx="232625" cy="713384"/>
        </a:xfrm>
        <a:custGeom>
          <a:avLst/>
          <a:gdLst/>
          <a:ahLst/>
          <a:cxnLst/>
          <a:rect l="0" t="0" r="0" b="0"/>
          <a:pathLst>
            <a:path>
              <a:moveTo>
                <a:pt x="0" y="0"/>
              </a:moveTo>
              <a:lnTo>
                <a:pt x="0" y="713384"/>
              </a:lnTo>
              <a:lnTo>
                <a:pt x="232625" y="7133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B27F70-F770-408D-B1E7-2C35FDECEBEB}">
      <dsp:nvSpPr>
        <dsp:cNvPr id="0" name=""/>
        <dsp:cNvSpPr/>
      </dsp:nvSpPr>
      <dsp:spPr>
        <a:xfrm>
          <a:off x="4103825" y="777809"/>
          <a:ext cx="91440" cy="325675"/>
        </a:xfrm>
        <a:custGeom>
          <a:avLst/>
          <a:gdLst/>
          <a:ahLst/>
          <a:cxnLst/>
          <a:rect l="0" t="0" r="0" b="0"/>
          <a:pathLst>
            <a:path>
              <a:moveTo>
                <a:pt x="45720" y="0"/>
              </a:moveTo>
              <a:lnTo>
                <a:pt x="45720" y="3256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2094EB-792A-459F-BD44-5D560412E313}">
      <dsp:nvSpPr>
        <dsp:cNvPr id="0" name=""/>
        <dsp:cNvSpPr/>
      </dsp:nvSpPr>
      <dsp:spPr>
        <a:xfrm>
          <a:off x="1652700" y="1878903"/>
          <a:ext cx="232625" cy="1814477"/>
        </a:xfrm>
        <a:custGeom>
          <a:avLst/>
          <a:gdLst/>
          <a:ahLst/>
          <a:cxnLst/>
          <a:rect l="0" t="0" r="0" b="0"/>
          <a:pathLst>
            <a:path>
              <a:moveTo>
                <a:pt x="0" y="0"/>
              </a:moveTo>
              <a:lnTo>
                <a:pt x="0" y="1814477"/>
              </a:lnTo>
              <a:lnTo>
                <a:pt x="232625" y="18144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FE58FB-842B-43DF-87C2-AE6F675944F0}">
      <dsp:nvSpPr>
        <dsp:cNvPr id="0" name=""/>
        <dsp:cNvSpPr/>
      </dsp:nvSpPr>
      <dsp:spPr>
        <a:xfrm>
          <a:off x="1652700" y="1878903"/>
          <a:ext cx="232625" cy="713384"/>
        </a:xfrm>
        <a:custGeom>
          <a:avLst/>
          <a:gdLst/>
          <a:ahLst/>
          <a:cxnLst/>
          <a:rect l="0" t="0" r="0" b="0"/>
          <a:pathLst>
            <a:path>
              <a:moveTo>
                <a:pt x="0" y="0"/>
              </a:moveTo>
              <a:lnTo>
                <a:pt x="0" y="713384"/>
              </a:lnTo>
              <a:lnTo>
                <a:pt x="232625" y="7133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C8ACD8-7B8A-428C-8CD8-A59AECB058E0}">
      <dsp:nvSpPr>
        <dsp:cNvPr id="0" name=""/>
        <dsp:cNvSpPr/>
      </dsp:nvSpPr>
      <dsp:spPr>
        <a:xfrm>
          <a:off x="2273034" y="777809"/>
          <a:ext cx="1876511" cy="325675"/>
        </a:xfrm>
        <a:custGeom>
          <a:avLst/>
          <a:gdLst/>
          <a:ahLst/>
          <a:cxnLst/>
          <a:rect l="0" t="0" r="0" b="0"/>
          <a:pathLst>
            <a:path>
              <a:moveTo>
                <a:pt x="1876511" y="0"/>
              </a:moveTo>
              <a:lnTo>
                <a:pt x="1876511" y="162837"/>
              </a:lnTo>
              <a:lnTo>
                <a:pt x="0" y="162837"/>
              </a:lnTo>
              <a:lnTo>
                <a:pt x="0" y="3256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4939F1-6EC9-47E2-8950-1F002320A671}">
      <dsp:nvSpPr>
        <dsp:cNvPr id="0" name=""/>
        <dsp:cNvSpPr/>
      </dsp:nvSpPr>
      <dsp:spPr>
        <a:xfrm>
          <a:off x="3374127" y="2392"/>
          <a:ext cx="1550835" cy="775417"/>
        </a:xfrm>
        <a:prstGeom prst="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b="1" kern="1200" dirty="0" smtClean="0"/>
            <a:t>SPAJANJE I AKVIZICIJE</a:t>
          </a:r>
          <a:endParaRPr lang="en-US" sz="2000" b="1" kern="1200" dirty="0"/>
        </a:p>
      </dsp:txBody>
      <dsp:txXfrm>
        <a:off x="3374127" y="2392"/>
        <a:ext cx="1550835" cy="775417"/>
      </dsp:txXfrm>
    </dsp:sp>
    <dsp:sp modelId="{91861490-0D4C-446D-9CC4-5DE5C5C3F6D6}">
      <dsp:nvSpPr>
        <dsp:cNvPr id="0" name=""/>
        <dsp:cNvSpPr/>
      </dsp:nvSpPr>
      <dsp:spPr>
        <a:xfrm>
          <a:off x="1497616" y="1103485"/>
          <a:ext cx="1550835" cy="775417"/>
        </a:xfrm>
        <a:prstGeom prst="rect">
          <a:avLst/>
        </a:prstGeom>
        <a:solidFill>
          <a:schemeClr val="accent5"/>
        </a:solidFill>
        <a:ln w="25400" cap="flat" cmpd="sng" algn="ctr">
          <a:solidFill>
            <a:schemeClr val="accent5">
              <a:shade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b="1" kern="1200" dirty="0" smtClean="0"/>
            <a:t>Spajanje (fuzija</a:t>
          </a:r>
          <a:r>
            <a:rPr lang="sr-Latn-BA" sz="2000" kern="1200" dirty="0" smtClean="0"/>
            <a:t>)</a:t>
          </a:r>
          <a:endParaRPr lang="en-US" sz="2000" kern="1200" dirty="0"/>
        </a:p>
      </dsp:txBody>
      <dsp:txXfrm>
        <a:off x="1497616" y="1103485"/>
        <a:ext cx="1550835" cy="775417"/>
      </dsp:txXfrm>
    </dsp:sp>
    <dsp:sp modelId="{1286C6FB-B789-4D4D-BA5C-26CEB0C97D68}">
      <dsp:nvSpPr>
        <dsp:cNvPr id="0" name=""/>
        <dsp:cNvSpPr/>
      </dsp:nvSpPr>
      <dsp:spPr>
        <a:xfrm>
          <a:off x="1885325" y="2204578"/>
          <a:ext cx="1550835" cy="775417"/>
        </a:xfrm>
        <a:prstGeom prst="rect">
          <a:avLst/>
        </a:prstGeom>
        <a:gradFill rotWithShape="1">
          <a:gsLst>
            <a:gs pos="0">
              <a:schemeClr val="accent5">
                <a:tint val="75000"/>
                <a:shade val="85000"/>
                <a:satMod val="230000"/>
              </a:schemeClr>
            </a:gs>
            <a:gs pos="25000">
              <a:schemeClr val="accent5">
                <a:tint val="90000"/>
                <a:shade val="70000"/>
                <a:satMod val="220000"/>
              </a:schemeClr>
            </a:gs>
            <a:gs pos="50000">
              <a:schemeClr val="accent5">
                <a:tint val="90000"/>
                <a:shade val="58000"/>
                <a:satMod val="225000"/>
              </a:schemeClr>
            </a:gs>
            <a:gs pos="65000">
              <a:schemeClr val="accent5">
                <a:tint val="90000"/>
                <a:shade val="58000"/>
                <a:satMod val="225000"/>
              </a:schemeClr>
            </a:gs>
            <a:gs pos="80000">
              <a:schemeClr val="accent5">
                <a:tint val="90000"/>
                <a:shade val="69000"/>
                <a:satMod val="220000"/>
              </a:schemeClr>
            </a:gs>
            <a:gs pos="100000">
              <a:schemeClr val="accent5">
                <a:tint val="77000"/>
                <a:shade val="80000"/>
                <a:satMod val="230000"/>
              </a:schemeClr>
            </a:gs>
          </a:gsLst>
          <a:lin ang="5400000" scaled="1"/>
        </a:gradFill>
        <a:ln w="10000" cap="flat" cmpd="sng" algn="ctr">
          <a:solidFill>
            <a:schemeClr val="accent5"/>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5"/>
        </a:lnRef>
        <a:fillRef idx="3">
          <a:schemeClr val="accent5"/>
        </a:fillRef>
        <a:effectRef idx="2">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Pripajanje</a:t>
          </a:r>
          <a:endParaRPr lang="en-US" sz="2000" kern="1200" dirty="0"/>
        </a:p>
      </dsp:txBody>
      <dsp:txXfrm>
        <a:off x="1885325" y="2204578"/>
        <a:ext cx="1550835" cy="775417"/>
      </dsp:txXfrm>
    </dsp:sp>
    <dsp:sp modelId="{C1F4C146-2BE2-4FFE-870D-12232EC45C08}">
      <dsp:nvSpPr>
        <dsp:cNvPr id="0" name=""/>
        <dsp:cNvSpPr/>
      </dsp:nvSpPr>
      <dsp:spPr>
        <a:xfrm>
          <a:off x="1885325" y="3305671"/>
          <a:ext cx="1550835" cy="775417"/>
        </a:xfrm>
        <a:prstGeom prst="rect">
          <a:avLst/>
        </a:prstGeom>
        <a:gradFill rotWithShape="1">
          <a:gsLst>
            <a:gs pos="0">
              <a:schemeClr val="accent5">
                <a:tint val="75000"/>
                <a:shade val="85000"/>
                <a:satMod val="230000"/>
              </a:schemeClr>
            </a:gs>
            <a:gs pos="25000">
              <a:schemeClr val="accent5">
                <a:tint val="90000"/>
                <a:shade val="70000"/>
                <a:satMod val="220000"/>
              </a:schemeClr>
            </a:gs>
            <a:gs pos="50000">
              <a:schemeClr val="accent5">
                <a:tint val="90000"/>
                <a:shade val="58000"/>
                <a:satMod val="225000"/>
              </a:schemeClr>
            </a:gs>
            <a:gs pos="65000">
              <a:schemeClr val="accent5">
                <a:tint val="90000"/>
                <a:shade val="58000"/>
                <a:satMod val="225000"/>
              </a:schemeClr>
            </a:gs>
            <a:gs pos="80000">
              <a:schemeClr val="accent5">
                <a:tint val="90000"/>
                <a:shade val="69000"/>
                <a:satMod val="220000"/>
              </a:schemeClr>
            </a:gs>
            <a:gs pos="100000">
              <a:schemeClr val="accent5">
                <a:tint val="77000"/>
                <a:shade val="80000"/>
                <a:satMod val="230000"/>
              </a:schemeClr>
            </a:gs>
          </a:gsLst>
          <a:lin ang="5400000" scaled="1"/>
        </a:gradFill>
        <a:ln w="10000" cap="flat" cmpd="sng" algn="ctr">
          <a:solidFill>
            <a:schemeClr val="accent5"/>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5"/>
        </a:lnRef>
        <a:fillRef idx="3">
          <a:schemeClr val="accent5"/>
        </a:fillRef>
        <a:effectRef idx="2">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Osnivanje</a:t>
          </a:r>
          <a:endParaRPr lang="en-US" sz="2000" kern="1200" dirty="0"/>
        </a:p>
      </dsp:txBody>
      <dsp:txXfrm>
        <a:off x="1885325" y="3305671"/>
        <a:ext cx="1550835" cy="775417"/>
      </dsp:txXfrm>
    </dsp:sp>
    <dsp:sp modelId="{E64F38E4-C4EA-495E-9569-A41A1A6970FD}">
      <dsp:nvSpPr>
        <dsp:cNvPr id="0" name=""/>
        <dsp:cNvSpPr/>
      </dsp:nvSpPr>
      <dsp:spPr>
        <a:xfrm>
          <a:off x="3374127" y="1103485"/>
          <a:ext cx="1550835" cy="775417"/>
        </a:xfrm>
        <a:prstGeom prst="rect">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b="1" kern="1200" dirty="0" smtClean="0"/>
            <a:t>Akvizicija (kupovina)</a:t>
          </a:r>
          <a:endParaRPr lang="en-US" sz="2000" b="1" kern="1200" dirty="0"/>
        </a:p>
      </dsp:txBody>
      <dsp:txXfrm>
        <a:off x="3374127" y="1103485"/>
        <a:ext cx="1550835" cy="775417"/>
      </dsp:txXfrm>
    </dsp:sp>
    <dsp:sp modelId="{D77E7D69-89B5-4C6B-A1CF-F25D56673352}">
      <dsp:nvSpPr>
        <dsp:cNvPr id="0" name=""/>
        <dsp:cNvSpPr/>
      </dsp:nvSpPr>
      <dsp:spPr>
        <a:xfrm>
          <a:off x="3761836" y="2204578"/>
          <a:ext cx="1550835" cy="775417"/>
        </a:xfrm>
        <a:prstGeom prst="rect">
          <a:avLst/>
        </a:prstGeom>
        <a:gradFill rotWithShape="1">
          <a:gsLst>
            <a:gs pos="0">
              <a:schemeClr val="accent1">
                <a:tint val="75000"/>
                <a:shade val="85000"/>
                <a:satMod val="230000"/>
              </a:schemeClr>
            </a:gs>
            <a:gs pos="25000">
              <a:schemeClr val="accent1">
                <a:tint val="90000"/>
                <a:shade val="70000"/>
                <a:satMod val="220000"/>
              </a:schemeClr>
            </a:gs>
            <a:gs pos="50000">
              <a:schemeClr val="accent1">
                <a:tint val="90000"/>
                <a:shade val="58000"/>
                <a:satMod val="225000"/>
              </a:schemeClr>
            </a:gs>
            <a:gs pos="65000">
              <a:schemeClr val="accent1">
                <a:tint val="90000"/>
                <a:shade val="58000"/>
                <a:satMod val="225000"/>
              </a:schemeClr>
            </a:gs>
            <a:gs pos="80000">
              <a:schemeClr val="accent1">
                <a:tint val="90000"/>
                <a:shade val="69000"/>
                <a:satMod val="220000"/>
              </a:schemeClr>
            </a:gs>
            <a:gs pos="100000">
              <a:schemeClr val="accent1">
                <a:tint val="77000"/>
                <a:shade val="80000"/>
                <a:satMod val="230000"/>
              </a:schemeClr>
            </a:gs>
          </a:gsLst>
          <a:lin ang="5400000" scaled="1"/>
        </a:gradFill>
        <a:ln w="10000" cap="flat" cmpd="sng" algn="ctr">
          <a:solidFill>
            <a:schemeClr val="accent1"/>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1"/>
        </a:lnRef>
        <a:fillRef idx="3">
          <a:schemeClr val="accent1"/>
        </a:fillRef>
        <a:effectRef idx="2">
          <a:schemeClr val="accent1"/>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Kupovina vlasništva</a:t>
          </a:r>
          <a:endParaRPr lang="en-US" sz="2000" kern="1200" dirty="0"/>
        </a:p>
      </dsp:txBody>
      <dsp:txXfrm>
        <a:off x="3761836" y="2204578"/>
        <a:ext cx="1550835" cy="775417"/>
      </dsp:txXfrm>
    </dsp:sp>
    <dsp:sp modelId="{C92686AB-4AB6-4422-80B7-E7705F0D353C}">
      <dsp:nvSpPr>
        <dsp:cNvPr id="0" name=""/>
        <dsp:cNvSpPr/>
      </dsp:nvSpPr>
      <dsp:spPr>
        <a:xfrm>
          <a:off x="3761836" y="3305671"/>
          <a:ext cx="1550835" cy="775417"/>
        </a:xfrm>
        <a:prstGeom prst="rect">
          <a:avLst/>
        </a:prstGeom>
        <a:gradFill rotWithShape="1">
          <a:gsLst>
            <a:gs pos="0">
              <a:schemeClr val="accent1">
                <a:tint val="75000"/>
                <a:shade val="85000"/>
                <a:satMod val="230000"/>
              </a:schemeClr>
            </a:gs>
            <a:gs pos="25000">
              <a:schemeClr val="accent1">
                <a:tint val="90000"/>
                <a:shade val="70000"/>
                <a:satMod val="220000"/>
              </a:schemeClr>
            </a:gs>
            <a:gs pos="50000">
              <a:schemeClr val="accent1">
                <a:tint val="90000"/>
                <a:shade val="58000"/>
                <a:satMod val="225000"/>
              </a:schemeClr>
            </a:gs>
            <a:gs pos="65000">
              <a:schemeClr val="accent1">
                <a:tint val="90000"/>
                <a:shade val="58000"/>
                <a:satMod val="225000"/>
              </a:schemeClr>
            </a:gs>
            <a:gs pos="80000">
              <a:schemeClr val="accent1">
                <a:tint val="90000"/>
                <a:shade val="69000"/>
                <a:satMod val="220000"/>
              </a:schemeClr>
            </a:gs>
            <a:gs pos="100000">
              <a:schemeClr val="accent1">
                <a:tint val="77000"/>
                <a:shade val="80000"/>
                <a:satMod val="230000"/>
              </a:schemeClr>
            </a:gs>
          </a:gsLst>
          <a:lin ang="5400000" scaled="1"/>
        </a:gradFill>
        <a:ln w="10000" cap="flat" cmpd="sng" algn="ctr">
          <a:solidFill>
            <a:schemeClr val="accent1"/>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1"/>
        </a:lnRef>
        <a:fillRef idx="3">
          <a:schemeClr val="accent1"/>
        </a:fillRef>
        <a:effectRef idx="2">
          <a:schemeClr val="accent1"/>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Kupovina imovine</a:t>
          </a:r>
          <a:endParaRPr lang="en-US" sz="2000" kern="1200" dirty="0"/>
        </a:p>
      </dsp:txBody>
      <dsp:txXfrm>
        <a:off x="3761836" y="3305671"/>
        <a:ext cx="1550835" cy="775417"/>
      </dsp:txXfrm>
    </dsp:sp>
    <dsp:sp modelId="{1C22B131-48FC-494C-9EBE-885F46C50549}">
      <dsp:nvSpPr>
        <dsp:cNvPr id="0" name=""/>
        <dsp:cNvSpPr/>
      </dsp:nvSpPr>
      <dsp:spPr>
        <a:xfrm>
          <a:off x="3761836" y="4406765"/>
          <a:ext cx="1550835" cy="775417"/>
        </a:xfrm>
        <a:prstGeom prst="rect">
          <a:avLst/>
        </a:prstGeom>
        <a:gradFill rotWithShape="1">
          <a:gsLst>
            <a:gs pos="0">
              <a:schemeClr val="accent1">
                <a:tint val="75000"/>
                <a:shade val="85000"/>
                <a:satMod val="230000"/>
              </a:schemeClr>
            </a:gs>
            <a:gs pos="25000">
              <a:schemeClr val="accent1">
                <a:tint val="90000"/>
                <a:shade val="70000"/>
                <a:satMod val="220000"/>
              </a:schemeClr>
            </a:gs>
            <a:gs pos="50000">
              <a:schemeClr val="accent1">
                <a:tint val="90000"/>
                <a:shade val="58000"/>
                <a:satMod val="225000"/>
              </a:schemeClr>
            </a:gs>
            <a:gs pos="65000">
              <a:schemeClr val="accent1">
                <a:tint val="90000"/>
                <a:shade val="58000"/>
                <a:satMod val="225000"/>
              </a:schemeClr>
            </a:gs>
            <a:gs pos="80000">
              <a:schemeClr val="accent1">
                <a:tint val="90000"/>
                <a:shade val="69000"/>
                <a:satMod val="220000"/>
              </a:schemeClr>
            </a:gs>
            <a:gs pos="100000">
              <a:schemeClr val="accent1">
                <a:tint val="77000"/>
                <a:shade val="80000"/>
                <a:satMod val="230000"/>
              </a:schemeClr>
            </a:gs>
          </a:gsLst>
          <a:lin ang="5400000" scaled="1"/>
        </a:gradFill>
        <a:ln w="10000" cap="flat" cmpd="sng" algn="ctr">
          <a:solidFill>
            <a:schemeClr val="accent1"/>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1"/>
        </a:lnRef>
        <a:fillRef idx="3">
          <a:schemeClr val="accent1"/>
        </a:fillRef>
        <a:effectRef idx="2">
          <a:schemeClr val="accent1"/>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Neprijateljska preuzimanja</a:t>
          </a:r>
          <a:endParaRPr lang="en-US" sz="2000" kern="1200" dirty="0"/>
        </a:p>
      </dsp:txBody>
      <dsp:txXfrm>
        <a:off x="3761836" y="4406765"/>
        <a:ext cx="1550835" cy="775417"/>
      </dsp:txXfrm>
    </dsp:sp>
    <dsp:sp modelId="{9B4B40A1-A9CC-4155-B9D1-6A564A10B2A9}">
      <dsp:nvSpPr>
        <dsp:cNvPr id="0" name=""/>
        <dsp:cNvSpPr/>
      </dsp:nvSpPr>
      <dsp:spPr>
        <a:xfrm>
          <a:off x="5250638" y="1103485"/>
          <a:ext cx="1550835" cy="775417"/>
        </a:xfrm>
        <a:prstGeom prst="rect">
          <a:avLst/>
        </a:prstGeom>
        <a:solidFill>
          <a:schemeClr val="accent6"/>
        </a:solidFill>
        <a:ln w="25400" cap="flat"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b="1" kern="1200" dirty="0" smtClean="0"/>
            <a:t>Kooperacija</a:t>
          </a:r>
          <a:endParaRPr lang="en-US" sz="2000" b="1" kern="1200" dirty="0"/>
        </a:p>
      </dsp:txBody>
      <dsp:txXfrm>
        <a:off x="5250638" y="1103485"/>
        <a:ext cx="1550835" cy="775417"/>
      </dsp:txXfrm>
    </dsp:sp>
    <dsp:sp modelId="{FC504120-97D2-44F8-9C5A-94A76C39FD79}">
      <dsp:nvSpPr>
        <dsp:cNvPr id="0" name=""/>
        <dsp:cNvSpPr/>
      </dsp:nvSpPr>
      <dsp:spPr>
        <a:xfrm>
          <a:off x="5638347" y="2204578"/>
          <a:ext cx="1550835" cy="775417"/>
        </a:xfrm>
        <a:prstGeom prst="rect">
          <a:avLst/>
        </a:prstGeom>
        <a:gradFill rotWithShape="1">
          <a:gsLst>
            <a:gs pos="0">
              <a:schemeClr val="accent6">
                <a:tint val="75000"/>
                <a:shade val="85000"/>
                <a:satMod val="230000"/>
              </a:schemeClr>
            </a:gs>
            <a:gs pos="25000">
              <a:schemeClr val="accent6">
                <a:tint val="90000"/>
                <a:shade val="70000"/>
                <a:satMod val="220000"/>
              </a:schemeClr>
            </a:gs>
            <a:gs pos="50000">
              <a:schemeClr val="accent6">
                <a:tint val="90000"/>
                <a:shade val="58000"/>
                <a:satMod val="225000"/>
              </a:schemeClr>
            </a:gs>
            <a:gs pos="65000">
              <a:schemeClr val="accent6">
                <a:tint val="90000"/>
                <a:shade val="58000"/>
                <a:satMod val="225000"/>
              </a:schemeClr>
            </a:gs>
            <a:gs pos="80000">
              <a:schemeClr val="accent6">
                <a:tint val="90000"/>
                <a:shade val="69000"/>
                <a:satMod val="220000"/>
              </a:schemeClr>
            </a:gs>
            <a:gs pos="100000">
              <a:schemeClr val="accent6">
                <a:tint val="77000"/>
                <a:shade val="80000"/>
                <a:satMod val="230000"/>
              </a:schemeClr>
            </a:gs>
          </a:gsLst>
          <a:lin ang="5400000" scaled="1"/>
        </a:gradFill>
        <a:ln w="10000" cap="flat" cmpd="sng" algn="ctr">
          <a:solidFill>
            <a:schemeClr val="accent6"/>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6"/>
        </a:lnRef>
        <a:fillRef idx="3">
          <a:schemeClr val="accent6"/>
        </a:fillRef>
        <a:effectRef idx="2">
          <a:schemeClr val="accent6"/>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Strategijske alijanse</a:t>
          </a:r>
          <a:endParaRPr lang="en-US" sz="2000" kern="1200" dirty="0"/>
        </a:p>
      </dsp:txBody>
      <dsp:txXfrm>
        <a:off x="5638347" y="2204578"/>
        <a:ext cx="1550835" cy="775417"/>
      </dsp:txXfrm>
    </dsp:sp>
    <dsp:sp modelId="{456B8E4C-789A-4765-9603-05221A53DA8F}">
      <dsp:nvSpPr>
        <dsp:cNvPr id="0" name=""/>
        <dsp:cNvSpPr/>
      </dsp:nvSpPr>
      <dsp:spPr>
        <a:xfrm>
          <a:off x="5638347" y="3305671"/>
          <a:ext cx="1550835" cy="775417"/>
        </a:xfrm>
        <a:prstGeom prst="rect">
          <a:avLst/>
        </a:prstGeom>
        <a:gradFill rotWithShape="1">
          <a:gsLst>
            <a:gs pos="0">
              <a:schemeClr val="accent6">
                <a:tint val="75000"/>
                <a:shade val="85000"/>
                <a:satMod val="230000"/>
              </a:schemeClr>
            </a:gs>
            <a:gs pos="25000">
              <a:schemeClr val="accent6">
                <a:tint val="90000"/>
                <a:shade val="70000"/>
                <a:satMod val="220000"/>
              </a:schemeClr>
            </a:gs>
            <a:gs pos="50000">
              <a:schemeClr val="accent6">
                <a:tint val="90000"/>
                <a:shade val="58000"/>
                <a:satMod val="225000"/>
              </a:schemeClr>
            </a:gs>
            <a:gs pos="65000">
              <a:schemeClr val="accent6">
                <a:tint val="90000"/>
                <a:shade val="58000"/>
                <a:satMod val="225000"/>
              </a:schemeClr>
            </a:gs>
            <a:gs pos="80000">
              <a:schemeClr val="accent6">
                <a:tint val="90000"/>
                <a:shade val="69000"/>
                <a:satMod val="220000"/>
              </a:schemeClr>
            </a:gs>
            <a:gs pos="100000">
              <a:schemeClr val="accent6">
                <a:tint val="77000"/>
                <a:shade val="80000"/>
                <a:satMod val="230000"/>
              </a:schemeClr>
            </a:gs>
          </a:gsLst>
          <a:lin ang="5400000" scaled="1"/>
        </a:gradFill>
        <a:ln w="10000" cap="flat" cmpd="sng" algn="ctr">
          <a:solidFill>
            <a:schemeClr val="accent6"/>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hemeClr val="accent6"/>
        </a:lnRef>
        <a:fillRef idx="3">
          <a:schemeClr val="accent6"/>
        </a:fillRef>
        <a:effectRef idx="2">
          <a:schemeClr val="accent6"/>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BA" sz="2000" kern="1200" dirty="0" smtClean="0"/>
            <a:t>Zajednička ulaganja</a:t>
          </a:r>
          <a:endParaRPr lang="en-US" sz="2000" kern="1200" dirty="0"/>
        </a:p>
      </dsp:txBody>
      <dsp:txXfrm>
        <a:off x="5638347" y="3305671"/>
        <a:ext cx="1550835" cy="7754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48DDF-8886-4740-A12D-11561391A12E}">
      <dsp:nvSpPr>
        <dsp:cNvPr id="0" name=""/>
        <dsp:cNvSpPr/>
      </dsp:nvSpPr>
      <dsp:spPr>
        <a:xfrm>
          <a:off x="306744" y="0"/>
          <a:ext cx="5117512" cy="4811365"/>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D4D13A-A8AD-455F-8259-51ACEA940181}">
      <dsp:nvSpPr>
        <dsp:cNvPr id="0" name=""/>
        <dsp:cNvSpPr/>
      </dsp:nvSpPr>
      <dsp:spPr>
        <a:xfrm>
          <a:off x="2538994" y="432048"/>
          <a:ext cx="2740529" cy="56947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Latn-BA" sz="1900" kern="1200" dirty="0" smtClean="0"/>
            <a:t>Razlučni povjerioci</a:t>
          </a:r>
          <a:endParaRPr lang="en-US" sz="1900" kern="1200" dirty="0"/>
        </a:p>
      </dsp:txBody>
      <dsp:txXfrm>
        <a:off x="2566793" y="459847"/>
        <a:ext cx="2684931" cy="513872"/>
      </dsp:txXfrm>
    </dsp:sp>
    <dsp:sp modelId="{E06BE8B5-6632-4C28-855F-459E066D4964}">
      <dsp:nvSpPr>
        <dsp:cNvPr id="0" name=""/>
        <dsp:cNvSpPr/>
      </dsp:nvSpPr>
      <dsp:spPr>
        <a:xfrm>
          <a:off x="2539010" y="1152128"/>
          <a:ext cx="2740498" cy="774234"/>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Latn-BA" sz="1900" kern="1200" dirty="0" smtClean="0"/>
            <a:t>Troškovi postupka i dugovi stečajne mase</a:t>
          </a:r>
          <a:endParaRPr lang="en-US" sz="1900" kern="1200" dirty="0"/>
        </a:p>
      </dsp:txBody>
      <dsp:txXfrm>
        <a:off x="2576805" y="1189923"/>
        <a:ext cx="2664908" cy="698644"/>
      </dsp:txXfrm>
    </dsp:sp>
    <dsp:sp modelId="{732985CD-88C8-4413-A76D-A5C2531AFE5B}">
      <dsp:nvSpPr>
        <dsp:cNvPr id="0" name=""/>
        <dsp:cNvSpPr/>
      </dsp:nvSpPr>
      <dsp:spPr>
        <a:xfrm>
          <a:off x="2539010" y="2016224"/>
          <a:ext cx="2924075" cy="16509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Latn-BA" sz="1900" kern="1200" dirty="0" smtClean="0"/>
            <a:t>Stečajni povjerioci:</a:t>
          </a:r>
        </a:p>
        <a:p>
          <a:pPr lvl="0" algn="ctr" defTabSz="844550">
            <a:lnSpc>
              <a:spcPct val="90000"/>
            </a:lnSpc>
            <a:spcBef>
              <a:spcPct val="0"/>
            </a:spcBef>
            <a:spcAft>
              <a:spcPct val="35000"/>
            </a:spcAft>
          </a:pPr>
          <a:r>
            <a:rPr lang="sr-Latn-BA" sz="1900" kern="1200" dirty="0" smtClean="0"/>
            <a:t>1. Višeg isplatnog reda,</a:t>
          </a:r>
        </a:p>
        <a:p>
          <a:pPr lvl="0" algn="ctr" defTabSz="844550">
            <a:lnSpc>
              <a:spcPct val="90000"/>
            </a:lnSpc>
            <a:spcBef>
              <a:spcPct val="0"/>
            </a:spcBef>
            <a:spcAft>
              <a:spcPct val="35000"/>
            </a:spcAft>
          </a:pPr>
          <a:r>
            <a:rPr lang="sr-Latn-BA" sz="1900" kern="1200" dirty="0" smtClean="0"/>
            <a:t>2. Opšteg isplatnog reda,</a:t>
          </a:r>
        </a:p>
        <a:p>
          <a:pPr lvl="0" algn="ctr" defTabSz="844550">
            <a:lnSpc>
              <a:spcPct val="90000"/>
            </a:lnSpc>
            <a:spcBef>
              <a:spcPct val="0"/>
            </a:spcBef>
            <a:spcAft>
              <a:spcPct val="35000"/>
            </a:spcAft>
          </a:pPr>
          <a:r>
            <a:rPr lang="sr-Latn-BA" sz="1900" kern="1200" dirty="0" smtClean="0"/>
            <a:t>3. Nižeg isplatnog reda</a:t>
          </a:r>
          <a:endParaRPr lang="en-US" sz="1900" kern="1200" dirty="0"/>
        </a:p>
      </dsp:txBody>
      <dsp:txXfrm>
        <a:off x="2619605" y="2096819"/>
        <a:ext cx="2762885" cy="1489806"/>
      </dsp:txXfrm>
    </dsp:sp>
    <dsp:sp modelId="{4C7B5A7B-8973-445C-A9B7-1B49A74D6444}">
      <dsp:nvSpPr>
        <dsp:cNvPr id="0" name=""/>
        <dsp:cNvSpPr/>
      </dsp:nvSpPr>
      <dsp:spPr>
        <a:xfrm>
          <a:off x="2683026" y="4104454"/>
          <a:ext cx="2515013" cy="569470"/>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sr-Latn-BA" sz="1900" kern="1200" dirty="0" smtClean="0"/>
            <a:t>Članovi društva</a:t>
          </a:r>
          <a:endParaRPr lang="en-US" sz="1900" kern="1200" dirty="0"/>
        </a:p>
      </dsp:txBody>
      <dsp:txXfrm>
        <a:off x="2710825" y="4132253"/>
        <a:ext cx="2459415" cy="51387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5E608D79-12C0-4C4D-AB55-85301132FFD4}" type="datetimeFigureOut">
              <a:rPr lang="en-US" smtClean="0"/>
              <a:pPr/>
              <a:t>12/4/2023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D39FBD17-9903-4D16-8216-65A61F08AA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608D79-12C0-4C4D-AB55-85301132FFD4}"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608D79-12C0-4C4D-AB55-85301132FFD4}"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E608D79-12C0-4C4D-AB55-85301132FFD4}" type="datetimeFigureOut">
              <a:rPr lang="en-US" smtClean="0"/>
              <a:pPr/>
              <a:t>12/4/2023</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D39FBD17-9903-4D16-8216-65A61F08AA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5E608D79-12C0-4C4D-AB55-85301132FFD4}" type="datetimeFigureOut">
              <a:rPr lang="en-US" smtClean="0"/>
              <a:pPr/>
              <a:t>12/4/2023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D39FBD17-9903-4D16-8216-65A61F08AAD4}"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5E608D79-12C0-4C4D-AB55-85301132FFD4}" type="datetimeFigureOut">
              <a:rPr lang="en-US" smtClean="0"/>
              <a:pPr/>
              <a:t>12/4/2023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E608D79-12C0-4C4D-AB55-85301132FFD4}" type="datetimeFigureOut">
              <a:rPr lang="en-US" smtClean="0"/>
              <a:pPr/>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D39FBD17-9903-4D16-8216-65A61F08AAD4}"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E608D79-12C0-4C4D-AB55-85301132FFD4}" type="datetimeFigureOut">
              <a:rPr lang="en-US" smtClean="0"/>
              <a:pPr/>
              <a:t>12/4/2023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E608D79-12C0-4C4D-AB55-85301132FFD4}" type="datetimeFigureOut">
              <a:rPr lang="en-US" smtClean="0"/>
              <a:pPr/>
              <a:t>12/4/2023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E608D79-12C0-4C4D-AB55-85301132FFD4}" type="datetimeFigureOut">
              <a:rPr lang="en-US" smtClean="0"/>
              <a:pPr/>
              <a:t>12/4/2023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FBD17-9903-4D16-8216-65A61F08AA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5E608D79-12C0-4C4D-AB55-85301132FFD4}"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D39FBD17-9903-4D16-8216-65A61F08AAD4}"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E608D79-12C0-4C4D-AB55-85301132FFD4}" type="datetimeFigureOut">
              <a:rPr lang="en-US" smtClean="0"/>
              <a:pPr/>
              <a:t>12/4/2023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39FBD17-9903-4D16-8216-65A61F08AAD4}"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484784"/>
            <a:ext cx="8458200" cy="1222375"/>
          </a:xfrm>
        </p:spPr>
        <p:txBody>
          <a:bodyPr>
            <a:normAutofit/>
          </a:bodyPr>
          <a:lstStyle/>
          <a:p>
            <a:pPr algn="ctr"/>
            <a:r>
              <a:rPr lang="sr-Latn-BA" sz="5400" dirty="0" smtClean="0"/>
              <a:t>RESTRUKTURIRANJE</a:t>
            </a:r>
            <a:endParaRPr lang="en-US" sz="5400" dirty="0"/>
          </a:p>
        </p:txBody>
      </p:sp>
      <p:sp>
        <p:nvSpPr>
          <p:cNvPr id="3" name="Subtitle 2"/>
          <p:cNvSpPr>
            <a:spLocks noGrp="1"/>
          </p:cNvSpPr>
          <p:nvPr>
            <p:ph type="subTitle" idx="1"/>
          </p:nvPr>
        </p:nvSpPr>
        <p:spPr/>
        <p:txBody>
          <a:bodyPr>
            <a:normAutofit/>
          </a:bodyPr>
          <a:lstStyle/>
          <a:p>
            <a:pPr algn="ctr"/>
            <a:r>
              <a:rPr lang="sr-Latn-BA" sz="3200" dirty="0" smtClean="0"/>
              <a:t>VII poglavlje</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2. Modeli restrukturiranja preduzeća</a:t>
            </a:r>
            <a:endParaRPr lang="en-US" dirty="0"/>
          </a:p>
        </p:txBody>
      </p:sp>
      <p:sp>
        <p:nvSpPr>
          <p:cNvPr id="3" name="Content Placeholder 2"/>
          <p:cNvSpPr>
            <a:spLocks noGrp="1"/>
          </p:cNvSpPr>
          <p:nvPr>
            <p:ph idx="1"/>
          </p:nvPr>
        </p:nvSpPr>
        <p:spPr/>
        <p:txBody>
          <a:bodyPr>
            <a:normAutofit lnSpcReduction="10000"/>
          </a:bodyPr>
          <a:lstStyle/>
          <a:p>
            <a:r>
              <a:rPr lang="sr-Latn-BA" dirty="0" smtClean="0"/>
              <a:t>Pri korak u procjeni bilo kog biznisa je odgovoriti na tri pitanja:</a:t>
            </a:r>
          </a:p>
          <a:p>
            <a:r>
              <a:rPr lang="sr-Latn-BA" dirty="0" smtClean="0"/>
              <a:t>Da li se želi vrednovati imovina (sredstva) ili kapital?</a:t>
            </a:r>
          </a:p>
          <a:p>
            <a:r>
              <a:rPr lang="sr-Latn-BA" dirty="0" smtClean="0"/>
              <a:t>Treba li vrednovati poslovanje po načelu stalnosti poslovanja (going concern) ili u likvidaciji?</a:t>
            </a:r>
          </a:p>
          <a:p>
            <a:r>
              <a:rPr lang="sr-Latn-BA" dirty="0" smtClean="0"/>
              <a:t>Da li će se vrednovati manjinski ili većinski udio u kompaniji?</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2.1. Promjena pravne forme preduzeća</a:t>
            </a:r>
            <a:endParaRPr lang="en-US" dirty="0"/>
          </a:p>
        </p:txBody>
      </p:sp>
      <p:sp>
        <p:nvSpPr>
          <p:cNvPr id="3" name="Content Placeholder 2"/>
          <p:cNvSpPr>
            <a:spLocks noGrp="1"/>
          </p:cNvSpPr>
          <p:nvPr>
            <p:ph idx="1"/>
          </p:nvPr>
        </p:nvSpPr>
        <p:spPr>
          <a:xfrm>
            <a:off x="395536" y="1268760"/>
            <a:ext cx="8596064" cy="5328592"/>
          </a:xfrm>
        </p:spPr>
        <p:txBody>
          <a:bodyPr>
            <a:normAutofit fontScale="85000" lnSpcReduction="10000"/>
          </a:bodyPr>
          <a:lstStyle/>
          <a:p>
            <a:r>
              <a:rPr lang="sr-Latn-BA" dirty="0" smtClean="0"/>
              <a:t>Promjena pravne forme je prelazak preduzeća iz jednog oblika u drugi.</a:t>
            </a:r>
          </a:p>
          <a:p>
            <a:r>
              <a:rPr lang="sr-Latn-BA" dirty="0" smtClean="0"/>
              <a:t>Promjena pravne forme može da bude dvojaka:</a:t>
            </a:r>
          </a:p>
          <a:p>
            <a:r>
              <a:rPr lang="sr-Latn-BA" b="1" dirty="0" smtClean="0"/>
              <a:t>Transformacija preduzeća iz jednog oblika u drugi bez promjene vlasnika preduzeća </a:t>
            </a:r>
            <a:r>
              <a:rPr lang="sr-Latn-BA" dirty="0" smtClean="0"/>
              <a:t>(i bez promjene učešća u kapitalu) – zaključni bilans preduzeća postaje bilans otvaranja tj. bilans osnivanja novog preduzeća.</a:t>
            </a:r>
          </a:p>
          <a:p>
            <a:r>
              <a:rPr lang="sr-Latn-BA" b="1" dirty="0" smtClean="0"/>
              <a:t>Transformacija preduzeća iz jednog oblika u drugi sa promjenom vlasništva preduzeća – </a:t>
            </a:r>
            <a:r>
              <a:rPr lang="sr-Latn-BA" dirty="0" smtClean="0"/>
              <a:t>sačinjavanje zaključnog bilansa, procjena vrijednosti preduzeća, poravnanje s vlasnicima koji ne prihvataju promjenu i sačinjavanje bilansa otvaranja novog oblika preduzeća.</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 Statusne promjene preduzeća</a:t>
            </a:r>
            <a:endParaRPr lang="en-US" sz="3200" dirty="0"/>
          </a:p>
        </p:txBody>
      </p:sp>
      <p:sp>
        <p:nvSpPr>
          <p:cNvPr id="3" name="Content Placeholder 2"/>
          <p:cNvSpPr>
            <a:spLocks noGrp="1"/>
          </p:cNvSpPr>
          <p:nvPr>
            <p:ph idx="1"/>
          </p:nvPr>
        </p:nvSpPr>
        <p:spPr>
          <a:xfrm>
            <a:off x="323528" y="1340768"/>
            <a:ext cx="8668072" cy="5040560"/>
          </a:xfrm>
        </p:spPr>
        <p:txBody>
          <a:bodyPr/>
          <a:lstStyle/>
          <a:p>
            <a:r>
              <a:rPr lang="sr-Latn-BA" dirty="0" smtClean="0"/>
              <a:t>Zakon o privrednim društvima Republike Srpske pod statusnom promjenom podrazumijeva:</a:t>
            </a:r>
          </a:p>
          <a:p>
            <a:r>
              <a:rPr lang="sr-Latn-BA" b="1" dirty="0" smtClean="0"/>
              <a:t>Spajanje (fuziju);</a:t>
            </a:r>
          </a:p>
          <a:p>
            <a:r>
              <a:rPr lang="sr-Latn-BA" b="1" dirty="0" smtClean="0"/>
              <a:t>Podjelu;</a:t>
            </a:r>
          </a:p>
          <a:p>
            <a:r>
              <a:rPr lang="sr-Latn-BA" b="1" dirty="0" smtClean="0"/>
              <a:t>Odvajanje</a:t>
            </a:r>
            <a:r>
              <a:rPr lang="sr-Latn-BA" dirty="0" smtClean="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2.2.1. SPAJANJE (FUZIJA) PREDUZEĆA</a:t>
            </a:r>
            <a:endParaRPr lang="en-US" sz="3200" cap="none" dirty="0"/>
          </a:p>
        </p:txBody>
      </p:sp>
      <p:sp>
        <p:nvSpPr>
          <p:cNvPr id="3" name="Content Placeholder 2"/>
          <p:cNvSpPr>
            <a:spLocks noGrp="1"/>
          </p:cNvSpPr>
          <p:nvPr>
            <p:ph idx="1"/>
          </p:nvPr>
        </p:nvSpPr>
        <p:spPr>
          <a:xfrm>
            <a:off x="304800" y="1554162"/>
            <a:ext cx="8686800" cy="4827166"/>
          </a:xfrm>
        </p:spPr>
        <p:txBody>
          <a:bodyPr>
            <a:normAutofit fontScale="85000" lnSpcReduction="10000"/>
          </a:bodyPr>
          <a:lstStyle/>
          <a:p>
            <a:r>
              <a:rPr lang="sr-Latn-BA" dirty="0" smtClean="0"/>
              <a:t>Spajanje (fuzija) nastaje:</a:t>
            </a:r>
          </a:p>
          <a:p>
            <a:r>
              <a:rPr lang="sr-Latn-BA" b="1" dirty="0" smtClean="0"/>
              <a:t>Pripajanjem jednog ili više preduzeća  drugom preduzeću </a:t>
            </a:r>
            <a:r>
              <a:rPr lang="sr-Latn-BA" dirty="0" smtClean="0"/>
              <a:t>(sticaocu) prenošenjem na to preduzeće cjelokupne imovine i obaveza , čime se pripojena preduzeća  gase (nestaju) bez likvidacije, a preduzeće sticalac dalje egzistira kao pravno lice.</a:t>
            </a:r>
          </a:p>
          <a:p>
            <a:r>
              <a:rPr lang="sr-Latn-BA" b="1" dirty="0" smtClean="0"/>
              <a:t>Spajanjem dvaju ili više preduzeća</a:t>
            </a:r>
            <a:r>
              <a:rPr lang="sr-Latn-BA" dirty="0" smtClean="0"/>
              <a:t>, </a:t>
            </a:r>
            <a:r>
              <a:rPr lang="sr-Latn-BA" b="1" dirty="0" smtClean="0"/>
              <a:t>uz osnovanje </a:t>
            </a:r>
            <a:r>
              <a:rPr lang="sr-Latn-BA" dirty="0" smtClean="0"/>
              <a:t>novog preduzeća na koje se prenosi cjelokupna imovina i obaveze spojenih preduzeća, čime spojena preduzeća gube status pravnih lica bez likvidacije, a novoosnovano preduzeće spajanjem stiče status pravnog lica upisom u sudski registar.</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Različiti oblici i načini povezivanja društava</a:t>
            </a:r>
            <a:endParaRPr lang="en-US" sz="3200" cap="none" dirty="0"/>
          </a:p>
        </p:txBody>
      </p:sp>
      <p:graphicFrame>
        <p:nvGraphicFramePr>
          <p:cNvPr id="5" name="Content Placeholder 4"/>
          <p:cNvGraphicFramePr>
            <a:graphicFrameLocks noGrp="1"/>
          </p:cNvGraphicFramePr>
          <p:nvPr>
            <p:ph idx="1"/>
          </p:nvPr>
        </p:nvGraphicFramePr>
        <p:xfrm>
          <a:off x="251520" y="1412776"/>
          <a:ext cx="8686800" cy="5184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cap="none" dirty="0" smtClean="0"/>
              <a:t>2.2.1.1. Akvizicije – klasifikacija i kreiranje vrijednosti za akcionare</a:t>
            </a:r>
            <a:endParaRPr lang="en-US" cap="none" dirty="0"/>
          </a:p>
        </p:txBody>
      </p:sp>
      <p:sp>
        <p:nvSpPr>
          <p:cNvPr id="3" name="Content Placeholder 2"/>
          <p:cNvSpPr>
            <a:spLocks noGrp="1"/>
          </p:cNvSpPr>
          <p:nvPr>
            <p:ph idx="1"/>
          </p:nvPr>
        </p:nvSpPr>
        <p:spPr>
          <a:xfrm>
            <a:off x="304800" y="1554162"/>
            <a:ext cx="8686800" cy="4899174"/>
          </a:xfrm>
        </p:spPr>
        <p:txBody>
          <a:bodyPr>
            <a:normAutofit fontScale="85000" lnSpcReduction="10000"/>
          </a:bodyPr>
          <a:lstStyle/>
          <a:p>
            <a:r>
              <a:rPr lang="sr-Latn-BA" dirty="0" smtClean="0"/>
              <a:t>Kreiranje vrijednosti za akcionare putem </a:t>
            </a:r>
            <a:r>
              <a:rPr lang="sr-Latn-BA" b="1" dirty="0" smtClean="0"/>
              <a:t>horizontalnih akvizicija </a:t>
            </a:r>
            <a:r>
              <a:rPr lang="sr-Latn-BA" dirty="0" smtClean="0"/>
              <a:t>preko rasta prihoda, redukcije troškova i kreiranja novih opcija rasta. Nastaju uglavnom unutar iste djelatnosti.</a:t>
            </a:r>
          </a:p>
          <a:p>
            <a:r>
              <a:rPr lang="sr-Latn-BA" dirty="0" smtClean="0"/>
              <a:t>Kreiranje vrijednosti za akcionare putem </a:t>
            </a:r>
            <a:r>
              <a:rPr lang="sr-Latn-BA" b="1" dirty="0" smtClean="0"/>
              <a:t>vertikalnih akvizicija </a:t>
            </a:r>
            <a:r>
              <a:rPr lang="sr-Latn-BA" dirty="0" smtClean="0"/>
              <a:t>preko povećanja tehničke efikasnosti i rasta efikasnosti koordinacije aktivnosti.</a:t>
            </a:r>
          </a:p>
          <a:p>
            <a:r>
              <a:rPr lang="sr-Latn-BA" dirty="0" smtClean="0"/>
              <a:t>Odnos kupac – dobavljač postaje odnos matično – zavisno preduzeće. Vertikalna spajanja djeluju na lanac korporativne vrijednosti.</a:t>
            </a:r>
          </a:p>
          <a:p>
            <a:r>
              <a:rPr lang="sr-Latn-BA" dirty="0" smtClean="0"/>
              <a:t>Konglomeratska spajanja nastaju između preduzeća iz različitih privrednih djelatnosti.</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Preuzimanje preduzeća</a:t>
            </a:r>
            <a:endParaRPr lang="en-US" sz="2800" cap="none" dirty="0"/>
          </a:p>
        </p:txBody>
      </p:sp>
      <p:sp>
        <p:nvSpPr>
          <p:cNvPr id="3" name="Content Placeholder 2"/>
          <p:cNvSpPr>
            <a:spLocks noGrp="1"/>
          </p:cNvSpPr>
          <p:nvPr>
            <p:ph idx="1"/>
          </p:nvPr>
        </p:nvSpPr>
        <p:spPr>
          <a:xfrm>
            <a:off x="323528" y="1340768"/>
            <a:ext cx="8668072" cy="5328592"/>
          </a:xfrm>
        </p:spPr>
        <p:txBody>
          <a:bodyPr>
            <a:normAutofit fontScale="85000" lnSpcReduction="10000"/>
          </a:bodyPr>
          <a:lstStyle/>
          <a:p>
            <a:r>
              <a:rPr lang="sr-Latn-BA" sz="3100" dirty="0" smtClean="0"/>
              <a:t>Preuzimanje (takeover) preduzeća vrši se radi ostvarivanja strategijskih ciljeva i povećanja vreijdnosti koju posjeduju akcionari firme sticaoca. Opšti kriterijumi  koje potencijalno preduzeće mora zadovoljiti se svrstavaju u 4 grupe:</a:t>
            </a:r>
          </a:p>
          <a:p>
            <a:r>
              <a:rPr lang="sr-Latn-BA" sz="3100" dirty="0" smtClean="0"/>
              <a:t>Strategijski doprinos;</a:t>
            </a:r>
          </a:p>
          <a:p>
            <a:r>
              <a:rPr lang="sr-Latn-BA" sz="3100" dirty="0" smtClean="0"/>
              <a:t>Finansijska prihvatljivost;</a:t>
            </a:r>
          </a:p>
          <a:p>
            <a:r>
              <a:rPr lang="sr-Latn-BA" sz="3100" dirty="0" smtClean="0"/>
              <a:t>Sinergija;</a:t>
            </a:r>
          </a:p>
          <a:p>
            <a:r>
              <a:rPr lang="sr-Latn-BA" sz="3100" dirty="0" smtClean="0"/>
              <a:t>Jednostavnost.</a:t>
            </a:r>
          </a:p>
          <a:p>
            <a:r>
              <a:rPr lang="sr-Latn-BA" sz="3100" dirty="0" smtClean="0"/>
              <a:t>Razlikujemo: saglasna (prijateljska) spajanja i nesaglasna (neprijateljska) spajanja koja nije podržalo ciljno društvo.</a:t>
            </a:r>
          </a:p>
          <a:p>
            <a:r>
              <a:rPr lang="sr-Latn-BA" sz="3100" dirty="0" smtClean="0"/>
              <a:t>U odnosu na ciljeve imamo strateška i finansijska spajanja - s ciljem poboljšanja gotovinskog toka</a:t>
            </a:r>
            <a:r>
              <a:rPr lang="sr-Latn-B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2.2.1.2. </a:t>
            </a:r>
            <a:r>
              <a:rPr lang="sr-Latn-BA" sz="3200" cap="none" dirty="0" smtClean="0"/>
              <a:t>Motivi i svrha spajanja preduzeća</a:t>
            </a:r>
            <a:endParaRPr lang="en-US" sz="3200" dirty="0"/>
          </a:p>
        </p:txBody>
      </p:sp>
      <p:sp>
        <p:nvSpPr>
          <p:cNvPr id="3" name="Content Placeholder 2"/>
          <p:cNvSpPr>
            <a:spLocks noGrp="1"/>
          </p:cNvSpPr>
          <p:nvPr>
            <p:ph idx="1"/>
          </p:nvPr>
        </p:nvSpPr>
        <p:spPr/>
        <p:txBody>
          <a:bodyPr/>
          <a:lstStyle/>
          <a:p>
            <a:pPr>
              <a:buNone/>
            </a:pPr>
            <a:r>
              <a:rPr lang="sr-Latn-BA" dirty="0" smtClean="0"/>
              <a:t>Spajanje društava može imati različite motive:</a:t>
            </a:r>
          </a:p>
          <a:p>
            <a:r>
              <a:rPr lang="sr-Latn-BA" dirty="0" smtClean="0"/>
              <a:t>Zamjena postojećeg menadžmenta;</a:t>
            </a:r>
          </a:p>
          <a:p>
            <a:r>
              <a:rPr lang="sr-Latn-BA" dirty="0" smtClean="0"/>
              <a:t>Bolje korišćenje resursa društva</a:t>
            </a:r>
          </a:p>
          <a:p>
            <a:pPr>
              <a:buNone/>
            </a:pPr>
            <a:r>
              <a:rPr lang="sr-Latn-BA" dirty="0" smtClean="0"/>
              <a:t>V</a:t>
            </a:r>
            <a:r>
              <a:rPr lang="sr-Latn-BA" baseline="-25000" dirty="0" smtClean="0"/>
              <a:t>AB</a:t>
            </a:r>
            <a:r>
              <a:rPr lang="sr-Latn-BA" dirty="0" smtClean="0"/>
              <a:t>=V</a:t>
            </a:r>
            <a:r>
              <a:rPr lang="sr-Latn-BA" baseline="-25000" dirty="0" smtClean="0"/>
              <a:t>A</a:t>
            </a:r>
            <a:r>
              <a:rPr lang="sr-Latn-BA" dirty="0" smtClean="0"/>
              <a:t>+V</a:t>
            </a:r>
            <a:r>
              <a:rPr lang="sr-Latn-BA" baseline="-25000" dirty="0" smtClean="0"/>
              <a:t>B</a:t>
            </a:r>
            <a:r>
              <a:rPr lang="sr-Latn-BA" dirty="0" smtClean="0"/>
              <a:t> + sinergija</a:t>
            </a:r>
          </a:p>
          <a:p>
            <a:r>
              <a:rPr lang="sr-Latn-BA" dirty="0" smtClean="0"/>
              <a:t>Poslovna sinergija – povećanje prihoda i/ili smanjenje rashoda;</a:t>
            </a:r>
          </a:p>
          <a:p>
            <a:r>
              <a:rPr lang="sr-Latn-BA" dirty="0" smtClean="0"/>
              <a:t>Finansijska sinergija – troškovi pribavljanja kapitala kao posljedica spajanja mogu biti niži.</a:t>
            </a:r>
          </a:p>
          <a:p>
            <a:endParaRPr lang="sr-Latn-BA"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2.2.1.3. </a:t>
            </a:r>
            <a:r>
              <a:rPr lang="sr-Latn-BA" cap="none" dirty="0" smtClean="0"/>
              <a:t>Finansijsko-računovodstveni aspekti spajanja (fuzije)</a:t>
            </a:r>
            <a:endParaRPr lang="en-US" cap="none" dirty="0"/>
          </a:p>
        </p:txBody>
      </p:sp>
      <p:sp>
        <p:nvSpPr>
          <p:cNvPr id="3" name="Content Placeholder 2"/>
          <p:cNvSpPr>
            <a:spLocks noGrp="1"/>
          </p:cNvSpPr>
          <p:nvPr>
            <p:ph idx="1"/>
          </p:nvPr>
        </p:nvSpPr>
        <p:spPr>
          <a:xfrm>
            <a:off x="323528" y="1554162"/>
            <a:ext cx="8668072" cy="5043190"/>
          </a:xfrm>
        </p:spPr>
        <p:txBody>
          <a:bodyPr>
            <a:normAutofit fontScale="85000" lnSpcReduction="20000"/>
          </a:bodyPr>
          <a:lstStyle/>
          <a:p>
            <a:r>
              <a:rPr lang="sr-Latn-BA" b="1" dirty="0" smtClean="0"/>
              <a:t>Poslovne kombinacije prema MSFI 3: </a:t>
            </a:r>
            <a:r>
              <a:rPr lang="sr-Latn-BA" dirty="0" smtClean="0"/>
              <a:t>kupovina kapitala, kupovina cjelokupne imovine, preuzimanje obaveza drugog entiteta, kupovina dijela neto imovine, osnovanje novog entiteta, restrukturiranje jednog  ili više entiteta koji se kombinuju.</a:t>
            </a:r>
          </a:p>
          <a:p>
            <a:r>
              <a:rPr lang="sr-Latn-BA" dirty="0" smtClean="0"/>
              <a:t>Bitni pojmovi u MSFI 3: poslovanje, izvještajni entitet i kontrola.</a:t>
            </a:r>
          </a:p>
          <a:p>
            <a:r>
              <a:rPr lang="sr-Latn-BA" dirty="0" smtClean="0"/>
              <a:t>Sve poslovne kombiacije se prema MSFI 3 obuhvataju primjenom metode kupovine, odnosno od 01.07.2009. metodom sticanja. </a:t>
            </a:r>
          </a:p>
          <a:p>
            <a:r>
              <a:rPr lang="sr-Latn-BA" dirty="0" smtClean="0"/>
              <a:t>Sticanje je širi pojam od pojma kupovina.</a:t>
            </a:r>
          </a:p>
          <a:p>
            <a:r>
              <a:rPr lang="sr-Latn-BA" dirty="0" smtClean="0"/>
              <a:t>Metoda sticanja obuhvata 3 koraka: identifikovanje sticaoca, odmjeravanje troškova poslovne kombinacije i alokaciju troškova kombinacije.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2.2.1.4</a:t>
            </a:r>
            <a:r>
              <a:rPr lang="sr-Latn-BA" sz="3200" cap="none" dirty="0" smtClean="0"/>
              <a:t>. Spajanje uz pripajanje - merdžer</a:t>
            </a:r>
            <a:endParaRPr lang="en-US" sz="3200" cap="none" dirty="0"/>
          </a:p>
        </p:txBody>
      </p:sp>
      <p:sp>
        <p:nvSpPr>
          <p:cNvPr id="3" name="Content Placeholder 2"/>
          <p:cNvSpPr>
            <a:spLocks noGrp="1"/>
          </p:cNvSpPr>
          <p:nvPr>
            <p:ph idx="1"/>
          </p:nvPr>
        </p:nvSpPr>
        <p:spPr>
          <a:xfrm>
            <a:off x="467544" y="1340768"/>
            <a:ext cx="8524056" cy="5040560"/>
          </a:xfrm>
        </p:spPr>
        <p:txBody>
          <a:bodyPr>
            <a:normAutofit fontScale="92500" lnSpcReduction="10000"/>
          </a:bodyPr>
          <a:lstStyle/>
          <a:p>
            <a:r>
              <a:rPr lang="sr-Latn-BA" dirty="0" smtClean="0"/>
              <a:t>Merdžer se ostvaruje kada jedno društvo prestaje da postoji bez likvidacije, prenoseći drugom postojećem društvu cijelu svoju imovinu i obaveze u zamjenju za izdavanje akcija ili udjela akcionarima ili članovima društva , a ako je potrebno i novčanu doplatu koja ne prelazi 10% nominalne vrijednosti tako izdatih akcija.</a:t>
            </a:r>
          </a:p>
          <a:p>
            <a:r>
              <a:rPr lang="sr-Latn-BA" dirty="0" smtClean="0"/>
              <a:t>Jedno društvo prestaje da postoji, a društvo sticalac nastavlja da egzistira sa preuzetom imovinom i obavezama uz povećanje osnovnog kapitala.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1. Restrukturiranje preduzeća</a:t>
            </a:r>
            <a:endParaRPr lang="en-US" dirty="0"/>
          </a:p>
        </p:txBody>
      </p:sp>
      <p:sp>
        <p:nvSpPr>
          <p:cNvPr id="3" name="Content Placeholder 2"/>
          <p:cNvSpPr>
            <a:spLocks noGrp="1"/>
          </p:cNvSpPr>
          <p:nvPr>
            <p:ph idx="1"/>
          </p:nvPr>
        </p:nvSpPr>
        <p:spPr>
          <a:xfrm>
            <a:off x="251520" y="1772816"/>
            <a:ext cx="8686800" cy="4899174"/>
          </a:xfrm>
        </p:spPr>
        <p:txBody>
          <a:bodyPr>
            <a:normAutofit fontScale="85000" lnSpcReduction="10000"/>
          </a:bodyPr>
          <a:lstStyle/>
          <a:p>
            <a:r>
              <a:rPr lang="sr-Latn-BA" dirty="0" smtClean="0"/>
              <a:t>Poglavlje se bavi mogućnostima restrukturiranja koja su na raspolaganju preduzećima na ovim prostorima. </a:t>
            </a:r>
          </a:p>
          <a:p>
            <a:r>
              <a:rPr lang="sr-Latn-BA" dirty="0" smtClean="0"/>
              <a:t>U potrazi za povećanjem vrijednosti, menadžeri i uprava nastoje izvršiti odgovarajuće promjene u aktivi i pasivi bilansa preduzeća.</a:t>
            </a:r>
          </a:p>
          <a:p>
            <a:r>
              <a:rPr lang="sr-Latn-BA" dirty="0" smtClean="0"/>
              <a:t>Faze restrukturiranja su: </a:t>
            </a:r>
          </a:p>
          <a:p>
            <a:pPr marL="514350" indent="-514350">
              <a:buAutoNum type="arabicPeriod"/>
            </a:pPr>
            <a:r>
              <a:rPr lang="sr-Latn-BA" b="1" dirty="0" smtClean="0"/>
              <a:t>Dizajniranje </a:t>
            </a:r>
            <a:r>
              <a:rPr lang="sr-Latn-BA" dirty="0" smtClean="0"/>
              <a:t>(izbor strategije i modela restrukturiranja);</a:t>
            </a:r>
          </a:p>
          <a:p>
            <a:pPr marL="514350" indent="-514350">
              <a:buAutoNum type="arabicPeriod"/>
            </a:pPr>
            <a:r>
              <a:rPr lang="sr-Latn-BA" b="1" dirty="0" smtClean="0"/>
              <a:t>Izvršenje</a:t>
            </a:r>
            <a:r>
              <a:rPr lang="sr-Latn-BA" dirty="0" smtClean="0"/>
              <a:t> (upravljanje restrukturiranjem);</a:t>
            </a:r>
          </a:p>
          <a:p>
            <a:pPr marL="514350" indent="-514350">
              <a:buAutoNum type="arabicPeriod"/>
            </a:pPr>
            <a:r>
              <a:rPr lang="sr-Latn-BA" b="1" dirty="0" smtClean="0"/>
              <a:t>Marketing</a:t>
            </a:r>
            <a:r>
              <a:rPr lang="sr-Latn-BA" dirty="0" smtClean="0"/>
              <a:t> (predstavljanje strategije i modela restrukturiranja investitorima).</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Razlike između spajanja uz osnivanje i spajanja uz pripajanje</a:t>
            </a:r>
            <a:endParaRPr lang="en-US" sz="2800" cap="none" dirty="0"/>
          </a:p>
        </p:txBody>
      </p:sp>
      <p:sp>
        <p:nvSpPr>
          <p:cNvPr id="3" name="Content Placeholder 2"/>
          <p:cNvSpPr>
            <a:spLocks noGrp="1"/>
          </p:cNvSpPr>
          <p:nvPr>
            <p:ph idx="1"/>
          </p:nvPr>
        </p:nvSpPr>
        <p:spPr/>
        <p:txBody>
          <a:bodyPr>
            <a:normAutofit/>
          </a:bodyPr>
          <a:lstStyle/>
          <a:p>
            <a:pPr>
              <a:buNone/>
            </a:pPr>
            <a:r>
              <a:rPr lang="sr-Latn-BA" sz="2600" dirty="0" smtClean="0"/>
              <a:t>Spajanje uz osnivanje           Spajanje uz pripajanje (merdžer)</a:t>
            </a:r>
            <a:endParaRPr lang="en-US" sz="2600" dirty="0"/>
          </a:p>
        </p:txBody>
      </p:sp>
      <p:sp>
        <p:nvSpPr>
          <p:cNvPr id="4" name="Oval 3"/>
          <p:cNvSpPr/>
          <p:nvPr/>
        </p:nvSpPr>
        <p:spPr>
          <a:xfrm>
            <a:off x="539552" y="2132856"/>
            <a:ext cx="144016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A</a:t>
            </a:r>
            <a:endParaRPr lang="en-US" dirty="0"/>
          </a:p>
        </p:txBody>
      </p:sp>
      <p:sp>
        <p:nvSpPr>
          <p:cNvPr id="6" name="Oval 5"/>
          <p:cNvSpPr/>
          <p:nvPr/>
        </p:nvSpPr>
        <p:spPr>
          <a:xfrm>
            <a:off x="611560" y="3789040"/>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B</a:t>
            </a:r>
            <a:endParaRPr lang="en-US" dirty="0"/>
          </a:p>
        </p:txBody>
      </p:sp>
      <p:sp>
        <p:nvSpPr>
          <p:cNvPr id="7" name="Oval 6"/>
          <p:cNvSpPr/>
          <p:nvPr/>
        </p:nvSpPr>
        <p:spPr>
          <a:xfrm>
            <a:off x="2627784" y="2924944"/>
            <a:ext cx="1512168"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C</a:t>
            </a:r>
            <a:endParaRPr lang="en-US" dirty="0"/>
          </a:p>
        </p:txBody>
      </p:sp>
      <p:cxnSp>
        <p:nvCxnSpPr>
          <p:cNvPr id="9" name="Straight Arrow Connector 8"/>
          <p:cNvCxnSpPr/>
          <p:nvPr/>
        </p:nvCxnSpPr>
        <p:spPr>
          <a:xfrm>
            <a:off x="1763688" y="2708920"/>
            <a:ext cx="936104" cy="432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7" idx="3"/>
          </p:cNvCxnSpPr>
          <p:nvPr/>
        </p:nvCxnSpPr>
        <p:spPr>
          <a:xfrm flipV="1">
            <a:off x="1835696" y="3601033"/>
            <a:ext cx="1013540" cy="62005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539552" y="2060848"/>
            <a:ext cx="1440160" cy="115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39552" y="1988840"/>
            <a:ext cx="1512168" cy="12241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39552" y="3717032"/>
            <a:ext cx="1584176" cy="1008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611560" y="3645024"/>
            <a:ext cx="1368152" cy="12961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5148064" y="2132856"/>
            <a:ext cx="1368152"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A</a:t>
            </a:r>
            <a:endParaRPr lang="en-US" dirty="0"/>
          </a:p>
        </p:txBody>
      </p:sp>
      <p:sp>
        <p:nvSpPr>
          <p:cNvPr id="30" name="Oval 29"/>
          <p:cNvSpPr/>
          <p:nvPr/>
        </p:nvSpPr>
        <p:spPr>
          <a:xfrm>
            <a:off x="5292080" y="3789040"/>
            <a:ext cx="1368152"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B</a:t>
            </a:r>
            <a:endParaRPr lang="en-US" dirty="0"/>
          </a:p>
        </p:txBody>
      </p:sp>
      <p:sp>
        <p:nvSpPr>
          <p:cNvPr id="31" name="Oval 30"/>
          <p:cNvSpPr/>
          <p:nvPr/>
        </p:nvSpPr>
        <p:spPr>
          <a:xfrm>
            <a:off x="7308304" y="2996952"/>
            <a:ext cx="1368152"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Društvo C</a:t>
            </a:r>
            <a:endParaRPr lang="en-US" dirty="0"/>
          </a:p>
        </p:txBody>
      </p:sp>
      <p:cxnSp>
        <p:nvCxnSpPr>
          <p:cNvPr id="33" name="Straight Arrow Connector 32"/>
          <p:cNvCxnSpPr/>
          <p:nvPr/>
        </p:nvCxnSpPr>
        <p:spPr>
          <a:xfrm>
            <a:off x="6300192" y="2564904"/>
            <a:ext cx="1080120"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6444208" y="3573016"/>
            <a:ext cx="936104" cy="5760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148064" y="2132856"/>
            <a:ext cx="1368152" cy="1008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5076056" y="2060848"/>
            <a:ext cx="1440160" cy="115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Utvrđivanje odnosa za razmjenu akcija</a:t>
            </a:r>
            <a:endParaRPr lang="en-US" sz="2800" cap="none" dirty="0"/>
          </a:p>
        </p:txBody>
      </p:sp>
      <p:sp>
        <p:nvSpPr>
          <p:cNvPr id="3" name="Content Placeholder 2"/>
          <p:cNvSpPr>
            <a:spLocks noGrp="1"/>
          </p:cNvSpPr>
          <p:nvPr>
            <p:ph idx="1"/>
          </p:nvPr>
        </p:nvSpPr>
        <p:spPr>
          <a:xfrm>
            <a:off x="304800" y="1554162"/>
            <a:ext cx="8686800" cy="4827166"/>
          </a:xfrm>
        </p:spPr>
        <p:txBody>
          <a:bodyPr>
            <a:normAutofit fontScale="77500" lnSpcReduction="20000"/>
          </a:bodyPr>
          <a:lstStyle/>
          <a:p>
            <a:r>
              <a:rPr lang="sr-Latn-BA" dirty="0" smtClean="0"/>
              <a:t>Utvrđivanje odnosa za razmjenu akcija kod sprovođenja statusne promjene - spajanje uz pripajanje vrši se pomoću sljedećih kurseva:</a:t>
            </a:r>
          </a:p>
          <a:p>
            <a:r>
              <a:rPr lang="sr-Latn-BA" b="1" dirty="0" smtClean="0"/>
              <a:t>Bilansni kurs </a:t>
            </a:r>
            <a:r>
              <a:rPr lang="sr-Latn-BA" dirty="0" smtClean="0"/>
              <a:t>– utvrđuje se na osnovu zaključnog bilansa sastavljenog prema važećim propisima o bilansiranju i računovodstvenim standardima.</a:t>
            </a:r>
          </a:p>
          <a:p>
            <a:pPr>
              <a:buNone/>
            </a:pPr>
            <a:r>
              <a:rPr lang="sr-Latn-BA" dirty="0" smtClean="0"/>
              <a:t>Bilansni kurs = (neto aktiva / osnovni kapital) x 100</a:t>
            </a:r>
          </a:p>
          <a:p>
            <a:r>
              <a:rPr lang="sr-Latn-BA" b="1" dirty="0" smtClean="0"/>
              <a:t>Berzanski kurs </a:t>
            </a:r>
            <a:r>
              <a:rPr lang="sr-Latn-BA" dirty="0" smtClean="0"/>
              <a:t>– utvrđuje se iz odnosa cijene po kojoj akcija mijenja vlasnika (tržišna vrijednost) i nominalne vrijednosti akcije.</a:t>
            </a:r>
          </a:p>
          <a:p>
            <a:r>
              <a:rPr lang="sr-Latn-BA" b="1" dirty="0" smtClean="0"/>
              <a:t>Prinosni kurs</a:t>
            </a:r>
            <a:r>
              <a:rPr lang="sr-Latn-BA" dirty="0" smtClean="0"/>
              <a:t> = (procijenjena neto aktiva / osnovni kapital) x100</a:t>
            </a:r>
          </a:p>
          <a:p>
            <a:r>
              <a:rPr lang="sr-Latn-BA" b="1" dirty="0" smtClean="0"/>
              <a:t>Prosječni kurs </a:t>
            </a:r>
            <a:r>
              <a:rPr lang="sr-Latn-BA" dirty="0" smtClean="0"/>
              <a:t>– aritmetički prosjek bilansnog i prinosnog kursa.</a:t>
            </a:r>
          </a:p>
          <a:p>
            <a:endParaRPr lang="sr-Latn-BA" dirty="0" smtClean="0"/>
          </a:p>
          <a:p>
            <a:endParaRPr lang="sr-Latn-BA"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2.2.2. Kupovina (akvizicija) preduzeća</a:t>
            </a:r>
            <a:endParaRPr lang="en-US" sz="3200" dirty="0"/>
          </a:p>
        </p:txBody>
      </p:sp>
      <p:sp>
        <p:nvSpPr>
          <p:cNvPr id="3" name="Content Placeholder 2"/>
          <p:cNvSpPr>
            <a:spLocks noGrp="1"/>
          </p:cNvSpPr>
          <p:nvPr>
            <p:ph idx="1"/>
          </p:nvPr>
        </p:nvSpPr>
        <p:spPr>
          <a:xfrm>
            <a:off x="179512" y="1340768"/>
            <a:ext cx="8812088" cy="5256584"/>
          </a:xfrm>
        </p:spPr>
        <p:txBody>
          <a:bodyPr>
            <a:normAutofit fontScale="77500" lnSpcReduction="20000"/>
          </a:bodyPr>
          <a:lstStyle/>
          <a:p>
            <a:r>
              <a:rPr lang="sr-Latn-BA" dirty="0" smtClean="0"/>
              <a:t>Vlasništvo nad preduzećem se može steći ili kupovinom njegovih sredstava ili kupovinom njegovih običnih akcija.</a:t>
            </a:r>
          </a:p>
          <a:p>
            <a:r>
              <a:rPr lang="sr-Latn-BA" dirty="0" smtClean="0"/>
              <a:t>Imovina se može kupiti gotovinom ili običnim akcijama preduzeća.</a:t>
            </a:r>
          </a:p>
          <a:p>
            <a:r>
              <a:rPr lang="sr-Latn-BA" dirty="0" smtClean="0"/>
              <a:t>Preduzeće koje kupuje drugo preduzeće vrednuje mnoge aspekte preduzeća: opšte informacije, poslovodstvo, poslovanje, prodaja, zarade i dividende, fabrička postrojenja, sredstva, obaveze, finansijske podatke, komparaciju sa sličnim preduzećima, uslove sticanja vlasništva, projektovane finansijske podatke (planski BS i predviđanje zarade).</a:t>
            </a:r>
          </a:p>
          <a:p>
            <a:pPr>
              <a:buNone/>
            </a:pPr>
            <a:r>
              <a:rPr lang="sr-Latn-BA" dirty="0" smtClean="0"/>
              <a:t>Kupovina (akvizicija) preduzeća ima 4 koraka: </a:t>
            </a:r>
          </a:p>
          <a:p>
            <a:pPr marL="514350" indent="-514350">
              <a:buAutoNum type="arabicPeriod"/>
            </a:pPr>
            <a:r>
              <a:rPr lang="sr-Latn-BA" b="1" dirty="0" smtClean="0"/>
              <a:t>Razlozi i strategija za akviziciju</a:t>
            </a:r>
            <a:r>
              <a:rPr lang="sr-Latn-BA" dirty="0" smtClean="0"/>
              <a:t>, </a:t>
            </a:r>
          </a:p>
          <a:p>
            <a:pPr marL="514350" indent="-514350">
              <a:buAutoNum type="arabicPeriod"/>
            </a:pPr>
            <a:r>
              <a:rPr lang="sr-Latn-BA" b="1" dirty="0" smtClean="0"/>
              <a:t>Izbor i procjena ciljnog preduzeća</a:t>
            </a:r>
            <a:r>
              <a:rPr lang="sr-Latn-BA" dirty="0" smtClean="0"/>
              <a:t>, </a:t>
            </a:r>
          </a:p>
          <a:p>
            <a:pPr marL="514350" indent="-514350">
              <a:buAutoNum type="arabicPeriod"/>
            </a:pPr>
            <a:r>
              <a:rPr lang="sr-Latn-BA" b="1" dirty="0" smtClean="0"/>
              <a:t>Utvrđivanje iznosa</a:t>
            </a:r>
            <a:r>
              <a:rPr lang="sr-Latn-BA" dirty="0" smtClean="0"/>
              <a:t> koji će se platiti za akviziciju i</a:t>
            </a:r>
          </a:p>
          <a:p>
            <a:pPr marL="514350" indent="-514350">
              <a:buAutoNum type="arabicPeriod"/>
            </a:pPr>
            <a:r>
              <a:rPr lang="sr-Latn-BA" b="1" dirty="0" smtClean="0"/>
              <a:t>Besprijekorno funkcionisanje </a:t>
            </a:r>
            <a:r>
              <a:rPr lang="sr-Latn-BA" dirty="0" smtClean="0"/>
              <a:t>nakon završene akvizicije.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2.2.3. Saniranje preduzeća</a:t>
            </a:r>
            <a:endParaRPr lang="en-US" sz="3200" dirty="0"/>
          </a:p>
        </p:txBody>
      </p:sp>
      <p:sp>
        <p:nvSpPr>
          <p:cNvPr id="3" name="Content Placeholder 2"/>
          <p:cNvSpPr>
            <a:spLocks noGrp="1"/>
          </p:cNvSpPr>
          <p:nvPr>
            <p:ph idx="1"/>
          </p:nvPr>
        </p:nvSpPr>
        <p:spPr>
          <a:xfrm>
            <a:off x="304800" y="1554162"/>
            <a:ext cx="8686800" cy="4755158"/>
          </a:xfrm>
        </p:spPr>
        <p:txBody>
          <a:bodyPr>
            <a:normAutofit fontScale="92500"/>
          </a:bodyPr>
          <a:lstStyle/>
          <a:p>
            <a:r>
              <a:rPr lang="sr-Latn-BA" dirty="0" smtClean="0"/>
              <a:t>Saniranje je posljednji pokušaj da se izbjegne prinudna likvidacija ili stečaj preduzeća.</a:t>
            </a:r>
          </a:p>
          <a:p>
            <a:r>
              <a:rPr lang="sr-Latn-BA" dirty="0" smtClean="0"/>
              <a:t>Saniranje je, dakle, posljedica lošeg upravljanja u prethodnom periodu što je prouzrokovalo poslovanje preduzeća s gubitkom ili je preduzeće postalo platežno nesposobno,</a:t>
            </a:r>
          </a:p>
          <a:p>
            <a:r>
              <a:rPr lang="sr-Latn-BA" dirty="0" smtClean="0"/>
              <a:t>Postoje dvije vrste saniranja: </a:t>
            </a:r>
          </a:p>
          <a:p>
            <a:pPr marL="514350" indent="-514350">
              <a:buAutoNum type="arabicPeriod"/>
            </a:pPr>
            <a:r>
              <a:rPr lang="sr-Latn-BA" dirty="0" smtClean="0"/>
              <a:t>Saniranje u širem smislu (ekonomsko) i </a:t>
            </a:r>
          </a:p>
          <a:p>
            <a:pPr marL="514350" indent="-514350">
              <a:buAutoNum type="arabicPeriod"/>
            </a:pPr>
            <a:r>
              <a:rPr lang="sr-Latn-BA" dirty="0" smtClean="0"/>
              <a:t>Saniranje u užem smislu (finansijsko saniranje).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596064" cy="1008112"/>
          </a:xfrm>
        </p:spPr>
        <p:txBody>
          <a:bodyPr>
            <a:noAutofit/>
          </a:bodyPr>
          <a:lstStyle/>
          <a:p>
            <a:r>
              <a:rPr lang="sr-Latn-BA" sz="3200" dirty="0" smtClean="0"/>
              <a:t>2.2.3.1. </a:t>
            </a:r>
            <a:r>
              <a:rPr lang="sr-Latn-BA" sz="3200" cap="none" dirty="0" smtClean="0"/>
              <a:t>Ekonomsko saniranje – izvođenje preduzeća iz zone poslovanja s gubitkom</a:t>
            </a:r>
            <a:endParaRPr lang="en-US" sz="3200" cap="none" dirty="0"/>
          </a:p>
        </p:txBody>
      </p:sp>
      <p:sp>
        <p:nvSpPr>
          <p:cNvPr id="3" name="Content Placeholder 2"/>
          <p:cNvSpPr>
            <a:spLocks noGrp="1"/>
          </p:cNvSpPr>
          <p:nvPr>
            <p:ph idx="1"/>
          </p:nvPr>
        </p:nvSpPr>
        <p:spPr>
          <a:xfrm>
            <a:off x="304800" y="1554162"/>
            <a:ext cx="8686800" cy="5043190"/>
          </a:xfrm>
        </p:spPr>
        <p:txBody>
          <a:bodyPr>
            <a:normAutofit fontScale="92500" lnSpcReduction="20000"/>
          </a:bodyPr>
          <a:lstStyle/>
          <a:p>
            <a:r>
              <a:rPr lang="sr-Latn-BA" dirty="0" smtClean="0"/>
              <a:t>Ekonomsko saniranje obuhvata sve mjere koje doprinose otkrivanju i otklanjanju uzroka gubitka i obezbjeđenju trajnog ozdravljenja za život sposobnog preduzeća. To znači da su njegovi pravi ciljevi: ponovo uspostavljanje finansijske ravnoteže ( a time i platežne sposobnosti), zadovoljavajuće rentabilnosti i ekonomičnosti.</a:t>
            </a:r>
          </a:p>
          <a:p>
            <a:r>
              <a:rPr lang="sr-Latn-BA" dirty="0" smtClean="0"/>
              <a:t>Finansijski rezultat redovne aktivnosti je razlika između prihoda i rashoda redovne aktivnosti (poslovni + finansijski). </a:t>
            </a:r>
          </a:p>
          <a:p>
            <a:r>
              <a:rPr lang="sr-Latn-BA" dirty="0" smtClean="0"/>
              <a:t>Ako je razlika pozitivna, ostvaren je dobitak redovne aktivnosti, a kada je negativna radi se o gubitku redovne aktivnosti.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57200"/>
            <a:ext cx="8740080" cy="595536"/>
          </a:xfrm>
        </p:spPr>
        <p:txBody>
          <a:bodyPr>
            <a:normAutofit/>
          </a:bodyPr>
          <a:lstStyle/>
          <a:p>
            <a:r>
              <a:rPr lang="sr-Latn-BA" sz="2800" cap="none" dirty="0" smtClean="0"/>
              <a:t>Analiza negativnih uticaja na dobitak redovne aktivnosti</a:t>
            </a:r>
            <a:endParaRPr lang="en-US" sz="2800" cap="none" dirty="0"/>
          </a:p>
        </p:txBody>
      </p:sp>
      <p:sp>
        <p:nvSpPr>
          <p:cNvPr id="3" name="Content Placeholder 2"/>
          <p:cNvSpPr>
            <a:spLocks noGrp="1"/>
          </p:cNvSpPr>
          <p:nvPr>
            <p:ph idx="1"/>
          </p:nvPr>
        </p:nvSpPr>
        <p:spPr>
          <a:xfrm>
            <a:off x="251520" y="1052736"/>
            <a:ext cx="8740080" cy="5616624"/>
          </a:xfrm>
        </p:spPr>
        <p:txBody>
          <a:bodyPr>
            <a:normAutofit fontScale="77500" lnSpcReduction="20000"/>
          </a:bodyPr>
          <a:lstStyle/>
          <a:p>
            <a:pPr>
              <a:buNone/>
            </a:pPr>
            <a:r>
              <a:rPr lang="sr-Latn-BA" dirty="0" smtClean="0"/>
              <a:t>Za izlazak iz zone poslovanja s gubitkom redovne aktivnosti potrebno je izvršiti analizu:</a:t>
            </a:r>
          </a:p>
          <a:p>
            <a:r>
              <a:rPr lang="sr-Latn-BA" dirty="0" smtClean="0"/>
              <a:t>Globalnog pariteta prodajnih i nabavnih cijena;</a:t>
            </a:r>
          </a:p>
          <a:p>
            <a:r>
              <a:rPr lang="sr-Latn-BA" dirty="0" smtClean="0"/>
              <a:t>Stepena iskorišćenosti realnog kapaciteta;</a:t>
            </a:r>
          </a:p>
          <a:p>
            <a:r>
              <a:rPr lang="sr-Latn-BA" dirty="0" smtClean="0"/>
              <a:t>Utrošaka materijala, energije i usluga;</a:t>
            </a:r>
          </a:p>
          <a:p>
            <a:r>
              <a:rPr lang="sr-Latn-BA" dirty="0" smtClean="0"/>
              <a:t>Troškova rada i</a:t>
            </a:r>
          </a:p>
          <a:p>
            <a:r>
              <a:rPr lang="sr-Latn-BA" dirty="0" smtClean="0"/>
              <a:t>Efikasnosti korišćenja sredstava.</a:t>
            </a:r>
          </a:p>
          <a:p>
            <a:pPr>
              <a:buNone/>
            </a:pPr>
            <a:r>
              <a:rPr lang="sr-Latn-BA" sz="3600" b="1" dirty="0" smtClean="0"/>
              <a:t>Analiza mogućnosti ostvarenja neutralnog finansijskog rezultata redovne aktivnosti </a:t>
            </a:r>
            <a:r>
              <a:rPr lang="sr-Latn-BA" dirty="0" smtClean="0"/>
              <a:t>podrazumijeva ispitivanje mogućnosti izlaska iz zone gubitka alternativno:</a:t>
            </a:r>
          </a:p>
          <a:p>
            <a:r>
              <a:rPr lang="sr-Latn-BA" dirty="0" smtClean="0"/>
              <a:t>Povećanjem obima proizvodnje (stepena iskorišćenja realnog kapaciteta);</a:t>
            </a:r>
          </a:p>
          <a:p>
            <a:r>
              <a:rPr lang="sr-Latn-BA" dirty="0" smtClean="0"/>
              <a:t>Pomjeranjem globalnog pariteta prodajnih i nabavnih cijena u korist prodajnih i</a:t>
            </a:r>
          </a:p>
          <a:p>
            <a:r>
              <a:rPr lang="sr-Latn-BA" dirty="0" smtClean="0"/>
              <a:t>Putem promjene asortimana proizvodnje.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200" cap="none" dirty="0" smtClean="0"/>
              <a:t>2.2.3.2. Finansijsko saniranje</a:t>
            </a:r>
            <a:endParaRPr lang="en-US" sz="3200" cap="none" dirty="0"/>
          </a:p>
        </p:txBody>
      </p:sp>
      <p:sp>
        <p:nvSpPr>
          <p:cNvPr id="3" name="Content Placeholder 2"/>
          <p:cNvSpPr>
            <a:spLocks noGrp="1"/>
          </p:cNvSpPr>
          <p:nvPr>
            <p:ph idx="1"/>
          </p:nvPr>
        </p:nvSpPr>
        <p:spPr>
          <a:xfrm>
            <a:off x="323528" y="1196752"/>
            <a:ext cx="8668072" cy="5184576"/>
          </a:xfrm>
        </p:spPr>
        <p:txBody>
          <a:bodyPr>
            <a:normAutofit fontScale="85000" lnSpcReduction="10000"/>
          </a:bodyPr>
          <a:lstStyle/>
          <a:p>
            <a:r>
              <a:rPr lang="sr-Latn-BA" dirty="0" smtClean="0"/>
              <a:t>Finansijsko saniranje odnosi se na saniranje putem otpisa gubitaka i saniranje putem uspostavljanja finansijske ravnoteže.</a:t>
            </a:r>
          </a:p>
          <a:p>
            <a:pPr>
              <a:buNone/>
            </a:pPr>
            <a:r>
              <a:rPr lang="sr-Latn-BA" sz="3300" b="1" dirty="0" smtClean="0"/>
              <a:t>Saniranje putem otpisa gubitka </a:t>
            </a:r>
          </a:p>
          <a:p>
            <a:r>
              <a:rPr lang="sr-Latn-BA" dirty="0" smtClean="0"/>
              <a:t>Vrši se na dva načina:</a:t>
            </a:r>
          </a:p>
          <a:p>
            <a:pPr marL="514350" indent="-514350">
              <a:buAutoNum type="arabicPeriod"/>
            </a:pPr>
            <a:r>
              <a:rPr lang="sr-Latn-BA" dirty="0" smtClean="0"/>
              <a:t>Saniranjem putem smanjenja kapitala;</a:t>
            </a:r>
          </a:p>
          <a:p>
            <a:pPr marL="514350" indent="-514350">
              <a:buAutoNum type="arabicPeriod"/>
            </a:pPr>
            <a:r>
              <a:rPr lang="sr-Latn-BA" dirty="0" smtClean="0"/>
              <a:t>Saniranjem putem dopune imovine.</a:t>
            </a:r>
          </a:p>
          <a:p>
            <a:r>
              <a:rPr lang="sr-Latn-BA" dirty="0" smtClean="0"/>
              <a:t>Otpis gubitka može se vršiti na teret neraspoređenog dobitka, statutarnih rezervi, zakonskih rezervi do nivoa zakonom propisanog iznosa, osnovnog kapitala do nivoa propisanog minimuma osnovnog kapitala i putem dopune imovine.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Saniranje putem uspostavljanja finansijske ravnoteže</a:t>
            </a:r>
            <a:endParaRPr lang="en-US" sz="2800" cap="none" dirty="0"/>
          </a:p>
        </p:txBody>
      </p:sp>
      <p:sp>
        <p:nvSpPr>
          <p:cNvPr id="3" name="Content Placeholder 2"/>
          <p:cNvSpPr>
            <a:spLocks noGrp="1"/>
          </p:cNvSpPr>
          <p:nvPr>
            <p:ph idx="1"/>
          </p:nvPr>
        </p:nvSpPr>
        <p:spPr/>
        <p:txBody>
          <a:bodyPr>
            <a:normAutofit fontScale="92500"/>
          </a:bodyPr>
          <a:lstStyle/>
          <a:p>
            <a:r>
              <a:rPr lang="sr-Latn-BA" dirty="0" smtClean="0"/>
              <a:t>Ukoliko finansijska ravnoteža nije uspostavljenja putem otpisa gubitka ili putem dopune imovine, saniranje finansijske ravnoteže se vrši:</a:t>
            </a:r>
          </a:p>
          <a:p>
            <a:r>
              <a:rPr lang="sr-Latn-BA" dirty="0" smtClean="0"/>
              <a:t>Povećanjem kapitala;</a:t>
            </a:r>
          </a:p>
          <a:p>
            <a:r>
              <a:rPr lang="sr-Latn-BA" dirty="0" smtClean="0"/>
              <a:t>Prestrukturiranjem aktive - smanjivanjem stalne imovine i</a:t>
            </a:r>
          </a:p>
          <a:p>
            <a:r>
              <a:rPr lang="sr-Latn-BA" dirty="0" smtClean="0"/>
              <a:t>Prestrukturiranjem pasive - konverzija kratkoročnih obaveza u kapital (udjele ili akcije) ili u dugoročne obaveze.</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2.2.4. Razdvajanje preduzeća</a:t>
            </a:r>
            <a:endParaRPr lang="en-US" sz="3200" dirty="0"/>
          </a:p>
        </p:txBody>
      </p:sp>
      <p:sp>
        <p:nvSpPr>
          <p:cNvPr id="3" name="Content Placeholder 2"/>
          <p:cNvSpPr>
            <a:spLocks noGrp="1"/>
          </p:cNvSpPr>
          <p:nvPr>
            <p:ph idx="1"/>
          </p:nvPr>
        </p:nvSpPr>
        <p:spPr/>
        <p:txBody>
          <a:bodyPr>
            <a:normAutofit lnSpcReduction="10000"/>
          </a:bodyPr>
          <a:lstStyle/>
          <a:p>
            <a:r>
              <a:rPr lang="sr-Latn-BA" dirty="0" smtClean="0"/>
              <a:t>Preduzeće se može podijeliti tako što će se istovremeno prenijeti imovina i obaveze na:</a:t>
            </a:r>
          </a:p>
          <a:p>
            <a:r>
              <a:rPr lang="sr-Latn-BA" dirty="0" smtClean="0"/>
              <a:t>Dva ili više novoosnovanih preduzeća (podjela uz osnivanje);</a:t>
            </a:r>
          </a:p>
          <a:p>
            <a:r>
              <a:rPr lang="sr-Latn-BA" dirty="0" smtClean="0"/>
              <a:t>Dva ili više postojećih preduzeća (podjela uz pripajanje);</a:t>
            </a:r>
          </a:p>
          <a:p>
            <a:r>
              <a:rPr lang="sr-Latn-BA" dirty="0" smtClean="0"/>
              <a:t>Jedno ili više novoosnovanih preduzeća i jedno ili više postojećih preduzeća (mješovita podjela).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2.2.4.1. Razdvajanje društava lica</a:t>
            </a:r>
            <a:endParaRPr lang="en-US" sz="3200" cap="none" dirty="0"/>
          </a:p>
        </p:txBody>
      </p:sp>
      <p:sp>
        <p:nvSpPr>
          <p:cNvPr id="3" name="Content Placeholder 2"/>
          <p:cNvSpPr>
            <a:spLocks noGrp="1"/>
          </p:cNvSpPr>
          <p:nvPr>
            <p:ph idx="1"/>
          </p:nvPr>
        </p:nvSpPr>
        <p:spPr>
          <a:xfrm>
            <a:off x="304800" y="1554162"/>
            <a:ext cx="8686800" cy="4971182"/>
          </a:xfrm>
        </p:spPr>
        <p:txBody>
          <a:bodyPr>
            <a:normAutofit/>
          </a:bodyPr>
          <a:lstStyle/>
          <a:p>
            <a:r>
              <a:rPr lang="sr-Latn-BA" dirty="0" smtClean="0"/>
              <a:t>Razdvajanje društava lica (ortačka i komanditna društva) javlja se u dva slučaja:</a:t>
            </a:r>
          </a:p>
          <a:p>
            <a:r>
              <a:rPr lang="sr-Latn-BA" dirty="0" smtClean="0"/>
              <a:t>Razdvajanje kada se društvo lica rastura, nestaje – podjela imovine preduzeća između ortaka (razgraničenje);</a:t>
            </a:r>
          </a:p>
          <a:p>
            <a:r>
              <a:rPr lang="sr-Latn-BA" dirty="0" smtClean="0"/>
              <a:t>Razdvajanje sa ortakom koji istupa iz preduzeća, pri čemu preduzeće i dalje opstaje sa ortacima koji se ne izdvajaju – namirenje ortaka koji istupa.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043190"/>
          </a:xfrm>
        </p:spPr>
        <p:txBody>
          <a:bodyPr>
            <a:normAutofit fontScale="85000" lnSpcReduction="20000"/>
          </a:bodyPr>
          <a:lstStyle/>
          <a:p>
            <a:pPr>
              <a:buNone/>
            </a:pPr>
            <a:r>
              <a:rPr lang="sr-Latn-BA" dirty="0" smtClean="0"/>
              <a:t>Nakon čitanja i razumijevanja ovog poglavlje, treba da budemo u mogućnosti da:</a:t>
            </a:r>
          </a:p>
          <a:p>
            <a:r>
              <a:rPr lang="sr-Latn-BA" dirty="0" smtClean="0"/>
              <a:t>Opišemo osnovne razloge restrukturiranja;</a:t>
            </a:r>
          </a:p>
          <a:p>
            <a:r>
              <a:rPr lang="sr-Latn-BA" dirty="0" smtClean="0"/>
              <a:t>Procijenimo korisnost određenih informacija iz  finansijske analize prilikom izbora oblika restrukturiranja;</a:t>
            </a:r>
          </a:p>
          <a:p>
            <a:r>
              <a:rPr lang="sr-Latn-BA" dirty="0" smtClean="0"/>
              <a:t>Razmotrimo prednosti sticanja preduzeća i razumijemo pitanja koja menadžment  može postaviti kod pripreme ponude za sticanje;</a:t>
            </a:r>
          </a:p>
          <a:p>
            <a:r>
              <a:rPr lang="sr-Latn-BA" dirty="0" smtClean="0"/>
              <a:t>Razumijemo moguće efekte pojedinih oblika restrukturiranja;</a:t>
            </a:r>
          </a:p>
          <a:p>
            <a:r>
              <a:rPr lang="sr-Latn-BA" dirty="0" smtClean="0"/>
              <a:t>Procijenimo alternativne izvore finansiranja za sticanje preduzeća.</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686800" cy="838200"/>
          </a:xfrm>
        </p:spPr>
        <p:txBody>
          <a:bodyPr>
            <a:noAutofit/>
          </a:bodyPr>
          <a:lstStyle/>
          <a:p>
            <a:r>
              <a:rPr lang="sr-Latn-BA" sz="2800" cap="none" dirty="0" smtClean="0"/>
              <a:t>Metode po kojima se procjenjuje vrijednost preduzeća u slučaju razortačenja ortakluka </a:t>
            </a:r>
            <a:endParaRPr lang="en-US" sz="2800" cap="none" dirty="0"/>
          </a:p>
        </p:txBody>
      </p:sp>
      <p:sp>
        <p:nvSpPr>
          <p:cNvPr id="3" name="Content Placeholder 2"/>
          <p:cNvSpPr>
            <a:spLocks noGrp="1"/>
          </p:cNvSpPr>
          <p:nvPr>
            <p:ph idx="1"/>
          </p:nvPr>
        </p:nvSpPr>
        <p:spPr>
          <a:xfrm>
            <a:off x="323528" y="1052736"/>
            <a:ext cx="8668072" cy="5805264"/>
          </a:xfrm>
        </p:spPr>
        <p:txBody>
          <a:bodyPr>
            <a:normAutofit fontScale="77500" lnSpcReduction="20000"/>
          </a:bodyPr>
          <a:lstStyle/>
          <a:p>
            <a:pPr>
              <a:buNone/>
            </a:pPr>
            <a:endParaRPr lang="sr-Latn-BA" dirty="0" smtClean="0"/>
          </a:p>
          <a:p>
            <a:r>
              <a:rPr lang="sr-Latn-BA" b="1" dirty="0" smtClean="0"/>
              <a:t>Knjigovodstvena vrijednost </a:t>
            </a:r>
            <a:r>
              <a:rPr lang="sr-Latn-BA" dirty="0" smtClean="0"/>
              <a:t>– sačinjava se inventarni bilans, a pozicije se procjenjuju u skladu sa MRS i propisima o bilansiranju.</a:t>
            </a:r>
          </a:p>
          <a:p>
            <a:r>
              <a:rPr lang="sr-Latn-BA" b="1" dirty="0" smtClean="0"/>
              <a:t>Imovinska vrijednost </a:t>
            </a:r>
            <a:r>
              <a:rPr lang="sr-Latn-BA" dirty="0" smtClean="0"/>
              <a:t>– sačini se inventarni bilans, a potom ovlašćeni procjenjivač procjenjuje svaku bilansnu poziciju. Imovinska vrijednost neto aktive je razlika aktive i obaveza u bilansu imovinske vrijednosti.</a:t>
            </a:r>
          </a:p>
          <a:p>
            <a:r>
              <a:rPr lang="sr-Latn-BA" b="1" dirty="0" smtClean="0"/>
              <a:t>Prinosna vrijednost </a:t>
            </a:r>
            <a:r>
              <a:rPr lang="sr-Latn-BA" dirty="0" smtClean="0"/>
              <a:t>– podrazumijeva da nezavisni ovlašćeni procjenjivač procijeni preduzeće bilo primjenom prinosne statičke ili prinosne dinamičke metode.</a:t>
            </a:r>
          </a:p>
          <a:p>
            <a:r>
              <a:rPr lang="sr-Latn-BA" dirty="0" smtClean="0"/>
              <a:t>Statička metoda: prinosna vrijednost neto aktive= stabilizovani dobitak / (cijena kapital / 100)</a:t>
            </a:r>
          </a:p>
          <a:p>
            <a:r>
              <a:rPr lang="sr-Latn-BA" dirty="0" smtClean="0"/>
              <a:t>Dinamička metoda: umjesto dobitka, kao varijabla se uzima visina čistog novčanog toka </a:t>
            </a:r>
          </a:p>
          <a:p>
            <a:r>
              <a:rPr lang="sr-Latn-BA" b="1" dirty="0" smtClean="0"/>
              <a:t>Srednja vrijednost </a:t>
            </a:r>
            <a:r>
              <a:rPr lang="sr-Latn-BA" dirty="0" smtClean="0"/>
              <a:t>je</a:t>
            </a:r>
            <a:r>
              <a:rPr lang="sr-Latn-BA" b="1" dirty="0" smtClean="0"/>
              <a:t> </a:t>
            </a:r>
            <a:r>
              <a:rPr lang="sr-Latn-BA" dirty="0" smtClean="0"/>
              <a:t>aritmetički prosjek imovinske vrijednosti neto aktive i prinosne vrijednosti neto aktive.</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57200"/>
            <a:ext cx="8668072" cy="838200"/>
          </a:xfrm>
        </p:spPr>
        <p:txBody>
          <a:bodyPr>
            <a:normAutofit/>
          </a:bodyPr>
          <a:lstStyle/>
          <a:p>
            <a:r>
              <a:rPr lang="sr-Latn-BA" sz="3200" cap="none" dirty="0" smtClean="0"/>
              <a:t>2.2.4.2. Razdvajanje društva kapitala</a:t>
            </a:r>
            <a:endParaRPr lang="en-US" sz="3200" cap="none" dirty="0"/>
          </a:p>
        </p:txBody>
      </p:sp>
      <p:sp>
        <p:nvSpPr>
          <p:cNvPr id="3" name="Content Placeholder 2"/>
          <p:cNvSpPr>
            <a:spLocks noGrp="1"/>
          </p:cNvSpPr>
          <p:nvPr>
            <p:ph idx="1"/>
          </p:nvPr>
        </p:nvSpPr>
        <p:spPr>
          <a:xfrm>
            <a:off x="323528" y="1196752"/>
            <a:ext cx="8668072" cy="5112568"/>
          </a:xfrm>
        </p:spPr>
        <p:txBody>
          <a:bodyPr>
            <a:normAutofit lnSpcReduction="10000"/>
          </a:bodyPr>
          <a:lstStyle/>
          <a:p>
            <a:r>
              <a:rPr lang="sr-Latn-BA" dirty="0" smtClean="0"/>
              <a:t>Razdvajanje društava kapitala dolazi u obzir kod društava s ograničenom odgovornošću i akcionarskih društava čije akcije ne kotiraju na berzi efekata.</a:t>
            </a:r>
          </a:p>
          <a:p>
            <a:r>
              <a:rPr lang="sr-Latn-BA" dirty="0" smtClean="0"/>
              <a:t>Razdvajanje ad čije akcije kotiraju na berzi se ne vrši, jer akcionari koji žele da istupe mogu svoje akcije prodati na berzi.</a:t>
            </a:r>
          </a:p>
          <a:p>
            <a:r>
              <a:rPr lang="sr-Latn-BA" dirty="0" smtClean="0"/>
              <a:t>Razdvajanje doo i akcionarskih društava koja ne kotiraju na berzi je veoma komplikovano i delikatno.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568952" cy="5328592"/>
          </a:xfrm>
        </p:spPr>
        <p:txBody>
          <a:bodyPr>
            <a:normAutofit fontScale="85000" lnSpcReduction="20000"/>
          </a:bodyPr>
          <a:lstStyle/>
          <a:p>
            <a:pPr>
              <a:buNone/>
            </a:pPr>
            <a:r>
              <a:rPr lang="sr-Latn-BA" dirty="0" smtClean="0"/>
              <a:t>I Podjela kapitala </a:t>
            </a:r>
          </a:p>
          <a:p>
            <a:pPr marL="514350" indent="-514350">
              <a:buAutoNum type="alphaLcParenR"/>
            </a:pPr>
            <a:r>
              <a:rPr lang="sr-Latn-BA" dirty="0" smtClean="0"/>
              <a:t>Podjela kapitala kada je procjena vrijednosti izvršena prinosnom metodom – vrijednost kapitala se iskazuje u jednoj cifri i vrši srazmjerno knjigovodstvenoj strukturi osnovnog kapitala vlasnika.</a:t>
            </a:r>
          </a:p>
          <a:p>
            <a:pPr marL="514350" indent="-514350">
              <a:buAutoNum type="alphaLcParenR"/>
            </a:pPr>
            <a:r>
              <a:rPr lang="sr-Latn-BA" dirty="0" smtClean="0"/>
              <a:t>Podjela kapitala kada je procjena nekretnina i opreme vršena prema MRS 16 – Nekretnine, postrojenja i oprema – pozitivni efekat efekat procjene (razlika između procijenjene i knjigovodstvene vrijednosti nekretnina) iskazuje se u okviru kapitala na revalorizacionoj rezervi.</a:t>
            </a:r>
          </a:p>
          <a:p>
            <a:pPr marL="514350" indent="-514350">
              <a:buNone/>
            </a:pPr>
            <a:r>
              <a:rPr lang="sr-Latn-BA" dirty="0" smtClean="0"/>
              <a:t>II Uspostavljenje bilansne ravnoteže odvojenih dijelova za održavanje dugoročne finansijske ravnoteže iz bilansa prije odvajanja.</a:t>
            </a:r>
          </a:p>
          <a:p>
            <a:pPr marL="514350" indent="-514350">
              <a:buAutoNum type="alphaLcParenR"/>
            </a:pPr>
            <a:endParaRPr lang="sr-Latn-BA"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2.2.5. Prodaja i likvidacija preduzeća</a:t>
            </a:r>
            <a:endParaRPr lang="en-US" sz="3200" dirty="0"/>
          </a:p>
        </p:txBody>
      </p:sp>
      <p:sp>
        <p:nvSpPr>
          <p:cNvPr id="3" name="Content Placeholder 2"/>
          <p:cNvSpPr>
            <a:spLocks noGrp="1"/>
          </p:cNvSpPr>
          <p:nvPr>
            <p:ph idx="1"/>
          </p:nvPr>
        </p:nvSpPr>
        <p:spPr>
          <a:xfrm>
            <a:off x="323528" y="1412776"/>
            <a:ext cx="8668072" cy="4667349"/>
          </a:xfrm>
        </p:spPr>
        <p:txBody>
          <a:bodyPr>
            <a:normAutofit fontScale="92500" lnSpcReduction="10000"/>
          </a:bodyPr>
          <a:lstStyle/>
          <a:p>
            <a:pPr>
              <a:buNone/>
            </a:pPr>
            <a:r>
              <a:rPr lang="sr-Latn-BA" b="1" dirty="0" smtClean="0"/>
              <a:t>2.2.5.1. Prodaja preduzeća ili njegovog dijela</a:t>
            </a:r>
          </a:p>
          <a:p>
            <a:pPr>
              <a:buNone/>
            </a:pPr>
            <a:r>
              <a:rPr lang="sr-Latn-BA" b="1" dirty="0" smtClean="0"/>
              <a:t>Prodaja preduzeća</a:t>
            </a:r>
          </a:p>
          <a:p>
            <a:r>
              <a:rPr lang="sr-Latn-BA" dirty="0" smtClean="0"/>
              <a:t>Prodaja preduzeća je prodaja pravnog entiteta.</a:t>
            </a:r>
          </a:p>
          <a:p>
            <a:r>
              <a:rPr lang="sr-Latn-BA" dirty="0" smtClean="0"/>
              <a:t>Cijena preduzeća je vrijednost kapitala kupljenog preduzeća, odnosno objektivna vrijednost kapitala utvrđena procjenom vrijednosti preduzeća. </a:t>
            </a:r>
          </a:p>
          <a:p>
            <a:r>
              <a:rPr lang="sr-Latn-BA" dirty="0" smtClean="0"/>
              <a:t>Procjena vrijednosti sadrži: podatke procjenjivanog preduzeća, tržišnu poziciju preduzeća, analizu prinosnog, imovinskog i finansijskog položaja i procjenu vrijednosti kapitala.</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58808" cy="792088"/>
          </a:xfrm>
        </p:spPr>
        <p:txBody>
          <a:bodyPr>
            <a:noAutofit/>
          </a:bodyPr>
          <a:lstStyle/>
          <a:p>
            <a:r>
              <a:rPr lang="sr-Latn-BA" sz="2800" b="1" cap="none" dirty="0" smtClean="0"/>
              <a:t/>
            </a:r>
            <a:br>
              <a:rPr lang="sr-Latn-BA" sz="2800" b="1" cap="none" dirty="0" smtClean="0"/>
            </a:br>
            <a:r>
              <a:rPr lang="sr-Latn-BA" sz="2800" b="1" cap="none" dirty="0" smtClean="0"/>
              <a:t>Prodaja preduzeća</a:t>
            </a:r>
            <a:r>
              <a:rPr lang="sr-Latn-BA" sz="2800" b="1" dirty="0" smtClean="0"/>
              <a:t/>
            </a:r>
            <a:br>
              <a:rPr lang="sr-Latn-BA" sz="2800" b="1" dirty="0" smtClean="0"/>
            </a:br>
            <a:endParaRPr lang="en-US" sz="2800" cap="none" dirty="0"/>
          </a:p>
        </p:txBody>
      </p:sp>
      <p:sp>
        <p:nvSpPr>
          <p:cNvPr id="3" name="Content Placeholder 2"/>
          <p:cNvSpPr>
            <a:spLocks noGrp="1"/>
          </p:cNvSpPr>
          <p:nvPr>
            <p:ph idx="1"/>
          </p:nvPr>
        </p:nvSpPr>
        <p:spPr>
          <a:xfrm>
            <a:off x="251520" y="1268760"/>
            <a:ext cx="8740080" cy="5328592"/>
          </a:xfrm>
        </p:spPr>
        <p:txBody>
          <a:bodyPr>
            <a:normAutofit fontScale="85000" lnSpcReduction="20000"/>
          </a:bodyPr>
          <a:lstStyle/>
          <a:p>
            <a:pPr>
              <a:buNone/>
            </a:pPr>
            <a:r>
              <a:rPr lang="sr-Latn-BA" dirty="0" smtClean="0"/>
              <a:t>Procjena vrijednosti kapitala:</a:t>
            </a:r>
          </a:p>
          <a:p>
            <a:r>
              <a:rPr lang="sr-Latn-BA" dirty="0" smtClean="0"/>
              <a:t>Knjigovodstvena vrijednost kapitala;</a:t>
            </a:r>
          </a:p>
          <a:p>
            <a:r>
              <a:rPr lang="sr-Latn-BA" dirty="0" smtClean="0"/>
              <a:t>Korigovana knjigovodstvena vrijednost kapitala;</a:t>
            </a:r>
          </a:p>
          <a:p>
            <a:r>
              <a:rPr lang="sr-Latn-BA" dirty="0" smtClean="0"/>
              <a:t>Imovinska vrijednost kapitala;</a:t>
            </a:r>
          </a:p>
          <a:p>
            <a:r>
              <a:rPr lang="sr-Latn-BA" dirty="0" smtClean="0"/>
              <a:t>Prinosna vrijednost kapitala:</a:t>
            </a:r>
          </a:p>
          <a:p>
            <a:r>
              <a:rPr lang="sr-Latn-BA" i="1" dirty="0" smtClean="0"/>
              <a:t>Metoda poslije servisiranja dugova </a:t>
            </a:r>
            <a:r>
              <a:rPr lang="sr-Latn-BA" dirty="0" smtClean="0"/>
              <a:t>–projekcija BU, BS, i NNT za 5 godina, utvrđivanje rezidualne vrijednosti i diskontovanje NNT i rezidualne vrijednosti na sadašnju vrijednost.</a:t>
            </a:r>
          </a:p>
          <a:p>
            <a:r>
              <a:rPr lang="sr-Latn-BA" i="1" dirty="0" smtClean="0"/>
              <a:t>Metoda prije servisiranja dugova </a:t>
            </a:r>
            <a:r>
              <a:rPr lang="sr-Latn-BA" dirty="0" smtClean="0"/>
              <a:t>- projekcija NNT za narednih 5 godina, utvrđivanje diskontne stope i rezidualne vrijednosti, diskontovanje NNT i rezidualne vrijednosti na sadašnju vrijednost.</a:t>
            </a:r>
          </a:p>
          <a:p>
            <a:r>
              <a:rPr lang="sr-Latn-BA" dirty="0" smtClean="0"/>
              <a:t>Utvrđivanje objektivne vrijednosti kapitala.</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sz="3100" b="1" cap="none" dirty="0" smtClean="0"/>
              <a:t>Prodaja dijela preduzeća</a:t>
            </a:r>
            <a:r>
              <a:rPr lang="sr-Latn-BA" b="1" dirty="0" smtClean="0"/>
              <a:t/>
            </a:r>
            <a:br>
              <a:rPr lang="sr-Latn-BA" b="1" dirty="0" smtClean="0"/>
            </a:br>
            <a:endParaRPr lang="en-US" b="1" dirty="0"/>
          </a:p>
        </p:txBody>
      </p:sp>
      <p:sp>
        <p:nvSpPr>
          <p:cNvPr id="3" name="Content Placeholder 2"/>
          <p:cNvSpPr>
            <a:spLocks noGrp="1"/>
          </p:cNvSpPr>
          <p:nvPr>
            <p:ph idx="1"/>
          </p:nvPr>
        </p:nvSpPr>
        <p:spPr/>
        <p:txBody>
          <a:bodyPr/>
          <a:lstStyle/>
          <a:p>
            <a:r>
              <a:rPr lang="sr-Latn-BA" dirty="0" smtClean="0"/>
              <a:t>Motivacija za prodaju dijela preduzeća je uvjerenje da će primljena gotovina od prodaje dijela preduzeća biti veća od sadašnje vrijednosti niza očekivanih budućih neto novčanih tokova, što znači da se prodajom dijela preduzeća ostvaruje izvjesna neto sadašnja vrijednost.</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2.2.5.2. Likvidacija preduzeća</a:t>
            </a:r>
            <a:endParaRPr lang="en-US" sz="3200" cap="none" dirty="0"/>
          </a:p>
        </p:txBody>
      </p:sp>
      <p:sp>
        <p:nvSpPr>
          <p:cNvPr id="3" name="Content Placeholder 2"/>
          <p:cNvSpPr>
            <a:spLocks noGrp="1"/>
          </p:cNvSpPr>
          <p:nvPr>
            <p:ph idx="1"/>
          </p:nvPr>
        </p:nvSpPr>
        <p:spPr>
          <a:xfrm>
            <a:off x="323528" y="1412776"/>
            <a:ext cx="8668072" cy="4824536"/>
          </a:xfrm>
        </p:spPr>
        <p:txBody>
          <a:bodyPr/>
          <a:lstStyle/>
          <a:p>
            <a:r>
              <a:rPr lang="sr-Latn-BA" dirty="0" smtClean="0"/>
              <a:t>Likvidacija preduzeća je zapravo prestanak poslovanja, gašenje preduzeća, što podrazumijeva prestanak radnog odnosa svih zaposlenih i brisanje preduzeća iz registra.</a:t>
            </a:r>
          </a:p>
          <a:p>
            <a:pPr>
              <a:buNone/>
            </a:pPr>
            <a:r>
              <a:rPr lang="sr-Latn-BA" dirty="0" smtClean="0"/>
              <a:t>Razlikujemo dvije vrste likvidacije: </a:t>
            </a:r>
          </a:p>
          <a:p>
            <a:r>
              <a:rPr lang="sr-Latn-BA" dirty="0" smtClean="0"/>
              <a:t>Dobrovoljnu likvidaciju i </a:t>
            </a:r>
          </a:p>
          <a:p>
            <a:r>
              <a:rPr lang="sr-Latn-BA" dirty="0" smtClean="0"/>
              <a:t>Prinudnu likvidaciju.</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Sačinjavanje početnog i zaključnog bilansa dobrovoljne likvidacije</a:t>
            </a:r>
            <a:endParaRPr lang="en-US" sz="2800" cap="none" dirty="0"/>
          </a:p>
        </p:txBody>
      </p:sp>
      <p:sp>
        <p:nvSpPr>
          <p:cNvPr id="3" name="Content Placeholder 2"/>
          <p:cNvSpPr>
            <a:spLocks noGrp="1"/>
          </p:cNvSpPr>
          <p:nvPr>
            <p:ph idx="1"/>
          </p:nvPr>
        </p:nvSpPr>
        <p:spPr>
          <a:xfrm>
            <a:off x="251520" y="1268760"/>
            <a:ext cx="8740080" cy="5400600"/>
          </a:xfrm>
        </p:spPr>
        <p:txBody>
          <a:bodyPr>
            <a:normAutofit fontScale="77500" lnSpcReduction="20000"/>
          </a:bodyPr>
          <a:lstStyle/>
          <a:p>
            <a:pPr>
              <a:buNone/>
            </a:pPr>
            <a:r>
              <a:rPr lang="sr-Latn-BA" b="1" i="1" dirty="0" smtClean="0"/>
              <a:t>Sačinjavanje početnog bilansa dobrovoljne likvidacije</a:t>
            </a:r>
          </a:p>
          <a:p>
            <a:r>
              <a:rPr lang="sr-Latn-BA" dirty="0" smtClean="0"/>
              <a:t>Imovina se procjenjuje u vrijednosti koja se može unovčiti, a to je zapravo likvidaciona vrijednost. </a:t>
            </a:r>
          </a:p>
          <a:p>
            <a:r>
              <a:rPr lang="sr-Latn-BA" dirty="0" smtClean="0"/>
              <a:t>Troškovi likvidacije se procjenjuju u iznosu koji će biti ostvaren, a obaveze preuzimaju iz bilansa na dan otvaranja.</a:t>
            </a:r>
          </a:p>
          <a:p>
            <a:pPr>
              <a:buNone/>
            </a:pPr>
            <a:r>
              <a:rPr lang="sr-Latn-BA" b="1" i="1" dirty="0" smtClean="0"/>
              <a:t>Sačinjavanje zaključnog bilansa dobrovoljne likvidacije </a:t>
            </a:r>
          </a:p>
          <a:p>
            <a:r>
              <a:rPr lang="sr-Latn-BA" dirty="0" smtClean="0"/>
              <a:t>Sačinjava se na dan okončanja postupka tj, na dan kada je sva imovina unovčena i sve obaveze plaćene.</a:t>
            </a:r>
          </a:p>
          <a:p>
            <a:r>
              <a:rPr lang="sr-Latn-BA" dirty="0" smtClean="0"/>
              <a:t>Ako je ostatak likvidacione vrijednosti veći od kapitala, razlika  je kapitalni dobitak. Razlika između likvidacione vrijednosti i poreza na dobitak je likvidaciona masa u krajnjem likvidacionom bilansu.</a:t>
            </a:r>
          </a:p>
          <a:p>
            <a:r>
              <a:rPr lang="sr-Latn-BA" dirty="0" smtClean="0"/>
              <a:t>Krajnji likvidacioni bilans sadrži gotovinu na strani aktive i likvidacionu masu na strani pasive.</a:t>
            </a:r>
          </a:p>
          <a:p>
            <a:r>
              <a:rPr lang="sr-Latn-BA" dirty="0" smtClean="0"/>
              <a:t>Likvidacionu masu dijele vlasnici osnovnog kapitala.</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740080" cy="864096"/>
          </a:xfrm>
        </p:spPr>
        <p:txBody>
          <a:bodyPr>
            <a:noAutofit/>
          </a:bodyPr>
          <a:lstStyle/>
          <a:p>
            <a:r>
              <a:rPr lang="sr-Latn-BA" sz="2800" cap="none" dirty="0" smtClean="0"/>
              <a:t>Sačinjavanje početnog i zaključnog bilansa prinudne likvidacije</a:t>
            </a:r>
            <a:endParaRPr lang="en-US" sz="2800" dirty="0"/>
          </a:p>
        </p:txBody>
      </p:sp>
      <p:sp>
        <p:nvSpPr>
          <p:cNvPr id="3" name="Content Placeholder 2"/>
          <p:cNvSpPr>
            <a:spLocks noGrp="1"/>
          </p:cNvSpPr>
          <p:nvPr>
            <p:ph idx="1"/>
          </p:nvPr>
        </p:nvSpPr>
        <p:spPr>
          <a:xfrm>
            <a:off x="395536" y="1340768"/>
            <a:ext cx="8748464" cy="5040560"/>
          </a:xfrm>
        </p:spPr>
        <p:txBody>
          <a:bodyPr>
            <a:normAutofit lnSpcReduction="10000"/>
          </a:bodyPr>
          <a:lstStyle/>
          <a:p>
            <a:pPr>
              <a:buNone/>
            </a:pPr>
            <a:r>
              <a:rPr lang="sr-Latn-BA" sz="2800" b="1" i="1" dirty="0" smtClean="0"/>
              <a:t>Sačinjavanje početnog bilansa prinudne likvidacije</a:t>
            </a:r>
          </a:p>
          <a:p>
            <a:r>
              <a:rPr lang="sr-Latn-BA" sz="2800" dirty="0" smtClean="0"/>
              <a:t>Procjena vrijednosti se vrši kao kod dobrovoljne likvidacije. Obaveze se preuzimaju iz bilansa, a porez na dobitak ne obračunava.</a:t>
            </a:r>
          </a:p>
          <a:p>
            <a:r>
              <a:rPr lang="sr-Latn-BA" sz="2800" dirty="0" smtClean="0"/>
              <a:t>U početnom likvidacionom bilansu u aktivi se iskazuje likvidaciona vrijednost imovine i gubitak (negativna likvidaciona masa), a u pasivi obaveze i troškovi likvidacije.</a:t>
            </a:r>
          </a:p>
          <a:p>
            <a:r>
              <a:rPr lang="sr-Latn-BA" sz="2800" dirty="0" smtClean="0"/>
              <a:t>Kod prinudne likvidacije iz imovine se izuzimaju izlučni i razlučni povjerioci i povjerioci po osnovu finansijskog lizinga.</a:t>
            </a:r>
          </a:p>
          <a:p>
            <a:endParaRPr lang="sr-Latn-BA" sz="2800" dirty="0" smtClean="0"/>
          </a:p>
          <a:p>
            <a:endParaRPr lang="en-US"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Sačinjavanje početnog i zaključnog bilansa prinudne likvidacije</a:t>
            </a:r>
            <a:endParaRPr lang="en-US" sz="2800" dirty="0"/>
          </a:p>
        </p:txBody>
      </p:sp>
      <p:sp>
        <p:nvSpPr>
          <p:cNvPr id="3" name="Content Placeholder 2"/>
          <p:cNvSpPr>
            <a:spLocks noGrp="1"/>
          </p:cNvSpPr>
          <p:nvPr>
            <p:ph idx="1"/>
          </p:nvPr>
        </p:nvSpPr>
        <p:spPr/>
        <p:txBody>
          <a:bodyPr>
            <a:normAutofit fontScale="85000" lnSpcReduction="20000"/>
          </a:bodyPr>
          <a:lstStyle/>
          <a:p>
            <a:pPr>
              <a:buNone/>
            </a:pPr>
            <a:r>
              <a:rPr lang="sr-Latn-BA" b="1" i="1" dirty="0" smtClean="0"/>
              <a:t>Sačinjavanje zaključnog bilansa prinudne likvidacije</a:t>
            </a:r>
          </a:p>
          <a:p>
            <a:r>
              <a:rPr lang="sr-Latn-BA" dirty="0" smtClean="0"/>
              <a:t>Zaključni bilans se sačinjava kad je unovčena sva imovina, što predstavlja likvidacionu masu. Na teret likvidacione mase isplaćuju se izlučni i razlučni povjerioci, a iz ostatka se isplaćuju ostale obaveze: </a:t>
            </a:r>
          </a:p>
          <a:p>
            <a:r>
              <a:rPr lang="sr-Latn-BA" dirty="0" smtClean="0"/>
              <a:t>prvo neto zarade zaposlenih i bivših zaposlenih, </a:t>
            </a:r>
          </a:p>
          <a:p>
            <a:r>
              <a:rPr lang="sr-Latn-BA" dirty="0" smtClean="0"/>
              <a:t>zatim obaveze po osnovu javnih prihoda (u posljednja tri mjeseca) </a:t>
            </a:r>
          </a:p>
          <a:p>
            <a:r>
              <a:rPr lang="sr-Latn-BA" dirty="0" smtClean="0"/>
              <a:t>i potraživanja svih ostalih povjerilaca.</a:t>
            </a:r>
          </a:p>
          <a:p>
            <a:r>
              <a:rPr lang="sr-Latn-BA" dirty="0" smtClean="0"/>
              <a:t>Zaključni bilans iskazuje na strani aktive likvidacioni gubitak, a na strani pasive neisplaćene obaveze.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1.1. Pojam i vrste restrukturiranja</a:t>
            </a:r>
            <a:endParaRPr lang="en-US" sz="3200" dirty="0"/>
          </a:p>
        </p:txBody>
      </p:sp>
      <p:sp>
        <p:nvSpPr>
          <p:cNvPr id="3" name="Content Placeholder 2"/>
          <p:cNvSpPr>
            <a:spLocks noGrp="1"/>
          </p:cNvSpPr>
          <p:nvPr>
            <p:ph idx="1"/>
          </p:nvPr>
        </p:nvSpPr>
        <p:spPr/>
        <p:txBody>
          <a:bodyPr>
            <a:normAutofit fontScale="92500" lnSpcReduction="20000"/>
          </a:bodyPr>
          <a:lstStyle/>
          <a:p>
            <a:r>
              <a:rPr lang="sr-Latn-BA" dirty="0" smtClean="0"/>
              <a:t>“Restrukturiranje korporacije je prostran kišobran koji pokriva mnogo stvari” (Higgins, 2009), od restrukturiranja sistema i uspostavljanja određene strukture, njene promjene, pa do uspostavljanja sasvim nove strukture.</a:t>
            </a:r>
          </a:p>
          <a:p>
            <a:r>
              <a:rPr lang="sr-Latn-BA" dirty="0" smtClean="0"/>
              <a:t>Pod restrukturiranjem se podrazumijevaju pravne, organizacione, upravljačke, tehnološke i druge promjene u preduzeću.</a:t>
            </a:r>
          </a:p>
          <a:p>
            <a:r>
              <a:rPr lang="sr-Latn-BA" dirty="0" smtClean="0"/>
              <a:t>Struktura predstavlja specifičan stabilan odnos između ključnih elemenata u konkretnoj funkciji ili procesu.</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dirty="0" smtClean="0"/>
              <a:t>2.2.6. Stečaj preduzeća</a:t>
            </a:r>
            <a:endParaRPr lang="en-US" sz="3200" dirty="0"/>
          </a:p>
        </p:txBody>
      </p:sp>
      <p:sp>
        <p:nvSpPr>
          <p:cNvPr id="3" name="Content Placeholder 2"/>
          <p:cNvSpPr>
            <a:spLocks noGrp="1"/>
          </p:cNvSpPr>
          <p:nvPr>
            <p:ph idx="1"/>
          </p:nvPr>
        </p:nvSpPr>
        <p:spPr>
          <a:xfrm>
            <a:off x="395536" y="1268760"/>
            <a:ext cx="8596064" cy="5184576"/>
          </a:xfrm>
        </p:spPr>
        <p:txBody>
          <a:bodyPr>
            <a:normAutofit fontScale="85000" lnSpcReduction="20000"/>
          </a:bodyPr>
          <a:lstStyle/>
          <a:p>
            <a:r>
              <a:rPr lang="sr-Latn-BA" dirty="0" smtClean="0"/>
              <a:t>Stečaj prestavlja kraj poslovanja i postojanja pravnog lica, i jedna je od najinterdisciplinarnijih tema. Može se završiti bankrotstvom ili reorganizacijom.</a:t>
            </a:r>
          </a:p>
          <a:p>
            <a:r>
              <a:rPr lang="sr-Latn-BA" dirty="0" smtClean="0"/>
              <a:t>Stečaj nastaje kao posljedica krize u preduzeću:</a:t>
            </a:r>
          </a:p>
          <a:p>
            <a:r>
              <a:rPr lang="sr-Latn-BA" b="1" dirty="0" smtClean="0"/>
              <a:t>Strategijske krize </a:t>
            </a:r>
            <a:r>
              <a:rPr lang="sr-Latn-BA" dirty="0" smtClean="0"/>
              <a:t>– nekurentnost, propuštanje tehnološkog razvoja;</a:t>
            </a:r>
          </a:p>
          <a:p>
            <a:r>
              <a:rPr lang="sr-Latn-BA" b="1" dirty="0" smtClean="0"/>
              <a:t>Krize rezultata </a:t>
            </a:r>
            <a:r>
              <a:rPr lang="sr-Latn-BA" dirty="0" smtClean="0"/>
              <a:t>– opadanje uspješnosti i rentabilnosti;</a:t>
            </a:r>
          </a:p>
          <a:p>
            <a:r>
              <a:rPr lang="sr-Latn-BA" b="1" dirty="0" smtClean="0"/>
              <a:t>Egzistencijalne krize </a:t>
            </a:r>
            <a:r>
              <a:rPr lang="sr-Latn-BA" dirty="0" smtClean="0"/>
              <a:t>– prezaduženost i insolventnost, nelikvidnost.</a:t>
            </a:r>
          </a:p>
          <a:p>
            <a:r>
              <a:rPr lang="sr-Latn-BA" dirty="0" smtClean="0"/>
              <a:t>Razlikujemo potencijalnu, latentnu i akutnu krizu.</a:t>
            </a:r>
          </a:p>
          <a:p>
            <a:r>
              <a:rPr lang="sr-Latn-BA" dirty="0" smtClean="0"/>
              <a:t>Simptomi koji ukazuju da je preduzeće u krizi koja ga ugrožava: pad prihoda, pad rentabilnosti, povećanje stepena zaduženosti, pad Cash Flow-a i pad likvidnosti.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740080" cy="1034752"/>
          </a:xfrm>
        </p:spPr>
        <p:txBody>
          <a:bodyPr>
            <a:noAutofit/>
          </a:bodyPr>
          <a:lstStyle/>
          <a:p>
            <a:r>
              <a:rPr lang="sr-Latn-BA" sz="3200" cap="none" dirty="0" smtClean="0"/>
              <a:t>2.2.6.1. Osnovne odrednice regulatornog okvira Republike Srpske</a:t>
            </a:r>
            <a:endParaRPr lang="en-US" sz="3200" cap="none" dirty="0"/>
          </a:p>
        </p:txBody>
      </p:sp>
      <p:sp>
        <p:nvSpPr>
          <p:cNvPr id="3" name="Content Placeholder 2"/>
          <p:cNvSpPr>
            <a:spLocks noGrp="1"/>
          </p:cNvSpPr>
          <p:nvPr>
            <p:ph idx="1"/>
          </p:nvPr>
        </p:nvSpPr>
        <p:spPr>
          <a:xfrm>
            <a:off x="304800" y="1554162"/>
            <a:ext cx="8686800" cy="4899174"/>
          </a:xfrm>
        </p:spPr>
        <p:txBody>
          <a:bodyPr>
            <a:normAutofit fontScale="77500" lnSpcReduction="20000"/>
          </a:bodyPr>
          <a:lstStyle/>
          <a:p>
            <a:pPr>
              <a:buNone/>
            </a:pPr>
            <a:r>
              <a:rPr lang="sr-Latn-BA" dirty="0" smtClean="0"/>
              <a:t>Razlozi za pokretanje stečaja u RS:</a:t>
            </a:r>
          </a:p>
          <a:p>
            <a:r>
              <a:rPr lang="sr-Latn-BA" dirty="0" smtClean="0"/>
              <a:t>Platežna nesposbnost u roku od 60 dana neprekidno;</a:t>
            </a:r>
          </a:p>
          <a:p>
            <a:r>
              <a:rPr lang="sr-Latn-BA" dirty="0" smtClean="0"/>
              <a:t>Prijeteća platežna nesposobnost – stečajni dužnik prema predviđanjima neće biti u stanju da isplati obaveze. U ovom slučaju stečajni postupak može pokrenuti jedino dužnik.</a:t>
            </a:r>
          </a:p>
          <a:p>
            <a:r>
              <a:rPr lang="sr-Latn-BA" b="1" dirty="0" smtClean="0"/>
              <a:t>Prethodni postupak </a:t>
            </a:r>
            <a:r>
              <a:rPr lang="sr-Latn-BA" dirty="0" smtClean="0"/>
              <a:t>provodi stečajni sudija nakon prijema prijedloga za otvaranje stečajnog postupka.</a:t>
            </a:r>
          </a:p>
          <a:p>
            <a:r>
              <a:rPr lang="sr-Latn-BA" b="1" dirty="0" smtClean="0"/>
              <a:t>Organi stečajnog postupka </a:t>
            </a:r>
            <a:r>
              <a:rPr lang="sr-Latn-BA" dirty="0" smtClean="0"/>
              <a:t>su: stečajni sudija, privremeni stečajni upravnik, stečajni upravnik, skupština povjerilaca, privremeni odbor povjerilaca i odbor povjerilaca.</a:t>
            </a:r>
          </a:p>
          <a:p>
            <a:r>
              <a:rPr lang="sr-Latn-BA" dirty="0" smtClean="0"/>
              <a:t>Dobar stečajni zakon treba da implementira tri cilja stečajnog postupka:.</a:t>
            </a:r>
            <a:r>
              <a:rPr lang="sr-Latn-BA" b="1" dirty="0" smtClean="0"/>
              <a:t> maksimiziranje novčane mase, reorganizaciju održivih i likvidaciju neodrživih preduzeća i poštovanje isplatnih redova pri potraživanju</a:t>
            </a:r>
            <a:r>
              <a:rPr lang="sr-Latn-BA" dirty="0" smtClean="0"/>
              <a:t>.</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740080" cy="1034752"/>
          </a:xfrm>
        </p:spPr>
        <p:txBody>
          <a:bodyPr>
            <a:noAutofit/>
          </a:bodyPr>
          <a:lstStyle/>
          <a:p>
            <a:r>
              <a:rPr lang="sr-Latn-BA" sz="3200" cap="none" dirty="0" smtClean="0"/>
              <a:t>2.2.6.2. Stečajna masa i raspoređivanje povjerilaca</a:t>
            </a:r>
            <a:endParaRPr lang="en-US" sz="3200" cap="none" dirty="0"/>
          </a:p>
        </p:txBody>
      </p:sp>
      <p:sp>
        <p:nvSpPr>
          <p:cNvPr id="3" name="Content Placeholder 2"/>
          <p:cNvSpPr>
            <a:spLocks noGrp="1"/>
          </p:cNvSpPr>
          <p:nvPr>
            <p:ph idx="1"/>
          </p:nvPr>
        </p:nvSpPr>
        <p:spPr>
          <a:xfrm>
            <a:off x="251520" y="1412776"/>
            <a:ext cx="8740080" cy="5184576"/>
          </a:xfrm>
        </p:spPr>
        <p:txBody>
          <a:bodyPr>
            <a:normAutofit fontScale="85000" lnSpcReduction="20000"/>
          </a:bodyPr>
          <a:lstStyle/>
          <a:p>
            <a:r>
              <a:rPr lang="sr-Latn-BA" dirty="0" smtClean="0"/>
              <a:t>Stečajni postupak obuhvata imovinu koja pripada dužniku u vrijeme otvaranja stečaja i imovinu koju dužnik stekne za vrijeme trajanja stečaja.</a:t>
            </a:r>
          </a:p>
          <a:p>
            <a:r>
              <a:rPr lang="sr-Latn-BA" dirty="0" smtClean="0"/>
              <a:t>Stečajni povjerioci se svrstavaju u isplatne redove:</a:t>
            </a:r>
          </a:p>
          <a:p>
            <a:pPr marL="514350" indent="-514350">
              <a:buAutoNum type="arabicPeriod"/>
            </a:pPr>
            <a:r>
              <a:rPr lang="sr-Latn-BA" dirty="0" smtClean="0"/>
              <a:t>Stečajni povjerioci viših isplatnih redova;</a:t>
            </a:r>
          </a:p>
          <a:p>
            <a:pPr marL="514350" indent="-514350">
              <a:buAutoNum type="arabicPeriod"/>
            </a:pPr>
            <a:r>
              <a:rPr lang="sr-Latn-BA" dirty="0" smtClean="0"/>
              <a:t>Stečajni povjerioci opšteg isplatnog reda;</a:t>
            </a:r>
          </a:p>
          <a:p>
            <a:pPr marL="514350" indent="-514350">
              <a:buAutoNum type="arabicPeriod"/>
            </a:pPr>
            <a:r>
              <a:rPr lang="sr-Latn-BA" dirty="0" smtClean="0"/>
              <a:t>Stečajni povjerioci nižih isplatnih redova;</a:t>
            </a:r>
          </a:p>
          <a:p>
            <a:r>
              <a:rPr lang="sr-Latn-BA" dirty="0" smtClean="0"/>
              <a:t>Stečajni povjerioci su oni čija su potraživanja nastala prije otvaranja stečajnog postupka, a povjerioci stečajne mase su oni čije je postraživanje nastalo nakon otvaranja postupka.</a:t>
            </a:r>
          </a:p>
          <a:p>
            <a:r>
              <a:rPr lang="sr-Latn-BA" dirty="0" smtClean="0"/>
              <a:t>Potraživanja povjerilaca stečajne mase su ispred potraživanja stečajnih povjerilaca.</a:t>
            </a:r>
          </a:p>
          <a:p>
            <a:endParaRPr lang="sr-Latn-BA"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Povjerioci u stečajnom postupku</a:t>
            </a:r>
            <a:endParaRPr lang="en-US" sz="2800" cap="none" dirty="0"/>
          </a:p>
        </p:txBody>
      </p:sp>
      <p:sp>
        <p:nvSpPr>
          <p:cNvPr id="4" name="Rectangle 3"/>
          <p:cNvSpPr/>
          <p:nvPr/>
        </p:nvSpPr>
        <p:spPr>
          <a:xfrm>
            <a:off x="2699792" y="1556792"/>
            <a:ext cx="3168352" cy="5040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sr-Latn-BA" sz="2400" dirty="0" smtClean="0"/>
              <a:t>POVJERIOCI</a:t>
            </a:r>
            <a:endParaRPr lang="en-US" sz="2400" dirty="0"/>
          </a:p>
        </p:txBody>
      </p:sp>
      <p:sp>
        <p:nvSpPr>
          <p:cNvPr id="5" name="Rectangle 4"/>
          <p:cNvSpPr/>
          <p:nvPr/>
        </p:nvSpPr>
        <p:spPr>
          <a:xfrm>
            <a:off x="467544" y="2780928"/>
            <a:ext cx="1800200" cy="151216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sr-Latn-BA" sz="2400" dirty="0" smtClean="0"/>
              <a:t>Privilegovani povjerioci</a:t>
            </a:r>
            <a:endParaRPr lang="en-US" sz="2400" dirty="0"/>
          </a:p>
        </p:txBody>
      </p:sp>
      <p:sp>
        <p:nvSpPr>
          <p:cNvPr id="6" name="Rectangle 5"/>
          <p:cNvSpPr/>
          <p:nvPr/>
        </p:nvSpPr>
        <p:spPr>
          <a:xfrm>
            <a:off x="2771800" y="2852936"/>
            <a:ext cx="3240360" cy="64807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r-Latn-BA" sz="2400" dirty="0" smtClean="0"/>
              <a:t>Stečajni povjerioci</a:t>
            </a:r>
            <a:endParaRPr lang="en-US" sz="2400" dirty="0"/>
          </a:p>
        </p:txBody>
      </p:sp>
      <p:sp>
        <p:nvSpPr>
          <p:cNvPr id="7" name="Rectangle 6"/>
          <p:cNvSpPr/>
          <p:nvPr/>
        </p:nvSpPr>
        <p:spPr>
          <a:xfrm>
            <a:off x="2771800" y="3501008"/>
            <a:ext cx="1224136" cy="864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sr-Latn-BA" sz="2000" dirty="0" smtClean="0"/>
              <a:t>Viši isplatni red</a:t>
            </a:r>
            <a:endParaRPr lang="en-US" sz="2000" dirty="0"/>
          </a:p>
        </p:txBody>
      </p:sp>
      <p:sp>
        <p:nvSpPr>
          <p:cNvPr id="8" name="Rectangle 7"/>
          <p:cNvSpPr/>
          <p:nvPr/>
        </p:nvSpPr>
        <p:spPr>
          <a:xfrm>
            <a:off x="3923928" y="3501008"/>
            <a:ext cx="1080120" cy="86409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r-Latn-BA" sz="2000" dirty="0" smtClean="0"/>
              <a:t>Opšti isplatni red</a:t>
            </a:r>
            <a:endParaRPr lang="en-US" sz="2000" dirty="0"/>
          </a:p>
        </p:txBody>
      </p:sp>
      <p:sp>
        <p:nvSpPr>
          <p:cNvPr id="9" name="Rectangle 8"/>
          <p:cNvSpPr/>
          <p:nvPr/>
        </p:nvSpPr>
        <p:spPr>
          <a:xfrm>
            <a:off x="5004048" y="3501008"/>
            <a:ext cx="1008112" cy="864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sr-Latn-BA" sz="2000" dirty="0" smtClean="0"/>
              <a:t>Niži isplatni red</a:t>
            </a:r>
            <a:endParaRPr lang="en-US" sz="2000" dirty="0"/>
          </a:p>
        </p:txBody>
      </p:sp>
      <p:sp>
        <p:nvSpPr>
          <p:cNvPr id="10" name="Rectangle 9"/>
          <p:cNvSpPr/>
          <p:nvPr/>
        </p:nvSpPr>
        <p:spPr>
          <a:xfrm>
            <a:off x="2699792" y="5373216"/>
            <a:ext cx="3384376" cy="1008112"/>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r-Latn-BA" sz="2000" dirty="0" smtClean="0"/>
              <a:t>Potraživanja nastala </a:t>
            </a:r>
            <a:r>
              <a:rPr lang="sr-Latn-BA" sz="2000" b="1" dirty="0" smtClean="0"/>
              <a:t>prije</a:t>
            </a:r>
            <a:r>
              <a:rPr lang="sr-Latn-BA" sz="2000" dirty="0" smtClean="0"/>
              <a:t> otvaranja stečajnog postupka</a:t>
            </a:r>
            <a:endParaRPr lang="en-US" sz="2000" dirty="0"/>
          </a:p>
        </p:txBody>
      </p:sp>
      <p:sp>
        <p:nvSpPr>
          <p:cNvPr id="12" name="Right Brace 11"/>
          <p:cNvSpPr/>
          <p:nvPr/>
        </p:nvSpPr>
        <p:spPr>
          <a:xfrm rot="16200000" flipH="1">
            <a:off x="4067944" y="3429000"/>
            <a:ext cx="648072" cy="295232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4" name="Straight Connector 13"/>
          <p:cNvCxnSpPr/>
          <p:nvPr/>
        </p:nvCxnSpPr>
        <p:spPr>
          <a:xfrm>
            <a:off x="1331640" y="2348880"/>
            <a:ext cx="58326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331640" y="2348880"/>
            <a:ext cx="0"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139952" y="2060848"/>
            <a:ext cx="0" cy="7920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164288" y="2348880"/>
            <a:ext cx="0"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6372200" y="2852936"/>
            <a:ext cx="2160240" cy="72008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sz="2400" dirty="0" smtClean="0"/>
              <a:t>Povjerioci stečajne mase</a:t>
            </a:r>
            <a:endParaRPr lang="en-US" sz="2400" dirty="0"/>
          </a:p>
        </p:txBody>
      </p:sp>
      <p:sp>
        <p:nvSpPr>
          <p:cNvPr id="33" name="Down Arrow 32"/>
          <p:cNvSpPr/>
          <p:nvPr/>
        </p:nvSpPr>
        <p:spPr>
          <a:xfrm>
            <a:off x="7020272" y="3717032"/>
            <a:ext cx="648072" cy="1224136"/>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34" name="Rectangle 33"/>
          <p:cNvSpPr/>
          <p:nvPr/>
        </p:nvSpPr>
        <p:spPr>
          <a:xfrm>
            <a:off x="6588224" y="5229200"/>
            <a:ext cx="2376264" cy="122413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r-Latn-BA" sz="2000" dirty="0" smtClean="0"/>
              <a:t>Potraživanja nastala </a:t>
            </a:r>
            <a:r>
              <a:rPr lang="sr-Latn-BA" sz="2000" b="1" dirty="0" smtClean="0"/>
              <a:t>nakon </a:t>
            </a:r>
            <a:r>
              <a:rPr lang="sr-Latn-BA" sz="2000" dirty="0" smtClean="0"/>
              <a:t>otvaranja stečajnog postupka</a:t>
            </a:r>
            <a:endParaRPr lang="en-US" sz="2000" dirty="0" smtClean="0"/>
          </a:p>
          <a:p>
            <a:pPr algn="ct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Redoslijed naplate potraživanja iz stečajne mase i izvan nje</a:t>
            </a:r>
            <a:endParaRPr lang="en-US" sz="2800" cap="none" dirty="0"/>
          </a:p>
        </p:txBody>
      </p:sp>
      <p:graphicFrame>
        <p:nvGraphicFramePr>
          <p:cNvPr id="4" name="Content Placeholder 3"/>
          <p:cNvGraphicFramePr>
            <a:graphicFrameLocks noGrp="1"/>
          </p:cNvGraphicFramePr>
          <p:nvPr>
            <p:ph idx="1"/>
          </p:nvPr>
        </p:nvGraphicFramePr>
        <p:xfrm>
          <a:off x="304800" y="1268760"/>
          <a:ext cx="8686800" cy="48113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Pentagon 4"/>
          <p:cNvSpPr/>
          <p:nvPr/>
        </p:nvSpPr>
        <p:spPr>
          <a:xfrm>
            <a:off x="251520" y="4869160"/>
            <a:ext cx="2664296" cy="720080"/>
          </a:xfrm>
          <a:prstGeom prst="homePlate">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sr-Latn-BA" dirty="0" smtClean="0"/>
              <a:t>Stečajna masa</a:t>
            </a:r>
            <a:endParaRPr lang="en-US" dirty="0"/>
          </a:p>
        </p:txBody>
      </p:sp>
      <p:sp>
        <p:nvSpPr>
          <p:cNvPr id="6" name="Pentagon 5"/>
          <p:cNvSpPr/>
          <p:nvPr/>
        </p:nvSpPr>
        <p:spPr>
          <a:xfrm rot="5400000">
            <a:off x="4247964" y="3681028"/>
            <a:ext cx="3816424" cy="576064"/>
          </a:xfrm>
          <a:prstGeom prst="homePlat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sr-Latn-BA" sz="2000" dirty="0" smtClean="0"/>
              <a:t>Redoslijed naplate</a:t>
            </a:r>
            <a:endParaRPr lang="en-US" sz="2000" dirty="0"/>
          </a:p>
        </p:txBody>
      </p:sp>
      <p:sp>
        <p:nvSpPr>
          <p:cNvPr id="7" name="Oval 6"/>
          <p:cNvSpPr/>
          <p:nvPr/>
        </p:nvSpPr>
        <p:spPr>
          <a:xfrm>
            <a:off x="539552" y="1484784"/>
            <a:ext cx="1656184"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Privilegovani povjerioci</a:t>
            </a:r>
            <a:endParaRPr lang="en-US" dirty="0"/>
          </a:p>
        </p:txBody>
      </p:sp>
      <p:sp>
        <p:nvSpPr>
          <p:cNvPr id="8" name="Oval 7"/>
          <p:cNvSpPr/>
          <p:nvPr/>
        </p:nvSpPr>
        <p:spPr>
          <a:xfrm>
            <a:off x="6516216" y="1412776"/>
            <a:ext cx="1296144"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Izlučni povjerioci</a:t>
            </a:r>
            <a:endParaRPr lang="en-US" dirty="0"/>
          </a:p>
        </p:txBody>
      </p:sp>
      <p:sp>
        <p:nvSpPr>
          <p:cNvPr id="9" name="Oval 8"/>
          <p:cNvSpPr/>
          <p:nvPr/>
        </p:nvSpPr>
        <p:spPr>
          <a:xfrm>
            <a:off x="7884368" y="1412776"/>
            <a:ext cx="1259632"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dirty="0" smtClean="0"/>
              <a:t>Kompenzacioni</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57200"/>
            <a:ext cx="8668072" cy="955576"/>
          </a:xfrm>
        </p:spPr>
        <p:txBody>
          <a:bodyPr>
            <a:noAutofit/>
          </a:bodyPr>
          <a:lstStyle/>
          <a:p>
            <a:r>
              <a:rPr lang="sr-Latn-BA" sz="3200" cap="none" dirty="0" smtClean="0"/>
              <a:t>2.2.6.3. Provođenje postupka reorganizacije (predstečaja</a:t>
            </a:r>
            <a:r>
              <a:rPr lang="sr-Latn-BA" sz="3200" dirty="0" smtClean="0"/>
              <a:t>)</a:t>
            </a:r>
            <a:endParaRPr lang="en-US" sz="3200" dirty="0"/>
          </a:p>
        </p:txBody>
      </p:sp>
      <p:sp>
        <p:nvSpPr>
          <p:cNvPr id="3" name="Content Placeholder 2"/>
          <p:cNvSpPr>
            <a:spLocks noGrp="1"/>
          </p:cNvSpPr>
          <p:nvPr>
            <p:ph idx="1"/>
          </p:nvPr>
        </p:nvSpPr>
        <p:spPr>
          <a:xfrm>
            <a:off x="467544" y="1554162"/>
            <a:ext cx="8524056" cy="4525963"/>
          </a:xfrm>
        </p:spPr>
        <p:txBody>
          <a:bodyPr>
            <a:normAutofit/>
          </a:bodyPr>
          <a:lstStyle/>
          <a:p>
            <a:r>
              <a:rPr lang="sr-Latn-BA" dirty="0" smtClean="0"/>
              <a:t>Nakon otvaranja stečajnog postupka dozvoljeno je izvršiti reorganizaciju stečajnog dužnika na osnovu plana reorganizacije koji predstavlja pokušaj saniranja dužnika.</a:t>
            </a:r>
          </a:p>
          <a:p>
            <a:r>
              <a:rPr lang="sr-Latn-BA" dirty="0" smtClean="0"/>
              <a:t>Reorganizacija se sprovodi radi utvrđivanja pravnog položaja stečajnog dužnika i njegovog odnosa prema povjeriocima  cilju održanja sopstvene djelatnosti.</a:t>
            </a:r>
          </a:p>
          <a:p>
            <a:endParaRPr lang="sr-Latn-BA" dirty="0" smtClean="0"/>
          </a:p>
          <a:p>
            <a:endParaRPr lang="sr-Latn-BA"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28" y="188640"/>
            <a:ext cx="8668072" cy="667544"/>
          </a:xfrm>
        </p:spPr>
        <p:txBody>
          <a:bodyPr>
            <a:normAutofit/>
          </a:bodyPr>
          <a:lstStyle/>
          <a:p>
            <a:r>
              <a:rPr lang="sr-Latn-BA" sz="3100" cap="none" dirty="0" smtClean="0"/>
              <a:t>Provođenje postupka reorganizacije (predstečaja</a:t>
            </a:r>
            <a:r>
              <a:rPr lang="sr-Latn-BA" dirty="0" smtClean="0"/>
              <a:t>)</a:t>
            </a:r>
            <a:endParaRPr lang="en-US" dirty="0"/>
          </a:p>
        </p:txBody>
      </p:sp>
      <p:sp>
        <p:nvSpPr>
          <p:cNvPr id="3" name="Content Placeholder 2"/>
          <p:cNvSpPr>
            <a:spLocks noGrp="1"/>
          </p:cNvSpPr>
          <p:nvPr>
            <p:ph idx="1"/>
          </p:nvPr>
        </p:nvSpPr>
        <p:spPr>
          <a:xfrm>
            <a:off x="395536" y="836712"/>
            <a:ext cx="8596064" cy="5832648"/>
          </a:xfrm>
        </p:spPr>
        <p:txBody>
          <a:bodyPr>
            <a:normAutofit fontScale="62500" lnSpcReduction="20000"/>
          </a:bodyPr>
          <a:lstStyle/>
          <a:p>
            <a:r>
              <a:rPr lang="sr-Latn-BA" b="1" dirty="0" smtClean="0"/>
              <a:t>Reorganizacija obuhvata:</a:t>
            </a:r>
          </a:p>
          <a:p>
            <a:r>
              <a:rPr lang="sr-Latn-BA" dirty="0" smtClean="0"/>
              <a:t>Godišnji finansijski izvještaji prethodne tri godine;</a:t>
            </a:r>
          </a:p>
          <a:p>
            <a:r>
              <a:rPr lang="sr-Latn-BA" dirty="0" smtClean="0"/>
              <a:t>Projekcija BU, BS i bilansa novčanih tokova za period trajanja reorganizacije (restrukturiranja)</a:t>
            </a:r>
          </a:p>
          <a:p>
            <a:r>
              <a:rPr lang="sr-Latn-BA" dirty="0" smtClean="0"/>
              <a:t>Prodaja imovine sa založnim pravom ili prenos takve imovine na stečajnog povjerioca;</a:t>
            </a:r>
          </a:p>
          <a:p>
            <a:r>
              <a:rPr lang="sr-Latn-BA" dirty="0" smtClean="0"/>
              <a:t>Raskid ili izmjena opterećenih ili neopterećenih ugovora ili zakupa;</a:t>
            </a:r>
          </a:p>
          <a:p>
            <a:r>
              <a:rPr lang="sr-Latn-BA" dirty="0" smtClean="0"/>
              <a:t>Odgađanje otplate dugova ili isplata u ratama;</a:t>
            </a:r>
          </a:p>
          <a:p>
            <a:r>
              <a:rPr lang="sr-Latn-BA" dirty="0" smtClean="0"/>
              <a:t>Otpis dugova u cjelini ili djelimično;</a:t>
            </a:r>
          </a:p>
          <a:p>
            <a:r>
              <a:rPr lang="sr-Latn-BA" dirty="0" smtClean="0"/>
              <a:t>Pretvaranje neobezbijeđenih u obezbijeđene zajmove;</a:t>
            </a:r>
          </a:p>
          <a:p>
            <a:r>
              <a:rPr lang="sr-Latn-BA" dirty="0" smtClean="0"/>
              <a:t>Davanje u zalog nepokretnosti;</a:t>
            </a:r>
          </a:p>
          <a:p>
            <a:r>
              <a:rPr lang="sr-Latn-BA" dirty="0" smtClean="0"/>
              <a:t>Konverzija duga u kapital;</a:t>
            </a:r>
          </a:p>
          <a:p>
            <a:r>
              <a:rPr lang="sr-Latn-BA" dirty="0" smtClean="0"/>
              <a:t>Uzimanje novog kredita;</a:t>
            </a:r>
          </a:p>
          <a:p>
            <a:r>
              <a:rPr lang="sr-Latn-BA" dirty="0" smtClean="0"/>
              <a:t>Ustupanje neopterećene imovine na ime izmirenja obaveza;</a:t>
            </a:r>
          </a:p>
          <a:p>
            <a:r>
              <a:rPr lang="sr-Latn-BA" dirty="0" smtClean="0"/>
              <a:t>Prenos dijela ili cjelokupne imovine na jedno ili više postojećih društava ili na novoosnovano društvo;</a:t>
            </a:r>
          </a:p>
          <a:p>
            <a:r>
              <a:rPr lang="sr-Latn-BA" dirty="0" smtClean="0"/>
              <a:t>Poništavanje ili izdavanje novih HOV stečajniog dužnika;</a:t>
            </a:r>
          </a:p>
          <a:p>
            <a:r>
              <a:rPr lang="sr-Latn-BA" dirty="0" smtClean="0"/>
              <a:t>Podnosilac  plana reorganizacije, troškovi plana i rok za podnošenje plana;</a:t>
            </a:r>
          </a:p>
          <a:p>
            <a:r>
              <a:rPr lang="sr-Latn-BA" dirty="0" smtClean="0"/>
              <a:t>Rasprava o planu reorganizacije, glasanje i usvajanje.</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60648"/>
            <a:ext cx="8686800" cy="720080"/>
          </a:xfrm>
        </p:spPr>
        <p:txBody>
          <a:bodyPr>
            <a:normAutofit/>
          </a:bodyPr>
          <a:lstStyle/>
          <a:p>
            <a:r>
              <a:rPr lang="sr-Latn-BA" sz="3200" cap="none" dirty="0" smtClean="0"/>
              <a:t>2.2.6.4. Sačinjavanje bilansa poravnjanja</a:t>
            </a:r>
            <a:endParaRPr lang="en-US" sz="3200" cap="none" dirty="0"/>
          </a:p>
        </p:txBody>
      </p:sp>
      <p:sp>
        <p:nvSpPr>
          <p:cNvPr id="3" name="Content Placeholder 2"/>
          <p:cNvSpPr>
            <a:spLocks noGrp="1"/>
          </p:cNvSpPr>
          <p:nvPr>
            <p:ph idx="1"/>
          </p:nvPr>
        </p:nvSpPr>
        <p:spPr>
          <a:xfrm>
            <a:off x="0" y="1196752"/>
            <a:ext cx="8991600" cy="5661248"/>
          </a:xfrm>
        </p:spPr>
        <p:txBody>
          <a:bodyPr>
            <a:normAutofit fontScale="85000" lnSpcReduction="20000"/>
          </a:bodyPr>
          <a:lstStyle/>
          <a:p>
            <a:r>
              <a:rPr lang="sr-Latn-BA" dirty="0" smtClean="0"/>
              <a:t>Bilans poravnanja sačinjava se izvan knjigovodstva jer ne mijenja status preduzeća. </a:t>
            </a:r>
          </a:p>
          <a:p>
            <a:r>
              <a:rPr lang="sr-Latn-BA" dirty="0" smtClean="0"/>
              <a:t>Početni i zaključni bilans poravnanja su sastavni dio plana reorganizacije.</a:t>
            </a:r>
          </a:p>
          <a:p>
            <a:r>
              <a:rPr lang="sr-Latn-BA" b="1" dirty="0" smtClean="0"/>
              <a:t>Cilj početnog bilansa poravnanja </a:t>
            </a:r>
            <a:r>
              <a:rPr lang="sr-Latn-BA" dirty="0" smtClean="0"/>
              <a:t>je da pokaže:</a:t>
            </a:r>
          </a:p>
          <a:p>
            <a:r>
              <a:rPr lang="sr-Latn-BA" dirty="0" smtClean="0"/>
              <a:t>da je poravnanje nužno radi saniranja, a time i opstanka društva;</a:t>
            </a:r>
          </a:p>
          <a:p>
            <a:r>
              <a:rPr lang="sr-Latn-BA" dirty="0" smtClean="0"/>
              <a:t>Da pokaže pokrivenost obaveza imovinom i</a:t>
            </a:r>
          </a:p>
          <a:p>
            <a:r>
              <a:rPr lang="sr-Latn-BA" dirty="0" smtClean="0"/>
              <a:t>Da izdvoji obaveze prema izlučnim i razlučnim povjeriocima i zaštićenim povjeriocima koji se izuzimaju iz poravnjanja.</a:t>
            </a:r>
          </a:p>
          <a:p>
            <a:r>
              <a:rPr lang="sr-Latn-BA" b="1" dirty="0" smtClean="0"/>
              <a:t>Cilj zaključnog bilansa poravnanja </a:t>
            </a:r>
            <a:r>
              <a:rPr lang="sr-Latn-BA" dirty="0" smtClean="0"/>
              <a:t>je da iskaže finansijski položaj preduzeća poslije poravnanja, na osnovu čega se može spoznati da li preduzeće poslije saniranja ima uslova za finansijsko ozdravljenje, a time i opstanak.</a:t>
            </a:r>
          </a:p>
          <a:p>
            <a:endParaRPr lang="sr-Latn-BA"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686800" cy="739552"/>
          </a:xfrm>
        </p:spPr>
        <p:txBody>
          <a:bodyPr>
            <a:noAutofit/>
          </a:bodyPr>
          <a:lstStyle/>
          <a:p>
            <a:r>
              <a:rPr lang="sr-Latn-BA" sz="3200" cap="none" dirty="0" smtClean="0"/>
              <a:t>2.2.6.5. Sačinjavanje bilansa bankrotstva (stečaja)</a:t>
            </a:r>
            <a:endParaRPr lang="en-US" sz="3200" cap="none" dirty="0"/>
          </a:p>
        </p:txBody>
      </p:sp>
      <p:sp>
        <p:nvSpPr>
          <p:cNvPr id="3" name="Content Placeholder 2"/>
          <p:cNvSpPr>
            <a:spLocks noGrp="1"/>
          </p:cNvSpPr>
          <p:nvPr>
            <p:ph idx="1"/>
          </p:nvPr>
        </p:nvSpPr>
        <p:spPr>
          <a:xfrm>
            <a:off x="179512" y="1124744"/>
            <a:ext cx="8812088" cy="5472608"/>
          </a:xfrm>
        </p:spPr>
        <p:txBody>
          <a:bodyPr>
            <a:normAutofit fontScale="92500" lnSpcReduction="10000"/>
          </a:bodyPr>
          <a:lstStyle/>
          <a:p>
            <a:r>
              <a:rPr lang="sr-Latn-BA" dirty="0" smtClean="0"/>
              <a:t>Sačinjava se početni i zaključni stečajni bilans. Početni bilans se strukturira tako da se vidi očekivana stečajna masa, te se utvrđuje očekivana stečajna kvota za izmirenje obaveza iz stečajne mase.</a:t>
            </a:r>
          </a:p>
          <a:p>
            <a:r>
              <a:rPr lang="sr-Latn-BA" dirty="0" smtClean="0"/>
              <a:t>U stečajnu masu ne ulaze izlučni i razlučni povjerioci.</a:t>
            </a:r>
          </a:p>
          <a:p>
            <a:r>
              <a:rPr lang="sr-Latn-BA" dirty="0" smtClean="0"/>
              <a:t>Iz stečajne mase se isključuju se troškovi stečaja, a zatim se iz stečajne mase vrši isplata po redovima.</a:t>
            </a:r>
          </a:p>
          <a:p>
            <a:r>
              <a:rPr lang="sr-Latn-BA" dirty="0" smtClean="0"/>
              <a:t>Aktiva se strukturira ovako: (1) ukupna imovina, (2) imovina za izdvajanje, (3) imovina za izuzimanje i (4) slobodna imovina (1-2-3).</a:t>
            </a:r>
          </a:p>
          <a:p>
            <a:endParaRPr lang="sr-Latn-BA"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200" cap="none" dirty="0" smtClean="0"/>
              <a:t>2.2.6.5. Sačinjavanje bilansa bankrotstva (stečaja)</a:t>
            </a:r>
            <a:endParaRPr lang="en-US" sz="3200" dirty="0"/>
          </a:p>
        </p:txBody>
      </p:sp>
      <p:sp>
        <p:nvSpPr>
          <p:cNvPr id="3" name="Content Placeholder 2"/>
          <p:cNvSpPr>
            <a:spLocks noGrp="1"/>
          </p:cNvSpPr>
          <p:nvPr>
            <p:ph idx="1"/>
          </p:nvPr>
        </p:nvSpPr>
        <p:spPr>
          <a:xfrm>
            <a:off x="395536" y="1484784"/>
            <a:ext cx="8748464" cy="4896544"/>
          </a:xfrm>
        </p:spPr>
        <p:txBody>
          <a:bodyPr>
            <a:normAutofit fontScale="85000" lnSpcReduction="20000"/>
          </a:bodyPr>
          <a:lstStyle/>
          <a:p>
            <a:r>
              <a:rPr lang="sr-Latn-BA" dirty="0" smtClean="0"/>
              <a:t>Dugovi se grupišu ovako: </a:t>
            </a:r>
          </a:p>
          <a:p>
            <a:pPr marL="514350" indent="-514350">
              <a:buAutoNum type="arabicPeriod"/>
            </a:pPr>
            <a:r>
              <a:rPr lang="sr-Latn-BA" dirty="0" smtClean="0"/>
              <a:t>Povjerioci s pravom izdvajanja, </a:t>
            </a:r>
          </a:p>
          <a:p>
            <a:pPr marL="514350" indent="-514350">
              <a:buAutoNum type="arabicPeriod"/>
            </a:pPr>
            <a:r>
              <a:rPr lang="sr-Latn-BA" dirty="0" smtClean="0"/>
              <a:t>Povjerioci s pravom izuzimanja (izlučni, razlučni), </a:t>
            </a:r>
          </a:p>
          <a:p>
            <a:pPr marL="514350" indent="-514350">
              <a:buAutoNum type="arabicPeriod"/>
            </a:pPr>
            <a:r>
              <a:rPr lang="sr-Latn-BA" dirty="0" smtClean="0"/>
              <a:t>Obaveze za troškove stečaja, </a:t>
            </a:r>
          </a:p>
          <a:p>
            <a:pPr marL="514350" indent="-514350">
              <a:buAutoNum type="arabicPeriod"/>
            </a:pPr>
            <a:r>
              <a:rPr lang="sr-Latn-BA" dirty="0" smtClean="0"/>
              <a:t>Povjerioci I isplatnog reda,</a:t>
            </a:r>
          </a:p>
          <a:p>
            <a:pPr marL="514350" indent="-514350">
              <a:buAutoNum type="arabicPeriod"/>
            </a:pPr>
            <a:r>
              <a:rPr lang="sr-Latn-BA" dirty="0" smtClean="0"/>
              <a:t>Povjerioci II isplatnog reda,</a:t>
            </a:r>
          </a:p>
          <a:p>
            <a:pPr marL="514350" indent="-514350">
              <a:buAutoNum type="arabicPeriod"/>
            </a:pPr>
            <a:r>
              <a:rPr lang="sr-Latn-BA" dirty="0" smtClean="0"/>
              <a:t>Povjerioci III isplatnog reda.</a:t>
            </a:r>
          </a:p>
          <a:p>
            <a:r>
              <a:rPr lang="sr-Latn-BA" dirty="0" smtClean="0"/>
              <a:t>Stečajna kvota=(ostatak stečajne mase/potraživanja povjerilaca III isplatnog reda)x100</a:t>
            </a:r>
          </a:p>
          <a:p>
            <a:r>
              <a:rPr lang="sr-Latn-BA" dirty="0" smtClean="0"/>
              <a:t>Ostatak stečajne mase=stečajna masa – (izdvajanja i izuzimanja + povjerioci stečajne mase i povlašćeni povjerioci)</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4971182"/>
          </a:xfrm>
        </p:spPr>
        <p:txBody>
          <a:bodyPr>
            <a:normAutofit fontScale="85000" lnSpcReduction="20000"/>
          </a:bodyPr>
          <a:lstStyle/>
          <a:p>
            <a:pPr>
              <a:buNone/>
            </a:pPr>
            <a:r>
              <a:rPr lang="sr-Latn-BA" dirty="0" smtClean="0"/>
              <a:t>Razlikujemo:</a:t>
            </a:r>
          </a:p>
          <a:p>
            <a:r>
              <a:rPr lang="sr-Latn-BA" b="1" dirty="0" smtClean="0"/>
              <a:t>Poslovno restrukturiranje </a:t>
            </a:r>
            <a:r>
              <a:rPr lang="sr-Latn-BA" dirty="0" smtClean="0"/>
              <a:t>– proces izazivanja diskontinuelnih i značajnih promjena strukture i visine angažovanih sredstava u preduzeću, mijenjajući obuhvat i obim poslovanja preduzeća, visinu i strukturu troškova, ali i organizacionu strukturu preduzeća (strategija ekspanzije i strategija kontrakcije).</a:t>
            </a:r>
          </a:p>
          <a:p>
            <a:r>
              <a:rPr lang="sr-Latn-BA" b="1" dirty="0" smtClean="0"/>
              <a:t>Finansijsko restrukturiranje – </a:t>
            </a:r>
            <a:r>
              <a:rPr lang="sr-Latn-BA" dirty="0" smtClean="0"/>
              <a:t>proces izazivanja diskontinuelnih i značajnih promjena strukture kapitala na osnovu promjena odnosa između sopstvenog kapitala i dugoročnih dugova i/ili promjena unutrašnjih odnosa u svakom od ova dva izvora finansiranja – u strukturi sopstvenog kapitala (strukturi vlasništva) i u strukturi dugova.</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8596064" cy="838200"/>
          </a:xfrm>
        </p:spPr>
        <p:txBody>
          <a:bodyPr>
            <a:noAutofit/>
          </a:bodyPr>
          <a:lstStyle/>
          <a:p>
            <a:r>
              <a:rPr lang="sr-Latn-BA" sz="3200" cap="none" dirty="0" smtClean="0"/>
              <a:t>2.2.6.6. Simptomi namjerno izazvanog i lažnog stečaja</a:t>
            </a:r>
            <a:endParaRPr lang="en-US" sz="3200" cap="none" dirty="0"/>
          </a:p>
        </p:txBody>
      </p:sp>
      <p:sp>
        <p:nvSpPr>
          <p:cNvPr id="3" name="Content Placeholder 2"/>
          <p:cNvSpPr>
            <a:spLocks noGrp="1"/>
          </p:cNvSpPr>
          <p:nvPr>
            <p:ph idx="1"/>
          </p:nvPr>
        </p:nvSpPr>
        <p:spPr>
          <a:xfrm>
            <a:off x="304800" y="1554162"/>
            <a:ext cx="8686800" cy="4683150"/>
          </a:xfrm>
        </p:spPr>
        <p:txBody>
          <a:bodyPr>
            <a:normAutofit fontScale="85000" lnSpcReduction="20000"/>
          </a:bodyPr>
          <a:lstStyle/>
          <a:p>
            <a:r>
              <a:rPr lang="sr-Latn-BA" dirty="0" smtClean="0"/>
              <a:t>U prirodu stečaja utkan je sukob pojedinih interesnih grupa kako prije, tako i nakon pokretanja stečajnog postupka, i to između:</a:t>
            </a:r>
          </a:p>
          <a:p>
            <a:r>
              <a:rPr lang="sr-Latn-BA" dirty="0" smtClean="0"/>
              <a:t>Zaposlenih i povjerilaca,</a:t>
            </a:r>
          </a:p>
          <a:p>
            <a:r>
              <a:rPr lang="sr-Latn-BA" dirty="0" smtClean="0"/>
              <a:t>Povjerilaca između sebe,</a:t>
            </a:r>
          </a:p>
          <a:p>
            <a:r>
              <a:rPr lang="sr-Latn-BA" dirty="0" smtClean="0"/>
              <a:t>Stečajnih upravnika i stečajnih sudija i</a:t>
            </a:r>
          </a:p>
          <a:p>
            <a:r>
              <a:rPr lang="sr-Latn-BA" dirty="0" smtClean="0"/>
              <a:t>Svih njih međusobno.</a:t>
            </a:r>
          </a:p>
          <a:p>
            <a:pPr>
              <a:buNone/>
            </a:pPr>
            <a:r>
              <a:rPr lang="sr-Latn-BA" dirty="0" smtClean="0"/>
              <a:t>Eksponenti zloupotrebe stečaja prije pokretanja postupka su vlasnici i/ili uprava preduzeća. Oni mogu da prouzrokuju:</a:t>
            </a:r>
          </a:p>
          <a:p>
            <a:r>
              <a:rPr lang="sr-Latn-BA" dirty="0" smtClean="0"/>
              <a:t> namjerno izazivanje stečaja i </a:t>
            </a:r>
          </a:p>
          <a:p>
            <a:r>
              <a:rPr lang="sr-Latn-BA" dirty="0" smtClean="0"/>
              <a:t>prikrivanja lažnog stečaja.</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Simptomi namjerno izazvanog stečaja</a:t>
            </a:r>
            <a:endParaRPr lang="en-US" sz="2800" cap="none" dirty="0"/>
          </a:p>
        </p:txBody>
      </p:sp>
      <p:sp>
        <p:nvSpPr>
          <p:cNvPr id="3" name="Content Placeholder 2"/>
          <p:cNvSpPr>
            <a:spLocks noGrp="1"/>
          </p:cNvSpPr>
          <p:nvPr>
            <p:ph idx="1"/>
          </p:nvPr>
        </p:nvSpPr>
        <p:spPr>
          <a:xfrm>
            <a:off x="251520" y="1340768"/>
            <a:ext cx="8740080" cy="5112568"/>
          </a:xfrm>
        </p:spPr>
        <p:txBody>
          <a:bodyPr>
            <a:normAutofit fontScale="77500" lnSpcReduction="20000"/>
          </a:bodyPr>
          <a:lstStyle/>
          <a:p>
            <a:r>
              <a:rPr lang="sr-Latn-BA" dirty="0" smtClean="0"/>
              <a:t>Namjernim izazivanjem stečaja vlasnici nastoje da oštete povjerioce.</a:t>
            </a:r>
          </a:p>
          <a:p>
            <a:r>
              <a:rPr lang="sr-Latn-BA" dirty="0" smtClean="0"/>
              <a:t>Namjerno smanjivanje imovine vrši se njenim prenošenjem na druga pravna ili fizička lica, a ostvaruje se: prodajom u bescijenje, zaključivanjem ugovora o prodaji s platežno nesposobnim kupcima, propuštanjem preduzimanja radnji radi naplate potraživanja, ulaganje vlasnika preduzeća na kreditnoj, a ne trajnoj osnovi.</a:t>
            </a:r>
          </a:p>
          <a:p>
            <a:r>
              <a:rPr lang="sr-Latn-BA" dirty="0" smtClean="0"/>
              <a:t>Simptomi namjerno izazvanog stečaja su: skorašnja promjena vlasnika preduzeća, značajne promjene u zarađivačkoj sposobnosti preduzeća i tokovima gotovine, nagli pad zaliha, nagli rast potraživanja,povećane isplate zarada, osnivanje nove kompanije neposredno prije ili nakon stečaja i isplata akumuliranog neraspoređenog dobitka u vidu dividende i bonusa.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Simptomi lažnog stečaja</a:t>
            </a:r>
            <a:endParaRPr lang="en-US" sz="2800" cap="none" dirty="0"/>
          </a:p>
        </p:txBody>
      </p:sp>
      <p:sp>
        <p:nvSpPr>
          <p:cNvPr id="3" name="Content Placeholder 2"/>
          <p:cNvSpPr>
            <a:spLocks noGrp="1"/>
          </p:cNvSpPr>
          <p:nvPr>
            <p:ph idx="1"/>
          </p:nvPr>
        </p:nvSpPr>
        <p:spPr>
          <a:xfrm>
            <a:off x="395536" y="1340768"/>
            <a:ext cx="8596064" cy="4968552"/>
          </a:xfrm>
        </p:spPr>
        <p:txBody>
          <a:bodyPr>
            <a:normAutofit fontScale="85000" lnSpcReduction="20000"/>
          </a:bodyPr>
          <a:lstStyle/>
          <a:p>
            <a:r>
              <a:rPr lang="sr-Latn-BA" dirty="0" smtClean="0"/>
              <a:t>Za razliku od namjerno izazvanog stečaja, lažni stečaj nastaje kao posljedica aktivnosti vlasnika i uprave preduzeća da putem prividnog ili stvarnog umanjenja imovine i prividnog zaduženja stvore utisak da su ispunjeni stečajni uslovi, te da putem stečaja izbjegnu plaćanje obaveza. </a:t>
            </a:r>
          </a:p>
          <a:p>
            <a:r>
              <a:rPr lang="sr-Latn-BA" dirty="0" smtClean="0"/>
              <a:t>To se postiže: prikrivanjem dijela imovine, prividnom prodajom i prodajom s obavezom otkupa, fiktivnim ugovorom o prodaji ili poklonu, priznavanjem nepostojećih obaveza, zaključivanjem fiktivnih obaveza o zaduženju, sastavljenjem fiktivnih dokumenata i finansijskih izvještaja i neutuživanjem dužnika, propuštanjem rokova.</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solidFill>
                  <a:schemeClr val="tx1"/>
                </a:solidFill>
              </a:rPr>
              <a:t>2.2.6.7. Upozoravajući privredni  skandali</a:t>
            </a:r>
            <a:endParaRPr lang="en-US" sz="3200" cap="none" dirty="0">
              <a:solidFill>
                <a:schemeClr val="tx1"/>
              </a:solidFill>
            </a:endParaRPr>
          </a:p>
        </p:txBody>
      </p:sp>
      <p:sp>
        <p:nvSpPr>
          <p:cNvPr id="3" name="Content Placeholder 2"/>
          <p:cNvSpPr>
            <a:spLocks noGrp="1"/>
          </p:cNvSpPr>
          <p:nvPr>
            <p:ph idx="1"/>
          </p:nvPr>
        </p:nvSpPr>
        <p:spPr/>
        <p:txBody>
          <a:bodyPr/>
          <a:lstStyle/>
          <a:p>
            <a:r>
              <a:rPr lang="sr-Latn-BA" dirty="0" smtClean="0"/>
              <a:t>Slučaj Enron;</a:t>
            </a:r>
          </a:p>
          <a:p>
            <a:r>
              <a:rPr lang="sr-Latn-BA" dirty="0" smtClean="0"/>
              <a:t>WorldCom;</a:t>
            </a:r>
          </a:p>
          <a:p>
            <a:r>
              <a:rPr lang="sr-Latn-BA" dirty="0" smtClean="0"/>
              <a:t>Slučaj Parmalata.</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2.2.6.8. Otkup sopstvenih akcija</a:t>
            </a:r>
            <a:endParaRPr lang="en-US" sz="3200" cap="none" dirty="0"/>
          </a:p>
        </p:txBody>
      </p:sp>
      <p:sp>
        <p:nvSpPr>
          <p:cNvPr id="3" name="Content Placeholder 2"/>
          <p:cNvSpPr>
            <a:spLocks noGrp="1"/>
          </p:cNvSpPr>
          <p:nvPr>
            <p:ph idx="1"/>
          </p:nvPr>
        </p:nvSpPr>
        <p:spPr>
          <a:xfrm>
            <a:off x="251520" y="1412776"/>
            <a:ext cx="8596064" cy="5112568"/>
          </a:xfrm>
        </p:spPr>
        <p:txBody>
          <a:bodyPr>
            <a:normAutofit fontScale="85000" lnSpcReduction="20000"/>
          </a:bodyPr>
          <a:lstStyle/>
          <a:p>
            <a:r>
              <a:rPr lang="sr-Latn-BA" dirty="0" smtClean="0"/>
              <a:t>Kada preduzeće ima profitabilnu osnovnu djelatnost, nerijetko strategiju rasta i razvoja temelji radije na daljem razvoju svoje osnovne djelatnosti nego na preduzimanju akvizicija.</a:t>
            </a:r>
          </a:p>
          <a:p>
            <a:r>
              <a:rPr lang="sr-Latn-BA" dirty="0" smtClean="0"/>
              <a:t>U nedostatku profitabilnih investicionih projekata, preduzeća višak gotovine ulažu u otkup sopstvenih akcija. Motiv otkupa akcija može biti da:</a:t>
            </a:r>
          </a:p>
          <a:p>
            <a:r>
              <a:rPr lang="sr-Latn-BA" dirty="0" smtClean="0"/>
              <a:t>Višak gotovine iznad likvidne rezerve vrate akcionarima i smanje broj akcija (kupovina dividende);</a:t>
            </a:r>
          </a:p>
          <a:p>
            <a:r>
              <a:rPr lang="sr-Latn-BA" dirty="0" smtClean="0"/>
              <a:t>Povećavaju cijenu akcija;</a:t>
            </a:r>
          </a:p>
          <a:p>
            <a:r>
              <a:rPr lang="sr-Latn-BA" dirty="0" smtClean="0"/>
              <a:t>Održe cijenu akcija;</a:t>
            </a:r>
          </a:p>
          <a:p>
            <a:r>
              <a:rPr lang="sr-Latn-BA" dirty="0" smtClean="0"/>
              <a:t>Prilagode racio leveridža optimalnoj strukturi kapitala;</a:t>
            </a:r>
          </a:p>
          <a:p>
            <a:r>
              <a:rPr lang="sr-Latn-BA" dirty="0" smtClean="0"/>
              <a:t>Preduzeće konsoliduje vlasništvo i kontrolu.</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3200" cap="none" dirty="0" smtClean="0"/>
              <a:t>2.2.6.8. Otkup sopstvenih akcija</a:t>
            </a:r>
            <a:endParaRPr lang="en-US" sz="3200" dirty="0"/>
          </a:p>
        </p:txBody>
      </p:sp>
      <p:sp>
        <p:nvSpPr>
          <p:cNvPr id="3" name="Content Placeholder 2"/>
          <p:cNvSpPr>
            <a:spLocks noGrp="1"/>
          </p:cNvSpPr>
          <p:nvPr>
            <p:ph idx="1"/>
          </p:nvPr>
        </p:nvSpPr>
        <p:spPr/>
        <p:txBody>
          <a:bodyPr>
            <a:normAutofit fontScale="92500" lnSpcReduction="10000"/>
          </a:bodyPr>
          <a:lstStyle/>
          <a:p>
            <a:pPr>
              <a:buNone/>
            </a:pPr>
            <a:r>
              <a:rPr lang="sr-Latn-BA" dirty="0" smtClean="0"/>
              <a:t>P*=(SxPc)/(S-n)</a:t>
            </a:r>
          </a:p>
          <a:p>
            <a:pPr>
              <a:buNone/>
            </a:pPr>
            <a:r>
              <a:rPr lang="sr-Latn-BA" dirty="0" smtClean="0"/>
              <a:t>Gdje su: P* - ravnotežna otkupna cijena, S - broj emitovanih akcija, Pc – tržišna cijena jedne akcije, n – broj akcija koje se otkupljuju.</a:t>
            </a:r>
          </a:p>
          <a:p>
            <a:r>
              <a:rPr lang="sr-Latn-BA" dirty="0" smtClean="0"/>
              <a:t>Kvantitativni izraz gotovine koja bi se mogla vratiti akcionarima otkupima akcija ili isplatama dividendi predstavlja slobodni novčani tok za akcionare (FCFE) koji se može dobiti kad se od slobodnog novčanog toka (FCFF) oduzmu neto izdavanja gotovine za povjerioce.</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Razmatranje poželjne investiciono-finansijske strategije – otkupi akcija</a:t>
            </a:r>
            <a:endParaRPr lang="en-US" sz="2800" cap="none" dirty="0"/>
          </a:p>
        </p:txBody>
      </p:sp>
      <p:graphicFrame>
        <p:nvGraphicFramePr>
          <p:cNvPr id="5" name="Content Placeholder 4"/>
          <p:cNvGraphicFramePr>
            <a:graphicFrameLocks noGrp="1"/>
          </p:cNvGraphicFramePr>
          <p:nvPr>
            <p:ph idx="1"/>
          </p:nvPr>
        </p:nvGraphicFramePr>
        <p:xfrm>
          <a:off x="251520" y="1700808"/>
          <a:ext cx="8686803" cy="3111901"/>
        </p:xfrm>
        <a:graphic>
          <a:graphicData uri="http://schemas.openxmlformats.org/drawingml/2006/table">
            <a:tbl>
              <a:tblPr firstRow="1" bandRow="1">
                <a:tableStyleId>{5C22544A-7EE6-4342-B048-85BDC9FD1C3A}</a:tableStyleId>
              </a:tblPr>
              <a:tblGrid>
                <a:gridCol w="1152128"/>
                <a:gridCol w="1584177"/>
                <a:gridCol w="2880320"/>
                <a:gridCol w="3070178"/>
              </a:tblGrid>
              <a:tr h="734461">
                <a:tc rowSpan="3">
                  <a:txBody>
                    <a:bodyPr/>
                    <a:lstStyle/>
                    <a:p>
                      <a:endParaRPr lang="sr-Latn-BA" dirty="0" smtClean="0"/>
                    </a:p>
                    <a:p>
                      <a:endParaRPr lang="sr-Latn-BA" dirty="0" smtClean="0"/>
                    </a:p>
                    <a:p>
                      <a:endParaRPr lang="sr-Latn-BA" dirty="0" smtClean="0"/>
                    </a:p>
                    <a:p>
                      <a:r>
                        <a:rPr lang="sr-Latn-BA" dirty="0" smtClean="0"/>
                        <a:t>Odnos isplaćene glavnice i FCFE</a:t>
                      </a:r>
                      <a:endParaRPr lang="en-US" dirty="0"/>
                    </a:p>
                  </a:txBody>
                  <a:tcPr/>
                </a:tc>
                <a:tc>
                  <a:txBody>
                    <a:bodyPr/>
                    <a:lstStyle/>
                    <a:p>
                      <a:endParaRPr lang="en-US"/>
                    </a:p>
                  </a:txBody>
                  <a:tcPr/>
                </a:tc>
                <a:tc>
                  <a:txBody>
                    <a:bodyPr/>
                    <a:lstStyle/>
                    <a:p>
                      <a:pPr algn="ctr"/>
                      <a:endParaRPr lang="sr-Latn-BA" dirty="0" smtClean="0"/>
                    </a:p>
                    <a:p>
                      <a:pPr algn="ctr"/>
                      <a:r>
                        <a:rPr lang="sr-Latn-BA" sz="2400" dirty="0" smtClean="0"/>
                        <a:t>LOŠE INVESTICIJE</a:t>
                      </a:r>
                      <a:endParaRPr lang="en-US" sz="2400" dirty="0"/>
                    </a:p>
                  </a:txBody>
                  <a:tcPr/>
                </a:tc>
                <a:tc>
                  <a:txBody>
                    <a:bodyPr/>
                    <a:lstStyle/>
                    <a:p>
                      <a:pPr algn="ctr"/>
                      <a:endParaRPr lang="sr-Latn-BA" dirty="0" smtClean="0"/>
                    </a:p>
                    <a:p>
                      <a:pPr algn="ctr"/>
                      <a:r>
                        <a:rPr lang="sr-Latn-BA" sz="2400" dirty="0" smtClean="0"/>
                        <a:t>DOBRE</a:t>
                      </a:r>
                      <a:r>
                        <a:rPr lang="sr-Latn-BA" sz="2400" baseline="0" dirty="0" smtClean="0"/>
                        <a:t> INVESTICIJE</a:t>
                      </a:r>
                      <a:endParaRPr lang="en-US" sz="2400" dirty="0"/>
                    </a:p>
                  </a:txBody>
                  <a:tcPr/>
                </a:tc>
              </a:tr>
              <a:tr h="1027278">
                <a:tc vMerge="1">
                  <a:txBody>
                    <a:bodyPr/>
                    <a:lstStyle/>
                    <a:p>
                      <a:endParaRPr lang="en-US" dirty="0"/>
                    </a:p>
                  </a:txBody>
                  <a:tcPr/>
                </a:tc>
                <a:tc>
                  <a:txBody>
                    <a:bodyPr/>
                    <a:lstStyle/>
                    <a:p>
                      <a:r>
                        <a:rPr lang="sr-Latn-BA" sz="2400" dirty="0" smtClean="0"/>
                        <a:t>Vraćeni novac</a:t>
                      </a:r>
                      <a:r>
                        <a:rPr lang="sr-Latn-BA" sz="2400" baseline="0" dirty="0" smtClean="0"/>
                        <a:t> &lt;FCFE</a:t>
                      </a:r>
                      <a:endParaRPr lang="en-US" sz="2400" dirty="0"/>
                    </a:p>
                  </a:txBody>
                  <a:tcPr/>
                </a:tc>
                <a:tc>
                  <a:txBody>
                    <a:bodyPr/>
                    <a:lstStyle/>
                    <a:p>
                      <a:r>
                        <a:rPr lang="sr-Latn-BA" sz="2400" dirty="0" smtClean="0"/>
                        <a:t>Povećavanje isplate</a:t>
                      </a:r>
                    </a:p>
                    <a:p>
                      <a:r>
                        <a:rPr lang="sr-Latn-BA" sz="2400" dirty="0" smtClean="0"/>
                        <a:t>Smanjivanje investicija</a:t>
                      </a:r>
                      <a:endParaRPr lang="en-US" sz="2400" dirty="0"/>
                    </a:p>
                  </a:txBody>
                  <a:tcPr/>
                </a:tc>
                <a:tc>
                  <a:txBody>
                    <a:bodyPr/>
                    <a:lstStyle/>
                    <a:p>
                      <a:r>
                        <a:rPr lang="sr-Latn-BA" sz="2400" dirty="0" smtClean="0"/>
                        <a:t>Fleksibilnost za</a:t>
                      </a:r>
                      <a:r>
                        <a:rPr lang="sr-Latn-BA" sz="2400" baseline="0" dirty="0" smtClean="0"/>
                        <a:t> akumulaciju novca</a:t>
                      </a:r>
                      <a:endParaRPr lang="en-US" sz="2400" dirty="0"/>
                    </a:p>
                  </a:txBody>
                  <a:tcPr/>
                </a:tc>
              </a:tr>
              <a:tr h="1118580">
                <a:tc v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r-Latn-BA" sz="2400" dirty="0" smtClean="0"/>
                        <a:t>Vraćeni novac</a:t>
                      </a:r>
                      <a:r>
                        <a:rPr lang="sr-Latn-BA" sz="2400" baseline="0" dirty="0" smtClean="0"/>
                        <a:t> &gt;FCFE</a:t>
                      </a:r>
                      <a:endParaRPr lang="en-US" sz="2400" dirty="0" smtClean="0"/>
                    </a:p>
                  </a:txBody>
                  <a:tcPr/>
                </a:tc>
                <a:tc>
                  <a:txBody>
                    <a:bodyPr/>
                    <a:lstStyle/>
                    <a:p>
                      <a:r>
                        <a:rPr lang="sr-Latn-BA" sz="2400" dirty="0" smtClean="0"/>
                        <a:t>Smanjivanje isplate</a:t>
                      </a:r>
                    </a:p>
                    <a:p>
                      <a:r>
                        <a:rPr lang="sr-Latn-BA" sz="2400" dirty="0" smtClean="0"/>
                        <a:t>Smanjivanje</a:t>
                      </a:r>
                      <a:r>
                        <a:rPr lang="sr-Latn-BA" sz="2400" baseline="0" dirty="0" smtClean="0"/>
                        <a:t> investicija</a:t>
                      </a:r>
                      <a:endParaRPr lang="en-US" sz="2400" dirty="0"/>
                    </a:p>
                  </a:txBody>
                  <a:tcPr/>
                </a:tc>
                <a:tc>
                  <a:txBody>
                    <a:bodyPr/>
                    <a:lstStyle/>
                    <a:p>
                      <a:r>
                        <a:rPr lang="sr-Latn-BA" sz="2400" dirty="0" smtClean="0"/>
                        <a:t>Smanjivanje isplate </a:t>
                      </a:r>
                    </a:p>
                    <a:p>
                      <a:r>
                        <a:rPr lang="sr-Latn-BA" sz="2400" dirty="0" smtClean="0"/>
                        <a:t>Investiranje u projekte</a:t>
                      </a:r>
                      <a:endParaRPr lang="en-US" sz="2400" dirty="0"/>
                    </a:p>
                  </a:txBody>
                  <a:tcPr/>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3200" cap="none" dirty="0" smtClean="0"/>
              <a:t>2.2.6.9. Diverzifikacija i koncentracija vlasništva nad trajnim kapitalom</a:t>
            </a:r>
            <a:endParaRPr lang="en-US" sz="3200" cap="none" dirty="0"/>
          </a:p>
        </p:txBody>
      </p:sp>
      <p:sp>
        <p:nvSpPr>
          <p:cNvPr id="3" name="Content Placeholder 2"/>
          <p:cNvSpPr>
            <a:spLocks noGrp="1"/>
          </p:cNvSpPr>
          <p:nvPr>
            <p:ph idx="1"/>
          </p:nvPr>
        </p:nvSpPr>
        <p:spPr/>
        <p:txBody>
          <a:bodyPr>
            <a:normAutofit fontScale="92500" lnSpcReduction="20000"/>
          </a:bodyPr>
          <a:lstStyle/>
          <a:p>
            <a:pPr>
              <a:buNone/>
            </a:pPr>
            <a:r>
              <a:rPr lang="sr-Latn-BA" sz="3000" b="1" dirty="0" smtClean="0"/>
              <a:t>Diverzifikacija vlasništva nad trajnim kapitalom</a:t>
            </a:r>
          </a:p>
          <a:p>
            <a:r>
              <a:rPr lang="sr-Latn-BA" dirty="0" smtClean="0"/>
              <a:t>Metode i postupci diverzifikacije nisu proizašli iz teorije nego iz prakse SAD i VB. Diverzifikacija vlasništva se odvija u okviru zavisnog preduzeća koje je prije procesa diverzifikacije bilo u isključivom vlasništvu matičnog preduzeća.</a:t>
            </a:r>
          </a:p>
          <a:p>
            <a:r>
              <a:rPr lang="sr-Latn-BA" dirty="0" smtClean="0"/>
              <a:t>Preduzeče kćerka samo emituje i prodaje akcije pod svojim imenom i tada kapital preduzeća kćerke postaje vlasništvo više akcionara. </a:t>
            </a:r>
          </a:p>
          <a:p>
            <a:r>
              <a:rPr lang="sr-Latn-BA" dirty="0" smtClean="0"/>
              <a:t>Pri tom je matično preduzeće i dalje većinski vlasnik kapitala preduzeća kćeri.</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Latn-BA" sz="2800" cap="none" dirty="0" smtClean="0"/>
              <a:t>Koncentracija vlasništva nad trajnim kapitalom</a:t>
            </a:r>
            <a:endParaRPr lang="en-US" sz="2800" cap="none" dirty="0"/>
          </a:p>
        </p:txBody>
      </p:sp>
      <p:sp>
        <p:nvSpPr>
          <p:cNvPr id="3" name="Content Placeholder 2"/>
          <p:cNvSpPr>
            <a:spLocks noGrp="1"/>
          </p:cNvSpPr>
          <p:nvPr>
            <p:ph idx="1"/>
          </p:nvPr>
        </p:nvSpPr>
        <p:spPr>
          <a:xfrm>
            <a:off x="395536" y="1196752"/>
            <a:ext cx="8596064" cy="5400600"/>
          </a:xfrm>
        </p:spPr>
        <p:txBody>
          <a:bodyPr>
            <a:normAutofit fontScale="77500" lnSpcReduction="20000"/>
          </a:bodyPr>
          <a:lstStyle/>
          <a:p>
            <a:r>
              <a:rPr lang="sr-Latn-BA" dirty="0" smtClean="0"/>
              <a:t>Koncentracija vlasništva nad trajnim kapitalom  ima za posljedicu da se akcijski kapital smanji i da najveći dio bude u vlasništvu menadžmenta ad.</a:t>
            </a:r>
          </a:p>
          <a:p>
            <a:r>
              <a:rPr lang="sr-Latn-BA" dirty="0" smtClean="0"/>
              <a:t>Koncentracija vlasništva se odvijau dvije varijante:</a:t>
            </a:r>
          </a:p>
          <a:p>
            <a:r>
              <a:rPr lang="sr-Latn-BA" b="1" dirty="0" smtClean="0"/>
              <a:t>Kupovina vlasničkih prava uz korišćenje finansijske poluge</a:t>
            </a:r>
            <a:r>
              <a:rPr lang="sr-Latn-BA" dirty="0" smtClean="0"/>
              <a:t>  - drastično smanjenje trajnog kapitala putem otkupa i poništavanja sopstvenih akcija, uz enormno povećanje dugoročno pozajmljenog kapitala.</a:t>
            </a:r>
          </a:p>
          <a:p>
            <a:r>
              <a:rPr lang="sr-Latn-BA" b="1" dirty="0" smtClean="0"/>
              <a:t>Rekapitalizacija uz korišćenje finansijske poluge </a:t>
            </a:r>
            <a:r>
              <a:rPr lang="sr-Latn-BA" dirty="0" smtClean="0"/>
              <a:t>– svojstvena je samo ad koje kotira na berzi. Podrazumijeva ostvarenje uštede na porezu po osnovu kamata proizašlih iz novog dugoročnog zaduženja što ima za posljedicu povećanje neto dobitka, a time i dividende. U ukupnim akcijama jača učešće menadžera i zaposlenih što predstavlja koncentraciju nad vlasništvom kapitala.</a:t>
            </a:r>
          </a:p>
          <a:p>
            <a:endParaRPr lang="en-US" dirty="0" smtClean="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Privatizacija preduzeća</a:t>
            </a:r>
            <a:endParaRPr lang="en-US" sz="2800" cap="none" dirty="0"/>
          </a:p>
        </p:txBody>
      </p:sp>
      <p:sp>
        <p:nvSpPr>
          <p:cNvPr id="3" name="Content Placeholder 2"/>
          <p:cNvSpPr>
            <a:spLocks noGrp="1"/>
          </p:cNvSpPr>
          <p:nvPr>
            <p:ph idx="1"/>
          </p:nvPr>
        </p:nvSpPr>
        <p:spPr/>
        <p:txBody>
          <a:bodyPr/>
          <a:lstStyle/>
          <a:p>
            <a:r>
              <a:rPr lang="sr-Latn-BA" dirty="0" smtClean="0"/>
              <a:t>U savremenom svijetu postoje tri vrste privatizacije:</a:t>
            </a:r>
          </a:p>
          <a:p>
            <a:r>
              <a:rPr lang="sr-Latn-BA" dirty="0" smtClean="0"/>
              <a:t>Privatizacija državnih ili društvenih preduzeća u bivšim socijalističkim zemljama;</a:t>
            </a:r>
          </a:p>
          <a:p>
            <a:r>
              <a:rPr lang="sr-Latn-BA" dirty="0" smtClean="0"/>
              <a:t>Privatizacija javnih preduzeća u tradicionalnim kapitalističkim zemljama;</a:t>
            </a:r>
          </a:p>
          <a:p>
            <a:r>
              <a:rPr lang="sr-Latn-BA" dirty="0" smtClean="0"/>
              <a:t>Privatizacija korporacija – koncentracija akcionarskog kapitala na malu grupu ljudi..</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043190"/>
          </a:xfrm>
        </p:spPr>
        <p:txBody>
          <a:bodyPr>
            <a:normAutofit/>
          </a:bodyPr>
          <a:lstStyle/>
          <a:p>
            <a:pPr>
              <a:buNone/>
            </a:pPr>
            <a:r>
              <a:rPr lang="sr-Latn-BA" dirty="0" smtClean="0"/>
              <a:t>Tehnike restrukturiranja, osim proaktivnih oblika, mogu imati i posebne oblike primjene:</a:t>
            </a:r>
          </a:p>
          <a:p>
            <a:r>
              <a:rPr lang="sr-Latn-BA" dirty="0" smtClean="0"/>
              <a:t>Primjena u cilju očuvanja kontrole nad preduzećem;</a:t>
            </a:r>
          </a:p>
          <a:p>
            <a:r>
              <a:rPr lang="sr-Latn-BA" dirty="0" smtClean="0"/>
              <a:t>Primjena kod preduzeća u finansijskim neprilikama i stečaju što se može nazvati finansijskom reorganizacijom ili samo reorganizacijom (reakcija na tešku situaciju u preduzeću).</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Segmentiranje preduzeća</a:t>
            </a:r>
            <a:endParaRPr lang="en-US" sz="2800" cap="none" dirty="0"/>
          </a:p>
        </p:txBody>
      </p:sp>
      <p:sp>
        <p:nvSpPr>
          <p:cNvPr id="3" name="Content Placeholder 2"/>
          <p:cNvSpPr>
            <a:spLocks noGrp="1"/>
          </p:cNvSpPr>
          <p:nvPr>
            <p:ph idx="1"/>
          </p:nvPr>
        </p:nvSpPr>
        <p:spPr>
          <a:xfrm>
            <a:off x="251520" y="1554162"/>
            <a:ext cx="8740080" cy="4525963"/>
          </a:xfrm>
        </p:spPr>
        <p:txBody>
          <a:bodyPr>
            <a:normAutofit fontScale="85000" lnSpcReduction="20000"/>
          </a:bodyPr>
          <a:lstStyle/>
          <a:p>
            <a:r>
              <a:rPr lang="sr-Latn-BA" dirty="0" smtClean="0"/>
              <a:t>Segmentiranje počiva na MSFI 8 – Segmenti poslovanja, a obaveza segmentiranja se odnosi na:</a:t>
            </a:r>
          </a:p>
          <a:p>
            <a:r>
              <a:rPr lang="sr-Latn-BA" dirty="0" smtClean="0"/>
              <a:t> preduzeća čijim se dužničkim HOV ili akcija trguje na berzi i</a:t>
            </a:r>
          </a:p>
          <a:p>
            <a:r>
              <a:rPr lang="sr-Latn-BA" dirty="0" smtClean="0"/>
              <a:t>preduzeća koja dostavljaju FI Komisiji za HOV koje će se javno prodavati na finansijskom tržištu.</a:t>
            </a:r>
          </a:p>
          <a:p>
            <a:r>
              <a:rPr lang="sr-Latn-BA" dirty="0" smtClean="0"/>
              <a:t>Ista obaveza ako ispunjavaju ova dva uslova odnosi se na matično preduzeće i zavisna preduzeća u njegovom okviru.</a:t>
            </a:r>
          </a:p>
          <a:p>
            <a:r>
              <a:rPr lang="sr-Latn-BA" dirty="0" smtClean="0"/>
              <a:t>Smatra se da uspješno upravljanje velikim preduzećima nije moguće bez bilansiranja finansijskih rezultata po segmentima.</a:t>
            </a:r>
          </a:p>
          <a:p>
            <a:endParaRPr lang="sr-Latn-BA"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BA" sz="2800" cap="none" dirty="0" smtClean="0"/>
              <a:t>Segmentiranje preduzeća</a:t>
            </a:r>
            <a:endParaRPr lang="en-US" sz="2800" dirty="0"/>
          </a:p>
        </p:txBody>
      </p:sp>
      <p:sp>
        <p:nvSpPr>
          <p:cNvPr id="3" name="Content Placeholder 2"/>
          <p:cNvSpPr>
            <a:spLocks noGrp="1"/>
          </p:cNvSpPr>
          <p:nvPr>
            <p:ph idx="1"/>
          </p:nvPr>
        </p:nvSpPr>
        <p:spPr>
          <a:xfrm>
            <a:off x="179512" y="1196752"/>
            <a:ext cx="8812088" cy="5661248"/>
          </a:xfrm>
        </p:spPr>
        <p:txBody>
          <a:bodyPr>
            <a:normAutofit fontScale="77500" lnSpcReduction="20000"/>
          </a:bodyPr>
          <a:lstStyle/>
          <a:p>
            <a:r>
              <a:rPr lang="sr-Latn-BA" dirty="0" smtClean="0"/>
              <a:t>Dio preduzeća dobija status segmenta ako:</a:t>
            </a:r>
          </a:p>
          <a:p>
            <a:r>
              <a:rPr lang="sr-Latn-BA" dirty="0" smtClean="0"/>
              <a:t>prihod od prodaje segmenta iznosi više od 10%  zbira prihoda svih segmenata,</a:t>
            </a:r>
          </a:p>
          <a:p>
            <a:r>
              <a:rPr lang="sr-Latn-BA" dirty="0" smtClean="0"/>
              <a:t>dobitak ili gubitak segmenta iznosi najmanje 10% od zbira gubitaka i dobitaka svih segmenata;</a:t>
            </a:r>
          </a:p>
          <a:p>
            <a:r>
              <a:rPr lang="sr-Latn-BA" dirty="0" smtClean="0"/>
              <a:t>imovina iznosi 10% ili više od zbira imovine svih segmenata.</a:t>
            </a:r>
          </a:p>
          <a:p>
            <a:r>
              <a:rPr lang="sr-Latn-BA" dirty="0" smtClean="0"/>
              <a:t>Računovodstvo segmentiranog preduzeća treba da obezbijedi računovodstvene podatke za sačinjavanje BU i BS preduzeća i bilansa novčanih tokova segmenta poslovanja.</a:t>
            </a:r>
          </a:p>
          <a:p>
            <a:r>
              <a:rPr lang="sr-Latn-BA" dirty="0" smtClean="0"/>
              <a:t>Za svaki segment preduzeće objavljuje njegove opšte i finansijske informacije.</a:t>
            </a:r>
          </a:p>
          <a:p>
            <a:r>
              <a:rPr lang="sr-Latn-BA" dirty="0" smtClean="0"/>
              <a:t>Računovodstvo segmenata se koristi podrška kao motivacionom mehanizmu za srednji i niži sloj menadžera.</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57200"/>
            <a:ext cx="8668072" cy="667544"/>
          </a:xfrm>
        </p:spPr>
        <p:txBody>
          <a:bodyPr>
            <a:normAutofit/>
          </a:bodyPr>
          <a:lstStyle/>
          <a:p>
            <a:r>
              <a:rPr lang="sr-Latn-BA" sz="2800" cap="none" dirty="0" smtClean="0"/>
              <a:t>Stvaranje novih preduzeća</a:t>
            </a:r>
            <a:endParaRPr lang="en-US" sz="2800" cap="none" dirty="0"/>
          </a:p>
        </p:txBody>
      </p:sp>
      <p:sp>
        <p:nvSpPr>
          <p:cNvPr id="3" name="Content Placeholder 2"/>
          <p:cNvSpPr>
            <a:spLocks noGrp="1"/>
          </p:cNvSpPr>
          <p:nvPr>
            <p:ph idx="1"/>
          </p:nvPr>
        </p:nvSpPr>
        <p:spPr>
          <a:xfrm>
            <a:off x="179512" y="1124744"/>
            <a:ext cx="8812088" cy="5472608"/>
          </a:xfrm>
        </p:spPr>
        <p:txBody>
          <a:bodyPr>
            <a:normAutofit fontScale="70000" lnSpcReduction="20000"/>
          </a:bodyPr>
          <a:lstStyle/>
          <a:p>
            <a:r>
              <a:rPr lang="sr-Latn-BA" dirty="0" smtClean="0"/>
              <a:t>Odnosi se na stvaranje novih od dijela postojećeg preduzeća koje je sada matično, a novostvoreno postaje zavisno preduzeće – kćerka.</a:t>
            </a:r>
          </a:p>
          <a:p>
            <a:pPr>
              <a:buNone/>
            </a:pPr>
            <a:r>
              <a:rPr lang="sr-Latn-BA" b="1" dirty="0" smtClean="0"/>
              <a:t>Motivi stvaranja novih preduzeća</a:t>
            </a:r>
            <a:r>
              <a:rPr lang="sr-Latn-BA" dirty="0" smtClean="0"/>
              <a:t> su:</a:t>
            </a:r>
          </a:p>
          <a:p>
            <a:r>
              <a:rPr lang="sr-Latn-BA" dirty="0" smtClean="0"/>
              <a:t>Jačanje odgovornosti poslovodstva dijela preduzeća od kog nastaje novo preduzeće;</a:t>
            </a:r>
          </a:p>
          <a:p>
            <a:r>
              <a:rPr lang="sr-Latn-BA" dirty="0" smtClean="0"/>
              <a:t>Omogućavanje dijelovima preduzeća da imaju dobru tržišnu perspektivu i da se brže razvijaju;</a:t>
            </a:r>
          </a:p>
          <a:p>
            <a:r>
              <a:rPr lang="sr-Latn-BA" dirty="0" smtClean="0"/>
              <a:t>Stvaranje novog od dijela preduzeća koje nema perspektivu s ciljem da posluje neko vrijeme i da se potom ugasi putem likvidacije (špekulacija na dugi rok).</a:t>
            </a:r>
          </a:p>
          <a:p>
            <a:pPr>
              <a:buNone/>
            </a:pPr>
            <a:r>
              <a:rPr lang="sr-Latn-BA" b="1" dirty="0" smtClean="0"/>
              <a:t>Postupak stvaranja novog preduzeća </a:t>
            </a:r>
            <a:r>
              <a:rPr lang="sr-Latn-BA" dirty="0" smtClean="0"/>
              <a:t>je sljedeći:</a:t>
            </a:r>
          </a:p>
          <a:p>
            <a:r>
              <a:rPr lang="sr-Latn-BA" dirty="0" smtClean="0"/>
              <a:t>Sastavlja se inventarni bilans postojećeg preduzeća,</a:t>
            </a:r>
          </a:p>
          <a:p>
            <a:r>
              <a:rPr lang="sr-Latn-BA" dirty="0" smtClean="0"/>
              <a:t>Popisuje se imovina dijela preduzeća od kog se stvara novo preduuzeća,</a:t>
            </a:r>
          </a:p>
          <a:p>
            <a:r>
              <a:rPr lang="sr-Latn-BA" dirty="0" smtClean="0"/>
              <a:t>Pasiva novog preduzeća  treba da bude komponovana  tako da ima isti finansijski položaj kao matično preduzeće.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sr-Latn-BA" dirty="0" smtClean="0"/>
              <a:t>Osnovni cilj restrukturiranja, a posebno finansijskog restrukturiranja jeste unapređenje rasta, razvoja i dugoročnog opstanka na tržištu.</a:t>
            </a:r>
            <a:endParaRPr lang="en-US" dirty="0" smtClean="0"/>
          </a:p>
          <a:p>
            <a:r>
              <a:rPr lang="sr-Latn-BA" dirty="0" smtClean="0"/>
              <a:t>Osnovna nova ciljna funkcija u preduzećima koja se restrukturiraju  jeste ostvarenje dobitka u dugom roku.</a:t>
            </a:r>
          </a:p>
          <a:p>
            <a:r>
              <a:rPr lang="sr-Latn-BA" dirty="0" smtClean="0"/>
              <a:t>Nakon uspješno obavljenog restrukturiranja, preduzeće bi uz dobar poslovni ambijent trebalo da obezbijedi kurentan učinak, kreditni bonitet i sposoban menadžment.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dirty="0" smtClean="0"/>
              <a:t>1.2. Konceptualni okvir restrukturiranja</a:t>
            </a:r>
            <a:endParaRPr lang="en-US" dirty="0"/>
          </a:p>
        </p:txBody>
      </p:sp>
      <p:sp>
        <p:nvSpPr>
          <p:cNvPr id="3" name="Content Placeholder 2"/>
          <p:cNvSpPr>
            <a:spLocks noGrp="1"/>
          </p:cNvSpPr>
          <p:nvPr>
            <p:ph idx="1"/>
          </p:nvPr>
        </p:nvSpPr>
        <p:spPr>
          <a:xfrm>
            <a:off x="251520" y="1412776"/>
            <a:ext cx="8740080" cy="5256584"/>
          </a:xfrm>
        </p:spPr>
        <p:txBody>
          <a:bodyPr>
            <a:normAutofit fontScale="85000" lnSpcReduction="20000"/>
          </a:bodyPr>
          <a:lstStyle/>
          <a:p>
            <a:pPr>
              <a:buNone/>
            </a:pPr>
            <a:r>
              <a:rPr lang="sr-Latn-BA" dirty="0" smtClean="0"/>
              <a:t>Kako restrukturiranje uključuje više faktora, treba ukazati na sljedeće oblike restrukturiranja:</a:t>
            </a:r>
          </a:p>
          <a:p>
            <a:r>
              <a:rPr lang="sr-Latn-BA" b="1" dirty="0" smtClean="0"/>
              <a:t>ESOP</a:t>
            </a:r>
            <a:r>
              <a:rPr lang="sr-Latn-BA" dirty="0" smtClean="0"/>
              <a:t> (Employee Share Ownership Plan)– uključivanje zaposlenih u vlasničku strukturu u preduzeću;</a:t>
            </a:r>
          </a:p>
          <a:p>
            <a:r>
              <a:rPr lang="sr-Latn-BA" b="1" dirty="0" smtClean="0"/>
              <a:t>Merdžeri i akvizicije</a:t>
            </a:r>
            <a:r>
              <a:rPr lang="sr-Latn-BA" dirty="0" smtClean="0"/>
              <a:t>: </a:t>
            </a:r>
          </a:p>
          <a:p>
            <a:r>
              <a:rPr lang="sr-Latn-BA" dirty="0" smtClean="0"/>
              <a:t>Merdžeri - spajanje preduzeća u jedno: A+B=A;</a:t>
            </a:r>
          </a:p>
          <a:p>
            <a:r>
              <a:rPr lang="sr-Latn-BA" dirty="0" smtClean="0"/>
              <a:t>Konsolidacija – novo ime preduzeća: A+B=C;</a:t>
            </a:r>
          </a:p>
          <a:p>
            <a:r>
              <a:rPr lang="sr-Latn-BA" dirty="0" smtClean="0"/>
              <a:t>Akvizicija sredstava – kupovina svih sredstava preduzeća;</a:t>
            </a:r>
          </a:p>
          <a:p>
            <a:r>
              <a:rPr lang="sr-Latn-BA" dirty="0" smtClean="0"/>
              <a:t>Akvizicija akcija - forma M&amp;A gdje se kupuju akcije sa pravom glasa, najčešće gotovinom.</a:t>
            </a:r>
          </a:p>
          <a:p>
            <a:r>
              <a:rPr lang="sr-Latn-BA" dirty="0" smtClean="0"/>
              <a:t>Dezinvestiranje – eliminisanje ili odvajanje nekog segmenta poslovanja.</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604448" cy="576064"/>
          </a:xfrm>
        </p:spPr>
        <p:txBody>
          <a:bodyPr>
            <a:normAutofit/>
          </a:bodyPr>
          <a:lstStyle/>
          <a:p>
            <a:r>
              <a:rPr lang="sr-Latn-BA" sz="2800" cap="none" dirty="0" smtClean="0"/>
              <a:t>Pentagon restrukturiranja</a:t>
            </a:r>
            <a:endParaRPr lang="en-US" sz="2800" cap="none" dirty="0"/>
          </a:p>
        </p:txBody>
      </p:sp>
      <p:graphicFrame>
        <p:nvGraphicFramePr>
          <p:cNvPr id="4" name="Content Placeholder 3"/>
          <p:cNvGraphicFramePr>
            <a:graphicFrameLocks noGrp="1"/>
          </p:cNvGraphicFramePr>
          <p:nvPr>
            <p:ph idx="1"/>
          </p:nvPr>
        </p:nvGraphicFramePr>
        <p:xfrm>
          <a:off x="475928" y="1340768"/>
          <a:ext cx="8668072" cy="45953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683568" y="2708920"/>
            <a:ext cx="1656184" cy="100811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dirty="0" smtClean="0"/>
              <a:t>Vrijednost preduzeća “takvog kakvo je”</a:t>
            </a:r>
            <a:endParaRPr lang="en-US" dirty="0"/>
          </a:p>
        </p:txBody>
      </p:sp>
      <p:sp>
        <p:nvSpPr>
          <p:cNvPr id="6" name="Rectangle 5"/>
          <p:cNvSpPr/>
          <p:nvPr/>
        </p:nvSpPr>
        <p:spPr>
          <a:xfrm>
            <a:off x="3563888" y="1124744"/>
            <a:ext cx="2448272" cy="50405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dirty="0" smtClean="0"/>
              <a:t>Tekuća tržišna vrijednost</a:t>
            </a:r>
            <a:endParaRPr lang="en-US" dirty="0"/>
          </a:p>
        </p:txBody>
      </p:sp>
      <p:sp>
        <p:nvSpPr>
          <p:cNvPr id="7" name="Rectangle 6"/>
          <p:cNvSpPr/>
          <p:nvPr/>
        </p:nvSpPr>
        <p:spPr>
          <a:xfrm>
            <a:off x="1043608" y="5157192"/>
            <a:ext cx="1944216" cy="10801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dirty="0" smtClean="0"/>
              <a:t>Potencijalna vrijednost nakon internih poboljšanja</a:t>
            </a:r>
            <a:endParaRPr lang="en-US" dirty="0"/>
          </a:p>
        </p:txBody>
      </p:sp>
      <p:sp>
        <p:nvSpPr>
          <p:cNvPr id="8" name="Rectangle 7"/>
          <p:cNvSpPr/>
          <p:nvPr/>
        </p:nvSpPr>
        <p:spPr>
          <a:xfrm>
            <a:off x="7236296" y="2492896"/>
            <a:ext cx="1728192" cy="129614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dirty="0" smtClean="0"/>
              <a:t>Optimalna vrijednost nakon restrukturiranja</a:t>
            </a:r>
            <a:endParaRPr lang="en-US" dirty="0"/>
          </a:p>
        </p:txBody>
      </p:sp>
      <p:sp>
        <p:nvSpPr>
          <p:cNvPr id="9" name="Rectangle 8"/>
          <p:cNvSpPr/>
          <p:nvPr/>
        </p:nvSpPr>
        <p:spPr>
          <a:xfrm>
            <a:off x="6660232" y="5301208"/>
            <a:ext cx="2088232" cy="122413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sr-Latn-BA" dirty="0" smtClean="0"/>
              <a:t>Potencijalna vrijednost nakon internih i eksternih poboljšanja</a:t>
            </a:r>
            <a:endParaRPr lang="en-US" dirty="0"/>
          </a:p>
        </p:txBody>
      </p:sp>
      <p:sp>
        <p:nvSpPr>
          <p:cNvPr id="10" name="Rounded Rectangle 9"/>
          <p:cNvSpPr/>
          <p:nvPr/>
        </p:nvSpPr>
        <p:spPr>
          <a:xfrm>
            <a:off x="1043608" y="1412776"/>
            <a:ext cx="2016224" cy="10081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Latn-BA" sz="1600" dirty="0" smtClean="0"/>
              <a:t>Tekući gep u percepciji (potcijenjenost na tržištu)</a:t>
            </a:r>
            <a:endParaRPr lang="en-US" sz="1600" dirty="0"/>
          </a:p>
        </p:txBody>
      </p:sp>
      <p:sp>
        <p:nvSpPr>
          <p:cNvPr id="11" name="Rounded Rectangle 10"/>
          <p:cNvSpPr/>
          <p:nvPr/>
        </p:nvSpPr>
        <p:spPr>
          <a:xfrm>
            <a:off x="683568" y="4005064"/>
            <a:ext cx="2016224" cy="792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Latn-BA" dirty="0" smtClean="0"/>
              <a:t>Interne mogućnosti restrukturiranja</a:t>
            </a:r>
            <a:endParaRPr lang="en-US" dirty="0"/>
          </a:p>
        </p:txBody>
      </p:sp>
      <p:sp>
        <p:nvSpPr>
          <p:cNvPr id="12" name="Rounded Rectangle 11"/>
          <p:cNvSpPr/>
          <p:nvPr/>
        </p:nvSpPr>
        <p:spPr>
          <a:xfrm>
            <a:off x="3563888" y="5877272"/>
            <a:ext cx="2376264" cy="7200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Latn-BA" dirty="0" smtClean="0"/>
              <a:t>Mogućnost diverzifikacije/akvizicija</a:t>
            </a:r>
            <a:endParaRPr lang="en-US" dirty="0"/>
          </a:p>
        </p:txBody>
      </p:sp>
      <p:sp>
        <p:nvSpPr>
          <p:cNvPr id="13" name="Rounded Rectangle 12"/>
          <p:cNvSpPr/>
          <p:nvPr/>
        </p:nvSpPr>
        <p:spPr>
          <a:xfrm>
            <a:off x="6372200" y="1340768"/>
            <a:ext cx="2088232" cy="93610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Latn-BA" dirty="0" smtClean="0"/>
              <a:t>Ukupne mogućnosti restrukturiranja</a:t>
            </a:r>
            <a:endParaRPr lang="en-US" dirty="0"/>
          </a:p>
        </p:txBody>
      </p:sp>
      <p:sp>
        <p:nvSpPr>
          <p:cNvPr id="14" name="Rounded Rectangle 13"/>
          <p:cNvSpPr/>
          <p:nvPr/>
        </p:nvSpPr>
        <p:spPr>
          <a:xfrm>
            <a:off x="7020272" y="4077072"/>
            <a:ext cx="1800200" cy="86409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r-Latn-BA" dirty="0" smtClean="0"/>
              <a:t>Mogućnost finansijskog restrukturiranja</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545</TotalTime>
  <Words>4680</Words>
  <Application>Microsoft Office PowerPoint</Application>
  <PresentationFormat>On-screen Show (4:3)</PresentationFormat>
  <Paragraphs>418</Paragraphs>
  <Slides>62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62</vt:i4>
      </vt:variant>
    </vt:vector>
  </HeadingPairs>
  <TitlesOfParts>
    <vt:vector size="66" baseType="lpstr">
      <vt:lpstr>Franklin Gothic Book</vt:lpstr>
      <vt:lpstr>Franklin Gothic Medium</vt:lpstr>
      <vt:lpstr>Wingdings 2</vt:lpstr>
      <vt:lpstr>Trek</vt:lpstr>
      <vt:lpstr>RESTRUKTURIRANJE</vt:lpstr>
      <vt:lpstr>1. Restrukturiranje preduzeća</vt:lpstr>
      <vt:lpstr>PowerPoint Presentation</vt:lpstr>
      <vt:lpstr>1.1. Pojam i vrste restrukturiranja</vt:lpstr>
      <vt:lpstr>PowerPoint Presentation</vt:lpstr>
      <vt:lpstr>PowerPoint Presentation</vt:lpstr>
      <vt:lpstr>PowerPoint Presentation</vt:lpstr>
      <vt:lpstr>1.2. Konceptualni okvir restrukturiranja</vt:lpstr>
      <vt:lpstr>Pentagon restrukturiranja</vt:lpstr>
      <vt:lpstr>2. Modeli restrukturiranja preduzeća</vt:lpstr>
      <vt:lpstr>2.1. Promjena pravne forme preduzeća</vt:lpstr>
      <vt:lpstr>2.2. Statusne promjene preduzeća</vt:lpstr>
      <vt:lpstr>2.2.1. SPAJANJE (FUZIJA) PREDUZEĆA</vt:lpstr>
      <vt:lpstr>Različiti oblici i načini povezivanja društava</vt:lpstr>
      <vt:lpstr>2.2.1.1. Akvizicije – klasifikacija i kreiranje vrijednosti za akcionare</vt:lpstr>
      <vt:lpstr>Preuzimanje preduzeća</vt:lpstr>
      <vt:lpstr>2.2.1.2. Motivi i svrha spajanja preduzeća</vt:lpstr>
      <vt:lpstr>2.2.1.3. Finansijsko-računovodstveni aspekti spajanja (fuzije)</vt:lpstr>
      <vt:lpstr>2.2.1.4. Spajanje uz pripajanje - merdžer</vt:lpstr>
      <vt:lpstr>Razlike između spajanja uz osnivanje i spajanja uz pripajanje</vt:lpstr>
      <vt:lpstr>Utvrđivanje odnosa za razmjenu akcija</vt:lpstr>
      <vt:lpstr>2.2.2. Kupovina (akvizicija) preduzeća</vt:lpstr>
      <vt:lpstr>2.2.3. Saniranje preduzeća</vt:lpstr>
      <vt:lpstr>2.2.3.1. Ekonomsko saniranje – izvođenje preduzeća iz zone poslovanja s gubitkom</vt:lpstr>
      <vt:lpstr>Analiza negativnih uticaja na dobitak redovne aktivnosti</vt:lpstr>
      <vt:lpstr>2.2.3.2. Finansijsko saniranje</vt:lpstr>
      <vt:lpstr>Saniranje putem uspostavljanja finansijske ravnoteže</vt:lpstr>
      <vt:lpstr>2.2.4. Razdvajanje preduzeća</vt:lpstr>
      <vt:lpstr>2.2.4.1. Razdvajanje društava lica</vt:lpstr>
      <vt:lpstr>Metode po kojima se procjenjuje vrijednost preduzeća u slučaju razortačenja ortakluka </vt:lpstr>
      <vt:lpstr>2.2.4.2. Razdvajanje društva kapitala</vt:lpstr>
      <vt:lpstr>PowerPoint Presentation</vt:lpstr>
      <vt:lpstr>2.2.5. Prodaja i likvidacija preduzeća</vt:lpstr>
      <vt:lpstr> Prodaja preduzeća </vt:lpstr>
      <vt:lpstr>Prodaja dijela preduzeća </vt:lpstr>
      <vt:lpstr>2.2.5.2. Likvidacija preduzeća</vt:lpstr>
      <vt:lpstr>Sačinjavanje početnog i zaključnog bilansa dobrovoljne likvidacije</vt:lpstr>
      <vt:lpstr>Sačinjavanje početnog i zaključnog bilansa prinudne likvidacije</vt:lpstr>
      <vt:lpstr>Sačinjavanje početnog i zaključnog bilansa prinudne likvidacije</vt:lpstr>
      <vt:lpstr>2.2.6. Stečaj preduzeća</vt:lpstr>
      <vt:lpstr>2.2.6.1. Osnovne odrednice regulatornog okvira Republike Srpske</vt:lpstr>
      <vt:lpstr>2.2.6.2. Stečajna masa i raspoređivanje povjerilaca</vt:lpstr>
      <vt:lpstr>Povjerioci u stečajnom postupku</vt:lpstr>
      <vt:lpstr>Redoslijed naplate potraživanja iz stečajne mase i izvan nje</vt:lpstr>
      <vt:lpstr>2.2.6.3. Provođenje postupka reorganizacije (predstečaja)</vt:lpstr>
      <vt:lpstr>Provođenje postupka reorganizacije (predstečaja)</vt:lpstr>
      <vt:lpstr>2.2.6.4. Sačinjavanje bilansa poravnjanja</vt:lpstr>
      <vt:lpstr>2.2.6.5. Sačinjavanje bilansa bankrotstva (stečaja)</vt:lpstr>
      <vt:lpstr>2.2.6.5. Sačinjavanje bilansa bankrotstva (stečaja)</vt:lpstr>
      <vt:lpstr>2.2.6.6. Simptomi namjerno izazvanog i lažnog stečaja</vt:lpstr>
      <vt:lpstr>Simptomi namjerno izazvanog stečaja</vt:lpstr>
      <vt:lpstr>Simptomi lažnog stečaja</vt:lpstr>
      <vt:lpstr>2.2.6.7. Upozoravajući privredni  skandali</vt:lpstr>
      <vt:lpstr>2.2.6.8. Otkup sopstvenih akcija</vt:lpstr>
      <vt:lpstr>2.2.6.8. Otkup sopstvenih akcija</vt:lpstr>
      <vt:lpstr>Razmatranje poželjne investiciono-finansijske strategije – otkupi akcija</vt:lpstr>
      <vt:lpstr>2.2.6.9. Diverzifikacija i koncentracija vlasništva nad trajnim kapitalom</vt:lpstr>
      <vt:lpstr>Koncentracija vlasništva nad trajnim kapitalom</vt:lpstr>
      <vt:lpstr>Privatizacija preduzeća</vt:lpstr>
      <vt:lpstr>Segmentiranje preduzeća</vt:lpstr>
      <vt:lpstr>Segmentiranje preduzeća</vt:lpstr>
      <vt:lpstr>Stvaranje novih preduzeća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RESTRUKTURIRANJE</dc:title>
  <dc:creator>efbl</dc:creator>
  <cp:lastModifiedBy>Tajana</cp:lastModifiedBy>
  <cp:revision>180</cp:revision>
  <dcterms:created xsi:type="dcterms:W3CDTF">2018-05-14T21:32:11Z</dcterms:created>
  <dcterms:modified xsi:type="dcterms:W3CDTF">2023-12-04T13:46:28Z</dcterms:modified>
</cp:coreProperties>
</file>