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6"/>
  </p:notesMasterIdLst>
  <p:sldIdLst>
    <p:sldId id="256" r:id="rId2"/>
    <p:sldId id="304" r:id="rId3"/>
    <p:sldId id="305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0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9B7B069-1DEA-4A46-9CA3-1FFE79AAF9F3}" type="datetimeFigureOut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3E71860-3996-4AE9-BE1C-541B5EC467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2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C2AC5FE-EE06-4628-ABF0-3C719D392C85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40A9A7-3BD6-44C8-AE0D-883856DAA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43317-781E-4D69-A181-652E0430EFB1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817E8-B2E4-455D-8218-DA0CC99FF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F9656-E5C7-4424-955D-F8B08CC2E1C0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97B2F-4719-4A76-ADAC-161DA25D4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A3D85-B6F4-42AC-B6B4-7B2ACE59D5E4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5BDE6-4A8D-404F-B84E-0F362B49D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262EC6-BCC0-4944-99D4-0CC8D4802DDE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40B07A-0083-4B68-AA77-D85C9E4C0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D9FF6-4123-4AA8-8852-9B6C4CD7FA52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E81CF-0711-4FB8-B889-ABEBA4F4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D67195-CED9-40A3-B1B6-2C1DA9D9EC1B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5EA4BB7-FEE3-4BCA-BB3E-9552B238E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B25D6-D413-4871-911F-FBF1AC02384E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96233-1B90-4DFC-8661-CB865F91D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4F7DB7-358E-4C91-8D4F-EC66826F6E58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59101D5-4FCA-4299-BF89-DA745109B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701657-FFAF-4DDB-8B02-220FFC699C44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D2B666-53E7-4728-9ECE-BAEE69837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950AE6-1EE7-4A45-87C7-FC0336439C34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58DA58-539B-48C6-9D4B-1D0F481C8B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B804F72-690E-4E90-A74E-8D74471B2B32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536D3B2-C5E3-4A30-B794-5B72B3767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2" r:id="rId2"/>
    <p:sldLayoutId id="2147483938" r:id="rId3"/>
    <p:sldLayoutId id="2147483933" r:id="rId4"/>
    <p:sldLayoutId id="2147483939" r:id="rId5"/>
    <p:sldLayoutId id="2147483934" r:id="rId6"/>
    <p:sldLayoutId id="2147483940" r:id="rId7"/>
    <p:sldLayoutId id="2147483941" r:id="rId8"/>
    <p:sldLayoutId id="2147483942" r:id="rId9"/>
    <p:sldLayoutId id="2147483935" r:id="rId10"/>
    <p:sldLayoutId id="214748393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338" y="776288"/>
            <a:ext cx="8061325" cy="25003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BA" b="1" dirty="0" smtClean="0">
                <a:solidFill>
                  <a:schemeClr val="tx2">
                    <a:satMod val="130000"/>
                  </a:schemeClr>
                </a:solidFill>
              </a:rPr>
              <a:t>FINANSIJSKA EKONOMIJA</a:t>
            </a:r>
            <a:endParaRPr lang="en-US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sr-Latn-BA" dirty="0" smtClean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C18D24-14FB-42FF-8E14-6A23D22C20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pPr>
              <a:buNone/>
            </a:pPr>
            <a:r>
              <a:rPr lang="sr-Latn-BA" dirty="0" smtClean="0"/>
              <a:t>Potrošačka korpa investitora </a:t>
            </a:r>
            <a:r>
              <a:rPr lang="sr-Latn-BA" i="1" dirty="0" smtClean="0"/>
              <a:t>i </a:t>
            </a:r>
            <a:r>
              <a:rPr lang="sr-Latn-BA" dirty="0" smtClean="0"/>
              <a:t>se označava</a:t>
            </a:r>
            <a:endParaRPr lang="en-US" dirty="0" smtClean="0"/>
          </a:p>
          <a:p>
            <a:pPr>
              <a:buNone/>
            </a:pPr>
            <a:r>
              <a:rPr lang="sr-Latn-BA" b="1" dirty="0" smtClean="0"/>
              <a:t>                          c</a:t>
            </a:r>
            <a:r>
              <a:rPr lang="sr-Latn-BA" i="1" baseline="-25000" dirty="0" smtClean="0"/>
              <a:t>i</a:t>
            </a:r>
            <a:r>
              <a:rPr lang="sr-Latn-BA" dirty="0" smtClean="0"/>
              <a:t> = </a:t>
            </a:r>
            <a:r>
              <a:rPr lang="en-US" dirty="0" smtClean="0"/>
              <a:t>(</a:t>
            </a:r>
            <a:r>
              <a:rPr lang="en-US" i="1" dirty="0" smtClean="0"/>
              <a:t>c</a:t>
            </a:r>
            <a:r>
              <a:rPr lang="en-US" i="1" baseline="-25000" dirty="0" smtClean="0"/>
              <a:t>i</a:t>
            </a:r>
            <a:r>
              <a:rPr lang="en-US" baseline="-25000" dirty="0" smtClean="0"/>
              <a:t>0</a:t>
            </a:r>
            <a:r>
              <a:rPr lang="en-US" i="1" dirty="0" smtClean="0"/>
              <a:t>, </a:t>
            </a:r>
            <a:r>
              <a:rPr lang="en-US" dirty="0" err="1" smtClean="0"/>
              <a:t>c</a:t>
            </a:r>
            <a:r>
              <a:rPr lang="en-US" i="1" baseline="-25000" dirty="0" err="1" smtClean="0"/>
              <a:t>i</a:t>
            </a:r>
            <a:r>
              <a:rPr lang="sr-Latn-BA" baseline="-250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n-US" dirty="0" smtClean="0"/>
              <a:t>),</a:t>
            </a:r>
          </a:p>
          <a:p>
            <a:pPr>
              <a:buNone/>
            </a:pPr>
            <a:endParaRPr lang="sr-Latn-BA" dirty="0" smtClean="0"/>
          </a:p>
          <a:p>
            <a:pPr>
              <a:buNone/>
            </a:pPr>
            <a:r>
              <a:rPr lang="en-US" dirty="0" smtClean="0"/>
              <a:t>a </a:t>
            </a:r>
            <a:r>
              <a:rPr lang="en-US" dirty="0" err="1" smtClean="0"/>
              <a:t>njegova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</a:t>
            </a:r>
            <a:r>
              <a:rPr lang="en-US" dirty="0" err="1" smtClean="0"/>
              <a:t>korisnosti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sr-Latn-BA" i="1" dirty="0" smtClean="0"/>
              <a:t>  </a:t>
            </a:r>
            <a:r>
              <a:rPr lang="en-US" i="1" dirty="0" smtClean="0"/>
              <a:t>                         </a:t>
            </a:r>
            <a:r>
              <a:rPr lang="en-US" i="1" dirty="0" err="1" smtClean="0"/>
              <a:t>U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(</a:t>
            </a:r>
            <a:r>
              <a:rPr lang="sr-Latn-BA" b="1" dirty="0" smtClean="0"/>
              <a:t>c</a:t>
            </a:r>
            <a:r>
              <a:rPr lang="sr-Latn-BA" i="1" baseline="-25000" dirty="0" smtClean="0"/>
              <a:t>i</a:t>
            </a:r>
            <a:r>
              <a:rPr lang="sr-Latn-BA" dirty="0" smtClean="0"/>
              <a:t>)</a:t>
            </a: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pPr>
              <a:buFont typeface="Arial" pitchFamily="34" charset="0"/>
              <a:buChar char="•"/>
            </a:pPr>
            <a:r>
              <a:rPr lang="sr-Latn-BA" dirty="0" smtClean="0"/>
              <a:t>Za razliku od Walras-ovog modela, odluka o potrošnji se donosi za dva vremenska trenutka (0 i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1)</a:t>
            </a:r>
            <a:r>
              <a:rPr lang="sr-Latn-BA" dirty="0" smtClean="0">
                <a:cs typeface="Calibri" pitchFamily="34" charset="0"/>
              </a:rPr>
              <a:t>.</a:t>
            </a: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r>
              <a:rPr lang="sr-Latn-BA" b="1" dirty="0" smtClean="0"/>
              <a:t>Cijene</a:t>
            </a:r>
            <a:r>
              <a:rPr lang="sr-Latn-BA" dirty="0" smtClean="0"/>
              <a:t> potrošačkih dobara u 0 i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sr-Latn-BA" dirty="0" smtClean="0"/>
              <a:t> su:</a:t>
            </a:r>
            <a:endParaRPr lang="en-US" dirty="0" smtClean="0"/>
          </a:p>
          <a:p>
            <a:pPr>
              <a:buNone/>
            </a:pPr>
            <a:r>
              <a:rPr lang="sr-Latn-BA" b="1" dirty="0" smtClean="0"/>
              <a:t>                    </a:t>
            </a:r>
            <a:r>
              <a:rPr lang="sr-Latn-BA" b="1" i="1" dirty="0" smtClean="0"/>
              <a:t>q</a:t>
            </a:r>
            <a:r>
              <a:rPr lang="sr-Latn-BA" dirty="0" smtClean="0"/>
              <a:t> = (</a:t>
            </a:r>
            <a:r>
              <a:rPr lang="sr-Latn-BA" i="1" dirty="0" smtClean="0"/>
              <a:t>q</a:t>
            </a:r>
            <a:r>
              <a:rPr lang="sr-Latn-BA" baseline="-25000" dirty="0" smtClean="0"/>
              <a:t>0, </a:t>
            </a:r>
            <a:r>
              <a:rPr lang="sr-Latn-BA" i="1" dirty="0" smtClean="0"/>
              <a:t>q</a:t>
            </a:r>
            <a:r>
              <a:rPr lang="sr-Latn-BA" baseline="-250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sr-Latn-BA" dirty="0" smtClean="0"/>
              <a:t>)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pPr>
              <a:buFont typeface="Arial" pitchFamily="34" charset="0"/>
              <a:buChar char="•"/>
            </a:pPr>
            <a:r>
              <a:rPr lang="sr-Latn-BA" dirty="0" smtClean="0"/>
              <a:t>U oba trenutka postoji slobodno i savršeno tržište odgovarajućeg dobra (</a:t>
            </a:r>
            <a:r>
              <a:rPr lang="sr-Latn-BA" i="1" dirty="0" smtClean="0"/>
              <a:t>spot</a:t>
            </a:r>
            <a:r>
              <a:rPr lang="sr-Latn-BA" dirty="0" smtClean="0"/>
              <a:t> – trenutak; spot tržište).</a:t>
            </a:r>
          </a:p>
          <a:p>
            <a:pPr>
              <a:buFont typeface="Arial" pitchFamily="34" charset="0"/>
              <a:buChar char="•"/>
            </a:pPr>
            <a:r>
              <a:rPr lang="sr-Latn-BA" dirty="0" smtClean="0">
                <a:cs typeface="Calibri" pitchFamily="34" charset="0"/>
              </a:rPr>
              <a:t>Investitori mogu da razmjenjuju dobro 0 samo u trenutku 0, a dobro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1 samo u trenutku 1 (kupovina i prodaja prvog dobra može biti samo danas, a drugog samo u drugom trenutku).</a:t>
            </a: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pPr>
              <a:buFont typeface="Arial" pitchFamily="34" charset="0"/>
              <a:buChar char="•"/>
            </a:pPr>
            <a:r>
              <a:rPr lang="sr-Latn-BA" dirty="0" smtClean="0"/>
              <a:t>Ako nema finansijskog tržišta, nema prenošenja potrošnje sa jednog trenutka na drugi.</a:t>
            </a:r>
          </a:p>
          <a:p>
            <a:pPr>
              <a:buFont typeface="Arial" pitchFamily="34" charset="0"/>
              <a:buChar char="•"/>
            </a:pPr>
            <a:r>
              <a:rPr lang="sr-Latn-BA" dirty="0" smtClean="0">
                <a:cs typeface="Calibri" pitchFamily="34" charset="0"/>
              </a:rPr>
              <a:t>Prvi investitor ne može dio dobra 0 razmijeniti za dio dobra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1, pa troši cjelokupno dobro 0 u trenutku 0, jer je dobro 0 u trenutku 1 bezvrijedno (primjer dobra sa rokom trajanja).</a:t>
            </a: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pPr>
              <a:buNone/>
            </a:pPr>
            <a:r>
              <a:rPr lang="sr-Latn-BA" dirty="0" smtClean="0">
                <a:latin typeface="Calibri" pitchFamily="34" charset="0"/>
                <a:cs typeface="Calibri" pitchFamily="34" charset="0"/>
              </a:rPr>
              <a:t>Prvi investitor: </a:t>
            </a:r>
          </a:p>
          <a:p>
            <a:r>
              <a:rPr lang="sr-Latn-BA" dirty="0" smtClean="0">
                <a:latin typeface="Calibri" pitchFamily="34" charset="0"/>
                <a:cs typeface="Calibri" pitchFamily="34" charset="0"/>
              </a:rPr>
              <a:t>“prejedanje” u 0 trenutku</a:t>
            </a:r>
          </a:p>
          <a:p>
            <a:r>
              <a:rPr lang="sr-Latn-BA" dirty="0" smtClean="0">
                <a:latin typeface="Calibri" pitchFamily="34" charset="0"/>
                <a:cs typeface="Calibri" pitchFamily="34" charset="0"/>
              </a:rPr>
              <a:t>“gladovanje” u 1 trenutku</a:t>
            </a:r>
          </a:p>
          <a:p>
            <a:pPr>
              <a:buNone/>
            </a:pPr>
            <a:r>
              <a:rPr lang="sr-Latn-BA" dirty="0" smtClean="0">
                <a:latin typeface="Calibri" pitchFamily="34" charset="0"/>
                <a:cs typeface="Calibri" pitchFamily="34" charset="0"/>
              </a:rPr>
              <a:t>Drugi investitor:</a:t>
            </a:r>
          </a:p>
          <a:p>
            <a:r>
              <a:rPr lang="sr-Latn-BA" dirty="0" smtClean="0">
                <a:latin typeface="Calibri" pitchFamily="34" charset="0"/>
                <a:cs typeface="Calibri" pitchFamily="34" charset="0"/>
              </a:rPr>
              <a:t>“gladovanje” u 0 trenutku</a:t>
            </a:r>
          </a:p>
          <a:p>
            <a:r>
              <a:rPr lang="sr-Latn-BA" dirty="0" smtClean="0">
                <a:latin typeface="Calibri" pitchFamily="34" charset="0"/>
                <a:cs typeface="Calibri" pitchFamily="34" charset="0"/>
              </a:rPr>
              <a:t>“prejedanje” u 1 trenutku</a:t>
            </a:r>
          </a:p>
          <a:p>
            <a:pPr>
              <a:buNone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r>
              <a:rPr lang="sr-Latn-BA" dirty="0" smtClean="0">
                <a:latin typeface="Calibri" pitchFamily="34" charset="0"/>
                <a:cs typeface="Calibri" pitchFamily="34" charset="0"/>
              </a:rPr>
              <a:t>Finansijska tržišta (finansijski ugovori) su katalizatori ravnomjerne potrošnje u različitim vremenima.</a:t>
            </a:r>
          </a:p>
          <a:p>
            <a:r>
              <a:rPr lang="sr-Latn-BA" dirty="0" smtClean="0">
                <a:latin typeface="Calibri" pitchFamily="34" charset="0"/>
                <a:cs typeface="Calibri" pitchFamily="34" charset="0"/>
              </a:rPr>
              <a:t>Pretpostavka o postojanju tržišta pozajmica (kredita).</a:t>
            </a:r>
          </a:p>
          <a:p>
            <a:r>
              <a:rPr lang="sr-Latn-BA" b="1" dirty="0" smtClean="0">
                <a:latin typeface="Calibri" pitchFamily="34" charset="0"/>
                <a:cs typeface="Calibri" pitchFamily="34" charset="0"/>
              </a:rPr>
              <a:t>Mogućnost davanja i korišćenja pozajmica rješava problem stabilnosti potrošnje kroz vrijeme.</a:t>
            </a: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r>
              <a:rPr lang="sr-Latn-BA" dirty="0" smtClean="0">
                <a:latin typeface="Calibri" pitchFamily="34" charset="0"/>
                <a:cs typeface="Calibri" pitchFamily="34" charset="0"/>
              </a:rPr>
              <a:t>Investitor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i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pozajmljuje ili daje na zajam sumu </a:t>
            </a:r>
            <a:r>
              <a:rPr lang="sr-Latn-BA" i="1" dirty="0" smtClean="0"/>
              <a:t>L</a:t>
            </a:r>
            <a:r>
              <a:rPr lang="sr-Latn-BA" i="1" baseline="-25000" dirty="0" smtClean="0"/>
              <a:t>i</a:t>
            </a:r>
            <a:r>
              <a:rPr lang="sr-Latn-BA" dirty="0" smtClean="0"/>
              <a:t>  u trenutku 0.</a:t>
            </a:r>
          </a:p>
          <a:p>
            <a:pPr>
              <a:buNone/>
            </a:pPr>
            <a:r>
              <a:rPr lang="sr-Latn-BA" dirty="0" smtClean="0"/>
              <a:t>Ako je </a:t>
            </a:r>
            <a:r>
              <a:rPr lang="sr-Latn-BA" i="1" dirty="0" smtClean="0"/>
              <a:t>i</a:t>
            </a:r>
            <a:r>
              <a:rPr lang="sr-Latn-BA" dirty="0" smtClean="0"/>
              <a:t> korisnik kredita, onda je </a:t>
            </a:r>
            <a:r>
              <a:rPr lang="sr-Latn-BA" i="1" dirty="0" smtClean="0"/>
              <a:t>L</a:t>
            </a:r>
            <a:r>
              <a:rPr lang="sr-Latn-BA" i="1" baseline="-25000" dirty="0" smtClean="0"/>
              <a:t>i</a:t>
            </a:r>
            <a:r>
              <a:rPr lang="sr-Latn-BA" dirty="0" smtClean="0"/>
              <a:t> ˃ 0 </a:t>
            </a:r>
          </a:p>
          <a:p>
            <a:pPr>
              <a:buNone/>
            </a:pPr>
            <a:r>
              <a:rPr lang="sr-Latn-BA" dirty="0" smtClean="0"/>
              <a:t>Ako je </a:t>
            </a:r>
            <a:r>
              <a:rPr lang="sr-Latn-BA" i="1" dirty="0" smtClean="0"/>
              <a:t>i </a:t>
            </a:r>
            <a:r>
              <a:rPr lang="sr-Latn-BA" dirty="0" smtClean="0"/>
              <a:t>kreditor, onda je </a:t>
            </a:r>
            <a:r>
              <a:rPr lang="sr-Latn-BA" i="1" dirty="0" smtClean="0"/>
              <a:t>L</a:t>
            </a:r>
            <a:r>
              <a:rPr lang="sr-Latn-BA" i="1" baseline="-25000" dirty="0" smtClean="0"/>
              <a:t>i</a:t>
            </a:r>
            <a:r>
              <a:rPr lang="sr-Latn-BA" dirty="0" smtClean="0"/>
              <a:t> &lt; 0</a:t>
            </a:r>
          </a:p>
          <a:p>
            <a:pPr>
              <a:buNone/>
            </a:pPr>
            <a:r>
              <a:rPr lang="sr-Latn-BA" i="1" dirty="0" smtClean="0"/>
              <a:t>r – </a:t>
            </a:r>
            <a:r>
              <a:rPr lang="sr-Latn-BA" dirty="0" smtClean="0"/>
              <a:t>kamatna stopa </a:t>
            </a:r>
          </a:p>
          <a:p>
            <a:pPr>
              <a:buNone/>
            </a:pPr>
            <a:endParaRPr lang="sr-Latn-BA" dirty="0" smtClean="0"/>
          </a:p>
          <a:p>
            <a:r>
              <a:rPr lang="sr-Latn-BA" dirty="0" smtClean="0">
                <a:latin typeface="Calibri" pitchFamily="34" charset="0"/>
                <a:cs typeface="Calibri" pitchFamily="34" charset="0"/>
              </a:rPr>
              <a:t>Ako neko uzme na zajam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L</a:t>
            </a:r>
            <a:r>
              <a:rPr lang="sr-Latn-BA" i="1" baseline="-25000" dirty="0" smtClean="0">
                <a:latin typeface="Calibri" pitchFamily="34" charset="0"/>
                <a:cs typeface="Calibri" pitchFamily="34" charset="0"/>
              </a:rPr>
              <a:t>i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 u trenutku 0, mora da vrati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L</a:t>
            </a:r>
            <a:r>
              <a:rPr lang="sr-Latn-BA" i="1" baseline="-25000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 (1 +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) u trenutku 1.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sr-Latn-BA" dirty="0" smtClean="0"/>
          </a:p>
          <a:p>
            <a:endParaRPr lang="sr-Latn-BA" i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r>
              <a:rPr lang="sr-Latn-BA" dirty="0" smtClean="0"/>
              <a:t>Rezultat transakcija: investitori koji su neto povjerioci trošiće više u budućnosti, a manje danas (u odnosu na potrošnju kada nema finansijskog tržišta).</a:t>
            </a:r>
          </a:p>
          <a:p>
            <a:r>
              <a:rPr lang="sr-Latn-BA" dirty="0" smtClean="0"/>
              <a:t>Neto dužnici – obrnuto.</a:t>
            </a:r>
          </a:p>
          <a:p>
            <a:r>
              <a:rPr lang="sr-Latn-BA" dirty="0" smtClean="0"/>
              <a:t>Povećanje agregatnog blagostanja usljed aktiviranja tržišta potrošnih dobara.</a:t>
            </a:r>
          </a:p>
          <a:p>
            <a:endParaRPr lang="sr-Latn-BA" i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r>
              <a:rPr lang="sr-Latn-BA" dirty="0" smtClean="0">
                <a:latin typeface="Calibri" pitchFamily="34" charset="0"/>
                <a:cs typeface="Calibri" pitchFamily="34" charset="0"/>
              </a:rPr>
              <a:t>Finansijska ravnoteža u ovom modelu je definisana kao uređen skup</a:t>
            </a:r>
          </a:p>
          <a:p>
            <a:pPr>
              <a:buNone/>
            </a:pPr>
            <a:r>
              <a:rPr lang="sr-Latn-BA" dirty="0" smtClean="0"/>
              <a:t>               {{</a:t>
            </a:r>
            <a:r>
              <a:rPr lang="sr-Latn-BA" b="1" dirty="0" smtClean="0"/>
              <a:t> c</a:t>
            </a:r>
            <a:r>
              <a:rPr lang="sr-Latn-BA" i="1" baseline="-25000" dirty="0" smtClean="0"/>
              <a:t>i</a:t>
            </a:r>
            <a:r>
              <a:rPr lang="sr-Latn-BA" dirty="0" smtClean="0"/>
              <a:t>,</a:t>
            </a:r>
            <a:r>
              <a:rPr lang="sr-Latn-BA" i="1" dirty="0" smtClean="0"/>
              <a:t> L</a:t>
            </a:r>
            <a:r>
              <a:rPr lang="sr-Latn-BA" i="1" baseline="-25000" dirty="0" smtClean="0"/>
              <a:t>i</a:t>
            </a:r>
            <a:r>
              <a:rPr lang="sr-Latn-BA" dirty="0" smtClean="0"/>
              <a:t>},</a:t>
            </a:r>
            <a:r>
              <a:rPr lang="sr-Latn-BA" b="1" i="1" dirty="0" smtClean="0"/>
              <a:t> q</a:t>
            </a:r>
            <a:r>
              <a:rPr lang="sr-Latn-BA" dirty="0" smtClean="0"/>
              <a:t>,</a:t>
            </a:r>
            <a:r>
              <a:rPr lang="sr-Latn-BA" i="1" dirty="0" smtClean="0"/>
              <a:t> r</a:t>
            </a:r>
            <a:r>
              <a:rPr lang="sr-Latn-BA" dirty="0" smtClean="0"/>
              <a:t> }</a:t>
            </a:r>
          </a:p>
          <a:p>
            <a:r>
              <a:rPr lang="sr-Latn-BA" dirty="0" smtClean="0"/>
              <a:t>U takvoj ravnoteži, za date vrijednosti cijena potrošnih dobara i kamatne stope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q</a:t>
            </a:r>
            <a:r>
              <a:rPr lang="sr-Latn-BA" baseline="-25000" dirty="0" smtClean="0">
                <a:latin typeface="Calibri" pitchFamily="34" charset="0"/>
                <a:cs typeface="Calibri" pitchFamily="34" charset="0"/>
              </a:rPr>
              <a:t>0,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q</a:t>
            </a:r>
            <a:r>
              <a:rPr lang="sr-Latn-BA" baseline="-25000" dirty="0" smtClean="0">
                <a:latin typeface="Calibri" pitchFamily="34" charset="0"/>
                <a:cs typeface="Calibri" pitchFamily="34" charset="0"/>
              </a:rPr>
              <a:t>1, </a:t>
            </a:r>
            <a:r>
              <a:rPr lang="sr-Latn-BA" i="1" dirty="0" smtClean="0"/>
              <a:t>r</a:t>
            </a:r>
            <a:r>
              <a:rPr lang="sr-Latn-BA" baseline="-2500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), investitor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i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rješava sljedeći problem optimizacije investitora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:</a:t>
            </a:r>
            <a:endParaRPr lang="sr-Latn-BA" i="1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                 </a:t>
            </a:r>
            <a:r>
              <a:rPr lang="sr-Latn-BA" dirty="0" smtClean="0"/>
              <a:t>max</a:t>
            </a:r>
            <a:r>
              <a:rPr lang="sr-Latn-BA" b="1" dirty="0" smtClean="0"/>
              <a:t> </a:t>
            </a:r>
            <a:r>
              <a:rPr lang="sr-Latn-BA" b="1" baseline="-25000" dirty="0" smtClean="0"/>
              <a:t>c</a:t>
            </a:r>
            <a:r>
              <a:rPr lang="sr-Latn-BA" i="1" baseline="-25000" dirty="0" smtClean="0"/>
              <a:t>i</a:t>
            </a:r>
            <a:r>
              <a:rPr lang="sr-Latn-BA" baseline="-25000" dirty="0" smtClean="0"/>
              <a:t>,</a:t>
            </a:r>
            <a:r>
              <a:rPr lang="sr-Latn-BA" i="1" baseline="-25000" dirty="0" smtClean="0"/>
              <a:t> Li  </a:t>
            </a:r>
            <a:r>
              <a:rPr lang="sr-Latn-BA" i="1" dirty="0" smtClean="0"/>
              <a:t>U</a:t>
            </a:r>
            <a:r>
              <a:rPr lang="sr-Latn-BA" i="1" baseline="-25000" dirty="0" smtClean="0"/>
              <a:t>i </a:t>
            </a:r>
            <a:r>
              <a:rPr lang="sr-Latn-BA" dirty="0" smtClean="0"/>
              <a:t>(</a:t>
            </a:r>
            <a:r>
              <a:rPr lang="sr-Latn-BA" b="1" dirty="0" smtClean="0"/>
              <a:t>c</a:t>
            </a:r>
            <a:r>
              <a:rPr lang="sr-Latn-BA" i="1" baseline="-25000" dirty="0" smtClean="0"/>
              <a:t>i</a:t>
            </a:r>
            <a:r>
              <a:rPr lang="sr-Latn-BA" dirty="0" smtClean="0"/>
              <a:t>)  </a:t>
            </a:r>
            <a:endParaRPr lang="en-US" dirty="0" smtClean="0"/>
          </a:p>
          <a:p>
            <a:pPr>
              <a:buNone/>
            </a:pPr>
            <a:endParaRPr lang="en-US" i="1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/>
          </a:p>
          <a:p>
            <a:pPr>
              <a:buNone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sr-Latn-BA" i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pPr>
              <a:buNone/>
            </a:pP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                      </a:t>
            </a:r>
            <a:r>
              <a:rPr lang="sr-Latn-BA" dirty="0" smtClean="0"/>
              <a:t>max</a:t>
            </a:r>
            <a:r>
              <a:rPr lang="sr-Latn-BA" b="1" dirty="0" smtClean="0"/>
              <a:t> </a:t>
            </a:r>
            <a:r>
              <a:rPr lang="sr-Latn-BA" b="1" baseline="-25000" dirty="0" smtClean="0"/>
              <a:t>c</a:t>
            </a:r>
            <a:r>
              <a:rPr lang="sr-Latn-BA" i="1" baseline="-25000" dirty="0" smtClean="0"/>
              <a:t>i</a:t>
            </a:r>
            <a:r>
              <a:rPr lang="sr-Latn-BA" baseline="-25000" dirty="0" smtClean="0"/>
              <a:t>,</a:t>
            </a:r>
            <a:r>
              <a:rPr lang="sr-Latn-BA" i="1" baseline="-25000" dirty="0" smtClean="0"/>
              <a:t> Li  </a:t>
            </a:r>
            <a:r>
              <a:rPr lang="sr-Latn-BA" i="1" dirty="0" smtClean="0"/>
              <a:t>U</a:t>
            </a:r>
            <a:r>
              <a:rPr lang="sr-Latn-BA" i="1" baseline="-25000" dirty="0" smtClean="0"/>
              <a:t>i </a:t>
            </a:r>
            <a:r>
              <a:rPr lang="sr-Latn-BA" dirty="0" smtClean="0"/>
              <a:t>(</a:t>
            </a:r>
            <a:r>
              <a:rPr lang="sr-Latn-BA" b="1" dirty="0" smtClean="0"/>
              <a:t>c</a:t>
            </a:r>
            <a:r>
              <a:rPr lang="sr-Latn-BA" i="1" baseline="-25000" dirty="0" smtClean="0"/>
              <a:t>i</a:t>
            </a:r>
            <a:r>
              <a:rPr lang="sr-Latn-BA" dirty="0" smtClean="0"/>
              <a:t>)  </a:t>
            </a:r>
          </a:p>
          <a:p>
            <a:pPr>
              <a:buFont typeface="Wingdings" pitchFamily="2" charset="2"/>
              <a:buChar char="Ø"/>
            </a:pPr>
            <a:r>
              <a:rPr lang="sr-Latn-BA" dirty="0" smtClean="0"/>
              <a:t>budžetsko ograničenje u trenutku 0:</a:t>
            </a:r>
          </a:p>
          <a:p>
            <a:pPr>
              <a:buNone/>
            </a:pP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              q</a:t>
            </a:r>
            <a:r>
              <a:rPr lang="sr-Latn-BA" baseline="-25000" dirty="0" smtClean="0">
                <a:latin typeface="Calibri" pitchFamily="34" charset="0"/>
                <a:cs typeface="Calibri" pitchFamily="34" charset="0"/>
              </a:rPr>
              <a:t>0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i="1" baseline="-25000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0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=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q</a:t>
            </a:r>
            <a:r>
              <a:rPr lang="sr-Latn-BA" baseline="-25000" dirty="0" smtClean="0">
                <a:latin typeface="Calibri" pitchFamily="34" charset="0"/>
                <a:cs typeface="Calibri" pitchFamily="34" charset="0"/>
              </a:rPr>
              <a:t>0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en-US" i="1" baseline="-25000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0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­</a:t>
            </a:r>
            <a:r>
              <a:rPr lang="sr-Latn-BA" dirty="0">
                <a:latin typeface="Calibri" pitchFamily="34" charset="0"/>
                <a:cs typeface="Calibri" pitchFamily="34" charset="0"/>
              </a:rPr>
              <a:t>-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L</a:t>
            </a:r>
            <a:r>
              <a:rPr lang="sr-Latn-BA" i="1" baseline="-25000" dirty="0" smtClean="0">
                <a:latin typeface="Calibri" pitchFamily="34" charset="0"/>
                <a:cs typeface="Calibri" pitchFamily="34" charset="0"/>
              </a:rPr>
              <a:t>i</a:t>
            </a:r>
          </a:p>
          <a:p>
            <a:pPr>
              <a:buFont typeface="Wingdings" pitchFamily="2" charset="2"/>
              <a:buChar char="Ø"/>
            </a:pPr>
            <a:r>
              <a:rPr lang="sr-Latn-BA" dirty="0" smtClean="0"/>
              <a:t>budžetsko ograničenje u trenutku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sr-Latn-BA" dirty="0" smtClean="0"/>
              <a:t>:</a:t>
            </a:r>
          </a:p>
          <a:p>
            <a:pPr>
              <a:buNone/>
            </a:pP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          q</a:t>
            </a:r>
            <a:r>
              <a:rPr lang="sr-Latn-BA" baseline="-250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i="1" baseline="-25000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=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q</a:t>
            </a:r>
            <a:r>
              <a:rPr lang="sr-Latn-BA" baseline="-250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en-US" i="1" baseline="-25000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+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L</a:t>
            </a:r>
            <a:r>
              <a:rPr lang="sr-Latn-BA" i="1" baseline="-25000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 (1 + 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None/>
            </a:pPr>
            <a:r>
              <a:rPr lang="sr-Latn-BA" dirty="0" smtClean="0">
                <a:latin typeface="Calibri" pitchFamily="34" charset="0"/>
                <a:cs typeface="Calibri" pitchFamily="34" charset="0"/>
              </a:rPr>
              <a:t>------------------------------------------------------</a:t>
            </a:r>
          </a:p>
          <a:p>
            <a:pPr>
              <a:buNone/>
            </a:pP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                   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i="1" baseline="-25000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0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˃ 0, 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i="1" baseline="-25000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˃ 0</a:t>
            </a:r>
          </a:p>
          <a:p>
            <a:pPr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sr-Latn-BA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sr-Latn-BA" i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Ravnoteža potpune konkurencije u uslovima slobodnog tržišta i Pareto optimalnost</a:t>
            </a:r>
            <a:endParaRPr lang="en-US" sz="3200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BA" sz="2800" dirty="0" smtClean="0"/>
          </a:p>
          <a:p>
            <a:pPr algn="just"/>
            <a:r>
              <a:rPr lang="sr-Latn-BA" sz="2800" dirty="0" smtClean="0"/>
              <a:t>Težnja svakog agenta je maksimalna korisnost, uz uvažavanje ekonomskog okruženja  i drugih ograničenja (rizici, vrijeme, postojanje finansijskih tržišta, porezi i dr.):</a:t>
            </a:r>
          </a:p>
          <a:p>
            <a:pPr>
              <a:buFont typeface="Wingdings 2" pitchFamily="18" charset="2"/>
              <a:buNone/>
            </a:pPr>
            <a:endParaRPr lang="sr-Latn-BA" sz="2800" dirty="0" smtClean="0"/>
          </a:p>
          <a:p>
            <a:pPr>
              <a:buFont typeface="Wingdings 2" pitchFamily="18" charset="2"/>
              <a:buNone/>
            </a:pPr>
            <a:r>
              <a:rPr lang="sr-Latn-BA" sz="2800" i="1" dirty="0" smtClean="0"/>
              <a:t>H = </a:t>
            </a:r>
            <a:r>
              <a:rPr lang="sr-Latn-BA" sz="2800" b="1" dirty="0" smtClean="0"/>
              <a:t>skup svih relevantnih karakteristika ekonomskog okruženja</a:t>
            </a:r>
          </a:p>
          <a:p>
            <a:pPr>
              <a:buFont typeface="Wingdings 2" pitchFamily="18" charset="2"/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96F4DA-617C-4DD1-A629-455A8E53CAC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r>
              <a:rPr lang="sr-Latn-BA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Prvo budžetsko ograničenje tvrdi da investitor koji je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uzeo (dao) u zajam </a:t>
            </a:r>
            <a:r>
              <a:rPr lang="sr-Latn-BA" i="1" dirty="0" smtClean="0"/>
              <a:t>L</a:t>
            </a:r>
            <a:r>
              <a:rPr lang="sr-Latn-BA" i="1" baseline="-25000" dirty="0" smtClean="0"/>
              <a:t>i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može da potroši više (manje) u trenutku 0, zahvaljujući postojanju finansijskog tržišta.</a:t>
            </a:r>
          </a:p>
          <a:p>
            <a:pPr>
              <a:buNone/>
            </a:pPr>
            <a:r>
              <a:rPr lang="sr-Latn-BA" dirty="0" smtClean="0">
                <a:latin typeface="Calibri" pitchFamily="34" charset="0"/>
                <a:cs typeface="Calibri" pitchFamily="34" charset="0"/>
              </a:rPr>
              <a:t>(da nema finansijskog tržišta, investitor</a:t>
            </a: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i 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bi u trenutku 0 potrošio  </a:t>
            </a:r>
            <a:r>
              <a:rPr lang="sr-Latn-BA" i="1" dirty="0" smtClean="0"/>
              <a:t>q</a:t>
            </a:r>
            <a:r>
              <a:rPr lang="sr-Latn-BA" baseline="-25000" dirty="0" smtClean="0"/>
              <a:t>0</a:t>
            </a:r>
            <a:r>
              <a:rPr lang="sr-Latn-BA" i="1" dirty="0" smtClean="0"/>
              <a:t> </a:t>
            </a:r>
            <a:r>
              <a:rPr lang="en-US" i="1" dirty="0" smtClean="0"/>
              <a:t>e</a:t>
            </a:r>
            <a:r>
              <a:rPr lang="en-US" i="1" baseline="-25000" dirty="0" smtClean="0"/>
              <a:t>i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sr-Latn-BA" dirty="0" smtClean="0"/>
              <a:t>)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             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sr-Latn-BA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sr-Latn-BA" i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r>
              <a:rPr lang="sr-Latn-BA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r-Latn-BA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Drugo budžetsko ograničenje tvrdi da u trenutku 1 investitor </a:t>
            </a:r>
            <a:r>
              <a:rPr lang="sr-Latn-BA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 </a:t>
            </a:r>
            <a:r>
              <a:rPr lang="sr-Latn-BA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može da troši manje (više) potrošnog dobra 1 za iznos koji odgovara glavnici duga </a:t>
            </a:r>
            <a:r>
              <a:rPr lang="sr-Latn-BA" i="1" dirty="0" smtClean="0">
                <a:solidFill>
                  <a:srgbClr val="FF0000"/>
                </a:solidFill>
              </a:rPr>
              <a:t>L</a:t>
            </a:r>
            <a:r>
              <a:rPr lang="sr-Latn-BA" i="1" baseline="-25000" dirty="0" smtClean="0">
                <a:solidFill>
                  <a:srgbClr val="FF0000"/>
                </a:solidFill>
              </a:rPr>
              <a:t>i</a:t>
            </a:r>
            <a:r>
              <a:rPr lang="sr-Latn-BA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r-Latn-BA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uvećanoj za kamatu.</a:t>
            </a:r>
          </a:p>
          <a:p>
            <a:pPr>
              <a:buNone/>
            </a:pPr>
            <a:r>
              <a:rPr lang="sr-Latn-BA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(da nema finansijskog tržišta, investitor</a:t>
            </a:r>
            <a:r>
              <a:rPr lang="sr-Latn-BA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i  </a:t>
            </a:r>
            <a:r>
              <a:rPr lang="sr-Latn-BA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 u trenutku 1 potrošio  </a:t>
            </a:r>
            <a:r>
              <a:rPr lang="sr-Latn-BA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q</a:t>
            </a:r>
            <a:r>
              <a:rPr lang="sr-Latn-BA" baseline="-25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sr-Latn-BA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en-US" i="1" baseline="-25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baseline="-25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sr-Latn-BA" dirty="0" smtClean="0">
                <a:solidFill>
                  <a:srgbClr val="FF0000"/>
                </a:solidFill>
              </a:rPr>
              <a:t>)</a:t>
            </a:r>
            <a:r>
              <a:rPr lang="sr-Latn-BA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   </a:t>
            </a:r>
            <a:endParaRPr lang="en-US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sr-Latn-BA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sr-Latn-BA" i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r>
              <a:rPr lang="sr-Latn-BA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Kako bi sistem bio u ravnoteži, pored uslova optimalnosti i budžetskih ograničenja, na oba tržišta ponuda treba biti jednaka tražnji (tržište dobara i tržište zajmova).</a:t>
            </a:r>
          </a:p>
          <a:p>
            <a:r>
              <a:rPr lang="sr-Latn-BA" dirty="0" smtClean="0">
                <a:latin typeface="Calibri" pitchFamily="34" charset="0"/>
                <a:cs typeface="Calibri" pitchFamily="34" charset="0"/>
              </a:rPr>
              <a:t>Ovo znači da za svaku novčanu jedinicu koju neko nudi na zajam, neko drugi taj zajam uzima.</a:t>
            </a:r>
          </a:p>
          <a:p>
            <a:pPr>
              <a:buNone/>
            </a:pPr>
            <a:endParaRPr lang="sr-Latn-BA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sr-Latn-BA" i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r>
              <a:rPr lang="sr-Latn-BA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BA" dirty="0" smtClean="0">
                <a:latin typeface="Calibri" pitchFamily="34" charset="0"/>
                <a:cs typeface="Calibri" pitchFamily="34" charset="0"/>
              </a:rPr>
              <a:t>Razlika između ove i Walras-ove ravnoteže je u postojanju dva budžetska ograničenja (u trenutku 0 i u trenutku 1).</a:t>
            </a:r>
          </a:p>
          <a:p>
            <a:r>
              <a:rPr lang="sr-Latn-BA" dirty="0" smtClean="0">
                <a:latin typeface="Calibri" pitchFamily="34" charset="0"/>
                <a:cs typeface="Calibri" pitchFamily="34" charset="0"/>
              </a:rPr>
              <a:t>Transformacijom dva budžetska ograničenja u jedno, pokazuje se sličnost Walras-ove ravnoteže i ravnoteže na finansijskom tržištu.</a:t>
            </a:r>
          </a:p>
          <a:p>
            <a:pPr>
              <a:buNone/>
            </a:pPr>
            <a:endParaRPr lang="sr-Latn-BA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sr-Latn-BA" i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sr-Latn-BA" dirty="0" smtClean="0"/>
          </a:p>
          <a:p>
            <a:r>
              <a:rPr lang="sr-Latn-BA" i="1" dirty="0" smtClean="0">
                <a:latin typeface="Calibri" pitchFamily="34" charset="0"/>
                <a:cs typeface="Calibri" pitchFamily="34" charset="0"/>
              </a:rPr>
              <a:t> Transformacija dva budžetska ograničenja u jedno, za dokazivanje sličnosti Walras-ove ravnoteže i ravnoteže na finansijskom tržištu</a:t>
            </a:r>
          </a:p>
          <a:p>
            <a:pPr>
              <a:buNone/>
            </a:pP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                     </a:t>
            </a:r>
          </a:p>
          <a:p>
            <a:pPr>
              <a:buNone/>
            </a:pPr>
            <a:r>
              <a:rPr lang="sr-Latn-BA" i="1" dirty="0" smtClean="0">
                <a:latin typeface="Calibri" pitchFamily="34" charset="0"/>
                <a:cs typeface="Calibri" pitchFamily="34" charset="0"/>
              </a:rPr>
              <a:t>                             (izvođenje)</a:t>
            </a:r>
          </a:p>
          <a:p>
            <a:pPr>
              <a:buNone/>
            </a:pPr>
            <a:endParaRPr lang="sr-Latn-BA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sr-Latn-BA" i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cs typeface="Calibri" pitchFamily="34" charset="0"/>
            </a:endParaRPr>
          </a:p>
          <a:p>
            <a:pPr>
              <a:buNone/>
            </a:pPr>
            <a:endParaRPr lang="sr-Latn-BA" dirty="0" smtClean="0"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endParaRPr lang="sr-Latn-BA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86836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sr-Latn-BA" sz="2400" b="1" dirty="0" smtClean="0">
                <a:solidFill>
                  <a:schemeClr val="tx1"/>
                </a:solidFill>
              </a:rPr>
              <a:t>Ravnoteža potpune konkurencije u uslovima slobodnog tržišta i Pareto optimalnost</a:t>
            </a:r>
            <a:endParaRPr lang="en-US" sz="2400" dirty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sr-Latn-BA" sz="2800" b="1" dirty="0" smtClean="0"/>
              <a:t>Uslov </a:t>
            </a:r>
            <a:r>
              <a:rPr lang="sr-Latn-BA" sz="2800" b="1" dirty="0" smtClean="0">
                <a:latin typeface="Arial Black" pitchFamily="34" charset="0"/>
              </a:rPr>
              <a:t>(1)</a:t>
            </a:r>
            <a:r>
              <a:rPr lang="sr-Latn-BA" sz="2800" b="1" dirty="0" smtClean="0"/>
              <a:t>:</a:t>
            </a:r>
          </a:p>
          <a:p>
            <a:r>
              <a:rPr lang="sr-Latn-BA" sz="2800" dirty="0" smtClean="0"/>
              <a:t>Tržišta su savršena (nema države, poreza, transakcionih troškova i sl.);</a:t>
            </a:r>
          </a:p>
          <a:p>
            <a:r>
              <a:rPr lang="sr-Latn-BA" sz="2800" dirty="0" smtClean="0"/>
              <a:t>Sva tržišta su slobodna (otvoren pristup svim dobrima i agentima);</a:t>
            </a:r>
          </a:p>
          <a:p>
            <a:r>
              <a:rPr lang="sr-Latn-BA" sz="2800" dirty="0" smtClean="0"/>
              <a:t>Ekonomski agenti ne mogu uticati na cijene (nema monopola i oligopola).</a:t>
            </a:r>
          </a:p>
          <a:p>
            <a:pPr>
              <a:buNone/>
            </a:pPr>
            <a:r>
              <a:rPr lang="sr-Latn-BA" sz="2800" b="1" dirty="0" smtClean="0"/>
              <a:t>Uslov (2): </a:t>
            </a:r>
          </a:p>
          <a:p>
            <a:r>
              <a:rPr lang="sr-Latn-BA" sz="2800" dirty="0" smtClean="0"/>
              <a:t>Budžetsko ograničenje (agent bira samo one potrošačke korpe koje odgovaraju njegovom budžetu)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778D95-B814-479E-B2BA-B22153B0B95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Ravnoteža potpune konkurencije u uslovima slobodnog tržišta i Pareto optimalnost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BA" sz="2800" dirty="0" smtClean="0"/>
          </a:p>
          <a:p>
            <a:pPr algn="just"/>
            <a:r>
              <a:rPr lang="sr-Latn-BA" sz="2800" dirty="0" smtClean="0"/>
              <a:t>Pod uslovima da su zadovoljeni (1) i (2), agenti teže ostvarenju funkcije maksimalne korisnosti:</a:t>
            </a:r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r>
              <a:rPr lang="sr-Latn-BA" sz="3600" dirty="0" smtClean="0"/>
              <a:t>               max</a:t>
            </a:r>
            <a:r>
              <a:rPr lang="sr-Latn-BA" sz="3600" b="1" i="1" baseline="-25000" dirty="0" smtClean="0"/>
              <a:t>x</a:t>
            </a:r>
            <a:r>
              <a:rPr lang="sr-Latn-BA" sz="3600" baseline="-25000" dirty="0" smtClean="0"/>
              <a:t>∊</a:t>
            </a:r>
            <a:r>
              <a:rPr lang="sr-Latn-BA" sz="3600" i="1" baseline="-25000" dirty="0" smtClean="0"/>
              <a:t>Z</a:t>
            </a:r>
            <a:r>
              <a:rPr lang="sr-Latn-BA" sz="3600" baseline="-25000" dirty="0" smtClean="0"/>
              <a:t> </a:t>
            </a:r>
            <a:r>
              <a:rPr lang="sr-Latn-BA" sz="3600" dirty="0" smtClean="0"/>
              <a:t>U(</a:t>
            </a:r>
            <a:r>
              <a:rPr lang="sr-Latn-BA" sz="3600" b="1" i="1" dirty="0" smtClean="0"/>
              <a:t>x</a:t>
            </a:r>
            <a:r>
              <a:rPr lang="sr-Latn-BA" sz="3600" dirty="0" smtClean="0"/>
              <a:t>)</a:t>
            </a:r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r>
              <a:rPr lang="sr-Latn-BA" dirty="0" smtClean="0"/>
              <a:t>(</a:t>
            </a:r>
            <a:r>
              <a:rPr lang="sr-Latn-BA" b="1" dirty="0" smtClean="0"/>
              <a:t>Walras-ova ravnoteža </a:t>
            </a:r>
            <a:r>
              <a:rPr lang="sr-Latn-BA" dirty="0" smtClean="0"/>
              <a:t>– ravnoteža potpune konkurencije)</a:t>
            </a:r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Ravnoteža potpune konkurencije u uslovima slobodnog tržišta i Pareto optimalnost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BA" dirty="0" smtClean="0"/>
              <a:t>Agenti donose samo jednu odluku – o raspodjeli dobara - i to samo u jednom trenutku. Nakon obavljene razmjene, svaki agent troši sva potrošna dobra koja mu ostaju u posjedu.</a:t>
            </a:r>
          </a:p>
          <a:p>
            <a:pPr algn="just"/>
            <a:r>
              <a:rPr lang="sr-Latn-BA" dirty="0" smtClean="0"/>
              <a:t>Princip optimalnosti za svakog agenta na tržištu, princip izjednačavanja ponude i tražnje, ravnotežna cijena je jednaka odnosu marginalnih korisnosti dva dobra.</a:t>
            </a:r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Ravnoteža potpune konkurencije u uslovima slobodnog tržišta i Pareto optimalnost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BA" sz="2800" dirty="0" smtClean="0"/>
          </a:p>
          <a:p>
            <a:pPr algn="just"/>
            <a:r>
              <a:rPr lang="sr-Latn-BA" dirty="0" smtClean="0"/>
              <a:t>Prva teorema blagostanja kaže da iz Walras-ove ravnoteže slijedi Pareto optimalnost. </a:t>
            </a:r>
          </a:p>
          <a:p>
            <a:pPr algn="just"/>
            <a:r>
              <a:rPr lang="sr-Latn-BA" dirty="0" smtClean="0"/>
              <a:t>Druga teorema blagostanja tvrdi da se svaka Pareto optimalna alokacija dobara može realizovati kroz Walras-ovu ravnotežu (uz korekcije koje vrši država svojim intervencijama).</a:t>
            </a:r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Ravnoteža na finansijskom tržištu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BA" dirty="0" smtClean="0"/>
              <a:t>Nakon idealne situacije iz prethodnog izlaganja, uvode se realniji elementi.</a:t>
            </a:r>
          </a:p>
          <a:p>
            <a:pPr algn="just"/>
            <a:r>
              <a:rPr lang="sr-Latn-BA" dirty="0" smtClean="0"/>
              <a:t>U praksi, agenti donose mnogo odluka, u više vremenskih perioda, a prethodna ograničenja imaju uticaj na kvalitet (korisnost) tih odluka. Uticaju su izloženi i drugi agenti i okruženje, i to u različitim vremenima.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Ravnoteža na finansijskom tržištu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 algn="just"/>
            <a:r>
              <a:rPr lang="sr-Latn-BA" b="1" dirty="0" smtClean="0"/>
              <a:t>Rizik</a:t>
            </a:r>
            <a:r>
              <a:rPr lang="sr-Latn-BA" dirty="0" smtClean="0"/>
              <a:t> – nepoznata je isplativost danas donesenih odluka u budućnosti</a:t>
            </a:r>
          </a:p>
          <a:p>
            <a:pPr algn="just"/>
            <a:r>
              <a:rPr lang="sr-Latn-BA" dirty="0" smtClean="0"/>
              <a:t>Pored tržišta potrošnih dobara, uvodi se </a:t>
            </a:r>
            <a:r>
              <a:rPr lang="sr-Latn-BA" b="1" dirty="0" smtClean="0"/>
              <a:t>finansijsko tržište </a:t>
            </a:r>
          </a:p>
          <a:p>
            <a:pPr algn="just"/>
            <a:r>
              <a:rPr lang="sr-Latn-BA" dirty="0" smtClean="0"/>
              <a:t>Agenti = </a:t>
            </a:r>
            <a:r>
              <a:rPr lang="sr-Latn-BA" b="1" dirty="0" smtClean="0"/>
              <a:t>investitori</a:t>
            </a:r>
          </a:p>
          <a:p>
            <a:pPr algn="just"/>
            <a:r>
              <a:rPr lang="sr-Latn-BA" dirty="0" smtClean="0"/>
              <a:t>I u ovim uslovima dva tržišta, optimalne alokacije dobara na finanasijskom tržištu su uvijek Pareto optimalne, a Walras-ov model na finansijskom tržištu ekvivalentan modelu na tržištu potrošnih dobara.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445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r-Latn-BA" sz="3200" b="1" dirty="0" smtClean="0">
                <a:solidFill>
                  <a:schemeClr val="tx1"/>
                </a:solidFill>
              </a:rPr>
              <a:t>Statički model finansijskog tržišta na tržištu bez rizika</a:t>
            </a:r>
            <a:endParaRPr lang="en-US" sz="3200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 algn="just">
              <a:buNone/>
            </a:pPr>
            <a:r>
              <a:rPr lang="sr-Latn-BA" dirty="0" smtClean="0"/>
              <a:t>0 – tačka na vremenskoj osi (danas)</a:t>
            </a:r>
          </a:p>
          <a:p>
            <a:pPr algn="just">
              <a:buNone/>
            </a:pPr>
            <a:r>
              <a:rPr lang="sr-Latn-BA" dirty="0" smtClean="0">
                <a:latin typeface="Arial Narrow" pitchFamily="34" charset="0"/>
              </a:rPr>
              <a:t>1</a:t>
            </a:r>
            <a:r>
              <a:rPr lang="sr-Latn-BA" dirty="0" smtClean="0"/>
              <a:t> – tačka na vremenskoj osi (budućnost)</a:t>
            </a:r>
          </a:p>
          <a:p>
            <a:pPr algn="just">
              <a:buFont typeface="Arial" pitchFamily="34" charset="0"/>
              <a:buChar char="•"/>
            </a:pPr>
            <a:r>
              <a:rPr lang="sr-Latn-BA" dirty="0" smtClean="0"/>
              <a:t>Na tržištu su samo dva potrošna dobra: jedno postoji samo u trenutku 0, a drugo samo u trenutku </a:t>
            </a:r>
            <a:r>
              <a:rPr lang="sr-Latn-BA" dirty="0" smtClean="0">
                <a:latin typeface="Arial Narrow" pitchFamily="34" charset="0"/>
              </a:rPr>
              <a:t>1.</a:t>
            </a:r>
          </a:p>
          <a:p>
            <a:pPr algn="just">
              <a:buNone/>
            </a:pPr>
            <a:r>
              <a:rPr lang="sr-Latn-BA" i="1" dirty="0" smtClean="0"/>
              <a:t>                      i  - investitor</a:t>
            </a:r>
          </a:p>
          <a:p>
            <a:r>
              <a:rPr lang="sr-Latn-BA" dirty="0" smtClean="0"/>
              <a:t>Svaki </a:t>
            </a:r>
            <a:r>
              <a:rPr lang="sr-Latn-BA" i="1" dirty="0" smtClean="0"/>
              <a:t>i </a:t>
            </a:r>
            <a:r>
              <a:rPr lang="sr-Latn-BA" dirty="0" smtClean="0"/>
              <a:t>dobija početnu alokaciju dva potrošna dobra (u trenutku 0 i </a:t>
            </a:r>
            <a:r>
              <a:rPr lang="sr-Latn-BA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sr-Latn-BA" dirty="0" smtClean="0"/>
              <a:t>):</a:t>
            </a:r>
            <a:endParaRPr lang="en-US" dirty="0" smtClean="0"/>
          </a:p>
          <a:p>
            <a:pPr>
              <a:buNone/>
            </a:pPr>
            <a:r>
              <a:rPr lang="sr-Latn-BA" b="1" dirty="0" smtClean="0"/>
              <a:t>                      </a:t>
            </a:r>
            <a:r>
              <a:rPr lang="en-US" b="1" dirty="0" err="1" smtClean="0"/>
              <a:t>e</a:t>
            </a:r>
            <a:r>
              <a:rPr lang="en-US" b="1" baseline="-25000" dirty="0" err="1" smtClean="0"/>
              <a:t>i</a:t>
            </a:r>
            <a:r>
              <a:rPr lang="en-US" b="1" baseline="-25000" dirty="0" smtClean="0"/>
              <a:t> </a:t>
            </a:r>
            <a:r>
              <a:rPr lang="en-US" dirty="0" smtClean="0"/>
              <a:t>= (</a:t>
            </a:r>
            <a:r>
              <a:rPr lang="en-US" i="1" dirty="0" smtClean="0"/>
              <a:t>e</a:t>
            </a:r>
            <a:r>
              <a:rPr lang="en-US" i="1" baseline="-25000" dirty="0" smtClean="0"/>
              <a:t>i</a:t>
            </a:r>
            <a:r>
              <a:rPr lang="en-US" baseline="-25000" dirty="0" smtClean="0"/>
              <a:t>0</a:t>
            </a:r>
            <a:r>
              <a:rPr lang="en-US" i="1" dirty="0" smtClean="0"/>
              <a:t>, </a:t>
            </a:r>
            <a:r>
              <a:rPr lang="en-US" i="1" dirty="0" err="1" smtClean="0"/>
              <a:t>e</a:t>
            </a:r>
            <a:r>
              <a:rPr lang="en-US" i="1" baseline="-25000" dirty="0" err="1" smtClean="0"/>
              <a:t>i</a:t>
            </a:r>
            <a:r>
              <a:rPr lang="sr-Latn-BA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/>
              <a:t>)</a:t>
            </a:r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i="1" dirty="0" smtClean="0"/>
          </a:p>
          <a:p>
            <a:pPr algn="just">
              <a:buNone/>
            </a:pPr>
            <a:endParaRPr lang="sr-Latn-BA" b="1" dirty="0" smtClean="0"/>
          </a:p>
          <a:p>
            <a:pPr algn="just">
              <a:buNone/>
            </a:pPr>
            <a:endParaRPr lang="sr-Latn-BA" sz="3600" dirty="0" smtClean="0"/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endParaRPr lang="sr-Latn-BA" sz="2800" dirty="0" smtClean="0"/>
          </a:p>
          <a:p>
            <a:pPr algn="just">
              <a:buNone/>
            </a:pPr>
            <a:endParaRPr lang="sr-Latn-BA" sz="28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8B038-71FE-45BA-A793-88D07B83108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871</TotalTime>
  <Words>1260</Words>
  <Application>Microsoft Office PowerPoint</Application>
  <PresentationFormat>On-screen Show (4:3)</PresentationFormat>
  <Paragraphs>377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Arial Black</vt:lpstr>
      <vt:lpstr>Arial Narrow</vt:lpstr>
      <vt:lpstr>Calibri</vt:lpstr>
      <vt:lpstr>Gill Sans MT</vt:lpstr>
      <vt:lpstr>Verdana</vt:lpstr>
      <vt:lpstr>Wingdings</vt:lpstr>
      <vt:lpstr>Wingdings 2</vt:lpstr>
      <vt:lpstr>Solstice</vt:lpstr>
      <vt:lpstr>FINANSIJSKA EKONOMIJA</vt:lpstr>
      <vt:lpstr>Ravnoteža potpune konkurencije u uslovima slobodnog tržišta i Pareto optimalnost</vt:lpstr>
      <vt:lpstr>Ravnoteža potpune konkurencije u uslovima slobodnog tržišta i Pareto optimalnost</vt:lpstr>
      <vt:lpstr>Ravnoteža potpune konkurencije u uslovima slobodnog tržišta i Pareto optimalnost</vt:lpstr>
      <vt:lpstr>Ravnoteža potpune konkurencije u uslovima slobodnog tržišta i Pareto optimalnost</vt:lpstr>
      <vt:lpstr>Ravnoteža potpune konkurencije u uslovima slobodnog tržišta i Pareto optimalnost</vt:lpstr>
      <vt:lpstr>Ravnoteža na finansijskom tržištu</vt:lpstr>
      <vt:lpstr>Ravnoteža na finansijskom tržištu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  <vt:lpstr>Statički model finansijskog tržišta na tržištu bez rizika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FINANSIJSKA EKONOMIJA</dc:title>
  <dc:creator>efbl</dc:creator>
  <cp:lastModifiedBy>Korisnik</cp:lastModifiedBy>
  <cp:revision>92</cp:revision>
  <dcterms:created xsi:type="dcterms:W3CDTF">2006-08-16T00:00:00Z</dcterms:created>
  <dcterms:modified xsi:type="dcterms:W3CDTF">2022-11-01T23:51:22Z</dcterms:modified>
</cp:coreProperties>
</file>