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806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411480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A84C"/>
                </a:solidFill>
              </a:rPr>
              <a:t>UVOD U FINANSIJSKA TRŽIŠTA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11480" y="1005840"/>
            <a:ext cx="83210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Hartije od vrijednosti</a:t>
            </a:r>
            <a:endParaRPr lang="en-US" sz="4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 fiksnim prihodom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11480" y="3017520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EDD98A"/>
                </a:solidFill>
              </a:rPr>
              <a:t>Fixed Income Securities — osnove, vrste i karakteristike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411480" y="3520440"/>
            <a:ext cx="50292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4023360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Predavač: </a:t>
            </a:r>
            <a:r>
              <a:rPr lang="hr-HR" sz="1100" smtClean="0">
                <a:solidFill>
                  <a:srgbClr val="64748B"/>
                </a:solidFill>
              </a:rPr>
              <a:t>BB</a:t>
            </a:r>
            <a:r>
              <a:rPr lang="en-US" sz="1100" smtClean="0">
                <a:solidFill>
                  <a:srgbClr val="64748B"/>
                </a:solidFill>
              </a:rPr>
              <a:t>     </a:t>
            </a:r>
            <a:r>
              <a:rPr lang="en-US" sz="1100" dirty="0">
                <a:solidFill>
                  <a:srgbClr val="64748B"/>
                </a:solidFill>
              </a:rPr>
              <a:t>Akademska godina: 2025/26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4434840"/>
            <a:ext cx="8321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</a:rPr>
              <a:t>Izvor: Fabozzi et al., Handbook of Fixed Income Securities, 7. izdanje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C9A84C"/>
                </a:solidFill>
              </a:rPr>
              <a:t>SAŽETAK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11480" y="77724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Šta smo naučili?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1325880"/>
            <a:ext cx="4572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1463040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1. </a:t>
            </a:r>
            <a:r>
              <a:rPr lang="en-US" sz="1150" dirty="0">
                <a:solidFill>
                  <a:srgbClr val="D0D8EE"/>
                </a:solidFill>
              </a:rPr>
              <a:t>Hartije od vrijednosti s fiksnim prihodom = ugovorena obaveza emitenta da plaća kupone i vrati glavnicu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411480" y="1901952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2. </a:t>
            </a:r>
            <a:r>
              <a:rPr lang="en-US" sz="1150" dirty="0">
                <a:solidFill>
                  <a:srgbClr val="D0D8EE"/>
                </a:solidFill>
              </a:rPr>
              <a:t>Emitenti: država, agencije, opštine, korporacije — svaki nosi različit rizik i prinos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11480" y="2340864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3. </a:t>
            </a:r>
            <a:r>
              <a:rPr lang="en-US" sz="1150" dirty="0">
                <a:solidFill>
                  <a:srgbClr val="D0D8EE"/>
                </a:solidFill>
              </a:rPr>
              <a:t>Ključne karakteristike: dospijeće, kuponska stopa (fiksna/varijabilna/nula), nominalna vrijednost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11480" y="2779776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4. </a:t>
            </a:r>
            <a:r>
              <a:rPr lang="en-US" sz="1150" dirty="0">
                <a:solidFill>
                  <a:srgbClr val="D0D8EE"/>
                </a:solidFill>
              </a:rPr>
              <a:t>Prinos i cijena se kreću u suprotnim smjerovima — temeljni princip tržišta obveznica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11480" y="3218688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5. </a:t>
            </a:r>
            <a:r>
              <a:rPr lang="en-US" sz="1150" dirty="0">
                <a:solidFill>
                  <a:srgbClr val="D0D8EE"/>
                </a:solidFill>
              </a:rPr>
              <a:t>Posebne odredbe: call, sinking fund, put — svaka mijenja rizično-prinosni profil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11480" y="3657600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6. </a:t>
            </a:r>
            <a:r>
              <a:rPr lang="en-US" sz="1150" dirty="0">
                <a:solidFill>
                  <a:srgbClr val="D0D8EE"/>
                </a:solidFill>
              </a:rPr>
              <a:t>Rizici: kamatni, reinvesticioni, kreditni, inflacioni, likvidnosti, valutni i drugi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11480" y="4096512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7. </a:t>
            </a:r>
            <a:r>
              <a:rPr lang="en-US" sz="1150" dirty="0">
                <a:solidFill>
                  <a:srgbClr val="D0D8EE"/>
                </a:solidFill>
              </a:rPr>
              <a:t>Tržišta: primarno (emisija) i sekundarno (OTC trgovina) — broker-dileri su ključni akteri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11480" y="4535424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8. </a:t>
            </a:r>
            <a:r>
              <a:rPr lang="en-US" sz="1150" dirty="0">
                <a:solidFill>
                  <a:srgbClr val="D0D8EE"/>
                </a:solidFill>
              </a:rPr>
              <a:t>Strukturirani produkti (MBS, ABS, konvertibilne) proširuju spektar instrumenata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ŠTA SU HARTIJE OD VRIJEDNOSTI S FIKSNIM PRIHODOM?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1234440"/>
          </a:xfrm>
          <a:prstGeom prst="rect">
            <a:avLst/>
          </a:prstGeom>
          <a:solidFill>
            <a:srgbClr val="0D1B4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82296" cy="1234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024128"/>
            <a:ext cx="8138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Hartije od vrijednosti s fiksnim prihodom su dužnički instrumenti kojima emitent (zajmoprimac) obećava investitoru (zajmodavcu) plaćanje periodičnih kamata (kupona) i vraćanje glavnice po isteku roka dospijeća.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20040" y="2377440"/>
            <a:ext cx="2697480" cy="2331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2377440"/>
            <a:ext cx="2697480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487168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4B"/>
                </a:solidFill>
              </a:rPr>
              <a:t>💰  Glavnica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2944368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4155"/>
                </a:solidFill>
              </a:rPr>
              <a:t>Nominalna vrijednost duga koja se vraća investitoru na dan dospijeća (najčešće 1.000 $)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0" y="2377440"/>
            <a:ext cx="2697480" cy="2331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2377440"/>
            <a:ext cx="2697480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3" name="Text 11"/>
          <p:cNvSpPr/>
          <p:nvPr/>
        </p:nvSpPr>
        <p:spPr>
          <a:xfrm>
            <a:off x="3337560" y="2487168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4B"/>
                </a:solidFill>
              </a:rPr>
              <a:t>📅  Kupon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37560" y="2944368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4155"/>
                </a:solidFill>
              </a:rPr>
              <a:t>Periodično plaćanje kamate — izračunava se kao kuponska stopa × glavnica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080760" y="2377440"/>
            <a:ext cx="2697480" cy="2331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080760" y="2377440"/>
            <a:ext cx="2697480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7" name="Text 15"/>
          <p:cNvSpPr/>
          <p:nvPr/>
        </p:nvSpPr>
        <p:spPr>
          <a:xfrm>
            <a:off x="6217920" y="2487168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4B"/>
                </a:solidFill>
              </a:rPr>
              <a:t>🗓️  Dospijeće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17920" y="2944368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34155"/>
                </a:solidFill>
              </a:rPr>
              <a:t>Datum kada emitent pogašava dug i vraća glavnicu — kratkoročno, srednjoročno ili dugoročno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VRSTE EMITENATA OBVEZNICA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20040" y="914400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</a:rPr>
              <a:t>Ko izdaje hartije od vrijednosti s fiksnim prihodom?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417320"/>
            <a:ext cx="4160520" cy="15727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417320"/>
            <a:ext cx="82296" cy="1572768"/>
          </a:xfrm>
          <a:prstGeom prst="rect">
            <a:avLst/>
          </a:prstGeom>
          <a:solidFill>
            <a:srgbClr val="1A3A6B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50876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1A3A6B"/>
                </a:solidFill>
              </a:rPr>
              <a:t>DRŽAVA (Vlada)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801368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Trezorske obveznice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2075688"/>
            <a:ext cx="3840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Najsigurniji dužnički instrumenti — garantovani punom kreditnom sposobnošću države. U SAD-u: T-Bills, T-Notes, T-Bonds.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09160" y="1417320"/>
            <a:ext cx="4160520" cy="15727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1417320"/>
            <a:ext cx="82296" cy="1572768"/>
          </a:xfrm>
          <a:prstGeom prst="rect">
            <a:avLst/>
          </a:prstGeom>
          <a:solidFill>
            <a:srgbClr val="1A5C5C"/>
          </a:solidFill>
          <a:ln/>
        </p:spPr>
      </p:sp>
      <p:sp>
        <p:nvSpPr>
          <p:cNvPr id="12" name="Text 10"/>
          <p:cNvSpPr/>
          <p:nvPr/>
        </p:nvSpPr>
        <p:spPr>
          <a:xfrm>
            <a:off x="4892040" y="150876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1A5C5C"/>
                </a:solidFill>
              </a:rPr>
              <a:t>AGENCIJE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92040" y="1801368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Agencijske obveznice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892040" y="2075688"/>
            <a:ext cx="3840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Izdaju ih državne agencije (npr. Fannie Mae, Freddie Mac). Viši prinos od trezorskih, ali gotovo jednako sigurne.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3154680"/>
            <a:ext cx="4160520" cy="15727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3154680"/>
            <a:ext cx="82296" cy="1572768"/>
          </a:xfrm>
          <a:prstGeom prst="rect">
            <a:avLst/>
          </a:prstGeom>
          <a:solidFill>
            <a:srgbClr val="5C3A1A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24612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C3A1A"/>
                </a:solidFill>
              </a:rPr>
              <a:t>OPŠTINE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" y="3538728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Municipalne obveznice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02920" y="3813048"/>
            <a:ext cx="3840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Izdaju lokalne vlasti. Dijele se na "general obligation" (GO) i "revenue" obveznice. Često poresko oslobođene.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09160" y="3154680"/>
            <a:ext cx="4160520" cy="15727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9160" y="3154680"/>
            <a:ext cx="82296" cy="1572768"/>
          </a:xfrm>
          <a:prstGeom prst="rect">
            <a:avLst/>
          </a:prstGeom>
          <a:solidFill>
            <a:srgbClr val="4A1A5C"/>
          </a:solidFill>
          <a:ln/>
        </p:spPr>
      </p:sp>
      <p:sp>
        <p:nvSpPr>
          <p:cNvPr id="22" name="Text 20"/>
          <p:cNvSpPr/>
          <p:nvPr/>
        </p:nvSpPr>
        <p:spPr>
          <a:xfrm>
            <a:off x="4892040" y="324612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4A1A5C"/>
                </a:solidFill>
              </a:rPr>
              <a:t>KORPORACIJE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92040" y="3538728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Korporativne obveznice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92040" y="3813048"/>
            <a:ext cx="3840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Privatne kompanije prikupljaju kapital. Nose kreditni rizik — od investment grade do high-yield (junk bonds).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KLJUČNE KARAKTERISTIKE OBVEZNICA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406908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4069080" cy="64008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78992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4B"/>
                </a:solidFill>
              </a:rPr>
              <a:t>📆  DOSPIJEĆE (Maturity)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572768"/>
            <a:ext cx="3794760" cy="54864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8" name="Text 6"/>
          <p:cNvSpPr/>
          <p:nvPr/>
        </p:nvSpPr>
        <p:spPr>
          <a:xfrm>
            <a:off x="566928" y="166420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Kratkoročne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606040" y="1664208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C9A84C"/>
                </a:solidFill>
              </a:rPr>
              <a:t>1 – 5 godina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258568"/>
            <a:ext cx="3794760" cy="548640"/>
          </a:xfrm>
          <a:prstGeom prst="rect">
            <a:avLst/>
          </a:prstGeom>
          <a:solidFill>
            <a:srgbClr val="E8EDF7"/>
          </a:solidFill>
          <a:ln/>
        </p:spPr>
      </p:sp>
      <p:sp>
        <p:nvSpPr>
          <p:cNvPr id="11" name="Text 9"/>
          <p:cNvSpPr/>
          <p:nvPr/>
        </p:nvSpPr>
        <p:spPr>
          <a:xfrm>
            <a:off x="566928" y="235000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Srednjoročne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606040" y="2350008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C9A84C"/>
                </a:solidFill>
              </a:rPr>
              <a:t>5 – 12 godina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2944368"/>
            <a:ext cx="3794760" cy="54864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14" name="Text 12"/>
          <p:cNvSpPr/>
          <p:nvPr/>
        </p:nvSpPr>
        <p:spPr>
          <a:xfrm>
            <a:off x="566928" y="303580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Dugoročne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606040" y="3035808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C9A84C"/>
                </a:solidFill>
              </a:rPr>
              <a:t>više od 12 godina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630168"/>
            <a:ext cx="3794760" cy="548640"/>
          </a:xfrm>
          <a:prstGeom prst="rect">
            <a:avLst/>
          </a:prstGeom>
          <a:solidFill>
            <a:srgbClr val="E8EDF7"/>
          </a:solidFill>
          <a:ln/>
        </p:spPr>
      </p:sp>
      <p:sp>
        <p:nvSpPr>
          <p:cNvPr id="17" name="Text 15"/>
          <p:cNvSpPr/>
          <p:nvPr/>
        </p:nvSpPr>
        <p:spPr>
          <a:xfrm>
            <a:off x="566928" y="372160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Vječne (Perpetual)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606040" y="3721608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C9A84C"/>
                </a:solidFill>
              </a:rPr>
              <a:t>bez dospijeća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7200" y="4343400"/>
            <a:ext cx="3794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</a:rPr>
              <a:t>Dospijeće određuje: prinos (yield curve), volatilnost cijene i izloženost riziku.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54880" y="960120"/>
            <a:ext cx="406908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960120"/>
            <a:ext cx="4069080" cy="640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2" name="Text 20"/>
          <p:cNvSpPr/>
          <p:nvPr/>
        </p:nvSpPr>
        <p:spPr>
          <a:xfrm>
            <a:off x="4892040" y="1078992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4B"/>
                </a:solidFill>
              </a:rPr>
              <a:t>💵  KUPON (Coupon)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892040" y="1572768"/>
            <a:ext cx="3794760" cy="54864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24" name="Text 22"/>
          <p:cNvSpPr/>
          <p:nvPr/>
        </p:nvSpPr>
        <p:spPr>
          <a:xfrm>
            <a:off x="5001768" y="162763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Fiksni kupon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001768" y="1847088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</a:rPr>
              <a:t>Jednaka plaćanja tokom cijelog vijeka trajanja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892040" y="2194560"/>
            <a:ext cx="3794760" cy="548640"/>
          </a:xfrm>
          <a:prstGeom prst="rect">
            <a:avLst/>
          </a:prstGeom>
          <a:solidFill>
            <a:srgbClr val="E8EDF7"/>
          </a:solidFill>
          <a:ln/>
        </p:spPr>
      </p:sp>
      <p:sp>
        <p:nvSpPr>
          <p:cNvPr id="27" name="Text 25"/>
          <p:cNvSpPr/>
          <p:nvPr/>
        </p:nvSpPr>
        <p:spPr>
          <a:xfrm>
            <a:off x="5001768" y="224942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Varijabilni (FRN)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001768" y="2468880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</a:rPr>
              <a:t>Vezani za referentnu stopu (npr. LIBOR/EURIBOR)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92040" y="2816352"/>
            <a:ext cx="3794760" cy="54864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30" name="Text 28"/>
          <p:cNvSpPr/>
          <p:nvPr/>
        </p:nvSpPr>
        <p:spPr>
          <a:xfrm>
            <a:off x="5001768" y="2871216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Nula-kupon (Zero)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01768" y="3090672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</a:rPr>
              <a:t>Nema periodičnih uplata; diskontovani pri kupovini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892040" y="3438144"/>
            <a:ext cx="3794760" cy="548640"/>
          </a:xfrm>
          <a:prstGeom prst="rect">
            <a:avLst/>
          </a:prstGeom>
          <a:solidFill>
            <a:srgbClr val="E8EDF7"/>
          </a:solidFill>
          <a:ln/>
        </p:spPr>
      </p:sp>
      <p:sp>
        <p:nvSpPr>
          <p:cNvPr id="33" name="Text 31"/>
          <p:cNvSpPr/>
          <p:nvPr/>
        </p:nvSpPr>
        <p:spPr>
          <a:xfrm>
            <a:off x="5001768" y="34930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Inflacijski (TIPS)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01768" y="3712464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</a:rPr>
              <a:t>Usklađeni s indeksom inflacije (CPI)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892040" y="4059936"/>
            <a:ext cx="3794760" cy="54864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36" name="Text 34"/>
          <p:cNvSpPr/>
          <p:nvPr/>
        </p:nvSpPr>
        <p:spPr>
          <a:xfrm>
            <a:off x="5001768" y="4114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Step-up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001768" y="4334256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</a:rPr>
              <a:t>Kuponska stopa raste s vremenom prema rasporedu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CIJENA I PRINOS OBVEZNICE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868680"/>
          </a:xfrm>
          <a:prstGeom prst="rect">
            <a:avLst/>
          </a:prstGeom>
          <a:solidFill>
            <a:srgbClr val="0D1B4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82296" cy="86868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033272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</a:rPr>
              <a:t>⚠  Ključni princip: Cijena i prinos (yield) obveznice kreću se u SUPROTNIM smjerovima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389888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Kada kamatne stope rastu → cijena obveznice pada. Kada stope padaju → cijena raste.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0040" y="196596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4B"/>
                </a:solidFill>
              </a:rPr>
              <a:t>Mjere prinosa (Yield Measures):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0040" y="2423160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2423160"/>
            <a:ext cx="82296" cy="1188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" y="2496312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1B4B"/>
                </a:solidFill>
              </a:rPr>
              <a:t>Tekući prinos</a:t>
            </a:r>
            <a:endParaRPr lang="en-US" sz="1150" dirty="0"/>
          </a:p>
          <a:p>
            <a:pPr marL="0" indent="0">
              <a:buNone/>
            </a:pPr>
            <a:r>
              <a:rPr lang="en-US" sz="1150" b="1" dirty="0">
                <a:solidFill>
                  <a:srgbClr val="0D1B4B"/>
                </a:solidFill>
              </a:rPr>
              <a:t>(Current Yield)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84632" y="289864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Godišnji kupon ÷ Tržišna cijena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" y="317296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Jednostavna, ali ne uzima u obzir vrijednost na dospijeću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09160" y="2423160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2423160"/>
            <a:ext cx="82296" cy="1188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6" name="Text 14"/>
          <p:cNvSpPr/>
          <p:nvPr/>
        </p:nvSpPr>
        <p:spPr>
          <a:xfrm>
            <a:off x="4873752" y="2496312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1B4B"/>
                </a:solidFill>
              </a:rPr>
              <a:t>Prinos do dospijeća</a:t>
            </a:r>
            <a:endParaRPr lang="en-US" sz="1150" dirty="0"/>
          </a:p>
          <a:p>
            <a:pPr marL="0" indent="0">
              <a:buNone/>
            </a:pPr>
            <a:r>
              <a:rPr lang="en-US" sz="1150" b="1" dirty="0">
                <a:solidFill>
                  <a:srgbClr val="0D1B4B"/>
                </a:solidFill>
              </a:rPr>
              <a:t>(YTM)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873752" y="289864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Interna stopa rentabilnosti svih novčanih tokova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873752" y="317296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Najkorišćenija mjera — podrazumijeva reinvestiranje kupona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20040" y="3749040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3749040"/>
            <a:ext cx="82296" cy="1188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" y="3822192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1B4B"/>
                </a:solidFill>
              </a:rPr>
              <a:t>Prinos do opoziva</a:t>
            </a:r>
            <a:endParaRPr lang="en-US" sz="1150" dirty="0"/>
          </a:p>
          <a:p>
            <a:pPr marL="0" indent="0">
              <a:buNone/>
            </a:pPr>
            <a:r>
              <a:rPr lang="en-US" sz="1150" b="1" dirty="0">
                <a:solidFill>
                  <a:srgbClr val="0D1B4B"/>
                </a:solidFill>
              </a:rPr>
              <a:t>(YTC)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84632" y="42245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YTM primijenjen do prvog datuma opoziva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" y="449884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Relevantno za opozive (callable) obveznice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709160" y="3749040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3749040"/>
            <a:ext cx="82296" cy="11887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6" name="Text 24"/>
          <p:cNvSpPr/>
          <p:nvPr/>
        </p:nvSpPr>
        <p:spPr>
          <a:xfrm>
            <a:off x="4873752" y="3822192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1B4B"/>
                </a:solidFill>
              </a:rPr>
              <a:t>Najgori prinos</a:t>
            </a:r>
            <a:endParaRPr lang="en-US" sz="1150" dirty="0"/>
          </a:p>
          <a:p>
            <a:pPr marL="0" indent="0">
              <a:buNone/>
            </a:pPr>
            <a:r>
              <a:rPr lang="en-US" sz="1150" b="1" dirty="0">
                <a:solidFill>
                  <a:srgbClr val="0D1B4B"/>
                </a:solidFill>
              </a:rPr>
              <a:t>(Yield-to-Worst)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4873752" y="42245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Min(YTM; sve YTC; sve YTP)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873752" y="449884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Konzervativna mjera — zaštita investitora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POSEBNE ODREDBE I OPCIJE OBVEZNICA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83464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2834640" cy="502920"/>
          </a:xfrm>
          <a:prstGeom prst="rect">
            <a:avLst/>
          </a:prstGeom>
          <a:solidFill>
            <a:srgbClr val="1A3A6B"/>
          </a:solidFill>
          <a:ln/>
        </p:spPr>
      </p:sp>
      <p:sp>
        <p:nvSpPr>
          <p:cNvPr id="6" name="Text 4"/>
          <p:cNvSpPr/>
          <p:nvPr/>
        </p:nvSpPr>
        <p:spPr>
          <a:xfrm>
            <a:off x="384048" y="987552"/>
            <a:ext cx="26151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📞  Pravo opoziva (Call Provision)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84048" y="1554480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3A6B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Emitent ima pravo da iskupi obveznicu prije dospijeća</a:t>
            </a:r>
            <a:endParaRPr lang="en-US" sz="1080" dirty="0"/>
          </a:p>
        </p:txBody>
      </p:sp>
      <p:sp>
        <p:nvSpPr>
          <p:cNvPr id="8" name="Text 6"/>
          <p:cNvSpPr/>
          <p:nvPr/>
        </p:nvSpPr>
        <p:spPr>
          <a:xfrm>
            <a:off x="384048" y="2185416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3A6B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Koristi se kada tržišne kamatne stope padnu ispod kuponske stope</a:t>
            </a:r>
            <a:endParaRPr lang="en-US" sz="1080" dirty="0"/>
          </a:p>
        </p:txBody>
      </p:sp>
      <p:sp>
        <p:nvSpPr>
          <p:cNvPr id="9" name="Text 7"/>
          <p:cNvSpPr/>
          <p:nvPr/>
        </p:nvSpPr>
        <p:spPr>
          <a:xfrm>
            <a:off x="384048" y="2816352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3A6B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Nepovoljno za investitora — reinvesticioni rizik</a:t>
            </a:r>
            <a:endParaRPr lang="en-US" sz="1080" dirty="0"/>
          </a:p>
        </p:txBody>
      </p:sp>
      <p:sp>
        <p:nvSpPr>
          <p:cNvPr id="10" name="Text 8"/>
          <p:cNvSpPr/>
          <p:nvPr/>
        </p:nvSpPr>
        <p:spPr>
          <a:xfrm>
            <a:off x="384048" y="3447288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3A6B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Kompenzacija: viši prinos i call premija iznad nominale</a:t>
            </a:r>
            <a:endParaRPr lang="en-US" sz="1080" dirty="0"/>
          </a:p>
        </p:txBody>
      </p:sp>
      <p:sp>
        <p:nvSpPr>
          <p:cNvPr id="11" name="Text 9"/>
          <p:cNvSpPr/>
          <p:nvPr/>
        </p:nvSpPr>
        <p:spPr>
          <a:xfrm>
            <a:off x="384048" y="4078224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3A6B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Bullet bond = opoziv nije moguć tokom cijelog vijeka</a:t>
            </a:r>
            <a:endParaRPr lang="en-US" sz="1080" dirty="0"/>
          </a:p>
        </p:txBody>
      </p:sp>
      <p:sp>
        <p:nvSpPr>
          <p:cNvPr id="12" name="Shape 10"/>
          <p:cNvSpPr/>
          <p:nvPr/>
        </p:nvSpPr>
        <p:spPr>
          <a:xfrm>
            <a:off x="3246120" y="960120"/>
            <a:ext cx="283464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960120"/>
            <a:ext cx="2834640" cy="502920"/>
          </a:xfrm>
          <a:prstGeom prst="rect">
            <a:avLst/>
          </a:prstGeom>
          <a:solidFill>
            <a:srgbClr val="1A5C5C"/>
          </a:solidFill>
          <a:ln/>
        </p:spPr>
      </p:sp>
      <p:sp>
        <p:nvSpPr>
          <p:cNvPr id="14" name="Text 12"/>
          <p:cNvSpPr/>
          <p:nvPr/>
        </p:nvSpPr>
        <p:spPr>
          <a:xfrm>
            <a:off x="3355848" y="987552"/>
            <a:ext cx="26151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💸  Fond za otplatu (Sinking Fund)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355848" y="1554480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5C5C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Emitent mora periodično otplaćivati dio duga</a:t>
            </a:r>
            <a:endParaRPr lang="en-US" sz="1080" dirty="0"/>
          </a:p>
        </p:txBody>
      </p:sp>
      <p:sp>
        <p:nvSpPr>
          <p:cNvPr id="16" name="Text 14"/>
          <p:cNvSpPr/>
          <p:nvPr/>
        </p:nvSpPr>
        <p:spPr>
          <a:xfrm>
            <a:off x="3355848" y="2185416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5C5C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Smanjuje refinansirajući rizik na dan dospijeća</a:t>
            </a:r>
            <a:endParaRPr lang="en-US" sz="1080" dirty="0"/>
          </a:p>
        </p:txBody>
      </p:sp>
      <p:sp>
        <p:nvSpPr>
          <p:cNvPr id="17" name="Text 15"/>
          <p:cNvSpPr/>
          <p:nvPr/>
        </p:nvSpPr>
        <p:spPr>
          <a:xfrm>
            <a:off x="3355848" y="2816352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5C5C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Može biti pozitivno (likvidnost) i negativno (prisilna kupovina)</a:t>
            </a:r>
            <a:endParaRPr lang="en-US" sz="1080" dirty="0"/>
          </a:p>
        </p:txBody>
      </p:sp>
      <p:sp>
        <p:nvSpPr>
          <p:cNvPr id="18" name="Text 16"/>
          <p:cNvSpPr/>
          <p:nvPr/>
        </p:nvSpPr>
        <p:spPr>
          <a:xfrm>
            <a:off x="3355848" y="3447288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5C5C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Opcija ubrzanja: emitent može otkupiti više od minimuma</a:t>
            </a:r>
            <a:endParaRPr lang="en-US" sz="1080" dirty="0"/>
          </a:p>
        </p:txBody>
      </p:sp>
      <p:sp>
        <p:nvSpPr>
          <p:cNvPr id="19" name="Text 17"/>
          <p:cNvSpPr/>
          <p:nvPr/>
        </p:nvSpPr>
        <p:spPr>
          <a:xfrm>
            <a:off x="3355848" y="4078224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1A5C5C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Uobičajeno kod industrijskih i komunalnih obveznica</a:t>
            </a:r>
            <a:endParaRPr lang="en-US" sz="1080" dirty="0"/>
          </a:p>
        </p:txBody>
      </p:sp>
      <p:sp>
        <p:nvSpPr>
          <p:cNvPr id="20" name="Shape 18"/>
          <p:cNvSpPr/>
          <p:nvPr/>
        </p:nvSpPr>
        <p:spPr>
          <a:xfrm>
            <a:off x="6217920" y="960120"/>
            <a:ext cx="283464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217920" y="960120"/>
            <a:ext cx="2834640" cy="502920"/>
          </a:xfrm>
          <a:prstGeom prst="rect">
            <a:avLst/>
          </a:prstGeom>
          <a:solidFill>
            <a:srgbClr val="5C3A1A"/>
          </a:solidFill>
          <a:ln/>
        </p:spPr>
      </p:sp>
      <p:sp>
        <p:nvSpPr>
          <p:cNvPr id="22" name="Text 20"/>
          <p:cNvSpPr/>
          <p:nvPr/>
        </p:nvSpPr>
        <p:spPr>
          <a:xfrm>
            <a:off x="6327648" y="987552"/>
            <a:ext cx="26151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↩️  Put opcija (Put Provision)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6327648" y="1554480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5C3A1A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Investitor može prodati obveznicu emitentü po nominalnoj vrijednosti</a:t>
            </a:r>
            <a:endParaRPr lang="en-US" sz="1080" dirty="0"/>
          </a:p>
        </p:txBody>
      </p:sp>
      <p:sp>
        <p:nvSpPr>
          <p:cNvPr id="24" name="Text 22"/>
          <p:cNvSpPr/>
          <p:nvPr/>
        </p:nvSpPr>
        <p:spPr>
          <a:xfrm>
            <a:off x="6327648" y="2185416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5C3A1A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Korisno kada kamatne stope rastu (cijena pada)</a:t>
            </a:r>
            <a:endParaRPr lang="en-US" sz="1080" dirty="0"/>
          </a:p>
        </p:txBody>
      </p:sp>
      <p:sp>
        <p:nvSpPr>
          <p:cNvPr id="25" name="Text 23"/>
          <p:cNvSpPr/>
          <p:nvPr/>
        </p:nvSpPr>
        <p:spPr>
          <a:xfrm>
            <a:off x="6327648" y="2816352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5C3A1A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Štiti investitora od pada tržišne vrijednosti</a:t>
            </a:r>
            <a:endParaRPr lang="en-US" sz="1080" dirty="0"/>
          </a:p>
        </p:txBody>
      </p:sp>
      <p:sp>
        <p:nvSpPr>
          <p:cNvPr id="26" name="Text 24"/>
          <p:cNvSpPr/>
          <p:nvPr/>
        </p:nvSpPr>
        <p:spPr>
          <a:xfrm>
            <a:off x="6327648" y="3447288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5C3A1A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"Poison put" — zaštita od neprijateljskih preuzimanja</a:t>
            </a:r>
            <a:endParaRPr lang="en-US" sz="1080" dirty="0"/>
          </a:p>
        </p:txBody>
      </p:sp>
      <p:sp>
        <p:nvSpPr>
          <p:cNvPr id="27" name="Text 25"/>
          <p:cNvSpPr/>
          <p:nvPr/>
        </p:nvSpPr>
        <p:spPr>
          <a:xfrm>
            <a:off x="6327648" y="4078224"/>
            <a:ext cx="26151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80" b="1" dirty="0">
                <a:solidFill>
                  <a:srgbClr val="5C3A1A"/>
                </a:solidFill>
              </a:rPr>
              <a:t>• </a:t>
            </a:r>
            <a:r>
              <a:rPr lang="en-US" sz="1080" dirty="0">
                <a:solidFill>
                  <a:srgbClr val="334155"/>
                </a:solidFill>
              </a:rPr>
              <a:t>Hard put (gotovina) vs. Soft put (akcije ili dug)</a:t>
            </a:r>
            <a:endParaRPr lang="en-US" sz="10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RIZICI ULAGANJA U OBVEZNICE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029968" cy="1810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2029968" cy="6400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698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📉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77240" y="1088136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</a:rPr>
              <a:t>Kamatni rizik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65760" y="1508760"/>
            <a:ext cx="1847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Promjena tržišnih stopa uzrokuje promjenu cijena. Dulje dospijeće = veća osjetljivost.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450592" y="960120"/>
            <a:ext cx="2029968" cy="1810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50592" y="960120"/>
            <a:ext cx="2029968" cy="64008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11" name="Text 9"/>
          <p:cNvSpPr/>
          <p:nvPr/>
        </p:nvSpPr>
        <p:spPr>
          <a:xfrm>
            <a:off x="2542032" y="10698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🔄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2953512" y="1088136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67E22"/>
                </a:solidFill>
              </a:rPr>
              <a:t>Reinvesticioni rizik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542032" y="1508760"/>
            <a:ext cx="1847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Primljeni kuponi reinvestiraju se po nižoj stopi od pretpostavljene pri kupovini.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626864" y="960120"/>
            <a:ext cx="2029968" cy="1810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26864" y="960120"/>
            <a:ext cx="2029968" cy="64008"/>
          </a:xfrm>
          <a:prstGeom prst="rect">
            <a:avLst/>
          </a:prstGeom>
          <a:solidFill>
            <a:srgbClr val="8E44AD"/>
          </a:solidFill>
          <a:ln/>
        </p:spPr>
      </p:sp>
      <p:sp>
        <p:nvSpPr>
          <p:cNvPr id="16" name="Text 14"/>
          <p:cNvSpPr/>
          <p:nvPr/>
        </p:nvSpPr>
        <p:spPr>
          <a:xfrm>
            <a:off x="4718304" y="10698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📞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129784" y="1088136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E44AD"/>
                </a:solidFill>
              </a:rPr>
              <a:t>Rizik opoziva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18304" y="1508760"/>
            <a:ext cx="1847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Emitent poziva obveznicu u trenutku povoljnom za njega, a nepovoljan za investitora.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03136" y="960120"/>
            <a:ext cx="2029968" cy="1810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03136" y="960120"/>
            <a:ext cx="2029968" cy="64008"/>
          </a:xfrm>
          <a:prstGeom prst="rect">
            <a:avLst/>
          </a:prstGeom>
          <a:solidFill>
            <a:srgbClr val="1A5276"/>
          </a:solidFill>
          <a:ln/>
        </p:spPr>
      </p:sp>
      <p:sp>
        <p:nvSpPr>
          <p:cNvPr id="21" name="Text 19"/>
          <p:cNvSpPr/>
          <p:nvPr/>
        </p:nvSpPr>
        <p:spPr>
          <a:xfrm>
            <a:off x="6894576" y="10698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💳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306056" y="1088136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276"/>
                </a:solidFill>
              </a:rPr>
              <a:t>Kreditni rizik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94576" y="1508760"/>
            <a:ext cx="1847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Emitent može biti nesposoban plaćati kupone ili otplatiti glavnicu. Mjere: credit rating.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74320" y="2926080"/>
            <a:ext cx="2029968" cy="1810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2926080"/>
            <a:ext cx="2029968" cy="64008"/>
          </a:xfrm>
          <a:prstGeom prst="rect">
            <a:avLst/>
          </a:prstGeom>
          <a:solidFill>
            <a:srgbClr val="1E8449"/>
          </a:solidFill>
          <a:ln/>
        </p:spPr>
      </p:sp>
      <p:sp>
        <p:nvSpPr>
          <p:cNvPr id="26" name="Text 24"/>
          <p:cNvSpPr/>
          <p:nvPr/>
        </p:nvSpPr>
        <p:spPr>
          <a:xfrm>
            <a:off x="365760" y="30358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💹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777240" y="3054096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8449"/>
                </a:solidFill>
              </a:rPr>
              <a:t>Inflacioni rizik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65760" y="3474720"/>
            <a:ext cx="1847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Inflacija erodira realnu kupovnu moć fiksnih plaćanja. TIPS štite od ovog rizika.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2450592" y="2926080"/>
            <a:ext cx="2029968" cy="1810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450592" y="2926080"/>
            <a:ext cx="2029968" cy="64008"/>
          </a:xfrm>
          <a:prstGeom prst="rect">
            <a:avLst/>
          </a:prstGeom>
          <a:solidFill>
            <a:srgbClr val="784212"/>
          </a:solidFill>
          <a:ln/>
        </p:spPr>
      </p:sp>
      <p:sp>
        <p:nvSpPr>
          <p:cNvPr id="31" name="Text 29"/>
          <p:cNvSpPr/>
          <p:nvPr/>
        </p:nvSpPr>
        <p:spPr>
          <a:xfrm>
            <a:off x="2542032" y="30358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💱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2953512" y="3054096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84212"/>
                </a:solidFill>
              </a:rPr>
              <a:t>Valutni rizik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542032" y="3474720"/>
            <a:ext cx="1847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Obveznice denominirane u stranoj valuti nose rizik tečajnih promjena.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626864" y="2926080"/>
            <a:ext cx="2029968" cy="1810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26864" y="2926080"/>
            <a:ext cx="2029968" cy="64008"/>
          </a:xfrm>
          <a:prstGeom prst="rect">
            <a:avLst/>
          </a:prstGeom>
          <a:solidFill>
            <a:srgbClr val="17202A"/>
          </a:solidFill>
          <a:ln/>
        </p:spPr>
      </p:sp>
      <p:sp>
        <p:nvSpPr>
          <p:cNvPr id="36" name="Text 34"/>
          <p:cNvSpPr/>
          <p:nvPr/>
        </p:nvSpPr>
        <p:spPr>
          <a:xfrm>
            <a:off x="4718304" y="30358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🏦</a:t>
            </a:r>
            <a:endParaRPr lang="en-US" sz="2000" dirty="0"/>
          </a:p>
        </p:txBody>
      </p:sp>
      <p:sp>
        <p:nvSpPr>
          <p:cNvPr id="37" name="Text 35"/>
          <p:cNvSpPr/>
          <p:nvPr/>
        </p:nvSpPr>
        <p:spPr>
          <a:xfrm>
            <a:off x="5129784" y="3054096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7202A"/>
                </a:solidFill>
              </a:rPr>
              <a:t>Rizik likvidnosti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718304" y="3474720"/>
            <a:ext cx="1847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Nemogućnost brze prodaje po fer vrijednosti — karakteristično za manje tržišne segmente.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6803136" y="2926080"/>
            <a:ext cx="2029968" cy="1810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803136" y="2926080"/>
            <a:ext cx="2029968" cy="64008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41" name="Text 39"/>
          <p:cNvSpPr/>
          <p:nvPr/>
        </p:nvSpPr>
        <p:spPr>
          <a:xfrm>
            <a:off x="6894576" y="30358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⚡</a:t>
            </a:r>
            <a:endParaRPr lang="en-US" sz="2000" dirty="0"/>
          </a:p>
        </p:txBody>
      </p:sp>
      <p:sp>
        <p:nvSpPr>
          <p:cNvPr id="42" name="Text 40"/>
          <p:cNvSpPr/>
          <p:nvPr/>
        </p:nvSpPr>
        <p:spPr>
          <a:xfrm>
            <a:off x="7306056" y="3054096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F8C8D"/>
                </a:solidFill>
              </a:rPr>
              <a:t>Rizik događaja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894576" y="3474720"/>
            <a:ext cx="1847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Neočekivani događaji (preuzimanja, prirodne katastrofe) mogu iznenada smanjiti kreditni kvalitet.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PRIMARNA I SEKUNDARNA TRŽIŠTA OBVEZNICA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406908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4069080" cy="50292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05840"/>
            <a:ext cx="3794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🏛  PRIMARNO TRŽIŠTE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572768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Javna ponuda: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1828800"/>
            <a:ext cx="3794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Registrovana kod regulatora (SEC); dostupna svim investitorima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2350008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Privatni plasman: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606040"/>
            <a:ext cx="3794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Direktna prodaja institucionalnim investitorima; manje regulisano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3127248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Aukcija (Trezor):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3383280"/>
            <a:ext cx="3794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Natjecateljska (competitive) i nenatjecateljska (noncompetitive) ponuda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3904488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Underwriting: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4160520"/>
            <a:ext cx="3794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Investicione banke preuzimaju rizik distribucije novih emisija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960120"/>
            <a:ext cx="406908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960120"/>
            <a:ext cx="4069080" cy="5029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7" name="Text 15"/>
          <p:cNvSpPr/>
          <p:nvPr/>
        </p:nvSpPr>
        <p:spPr>
          <a:xfrm>
            <a:off x="4892040" y="1005840"/>
            <a:ext cx="3794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4B"/>
                </a:solidFill>
              </a:rPr>
              <a:t>🔄  SEKUNDARNO TRŽIŠTE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92040" y="1572768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4155"/>
                </a:solidFill>
              </a:rPr>
              <a:t>OTC (Over-the-Counter):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92040" y="1828800"/>
            <a:ext cx="3794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Dominantan model; dileri drže inventar i kotiraju bid/ask cijene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2350008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4155"/>
                </a:solidFill>
              </a:rPr>
              <a:t>Elektronske platforme: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92040" y="2606040"/>
            <a:ext cx="3794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eSpeed, BrokerTec — automatizovana razmjena između institucija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92040" y="3127248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4155"/>
                </a:solidFill>
              </a:rPr>
              <a:t>Broker-dileri: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92040" y="3383280"/>
            <a:ext cx="3794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Posrednici koji spajaju kupce i prodavce; zarade na razlici bid/ask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92040" y="3904488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4155"/>
                </a:solidFill>
              </a:rPr>
              <a:t>Likvidnost tržišta: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892040" y="4160520"/>
            <a:ext cx="3794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Trezorske obvez. najlikvidnije; korporativne i muni manje likvid.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STRUKTURIRANI PRODUKTI I KONVERTIBILNE OBVEZNICE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41605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82296" cy="1828800"/>
          </a:xfrm>
          <a:prstGeom prst="rect">
            <a:avLst/>
          </a:prstGeom>
          <a:solidFill>
            <a:srgbClr val="1A3A6B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05156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6B"/>
                </a:solidFill>
              </a:rPr>
              <a:t>Hipotekarne h.o.v. (MBS)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Mortgage-Backed Securities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1627632"/>
            <a:ext cx="38404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Pool hipotekarnih zajmova — investitori primaju mjesečne novčane tokove od otplata. Dijele se na RMBS (stambene) i CMBS (komercijalne). Prepayment rizik je ključan.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960120"/>
            <a:ext cx="41605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960120"/>
            <a:ext cx="82296" cy="1828800"/>
          </a:xfrm>
          <a:prstGeom prst="rect">
            <a:avLst/>
          </a:prstGeom>
          <a:solidFill>
            <a:srgbClr val="1A5C5C"/>
          </a:solidFill>
          <a:ln/>
        </p:spPr>
      </p:sp>
      <p:sp>
        <p:nvSpPr>
          <p:cNvPr id="11" name="Text 9"/>
          <p:cNvSpPr/>
          <p:nvPr/>
        </p:nvSpPr>
        <p:spPr>
          <a:xfrm>
            <a:off x="4892040" y="105156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C5C"/>
                </a:solidFill>
              </a:rPr>
              <a:t>Kolateralizovane obligacije (ABS)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92040" y="135331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Asset-Backed Securities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92040" y="1627632"/>
            <a:ext cx="38404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Sekjuritizacija raznih potraživanja: krediti za automobile, kreditne kartice, studentski krediti. Tranche struktura dijeli rizik između investitora.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2971800"/>
            <a:ext cx="41605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971800"/>
            <a:ext cx="82296" cy="1828800"/>
          </a:xfrm>
          <a:prstGeom prst="rect">
            <a:avLst/>
          </a:prstGeom>
          <a:solidFill>
            <a:srgbClr val="5C3A1A"/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" y="30632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C3A1A"/>
                </a:solidFill>
              </a:rPr>
              <a:t>Konvertibilne obveznice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" y="336499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Convertible Bonds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" y="3639312"/>
            <a:ext cx="38404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Investitor ima pravo konverzije u obične dionice emitenta. Konverzijski omjer i cijena utvrđuju se emisijom. LYON = zero-kuponska + konvertibilna + opoziva + putable.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2971800"/>
            <a:ext cx="41605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2971800"/>
            <a:ext cx="82296" cy="1828800"/>
          </a:xfrm>
          <a:prstGeom prst="rect">
            <a:avLst/>
          </a:prstGeom>
          <a:solidFill>
            <a:srgbClr val="4A1A5C"/>
          </a:solidFill>
          <a:ln/>
        </p:spPr>
      </p:sp>
      <p:sp>
        <p:nvSpPr>
          <p:cNvPr id="21" name="Text 19"/>
          <p:cNvSpPr/>
          <p:nvPr/>
        </p:nvSpPr>
        <p:spPr>
          <a:xfrm>
            <a:off x="4892040" y="30632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1A5C"/>
                </a:solidFill>
              </a:rPr>
              <a:t>Obveznice s varantima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92040" y="336499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9A84C"/>
                </a:solidFill>
              </a:rPr>
              <a:t>Bonds with Warrants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92040" y="3639312"/>
            <a:ext cx="38404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Varant daje pravo kupovine dionica emitenta po utvrđenoj cijeni u budućnosti. Odvojan od obveznice i samostalno se trguje. Obično cijena izvršenja ~15% iznad tržišne pri emisiji.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1151</Words>
  <Application>Microsoft Office PowerPoint</Application>
  <PresentationFormat>On-screen Show (16:9)</PresentationFormat>
  <Paragraphs>166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 u hartije od vrijednosti s fiksnim prihodom</dc:title>
  <dc:subject>PptxGenJS Presentation</dc:subject>
  <dc:creator>PptxGenJS</dc:creator>
  <cp:lastModifiedBy>Author</cp:lastModifiedBy>
  <cp:revision>2</cp:revision>
  <dcterms:created xsi:type="dcterms:W3CDTF">2026-05-19T06:36:10Z</dcterms:created>
  <dcterms:modified xsi:type="dcterms:W3CDTF">2026-05-19T06:46:49Z</dcterms:modified>
</cp:coreProperties>
</file>