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71" r:id="rId11"/>
    <p:sldId id="266" r:id="rId12"/>
    <p:sldId id="268" r:id="rId13"/>
    <p:sldId id="269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29" autoAdjust="0"/>
    <p:restoredTop sz="95921"/>
  </p:normalViewPr>
  <p:slideViewPr>
    <p:cSldViewPr snapToGrid="0">
      <p:cViewPr varScale="1">
        <p:scale>
          <a:sx n="153" d="100"/>
          <a:sy n="153" d="100"/>
        </p:scale>
        <p:origin x="75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BDP per capita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29-B84D-A486-625ADA199BCC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29-B84D-A486-625ADA199BCC}"/>
            </c:ext>
          </c:extLst>
        </c:ser>
        <c:ser>
          <c:idx val="2"/>
          <c:order val="2"/>
          <c:tx>
            <c:strRef>
              <c:f>Sheet1!$B$1</c:f>
              <c:strCache>
                <c:ptCount val="1"/>
                <c:pt idx="0">
                  <c:v> BDP per capita 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1">
                  <c:v>7937</c:v>
                </c:pt>
                <c:pt idx="2">
                  <c:v>8338</c:v>
                </c:pt>
                <c:pt idx="3">
                  <c:v>8759</c:v>
                </c:pt>
                <c:pt idx="4">
                  <c:v>9322</c:v>
                </c:pt>
                <c:pt idx="5">
                  <c:v>9848</c:v>
                </c:pt>
                <c:pt idx="6">
                  <c:v>9797</c:v>
                </c:pt>
                <c:pt idx="7">
                  <c:v>11080</c:v>
                </c:pt>
                <c:pt idx="8">
                  <c:v>12077</c:v>
                </c:pt>
                <c:pt idx="9">
                  <c:v>14429</c:v>
                </c:pt>
                <c:pt idx="10">
                  <c:v>15494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529-B84D-A486-625ADA199BC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15673984"/>
        <c:axId val="2115678016"/>
      </c:lineChart>
      <c:catAx>
        <c:axId val="2115673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678016"/>
        <c:crosses val="autoZero"/>
        <c:auto val="1"/>
        <c:lblAlgn val="ctr"/>
        <c:lblOffset val="100"/>
        <c:noMultiLvlLbl val="0"/>
      </c:catAx>
      <c:valAx>
        <c:axId val="211567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6739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22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9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2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7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1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1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03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8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0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3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7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DA34D2E-314B-4D4A-930C-CAF5CB53DA52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840D3A3-9CCF-4765-B4E1-E8F4E64ED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9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BE563-570A-4C29-8BC7-36BC35182A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b="1" dirty="0"/>
              <a:t>STATISTIKA PROIZVODNJE</a:t>
            </a:r>
            <a:endParaRPr lang="en-US" b="1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23E8E21-B1DD-4B2F-B494-E48E8DF59F7A}"/>
              </a:ext>
            </a:extLst>
          </p:cNvPr>
          <p:cNvSpPr txBox="1">
            <a:spLocks/>
          </p:cNvSpPr>
          <p:nvPr/>
        </p:nvSpPr>
        <p:spPr>
          <a:xfrm>
            <a:off x="4212645" y="5243195"/>
            <a:ext cx="3766710" cy="123989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BA" sz="2400" dirty="0"/>
              <a:t>Milica Marić, ma</a:t>
            </a:r>
          </a:p>
          <a:p>
            <a:r>
              <a:rPr lang="sr-Latn-BA" sz="2400" dirty="0"/>
              <a:t>milica.maric@ef.unibl.org</a:t>
            </a:r>
          </a:p>
        </p:txBody>
      </p:sp>
    </p:spTree>
    <p:extLst>
      <p:ext uri="{BB962C8B-B14F-4D97-AF65-F5344CB8AC3E}">
        <p14:creationId xmlns:p14="http://schemas.microsoft.com/office/powerpoint/2010/main" val="3420201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21D378-8D9B-D003-486C-E5951E0981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118" t="2411" r="4164"/>
          <a:stretch/>
        </p:blipFill>
        <p:spPr>
          <a:xfrm>
            <a:off x="457200" y="452454"/>
            <a:ext cx="5194301" cy="6306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E50D43-90D6-DCA1-955F-450E743E1A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6455" y="471716"/>
            <a:ext cx="5439490" cy="62682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1ADE650-5EA9-4FF8-6FDF-BB0EA9946E7E}"/>
              </a:ext>
            </a:extLst>
          </p:cNvPr>
          <p:cNvSpPr txBox="1"/>
          <p:nvPr/>
        </p:nvSpPr>
        <p:spPr>
          <a:xfrm>
            <a:off x="279399" y="95998"/>
            <a:ext cx="5549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Države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najvećim</a:t>
            </a:r>
            <a:r>
              <a:rPr lang="en-US" b="1" dirty="0"/>
              <a:t> GDP per capita u 2023. (USD)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BC7F05-6D10-E764-C3B2-51056021D06D}"/>
              </a:ext>
            </a:extLst>
          </p:cNvPr>
          <p:cNvSpPr txBox="1"/>
          <p:nvPr/>
        </p:nvSpPr>
        <p:spPr>
          <a:xfrm>
            <a:off x="6096000" y="83122"/>
            <a:ext cx="574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Države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najnižim</a:t>
            </a:r>
            <a:r>
              <a:rPr lang="en-US" b="1" dirty="0"/>
              <a:t> GDP per capita u 2023. (USD)</a:t>
            </a:r>
          </a:p>
        </p:txBody>
      </p:sp>
    </p:spTree>
    <p:extLst>
      <p:ext uri="{BB962C8B-B14F-4D97-AF65-F5344CB8AC3E}">
        <p14:creationId xmlns:p14="http://schemas.microsoft.com/office/powerpoint/2010/main" val="3754069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E0EE0-7A86-4326-9120-11397D74B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124" y="394090"/>
            <a:ext cx="7729728" cy="1188720"/>
          </a:xfrm>
        </p:spPr>
        <p:txBody>
          <a:bodyPr/>
          <a:lstStyle/>
          <a:p>
            <a:r>
              <a:rPr lang="sr-Latn-BA" b="1" dirty="0"/>
              <a:t>ZADATAK 5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971BF-39B9-4E96-AF2E-7F6C2CDE2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297" y="1990166"/>
            <a:ext cx="8961403" cy="48678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sz="2000" dirty="0"/>
              <a:t>Dati su podaci o proizvodnji: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Odrediti </a:t>
            </a:r>
            <a:r>
              <a:rPr lang="sr-Latn-BA" sz="2000" b="1" dirty="0"/>
              <a:t>grupni indeks fizičkog obima proizvodnje</a:t>
            </a:r>
            <a:r>
              <a:rPr lang="sr-Latn-BA" sz="2000" dirty="0"/>
              <a:t>,</a:t>
            </a:r>
          </a:p>
          <a:p>
            <a:pPr marL="114300" lvl="0" indent="0">
              <a:buNone/>
            </a:pPr>
            <a:r>
              <a:rPr lang="sr-Latn-BA" sz="2000" dirty="0"/>
              <a:t>a) </a:t>
            </a:r>
            <a:r>
              <a:rPr lang="en-US" sz="2000" dirty="0" err="1"/>
              <a:t>ako</a:t>
            </a:r>
            <a:r>
              <a:rPr lang="en-US" sz="2000" dirty="0"/>
              <a:t> je </a:t>
            </a:r>
            <a:r>
              <a:rPr lang="en-US" sz="2000" dirty="0" err="1"/>
              <a:t>vrijednost</a:t>
            </a:r>
            <a:r>
              <a:rPr lang="en-US" sz="2000" dirty="0"/>
              <a:t> </a:t>
            </a:r>
            <a:r>
              <a:rPr lang="en-US" sz="2000" dirty="0" err="1"/>
              <a:t>proizvodnje</a:t>
            </a:r>
            <a:r>
              <a:rPr lang="en-US" sz="2000" dirty="0"/>
              <a:t> u </a:t>
            </a:r>
            <a:r>
              <a:rPr lang="en-US" sz="2000" dirty="0" err="1"/>
              <a:t>baznom</a:t>
            </a:r>
            <a:r>
              <a:rPr lang="en-US" sz="2000" dirty="0"/>
              <a:t> </a:t>
            </a:r>
            <a:r>
              <a:rPr lang="en-US" sz="2000" dirty="0" err="1"/>
              <a:t>periodu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A </a:t>
            </a:r>
            <a:r>
              <a:rPr lang="en-US" sz="2000" dirty="0" err="1"/>
              <a:t>veća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B za 15%, </a:t>
            </a:r>
            <a:r>
              <a:rPr lang="sr-Latn-BA" sz="2000" dirty="0"/>
              <a:t>a </a:t>
            </a:r>
            <a:r>
              <a:rPr lang="en-US" sz="2000" dirty="0"/>
              <a:t>B </a:t>
            </a:r>
            <a:r>
              <a:rPr lang="en-US" sz="2000" dirty="0" err="1"/>
              <a:t>manja</a:t>
            </a:r>
            <a:r>
              <a:rPr lang="en-US" sz="2000" dirty="0"/>
              <a:t> od C za 20%;</a:t>
            </a:r>
          </a:p>
          <a:p>
            <a:pPr marL="114300" lvl="0" indent="0">
              <a:buNone/>
            </a:pPr>
            <a:r>
              <a:rPr lang="sr-Latn-BA" sz="2000" dirty="0"/>
              <a:t>b) </a:t>
            </a:r>
            <a:r>
              <a:rPr lang="en-US" sz="2000" dirty="0" err="1"/>
              <a:t>ako</a:t>
            </a:r>
            <a:r>
              <a:rPr lang="en-US" sz="2000" dirty="0"/>
              <a:t> je </a:t>
            </a:r>
            <a:r>
              <a:rPr lang="en-US" sz="2000" dirty="0" err="1"/>
              <a:t>vrijednost</a:t>
            </a:r>
            <a:r>
              <a:rPr lang="en-US" sz="2000" dirty="0"/>
              <a:t> </a:t>
            </a:r>
            <a:r>
              <a:rPr lang="en-US" sz="2000" dirty="0" err="1"/>
              <a:t>proizvodnje</a:t>
            </a:r>
            <a:r>
              <a:rPr lang="en-US" sz="2000" dirty="0"/>
              <a:t> u </a:t>
            </a:r>
            <a:r>
              <a:rPr lang="en-US" sz="2000" dirty="0" err="1"/>
              <a:t>tekućem</a:t>
            </a:r>
            <a:r>
              <a:rPr lang="en-US" sz="2000" dirty="0"/>
              <a:t> </a:t>
            </a:r>
            <a:r>
              <a:rPr lang="en-US" sz="2000" dirty="0" err="1"/>
              <a:t>periodu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A </a:t>
            </a:r>
            <a:r>
              <a:rPr lang="en-US" sz="2000" dirty="0" err="1"/>
              <a:t>manja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B za 10%, </a:t>
            </a:r>
            <a:r>
              <a:rPr lang="sr-Latn-BA" sz="2000" dirty="0"/>
              <a:t>a </a:t>
            </a:r>
            <a:r>
              <a:rPr lang="en-US" sz="2000" dirty="0"/>
              <a:t>B </a:t>
            </a:r>
            <a:r>
              <a:rPr lang="en-US" sz="2000" dirty="0" err="1"/>
              <a:t>veća</a:t>
            </a:r>
            <a:r>
              <a:rPr lang="en-US" sz="2000" dirty="0"/>
              <a:t> od C za 5%.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99AF7F-6F53-4A80-934F-72A029747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446703"/>
              </p:ext>
            </p:extLst>
          </p:nvPr>
        </p:nvGraphicFramePr>
        <p:xfrm>
          <a:off x="3277935" y="2520460"/>
          <a:ext cx="5636126" cy="181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7972">
                  <a:extLst>
                    <a:ext uri="{9D8B030D-6E8A-4147-A177-3AD203B41FA5}">
                      <a16:colId xmlns:a16="http://schemas.microsoft.com/office/drawing/2014/main" val="44780009"/>
                    </a:ext>
                  </a:extLst>
                </a:gridCol>
                <a:gridCol w="4018154">
                  <a:extLst>
                    <a:ext uri="{9D8B030D-6E8A-4147-A177-3AD203B41FA5}">
                      <a16:colId xmlns:a16="http://schemas.microsoft.com/office/drawing/2014/main" val="3951478724"/>
                    </a:ext>
                  </a:extLst>
                </a:gridCol>
              </a:tblGrid>
              <a:tr h="40562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Proizvod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Individualni indeksi fizičkog obima proizvodnje (q1/q0*100)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5405526"/>
                  </a:ext>
                </a:extLst>
              </a:tr>
              <a:tr h="40562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115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09497"/>
                  </a:ext>
                </a:extLst>
              </a:tr>
              <a:tr h="352192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619298"/>
                  </a:ext>
                </a:extLst>
              </a:tr>
              <a:tr h="40562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05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964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35F68-2A45-48CC-8F76-0C065C3CB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78" y="153442"/>
            <a:ext cx="11213432" cy="5939590"/>
          </a:xfrm>
        </p:spPr>
        <p:txBody>
          <a:bodyPr>
            <a:normAutofit/>
          </a:bodyPr>
          <a:lstStyle/>
          <a:p>
            <a:pPr marL="342900" indent="-342900">
              <a:buAutoNum type="alphaLcParenR"/>
            </a:pPr>
            <a:r>
              <a:rPr lang="sr-Latn-BA" sz="2000" b="1" dirty="0">
                <a:solidFill>
                  <a:schemeClr val="accent1"/>
                </a:solidFill>
              </a:rPr>
              <a:t>V</a:t>
            </a:r>
            <a:r>
              <a:rPr lang="en-US" sz="2000" b="1" dirty="0" err="1">
                <a:solidFill>
                  <a:schemeClr val="accent1"/>
                </a:solidFill>
              </a:rPr>
              <a:t>rijednost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proizvodnje</a:t>
            </a:r>
            <a:r>
              <a:rPr lang="en-US" sz="2000" b="1" dirty="0">
                <a:solidFill>
                  <a:schemeClr val="accent1"/>
                </a:solidFill>
              </a:rPr>
              <a:t> u </a:t>
            </a:r>
            <a:r>
              <a:rPr lang="en-US" sz="2000" b="1" dirty="0" err="1">
                <a:solidFill>
                  <a:schemeClr val="accent1"/>
                </a:solidFill>
              </a:rPr>
              <a:t>baznom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periodu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A je </a:t>
            </a:r>
            <a:r>
              <a:rPr lang="en-US" sz="2000" b="1" dirty="0" err="1">
                <a:solidFill>
                  <a:schemeClr val="accent1"/>
                </a:solidFill>
              </a:rPr>
              <a:t>veća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nego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kod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B za 15%, a B </a:t>
            </a:r>
            <a:r>
              <a:rPr lang="en-US" sz="2000" b="1" dirty="0" err="1">
                <a:solidFill>
                  <a:schemeClr val="accent1"/>
                </a:solidFill>
              </a:rPr>
              <a:t>manja</a:t>
            </a:r>
            <a:r>
              <a:rPr lang="en-US" sz="2000" b="1" dirty="0">
                <a:solidFill>
                  <a:schemeClr val="accent1"/>
                </a:solidFill>
              </a:rPr>
              <a:t> od C za 20%</a:t>
            </a:r>
            <a:endParaRPr lang="sr-Latn-BA" sz="2000" b="1" dirty="0">
              <a:solidFill>
                <a:schemeClr val="accent1"/>
              </a:solidFill>
            </a:endParaRPr>
          </a:p>
          <a:p>
            <a:pPr marL="114300" lvl="0" indent="0">
              <a:spcBef>
                <a:spcPts val="0"/>
              </a:spcBef>
              <a:buNone/>
            </a:pPr>
            <a:endParaRPr lang="sr-Latn-BA" sz="1800" b="1" dirty="0">
              <a:solidFill>
                <a:schemeClr val="accent1"/>
              </a:solidFill>
            </a:endParaRPr>
          </a:p>
          <a:p>
            <a:pPr marL="114300" lvl="0" indent="0">
              <a:spcBef>
                <a:spcPts val="0"/>
              </a:spcBef>
              <a:buNone/>
            </a:pPr>
            <a:r>
              <a:rPr lang="sr-Latn-BA" sz="1800" dirty="0"/>
              <a:t>q0= količina proizvodnje u baznom periodu		q1= količina proizvodnje u tekućem periodu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sr-Latn-BA" sz="1800" dirty="0"/>
              <a:t>p0= cijena u baznom periodu			p1= cijena u tekućem periodu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sr-Latn-BA" sz="1800" dirty="0"/>
              <a:t>q0p0=vrijednost proizvodnje u baznom periodu		q1p1=vrijednost proizvodnje u tekućem periodu</a:t>
            </a:r>
          </a:p>
          <a:p>
            <a:pPr marL="114300" lvl="0" indent="0">
              <a:buNone/>
            </a:pPr>
            <a:endParaRPr lang="sr-Latn-RS" sz="1800" dirty="0">
              <a:ea typeface="Source Sans Pro" panose="020B0503030403020204" pitchFamily="34" charset="0"/>
            </a:endParaRPr>
          </a:p>
          <a:p>
            <a:pPr marL="114300" lvl="0" indent="0">
              <a:buNone/>
            </a:pPr>
            <a:r>
              <a:rPr lang="sr-Latn-RS" sz="1800" dirty="0">
                <a:ea typeface="Source Sans Pro" panose="020B0503030403020204" pitchFamily="34" charset="0"/>
              </a:rPr>
              <a:t>A=1,15*B </a:t>
            </a:r>
            <a:r>
              <a:rPr lang="sr-Latn-RS" sz="1800" dirty="0">
                <a:ea typeface="Source Sans Pro" panose="020B0503030403020204" pitchFamily="34" charset="0"/>
                <a:sym typeface="Wingdings" panose="05000000000000000000" pitchFamily="2" charset="2"/>
              </a:rPr>
              <a:t> </a:t>
            </a:r>
            <a:r>
              <a:rPr lang="sr-Latn-RS" sz="1800" dirty="0">
                <a:ea typeface="Source Sans Pro" panose="020B0503030403020204" pitchFamily="34" charset="0"/>
              </a:rPr>
              <a:t> B=100  </a:t>
            </a:r>
            <a:r>
              <a:rPr lang="sr-Latn-RS" sz="1800" dirty="0">
                <a:ea typeface="Source Sans Pro" panose="020B0503030403020204" pitchFamily="34" charset="0"/>
                <a:sym typeface="Wingdings" panose="05000000000000000000" pitchFamily="2" charset="2"/>
              </a:rPr>
              <a:t></a:t>
            </a:r>
            <a:r>
              <a:rPr lang="sr-Latn-RS" sz="1800" dirty="0">
                <a:ea typeface="Source Sans Pro" panose="020B0503030403020204" pitchFamily="34" charset="0"/>
              </a:rPr>
              <a:t>  A=115 	</a:t>
            </a:r>
          </a:p>
          <a:p>
            <a:pPr marL="114300" lvl="0" indent="0">
              <a:buNone/>
            </a:pPr>
            <a:r>
              <a:rPr lang="sr-Latn-RS" sz="1800" dirty="0">
                <a:ea typeface="Source Sans Pro" panose="020B0503030403020204" pitchFamily="34" charset="0"/>
              </a:rPr>
              <a:t>B=0,8*C </a:t>
            </a:r>
            <a:r>
              <a:rPr lang="sr-Latn-RS" sz="1800" dirty="0">
                <a:ea typeface="Source Sans Pro" panose="020B0503030403020204" pitchFamily="34" charset="0"/>
                <a:sym typeface="Wingdings" panose="05000000000000000000" pitchFamily="2" charset="2"/>
              </a:rPr>
              <a:t> B=100 </a:t>
            </a:r>
            <a:r>
              <a:rPr lang="sr-Latn-RS" sz="1800" dirty="0">
                <a:ea typeface="Source Sans Pro" panose="020B0503030403020204" pitchFamily="34" charset="0"/>
              </a:rPr>
              <a:t> C=100/0,</a:t>
            </a:r>
            <a:r>
              <a:rPr lang="sr-Latn-BA" sz="1800" dirty="0">
                <a:ea typeface="Source Sans Pro" panose="020B0503030403020204" pitchFamily="34" charset="0"/>
              </a:rPr>
              <a:t>8=125</a:t>
            </a:r>
            <a:endParaRPr lang="sr-Latn-RS" sz="1800" dirty="0">
              <a:ea typeface="Source Sans Pro" panose="020B0503030403020204" pitchFamily="34" charset="0"/>
            </a:endParaRPr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114300" indent="0">
              <a:spcBef>
                <a:spcPts val="0"/>
              </a:spcBef>
              <a:buNone/>
            </a:pPr>
            <a:endParaRPr lang="sr-Latn-BA" sz="18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6704BD-398E-4F3C-B5A5-6F35D44B1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198018"/>
              </p:ext>
            </p:extLst>
          </p:nvPr>
        </p:nvGraphicFramePr>
        <p:xfrm>
          <a:off x="529390" y="3279573"/>
          <a:ext cx="6472991" cy="2337720"/>
        </p:xfrm>
        <a:graphic>
          <a:graphicData uri="http://schemas.openxmlformats.org/drawingml/2006/table">
            <a:tbl>
              <a:tblPr firstRow="1" firstCol="1" bandRow="1"/>
              <a:tblGrid>
                <a:gridCol w="887687">
                  <a:extLst>
                    <a:ext uri="{9D8B030D-6E8A-4147-A177-3AD203B41FA5}">
                      <a16:colId xmlns:a16="http://schemas.microsoft.com/office/drawing/2014/main" val="4231585568"/>
                    </a:ext>
                  </a:extLst>
                </a:gridCol>
                <a:gridCol w="1046723">
                  <a:extLst>
                    <a:ext uri="{9D8B030D-6E8A-4147-A177-3AD203B41FA5}">
                      <a16:colId xmlns:a16="http://schemas.microsoft.com/office/drawing/2014/main" val="462555998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3102487621"/>
                    </a:ext>
                  </a:extLst>
                </a:gridCol>
                <a:gridCol w="2034808">
                  <a:extLst>
                    <a:ext uri="{9D8B030D-6E8A-4147-A177-3AD203B41FA5}">
                      <a16:colId xmlns:a16="http://schemas.microsoft.com/office/drawing/2014/main" val="319179611"/>
                    </a:ext>
                  </a:extLst>
                </a:gridCol>
                <a:gridCol w="1424273">
                  <a:extLst>
                    <a:ext uri="{9D8B030D-6E8A-4147-A177-3AD203B41FA5}">
                      <a16:colId xmlns:a16="http://schemas.microsoft.com/office/drawing/2014/main" val="3722816887"/>
                    </a:ext>
                  </a:extLst>
                </a:gridCol>
              </a:tblGrid>
              <a:tr h="6396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err="1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Proizv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q1/q</a:t>
                      </a:r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</a:t>
                      </a:r>
                      <a:r>
                        <a:rPr lang="sr-Latn-BA" sz="1600" b="1" dirty="0"/>
                        <a:t>*100</a:t>
                      </a:r>
                      <a:endParaRPr lang="sr-Latn-BA" sz="1600" b="1" u="none" strike="noStrike" dirty="0"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q1/q</a:t>
                      </a:r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 </a:t>
                      </a:r>
                    </a:p>
                    <a:p>
                      <a:pPr algn="ctr" rtl="0" fontAlgn="ctr"/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q0p0</a:t>
                      </a: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q1p0 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(3)=(1)*(2)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22835509"/>
                  </a:ext>
                </a:extLst>
              </a:tr>
              <a:tr h="4034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132,25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05320199"/>
                  </a:ext>
                </a:extLst>
              </a:tr>
              <a:tr h="4034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100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0734732"/>
                  </a:ext>
                </a:extLst>
              </a:tr>
              <a:tr h="4875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122,5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2521416"/>
                  </a:ext>
                </a:extLst>
              </a:tr>
              <a:tr h="40349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r>
                        <a:rPr lang="el-GR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Σ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340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374,75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56307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4F8DDA-644D-4C85-B125-EED9FE2A0320}"/>
                  </a:ext>
                </a:extLst>
              </p:cNvPr>
              <p:cNvSpPr txBox="1"/>
              <p:nvPr/>
            </p:nvSpPr>
            <p:spPr>
              <a:xfrm>
                <a:off x="8157881" y="3247795"/>
                <a:ext cx="3290047" cy="236462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Latn-BA" b="1" dirty="0"/>
                  <a:t>Grupni indeks fizičkog obima proizvodnje:</a:t>
                </a:r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sr-Latn-BA" dirty="0"/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sr-Latn-B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4F8DDA-644D-4C85-B125-EED9FE2A0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7881" y="3247795"/>
                <a:ext cx="3290047" cy="2364622"/>
              </a:xfrm>
              <a:prstGeom prst="rect">
                <a:avLst/>
              </a:prstGeom>
              <a:blipFill>
                <a:blip r:embed="rId2"/>
                <a:stretch>
                  <a:fillRect l="-1107" t="-1282" r="-2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45E4B-51F9-4087-9A0A-4473C6FF715F}"/>
                  </a:ext>
                </a:extLst>
              </p:cNvPr>
              <p:cNvSpPr txBox="1"/>
              <p:nvPr/>
            </p:nvSpPr>
            <p:spPr>
              <a:xfrm>
                <a:off x="529390" y="5862907"/>
                <a:ext cx="6266329" cy="951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374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340</m:t>
                          </m:r>
                        </m:den>
                      </m:f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1,1022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𝟏𝟏𝟎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</m:t>
                      </m:r>
                    </m:oMath>
                  </m:oMathPara>
                </a14:m>
                <a:endParaRPr lang="en-US" sz="1800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45E4B-51F9-4087-9A0A-4473C6FF7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90" y="5862907"/>
                <a:ext cx="6266329" cy="951479"/>
              </a:xfrm>
              <a:prstGeom prst="rect">
                <a:avLst/>
              </a:prstGeom>
              <a:blipFill>
                <a:blip r:embed="rId3"/>
                <a:stretch>
                  <a:fillRect t="-44737" b="-38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1862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F9E64-2ADA-49F5-80BE-998053DEB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41" y="394447"/>
            <a:ext cx="11196918" cy="6069106"/>
          </a:xfrm>
        </p:spPr>
        <p:txBody>
          <a:bodyPr/>
          <a:lstStyle/>
          <a:p>
            <a:pPr marL="114300" indent="0">
              <a:buNone/>
            </a:pPr>
            <a:r>
              <a:rPr lang="sr-Latn-BA" sz="2000" b="1" dirty="0">
                <a:solidFill>
                  <a:schemeClr val="accent1"/>
                </a:solidFill>
              </a:rPr>
              <a:t>b) </a:t>
            </a:r>
            <a:r>
              <a:rPr lang="en-US" sz="2000" b="1" dirty="0" err="1">
                <a:solidFill>
                  <a:schemeClr val="accent1"/>
                </a:solidFill>
              </a:rPr>
              <a:t>ako</a:t>
            </a:r>
            <a:r>
              <a:rPr lang="en-US" sz="2000" b="1" dirty="0">
                <a:solidFill>
                  <a:schemeClr val="accent1"/>
                </a:solidFill>
              </a:rPr>
              <a:t> je </a:t>
            </a:r>
            <a:r>
              <a:rPr lang="en-US" sz="2000" b="1" dirty="0" err="1">
                <a:solidFill>
                  <a:schemeClr val="accent1"/>
                </a:solidFill>
              </a:rPr>
              <a:t>vrijednost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proizvodnje</a:t>
            </a:r>
            <a:r>
              <a:rPr lang="en-US" sz="2000" b="1" dirty="0">
                <a:solidFill>
                  <a:schemeClr val="accent1"/>
                </a:solidFill>
              </a:rPr>
              <a:t> u </a:t>
            </a:r>
            <a:r>
              <a:rPr lang="en-US" sz="2000" b="1" dirty="0" err="1">
                <a:solidFill>
                  <a:schemeClr val="accent1"/>
                </a:solidFill>
              </a:rPr>
              <a:t>tekućem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periodu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kod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A </a:t>
            </a:r>
            <a:r>
              <a:rPr lang="en-US" sz="2000" b="1" dirty="0" err="1">
                <a:solidFill>
                  <a:schemeClr val="accent1"/>
                </a:solidFill>
              </a:rPr>
              <a:t>manja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nego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kod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proizvoda</a:t>
            </a:r>
            <a:r>
              <a:rPr lang="en-US" sz="2000" b="1" dirty="0">
                <a:solidFill>
                  <a:schemeClr val="accent1"/>
                </a:solidFill>
              </a:rPr>
              <a:t> B za 10%, B </a:t>
            </a:r>
            <a:r>
              <a:rPr lang="en-US" sz="2000" b="1" dirty="0" err="1">
                <a:solidFill>
                  <a:schemeClr val="accent1"/>
                </a:solidFill>
              </a:rPr>
              <a:t>veća</a:t>
            </a:r>
            <a:r>
              <a:rPr lang="en-US" sz="2000" b="1" dirty="0">
                <a:solidFill>
                  <a:schemeClr val="accent1"/>
                </a:solidFill>
              </a:rPr>
              <a:t> od C za 5%</a:t>
            </a:r>
          </a:p>
          <a:p>
            <a:pPr marL="114300" lvl="0" indent="0">
              <a:buNone/>
            </a:pPr>
            <a:endParaRPr lang="sr-Latn-BA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72F18C-F6D1-4938-BFE1-370888734E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410098"/>
              </p:ext>
            </p:extLst>
          </p:nvPr>
        </p:nvGraphicFramePr>
        <p:xfrm>
          <a:off x="1104900" y="1524467"/>
          <a:ext cx="9101181" cy="2233719"/>
        </p:xfrm>
        <a:graphic>
          <a:graphicData uri="http://schemas.openxmlformats.org/drawingml/2006/table">
            <a:tbl>
              <a:tblPr firstRow="1" firstCol="1" bandRow="1"/>
              <a:tblGrid>
                <a:gridCol w="1023013">
                  <a:extLst>
                    <a:ext uri="{9D8B030D-6E8A-4147-A177-3AD203B41FA5}">
                      <a16:colId xmlns:a16="http://schemas.microsoft.com/office/drawing/2014/main" val="4231585568"/>
                    </a:ext>
                  </a:extLst>
                </a:gridCol>
                <a:gridCol w="1023013">
                  <a:extLst>
                    <a:ext uri="{9D8B030D-6E8A-4147-A177-3AD203B41FA5}">
                      <a16:colId xmlns:a16="http://schemas.microsoft.com/office/drawing/2014/main" val="3580334831"/>
                    </a:ext>
                  </a:extLst>
                </a:gridCol>
                <a:gridCol w="1023013">
                  <a:extLst>
                    <a:ext uri="{9D8B030D-6E8A-4147-A177-3AD203B41FA5}">
                      <a16:colId xmlns:a16="http://schemas.microsoft.com/office/drawing/2014/main" val="462555998"/>
                    </a:ext>
                  </a:extLst>
                </a:gridCol>
                <a:gridCol w="2749344">
                  <a:extLst>
                    <a:ext uri="{9D8B030D-6E8A-4147-A177-3AD203B41FA5}">
                      <a16:colId xmlns:a16="http://schemas.microsoft.com/office/drawing/2014/main" val="319179611"/>
                    </a:ext>
                  </a:extLst>
                </a:gridCol>
                <a:gridCol w="1641399">
                  <a:extLst>
                    <a:ext uri="{9D8B030D-6E8A-4147-A177-3AD203B41FA5}">
                      <a16:colId xmlns:a16="http://schemas.microsoft.com/office/drawing/2014/main" val="2375556389"/>
                    </a:ext>
                  </a:extLst>
                </a:gridCol>
                <a:gridCol w="1641399">
                  <a:extLst>
                    <a:ext uri="{9D8B030D-6E8A-4147-A177-3AD203B41FA5}">
                      <a16:colId xmlns:a16="http://schemas.microsoft.com/office/drawing/2014/main" val="3722816887"/>
                    </a:ext>
                  </a:extLst>
                </a:gridCol>
              </a:tblGrid>
              <a:tr h="611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err="1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Proizv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q1/q</a:t>
                      </a:r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</a:t>
                      </a:r>
                      <a:r>
                        <a:rPr lang="sr-Latn-BA" sz="1600" b="1" dirty="0"/>
                        <a:t>*100</a:t>
                      </a:r>
                      <a:endParaRPr lang="sr-Latn-BA" sz="1600" b="1" u="none" strike="noStrike" dirty="0"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q1/q</a:t>
                      </a:r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 </a:t>
                      </a:r>
                    </a:p>
                    <a:p>
                      <a:pPr algn="ctr" rtl="0" fontAlgn="ctr"/>
                      <a:r>
                        <a:rPr lang="sr-Latn-BA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</a:t>
                      </a: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</a:t>
                      </a: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 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q0/q1</a:t>
                      </a:r>
                    </a:p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(3)=1/(1)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q0p1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(4)=(2)*(3)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22835509"/>
                  </a:ext>
                </a:extLst>
              </a:tr>
              <a:tr h="3855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0,8696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0,78264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05320199"/>
                  </a:ext>
                </a:extLst>
              </a:tr>
              <a:tr h="3855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1,00</a:t>
                      </a:r>
                      <a:endParaRPr lang="en-US" sz="16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0,8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333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0,8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333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0734732"/>
                  </a:ext>
                </a:extLst>
              </a:tr>
              <a:tr h="4658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0,9524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1,0204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0,9718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2521416"/>
                  </a:ext>
                </a:extLst>
              </a:tr>
              <a:tr h="3855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r>
                        <a:rPr lang="el-GR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Σ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2,8524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2,58774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56307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4F5B5B-F9A6-405A-B4E2-DDC0F3DFE62E}"/>
                  </a:ext>
                </a:extLst>
              </p:cNvPr>
              <p:cNvSpPr txBox="1"/>
              <p:nvPr/>
            </p:nvSpPr>
            <p:spPr>
              <a:xfrm>
                <a:off x="1833518" y="4216673"/>
                <a:ext cx="6266329" cy="951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den>
                      </m:f>
                      <m:r>
                        <a:rPr lang="sr-Latn-BA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2,8524</m:t>
                          </m:r>
                        </m:num>
                        <m:den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2,58774</m:t>
                          </m:r>
                        </m:den>
                      </m:f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𝟏𝟏𝟎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𝟐𝟑</m:t>
                      </m:r>
                    </m:oMath>
                  </m:oMathPara>
                </a14:m>
                <a:endParaRPr lang="en-US" sz="1800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4F5B5B-F9A6-405A-B4E2-DDC0F3DFE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518" y="4216673"/>
                <a:ext cx="6266329" cy="9514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6784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3102B-9EF3-E820-8D45-2EE48836E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Zadatak</a:t>
            </a:r>
            <a:r>
              <a:rPr lang="en-US" b="1" dirty="0"/>
              <a:t>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21DD1-5DE3-32AB-ADA7-68E206442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941" y="2638044"/>
            <a:ext cx="9774682" cy="3255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Dati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podaci</a:t>
            </a:r>
            <a:r>
              <a:rPr lang="en-US" sz="2000" dirty="0"/>
              <a:t> o </a:t>
            </a:r>
            <a:r>
              <a:rPr lang="en-US" sz="2000" dirty="0" err="1"/>
              <a:t>prometu</a:t>
            </a:r>
            <a:r>
              <a:rPr lang="en-US" sz="2000" dirty="0"/>
              <a:t> </a:t>
            </a:r>
            <a:r>
              <a:rPr lang="en-US" sz="2000" dirty="0" err="1"/>
              <a:t>jednog</a:t>
            </a:r>
            <a:r>
              <a:rPr lang="en-US" sz="2000" dirty="0"/>
              <a:t> </a:t>
            </a:r>
            <a:r>
              <a:rPr lang="en-US" sz="2000" dirty="0" err="1"/>
              <a:t>preduzeća</a:t>
            </a:r>
            <a:r>
              <a:rPr lang="en-US" sz="2000" dirty="0"/>
              <a:t> (u 000 KM)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indeksima</a:t>
            </a:r>
            <a:r>
              <a:rPr lang="en-US" sz="2000" dirty="0"/>
              <a:t> </a:t>
            </a:r>
            <a:r>
              <a:rPr lang="en-US" sz="2000" dirty="0" err="1"/>
              <a:t>cijena</a:t>
            </a:r>
            <a:r>
              <a:rPr lang="en-US" sz="2000" dirty="0"/>
              <a:t> (2020=100):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err="1"/>
              <a:t>Izračunati</a:t>
            </a:r>
            <a:r>
              <a:rPr lang="en-US" sz="2000" dirty="0"/>
              <a:t> </a:t>
            </a:r>
            <a:r>
              <a:rPr lang="en-US" sz="2000" dirty="0" err="1"/>
              <a:t>agregatni</a:t>
            </a:r>
            <a:r>
              <a:rPr lang="en-US" sz="2000" dirty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količina</a:t>
            </a:r>
            <a:r>
              <a:rPr lang="en-US" sz="2000" dirty="0"/>
              <a:t> </a:t>
            </a:r>
            <a:r>
              <a:rPr lang="en-US" sz="2000" dirty="0" err="1"/>
              <a:t>ove</a:t>
            </a:r>
            <a:r>
              <a:rPr lang="en-US" sz="2000" dirty="0"/>
              <a:t> </a:t>
            </a:r>
            <a:r>
              <a:rPr lang="en-US" sz="2000" dirty="0" err="1"/>
              <a:t>grupe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.</a:t>
            </a:r>
          </a:p>
          <a:p>
            <a:pPr marL="0" indent="0" algn="ctr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3F8204-516F-8986-27D5-3F775EC85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342188"/>
              </p:ext>
            </p:extLst>
          </p:nvPr>
        </p:nvGraphicFramePr>
        <p:xfrm>
          <a:off x="1765300" y="3253740"/>
          <a:ext cx="8855964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991">
                  <a:extLst>
                    <a:ext uri="{9D8B030D-6E8A-4147-A177-3AD203B41FA5}">
                      <a16:colId xmlns:a16="http://schemas.microsoft.com/office/drawing/2014/main" val="3178004460"/>
                    </a:ext>
                  </a:extLst>
                </a:gridCol>
                <a:gridCol w="2213991">
                  <a:extLst>
                    <a:ext uri="{9D8B030D-6E8A-4147-A177-3AD203B41FA5}">
                      <a16:colId xmlns:a16="http://schemas.microsoft.com/office/drawing/2014/main" val="1476625124"/>
                    </a:ext>
                  </a:extLst>
                </a:gridCol>
                <a:gridCol w="2213991">
                  <a:extLst>
                    <a:ext uri="{9D8B030D-6E8A-4147-A177-3AD203B41FA5}">
                      <a16:colId xmlns:a16="http://schemas.microsoft.com/office/drawing/2014/main" val="1111022980"/>
                    </a:ext>
                  </a:extLst>
                </a:gridCol>
                <a:gridCol w="2213991">
                  <a:extLst>
                    <a:ext uri="{9D8B030D-6E8A-4147-A177-3AD203B41FA5}">
                      <a16:colId xmlns:a16="http://schemas.microsoft.com/office/drawing/2014/main" val="1214444452"/>
                    </a:ext>
                  </a:extLst>
                </a:gridCol>
              </a:tblGrid>
              <a:tr h="37930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Proizvod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Vrijednost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prometa</a:t>
                      </a:r>
                      <a:r>
                        <a:rPr lang="en-US" sz="1800" dirty="0"/>
                        <a:t> u 2020.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Vrijednost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prometa</a:t>
                      </a:r>
                      <a:r>
                        <a:rPr lang="en-US" sz="1800" dirty="0"/>
                        <a:t> u 2021.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Individualni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indeksi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cijena</a:t>
                      </a:r>
                      <a:r>
                        <a:rPr lang="en-US" sz="1800" dirty="0"/>
                        <a:t> (2020=100)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0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Mlijeko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8030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Jogurt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7922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878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617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DA442D-F961-C7DE-8FA1-46C446A59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879706"/>
              </p:ext>
            </p:extLst>
          </p:nvPr>
        </p:nvGraphicFramePr>
        <p:xfrm>
          <a:off x="685800" y="1511301"/>
          <a:ext cx="10706099" cy="1698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528">
                  <a:extLst>
                    <a:ext uri="{9D8B030D-6E8A-4147-A177-3AD203B41FA5}">
                      <a16:colId xmlns:a16="http://schemas.microsoft.com/office/drawing/2014/main" val="3178004460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1476625124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1111022980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1214444452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697392757"/>
                    </a:ext>
                  </a:extLst>
                </a:gridCol>
                <a:gridCol w="2514599">
                  <a:extLst>
                    <a:ext uri="{9D8B030D-6E8A-4147-A177-3AD203B41FA5}">
                      <a16:colId xmlns:a16="http://schemas.microsoft.com/office/drawing/2014/main" val="12897152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Proizvod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p0q0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p1q1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p1/p0*100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p1/p0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p1q0=p0q0*p1/p0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0956"/>
                  </a:ext>
                </a:extLst>
              </a:tr>
              <a:tr h="45291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Mlijeko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190,4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8030701"/>
                  </a:ext>
                </a:extLst>
              </a:tr>
              <a:tr h="45291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Jogurt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7922847"/>
                  </a:ext>
                </a:extLst>
              </a:tr>
              <a:tr h="36486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360,8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8783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C1F68C1-0E43-DB7C-D9F8-94FD1FD87078}"/>
              </a:ext>
            </a:extLst>
          </p:cNvPr>
          <p:cNvSpPr txBox="1"/>
          <p:nvPr/>
        </p:nvSpPr>
        <p:spPr>
          <a:xfrm>
            <a:off x="4178300" y="3244334"/>
            <a:ext cx="119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u="none" strike="noStrike" dirty="0">
                <a:effectLst/>
                <a:latin typeface="+mn-lt"/>
                <a:ea typeface="Source Sans Pro" panose="020B0503030403020204" pitchFamily="34" charset="0"/>
              </a:rPr>
              <a:t>Σ</a:t>
            </a:r>
            <a:r>
              <a:rPr lang="en-US" sz="1800" b="1" u="none" strike="noStrike" dirty="0">
                <a:effectLst/>
                <a:latin typeface="+mn-lt"/>
                <a:ea typeface="Source Sans Pro" panose="020B0503030403020204" pitchFamily="34" charset="0"/>
              </a:rPr>
              <a:t> 745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ECC29D-8665-664A-28A0-938FC04BB6E4}"/>
              </a:ext>
            </a:extLst>
          </p:cNvPr>
          <p:cNvSpPr txBox="1"/>
          <p:nvPr/>
        </p:nvSpPr>
        <p:spPr>
          <a:xfrm>
            <a:off x="9740900" y="3244334"/>
            <a:ext cx="119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u="none" strike="noStrike" dirty="0">
                <a:effectLst/>
                <a:latin typeface="+mn-lt"/>
                <a:ea typeface="Source Sans Pro" panose="020B0503030403020204" pitchFamily="34" charset="0"/>
              </a:rPr>
              <a:t>Σ</a:t>
            </a:r>
            <a:r>
              <a:rPr lang="en-US" sz="1800" b="1" u="none" strike="noStrike" dirty="0">
                <a:effectLst/>
                <a:latin typeface="+mn-lt"/>
                <a:ea typeface="Source Sans Pro" panose="020B0503030403020204" pitchFamily="34" charset="0"/>
              </a:rPr>
              <a:t> 802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E0638-1DAF-5E3D-280E-ABAA35DD8941}"/>
                  </a:ext>
                </a:extLst>
              </p:cNvPr>
              <p:cNvSpPr txBox="1"/>
              <p:nvPr/>
            </p:nvSpPr>
            <p:spPr>
              <a:xfrm>
                <a:off x="2651684" y="4165873"/>
                <a:ext cx="6266329" cy="1662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745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802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𝟗𝟐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en-US" sz="2000" b="1" dirty="0"/>
              </a:p>
              <a:p>
                <a:endParaRPr lang="en-US" sz="2000" b="1" dirty="0"/>
              </a:p>
              <a:p>
                <a:r>
                  <a:rPr lang="en-US" sz="2000" dirty="0" err="1"/>
                  <a:t>Tumačenje</a:t>
                </a:r>
                <a:r>
                  <a:rPr lang="en-US" sz="2000" dirty="0"/>
                  <a:t>?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E0638-1DAF-5E3D-280E-ABAA35DD8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684" y="4165873"/>
                <a:ext cx="6266329" cy="1662571"/>
              </a:xfrm>
              <a:prstGeom prst="rect">
                <a:avLst/>
              </a:prstGeom>
              <a:blipFill>
                <a:blip r:embed="rId2"/>
                <a:stretch>
                  <a:fillRect l="-1010" t="-28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63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8CC2D-E038-41DB-B91C-5BC27DEE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4" y="656396"/>
            <a:ext cx="7729728" cy="1188720"/>
          </a:xfrm>
        </p:spPr>
        <p:txBody>
          <a:bodyPr/>
          <a:lstStyle/>
          <a:p>
            <a:r>
              <a:rPr lang="sr-Latn-BA" dirty="0"/>
              <a:t>ZADATAK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7A5B1-F63F-458B-AB85-5D98F21E5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7524" y="2234098"/>
            <a:ext cx="7576947" cy="4121878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podaci o BDP-u i aktivnim osnovnim sredstvima u jednoj opštini: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r>
              <a:rPr lang="sr-Latn-BA" sz="2000" dirty="0"/>
              <a:t>Izračunati marginalni kapitalni koeficijent u 2021. godini.</a:t>
            </a:r>
            <a:endParaRPr lang="en-US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EA91A2C-CD77-412E-A7E4-02E511C40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23795"/>
              </p:ext>
            </p:extLst>
          </p:nvPr>
        </p:nvGraphicFramePr>
        <p:xfrm>
          <a:off x="2031997" y="3182517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63595022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77861070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4041132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8847184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54249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Osnovna sredstva (OS)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BDP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458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Godina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2021.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2021.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20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Iznos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25.670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25.800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20.110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22.450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420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739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F09E34AA-DB26-498C-9953-3C37D9ADB8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798" y="1177739"/>
                <a:ext cx="10078453" cy="38962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 algn="ctr">
                  <a:buFont typeface="Arial" panose="020B0604020202020204" pitchFamily="34" charset="0"/>
                  <a:buNone/>
                </a:pPr>
                <a:r>
                  <a:rPr lang="sr-Latn-BA" sz="2000" b="1" dirty="0"/>
                  <a:t>Marginalni kapitalni koeficijent: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𝑀𝐾</m:t>
                          </m:r>
                        </m:e>
                        <m: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sub>
                          </m:sSub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25.800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25.670</m:t>
                          </m:r>
                        </m:num>
                        <m:den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22.450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20.110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𝟎𝟓𝟔</m:t>
                      </m:r>
                    </m:oMath>
                  </m:oMathPara>
                </a14:m>
                <a:endParaRPr lang="en-US" sz="2000" b="1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r>
                  <a:rPr lang="en-US" sz="2000" dirty="0" err="1"/>
                  <a:t>Marginalni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kapitalni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koef</a:t>
                </a:r>
                <a:r>
                  <a:rPr lang="en-US" sz="2000" dirty="0"/>
                  <a:t>. u </a:t>
                </a:r>
                <a:r>
                  <a:rPr lang="en-US" sz="2000" dirty="0" err="1"/>
                  <a:t>posmatranoj</a:t>
                </a:r>
                <a:r>
                  <a:rPr lang="en-US" sz="2000" dirty="0"/>
                  <a:t> </a:t>
                </a:r>
                <a:r>
                  <a:rPr lang="en-US" sz="2000" dirty="0" err="1"/>
                  <a:t>godini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iznosi</a:t>
                </a:r>
                <a:r>
                  <a:rPr lang="en-US" sz="2000" dirty="0"/>
                  <a:t> 0,</a:t>
                </a:r>
                <a:r>
                  <a:rPr lang="sr-Latn-BA" sz="2000" dirty="0"/>
                  <a:t>056</a:t>
                </a:r>
                <a:r>
                  <a:rPr lang="en-US" sz="2000" dirty="0"/>
                  <a:t>.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F09E34AA-DB26-498C-9953-3C37D9ADB8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8" y="1177739"/>
                <a:ext cx="10078453" cy="3896284"/>
              </a:xfrm>
              <a:prstGeom prst="rect">
                <a:avLst/>
              </a:prstGeom>
              <a:blipFill>
                <a:blip r:embed="rId2"/>
                <a:stretch>
                  <a:fillRect t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62BA1F-B1EB-48E9-8FD9-ADFBF7653C46}"/>
                  </a:ext>
                </a:extLst>
              </p:cNvPr>
              <p:cNvSpPr txBox="1"/>
              <p:nvPr/>
            </p:nvSpPr>
            <p:spPr>
              <a:xfrm>
                <a:off x="3985872" y="1828799"/>
                <a:ext cx="3478306" cy="61093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𝑴𝑲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𝑶𝑺</m:t>
                          </m:r>
                        </m:num>
                        <m:den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sr-Latn-BA" sz="1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</m:oMath>
                  </m:oMathPara>
                </a14:m>
                <a:endParaRPr lang="sr-Latn-BA" sz="18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62BA1F-B1EB-48E9-8FD9-ADFBF7653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872" y="1828799"/>
                <a:ext cx="3478306" cy="6109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26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9DEB-D3E7-4826-B9E2-9BEFB9973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ACD0F-F2BE-406D-B70E-D2DD96A4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6824" y="2279443"/>
            <a:ext cx="8218352" cy="4139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Dati su podaci o kretanju BDP-a i osnovnih sredstava: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Indeks promjene BDP-a u periodu 2014-2020. je iznosio 104, a indeks promjene osnovnih sredstava 95.</a:t>
            </a:r>
          </a:p>
          <a:p>
            <a:pPr marL="0" indent="0">
              <a:buNone/>
            </a:pPr>
            <a:r>
              <a:rPr lang="sr-Latn-BA" sz="2000" dirty="0"/>
              <a:t>Izračunati kapitalni i marginalni kapitalni koeficijent u 2024. godini, ako je kapitalni koeficijent u 2014. godini iznosio 50.</a:t>
            </a:r>
          </a:p>
          <a:p>
            <a:pPr marL="0" indent="0">
              <a:buNone/>
            </a:pPr>
            <a:endParaRPr lang="sr-Latn-BA" sz="2400" dirty="0"/>
          </a:p>
          <a:p>
            <a:pPr marL="0" indent="0">
              <a:buNone/>
            </a:pPr>
            <a:endParaRPr lang="sr-Latn-BA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80E1FDC-7287-4C10-BB17-028BB9E7B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081102"/>
              </p:ext>
            </p:extLst>
          </p:nvPr>
        </p:nvGraphicFramePr>
        <p:xfrm>
          <a:off x="1929874" y="2966913"/>
          <a:ext cx="833225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937">
                  <a:extLst>
                    <a:ext uri="{9D8B030D-6E8A-4147-A177-3AD203B41FA5}">
                      <a16:colId xmlns:a16="http://schemas.microsoft.com/office/drawing/2014/main" val="2599215195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995995241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053874764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3428302374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927356426"/>
                    </a:ext>
                  </a:extLst>
                </a:gridCol>
                <a:gridCol w="1248663">
                  <a:extLst>
                    <a:ext uri="{9D8B030D-6E8A-4147-A177-3AD203B41FA5}">
                      <a16:colId xmlns:a16="http://schemas.microsoft.com/office/drawing/2014/main" val="15146470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Lančani indeksi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04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2021.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2022.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2023.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2024.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77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Osnovna sredstva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878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b="1" dirty="0"/>
                        <a:t>BDP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761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69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4E1BFB65-A3AA-41E7-8D27-5C7F68E2EF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9605" y="610203"/>
                <a:ext cx="12072395" cy="5429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0,95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1,04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0,99∙0,98∙0,97∙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03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1,03∙0,9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∙1,03∙1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,01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𝟒𝟏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𝟕𝟒</m:t>
                      </m:r>
                    </m:oMath>
                  </m:oMathPara>
                </a14:m>
                <a:endParaRPr lang="sr-Latn-BA" sz="2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ctr">
                  <a:buNone/>
                </a:pPr>
                <a:endParaRPr lang="sr-Latn-BA" sz="2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2024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202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2024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2023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sub>
                          </m:sSub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0,95∙0,99∙0,98∙0,97∙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03−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2014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0,95∙0,99∙0,98∙0,97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sub>
                          </m:sSub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1,04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∙1,03∙0,99∙1,03∙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1,01−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2014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∙1,04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∙1,03∙0,99∙1,03</m:t>
                          </m:r>
                        </m:den>
                      </m:f>
                    </m:oMath>
                  </m:oMathPara>
                </a14:m>
                <a:endParaRPr lang="sr-Latn-BA" sz="2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sr-Latn-BA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2014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0,95∙0,99∙0,98∙0,97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(1,03−1)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2014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∙1,04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∙1,03∙0,99∙1,03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(1,01−1)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=50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0,026780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0,01090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𝟏𝟐𝟐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𝟖𝟒</m:t>
                      </m:r>
                    </m:oMath>
                  </m:oMathPara>
                </a14:m>
                <a:endParaRPr lang="en-US" sz="2000" b="1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114300" indent="0" algn="ctr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algn="ctr"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 algn="ctr"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 algn="ctr"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4E1BFB65-A3AA-41E7-8D27-5C7F68E2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05" y="610203"/>
                <a:ext cx="12072395" cy="54292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62112DA-76CD-445A-9C89-9FBC31E79CB7}"/>
                  </a:ext>
                </a:extLst>
              </p:cNvPr>
              <p:cNvSpPr txBox="1"/>
              <p:nvPr/>
            </p:nvSpPr>
            <p:spPr>
              <a:xfrm>
                <a:off x="4397470" y="406053"/>
                <a:ext cx="3397057" cy="141224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𝑶𝒔𝒏𝒐𝒗𝒏𝒂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𝒔𝒓𝒆𝒅𝒔𝒕𝒗𝒂</m:t>
                          </m:r>
                        </m:num>
                        <m:den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  <a:p>
                <a:endParaRPr lang="sr-Latn-BA" b="1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1" i="1">
                          <a:latin typeface="Cambria Math" panose="02040503050406030204" pitchFamily="18" charset="0"/>
                        </a:rPr>
                        <m:t>𝑴𝑲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𝑶𝑺</m:t>
                          </m:r>
                        </m:num>
                        <m:den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  <m:r>
                        <a:rPr lang="sr-Latn-BA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</m:oMath>
                  </m:oMathPara>
                </a14:m>
                <a:endParaRPr lang="sr-Latn-BA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62112DA-76CD-445A-9C89-9FBC31E7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470" y="406053"/>
                <a:ext cx="3397057" cy="1412246"/>
              </a:xfrm>
              <a:prstGeom prst="rect">
                <a:avLst/>
              </a:prstGeom>
              <a:blipFill>
                <a:blip r:embed="rId3"/>
                <a:stretch>
                  <a:fillRect b="-8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0482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2993F-4B70-4FA8-8701-814FC29E2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FB522-0234-4951-8D6F-36D9CDCF6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935" y="2499520"/>
            <a:ext cx="8918127" cy="33937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Dati su podaci o kretanju indeksa proizvodnje u nekom preduzeću u periodu od 2003. do 2020. godine: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Indeks proizvodnje za period 2003-2011. je iznosio 94. Izračunati indeks proizvodnje za period 2003-2020, ako je indeks proizvodnje u periodu 2014-2020. iznosio 103.</a:t>
            </a:r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D6BA1A-4287-45A2-A4A7-FF9F624E7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356392"/>
              </p:ext>
            </p:extLst>
          </p:nvPr>
        </p:nvGraphicFramePr>
        <p:xfrm>
          <a:off x="2031997" y="3534112"/>
          <a:ext cx="8128001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4302433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1719421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6295940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658303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134089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24852627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762429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Latn-BA" b="1" dirty="0"/>
                        <a:t>Godina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2015.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361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Latn-BA" b="1" dirty="0"/>
                        <a:t>Lančani indeks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8718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08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365B2F65-97CC-4488-992C-A08D05D16FC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3756" y="333329"/>
                <a:ext cx="5596218" cy="43221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>
                  <a:buFont typeface="Arial" panose="020B0604020202020204" pitchFamily="34" charset="0"/>
                  <a:buNone/>
                </a:pPr>
                <a:r>
                  <a:rPr lang="sr-Latn-BA" sz="2000" dirty="0"/>
                  <a:t>Indeks proizvodnje za period 2003-2020. iznosi: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2003</m:t>
                          </m:r>
                        </m:sub>
                        <m:sup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bSup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2003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bSup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sz="2000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2003</m:t>
                          </m:r>
                        </m:sub>
                        <m:sup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bSup>
                      <m:r>
                        <a:rPr lang="sr-Latn-BA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94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99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98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102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103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𝟗𝟓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𝟖𝟏</m:t>
                      </m:r>
                    </m:oMath>
                  </m:oMathPara>
                </a14:m>
                <a:endParaRPr lang="en-US" sz="2000" b="1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365B2F65-97CC-4488-992C-A08D05D16F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756" y="333329"/>
                <a:ext cx="5596218" cy="4322109"/>
              </a:xfrm>
              <a:prstGeom prst="rect">
                <a:avLst/>
              </a:prstGeom>
              <a:blipFill>
                <a:blip r:embed="rId2"/>
                <a:stretch>
                  <a:fillRect t="-846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909BD05-91A6-D999-464F-F92E00627EBB}"/>
              </a:ext>
            </a:extLst>
          </p:cNvPr>
          <p:cNvCxnSpPr/>
          <p:nvPr/>
        </p:nvCxnSpPr>
        <p:spPr>
          <a:xfrm>
            <a:off x="1504000" y="5423690"/>
            <a:ext cx="98177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C570834-8DF7-B688-6221-1AC492C31DC4}"/>
              </a:ext>
            </a:extLst>
          </p:cNvPr>
          <p:cNvCxnSpPr/>
          <p:nvPr/>
        </p:nvCxnSpPr>
        <p:spPr>
          <a:xfrm>
            <a:off x="1482335" y="5183886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61BE504-9C6C-A28B-30FB-E9CC73031A95}"/>
              </a:ext>
            </a:extLst>
          </p:cNvPr>
          <p:cNvSpPr txBox="1"/>
          <p:nvPr/>
        </p:nvSpPr>
        <p:spPr>
          <a:xfrm>
            <a:off x="1182248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2003.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716185-CE91-EE8B-4650-B135E5594EC3}"/>
              </a:ext>
            </a:extLst>
          </p:cNvPr>
          <p:cNvSpPr txBox="1"/>
          <p:nvPr/>
        </p:nvSpPr>
        <p:spPr>
          <a:xfrm>
            <a:off x="4153263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2011.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DC3799-E4A5-8770-91BB-44A9F80E2E7D}"/>
              </a:ext>
            </a:extLst>
          </p:cNvPr>
          <p:cNvSpPr txBox="1"/>
          <p:nvPr/>
        </p:nvSpPr>
        <p:spPr>
          <a:xfrm>
            <a:off x="5322186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2012.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973D8C-374D-C17F-2E07-D82305542693}"/>
              </a:ext>
            </a:extLst>
          </p:cNvPr>
          <p:cNvSpPr txBox="1"/>
          <p:nvPr/>
        </p:nvSpPr>
        <p:spPr>
          <a:xfrm>
            <a:off x="6341865" y="5672657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2013.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878AF6-67D0-0096-98A1-319A35A68918}"/>
              </a:ext>
            </a:extLst>
          </p:cNvPr>
          <p:cNvSpPr txBox="1"/>
          <p:nvPr/>
        </p:nvSpPr>
        <p:spPr>
          <a:xfrm>
            <a:off x="7540633" y="5676791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2014.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52A62E-1F61-CF1B-18B8-76B22E2272EB}"/>
              </a:ext>
            </a:extLst>
          </p:cNvPr>
          <p:cNvSpPr txBox="1"/>
          <p:nvPr/>
        </p:nvSpPr>
        <p:spPr>
          <a:xfrm>
            <a:off x="10930561" y="5719792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2020.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9CC416-A57D-9649-3F92-8347B8A71026}"/>
              </a:ext>
            </a:extLst>
          </p:cNvPr>
          <p:cNvSpPr txBox="1"/>
          <p:nvPr/>
        </p:nvSpPr>
        <p:spPr>
          <a:xfrm>
            <a:off x="2714122" y="4842164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94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8E111C-CD5B-4C11-9444-C2EBEF5848F6}"/>
              </a:ext>
            </a:extLst>
          </p:cNvPr>
          <p:cNvSpPr txBox="1"/>
          <p:nvPr/>
        </p:nvSpPr>
        <p:spPr>
          <a:xfrm>
            <a:off x="4805295" y="4837541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99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625F16-0A2D-F913-A1A9-EB7AD6F7EC0C}"/>
              </a:ext>
            </a:extLst>
          </p:cNvPr>
          <p:cNvSpPr txBox="1"/>
          <p:nvPr/>
        </p:nvSpPr>
        <p:spPr>
          <a:xfrm>
            <a:off x="6010846" y="4837541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98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300341-0B13-75A1-FE32-ACDB9EA632E1}"/>
              </a:ext>
            </a:extLst>
          </p:cNvPr>
          <p:cNvSpPr txBox="1"/>
          <p:nvPr/>
        </p:nvSpPr>
        <p:spPr>
          <a:xfrm>
            <a:off x="7216397" y="4845545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102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0B4979-C16C-01F6-7E6E-9D05F8C50871}"/>
              </a:ext>
            </a:extLst>
          </p:cNvPr>
          <p:cNvSpPr txBox="1"/>
          <p:nvPr/>
        </p:nvSpPr>
        <p:spPr>
          <a:xfrm>
            <a:off x="9210755" y="4810833"/>
            <a:ext cx="782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103</a:t>
            </a:r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19A76DD-0F44-D1F2-8C7E-9D78DF01AA12}"/>
              </a:ext>
            </a:extLst>
          </p:cNvPr>
          <p:cNvCxnSpPr/>
          <p:nvPr/>
        </p:nvCxnSpPr>
        <p:spPr>
          <a:xfrm>
            <a:off x="4413561" y="5214877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7399AAF-8CD8-0D69-66E6-653473E69549}"/>
              </a:ext>
            </a:extLst>
          </p:cNvPr>
          <p:cNvCxnSpPr/>
          <p:nvPr/>
        </p:nvCxnSpPr>
        <p:spPr>
          <a:xfrm>
            <a:off x="5617295" y="5180165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24E474D-718A-AA49-1E02-66FDC9442C6D}"/>
              </a:ext>
            </a:extLst>
          </p:cNvPr>
          <p:cNvCxnSpPr/>
          <p:nvPr/>
        </p:nvCxnSpPr>
        <p:spPr>
          <a:xfrm>
            <a:off x="6775345" y="5180165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0531EE9-1FF2-58DC-8376-B3A72EC10C55}"/>
              </a:ext>
            </a:extLst>
          </p:cNvPr>
          <p:cNvCxnSpPr/>
          <p:nvPr/>
        </p:nvCxnSpPr>
        <p:spPr>
          <a:xfrm>
            <a:off x="7891052" y="5214877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C2A089-8C54-3B8C-371B-CB6B971A5A5A}"/>
              </a:ext>
            </a:extLst>
          </p:cNvPr>
          <p:cNvCxnSpPr/>
          <p:nvPr/>
        </p:nvCxnSpPr>
        <p:spPr>
          <a:xfrm>
            <a:off x="11315729" y="5180165"/>
            <a:ext cx="0" cy="433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ight Brace 34">
            <a:extLst>
              <a:ext uri="{FF2B5EF4-FFF2-40B4-BE49-F238E27FC236}">
                <a16:creationId xmlns:a16="http://schemas.microsoft.com/office/drawing/2014/main" id="{55E14790-77FE-7E7C-3F79-57287F4AFE1A}"/>
              </a:ext>
            </a:extLst>
          </p:cNvPr>
          <p:cNvSpPr/>
          <p:nvPr/>
        </p:nvSpPr>
        <p:spPr>
          <a:xfrm rot="16200000">
            <a:off x="5865617" y="-477498"/>
            <a:ext cx="1064991" cy="9833389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1BF67FB-0EB6-4805-FA71-5868549A1D66}"/>
                  </a:ext>
                </a:extLst>
              </p:cNvPr>
              <p:cNvSpPr txBox="1"/>
              <p:nvPr/>
            </p:nvSpPr>
            <p:spPr>
              <a:xfrm>
                <a:off x="5771764" y="3528336"/>
                <a:ext cx="1444633" cy="389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𝟐𝟎𝟎𝟑</m:t>
                          </m:r>
                        </m:sub>
                        <m:sup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𝟐𝟎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bSup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1BF67FB-0EB6-4805-FA71-5868549A1D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764" y="3528336"/>
                <a:ext cx="1444633" cy="389850"/>
              </a:xfrm>
              <a:prstGeom prst="rect">
                <a:avLst/>
              </a:prstGeom>
              <a:blipFill>
                <a:blip r:embed="rId3"/>
                <a:stretch>
                  <a:fillRect b="-1563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564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067E3-CA59-4379-811C-3E53CDAE5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725412"/>
            <a:ext cx="7729728" cy="1188720"/>
          </a:xfrm>
        </p:spPr>
        <p:txBody>
          <a:bodyPr/>
          <a:lstStyle/>
          <a:p>
            <a:r>
              <a:rPr lang="sr-Latn-BA" dirty="0"/>
              <a:t>ZADATAK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166A-A152-4630-ADC2-55CAE55B1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6387" y="2393576"/>
            <a:ext cx="8579224" cy="4222377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podaci o kretanju BDP-a i broja stanovnika u Republici Srpskoj u periodu od 2016. do 2024. godine: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 BDP po glavi stanovnika u 2024. godini, ako je on u 2017. godini iznosio 8.759 KM po glavi stanovnika.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8539F4-3CA9-45FB-9052-1F3C764E18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749760"/>
              </p:ext>
            </p:extLst>
          </p:nvPr>
        </p:nvGraphicFramePr>
        <p:xfrm>
          <a:off x="947855" y="3274406"/>
          <a:ext cx="10024942" cy="1804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001">
                  <a:extLst>
                    <a:ext uri="{9D8B030D-6E8A-4147-A177-3AD203B41FA5}">
                      <a16:colId xmlns:a16="http://schemas.microsoft.com/office/drawing/2014/main" val="1220493561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35997420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390728154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1407244194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44443363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1803236159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3255994951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279822742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9662591"/>
                    </a:ext>
                  </a:extLst>
                </a:gridCol>
                <a:gridCol w="937549">
                  <a:extLst>
                    <a:ext uri="{9D8B030D-6E8A-4147-A177-3AD203B41FA5}">
                      <a16:colId xmlns:a16="http://schemas.microsoft.com/office/drawing/2014/main" val="3020603592"/>
                    </a:ext>
                  </a:extLst>
                </a:gridCol>
              </a:tblGrid>
              <a:tr h="3838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Lančani indeksi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094894"/>
                  </a:ext>
                </a:extLst>
              </a:tr>
              <a:tr h="527594">
                <a:tc>
                  <a:txBody>
                    <a:bodyPr/>
                    <a:lstStyle/>
                    <a:p>
                      <a:r>
                        <a:rPr lang="sr-Latn-BA" b="1" dirty="0"/>
                        <a:t>Godina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2016.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2017.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2018.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2019.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2020.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b="1" dirty="0"/>
                        <a:t>2021.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2022.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2023.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2024.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899364"/>
                  </a:ext>
                </a:extLst>
              </a:tr>
              <a:tr h="446677">
                <a:tc>
                  <a:txBody>
                    <a:bodyPr/>
                    <a:lstStyle/>
                    <a:p>
                      <a:r>
                        <a:rPr lang="sr-Latn-BA" b="1" dirty="0"/>
                        <a:t>BDP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104,6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106,0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105,1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98,9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112,3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116,3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110,7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107,0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870335"/>
                  </a:ext>
                </a:extLst>
              </a:tr>
              <a:tr h="446677">
                <a:tc>
                  <a:txBody>
                    <a:bodyPr/>
                    <a:lstStyle/>
                    <a:p>
                      <a:r>
                        <a:rPr lang="sr-Latn-BA" b="1" dirty="0"/>
                        <a:t>Stanovništvo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99,3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99,3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99,6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0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96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210E6880-D424-45CB-964E-E11D368DC1C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90575" y="168805"/>
                <a:ext cx="8933329" cy="15296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𝐵𝐷𝑃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𝐵𝐷𝑃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1,06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51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0,989∙1,123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1,1163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1,1107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1,07</m:t>
                          </m:r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0,996∙0,99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∙0,995</m:t>
                          </m:r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0,993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0,995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0,996</m:t>
                          </m:r>
                        </m:den>
                      </m:f>
                    </m:oMath>
                  </m:oMathPara>
                </a14:m>
                <a:endParaRPr lang="sr-Latn-BA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just">
                  <a:buNone/>
                </a:pPr>
                <a:endParaRPr lang="sr-Latn-BA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𝐵𝐷𝑃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8.759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,7698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𝟓𝟎𝟏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𝑲𝑴</m:t>
                      </m:r>
                    </m:oMath>
                  </m:oMathPara>
                </a14:m>
                <a:endParaRPr lang="en-US" b="1" dirty="0"/>
              </a:p>
              <a:p>
                <a:pPr marL="114300" indent="0" algn="just">
                  <a:buFont typeface="Arial" panose="020B0604020202020204" pitchFamily="34" charset="0"/>
                  <a:buNone/>
                </a:pPr>
                <a:endParaRPr lang="sr-Latn-BA" dirty="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  <a:p>
                <a:pPr>
                  <a:buFont typeface="Wingdings" panose="05000000000000000000" pitchFamily="2" charset="2"/>
                  <a:buChar char="q"/>
                </a:pPr>
                <a:endParaRPr lang="sr-Latn-RS" dirty="0"/>
              </a:p>
            </p:txBody>
          </p:sp>
        </mc:Choice>
        <mc:Fallback xmlns="">
          <p:sp>
            <p:nvSpPr>
              <p:cNvPr id="4" name="Text Placeholder 5">
                <a:extLst>
                  <a:ext uri="{FF2B5EF4-FFF2-40B4-BE49-F238E27FC236}">
                    <a16:creationId xmlns:a16="http://schemas.microsoft.com/office/drawing/2014/main" id="{210E6880-D424-45CB-964E-E11D368DC1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0575" y="168805"/>
                <a:ext cx="8933329" cy="15296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56A5A0-7551-4ACB-86CC-6EE52F409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892725"/>
              </p:ext>
            </p:extLst>
          </p:nvPr>
        </p:nvGraphicFramePr>
        <p:xfrm>
          <a:off x="7736541" y="199586"/>
          <a:ext cx="4274633" cy="627678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14564">
                  <a:extLst>
                    <a:ext uri="{9D8B030D-6E8A-4147-A177-3AD203B41FA5}">
                      <a16:colId xmlns:a16="http://schemas.microsoft.com/office/drawing/2014/main" val="3084916500"/>
                    </a:ext>
                  </a:extLst>
                </a:gridCol>
                <a:gridCol w="1122890">
                  <a:extLst>
                    <a:ext uri="{9D8B030D-6E8A-4147-A177-3AD203B41FA5}">
                      <a16:colId xmlns:a16="http://schemas.microsoft.com/office/drawing/2014/main" val="1413521800"/>
                    </a:ext>
                  </a:extLst>
                </a:gridCol>
                <a:gridCol w="1237729">
                  <a:extLst>
                    <a:ext uri="{9D8B030D-6E8A-4147-A177-3AD203B41FA5}">
                      <a16:colId xmlns:a16="http://schemas.microsoft.com/office/drawing/2014/main" val="692329140"/>
                    </a:ext>
                  </a:extLst>
                </a:gridCol>
                <a:gridCol w="1199450">
                  <a:extLst>
                    <a:ext uri="{9D8B030D-6E8A-4147-A177-3AD203B41FA5}">
                      <a16:colId xmlns:a16="http://schemas.microsoft.com/office/drawing/2014/main" val="2167428017"/>
                    </a:ext>
                  </a:extLst>
                </a:gridCol>
              </a:tblGrid>
              <a:tr h="6240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1" u="none" strike="noStrike" dirty="0" err="1">
                          <a:effectLst/>
                          <a:latin typeface="+mn-lt"/>
                        </a:rPr>
                        <a:t>Godina</a:t>
                      </a:r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BDP </a:t>
                      </a:r>
                      <a:endParaRPr lang="sr-Latn-BA" sz="1500" b="1" u="none" strike="noStrike" dirty="0"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(000 KM)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1" u="none" strike="noStrike" dirty="0" err="1">
                          <a:effectLst/>
                          <a:latin typeface="+mn-lt"/>
                        </a:rPr>
                        <a:t>Broj</a:t>
                      </a:r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1" u="none" strike="noStrike" dirty="0" err="1">
                          <a:effectLst/>
                          <a:latin typeface="+mn-lt"/>
                        </a:rPr>
                        <a:t>stanovnika</a:t>
                      </a:r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BDP per capita 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41779440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2015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9.224.129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1.162.164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7.937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6994700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2016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9.650.962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1.157.516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8.338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63869714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2017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10.099.280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1.153.017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8.759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93373916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2018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10.701.007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1.147.902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9.322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65527666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2019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11.251.324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1.142.495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9.848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67087479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2020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11.131.849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1.136.274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9.797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0324244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effectLst/>
                          <a:latin typeface="+mn-lt"/>
                        </a:rPr>
                        <a:t> 2021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12.501.722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1.128.309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+mn-lt"/>
                        </a:rPr>
                        <a:t>11.080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177641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dirty="0">
                          <a:latin typeface="+mn-lt"/>
                        </a:rPr>
                        <a:t>14.536.974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dirty="0">
                          <a:latin typeface="+mn-lt"/>
                        </a:rPr>
                        <a:t>1.120.236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12.077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4879788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dirty="0">
                          <a:latin typeface="+mn-lt"/>
                        </a:rPr>
                        <a:t>16.085.929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dirty="0">
                          <a:latin typeface="+mn-lt"/>
                        </a:rPr>
                        <a:t>1.114.819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14.429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39654410"/>
                  </a:ext>
                </a:extLst>
              </a:tr>
              <a:tr h="565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17.205.787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1.110.496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15.494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936918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27B6836-686C-400F-91C7-04F31825346D}"/>
              </a:ext>
            </a:extLst>
          </p:cNvPr>
          <p:cNvSpPr txBox="1"/>
          <p:nvPr/>
        </p:nvSpPr>
        <p:spPr>
          <a:xfrm>
            <a:off x="7736541" y="6645117"/>
            <a:ext cx="3738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000" dirty="0"/>
              <a:t>Izvor: Zavod za statistiku RS</a:t>
            </a:r>
            <a:endParaRPr lang="en-US" sz="10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052A207-6451-5FC4-15DD-EEBDF001BE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168179"/>
              </p:ext>
            </p:extLst>
          </p:nvPr>
        </p:nvGraphicFramePr>
        <p:xfrm>
          <a:off x="160607" y="1915092"/>
          <a:ext cx="7324752" cy="4513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841185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1184</TotalTime>
  <Words>996</Words>
  <Application>Microsoft Macintosh PowerPoint</Application>
  <PresentationFormat>Widescreen</PresentationFormat>
  <Paragraphs>370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Cambria Math</vt:lpstr>
      <vt:lpstr>Gill Sans MT</vt:lpstr>
      <vt:lpstr>Source Sans Pro</vt:lpstr>
      <vt:lpstr>Wingdings</vt:lpstr>
      <vt:lpstr>Parcel</vt:lpstr>
      <vt:lpstr>STATISTIKA PROIZVODNJE</vt:lpstr>
      <vt:lpstr>ZADATAK 1</vt:lpstr>
      <vt:lpstr>PowerPoint Presentation</vt:lpstr>
      <vt:lpstr>Zadatak 2</vt:lpstr>
      <vt:lpstr>PowerPoint Presentation</vt:lpstr>
      <vt:lpstr>ZADATAK 3</vt:lpstr>
      <vt:lpstr>PowerPoint Presentation</vt:lpstr>
      <vt:lpstr>ZADATAK 4</vt:lpstr>
      <vt:lpstr>PowerPoint Presentation</vt:lpstr>
      <vt:lpstr>PowerPoint Presentation</vt:lpstr>
      <vt:lpstr>ZADATAK 5</vt:lpstr>
      <vt:lpstr>PowerPoint Presentation</vt:lpstr>
      <vt:lpstr>PowerPoint Presentation</vt:lpstr>
      <vt:lpstr>Zadatak 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 PROIZVODNJE</dc:title>
  <dc:creator>Marić, Milica</dc:creator>
  <cp:lastModifiedBy>Milica Maric</cp:lastModifiedBy>
  <cp:revision>63</cp:revision>
  <dcterms:created xsi:type="dcterms:W3CDTF">2022-12-12T12:23:36Z</dcterms:created>
  <dcterms:modified xsi:type="dcterms:W3CDTF">2025-12-08T08:19:36Z</dcterms:modified>
</cp:coreProperties>
</file>