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0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8072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06640" y="438912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89520" y="393192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320040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955280" y="246888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38160" y="182880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321040" y="137160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03920" y="109728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686800" y="91440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869680" y="82296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669280" y="438912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852160" y="384048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35040" y="310896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237744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400800" y="164592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583680" y="118872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66560" y="91440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49440" y="777240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132320" y="749808"/>
            <a:ext cx="54864" cy="54864"/>
          </a:xfrm>
          <a:prstGeom prst="ellipse">
            <a:avLst/>
          </a:prstGeom>
          <a:solidFill>
            <a:srgbClr val="B2E0E2">
              <a:alpha val="40000"/>
            </a:srgbClr>
          </a:solidFill>
          <a:ln w="12700">
            <a:solidFill>
              <a:srgbClr val="B2E0E2">
                <a:alpha val="4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" y="77724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P-vrijednost</a:t>
            </a:r>
            <a:endParaRPr lang="en-US" sz="5800" dirty="0"/>
          </a:p>
        </p:txBody>
      </p:sp>
      <p:sp>
        <p:nvSpPr>
          <p:cNvPr id="22" name="Text 20"/>
          <p:cNvSpPr/>
          <p:nvPr/>
        </p:nvSpPr>
        <p:spPr>
          <a:xfrm>
            <a:off x="347472" y="214884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B2E0E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Šta zaista znači taj broj?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47472" y="278892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Korak po korak — od intuicije do zaključka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858000" y="274320"/>
            <a:ext cx="21031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0" b="1" dirty="0">
                <a:solidFill>
                  <a:srgbClr val="0D8A8F">
                    <a:alpha val="18000"/>
                  </a:srgb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</a:t>
            </a:r>
            <a:endParaRPr lang="en-US" sz="22000" dirty="0"/>
          </a:p>
        </p:txBody>
      </p:sp>
      <p:sp>
        <p:nvSpPr>
          <p:cNvPr id="25" name="Text 23"/>
          <p:cNvSpPr/>
          <p:nvPr/>
        </p:nvSpPr>
        <p:spPr>
          <a:xfrm>
            <a:off x="347472" y="45720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Bojan Baškot  |  EFBL  |  2026.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Greške — intuicija i trade-off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8321040" cy="594360"/>
          </a:xfrm>
          <a:prstGeom prst="rect">
            <a:avLst/>
          </a:prstGeom>
          <a:solidFill>
            <a:srgbClr val="FBF0CC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8412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🔥  Analogija protivpožarnog alarma: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200400" y="86868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Alarm = naš test    |    Požar = stvarni efekat (H₀ je lažna)    |    Alarm se oglašava = p &lt; α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1536192"/>
            <a:ext cx="3977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536192"/>
            <a:ext cx="64008" cy="15727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1618488"/>
            <a:ext cx="37764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Greška Tipa I — "Lažni alarm"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66928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Alarm se oglasi, ali nema požara.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Odbacujemo H₀, ali H₀ je zapravo tačna.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Troškovi: nepotrebno liječenje, pogrešna politika, lažno otkriće.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Kontrolišemo je postavljanjem α (manji α = rjeđi lažni alarm).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754880" y="1536192"/>
            <a:ext cx="397764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1536192"/>
            <a:ext cx="64008" cy="157276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10328" y="1618488"/>
            <a:ext cx="37764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Greška Tipa II — "Propušteni alarm"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10328" y="1920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Požar postoji, ali alarm se ne oglasi.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Ne odbacujemo H₀, ali H₀ je zapravo lažna.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Troškovi: propušteni lijek, neotkriven učinak.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Smanjujemo je povećanjem uzorka (snaga testa).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11480" y="3218688"/>
            <a:ext cx="8321040" cy="4754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255264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49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⚖️  Trade-off: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828800" y="3255264"/>
            <a:ext cx="6766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Smanjivanjem α (stroži kriterij) smanjujemo Tip I, ali povećavamo Tip II — i obratno. Nema savršenog rješenja!</a:t>
            </a:r>
            <a:endParaRPr lang="en-US" sz="1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3785616"/>
          <a:ext cx="8321040" cy="1234440"/>
        </p:xfrm>
        <a:graphic>
          <a:graphicData uri="http://schemas.openxmlformats.org/drawingml/2006/table">
            <a:tbl>
              <a:tblPr/>
              <a:tblGrid>
                <a:gridCol w="2773680"/>
                <a:gridCol w="2773680"/>
                <a:gridCol w="2773680"/>
              </a:tblGrid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6E7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Greška Tipa I (α)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6E7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Greška Tipa II (β)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6E72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2027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Što je?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Lažno pozitivna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D4A0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Lažno negativna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2027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Analogija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Lažni alarm (nema požara)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D4A0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Propušteni alarm (ima požar)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2027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Kontrola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Postavljanjem α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D4A0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Povećanjem n (uzorka)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F2027"/>
                          </a:solidFill>
                          <a:latin typeface="Cambria" pitchFamily="34" charset="0"/>
                          <a:ea typeface="Cambria" pitchFamily="34" charset="-122"/>
                          <a:cs typeface="Cambria" pitchFamily="34" charset="-120"/>
                        </a:rPr>
                        <a:t>Posljedica</a:t>
                      </a:r>
                      <a:endParaRPr lang="en-US" sz="1100" dirty="0">
                        <a:latin typeface="Cambria" charset="0"/>
                        <a:ea typeface="Cambria" charset="0"/>
                        <a:cs typeface="Cambria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Nepotrebna akcija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D4A01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Propuštena akcija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Jednosmjerni i dvosmjerni test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11480" y="71323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Gdje tražimo "rep" ovisi o tome kako formulišemo H₁: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143000"/>
            <a:ext cx="2834640" cy="3611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143000"/>
            <a:ext cx="2834640" cy="347472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1143000"/>
            <a:ext cx="2688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Dvosmjerni (two-tailed)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53619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H₁: μ ≠ μ₀  (različito — u bilo kom smjeru)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02920" y="1947672"/>
            <a:ext cx="26517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Tražimo dokaze u OBA smjera. Testiramo postoji li razlika, ne koji smjer. P-vrijednost = površina OBA repa.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3493008"/>
            <a:ext cx="2651760" cy="36576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356616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Ima li novi lijek BILO KAKAV efekt na krvni tlak (gore ili dolje)?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81528" y="1143000"/>
            <a:ext cx="2834640" cy="3611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081528" y="1143000"/>
            <a:ext cx="2834640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1143000"/>
            <a:ext cx="2688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Jednosmjerni desni (right-tailed)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172968" y="153619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H₁: μ &gt; μ₀  (veće od)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172968" y="1947672"/>
            <a:ext cx="26517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Tražimo dokaze samo u DESNOM repu. Koristimo kad unaprijed znamo smjer. P = površina DESNOG repa.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172968" y="3493008"/>
            <a:ext cx="2651760" cy="3657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72968" y="356616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Je li novi trening program POVEĆAO snagu sportista?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760720" y="1143000"/>
            <a:ext cx="2834640" cy="3611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760720" y="1143000"/>
            <a:ext cx="283464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833872" y="1143000"/>
            <a:ext cx="26883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Jednosmjerni lijevi (left-tailed)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852160" y="153619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H₁: μ &lt; μ₀  (manje od)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852160" y="1947672"/>
            <a:ext cx="265176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Tražimo dokaze samo u LIJEVOM repu. Testiramo je li nešto manje. P = površina LIJEVOG repa.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852160" y="3493008"/>
            <a:ext cx="265176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852160" y="3566160"/>
            <a:ext cx="2651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Je li novi lijek SMANJIO nivo kolesterola?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11480" y="4773168"/>
            <a:ext cx="8321040" cy="34747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4791456"/>
            <a:ext cx="8138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Jednosmjerni test ima veću snagu ali zahtijeva opravdanje UNAPRIJED — ne smijete birati smjer tek nakon što vidjeli podatke!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20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8072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100584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PAŽNJA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1389888"/>
            <a:ext cx="8503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Najčešće zablude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p-vrijednosti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20040" y="2834640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Šta p-vrijednost NIJE — greške koje prave i istraživači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Šta p-vrijednost NIJE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11480" y="694944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 greške prave i iskusni istraživači — pažljivo: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078992"/>
            <a:ext cx="4069080" cy="171907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078992"/>
            <a:ext cx="6400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1152144"/>
            <a:ext cx="3822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Mit: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66928" y="1371600"/>
            <a:ext cx="38221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"p = 0,03 znači 3% šanse da je H₀ tačna"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66928" y="1810512"/>
            <a:ext cx="3749040" cy="1828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1865376"/>
            <a:ext cx="3822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Istina: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66928" y="2084832"/>
            <a:ext cx="38221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NE! P pretpostavlja da je H₀ tačna — ne mjeri vjerovatnoću H₀. Vjerovatnoća H₀ zavisi od prethodnog znanja i Bayesovog teorema.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078992"/>
            <a:ext cx="4069080" cy="171907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63440" y="1078992"/>
            <a:ext cx="6400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18888" y="1152144"/>
            <a:ext cx="3822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Mit: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818888" y="1371600"/>
            <a:ext cx="38221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"p &lt; 0,05 znači da je efekat velik"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818888" y="1810512"/>
            <a:ext cx="3749040" cy="1828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18888" y="1865376"/>
            <a:ext cx="3822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Istina: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18888" y="2084832"/>
            <a:ext cx="38221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NE! Statistička značajnost ≠ praktična važnost. Uz veliki uzorak, i beznačajno mala razlika može biti statistički značajna.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2953512"/>
            <a:ext cx="4069080" cy="171907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11480" y="2953512"/>
            <a:ext cx="6400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928" y="3026664"/>
            <a:ext cx="3822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Mit: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66928" y="3246120"/>
            <a:ext cx="38221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"p = 0,06 znači da nema efekta"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66928" y="3685032"/>
            <a:ext cx="3749040" cy="1828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6928" y="3739896"/>
            <a:ext cx="3822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Istina: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66928" y="3959352"/>
            <a:ext cx="38221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NE! P ≥ α znači nedovoljno dokaza — ne odsutnost efekta. Možda uzorak je premalen. "Absence of evidence ≠ evidence of absence"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663440" y="2953512"/>
            <a:ext cx="4069080" cy="171907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63440" y="2953512"/>
            <a:ext cx="6400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18888" y="3026664"/>
            <a:ext cx="38221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Mit: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18888" y="3246120"/>
            <a:ext cx="38221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i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"1 − p je vjerovatnoća da je H₁ tačna"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818888" y="3685032"/>
            <a:ext cx="3749040" cy="1828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18888" y="3739896"/>
            <a:ext cx="3822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Istina: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18888" y="3959352"/>
            <a:ext cx="38221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NE! P-vrijednost se računa pod H₀ i ne govori ništa direktno o H₁. To je česta ali fatalna greška u interpretaciji.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≠ veličina efekta — ključna razlika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8321040" cy="658368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850392"/>
            <a:ext cx="8092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Problem: Uz dovoljno velik uzorak, SVAKA razlika postaje statistički značajna — čak i beznačajno mala!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600200"/>
            <a:ext cx="2633472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6B7C8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600200"/>
            <a:ext cx="2633472" cy="320040"/>
          </a:xfrm>
          <a:prstGeom prst="rect">
            <a:avLst/>
          </a:prstGeom>
          <a:solidFill>
            <a:srgbClr val="6B7C8D"/>
          </a:solidFill>
          <a:ln w="12700">
            <a:solidFill>
              <a:srgbClr val="6B7C8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" y="160020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Malen uzorak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965960"/>
            <a:ext cx="2450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 = 20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2331720"/>
            <a:ext cx="24505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Razlika: 10 kg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77240" y="2697480"/>
            <a:ext cx="1901952" cy="384048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2697480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0,18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02920" y="3127248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Nema statističke značajnosti, ali razlika može biti stvarna — premalen uzorak da se otkrije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0" y="1600200"/>
            <a:ext cx="2633472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0" y="1600200"/>
            <a:ext cx="2633472" cy="32004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73552" y="160020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Srednji uzorak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1965960"/>
            <a:ext cx="2450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 = 200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291840" y="2331720"/>
            <a:ext cx="24505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Razlika: 10 kg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566160" y="2697480"/>
            <a:ext cx="1901952" cy="384048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66160" y="2697480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0,04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291840" y="3127248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Statistički značajno! Ista razlika, samo veći uzorak. Razlika je klinički relevantna.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89320" y="1600200"/>
            <a:ext cx="2633472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989320" y="1600200"/>
            <a:ext cx="2633472" cy="32004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62472" y="160020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Ogroman uzorak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080760" y="1965960"/>
            <a:ext cx="245059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 = 50.000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080760" y="2331720"/>
            <a:ext cx="24505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Razlika: 0,2 kg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355080" y="2697480"/>
            <a:ext cx="1901952" cy="384048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55080" y="2697480"/>
            <a:ext cx="19019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0,001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080760" y="3127248"/>
            <a:ext cx="2450592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Statistički visoko značajno! Ali 0,2 kg razlike je praktično beznačajno — p je mali samo zbog n.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11480" y="4224528"/>
            <a:ext cx="8321040" cy="685800"/>
          </a:xfrm>
          <a:prstGeom prst="rect">
            <a:avLst/>
          </a:prstGeom>
          <a:solidFill>
            <a:srgbClr val="E0F5F6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4360" y="427024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Rješenje: Uvijek izvještavaj I p-vrijednost I veličinu efekta (Cohen's d, η², r, OR...):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94360" y="4544568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Primjer: "Razlika je statistički značajna (p = 0,002) ali mala (d = 0,15) — klinički irelevantna."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Primjer: Novi lijek i krvni tlak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2633472" cy="181051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39496" y="914400"/>
            <a:ext cx="530352" cy="530352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39496" y="91440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179576" y="941832"/>
            <a:ext cx="175564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Postavi hipoteze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39496" y="1554480"/>
            <a:ext cx="239572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Lijek ne mijenja krvni tlak (μ₁ = μ₀)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Lijek snižava krvni tlak (μ₁ &lt; μ₀)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Testiramo jednosmjerno (lijevi rep)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804672"/>
            <a:ext cx="2633472" cy="181051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28416" y="914400"/>
            <a:ext cx="530352" cy="530352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28416" y="91440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968496" y="941832"/>
            <a:ext cx="175564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Odaberi α unaprijed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328416" y="1554480"/>
            <a:ext cx="239572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= 0,05  (standardni prag u medicini)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Ako p &lt; 0,05 → odbacujemo H₀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989320" y="804672"/>
            <a:ext cx="2633472" cy="181051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117336" y="914400"/>
            <a:ext cx="530352" cy="530352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17336" y="91440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757416" y="941832"/>
            <a:ext cx="175564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Prikupi podatke i izračunaj statistiku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117336" y="1554480"/>
            <a:ext cx="239572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40 pacijenata, kontrola n = 40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Srednji pad tlaka: 8,3 mmHg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t-statistika = −2,41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2798064"/>
            <a:ext cx="2633472" cy="181051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39496" y="2907792"/>
            <a:ext cx="530352" cy="530352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9496" y="290779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1179576" y="2935224"/>
            <a:ext cx="175564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Izračunaj p-vrijednost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39496" y="3547872"/>
            <a:ext cx="239572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0,010  (jednosmjerni t-test)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lijevog repa desno od t = −2,41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0" y="2798064"/>
            <a:ext cx="2633472" cy="181051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328416" y="2907792"/>
            <a:ext cx="530352" cy="530352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28416" y="290779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3968496" y="2935224"/>
            <a:ext cx="175564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Donesite zaključak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28416" y="3547872"/>
            <a:ext cx="239572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0,010 &lt; α = 0,05 → Odbacujemo H₀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Zaključujemo da lijek statistički značajno snižava tlak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989320" y="2798064"/>
            <a:ext cx="2633472" cy="1810512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117336" y="2907792"/>
            <a:ext cx="530352" cy="530352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17336" y="290779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6757416" y="2935224"/>
            <a:ext cx="175564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Izvijesti o efektu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117336" y="3547872"/>
            <a:ext cx="2395728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Cohen's d = 0,54 (umjeren efekat)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Klinički relevantan: 8,3 mmHg je smanjenje od praktičnog značaja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11480" y="4828032"/>
            <a:ext cx="8321040" cy="320040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846320"/>
            <a:ext cx="813816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Zaključak u jednoj rečenici: Lijek statistički značajno snižava krvni tlak (p = 0,010, d = 0,54, n = 80).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Primjer: Kovanica — cijeli izračun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11480" y="694944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 glava od 10 bacanja — je li kovanica nefer?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11480" y="1115568"/>
            <a:ext cx="39776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115568"/>
            <a:ext cx="64008" cy="804672"/>
          </a:xfrm>
          <a:prstGeom prst="rect">
            <a:avLst/>
          </a:prstGeom>
          <a:solidFill>
            <a:srgbClr val="34495E"/>
          </a:solidFill>
          <a:ln w="12700">
            <a:solidFill>
              <a:srgbClr val="3449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1197864"/>
            <a:ext cx="37764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449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Postavljamo hipoteze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66928" y="1499616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p = 0,5  (kovanica je fer)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p ≠ 0,5  (kovanica nije fer)   α = 0,05  →  dvosmjerni test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115568"/>
            <a:ext cx="3977640" cy="804672"/>
          </a:xfrm>
          <a:prstGeom prst="rect">
            <a:avLst/>
          </a:prstGeom>
          <a:solidFill>
            <a:srgbClr val="E0F5F6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19472" y="117043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Koristimo binomni test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19472" y="1426464"/>
            <a:ext cx="3657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P(X ≥ 9 | n=10, p=0,5) = P(9) + P(10)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0,0098 + 0,0010 = 0,0107 → p-vrijednost (jednosmjerno)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029968"/>
            <a:ext cx="8321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84832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Dvosmjerni p = 2 × 0,0107 = 0,0214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4360" y="2432304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(množimo sa 2 jer testiramo u OBA smjera)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2084832"/>
            <a:ext cx="2423160" cy="658368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2148840"/>
            <a:ext cx="2240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0,021 &lt; α = 0,05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11480" y="2944368"/>
            <a:ext cx="8321040" cy="1078992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1480" y="2944368"/>
            <a:ext cx="73152" cy="107899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990088"/>
            <a:ext cx="8001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Zaključak: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94360" y="3246120"/>
            <a:ext cx="8028432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0,021 &lt; α = 0,05 → Odbacujemo H₀ na razini značajnosti 5%.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Zaključujemo da kovanica vjerovatno nije fer.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Postoji statistički značajan dokaz da se ne bacaju glave i pisma s jednakom vjerovatnošću.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11480" y="4133088"/>
            <a:ext cx="8321040" cy="804672"/>
          </a:xfrm>
          <a:prstGeom prst="rect">
            <a:avLst/>
          </a:prstGeom>
          <a:solidFill>
            <a:srgbClr val="FBF0CC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4178808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šta s 8 od 10 glava? →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2834640" y="4178808"/>
            <a:ext cx="5760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P(X ≥ 8) = 0,0547 + 0,0107 + 0,0010 = 0,0547  →  dvosmjerni p = 0,110 &gt; 0,05 → NE odbacujemo H₀.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Nedovoljno dokaza da je kovanica nefer — ali to ne znači da je nužno fer!</a:t>
            </a:r>
            <a:endParaRPr lang="en-US" sz="1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P-hacking — opasna manipulacija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8321040" cy="621792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850392"/>
            <a:ext cx="806500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⚠️  P-hacking: Manipulisanje analizom sve dok ne dobijemo p &lt; 0,05 — čak i kad efekat ne postoji.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572768"/>
            <a:ext cx="4069080" cy="1325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64592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69848" y="1664208"/>
            <a:ext cx="331012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Dodavanje ispitanika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69848" y="1975104"/>
            <a:ext cx="331012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Nastaviti skupljati podatke dok ne dobiješ p &lt; 0,05. Svaki pogled na p je novi test — kumulativna greška tipa I raste.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1572768"/>
            <a:ext cx="4069080" cy="1325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63440" y="164592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🗑️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5321808" y="1664208"/>
            <a:ext cx="331012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Selektivno brisanje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321808" y="1975104"/>
            <a:ext cx="331012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Brisanje outlier-a samo kad to pomaže rezultatu. Ili izuzimanje "problematičnih" ispitanika bez objektivnog kriterija.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3054096"/>
            <a:ext cx="4069080" cy="1325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12724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069848" y="3145536"/>
            <a:ext cx="331012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HARKing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69848" y="3456432"/>
            <a:ext cx="331012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Hypothesizing After Results are Known. Formulisati hipotezu NAKON što si vidio podatke i prezentirati to kao potvrđujuću studiju.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3054096"/>
            <a:ext cx="4069080" cy="132588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312724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5321808" y="3145536"/>
            <a:ext cx="331012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Višestruka testiranja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321808" y="3456432"/>
            <a:ext cx="3310128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Testiranje 20 varijabli, pa izvještavanje samo o onoj s p &lt; 0,05. Slučajno ćeš dobiti barem jedno 'značajno'.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11480" y="4572000"/>
            <a:ext cx="8321040" cy="47548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590288"/>
            <a:ext cx="806500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Rješenje: Pre-registracija studije, korekcija za višestruka testiranja (Bonferroni), replikacija, open data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Sažetak — Sve o p-vrijednosti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4114800" cy="34747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80467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P-vrijednost JEST...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663440" y="804672"/>
            <a:ext cx="406908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0" y="804672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P-vrijednost NIJE...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11480" y="1207008"/>
            <a:ext cx="41148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1207008"/>
            <a:ext cx="54864" cy="59436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207008"/>
            <a:ext cx="3886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Vjerovatnoća podataka (ili ekstremnijih) pod H₀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1207008"/>
            <a:ext cx="40690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1207008"/>
            <a:ext cx="54864" cy="5943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207008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Vjerovatnoća da je H₀ tačna ili lažna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11480" y="1865376"/>
            <a:ext cx="4114800" cy="59436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1865376"/>
            <a:ext cx="54864" cy="59436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1865376"/>
            <a:ext cx="3886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Mjera kompatiblnosti podataka s H₀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63440" y="1865376"/>
            <a:ext cx="4069080" cy="59436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63440" y="1865376"/>
            <a:ext cx="54864" cy="5943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865376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Mjera veličine efekta ili praktičnog značaja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11480" y="2523744"/>
            <a:ext cx="411480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2523744"/>
            <a:ext cx="54864" cy="59436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2523744"/>
            <a:ext cx="3886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Osnova za odluku uz unaprijed odabran α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663440" y="2523744"/>
            <a:ext cx="40690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63440" y="2523744"/>
            <a:ext cx="54864" cy="5943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252374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Dokaz da H₁ vrijedi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11480" y="3182112"/>
            <a:ext cx="4114800" cy="59436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11480" y="3182112"/>
            <a:ext cx="54864" cy="594360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8640" y="3182112"/>
            <a:ext cx="3886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Jedno od sredstava za evaluaciju nalaza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663440" y="3182112"/>
            <a:ext cx="4069080" cy="59436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63440" y="3182112"/>
            <a:ext cx="54864" cy="5943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00600" y="3182112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Jedino što treba izvijestiti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11480" y="3913632"/>
            <a:ext cx="8321040" cy="1005840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" y="3959352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Zlatno pravilo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94360" y="4224528"/>
            <a:ext cx="8046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P-vrijednost nikad ne interpretirati izolovano. Uvijek uz: veličinu uzorka, veličinu efekta, interval pouzdanosti, i kontekst istraživanja.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20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8072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28016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10312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92608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74904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39496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04088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420624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28016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10312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92608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74904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39496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21792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04088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63840" y="452628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28016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92608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74904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7200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39496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21792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04088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863840" y="4846320"/>
            <a:ext cx="54864" cy="54864"/>
          </a:xfrm>
          <a:prstGeom prst="ellipse">
            <a:avLst/>
          </a:prstGeom>
          <a:solidFill>
            <a:srgbClr val="B2E0E2">
              <a:alpha val="25000"/>
            </a:srgbClr>
          </a:solidFill>
          <a:ln w="12700">
            <a:solidFill>
              <a:srgbClr val="B2E0E2">
                <a:alpha val="25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82296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Jedna rečenica za pamćenje: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11480" y="1207008"/>
            <a:ext cx="832104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"P-vrijednost govori koliko su naši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podaci neobični AKO je nulta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hipoteza tačna — ništa više."</a:t>
            </a:r>
            <a:endParaRPr lang="en-US" sz="3000" dirty="0"/>
          </a:p>
        </p:txBody>
      </p:sp>
      <p:sp>
        <p:nvSpPr>
          <p:cNvPr id="35" name="Shape 33"/>
          <p:cNvSpPr/>
          <p:nvPr/>
        </p:nvSpPr>
        <p:spPr>
          <a:xfrm>
            <a:off x="411480" y="3337560"/>
            <a:ext cx="0" cy="0"/>
          </a:xfrm>
          <a:prstGeom prst="ellipse">
            <a:avLst/>
          </a:prstGeom>
          <a:noFill/>
          <a:ln/>
        </p:spPr>
      </p:sp>
      <p:sp>
        <p:nvSpPr>
          <p:cNvPr id="36" name="Shape 34"/>
          <p:cNvSpPr/>
          <p:nvPr/>
        </p:nvSpPr>
        <p:spPr>
          <a:xfrm>
            <a:off x="411480" y="3246120"/>
            <a:ext cx="0" cy="0"/>
          </a:xfrm>
          <a:prstGeom prst="rect">
            <a:avLst/>
          </a:prstGeom>
          <a:noFill/>
          <a:ln/>
        </p:spPr>
      </p:sp>
      <p:sp>
        <p:nvSpPr>
          <p:cNvPr id="37" name="Shape 35"/>
          <p:cNvSpPr/>
          <p:nvPr/>
        </p:nvSpPr>
        <p:spPr>
          <a:xfrm>
            <a:off x="411480" y="3337560"/>
            <a:ext cx="0" cy="0"/>
          </a:xfrm>
          <a:prstGeom prst="ellipse">
            <a:avLst/>
          </a:prstGeom>
          <a:noFill/>
          <a:ln/>
        </p:spPr>
      </p:sp>
      <p:sp>
        <p:nvSpPr>
          <p:cNvPr id="38" name="Shape 36"/>
          <p:cNvSpPr/>
          <p:nvPr/>
        </p:nvSpPr>
        <p:spPr>
          <a:xfrm>
            <a:off x="411480" y="3246120"/>
            <a:ext cx="0" cy="0"/>
          </a:xfrm>
          <a:prstGeom prst="rect">
            <a:avLst/>
          </a:prstGeom>
          <a:noFill/>
          <a:ln/>
        </p:spPr>
      </p:sp>
      <p:sp>
        <p:nvSpPr>
          <p:cNvPr id="39" name="Shape 37"/>
          <p:cNvSpPr/>
          <p:nvPr/>
        </p:nvSpPr>
        <p:spPr>
          <a:xfrm>
            <a:off x="411480" y="3337560"/>
            <a:ext cx="0" cy="0"/>
          </a:xfrm>
          <a:prstGeom prst="ellipse">
            <a:avLst/>
          </a:prstGeom>
          <a:noFill/>
          <a:ln/>
        </p:spPr>
      </p:sp>
      <p:sp>
        <p:nvSpPr>
          <p:cNvPr id="40" name="Shape 38"/>
          <p:cNvSpPr/>
          <p:nvPr/>
        </p:nvSpPr>
        <p:spPr>
          <a:xfrm>
            <a:off x="411480" y="3246120"/>
            <a:ext cx="0" cy="0"/>
          </a:xfrm>
          <a:prstGeom prst="rect">
            <a:avLst/>
          </a:prstGeom>
          <a:noFill/>
          <a:ln/>
        </p:spPr>
      </p:sp>
      <p:sp>
        <p:nvSpPr>
          <p:cNvPr id="41" name="Shape 39"/>
          <p:cNvSpPr/>
          <p:nvPr/>
        </p:nvSpPr>
        <p:spPr>
          <a:xfrm>
            <a:off x="411480" y="3337560"/>
            <a:ext cx="0" cy="0"/>
          </a:xfrm>
          <a:prstGeom prst="ellipse">
            <a:avLst/>
          </a:prstGeom>
          <a:noFill/>
          <a:ln/>
        </p:spPr>
      </p:sp>
      <p:sp>
        <p:nvSpPr>
          <p:cNvPr id="42" name="Shape 40"/>
          <p:cNvSpPr/>
          <p:nvPr/>
        </p:nvSpPr>
        <p:spPr>
          <a:xfrm>
            <a:off x="411480" y="3246120"/>
            <a:ext cx="0" cy="0"/>
          </a:xfrm>
          <a:prstGeom prst="rect">
            <a:avLst/>
          </a:prstGeom>
          <a:noFill/>
          <a:ln/>
        </p:spPr>
      </p:sp>
      <p:sp>
        <p:nvSpPr>
          <p:cNvPr id="43" name="Shape 41"/>
          <p:cNvSpPr/>
          <p:nvPr/>
        </p:nvSpPr>
        <p:spPr>
          <a:xfrm>
            <a:off x="411480" y="3273552"/>
            <a:ext cx="4069080" cy="475488"/>
          </a:xfrm>
          <a:prstGeom prst="rect">
            <a:avLst/>
          </a:prstGeom>
          <a:solidFill>
            <a:srgbClr val="0D8A8F">
              <a:alpha val="45000"/>
            </a:srgbClr>
          </a:solidFill>
          <a:ln w="12700">
            <a:solidFill>
              <a:srgbClr val="B2E0E2">
                <a:alpha val="5000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21208" y="3273552"/>
            <a:ext cx="391363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Uvijek postavi H₀ i α PRIJE analize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4709160" y="3273552"/>
            <a:ext cx="4069080" cy="475488"/>
          </a:xfrm>
          <a:prstGeom prst="rect">
            <a:avLst/>
          </a:prstGeom>
          <a:solidFill>
            <a:srgbClr val="0D8A8F">
              <a:alpha val="45000"/>
            </a:srgbClr>
          </a:solidFill>
          <a:ln w="12700">
            <a:solidFill>
              <a:srgbClr val="B2E0E2">
                <a:alpha val="50000"/>
              </a:srgbClr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18888" y="3273552"/>
            <a:ext cx="391363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 &lt; α → odbaci H₀ (ne "dokazuješ" H₁)</a:t>
            </a:r>
            <a:endParaRPr lang="en-US" sz="1150" dirty="0"/>
          </a:p>
        </p:txBody>
      </p:sp>
      <p:sp>
        <p:nvSpPr>
          <p:cNvPr id="47" name="Shape 45"/>
          <p:cNvSpPr/>
          <p:nvPr/>
        </p:nvSpPr>
        <p:spPr>
          <a:xfrm>
            <a:off x="411480" y="3840480"/>
            <a:ext cx="4069080" cy="475488"/>
          </a:xfrm>
          <a:prstGeom prst="rect">
            <a:avLst/>
          </a:prstGeom>
          <a:solidFill>
            <a:srgbClr val="0D8A8F">
              <a:alpha val="45000"/>
            </a:srgbClr>
          </a:solidFill>
          <a:ln w="12700">
            <a:solidFill>
              <a:srgbClr val="B2E0E2">
                <a:alpha val="50000"/>
              </a:srgbClr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21208" y="3840480"/>
            <a:ext cx="391363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Izvijesti o efektu, ne samo o p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709160" y="3840480"/>
            <a:ext cx="4069080" cy="475488"/>
          </a:xfrm>
          <a:prstGeom prst="rect">
            <a:avLst/>
          </a:prstGeom>
          <a:solidFill>
            <a:srgbClr val="0D8A8F">
              <a:alpha val="45000"/>
            </a:srgbClr>
          </a:solidFill>
          <a:ln w="12700">
            <a:solidFill>
              <a:srgbClr val="B2E0E2">
                <a:alpha val="50000"/>
              </a:srgbClr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18888" y="3840480"/>
            <a:ext cx="391363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 ≥ α ≠ nema efekta — možda mali uzorak</a:t>
            </a:r>
            <a:endParaRPr lang="en-US" sz="1150" dirty="0"/>
          </a:p>
        </p:txBody>
      </p:sp>
      <p:sp>
        <p:nvSpPr>
          <p:cNvPr id="51" name="Text 49"/>
          <p:cNvSpPr/>
          <p:nvPr/>
        </p:nvSpPr>
        <p:spPr>
          <a:xfrm>
            <a:off x="411480" y="477316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Bojan Baškot  |  EFBL  |  2026.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01168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Šta ćemo naučiti danas?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9611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21208" y="106070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21208" y="106070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24712" y="98755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Intuicija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24712" y="126187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Kovanica i slučajnost — zašto nam treba p?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89611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64608" y="106070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64608" y="106070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468112" y="98755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H₀ i H₁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68112" y="126187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Nulta i alternativna hipoteza — logika testiranja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185623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21208" y="202082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21208" y="202082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24712" y="194767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Definicija p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24712" y="222199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Šta p-vrijednost zaista mjeri — tačna definicija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185623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64608" y="202082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64608" y="202082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468112" y="194767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Distribucija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68112" y="222199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Kako izgleda p na grafikonu — rep distribucije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11480" y="281635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21208" y="298094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21208" y="29809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124712" y="290779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Značajnost α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24712" y="318211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Razina značajnosti i prag odluke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281635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64608" y="298094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64608" y="29809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468112" y="290779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Greške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68112" y="318211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I i Tip II — šta može poći naopako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11480" y="377647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21208" y="394106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21208" y="394106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124712" y="386791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Zablude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1124712" y="414223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Što p-vrijednost NIJE — najčešće pogrešne interpretacije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754880" y="3776472"/>
            <a:ext cx="40690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864608" y="3941064"/>
            <a:ext cx="493776" cy="493776"/>
          </a:xfrm>
          <a:prstGeom prst="ellipse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64608" y="394106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5468112" y="3867912"/>
            <a:ext cx="3246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Primjeri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5468112" y="4142232"/>
            <a:ext cx="32461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Korak-po-korak primjeri iz prakse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Motivacija: da li je kovanica fer?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749808"/>
          </a:xfrm>
          <a:prstGeom prst="rect">
            <a:avLst/>
          </a:prstGeom>
          <a:solidFill>
            <a:srgbClr val="E0F5F6"/>
          </a:solidFill>
          <a:ln w="12700">
            <a:solidFill>
              <a:srgbClr val="B2E0E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868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🪙  Scenario: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965960" y="868680"/>
            <a:ext cx="6583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Bacaš kovanicu 10 puta i dobiješ 9 glava. Sumnjao bi na lažnu kovanicu — ali kako to statistički dokazati?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1719072"/>
            <a:ext cx="2633472" cy="23042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719072"/>
            <a:ext cx="2633472" cy="347472"/>
          </a:xfrm>
          <a:prstGeom prst="rect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719072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Normalno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2121408"/>
            <a:ext cx="2633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 glava od 10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67512" y="2633472"/>
            <a:ext cx="347472" cy="347472"/>
          </a:xfrm>
          <a:prstGeom prst="ellipse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751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124712" y="2633472"/>
            <a:ext cx="347472" cy="347472"/>
          </a:xfrm>
          <a:prstGeom prst="ellipse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2471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581912" y="2633472"/>
            <a:ext cx="347472" cy="347472"/>
          </a:xfrm>
          <a:prstGeom prst="ellipse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58191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039112" y="2633472"/>
            <a:ext cx="347472" cy="347472"/>
          </a:xfrm>
          <a:prstGeom prst="ellipse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03911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496312" y="2633472"/>
            <a:ext cx="347472" cy="347472"/>
          </a:xfrm>
          <a:prstGeom prst="ellipse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9631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6751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751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112471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12471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58191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58191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03911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03911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49631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49631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11480" y="3429000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≈ 0,25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502920" y="3776472"/>
            <a:ext cx="245059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Potpuno očekivano kod fer kovanice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200400" y="1719072"/>
            <a:ext cx="2633472" cy="23042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200400" y="1719072"/>
            <a:ext cx="2633472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200400" y="1719072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Sumnjivo?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3200400" y="2121408"/>
            <a:ext cx="2633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 glava od 10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3456432" y="2633472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5643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913632" y="2633472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91363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370832" y="2633472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37083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828032" y="2633472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2803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285232" y="2633472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28523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456432" y="3017520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5643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3913632" y="3017520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91363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370832" y="3017520"/>
            <a:ext cx="347472" cy="347472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37083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482803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82803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528523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28523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3200400" y="3429000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≈ 0,055</a:t>
            </a:r>
            <a:endParaRPr lang="en-US" sz="1800" dirty="0"/>
          </a:p>
        </p:txBody>
      </p:sp>
      <p:sp>
        <p:nvSpPr>
          <p:cNvPr id="57" name="Text 55"/>
          <p:cNvSpPr/>
          <p:nvPr/>
        </p:nvSpPr>
        <p:spPr>
          <a:xfrm>
            <a:off x="3291840" y="3776472"/>
            <a:ext cx="245059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Malo neobično, ali možda slučajnost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5989320" y="1719072"/>
            <a:ext cx="2633472" cy="23042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5989320" y="1719072"/>
            <a:ext cx="2633472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989320" y="1719072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Jako sumnjivo!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5989320" y="2121408"/>
            <a:ext cx="2633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 glava od 10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6245352" y="26334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24535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6702552" y="26334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70255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7159752" y="26334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15975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7616952" y="26334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1695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074152" y="2633472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8074152" y="26334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245352" y="3017520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4535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702552" y="3017520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70255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7159752" y="3017520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715975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78" name="Shape 76"/>
          <p:cNvSpPr/>
          <p:nvPr/>
        </p:nvSpPr>
        <p:spPr>
          <a:xfrm>
            <a:off x="7616952" y="3017520"/>
            <a:ext cx="347472" cy="34747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61695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000" dirty="0"/>
          </a:p>
        </p:txBody>
      </p:sp>
      <p:sp>
        <p:nvSpPr>
          <p:cNvPr id="80" name="Shape 78"/>
          <p:cNvSpPr/>
          <p:nvPr/>
        </p:nvSpPr>
        <p:spPr>
          <a:xfrm>
            <a:off x="8074152" y="3017520"/>
            <a:ext cx="347472" cy="347472"/>
          </a:xfrm>
          <a:prstGeom prst="ellipse">
            <a:avLst/>
          </a:prstGeom>
          <a:solidFill>
            <a:srgbClr val="CCCCCC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8074152" y="30175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000" dirty="0"/>
          </a:p>
        </p:txBody>
      </p:sp>
      <p:sp>
        <p:nvSpPr>
          <p:cNvPr id="82" name="Text 80"/>
          <p:cNvSpPr/>
          <p:nvPr/>
        </p:nvSpPr>
        <p:spPr>
          <a:xfrm>
            <a:off x="5989320" y="3429000"/>
            <a:ext cx="26334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≈ 0,011</a:t>
            </a:r>
            <a:endParaRPr lang="en-US" sz="1800" dirty="0"/>
          </a:p>
        </p:txBody>
      </p:sp>
      <p:sp>
        <p:nvSpPr>
          <p:cNvPr id="83" name="Text 81"/>
          <p:cNvSpPr/>
          <p:nvPr/>
        </p:nvSpPr>
        <p:spPr>
          <a:xfrm>
            <a:off x="6080760" y="3776472"/>
            <a:ext cx="245059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Rijetko se dešava ako je kovanica fer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411480" y="4041648"/>
            <a:ext cx="8321040" cy="47548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48640" y="4059936"/>
            <a:ext cx="8138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P-vrijednost = vjerovatnoća da dobijemo ovako ekstreman ili ekstremniji rezultat AKO je kovanica zaista fer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Logika testiranja: H₀ i H₁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8321040" cy="685800"/>
          </a:xfrm>
          <a:prstGeom prst="rect">
            <a:avLst/>
          </a:prstGeom>
          <a:solidFill>
            <a:srgbClr val="FBF0CC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85039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⚖️  Analogija sudskog procesa: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383280" y="86868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Optuženi je NEVIN dok se krivica ne dokaže. Testu moraš dokazati da se nešto dešava — ne možeš samo sumnjati.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1627632"/>
            <a:ext cx="3977640" cy="2395728"/>
          </a:xfrm>
          <a:prstGeom prst="rect">
            <a:avLst/>
          </a:prstGeom>
          <a:solidFill>
            <a:srgbClr val="EBF0F4"/>
          </a:solidFill>
          <a:ln w="12700">
            <a:solidFill>
              <a:srgbClr val="34495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627632"/>
            <a:ext cx="3977640" cy="384048"/>
          </a:xfrm>
          <a:prstGeom prst="rect">
            <a:avLst/>
          </a:prstGeom>
          <a:solidFill>
            <a:srgbClr val="34495E"/>
          </a:solidFill>
          <a:ln w="12700">
            <a:solidFill>
              <a:srgbClr val="3449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627632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H₀  —  Nulta hipoteza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057400"/>
            <a:ext cx="3749040" cy="19019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Pretpostavka da "nema efekta"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Kovanica je fer (p = 0,5)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Lijek ne pomaže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Nema razlike između grupa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"Status quo" — polazna tačka testa.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Testirate DA LI možete odbaciti ovo.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754880" y="1627632"/>
            <a:ext cx="3977640" cy="2395728"/>
          </a:xfrm>
          <a:prstGeom prst="rect">
            <a:avLst/>
          </a:prstGeom>
          <a:solidFill>
            <a:srgbClr val="E0F5F6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1627632"/>
            <a:ext cx="3977640" cy="38404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627632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H₁  —  Alternativna hipoteza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92040" y="2057400"/>
            <a:ext cx="3749040" cy="19019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Ono što istraživač želi dokazati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Kovanica je nefer (p ≠ 0,5)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Lijek pomaže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Postoji razlika između grupa</a:t>
            </a:r>
            <a:endParaRPr lang="en-US" sz="1250" dirty="0"/>
          </a:p>
          <a:p>
            <a:pPr indent="0" marL="0">
              <a:buNone/>
            </a:pP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"Efekat postoji" — alternativa H₀.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Testom dajete prilike podacima da to potvrde.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279392" y="2578608"/>
            <a:ext cx="594360" cy="59436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79392" y="257860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11480" y="4133088"/>
            <a:ext cx="8321040" cy="438912"/>
          </a:xfrm>
          <a:prstGeom prst="rect">
            <a:avLst/>
          </a:prstGeom>
          <a:solidFill>
            <a:srgbClr val="0F2027"/>
          </a:solidFill>
          <a:ln w="12700">
            <a:solidFill>
              <a:srgbClr val="0F202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4151376"/>
            <a:ext cx="8138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Test NIKAD ne "dokazuje" H₁ — samo daje razloge da posumnjamo u H₀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Šta je tačno p-vrijednost?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8321040" cy="1261872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84124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2E0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Definicija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94360" y="1115568"/>
            <a:ext cx="8001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P-vrijednost je vjerovatnoća da dobijemo naše podatke (ili ekstremnije)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akko pretpostavimo da je nulta hipoteza H₀ tačna.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11480" y="2212848"/>
            <a:ext cx="2633472" cy="23042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2267712"/>
            <a:ext cx="26334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21208" y="2761488"/>
            <a:ext cx="241401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"naše podatke (ili ekstremnije)"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21208" y="3182112"/>
            <a:ext cx="2414016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samo tačno taj broj, nego taj broj ILI nešto još nevjerovatnije pod H₀. Rep distribucije, ne samo jedna točka.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2212848"/>
            <a:ext cx="2633472" cy="23042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2267712"/>
            <a:ext cx="26334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🎲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310128" y="2761488"/>
            <a:ext cx="241401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"vjerovatnoća"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310128" y="3182112"/>
            <a:ext cx="2414016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je broj između 0 i 1. Manji p znači da su naši podaci rjeđi (pod H₀). Ne znači vjerojatnost da je H₀ istinita!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89320" y="2212848"/>
            <a:ext cx="2633472" cy="230428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89320" y="2267712"/>
            <a:ext cx="26334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⚓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099048" y="2761488"/>
            <a:ext cx="241401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"ako je H₀ tačna"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099048" y="3182112"/>
            <a:ext cx="2414016" cy="1261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Ovo je ključno! Cijeli izračun pretpostavlja da H₀ vrijedi. P ne govori ništa o tome koliko je H₀ vjerovatna sama po sebi.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P-vrijednost kao površina repa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11480" y="713232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Distribucija testne statistike pod H₀ — zamislite da smo uradili isti test 10.000 puta kad H₀ vrijedi: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3904488"/>
            <a:ext cx="292608" cy="73152"/>
          </a:xfrm>
          <a:prstGeom prst="rect">
            <a:avLst/>
          </a:prstGeom>
          <a:solidFill>
            <a:srgbClr val="E8F5F5"/>
          </a:solidFill>
          <a:ln w="12700">
            <a:solidFill>
              <a:srgbClr val="E8F5F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68680" y="3813048"/>
            <a:ext cx="292608" cy="164592"/>
          </a:xfrm>
          <a:prstGeom prst="rect">
            <a:avLst/>
          </a:prstGeom>
          <a:solidFill>
            <a:srgbClr val="D0EBEC"/>
          </a:solidFill>
          <a:ln w="12700">
            <a:solidFill>
              <a:srgbClr val="D0EB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88720" y="3630168"/>
            <a:ext cx="292608" cy="347472"/>
          </a:xfrm>
          <a:prstGeom prst="rect">
            <a:avLst/>
          </a:prstGeom>
          <a:solidFill>
            <a:srgbClr val="B2DCDD"/>
          </a:solidFill>
          <a:ln w="12700">
            <a:solidFill>
              <a:srgbClr val="B2DCDD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08760" y="3383280"/>
            <a:ext cx="292608" cy="594360"/>
          </a:xfrm>
          <a:prstGeom prst="rect">
            <a:avLst/>
          </a:prstGeom>
          <a:solidFill>
            <a:srgbClr val="8DCBCD"/>
          </a:solidFill>
          <a:ln w="12700">
            <a:solidFill>
              <a:srgbClr val="8DCBC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828800" y="3017520"/>
            <a:ext cx="292608" cy="960120"/>
          </a:xfrm>
          <a:prstGeom prst="rect">
            <a:avLst/>
          </a:prstGeom>
          <a:solidFill>
            <a:srgbClr val="B2E0E2"/>
          </a:solidFill>
          <a:ln w="12700">
            <a:solidFill>
              <a:srgbClr val="B2E0E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148840" y="2624328"/>
            <a:ext cx="292608" cy="1353312"/>
          </a:xfrm>
          <a:prstGeom prst="rect">
            <a:avLst/>
          </a:prstGeom>
          <a:solidFill>
            <a:srgbClr val="0D8A8F"/>
          </a:solidFill>
          <a:ln w="12700">
            <a:solidFill>
              <a:srgbClr val="0D8A8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468880" y="2313432"/>
            <a:ext cx="292608" cy="1664208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88920" y="2103120"/>
            <a:ext cx="292608" cy="1874520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108960" y="2194560"/>
            <a:ext cx="292608" cy="1783080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29000" y="2514600"/>
            <a:ext cx="292608" cy="1463040"/>
          </a:xfrm>
          <a:prstGeom prst="rect">
            <a:avLst/>
          </a:prstGeom>
          <a:solidFill>
            <a:srgbClr val="0D8A8F"/>
          </a:solidFill>
          <a:ln w="12700">
            <a:solidFill>
              <a:srgbClr val="0D8A8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49040" y="2926080"/>
            <a:ext cx="292608" cy="1051560"/>
          </a:xfrm>
          <a:prstGeom prst="rect">
            <a:avLst/>
          </a:prstGeom>
          <a:solidFill>
            <a:srgbClr val="B2E0E2"/>
          </a:solidFill>
          <a:ln w="12700">
            <a:solidFill>
              <a:srgbClr val="B2E0E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069080" y="3319272"/>
            <a:ext cx="292608" cy="658368"/>
          </a:xfrm>
          <a:prstGeom prst="rect">
            <a:avLst/>
          </a:prstGeom>
          <a:solidFill>
            <a:srgbClr val="8DCBCD"/>
          </a:solidFill>
          <a:ln w="12700">
            <a:solidFill>
              <a:srgbClr val="8DCBC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89120" y="3611880"/>
            <a:ext cx="292608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09160" y="3776472"/>
            <a:ext cx="292608" cy="2011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029200" y="3867912"/>
            <a:ext cx="292608" cy="10972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349240" y="3922776"/>
            <a:ext cx="292608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" y="3977640"/>
            <a:ext cx="5166360" cy="18288"/>
          </a:xfrm>
          <a:prstGeom prst="rect">
            <a:avLst/>
          </a:prstGeom>
          <a:solidFill>
            <a:srgbClr val="34495E"/>
          </a:solidFill>
          <a:ln w="12700">
            <a:solidFill>
              <a:srgbClr val="34495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063240" y="40233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74720" y="4023360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Testna statistika →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370832" y="2148840"/>
            <a:ext cx="22860" cy="1828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023360" y="1810512"/>
            <a:ext cx="777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Naš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rezultat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370832" y="2743200"/>
            <a:ext cx="1353312" cy="256032"/>
          </a:xfrm>
          <a:prstGeom prst="rect">
            <a:avLst/>
          </a:prstGeom>
          <a:solidFill>
            <a:srgbClr val="C0392B">
              <a:alpha val="40000"/>
            </a:srgbClr>
          </a:solidFill>
          <a:ln w="12700">
            <a:solidFill>
              <a:srgbClr val="C0392B">
                <a:alpha val="40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407408" y="2761488"/>
            <a:ext cx="12984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p-vrijednost (površina repa) →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989320" y="1078992"/>
            <a:ext cx="27889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989320" y="1078992"/>
            <a:ext cx="64008" cy="960120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44768" y="1161288"/>
            <a:ext cx="2587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Velik dio: p blizu 1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144768" y="1463040"/>
            <a:ext cx="25603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Naš rezultat je "u sredini" distribucije — potpuno uobičajen pod H₀. Nema dokaza protiv H₀.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989320" y="2148840"/>
            <a:ext cx="27889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989320" y="2148840"/>
            <a:ext cx="64008" cy="9601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144768" y="2231136"/>
            <a:ext cx="2587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Srednji dio: p ≈ 0,05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144768" y="2532888"/>
            <a:ext cx="25603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Naš rezultat je u repu, ali još uvijek ne ekstremno. Granična situacija.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89320" y="3218688"/>
            <a:ext cx="27889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989320" y="3218688"/>
            <a:ext cx="64008" cy="9601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44768" y="3300984"/>
            <a:ext cx="25877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Mali rep: p &lt; 0,01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6144768" y="3602736"/>
            <a:ext cx="25603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Naš rezultat je jako daleko u repu — rijedak pod H₀. Jaki dokaz protiv H₀.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11480" y="4370832"/>
            <a:ext cx="8321040" cy="36576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48640" y="4389120"/>
            <a:ext cx="8138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📐  P-vrijednost = površina pod krivuljom desno od naše testne statistike (ili lijevo, ili obostrano)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Šta tačno znači "mali p"?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6858000" cy="502920"/>
          </a:xfrm>
          <a:prstGeom prst="rect">
            <a:avLst/>
          </a:prstGeom>
          <a:solidFill>
            <a:srgbClr val="B2E0E2"/>
          </a:solidFill>
          <a:ln w="12700">
            <a:solidFill>
              <a:srgbClr val="B2E0E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82296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0,85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103120" y="82296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Uobičajeno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0" y="82296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B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Potpuno u skladu s H₀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11480" y="1444752"/>
            <a:ext cx="5966460" cy="502920"/>
          </a:xfrm>
          <a:prstGeom prst="rect">
            <a:avLst/>
          </a:prstGeom>
          <a:solidFill>
            <a:srgbClr val="A8D5B5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44752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0,30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103120" y="1444752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Nije neuobičajeno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0" y="1444752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Može se desiti pod H₀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2066544"/>
            <a:ext cx="5074920" cy="502920"/>
          </a:xfrm>
          <a:prstGeom prst="rect">
            <a:avLst/>
          </a:prstGeom>
          <a:solidFill>
            <a:srgbClr val="FBF0CC"/>
          </a:solidFill>
          <a:ln w="12700">
            <a:solidFill>
              <a:srgbClr val="FBF0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066544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0,10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03120" y="2066544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Pomalo rijetko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0" y="2066544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Granica — slabi dokaz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2688336"/>
            <a:ext cx="4183380" cy="502920"/>
          </a:xfrm>
          <a:prstGeom prst="rect">
            <a:avLst/>
          </a:prstGeom>
          <a:solidFill>
            <a:srgbClr val="FADDC7"/>
          </a:solidFill>
          <a:ln w="12700">
            <a:solidFill>
              <a:srgbClr val="FADDC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688336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354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0,05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03120" y="2688336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354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Konvencionalni prag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0" y="2688336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354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Standardni α u nauci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3310128"/>
            <a:ext cx="3291840" cy="502920"/>
          </a:xfrm>
          <a:prstGeom prst="rect">
            <a:avLst/>
          </a:prstGeom>
          <a:solidFill>
            <a:srgbClr val="FADBD8"/>
          </a:solidFill>
          <a:ln w="12700">
            <a:solidFill>
              <a:srgbClr val="FADBD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310128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0,01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103120" y="3310128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Rijetko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29200" y="3310128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Snažan dokaz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11480" y="3931920"/>
            <a:ext cx="2400300" cy="502920"/>
          </a:xfrm>
          <a:prstGeom prst="rect">
            <a:avLst/>
          </a:prstGeom>
          <a:solidFill>
            <a:srgbClr val="FADBD8"/>
          </a:solidFill>
          <a:ln w="12700">
            <a:solidFill>
              <a:srgbClr val="FADB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393192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= 0,001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2103120" y="393192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Vrlo rijetko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029200" y="3931920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Jako snažan dokaz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11480" y="4553712"/>
            <a:ext cx="8321040" cy="411480"/>
          </a:xfrm>
          <a:prstGeom prst="rect">
            <a:avLst/>
          </a:prstGeom>
          <a:solidFill>
            <a:srgbClr val="0B6E72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4572000"/>
            <a:ext cx="813816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 p ne znači da je H₀ nemoguća — znači da su podaci neobični AKO je H₀ tačna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Razina značajnosti α (alpha)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11480" y="804672"/>
            <a:ext cx="8321040" cy="685800"/>
          </a:xfrm>
          <a:prstGeom prst="rect">
            <a:avLst/>
          </a:prstGeom>
          <a:solidFill>
            <a:srgbClr val="E0F5F6"/>
          </a:solidFill>
          <a:ln w="12700">
            <a:solidFill>
              <a:srgbClr val="0B6E7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850392"/>
            <a:ext cx="8092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F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(alpha) je prag koji UNAPRIJED biramo — prag ispod kojeg ćemo proglasiti rezultat "statistički značajnim" i odbaciti H₀.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627632"/>
            <a:ext cx="3886200" cy="1298448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" y="1783080"/>
            <a:ext cx="777240" cy="777240"/>
          </a:xfrm>
          <a:prstGeom prst="ellipse">
            <a:avLst/>
          </a:prstGeom>
          <a:solidFill>
            <a:srgbClr val="1A7A44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78308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481328" y="171907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&lt; α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481328" y="2121408"/>
            <a:ext cx="26517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Odbacujemo H₀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7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Rezultat je statistički značajan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846320" y="1627632"/>
            <a:ext cx="3886200" cy="1298448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029200" y="1783080"/>
            <a:ext cx="777240" cy="7772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0" y="178308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916168" y="171907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≥ α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916168" y="2121408"/>
            <a:ext cx="265176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odbacujemo H₀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Nedovoljno dokaza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233672" y="2084832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33672" y="2084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11480" y="3063240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4495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Uobičajene vrijednosti α u nauci: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3401568"/>
            <a:ext cx="192024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45643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 = 0,10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02920" y="3858768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Istraživačke studije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4370832"/>
            <a:ext cx="1737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Liberalniji kriterij, manje strog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496312" y="3401568"/>
            <a:ext cx="192024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587752" y="345643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 = 0,05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2587752" y="3858768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Medicina, psihologija, ekonomija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587752" y="4370832"/>
            <a:ext cx="1737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Zlatni standard — 5% prihvaćeni rizik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581144" y="3401568"/>
            <a:ext cx="192024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72584" y="345643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 = 0,01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672584" y="3858768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Farmacija, sigurnost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672584" y="4370832"/>
            <a:ext cx="1737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Stroži kriterij — veća sigurnost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665976" y="3401568"/>
            <a:ext cx="1920240" cy="14813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757416" y="345643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6E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 = 0,001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757416" y="3858768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Fizika čestica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757416" y="4370832"/>
            <a:ext cx="17373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Ekstra strog — '5 sigma' standard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8288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Greške pri testiranju: Tip I i Tip II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11480" y="71323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Svaka odluka nosi rizik greške — i to dvovrsne: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0" y="786384"/>
            <a:ext cx="2834640" cy="38404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0" y="786384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 je TAČNA (u populaciji)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577840" y="786384"/>
            <a:ext cx="2834640" cy="384048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77840" y="786384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 je LAŽNA (u populaciji)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1170432"/>
            <a:ext cx="2514600" cy="141732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170432"/>
            <a:ext cx="256032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Odbacujemo H₀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 &lt; α)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11480" y="2587752"/>
            <a:ext cx="2514600" cy="1417320"/>
          </a:xfrm>
          <a:prstGeom prst="rect">
            <a:avLst/>
          </a:prstGeom>
          <a:solidFill>
            <a:srgbClr val="F4F6F8"/>
          </a:solidFill>
          <a:ln w="12700">
            <a:solidFill>
              <a:srgbClr val="DDE4E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587752"/>
            <a:ext cx="256032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odbacujemo H₀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 ≥ α)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170432"/>
            <a:ext cx="2834640" cy="1417320"/>
          </a:xfrm>
          <a:prstGeom prst="rect">
            <a:avLst/>
          </a:prstGeom>
          <a:solidFill>
            <a:srgbClr val="FADBD8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834640" y="128016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❌  GREŠKA TIPA 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834640" y="1645920"/>
            <a:ext cx="2651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Lažno pozitivna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"Alarm bez požara"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Vjerovatnoća = α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577840" y="1170432"/>
            <a:ext cx="2834640" cy="1417320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69280" y="128016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ISPRAVNA ODLUKA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669280" y="1645920"/>
            <a:ext cx="2651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Snaga testa (1−β)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Ispravno odbacujemo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 kad je lažna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0" y="2587752"/>
            <a:ext cx="2834640" cy="1417320"/>
          </a:xfrm>
          <a:prstGeom prst="rect">
            <a:avLst/>
          </a:prstGeom>
          <a:solidFill>
            <a:srgbClr val="D5F0E0"/>
          </a:solidFill>
          <a:ln w="12700">
            <a:solidFill>
              <a:srgbClr val="1A7A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834640" y="269748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7A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ISPRAVNA ODLUKA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834640" y="3063240"/>
            <a:ext cx="2651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Ispravno ne odbacujemo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 kad je tačna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Vjerovatnoća = 1−α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577840" y="2587752"/>
            <a:ext cx="2834640" cy="1417320"/>
          </a:xfrm>
          <a:prstGeom prst="rect">
            <a:avLst/>
          </a:prstGeom>
          <a:solidFill>
            <a:srgbClr val="FBF0CC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0" y="269748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⚠️  GREŠKA TIPA II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669280" y="3063240"/>
            <a:ext cx="2651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Lažno negativna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"Propušteni požar"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3449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Vjerovatnoća = β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2026-04-29T06:06:11Z</dcterms:created>
  <dcterms:modified xsi:type="dcterms:W3CDTF">2026-04-29T06:06:11Z</dcterms:modified>
</cp:coreProperties>
</file>