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4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31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2563EB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498080" y="2926080"/>
            <a:ext cx="2011680" cy="2011680"/>
          </a:xfrm>
          <a:prstGeom prst="ellipse">
            <a:avLst/>
          </a:prstGeom>
          <a:solidFill>
            <a:srgbClr val="0D9488">
              <a:alpha val="2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777240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7DD3FC"/>
                </a:solidFill>
              </a:rPr>
              <a:t>Vježbe — Poglavlje 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7772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</a:rPr>
              <a:t>Testiranje hipoteza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</a:rPr>
              <a:t>i intervali pouzdanosti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</a:rPr>
              <a:t>u regresiji (R)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457200" y="3200400"/>
            <a:ext cx="3657600" cy="0"/>
          </a:xfrm>
          <a:prstGeom prst="line">
            <a:avLst/>
          </a:prstGeom>
          <a:noFill/>
          <a:ln w="25400">
            <a:solidFill>
              <a:srgbClr val="0D948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3364992"/>
            <a:ext cx="155448" cy="15544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713232" y="333756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t-test za nagib i odsječak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3694176"/>
            <a:ext cx="155448" cy="15544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713232" y="3666744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Intervali pouzdanosti (confint)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4023360"/>
            <a:ext cx="155448" cy="15544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713232" y="399592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Dummy varijable u regresiji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352544"/>
            <a:ext cx="155448" cy="15544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713232" y="4325112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Heteroskedastičnost i robusne SE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681728"/>
            <a:ext cx="155448" cy="15544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6" name="Text 14"/>
          <p:cNvSpPr/>
          <p:nvPr/>
        </p:nvSpPr>
        <p:spPr>
          <a:xfrm>
            <a:off x="713232" y="465429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t-distribucija za male uzorke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4919472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</a:rPr>
              <a:t>Na osnovu: Econometrics with R — poglavlje 5</a:t>
            </a: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Vježba 6 — CI za dummy model i testiranje razlike u grupama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10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Da li je razlika u prosjecima između malih i velikih razreda statistički značajna?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61188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447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95% CI za koeficijente u dummy modelu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confint(dummy_model)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     2.5 %    97.5 %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647.338594 652.81500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DTRUE         3.539562  10.79931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Interpretacija: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CI za β₁ = [3.54, 10.80]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0 nije u ovom intervalu!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--&gt; Odbacujemo H0: β1 = 0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Dodajemo grupne predviđene vrijednosti na grafikon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plot(CASchools$score ~ CASchools$D, pch=19, cex=0.5,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col = "steelblue", xlab = "D", ylab = "Test Score")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points(x = CASchools$D, y = predict(dummy_model),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col = "red", pch = 20)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639312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CI za razliku β̂₁: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89320" y="2331720"/>
            <a:ext cx="2560320" cy="0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309360" y="2176272"/>
            <a:ext cx="0" cy="320040"/>
          </a:xfrm>
          <a:prstGeom prst="line">
            <a:avLst/>
          </a:prstGeom>
          <a:noFill/>
          <a:ln w="25400">
            <a:solidFill>
              <a:srgbClr val="DC262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36208" y="2029968"/>
            <a:ext cx="228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DC2626"/>
                </a:solidFill>
              </a:rPr>
              <a:t>0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766560" y="2176272"/>
            <a:ext cx="0" cy="32004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85632" y="2176272"/>
            <a:ext cx="0" cy="32004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766560" y="2249424"/>
            <a:ext cx="1719072" cy="155448"/>
          </a:xfrm>
          <a:prstGeom prst="rect">
            <a:avLst/>
          </a:prstGeom>
          <a:solidFill>
            <a:srgbClr val="16A34A">
              <a:alpha val="35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7443216" y="2231136"/>
            <a:ext cx="164592" cy="164592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9" name="Text 17"/>
          <p:cNvSpPr/>
          <p:nvPr/>
        </p:nvSpPr>
        <p:spPr>
          <a:xfrm>
            <a:off x="6638544" y="2029968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6A34A"/>
                </a:solidFill>
              </a:rPr>
              <a:t>3.54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7388352" y="2029968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B2A4A"/>
                </a:solidFill>
              </a:rPr>
              <a:t>7.17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321040" y="2029968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6A34A"/>
                </a:solidFill>
              </a:rPr>
              <a:t>10.80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5943600" y="257860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6A34A"/>
                </a:solidFill>
              </a:rPr>
              <a:t>0 je IZVAN intervala → odbaci H₀!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943600" y="29443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Zaključak: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0" y="3218688"/>
            <a:ext cx="2743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Okruzi sa STR &lt; 20 imaju u prosjeku 7.17 boda više nego okruzi sa STR ≥ 20. Razlika je statistički značajna (p = 0.00012).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0040" y="5138928"/>
            <a:ext cx="54864" cy="4754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6" name="Shape 24"/>
          <p:cNvSpPr/>
          <p:nvPr/>
        </p:nvSpPr>
        <p:spPr>
          <a:xfrm>
            <a:off x="374904" y="5138928"/>
            <a:ext cx="8449056" cy="475488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" y="521208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predict() funkcija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84632" y="5468112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predict(model) vraća predviđene vrijednosti Ŷᵢ za sve opservacije. Za dummy model: vraća β̂₀ ili β̂₀+β̂₁ zavisno od D.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Teorija — Heteroskedastičnost vs. </a:t>
            </a:r>
            <a:r>
              <a:rPr lang="en-US" sz="2100" b="1" dirty="0" err="1" smtClean="0">
                <a:solidFill>
                  <a:srgbClr val="FFFFFF"/>
                </a:solidFill>
              </a:rPr>
              <a:t>Homoskedastičnost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TEORIJA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11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Varijansa grešaka — konstantna ili promjenjiva sa X?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63040"/>
            <a:ext cx="4114800" cy="2606040"/>
          </a:xfrm>
          <a:prstGeom prst="rect">
            <a:avLst/>
          </a:prstGeom>
          <a:solidFill>
            <a:srgbClr val="DCFCE7"/>
          </a:solidFill>
          <a:ln w="9525">
            <a:solidFill>
              <a:srgbClr val="16A3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36192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A34A"/>
                </a:solidFill>
              </a:rPr>
              <a:t>Homoskedastičnost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186537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Var(uᵢ | Xᵢ = x) = σ²  za sve i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2249424"/>
            <a:ext cx="38404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Varijansa grešaka je ista za sve vrijednosti X.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Specijalni slučaj heteroskedastičnosti.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Summary() i confint() daju valjane rezultate.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663440" y="1463040"/>
            <a:ext cx="4114800" cy="2606040"/>
          </a:xfrm>
          <a:prstGeom prst="rect">
            <a:avLst/>
          </a:prstGeom>
          <a:solidFill>
            <a:srgbClr val="FEE2E2"/>
          </a:solidFill>
          <a:ln w="9525">
            <a:solidFill>
              <a:srgbClr val="DC262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1536192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C2626"/>
                </a:solidFill>
              </a:rPr>
              <a:t>Heteroskedastičnost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00600" y="186537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Var(uᵢ | Xᵢ = x) = σ²ᵢ  (razlikuje se!)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800600" y="2249424"/>
            <a:ext cx="38404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Varijansa grešaka se mijenja sa X.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Česta u ekonomskim podacima.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Summary() daje POGREŠNE SE → koristiti robusne!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" y="4206240"/>
            <a:ext cx="8503920" cy="594360"/>
          </a:xfrm>
          <a:prstGeom prst="rect">
            <a:avLst/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38912" y="4315968"/>
            <a:ext cx="384048" cy="384048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18" name="Text 16"/>
          <p:cNvSpPr/>
          <p:nvPr/>
        </p:nvSpPr>
        <p:spPr>
          <a:xfrm>
            <a:off x="438912" y="43159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!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32688" y="4279392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Ignorisanje heteroskedastičnosti → pogrešne t-statistike → pogrešni zaključci o značajnosti koeficijenata!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20040" y="4892040"/>
            <a:ext cx="54864" cy="4754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1" name="Shape 19"/>
          <p:cNvSpPr/>
          <p:nvPr/>
        </p:nvSpPr>
        <p:spPr>
          <a:xfrm>
            <a:off x="374904" y="4892040"/>
            <a:ext cx="8449056" cy="475488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" y="49651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Primjer: zarade i obrazovanje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" y="5221224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Visoko obrazovani imaju veću disperziju zarada (mogu zarađivati i malo i puno). Nisko obrazovani imaju ograničen raspon. → Heteroskedastičnost!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Vježba 7 — Robusne standardne greške: vcovHC() i coeftest()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7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12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Eicker-Huber-White robusne SE su sigurne i kada postoji heteroskedastičnost: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74904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584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library(sandwich); library(lmtest)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Heteroskedastičnost-robustna var-cov matrica (HC1 = Stata default)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vcov &lt;- vcovHC(linear_model, type = 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vcov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(Intercept)        STR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 107.419993 -5.3639114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STR           -5.363911  0.2698692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Robusne SE = kvadratni korijen dijagonale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robust_se &lt;- sqrt(diag(vcov))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robust_se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    STR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10.3643617   0.5194893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t-test sa robusnim SE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coeftest(linear_model, vcov. = vcov)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Estimate Std.Error t value  Pr(&gt;|t|)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698.933  10.364    67.44   &lt;2.2e-16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STR          -2.280   0.519    -4.39   1.447e-05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76732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Standardne vs. Robusne SE: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943600" y="1920240"/>
            <a:ext cx="2651760" cy="105156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53328" y="1993392"/>
            <a:ext cx="2432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summary() SE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053328" y="2286000"/>
            <a:ext cx="2432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SE(β̂₁) = 0.4798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053328" y="2606040"/>
            <a:ext cx="24323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</a:rPr>
              <a:t>Pretpostavlja homoskedastičnost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943600" y="3127248"/>
            <a:ext cx="2651760" cy="1051560"/>
          </a:xfrm>
          <a:prstGeom prst="rect">
            <a:avLst/>
          </a:prstGeom>
          <a:solidFill>
            <a:srgbClr val="CCFBF1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53328" y="3200400"/>
            <a:ext cx="2432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Robusne SE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053328" y="3493008"/>
            <a:ext cx="2432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SE(β̂₁) = 0.5195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053328" y="3813048"/>
            <a:ext cx="24323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</a:rPr>
              <a:t>Konzistentne i uz heteroskedastičnost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943600" y="4343400"/>
            <a:ext cx="2651760" cy="713232"/>
          </a:xfrm>
          <a:prstGeom prst="rect">
            <a:avLst/>
          </a:prstGeom>
          <a:solidFill>
            <a:srgbClr val="FEF9C3"/>
          </a:solidFill>
          <a:ln w="9525">
            <a:solidFill>
              <a:srgbClr val="D9770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53328" y="4407408"/>
            <a:ext cx="243230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Razlika je mala ovdje, ali može biti velika kod jake heteroskedastičnosti!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0040" y="5285232"/>
            <a:ext cx="54864" cy="4572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3" name="Shape 21"/>
          <p:cNvSpPr/>
          <p:nvPr/>
        </p:nvSpPr>
        <p:spPr>
          <a:xfrm>
            <a:off x="374904" y="5285232"/>
            <a:ext cx="8449056" cy="45720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" y="535838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Koje pakete instalirati?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4632" y="5614416"/>
            <a:ext cx="8229600" cy="54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install.packages(c("sandwich", "lmtest", "car"))  — ova tri paketa pokrivaju robusne SE, coeftest i linearHypothesis.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Vježba 8 — Posljedice ignorisanja heteroskedastičnosti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8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13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</a:rPr>
              <a:t>Monte Carlo simulacija: koliko često pogrešno odbacujemo tačnu H₀ sa standardnim vs. robusnim SE?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65760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493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library(car)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 &lt;- c(); t.rob &lt;- c()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(i in 1:10000) {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X &lt;- 1:1000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Y &lt;- rnorm(1000, mean = X, sd = 0.6 * X)  # heteroskedastično!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reg &lt;- lm(Y ~ X)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# Test H0: β1 = 1 (TAČNA hipoteza!)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t[i]     &lt;- linearHypothesis(reg, "X = 1")$'Pr(&gt;F)'[2] &lt; 0.05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t.rob[i] &lt;- linearHypothesis(reg, "X = 1",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white.adjust = "hc1")$'Pr(&gt;F)'[2] &lt; 0.05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round(cbind(t = mean(t), t.rob = mean(t.rob)), 3)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t  t.rob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[1,] 0.073  0.050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1719072"/>
          </a:xfrm>
          <a:prstGeom prst="rect">
            <a:avLst/>
          </a:prstGeom>
          <a:solidFill>
            <a:srgbClr val="FEE2E2"/>
          </a:solidFill>
          <a:ln w="9525">
            <a:solidFill>
              <a:srgbClr val="DC262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97880" y="1508760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</a:rPr>
              <a:t>Standardni test (lažno odbacuje)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897880" y="176479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DC2626"/>
                </a:solidFill>
              </a:rPr>
              <a:t>7.3%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897880" y="224028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Trebalo bi biti 5%!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Greška tipa I uvećana za 46%.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806440" y="3273552"/>
            <a:ext cx="3017520" cy="1719072"/>
          </a:xfrm>
          <a:prstGeom prst="rect">
            <a:avLst/>
          </a:prstGeom>
          <a:solidFill>
            <a:srgbClr val="DCFCE7"/>
          </a:solidFill>
          <a:ln w="9525">
            <a:solidFill>
              <a:srgbClr val="16A3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97880" y="3364992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6A34A"/>
                </a:solidFill>
              </a:rPr>
              <a:t>Robusni test (lažno odbacuje)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897880" y="3621024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6A34A"/>
                </a:solidFill>
              </a:rPr>
              <a:t>5.0%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897880" y="409651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Tačno nominalni nivo!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Robusni test radi ispravno.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5193792"/>
            <a:ext cx="54864" cy="47548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9" name="Shape 17"/>
          <p:cNvSpPr/>
          <p:nvPr/>
        </p:nvSpPr>
        <p:spPr>
          <a:xfrm>
            <a:off x="374904" y="5193792"/>
            <a:ext cx="8449056" cy="475488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" y="526694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</a:rPr>
              <a:t>Zaključak simulacije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" y="5522976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Standardne SE precjenjuju preciznost kada postoji heteroskedastičnost → premalo p-vrijednosti → previše odbačenih hipoteza. Uvijek koristite robusne SE u praksi!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Vježba 9 — Mali uzorci: simulacija t-distribucije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9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14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Uz homoskedastične normalne greške, t-statistike slijede t-distribuciju čak i za mali n: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767328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6027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Simuliramo 10 000 t-statistika za n=20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beta_0 &lt;- c(); beta_1 &lt;- c()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(i in 1:10000) {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X   &lt;- runif(20, 0, 20)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Y   &lt;- rnorm(n = 20, mean = X)  # β0=0, β1=1, greška ~ N(0,1)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reg &lt;- summary(lm(Y ~ X))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# t = (β̂ - β_prava) / SE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beta_0[i] &lt;- (reg$coef[1,1] - 0) / reg$coef[1,2]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beta_1[i] &lt;- (reg$coef[2,1] - 1) / reg$coef[2,2]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Upoređujemo sa teorijskom t_18 distribucijom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DF = n - k - 1 = 20 - 1 - 1 = 18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par(mfrow = c(1, 2))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plot(density(beta_1), main = 'beta_1'); curve(dt(x,18), add=T, col='red')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785616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Teorija: zašto tₙ₋₂?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943600" y="18288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t-distribucija nastaje kao: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943600" y="2103120"/>
            <a:ext cx="2743200" cy="502920"/>
          </a:xfrm>
          <a:prstGeom prst="rect">
            <a:avLst/>
          </a:prstGeom>
          <a:solidFill>
            <a:srgbClr val="DBEAFE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0" y="210312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Z / √(W/M)  ~  t_M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943600" y="269748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Z ~ N(0,1) (normalna)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5943600" y="297180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W ~ χ²_M (hi-kvadrat)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5943600" y="324612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Z i W su nezavisni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943600" y="352044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0" y="3794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</a:rPr>
              <a:t>Za n=20, k=1: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943600" y="406908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</a:rPr>
              <a:t>DF = 20 - 1 - 1 = 18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5943600" y="434340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</a:rPr>
              <a:t>β̂ ~ t₁₈ (ne Z!)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20040" y="5285232"/>
            <a:ext cx="54864" cy="4572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3" name="Shape 21"/>
          <p:cNvSpPr/>
          <p:nvPr/>
        </p:nvSpPr>
        <p:spPr>
          <a:xfrm>
            <a:off x="374904" y="5285232"/>
            <a:ext cx="8449056" cy="45720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" y="535838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Kada koristiti t vs. Z distribuciju?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4632" y="5614416"/>
            <a:ext cx="8229600" cy="54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Mali n (&lt; 60): koristiti t. Veliki n: t ≈ Z, ali t je uvijek siguran izbor. R automatski koristi t u summary() i confint().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Česta pitanja </a:t>
            </a:r>
            <a:r>
              <a:rPr lang="en-US" sz="2100" b="1" dirty="0" err="1">
                <a:solidFill>
                  <a:srgbClr val="FFFFFF"/>
                </a:solidFill>
              </a:rPr>
              <a:t>i</a:t>
            </a:r>
            <a:r>
              <a:rPr lang="en-US" sz="2100" b="1" dirty="0">
                <a:solidFill>
                  <a:srgbClr val="FFFFFF"/>
                </a:solidFill>
              </a:rPr>
              <a:t> </a:t>
            </a:r>
            <a:r>
              <a:rPr lang="en-US" sz="2100" b="1" dirty="0" err="1" smtClean="0">
                <a:solidFill>
                  <a:srgbClr val="FFFFFF"/>
                </a:solidFill>
              </a:rPr>
              <a:t>greške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DC262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PAŽNJA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15 / 16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20040" y="978408"/>
            <a:ext cx="8503920" cy="749808"/>
          </a:xfrm>
          <a:prstGeom prst="rect">
            <a:avLst/>
          </a:prstGeom>
          <a:solidFill>
            <a:srgbClr val="DBEAFE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973836"/>
            <a:ext cx="54864" cy="74980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9" name="Text 7"/>
          <p:cNvSpPr/>
          <p:nvPr/>
        </p:nvSpPr>
        <p:spPr>
          <a:xfrm>
            <a:off x="475488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P: Zašto summary() i coeftest() mogu dati različite SE?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75488" y="126187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O: summary() koristi homoskedastičnost-only SE. coeftest(vcov=vcovHC()) koristi robusne SE. Obje su ispravne pod različitim pretpostavkama.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0040" y="1792224"/>
            <a:ext cx="8503920" cy="749808"/>
          </a:xfrm>
          <a:prstGeom prst="rect">
            <a:avLst/>
          </a:prstGeom>
          <a:solidFill>
            <a:srgbClr val="FEF3C7"/>
          </a:solidFill>
          <a:ln w="6350">
            <a:solidFill>
              <a:srgbClr val="D9770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" y="1737360"/>
            <a:ext cx="54864" cy="74980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3" name="Text 11"/>
          <p:cNvSpPr/>
          <p:nvPr/>
        </p:nvSpPr>
        <p:spPr>
          <a:xfrm>
            <a:off x="475488" y="1783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P: Da li |t| &gt; 1.96 uvijek znači 'značajno'?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" y="208483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O: Na 5% nivou i za veliki n: da. Ali uvijek provjerite i p-vrijednost. Za mali n kritična vrijednost je veća od 1.96 (koristite qt(0.975, df)).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2633472"/>
            <a:ext cx="8503920" cy="749808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2560320"/>
            <a:ext cx="54864" cy="74980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475488" y="26060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P: Šta ako CI za β₁ sadrži 0?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" y="290779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O: Ne odbacujemo H₀: β₁=0. Regresor nije statistički značajan na datom nivou. To ne znači da nema efekta — možda nemamo dovoljno podataka.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20040" y="3383280"/>
            <a:ext cx="8503920" cy="749808"/>
          </a:xfrm>
          <a:prstGeom prst="rect">
            <a:avLst/>
          </a:prstGeom>
          <a:solidFill>
            <a:srgbClr val="FEE2E2"/>
          </a:solidFill>
          <a:ln w="6350">
            <a:solidFill>
              <a:srgbClr val="DC262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0040" y="3383280"/>
            <a:ext cx="54864" cy="74980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1" name="Text 19"/>
          <p:cNvSpPr/>
          <p:nvPr/>
        </p:nvSpPr>
        <p:spPr>
          <a:xfrm>
            <a:off x="475488" y="3429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</a:rPr>
              <a:t>P: Kako znati da li postoji heteroskedastičnost?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5488" y="37307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O: Vizuelno: plot(model) → Residuals vs. Fitted. Formalni testovi: Breusch-Pagan (bptest()) ili White test. Ako sumnjate — uvijek koristite robusne SE.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20040" y="4206240"/>
            <a:ext cx="8503920" cy="749808"/>
          </a:xfrm>
          <a:prstGeom prst="rect">
            <a:avLst/>
          </a:prstGeom>
          <a:solidFill>
            <a:srgbClr val="EDE9FE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0040" y="4206240"/>
            <a:ext cx="54864" cy="74980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5" name="Text 23"/>
          <p:cNvSpPr/>
          <p:nvPr/>
        </p:nvSpPr>
        <p:spPr>
          <a:xfrm>
            <a:off x="475488" y="42519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P: Šta je razlika između F-testa i t-testa?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75488" y="455371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O: t-test testira jedan koeficijent. F = t² za jedan regresor. F-test je potreban za testiranje više ograničenja istovremeno (poglavlje 7).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16 / 16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Rezime i </a:t>
            </a:r>
            <a:r>
              <a:rPr lang="en-US" sz="2400" b="1" dirty="0" err="1">
                <a:solidFill>
                  <a:srgbClr val="FFFFFF"/>
                </a:solidFill>
              </a:rPr>
              <a:t>domaći</a:t>
            </a:r>
            <a:r>
              <a:rPr lang="en-US" sz="2400" b="1" dirty="0">
                <a:solidFill>
                  <a:srgbClr val="FFFFFF"/>
                </a:solidFill>
              </a:rPr>
              <a:t> </a:t>
            </a:r>
            <a:r>
              <a:rPr lang="en-US" sz="2400" b="1" smtClean="0">
                <a:solidFill>
                  <a:srgbClr val="FFFFFF"/>
                </a:solidFill>
              </a:rPr>
              <a:t>zadatak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3657600" cy="0"/>
          </a:xfrm>
          <a:prstGeom prst="line">
            <a:avLst/>
          </a:prstGeom>
          <a:noFill/>
          <a:ln w="25400">
            <a:solidFill>
              <a:srgbClr val="0D94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05840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9488"/>
                </a:solidFill>
              </a:rPr>
              <a:t>Naučili smo: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389888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7" name="Text 5"/>
          <p:cNvSpPr/>
          <p:nvPr/>
        </p:nvSpPr>
        <p:spPr>
          <a:xfrm>
            <a:off x="713232" y="135331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BD5E1"/>
                </a:solidFill>
              </a:rPr>
              <a:t>t-test za β₁ putem summary()$coefficients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57200" y="1773936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713232" y="173736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BD5E1"/>
                </a:solidFill>
              </a:rPr>
              <a:t>p-vrijednost ručno: pt() i pnorm()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2157984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713232" y="212140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BD5E1"/>
                </a:solidFill>
              </a:rPr>
              <a:t>95% CI putem confint() i ručno qt()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2542032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713232" y="2505456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BD5E1"/>
                </a:solidFill>
              </a:rPr>
              <a:t>Simulacija pokrivenosti CI (for petlja)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2926080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5" name="Text 13"/>
          <p:cNvSpPr/>
          <p:nvPr/>
        </p:nvSpPr>
        <p:spPr>
          <a:xfrm>
            <a:off x="713232" y="2889504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BD5E1"/>
                </a:solidFill>
              </a:rPr>
              <a:t>Dummy regresija i interpretacija β₁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310128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713232" y="327355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BD5E1"/>
                </a:solidFill>
              </a:rPr>
              <a:t>Robusne SE: vcovHC() + coeftest()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57200" y="3694176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9" name="Text 17"/>
          <p:cNvSpPr/>
          <p:nvPr/>
        </p:nvSpPr>
        <p:spPr>
          <a:xfrm>
            <a:off x="713232" y="365760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BD5E1"/>
                </a:solidFill>
              </a:rPr>
              <a:t>Mali uzorci: t₁₈ distribucija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754880" y="914400"/>
            <a:ext cx="4069080" cy="4069080"/>
          </a:xfrm>
          <a:prstGeom prst="rect">
            <a:avLst/>
          </a:prstGeom>
          <a:solidFill>
            <a:srgbClr val="1E3A5F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37760" y="1005840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9488"/>
                </a:solidFill>
              </a:rPr>
              <a:t>Domaći zadatak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937760" y="1389888"/>
            <a:ext cx="3749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1. Koristeći CASchools, testirajte H₀: β₁ = −2 (dva pristupa: t-statistika i p-vrijednost).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937760" y="1956816"/>
            <a:ext cx="3749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2. Izračunajte CI za β₁ ručno koristeći qt(). Provjerite sa confint().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937760" y="2523744"/>
            <a:ext cx="3749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3. Kreirajte dummy D2 = 1 ako income &gt; medijana. Procjenite model i interpretirajte β̂₁.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937760" y="3090672"/>
            <a:ext cx="3749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4. Procijenite model zarade~obrazovanje (CPSSWEducation). Koristite vcovHC(HC1) i coeftest(). Poredite robusne i obične SE.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937760" y="3657600"/>
            <a:ext cx="3749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5. Modificirajte simulaciju malog uzorka: promijenite n sa 20 na 5. Šta se dešava sa t-distribucijom?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57200" y="486460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Ključne R funkcije: summary()  pt()  pnorm()  confint()  qt()  vcovHC()  coeftest()  linearHypothesis()  lm()  predict()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Teorija — Opšti oblik t-statistike (Key Concept 5.1 &amp; 5.2)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TEORIJA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2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Svaki t-test ima isti opšti oblik — samo se mijenja što testiramo: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8503920" cy="713232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444752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t  =  (procjenjena vrijednost − hipotezovana vrijednost) / standardna greška estimatora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0040" y="2304288"/>
            <a:ext cx="2029968" cy="210312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" y="2176272"/>
            <a:ext cx="530352" cy="530352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2" name="Text 10"/>
          <p:cNvSpPr/>
          <p:nvPr/>
        </p:nvSpPr>
        <p:spPr>
          <a:xfrm>
            <a:off x="1069848" y="217627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11480" y="2779776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563EB"/>
                </a:solidFill>
              </a:rPr>
              <a:t>Izračunaj SE(β̂₁)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108960"/>
            <a:ext cx="184708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Standardna greška estimatora nagiba — formula u Key Concept 5.2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496312" y="2304288"/>
            <a:ext cx="2029968" cy="2103120"/>
          </a:xfrm>
          <a:prstGeom prst="rect">
            <a:avLst/>
          </a:prstGeom>
          <a:solidFill>
            <a:srgbClr val="CCFBF1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46120" y="2176272"/>
            <a:ext cx="530352" cy="53035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3246120" y="217627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587752" y="2779776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9488"/>
                </a:solidFill>
              </a:rPr>
              <a:t>Izračunaj t-stat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587752" y="3108960"/>
            <a:ext cx="184708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t = (β̂₁ − β₁,₀) / SE(β̂₁)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za H₀: β₁ = β₁,₀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672584" y="2304288"/>
            <a:ext cx="2029968" cy="2103120"/>
          </a:xfrm>
          <a:prstGeom prst="rect">
            <a:avLst/>
          </a:prstGeom>
          <a:solidFill>
            <a:srgbClr val="FEF3C7"/>
          </a:solidFill>
          <a:ln w="9525">
            <a:solidFill>
              <a:srgbClr val="D9770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422392" y="2176272"/>
            <a:ext cx="530352" cy="530352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22" name="Text 20"/>
          <p:cNvSpPr/>
          <p:nvPr/>
        </p:nvSpPr>
        <p:spPr>
          <a:xfrm>
            <a:off x="5422392" y="217627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764024" y="2779776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97706"/>
                </a:solidFill>
              </a:rPr>
              <a:t>Odluka (5%)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64024" y="3108960"/>
            <a:ext cx="184708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Odbaci H₀ ako |t| &gt; 1.96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(dvostrani test)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848856" y="2304288"/>
            <a:ext cx="2029968" cy="2103120"/>
          </a:xfrm>
          <a:prstGeom prst="rect">
            <a:avLst/>
          </a:prstGeom>
          <a:solidFill>
            <a:srgbClr val="EDE9FE"/>
          </a:solidFill>
          <a:ln w="9525">
            <a:solidFill>
              <a:srgbClr val="7C3AED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598664" y="2176272"/>
            <a:ext cx="530352" cy="530352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27" name="Text 25"/>
          <p:cNvSpPr/>
          <p:nvPr/>
        </p:nvSpPr>
        <p:spPr>
          <a:xfrm>
            <a:off x="7598664" y="217627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940296" y="2779776"/>
            <a:ext cx="18470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7C3AED"/>
                </a:solidFill>
              </a:rPr>
              <a:t>p-vrijednost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940296" y="3108960"/>
            <a:ext cx="184708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p = 2 · Φ(−|t_act|)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</a:rPr>
              <a:t>Odbaci ako p &lt; 0.05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0040" y="4535424"/>
            <a:ext cx="54864" cy="4754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1" name="Shape 29"/>
          <p:cNvSpPr/>
          <p:nvPr/>
        </p:nvSpPr>
        <p:spPr>
          <a:xfrm>
            <a:off x="374904" y="4535424"/>
            <a:ext cx="8449056" cy="475488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32" name="Text 30"/>
          <p:cNvSpPr/>
          <p:nvPr/>
        </p:nvSpPr>
        <p:spPr>
          <a:xfrm>
            <a:off x="484632" y="4608576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Zašto |t| &gt; 1.96?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" y="4864608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Na 5% nivou značajnosti, kritična vrijednost standardne normalne distribucije je ±1.96 (za dvostrani test). Za male uzorke koristimo t-distribuciju.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Vježba 1 — t-test za β₁: korišćenje summary()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1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3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Testiramo H₀: β₁ = 0  vs.  H₁: β₁ ≠ 0  (da li STR utiče na test score?)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33756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1729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Učitavamo podatke i gradimo model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library(AER); data(CASchools)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CASchools$STR   &lt;- CASchools$students / CASchools$teachers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CASchools$score &lt;- (CASchools$read + CASchools$math) / 2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linear_model    &lt;- lm(score ~ STR, data = CASchools)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Pregled koeficijenata sa t-statistikama i p-vrijednostima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summary(linear_model)$coefficients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  Estimate Std. Error   t value      Pr(&gt;|t|)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698.932949  9.4674911 73.824516 6.569846e-242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STR          -2.279808  0.4798255 -4.751327  2.783308e-06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t_act = (-2.28 - 0) / 0.48 = -4.75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|t_act| = 4.75 &gt; 1.96  --&gt; odbacujemo H0!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1417320"/>
          </a:xfrm>
          <a:prstGeom prst="rect">
            <a:avLst/>
          </a:prstGeom>
          <a:solidFill>
            <a:srgbClr val="FEE2E2"/>
          </a:solidFill>
          <a:ln w="9525">
            <a:solidFill>
              <a:srgbClr val="DC262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97880" y="1508760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</a:rPr>
              <a:t>t-stat za STR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897880" y="176479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DC2626"/>
                </a:solidFill>
              </a:rPr>
              <a:t>−4.75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897880" y="224028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|t| &gt; 1.96 → odbaci H₀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806440" y="2971800"/>
            <a:ext cx="3017520" cy="1325880"/>
          </a:xfrm>
          <a:prstGeom prst="rect">
            <a:avLst/>
          </a:prstGeom>
          <a:solidFill>
            <a:srgbClr val="DCFCE7"/>
          </a:solidFill>
          <a:ln w="9525">
            <a:solidFill>
              <a:srgbClr val="16A3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97880" y="3063240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6A34A"/>
                </a:solidFill>
              </a:rPr>
              <a:t>p-vrijednost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897880" y="331927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6A34A"/>
                </a:solidFill>
              </a:rPr>
              <a:t>2.78e-6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897880" y="379476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p &lt;&lt; 0.05 → značajno!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4864608"/>
            <a:ext cx="54864" cy="4754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9" name="Shape 17"/>
          <p:cNvSpPr/>
          <p:nvPr/>
        </p:nvSpPr>
        <p:spPr>
          <a:xfrm>
            <a:off x="374904" y="4864608"/>
            <a:ext cx="8449056" cy="475488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" y="49377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Šta znači 6.569846e-242?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" y="5193792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Naučna notacija: 6.57 × 10⁻²⁴². Ovo je računarska granica — broj je toliko mali da R ne može prikazati tačno. Znači: ekstremno značajno!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Vježba 2 — Ručno računanje p-vrijednosti (pt i pnorm)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2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4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Dvije metode za p-vrijednost: t-distribucija (tačno) i normalna aproksimacija (veliki uzorci):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24612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0815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Stepeni slobode: DF = n - k - 1 = 420 - 1 - 1 = 418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linear_model$df.residual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418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Metoda 1: t-distribucija sa 418 stepeni slobode (tačno)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* pt(-4.751327, df = 418)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2.78331e-06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Metoda 2: standardna normalna aproksimacija (za veliki n)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* pnorm(-4.751327)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2.02086e-06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Razlika je zanemarljiva jer n = 420 &gt;&gt; 30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Za mali n: uvijek koristite t-distribuciju!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623560" y="141732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Poređenje metoda: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23560" y="1719072"/>
          <a:ext cx="3200400" cy="155448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Metoda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p-vrijednost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Kada?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pt(df=418)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2.783e-6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Uvijek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pnorm()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2.021e-6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Veliki n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summary()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2.783e-6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Automatski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623560" y="3401568"/>
            <a:ext cx="3200400" cy="14630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623560" y="342900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</a:rPr>
              <a:t>Vizualizacija p-vrijednosti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6537960" y="3639312"/>
            <a:ext cx="1371600" cy="822960"/>
          </a:xfrm>
          <a:prstGeom prst="ellipse">
            <a:avLst/>
          </a:prstGeom>
          <a:solidFill>
            <a:srgbClr val="E2E8F0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5669280" y="3794760"/>
            <a:ext cx="457200" cy="502920"/>
          </a:xfrm>
          <a:prstGeom prst="rect">
            <a:avLst/>
          </a:prstGeom>
          <a:solidFill>
            <a:srgbClr val="DC2626">
              <a:alpha val="40000"/>
            </a:srgbClr>
          </a:solidFill>
          <a:ln/>
        </p:spPr>
      </p:sp>
      <p:sp>
        <p:nvSpPr>
          <p:cNvPr id="16" name="Shape 13"/>
          <p:cNvSpPr/>
          <p:nvPr/>
        </p:nvSpPr>
        <p:spPr>
          <a:xfrm>
            <a:off x="8321040" y="3794760"/>
            <a:ext cx="457200" cy="502920"/>
          </a:xfrm>
          <a:prstGeom prst="rect">
            <a:avLst/>
          </a:prstGeom>
          <a:solidFill>
            <a:srgbClr val="DC2626">
              <a:alpha val="40000"/>
            </a:srgbClr>
          </a:solidFill>
          <a:ln/>
        </p:spPr>
      </p:sp>
      <p:sp>
        <p:nvSpPr>
          <p:cNvPr id="17" name="Text 14"/>
          <p:cNvSpPr/>
          <p:nvPr/>
        </p:nvSpPr>
        <p:spPr>
          <a:xfrm>
            <a:off x="5559552" y="431596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DC2626"/>
                </a:solidFill>
              </a:rPr>
              <a:t>−4.75</a:t>
            </a:r>
            <a:endParaRPr lang="en-US" sz="800" dirty="0"/>
          </a:p>
        </p:txBody>
      </p:sp>
      <p:sp>
        <p:nvSpPr>
          <p:cNvPr id="18" name="Text 15"/>
          <p:cNvSpPr/>
          <p:nvPr/>
        </p:nvSpPr>
        <p:spPr>
          <a:xfrm>
            <a:off x="8229600" y="431596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DC2626"/>
                </a:solidFill>
              </a:rPr>
              <a:t>+4.75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5687568" y="3657600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DC2626"/>
                </a:solidFill>
              </a:rPr>
              <a:t>p/2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8339328" y="3657600"/>
            <a:ext cx="411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DC2626"/>
                </a:solidFill>
              </a:rPr>
              <a:t>p/2</a:t>
            </a:r>
            <a:endParaRPr lang="en-US" sz="800" dirty="0"/>
          </a:p>
        </p:txBody>
      </p:sp>
      <p:sp>
        <p:nvSpPr>
          <p:cNvPr id="21" name="Shape 18"/>
          <p:cNvSpPr/>
          <p:nvPr/>
        </p:nvSpPr>
        <p:spPr>
          <a:xfrm>
            <a:off x="320040" y="4828032"/>
            <a:ext cx="54864" cy="4572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2" name="Shape 19"/>
          <p:cNvSpPr/>
          <p:nvPr/>
        </p:nvSpPr>
        <p:spPr>
          <a:xfrm>
            <a:off x="374904" y="4828032"/>
            <a:ext cx="8449056" cy="45720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3" name="Text 20"/>
          <p:cNvSpPr/>
          <p:nvPr/>
        </p:nvSpPr>
        <p:spPr>
          <a:xfrm>
            <a:off x="484632" y="490118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Formula: DF = n − k − 1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484632" y="5157216"/>
            <a:ext cx="8229600" cy="54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n = broj opservacija, k = broj regresora (bez intercept). CASchools: 420 − 1 − 1 = 418.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Teorija — Intervali pouzdanosti za β (Key Concept 5.3)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TEORIJA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5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95% interval pouzdanosti = skup vrijednosti H₀ koje ne možemo odbaciti na nivou 5%: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8503920" cy="68580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44475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CI 95%  =  [ β̂ᵢ − 1.96 × SE(β̂ᵢ)  ,  β̂ᵢ + 1.96 × SE(β̂ᵢ) ]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20040" y="2267712"/>
            <a:ext cx="4160520" cy="146304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2267712"/>
            <a:ext cx="54864" cy="14630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" y="2340864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563EB"/>
                </a:solidFill>
              </a:rPr>
              <a:t>Interpretacija 1 — Pokrivenost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75488" y="2651760"/>
            <a:ext cx="3886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Ako bismo izvukli 100 uzoraka, u 95 slučajeva bi interval pokrivao pravu vrijednost βᵢ.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2267712"/>
            <a:ext cx="4160520" cy="1463040"/>
          </a:xfrm>
          <a:prstGeom prst="rect">
            <a:avLst/>
          </a:prstGeom>
          <a:solidFill>
            <a:srgbClr val="CCFBF1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663440" y="2267712"/>
            <a:ext cx="54864" cy="14630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6" name="Text 14"/>
          <p:cNvSpPr/>
          <p:nvPr/>
        </p:nvSpPr>
        <p:spPr>
          <a:xfrm>
            <a:off x="4818888" y="2340864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</a:rPr>
              <a:t>Interpretacija 2 — Testiranje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18888" y="2651760"/>
            <a:ext cx="3886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Interval = sve H₀ vrijednosti za koje t-test NA 5% ne odbija. Ako 0 nije u intervalu → odbaci H₀: β=0.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" y="3858768"/>
            <a:ext cx="8503920" cy="86868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97280" y="4297680"/>
            <a:ext cx="68580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4206240"/>
            <a:ext cx="182880" cy="18288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1" name="Shape 19"/>
          <p:cNvSpPr/>
          <p:nvPr/>
        </p:nvSpPr>
        <p:spPr>
          <a:xfrm>
            <a:off x="2011680" y="4142232"/>
            <a:ext cx="0" cy="320040"/>
          </a:xfrm>
          <a:prstGeom prst="line">
            <a:avLst/>
          </a:prstGeom>
          <a:noFill/>
          <a:ln w="25400">
            <a:solidFill>
              <a:srgbClr val="2563E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766560" y="4142232"/>
            <a:ext cx="0" cy="320040"/>
          </a:xfrm>
          <a:prstGeom prst="line">
            <a:avLst/>
          </a:prstGeom>
          <a:noFill/>
          <a:ln w="25400">
            <a:solidFill>
              <a:srgbClr val="2563E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011680" y="4233672"/>
            <a:ext cx="4754880" cy="109728"/>
          </a:xfrm>
          <a:prstGeom prst="rect">
            <a:avLst/>
          </a:prstGeom>
          <a:solidFill>
            <a:srgbClr val="2563EB">
              <a:alpha val="30000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1463040" y="4005072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2563EB"/>
                </a:solidFill>
              </a:rPr>
              <a:t>−1.96·SE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251960" y="400507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2A4A"/>
                </a:solidFill>
              </a:rPr>
              <a:t>β̂₁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537960" y="4005072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2563EB"/>
                </a:solidFill>
              </a:rPr>
              <a:t>+1.96·SE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3200400" y="44074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2563EB"/>
                </a:solidFill>
              </a:rPr>
              <a:t>95% interval pouzdanosti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Vježba 3 — Intervali pouzdanosti: confint() i ručna provjera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3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6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R funkcija confint() automatski računa 95% CI za sve koeficijente: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33756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1729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95% intervali pouzdanosti — jedna linija koda!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confint(linear_model)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    2.5 %     97.5 %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680.32312 717.542775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STR          -3.22298  -1.336636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Ručna provjera za β₁ (nagib na STR)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lm_sum &lt;- summary(linear_model)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c(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lower = lm_sum$coef[2,1] - qt(0.975, df=lm_sum$df[2]) * lm_sum$coef[2,2],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upper = lm_sum$coef[2,1] + qt(0.975, df=lm_sum$df[2]) * lm_sum$coef[2,2]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lower     upper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-3.222980 -1.336636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364992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CI za β₁ (STR):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89320" y="2331720"/>
            <a:ext cx="2560320" cy="0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035040" y="2176272"/>
            <a:ext cx="0" cy="320040"/>
          </a:xfrm>
          <a:prstGeom prst="line">
            <a:avLst/>
          </a:prstGeom>
          <a:noFill/>
          <a:ln w="25400">
            <a:solidFill>
              <a:srgbClr val="DC262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503920" y="2176272"/>
            <a:ext cx="0" cy="320040"/>
          </a:xfrm>
          <a:prstGeom prst="line">
            <a:avLst/>
          </a:prstGeom>
          <a:noFill/>
          <a:ln w="25400">
            <a:solidFill>
              <a:srgbClr val="DC262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035040" y="2249424"/>
            <a:ext cx="2468880" cy="155448"/>
          </a:xfrm>
          <a:prstGeom prst="rect">
            <a:avLst/>
          </a:prstGeom>
          <a:solidFill>
            <a:srgbClr val="0D9488">
              <a:alpha val="35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7104888" y="2240280"/>
            <a:ext cx="164592" cy="164592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7" name="Text 15"/>
          <p:cNvSpPr/>
          <p:nvPr/>
        </p:nvSpPr>
        <p:spPr>
          <a:xfrm>
            <a:off x="5925312" y="2029968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DC2626"/>
                </a:solidFill>
              </a:rPr>
              <a:t>−3.22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7059168" y="2029968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B2A4A"/>
                </a:solidFill>
              </a:rPr>
              <a:t>−2.28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8321040" y="2029968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DC2626"/>
                </a:solidFill>
              </a:rPr>
              <a:t>−1.34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0" y="2514600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6A34A"/>
                </a:solidFill>
              </a:rPr>
              <a:t>0 nije u intervalu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943600" y="2834640"/>
            <a:ext cx="2651760" cy="1828800"/>
          </a:xfrm>
          <a:prstGeom prst="rect">
            <a:avLst/>
          </a:prstGeom>
          <a:solidFill>
            <a:srgbClr val="DCFCE7"/>
          </a:solidFill>
          <a:ln w="9525">
            <a:solidFill>
              <a:srgbClr val="16A3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080760" y="290779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</a:rPr>
              <a:t>Zaključak: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080760" y="3200400"/>
            <a:ext cx="2377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CI = [−3.22, −1.34] ne sadrži 0, pa odbacujemo H₀: β₁ = 0 na nivou 5%. STR statistički značajno utiče na test score.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0040" y="4864608"/>
            <a:ext cx="54864" cy="4572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5" name="Shape 23"/>
          <p:cNvSpPr/>
          <p:nvPr/>
        </p:nvSpPr>
        <p:spPr>
          <a:xfrm>
            <a:off x="374904" y="4864608"/>
            <a:ext cx="8449056" cy="45720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" y="49377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qt(0.975, df=418)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4632" y="5193792"/>
            <a:ext cx="8229600" cy="54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Koristimo 0.975 kvantil t-distribucije (ne 1.96) jer confint() koristi tačnu t-distribuciju umjesto normalne aproksimacije.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Vježba 4 — Simulacija: 10 000 intervala pouzdanosti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4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7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Simulacijom provjeravamo da 95% CI zaista pokriva pravu vrijednost u ~95% slučajeva: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56616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Znamo pravu vrijednost mu = 5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set.seed(1)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lower &lt;- numeric(10000)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upper &lt;- numeric(10000)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(i in 1:10000) {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Y &lt;- rnorm(100, mean = 5, sd = 5)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lower[i] &lt;- mean(Y) - 1.96 * 5 / 10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upper[i] &lt;- mean(Y) + 1.96 * 5 / 10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CIs &lt;- cbind(lower, upper)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Koliko intervala pokriva mu = 5?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mean(CIs[,1] &lt;= 5 &amp; 5 &lt;= CIs[,2])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0.9487   # ~95% pokrivenost!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1965960"/>
          </a:xfrm>
          <a:prstGeom prst="rect">
            <a:avLst/>
          </a:prstGeom>
          <a:solidFill>
            <a:srgbClr val="DCFCE7"/>
          </a:solidFill>
          <a:ln w="9525">
            <a:solidFill>
              <a:srgbClr val="16A3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97880" y="1508760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6A34A"/>
                </a:solidFill>
              </a:rPr>
              <a:t>Pokrivenost od 10 000 CI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897880" y="176479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6A34A"/>
                </a:solidFill>
              </a:rPr>
              <a:t>94.87%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897880" y="224028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Teorijska vrijednost: 95%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Razlika &lt; 0.2%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806440" y="3520440"/>
            <a:ext cx="3017520" cy="128016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0" y="35844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Šta radi for() petlja: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943600" y="3886200"/>
            <a:ext cx="155448" cy="15544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6172200" y="3858768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1. Generiše 100 slučajnih uzoraka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943600" y="4114800"/>
            <a:ext cx="155448" cy="15544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9" name="Text 17"/>
          <p:cNvSpPr/>
          <p:nvPr/>
        </p:nvSpPr>
        <p:spPr>
          <a:xfrm>
            <a:off x="6172200" y="4087368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2. Računa x̄ (mean)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943600" y="4343400"/>
            <a:ext cx="155448" cy="15544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21" name="Text 19"/>
          <p:cNvSpPr/>
          <p:nvPr/>
        </p:nvSpPr>
        <p:spPr>
          <a:xfrm>
            <a:off x="6172200" y="4315968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3. Gradi CI oko x̄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943600" y="4572000"/>
            <a:ext cx="155448" cy="15544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23" name="Text 21"/>
          <p:cNvSpPr/>
          <p:nvPr/>
        </p:nvSpPr>
        <p:spPr>
          <a:xfrm>
            <a:off x="6172200" y="4544568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4. Čuva granice u lower/upper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" y="5102352"/>
            <a:ext cx="54864" cy="4572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5" name="Shape 23"/>
          <p:cNvSpPr/>
          <p:nvPr/>
        </p:nvSpPr>
        <p:spPr>
          <a:xfrm>
            <a:off x="374904" y="5102352"/>
            <a:ext cx="8449056" cy="4572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" y="517550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SD poznata vs. nepoznata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4632" y="5431536"/>
            <a:ext cx="8229600" cy="54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U ovom primjeru pretpostavljamo da znamo σ = 5. U praksi koristimo SE iz uzorka (SE = s/√n) i t-distribuciju.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Teorija — Regresija sa dummy (binarnom) varijablom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TEORIJA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8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Šta ako je naš regresor binarni: npr. Dᵢ = 1 (mali razred), Dᵢ = 0 (veliki razred)?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8503920" cy="59436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44475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TestScoreᵢ  =  β₀  +  β₁·Dᵢ  +  uᵢ     gdje je Dᵢ = 1 ako STR &lt; 20, inače 0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0040" y="2176272"/>
            <a:ext cx="4114800" cy="1600200"/>
          </a:xfrm>
          <a:prstGeom prst="rect">
            <a:avLst/>
          </a:prstGeom>
          <a:solidFill>
            <a:srgbClr val="FEE2E2"/>
          </a:solidFill>
          <a:ln w="9525">
            <a:solidFill>
              <a:srgbClr val="DC262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249424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DC2626"/>
                </a:solidFill>
              </a:rPr>
              <a:t>Kada Dᵢ = 0  (veliki razred, STR ≥ 20)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57200" y="2578608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E(Yᵢ | Dᵢ = 0) = β₀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β₀ = prosječan test score u okruzima sa STR ≥ 20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63440" y="2176272"/>
            <a:ext cx="4114800" cy="1600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00600" y="2249424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6A34A"/>
                </a:solidFill>
              </a:rPr>
              <a:t>Kada Dᵢ = 1  (mali razred, STR &lt; 20)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800600" y="2578608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E(Yᵢ | Dᵢ = 1) = β₀ + β₁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β₁ = razlika u prosječnim test scoreovima između dvije grupe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" y="3913632"/>
            <a:ext cx="8503920" cy="804672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9776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Ključna razlika: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4224528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β₁ nije nagib linije — to je razlika između grupnih prosjeka. Ne postoji kontinuirana linija; samo dvije tačke (D=0 i D=1).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" y="4828032"/>
            <a:ext cx="54864" cy="4572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0" name="Shape 18"/>
          <p:cNvSpPr/>
          <p:nvPr/>
        </p:nvSpPr>
        <p:spPr>
          <a:xfrm>
            <a:off x="374904" y="4828032"/>
            <a:ext cx="8449056" cy="45720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" y="490118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Primjena dummy varijabli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4632" y="5157216"/>
            <a:ext cx="8229600" cy="54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Dummy varijable se koriste za kvalitativne regresore: pol, regija, tip škole, da/ne pitanja. R automatski kreira dummy za faktore.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Vježba 5 — Dummy regresija: lm() sa binarnim regresorom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5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9 / 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Definišemo Dᵢ = TRUE ako STR &lt; 20, i procjenjujemo model sa dummy varijablom: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56616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Kreiramo dummy varijablu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CASchools$D &lt;- CASchools$STR &lt; 20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 je logički vektor: TRUE = mali razred, FALSE = veliki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Grupni prosjeci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mean(CASchools$score[CASchools$D == TRUE])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657.2742  # mali razredi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mean(CASchools$score[CASchools$D == FALSE])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650.0765  # veliki razredi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Dummy model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dummy_model &lt;- lm(score ~ D, data = 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summary(dummy_model)$coefficients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 Estimate Std.Error t value  Pr(&gt;|t|)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 650.077     1.393  466.67  &lt;2e-16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DTRUE          7.169     1.847    3.88  0.00012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56616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Interpretacija: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43600" y="1874520"/>
            <a:ext cx="2651760" cy="658368"/>
          </a:xfrm>
          <a:prstGeom prst="rect">
            <a:avLst/>
          </a:prstGeom>
          <a:solidFill>
            <a:srgbClr val="FFFFFF"/>
          </a:solidFill>
          <a:ln w="9525">
            <a:solidFill>
              <a:srgbClr val="DC262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53328" y="1920240"/>
            <a:ext cx="24323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C2626"/>
                </a:solidFill>
              </a:rPr>
              <a:t>β̂₀ = 650.1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053328" y="2194560"/>
            <a:ext cx="2432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Prosj. score u okruzima sa STR ≥ 20 (D=FALSE)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943600" y="2624328"/>
            <a:ext cx="2651760" cy="658368"/>
          </a:xfrm>
          <a:prstGeom prst="rect">
            <a:avLst/>
          </a:prstGeom>
          <a:solidFill>
            <a:srgbClr val="FFFFFF"/>
          </a:solidFill>
          <a:ln w="9525">
            <a:solidFill>
              <a:srgbClr val="16A3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53328" y="2670048"/>
            <a:ext cx="24323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6A34A"/>
                </a:solidFill>
              </a:rPr>
              <a:t>β̂₁ = 7.17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053328" y="2944368"/>
            <a:ext cx="2432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Mali razredi imaju u prosjeku 7.17 bodova više nego veliki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943600" y="3374136"/>
            <a:ext cx="2651760" cy="658368"/>
          </a:xfrm>
          <a:prstGeom prst="rect">
            <a:avLst/>
          </a:prstGeom>
          <a:solidFill>
            <a:srgbClr val="FFFFFF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53328" y="3419856"/>
            <a:ext cx="24323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563EB"/>
                </a:solidFill>
              </a:rPr>
              <a:t>t = 3.88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053328" y="3694176"/>
            <a:ext cx="2432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|t| &gt; 1.96 → odbacujemo H₀: β₁ = 0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943600" y="4123944"/>
            <a:ext cx="2651760" cy="658368"/>
          </a:xfrm>
          <a:prstGeom prst="rect">
            <a:avLst/>
          </a:prstGeom>
          <a:solidFill>
            <a:srgbClr val="FFFFFF"/>
          </a:solidFill>
          <a:ln w="9525">
            <a:solidFill>
              <a:srgbClr val="7C3AE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053328" y="4169664"/>
            <a:ext cx="24323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C3AED"/>
                </a:solidFill>
              </a:rPr>
              <a:t>p = 0.00012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053328" y="4443984"/>
            <a:ext cx="243230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Statistički značajno na nivou 0.01%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" y="5102352"/>
            <a:ext cx="54864" cy="4572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5" name="Shape 23"/>
          <p:cNvSpPr/>
          <p:nvPr/>
        </p:nvSpPr>
        <p:spPr>
          <a:xfrm>
            <a:off x="374904" y="5102352"/>
            <a:ext cx="8449056" cy="4572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" y="517550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Zašto DTRUE u outputu?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4632" y="5431536"/>
            <a:ext cx="8229600" cy="54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R automatski kodira logički vektor: TRUE=1, FALSE=0. Oznaka DTRUE jasno govori koji nivo je kodiran kao 1.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2906</Words>
  <Application>Microsoft Office PowerPoint</Application>
  <PresentationFormat>On-screen Show (16:9)</PresentationFormat>
  <Paragraphs>410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 Math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Vjezbe - Testiranje hipoteza i intervali pouzdanosti u R</dc:title>
  <dc:subject>PptxGenJS Presentation</dc:subject>
  <dc:creator>PptxGenJS</dc:creator>
  <cp:lastModifiedBy>Author</cp:lastModifiedBy>
  <cp:revision>2</cp:revision>
  <dcterms:created xsi:type="dcterms:W3CDTF">2026-05-13T05:42:54Z</dcterms:created>
  <dcterms:modified xsi:type="dcterms:W3CDTF">2026-05-19T04:58:03Z</dcterms:modified>
</cp:coreProperties>
</file>