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6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1"/>
    <p:restoredTop sz="94610"/>
  </p:normalViewPr>
  <p:slideViewPr>
    <p:cSldViewPr snapToGrid="0" snapToObjects="1">
      <p:cViewPr varScale="1">
        <p:scale>
          <a:sx n="116" d="100"/>
          <a:sy n="116" d="100"/>
        </p:scale>
        <p:origin x="490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105272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B2A4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132320" y="-548640"/>
            <a:ext cx="2926080" cy="2926080"/>
          </a:xfrm>
          <a:prstGeom prst="ellipse">
            <a:avLst/>
          </a:prstGeom>
          <a:solidFill>
            <a:srgbClr val="2563EB">
              <a:alpha val="20000"/>
            </a:srgbClr>
          </a:solidFill>
          <a:ln/>
        </p:spPr>
      </p:sp>
      <p:sp>
        <p:nvSpPr>
          <p:cNvPr id="3" name="Shape 1"/>
          <p:cNvSpPr/>
          <p:nvPr/>
        </p:nvSpPr>
        <p:spPr>
          <a:xfrm>
            <a:off x="7772400" y="2560320"/>
            <a:ext cx="1828800" cy="1828800"/>
          </a:xfrm>
          <a:prstGeom prst="ellipse">
            <a:avLst/>
          </a:prstGeom>
          <a:solidFill>
            <a:srgbClr val="0D9488">
              <a:alpha val="25000"/>
            </a:srgbClr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822960"/>
            <a:ext cx="7315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dirty="0">
                <a:solidFill>
                  <a:srgbClr val="7DD3FC"/>
                </a:solidFill>
              </a:rPr>
              <a:t>Vježbe</a:t>
            </a:r>
            <a:endParaRPr lang="en-US" sz="1800" dirty="0"/>
          </a:p>
        </p:txBody>
      </p:sp>
      <p:sp>
        <p:nvSpPr>
          <p:cNvPr id="5" name="Text 3"/>
          <p:cNvSpPr/>
          <p:nvPr/>
        </p:nvSpPr>
        <p:spPr>
          <a:xfrm>
            <a:off x="457200" y="1188720"/>
            <a:ext cx="7772400" cy="1645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4000" b="1" dirty="0">
                <a:solidFill>
                  <a:srgbClr val="FFFFFF"/>
                </a:solidFill>
              </a:rPr>
              <a:t>Prosta linearna</a:t>
            </a:r>
            <a:endParaRPr lang="en-US" sz="4000" dirty="0"/>
          </a:p>
          <a:p>
            <a:pPr marL="0" indent="0">
              <a:buNone/>
            </a:pPr>
            <a:r>
              <a:rPr lang="en-US" sz="4000" b="1" dirty="0">
                <a:solidFill>
                  <a:srgbClr val="FFFFFF"/>
                </a:solidFill>
              </a:rPr>
              <a:t>regresija u R</a:t>
            </a:r>
            <a:endParaRPr lang="en-US" sz="4000" dirty="0"/>
          </a:p>
        </p:txBody>
      </p:sp>
      <p:sp>
        <p:nvSpPr>
          <p:cNvPr id="6" name="Shape 4"/>
          <p:cNvSpPr/>
          <p:nvPr/>
        </p:nvSpPr>
        <p:spPr>
          <a:xfrm>
            <a:off x="457200" y="2834640"/>
            <a:ext cx="3657600" cy="0"/>
          </a:xfrm>
          <a:prstGeom prst="line">
            <a:avLst/>
          </a:prstGeom>
          <a:noFill/>
          <a:ln w="25400">
            <a:solidFill>
              <a:srgbClr val="0D9488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457200" y="3063240"/>
            <a:ext cx="164592" cy="164592"/>
          </a:xfrm>
          <a:prstGeom prst="ellipse">
            <a:avLst/>
          </a:prstGeom>
          <a:solidFill>
            <a:srgbClr val="0D9488"/>
          </a:solidFill>
          <a:ln/>
        </p:spPr>
      </p:sp>
      <p:sp>
        <p:nvSpPr>
          <p:cNvPr id="8" name="Text 6"/>
          <p:cNvSpPr/>
          <p:nvPr/>
        </p:nvSpPr>
        <p:spPr>
          <a:xfrm>
            <a:off x="713232" y="3017520"/>
            <a:ext cx="64008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CBD5E1"/>
                </a:solidFill>
              </a:rPr>
              <a:t>Kreiranje i vizualizacija podataka</a:t>
            </a:r>
            <a:endParaRPr lang="en-US" sz="1300" dirty="0"/>
          </a:p>
        </p:txBody>
      </p:sp>
      <p:sp>
        <p:nvSpPr>
          <p:cNvPr id="9" name="Shape 7"/>
          <p:cNvSpPr/>
          <p:nvPr/>
        </p:nvSpPr>
        <p:spPr>
          <a:xfrm>
            <a:off x="457200" y="3447288"/>
            <a:ext cx="164592" cy="164592"/>
          </a:xfrm>
          <a:prstGeom prst="ellipse">
            <a:avLst/>
          </a:prstGeom>
          <a:solidFill>
            <a:srgbClr val="0D9488"/>
          </a:solidFill>
          <a:ln/>
        </p:spPr>
      </p:sp>
      <p:sp>
        <p:nvSpPr>
          <p:cNvPr id="10" name="Text 8"/>
          <p:cNvSpPr/>
          <p:nvPr/>
        </p:nvSpPr>
        <p:spPr>
          <a:xfrm>
            <a:off x="713232" y="3401568"/>
            <a:ext cx="64008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CBD5E1"/>
                </a:solidFill>
              </a:rPr>
              <a:t>OLS estimacija ručno i lm()</a:t>
            </a:r>
            <a:endParaRPr lang="en-US" sz="1300" dirty="0"/>
          </a:p>
        </p:txBody>
      </p:sp>
      <p:sp>
        <p:nvSpPr>
          <p:cNvPr id="11" name="Shape 9"/>
          <p:cNvSpPr/>
          <p:nvPr/>
        </p:nvSpPr>
        <p:spPr>
          <a:xfrm>
            <a:off x="457200" y="3831336"/>
            <a:ext cx="164592" cy="164592"/>
          </a:xfrm>
          <a:prstGeom prst="ellipse">
            <a:avLst/>
          </a:prstGeom>
          <a:solidFill>
            <a:srgbClr val="0D9488"/>
          </a:solidFill>
          <a:ln/>
        </p:spPr>
      </p:sp>
      <p:sp>
        <p:nvSpPr>
          <p:cNvPr id="12" name="Text 10"/>
          <p:cNvSpPr/>
          <p:nvPr/>
        </p:nvSpPr>
        <p:spPr>
          <a:xfrm>
            <a:off x="713232" y="3785616"/>
            <a:ext cx="64008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CBD5E1"/>
                </a:solidFill>
              </a:rPr>
              <a:t>Mjere uklapanja: R² i SER</a:t>
            </a:r>
            <a:endParaRPr lang="en-US" sz="1300" dirty="0"/>
          </a:p>
        </p:txBody>
      </p:sp>
      <p:sp>
        <p:nvSpPr>
          <p:cNvPr id="13" name="Shape 11"/>
          <p:cNvSpPr/>
          <p:nvPr/>
        </p:nvSpPr>
        <p:spPr>
          <a:xfrm>
            <a:off x="457200" y="4215384"/>
            <a:ext cx="164592" cy="164592"/>
          </a:xfrm>
          <a:prstGeom prst="ellipse">
            <a:avLst/>
          </a:prstGeom>
          <a:solidFill>
            <a:srgbClr val="0D9488"/>
          </a:solidFill>
          <a:ln/>
        </p:spPr>
      </p:sp>
      <p:sp>
        <p:nvSpPr>
          <p:cNvPr id="14" name="Text 12"/>
          <p:cNvSpPr/>
          <p:nvPr/>
        </p:nvSpPr>
        <p:spPr>
          <a:xfrm>
            <a:off x="713232" y="4169664"/>
            <a:ext cx="64008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CBD5E1"/>
                </a:solidFill>
              </a:rPr>
              <a:t>Interpretacija rezultata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457200" y="4709160"/>
            <a:ext cx="7315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475569"/>
                </a:solidFill>
              </a:rPr>
              <a:t>Na osnovu: Econometrics with R — poglavlje 4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58368"/>
          </a:xfrm>
          <a:prstGeom prst="rect">
            <a:avLst/>
          </a:prstGeom>
          <a:solidFill>
            <a:srgbClr val="1B2A4A"/>
          </a:solidFill>
          <a:ln/>
        </p:spPr>
      </p:sp>
      <p:sp>
        <p:nvSpPr>
          <p:cNvPr id="3" name="Text 1"/>
          <p:cNvSpPr/>
          <p:nvPr/>
        </p:nvSpPr>
        <p:spPr>
          <a:xfrm>
            <a:off x="320040" y="0"/>
            <a:ext cx="850392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FFFFF"/>
                </a:solidFill>
              </a:rPr>
              <a:t>Vježba 6 — Mjere uklapanja: summary() i ručna provjera</a:t>
            </a:r>
            <a:endParaRPr lang="en-US" sz="2200" dirty="0"/>
          </a:p>
        </p:txBody>
      </p:sp>
      <p:sp>
        <p:nvSpPr>
          <p:cNvPr id="4" name="Shape 2"/>
          <p:cNvSpPr/>
          <p:nvPr/>
        </p:nvSpPr>
        <p:spPr>
          <a:xfrm>
            <a:off x="320040" y="777240"/>
            <a:ext cx="1645920" cy="292608"/>
          </a:xfrm>
          <a:prstGeom prst="roundRect">
            <a:avLst>
              <a:gd name="adj" fmla="val 15625"/>
            </a:avLst>
          </a:prstGeom>
          <a:solidFill>
            <a:srgbClr val="2563EB"/>
          </a:solidFill>
          <a:ln/>
        </p:spPr>
      </p:sp>
      <p:sp>
        <p:nvSpPr>
          <p:cNvPr id="5" name="Text 3"/>
          <p:cNvSpPr/>
          <p:nvPr/>
        </p:nvSpPr>
        <p:spPr>
          <a:xfrm>
            <a:off x="320040" y="777240"/>
            <a:ext cx="16459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</a:rPr>
              <a:t>KORAK 6</a:t>
            </a:r>
            <a:endParaRPr lang="en-US" sz="1000" dirty="0"/>
          </a:p>
        </p:txBody>
      </p:sp>
      <p:sp>
        <p:nvSpPr>
          <p:cNvPr id="6" name="Text 4"/>
          <p:cNvSpPr/>
          <p:nvPr/>
        </p:nvSpPr>
        <p:spPr>
          <a:xfrm>
            <a:off x="8046720" y="4800600"/>
            <a:ext cx="914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64748B"/>
                </a:solidFill>
              </a:rPr>
              <a:t>10 / 14</a:t>
            </a:r>
            <a:endParaRPr lang="en-US" sz="1000" dirty="0"/>
          </a:p>
        </p:txBody>
      </p:sp>
      <p:sp>
        <p:nvSpPr>
          <p:cNvPr id="7" name="Text 5"/>
          <p:cNvSpPr/>
          <p:nvPr/>
        </p:nvSpPr>
        <p:spPr>
          <a:xfrm>
            <a:off x="320040" y="1115568"/>
            <a:ext cx="850392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64748B"/>
                </a:solidFill>
              </a:rPr>
              <a:t>Koristimo CASchools dataset. summary() daje R² i SER automatski: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320040" y="1444752"/>
            <a:ext cx="5074920" cy="3611880"/>
          </a:xfrm>
          <a:prstGeom prst="rect">
            <a:avLst/>
          </a:prstGeom>
          <a:solidFill>
            <a:srgbClr val="1E293B"/>
          </a:solidFill>
          <a:ln w="6350">
            <a:solidFill>
              <a:srgbClr val="334155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429768" y="1536192"/>
            <a:ext cx="4855464" cy="344728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050" dirty="0">
                <a:solidFill>
                  <a:srgbClr val="E2E8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linear_model &lt;- lm(score ~ STR, data = CASchools)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E2E8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mod_summary  &lt;- summary(linear_model)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E2E8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mod_summary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94A3B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#&gt; Residual standard error: 18.58 on 418 degrees of freedom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94A3B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#&gt; Multiple R-squared:  0.05124</a:t>
            </a:r>
            <a:endParaRPr lang="en-US" sz="1050" dirty="0"/>
          </a:p>
          <a:p>
            <a:pPr marL="0" indent="0">
              <a:buNone/>
            </a:pP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6EE7B7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# ─── Ručna provjera ─────────────────────────────────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E2E8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SSR &lt;- sum(mod_summary$residuals^2)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E2E8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TSS &lt;- sum((CASchools$score - mean(CASchools$score))^2)</a:t>
            </a:r>
            <a:endParaRPr lang="en-US" sz="1050" dirty="0"/>
          </a:p>
          <a:p>
            <a:pPr marL="0" indent="0">
              <a:buNone/>
            </a:pP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E2E8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R2  &lt;- 1 - SSR / TSS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E2E8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R2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94A3B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#&gt; [1] 0.05124</a:t>
            </a:r>
            <a:endParaRPr lang="en-US" sz="1050" dirty="0"/>
          </a:p>
          <a:p>
            <a:pPr marL="0" indent="0">
              <a:buNone/>
            </a:pP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E2E8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n   &lt;- nrow(CASchools)   # 420 okruga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E2E8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SER &lt;- sqrt(SSR / (n - 2))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E2E8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SER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94A3B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#&gt; [1] 18.58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5577840" y="1417320"/>
            <a:ext cx="3246120" cy="1234440"/>
          </a:xfrm>
          <a:prstGeom prst="rect">
            <a:avLst/>
          </a:prstGeom>
          <a:solidFill>
            <a:srgbClr val="DBEAFE"/>
          </a:solidFill>
          <a:ln w="9525">
            <a:solidFill>
              <a:srgbClr val="2563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5715000" y="1536192"/>
            <a:ext cx="29718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2563EB"/>
                </a:solidFill>
              </a:rPr>
              <a:t>R² = 0.051</a:t>
            </a:r>
            <a:endParaRPr lang="en-US" sz="2200" dirty="0"/>
          </a:p>
        </p:txBody>
      </p:sp>
      <p:sp>
        <p:nvSpPr>
          <p:cNvPr id="12" name="Text 10"/>
          <p:cNvSpPr/>
          <p:nvPr/>
        </p:nvSpPr>
        <p:spPr>
          <a:xfrm>
            <a:off x="5715000" y="1947672"/>
            <a:ext cx="297180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1E293B"/>
                </a:solidFill>
              </a:rPr>
              <a:t>STR objašnjava samo 5.1%</a:t>
            </a:r>
            <a:endParaRPr lang="en-US" sz="1000" dirty="0"/>
          </a:p>
          <a:p>
            <a:pPr marL="0" indent="0" algn="ctr">
              <a:buNone/>
            </a:pPr>
            <a:r>
              <a:rPr lang="en-US" sz="1000" dirty="0">
                <a:solidFill>
                  <a:srgbClr val="1E293B"/>
                </a:solidFill>
              </a:rPr>
              <a:t>varijacije u test scoreovima.</a:t>
            </a:r>
            <a:endParaRPr lang="en-US" sz="1000" dirty="0"/>
          </a:p>
        </p:txBody>
      </p:sp>
      <p:sp>
        <p:nvSpPr>
          <p:cNvPr id="13" name="Shape 11"/>
          <p:cNvSpPr/>
          <p:nvPr/>
        </p:nvSpPr>
        <p:spPr>
          <a:xfrm>
            <a:off x="5577840" y="2788920"/>
            <a:ext cx="3246120" cy="1234440"/>
          </a:xfrm>
          <a:prstGeom prst="rect">
            <a:avLst/>
          </a:prstGeom>
          <a:solidFill>
            <a:srgbClr val="CCFBF1"/>
          </a:solidFill>
          <a:ln w="9525">
            <a:solidFill>
              <a:srgbClr val="0D9488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5715000" y="2907792"/>
            <a:ext cx="29718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0D9488"/>
                </a:solidFill>
              </a:rPr>
              <a:t>SER = 18.58</a:t>
            </a:r>
            <a:endParaRPr lang="en-US" sz="2200" dirty="0"/>
          </a:p>
        </p:txBody>
      </p:sp>
      <p:sp>
        <p:nvSpPr>
          <p:cNvPr id="15" name="Text 13"/>
          <p:cNvSpPr/>
          <p:nvPr/>
        </p:nvSpPr>
        <p:spPr>
          <a:xfrm>
            <a:off x="5715000" y="3319272"/>
            <a:ext cx="297180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1E293B"/>
                </a:solidFill>
              </a:rPr>
              <a:t>Tipični rezidual iznosi</a:t>
            </a:r>
            <a:endParaRPr lang="en-US" sz="1000" dirty="0"/>
          </a:p>
          <a:p>
            <a:pPr marL="0" indent="0" algn="ctr">
              <a:buNone/>
            </a:pPr>
            <a:r>
              <a:rPr lang="en-US" sz="1000" dirty="0">
                <a:solidFill>
                  <a:srgbClr val="1E293B"/>
                </a:solidFill>
              </a:rPr>
              <a:t>18.58 bodova na testu.</a:t>
            </a:r>
            <a:endParaRPr lang="en-US" sz="1000" dirty="0"/>
          </a:p>
        </p:txBody>
      </p:sp>
      <p:sp>
        <p:nvSpPr>
          <p:cNvPr id="16" name="Shape 14"/>
          <p:cNvSpPr/>
          <p:nvPr/>
        </p:nvSpPr>
        <p:spPr>
          <a:xfrm>
            <a:off x="320040" y="5138928"/>
            <a:ext cx="54864" cy="475488"/>
          </a:xfrm>
          <a:prstGeom prst="rect">
            <a:avLst/>
          </a:prstGeom>
          <a:solidFill>
            <a:srgbClr val="D97706"/>
          </a:solidFill>
          <a:ln/>
        </p:spPr>
      </p:sp>
      <p:sp>
        <p:nvSpPr>
          <p:cNvPr id="17" name="Shape 15"/>
          <p:cNvSpPr/>
          <p:nvPr/>
        </p:nvSpPr>
        <p:spPr>
          <a:xfrm>
            <a:off x="374904" y="5138928"/>
            <a:ext cx="8449056" cy="475488"/>
          </a:xfrm>
          <a:prstGeom prst="rect">
            <a:avLst/>
          </a:prstGeom>
          <a:solidFill>
            <a:srgbClr val="FEF3C7"/>
          </a:solidFill>
          <a:ln/>
        </p:spPr>
      </p:sp>
      <p:sp>
        <p:nvSpPr>
          <p:cNvPr id="18" name="Text 16"/>
          <p:cNvSpPr/>
          <p:nvPr/>
        </p:nvSpPr>
        <p:spPr>
          <a:xfrm>
            <a:off x="484632" y="5212080"/>
            <a:ext cx="8229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D97706"/>
                </a:solidFill>
              </a:rPr>
              <a:t>Interpretacija R² = 0.051</a:t>
            </a:r>
            <a:endParaRPr lang="en-US" sz="1100" dirty="0"/>
          </a:p>
        </p:txBody>
      </p:sp>
      <p:sp>
        <p:nvSpPr>
          <p:cNvPr id="19" name="Text 17"/>
          <p:cNvSpPr/>
          <p:nvPr/>
        </p:nvSpPr>
        <p:spPr>
          <a:xfrm>
            <a:off x="484632" y="5440680"/>
            <a:ext cx="8229600" cy="914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E293B"/>
                </a:solidFill>
              </a:rPr>
              <a:t>Nizak R² ne znači da je model pogrešan — znači da ima mnogo faktora osim STR koji utiču na test score (npr. prihodi porodice, kvalitet nastavnika).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58368"/>
          </a:xfrm>
          <a:prstGeom prst="rect">
            <a:avLst/>
          </a:prstGeom>
          <a:solidFill>
            <a:srgbClr val="1B2A4A"/>
          </a:solidFill>
          <a:ln/>
        </p:spPr>
      </p:sp>
      <p:sp>
        <p:nvSpPr>
          <p:cNvPr id="3" name="Text 1"/>
          <p:cNvSpPr/>
          <p:nvPr/>
        </p:nvSpPr>
        <p:spPr>
          <a:xfrm>
            <a:off x="320040" y="0"/>
            <a:ext cx="850392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FFFFF"/>
                </a:solidFill>
              </a:rPr>
              <a:t>Vježba 7 — Interpretacija koeficijenata</a:t>
            </a:r>
            <a:endParaRPr lang="en-US" sz="2200" dirty="0"/>
          </a:p>
        </p:txBody>
      </p:sp>
      <p:sp>
        <p:nvSpPr>
          <p:cNvPr id="4" name="Shape 2"/>
          <p:cNvSpPr/>
          <p:nvPr/>
        </p:nvSpPr>
        <p:spPr>
          <a:xfrm>
            <a:off x="320040" y="777240"/>
            <a:ext cx="1645920" cy="292608"/>
          </a:xfrm>
          <a:prstGeom prst="roundRect">
            <a:avLst>
              <a:gd name="adj" fmla="val 15625"/>
            </a:avLst>
          </a:prstGeom>
          <a:solidFill>
            <a:srgbClr val="2563EB"/>
          </a:solidFill>
          <a:ln/>
        </p:spPr>
      </p:sp>
      <p:sp>
        <p:nvSpPr>
          <p:cNvPr id="5" name="Text 3"/>
          <p:cNvSpPr/>
          <p:nvPr/>
        </p:nvSpPr>
        <p:spPr>
          <a:xfrm>
            <a:off x="320040" y="777240"/>
            <a:ext cx="16459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</a:rPr>
              <a:t>KORAK 7</a:t>
            </a:r>
            <a:endParaRPr lang="en-US" sz="1000" dirty="0"/>
          </a:p>
        </p:txBody>
      </p:sp>
      <p:sp>
        <p:nvSpPr>
          <p:cNvPr id="6" name="Text 4"/>
          <p:cNvSpPr/>
          <p:nvPr/>
        </p:nvSpPr>
        <p:spPr>
          <a:xfrm>
            <a:off x="8046720" y="4800600"/>
            <a:ext cx="914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64748B"/>
                </a:solidFill>
              </a:rPr>
              <a:t>11 / 14</a:t>
            </a:r>
            <a:endParaRPr lang="en-US" sz="1000" dirty="0"/>
          </a:p>
        </p:txBody>
      </p:sp>
      <p:sp>
        <p:nvSpPr>
          <p:cNvPr id="7" name="Text 5"/>
          <p:cNvSpPr/>
          <p:nvPr/>
        </p:nvSpPr>
        <p:spPr>
          <a:xfrm>
            <a:off x="320040" y="1115568"/>
            <a:ext cx="850392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B2A4A"/>
                </a:solidFill>
                <a:latin typeface="Cambria Math" pitchFamily="34" charset="0"/>
                <a:ea typeface="Cambria Math" pitchFamily="34" charset="-122"/>
                <a:cs typeface="Cambria Math" pitchFamily="34" charset="-120"/>
              </a:rPr>
              <a:t>Iz CASchools modela dobijamo:  TestScore  =  698.93 − 2.28 × STR</a:t>
            </a:r>
            <a:endParaRPr lang="en-US" sz="1300" dirty="0"/>
          </a:p>
        </p:txBody>
      </p:sp>
      <p:sp>
        <p:nvSpPr>
          <p:cNvPr id="8" name="Shape 6"/>
          <p:cNvSpPr/>
          <p:nvPr/>
        </p:nvSpPr>
        <p:spPr>
          <a:xfrm>
            <a:off x="320040" y="1572768"/>
            <a:ext cx="4160520" cy="1920240"/>
          </a:xfrm>
          <a:prstGeom prst="rect">
            <a:avLst/>
          </a:prstGeom>
          <a:solidFill>
            <a:srgbClr val="F1F5F9"/>
          </a:solidFill>
          <a:ln w="6350">
            <a:solidFill>
              <a:srgbClr val="CBD5E1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320040" y="1572768"/>
            <a:ext cx="64008" cy="1920240"/>
          </a:xfrm>
          <a:prstGeom prst="rect">
            <a:avLst/>
          </a:prstGeom>
          <a:solidFill>
            <a:srgbClr val="2563EB"/>
          </a:solidFill>
          <a:ln/>
        </p:spPr>
      </p:sp>
      <p:sp>
        <p:nvSpPr>
          <p:cNvPr id="10" name="Text 8"/>
          <p:cNvSpPr/>
          <p:nvPr/>
        </p:nvSpPr>
        <p:spPr>
          <a:xfrm>
            <a:off x="502920" y="1645920"/>
            <a:ext cx="38404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2563EB"/>
                </a:solidFill>
              </a:rPr>
              <a:t>Nagib  β̂₁ = −2.28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502920" y="1975104"/>
            <a:ext cx="384048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E293B"/>
                </a:solidFill>
              </a:rPr>
              <a:t>Okruzi sa jednim učenikom više po nastavniku u prosjeku imaju rezultate testa niže za 2.28 bodova.</a:t>
            </a:r>
            <a:endParaRPr lang="en-US" sz="1100" dirty="0"/>
          </a:p>
          <a:p>
            <a:pPr marL="0" indent="0">
              <a:buNone/>
            </a:pPr>
            <a:endParaRPr lang="en-US" sz="1100" dirty="0"/>
          </a:p>
          <a:p>
            <a:pPr marL="0" indent="0">
              <a:buNone/>
            </a:pPr>
            <a:r>
              <a:rPr lang="en-US" sz="1100" dirty="0">
                <a:solidFill>
                  <a:srgbClr val="1E293B"/>
                </a:solidFill>
              </a:rPr>
              <a:t>Dakle: ΔTestScore / ΔSTR = −2.28</a:t>
            </a:r>
            <a:endParaRPr lang="en-US" sz="1100" dirty="0"/>
          </a:p>
        </p:txBody>
      </p:sp>
      <p:sp>
        <p:nvSpPr>
          <p:cNvPr id="12" name="Shape 10"/>
          <p:cNvSpPr/>
          <p:nvPr/>
        </p:nvSpPr>
        <p:spPr>
          <a:xfrm>
            <a:off x="4663440" y="1572768"/>
            <a:ext cx="4160520" cy="1920240"/>
          </a:xfrm>
          <a:prstGeom prst="rect">
            <a:avLst/>
          </a:prstGeom>
          <a:solidFill>
            <a:srgbClr val="F1F5F9"/>
          </a:solidFill>
          <a:ln w="6350">
            <a:solidFill>
              <a:srgbClr val="CBD5E1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4663440" y="1572768"/>
            <a:ext cx="64008" cy="1920240"/>
          </a:xfrm>
          <a:prstGeom prst="rect">
            <a:avLst/>
          </a:prstGeom>
          <a:solidFill>
            <a:srgbClr val="D97706"/>
          </a:solidFill>
          <a:ln/>
        </p:spPr>
      </p:sp>
      <p:sp>
        <p:nvSpPr>
          <p:cNvPr id="14" name="Text 12"/>
          <p:cNvSpPr/>
          <p:nvPr/>
        </p:nvSpPr>
        <p:spPr>
          <a:xfrm>
            <a:off x="4846320" y="1645920"/>
            <a:ext cx="38404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D97706"/>
                </a:solidFill>
              </a:rPr>
              <a:t>Odsječak  β̂₀ = 698.93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4846320" y="1975104"/>
            <a:ext cx="384048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E293B"/>
                </a:solidFill>
              </a:rPr>
              <a:t>Teorijski test score za STR = 0 (nula učenika po nastavniku).</a:t>
            </a:r>
            <a:endParaRPr lang="en-US" sz="1100" dirty="0"/>
          </a:p>
          <a:p>
            <a:pPr marL="0" indent="0">
              <a:buNone/>
            </a:pPr>
            <a:endParaRPr lang="en-US" sz="1100" dirty="0"/>
          </a:p>
          <a:p>
            <a:pPr marL="0" indent="0">
              <a:buNone/>
            </a:pPr>
            <a:r>
              <a:rPr lang="en-US" sz="1100" dirty="0">
                <a:solidFill>
                  <a:srgbClr val="1E293B"/>
                </a:solidFill>
              </a:rPr>
              <a:t>Ovo nema ekonomski smisao — ekstrapolacija van raspona podataka!</a:t>
            </a: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320040" y="3611880"/>
            <a:ext cx="8503920" cy="1170432"/>
          </a:xfrm>
          <a:prstGeom prst="rect">
            <a:avLst/>
          </a:prstGeom>
          <a:solidFill>
            <a:srgbClr val="F1F5F9"/>
          </a:solidFill>
          <a:ln w="6350">
            <a:solidFill>
              <a:srgbClr val="CBD5E1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502920" y="3657600"/>
            <a:ext cx="8229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B2A4A"/>
                </a:solidFill>
              </a:rPr>
              <a:t>Primjer predviđanja:</a:t>
            </a:r>
            <a:endParaRPr lang="en-US" sz="1200" dirty="0"/>
          </a:p>
        </p:txBody>
      </p:sp>
      <p:sp>
        <p:nvSpPr>
          <p:cNvPr id="18" name="Shape 16"/>
          <p:cNvSpPr/>
          <p:nvPr/>
        </p:nvSpPr>
        <p:spPr>
          <a:xfrm>
            <a:off x="320040" y="3931920"/>
            <a:ext cx="8503920" cy="731520"/>
          </a:xfrm>
          <a:prstGeom prst="rect">
            <a:avLst/>
          </a:prstGeom>
          <a:solidFill>
            <a:srgbClr val="1E293B"/>
          </a:solidFill>
          <a:ln w="6350">
            <a:solidFill>
              <a:srgbClr val="334155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429768" y="4023360"/>
            <a:ext cx="8284464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050" dirty="0">
                <a:solidFill>
                  <a:srgbClr val="6EE7B7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# Okrug Antelope: STR = 19.33, stvarni score = 657.8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E2E8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predict_score &lt;- 698.93 - 2.28 * 19.33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E2E8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predict_score   #&gt; [1] 654.83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E2E8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rezidual &lt;- 657.8 - predict_score   #&gt; [1] 2.97</a:t>
            </a:r>
            <a:endParaRPr lang="en-US" sz="1050" dirty="0"/>
          </a:p>
        </p:txBody>
      </p:sp>
      <p:sp>
        <p:nvSpPr>
          <p:cNvPr id="20" name="Shape 18"/>
          <p:cNvSpPr/>
          <p:nvPr/>
        </p:nvSpPr>
        <p:spPr>
          <a:xfrm flipH="1">
            <a:off x="263137" y="4773168"/>
            <a:ext cx="56903" cy="301752"/>
          </a:xfrm>
          <a:prstGeom prst="rect">
            <a:avLst/>
          </a:prstGeom>
          <a:solidFill>
            <a:srgbClr val="DC2626"/>
          </a:solidFill>
          <a:ln/>
        </p:spPr>
      </p:sp>
      <p:sp>
        <p:nvSpPr>
          <p:cNvPr id="21" name="Shape 19"/>
          <p:cNvSpPr/>
          <p:nvPr/>
        </p:nvSpPr>
        <p:spPr>
          <a:xfrm>
            <a:off x="320040" y="4681728"/>
            <a:ext cx="8449056" cy="475488"/>
          </a:xfrm>
          <a:prstGeom prst="rect">
            <a:avLst/>
          </a:prstGeom>
          <a:solidFill>
            <a:srgbClr val="FEE2E2"/>
          </a:solidFill>
          <a:ln/>
        </p:spPr>
      </p:sp>
      <p:sp>
        <p:nvSpPr>
          <p:cNvPr id="22" name="Text 20"/>
          <p:cNvSpPr/>
          <p:nvPr/>
        </p:nvSpPr>
        <p:spPr>
          <a:xfrm>
            <a:off x="731520" y="4713732"/>
            <a:ext cx="8229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DC2626"/>
                </a:solidFill>
              </a:rPr>
              <a:t>Upozorenje o kauzalnosti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58368"/>
          </a:xfrm>
          <a:prstGeom prst="rect">
            <a:avLst/>
          </a:prstGeom>
          <a:solidFill>
            <a:srgbClr val="1B2A4A"/>
          </a:solidFill>
          <a:ln/>
        </p:spPr>
      </p:sp>
      <p:sp>
        <p:nvSpPr>
          <p:cNvPr id="3" name="Text 1"/>
          <p:cNvSpPr/>
          <p:nvPr/>
        </p:nvSpPr>
        <p:spPr>
          <a:xfrm>
            <a:off x="320040" y="0"/>
            <a:ext cx="850392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FFFFF"/>
                </a:solidFill>
              </a:rPr>
              <a:t>Vježba 8 — Kompletan R workflow: od podataka do rezultata</a:t>
            </a:r>
            <a:endParaRPr lang="en-US" sz="2200" dirty="0"/>
          </a:p>
        </p:txBody>
      </p:sp>
      <p:sp>
        <p:nvSpPr>
          <p:cNvPr id="4" name="Shape 2"/>
          <p:cNvSpPr/>
          <p:nvPr/>
        </p:nvSpPr>
        <p:spPr>
          <a:xfrm>
            <a:off x="320040" y="777240"/>
            <a:ext cx="1645920" cy="292608"/>
          </a:xfrm>
          <a:prstGeom prst="roundRect">
            <a:avLst>
              <a:gd name="adj" fmla="val 15625"/>
            </a:avLst>
          </a:prstGeom>
          <a:solidFill>
            <a:srgbClr val="2563EB"/>
          </a:solidFill>
          <a:ln/>
        </p:spPr>
      </p:sp>
      <p:sp>
        <p:nvSpPr>
          <p:cNvPr id="5" name="Text 3"/>
          <p:cNvSpPr/>
          <p:nvPr/>
        </p:nvSpPr>
        <p:spPr>
          <a:xfrm>
            <a:off x="320040" y="777240"/>
            <a:ext cx="16459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</a:rPr>
              <a:t>KORAK 8</a:t>
            </a:r>
            <a:endParaRPr lang="en-US" sz="1000" dirty="0"/>
          </a:p>
        </p:txBody>
      </p:sp>
      <p:sp>
        <p:nvSpPr>
          <p:cNvPr id="6" name="Text 4"/>
          <p:cNvSpPr/>
          <p:nvPr/>
        </p:nvSpPr>
        <p:spPr>
          <a:xfrm>
            <a:off x="8046720" y="4800600"/>
            <a:ext cx="914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64748B"/>
                </a:solidFill>
              </a:rPr>
              <a:t>12 / 14</a:t>
            </a:r>
            <a:endParaRPr lang="en-US" sz="1000" dirty="0"/>
          </a:p>
        </p:txBody>
      </p:sp>
      <p:sp>
        <p:nvSpPr>
          <p:cNvPr id="7" name="Text 5"/>
          <p:cNvSpPr/>
          <p:nvPr/>
        </p:nvSpPr>
        <p:spPr>
          <a:xfrm>
            <a:off x="320040" y="1115568"/>
            <a:ext cx="850392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64748B"/>
                </a:solidFill>
              </a:rPr>
              <a:t>Sve u jednom skriptu — kopirajte i pokrenite: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320040" y="1444752"/>
            <a:ext cx="8503920" cy="3657600"/>
          </a:xfrm>
          <a:prstGeom prst="rect">
            <a:avLst/>
          </a:prstGeom>
          <a:solidFill>
            <a:srgbClr val="1E293B"/>
          </a:solidFill>
          <a:ln w="6350">
            <a:solidFill>
              <a:srgbClr val="334155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429768" y="1536192"/>
            <a:ext cx="8284464" cy="34930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050" dirty="0">
                <a:solidFill>
                  <a:srgbClr val="6EE7B7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# 1. Instalacija i učitavanje paketa (samo jednom)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6EE7B7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# install.packages("AER")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E2E8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library(AER)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E2E8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data(CASchools)</a:t>
            </a:r>
            <a:endParaRPr lang="en-US" sz="1050" dirty="0"/>
          </a:p>
          <a:p>
            <a:pPr marL="0" indent="0">
              <a:buNone/>
            </a:pP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6EE7B7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# 2. Kreiranje varijabli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E2E8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CASchools$STR   &lt;- CASchools$students / CASchools$teachers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E2E8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CASchools$score &lt;- (CASchools$read + CASchools$math) / 2</a:t>
            </a:r>
            <a:endParaRPr lang="en-US" sz="1050" dirty="0"/>
          </a:p>
          <a:p>
            <a:pPr marL="0" indent="0">
              <a:buNone/>
            </a:pP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6EE7B7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# 3. Eksploracija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E2E8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cor(CASchools$STR, CASchools$score)  #&gt; -0.2264</a:t>
            </a:r>
            <a:endParaRPr lang="en-US" sz="1050" dirty="0"/>
          </a:p>
          <a:p>
            <a:pPr marL="0" indent="0">
              <a:buNone/>
            </a:pP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6EE7B7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# 4. Model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E2E8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model &lt;- lm(score ~ STR, data = CASchools)</a:t>
            </a:r>
            <a:endParaRPr lang="en-US" sz="1050" dirty="0"/>
          </a:p>
          <a:p>
            <a:pPr marL="0" indent="0">
              <a:buNone/>
            </a:pP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6EE7B7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# 5. Vizualizacija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E2E8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plot(score ~ STR, data = CASchools, pch = 20, col = "navy")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E2E8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abline(model, col = "red", lwd = 2)</a:t>
            </a:r>
            <a:endParaRPr lang="en-US" sz="1050" dirty="0"/>
          </a:p>
          <a:p>
            <a:pPr marL="0" indent="0">
              <a:buNone/>
            </a:pP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6EE7B7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# 6. Rezultati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E2E8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summary(model)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8851392" y="1554480"/>
            <a:ext cx="228600" cy="320040"/>
          </a:xfrm>
          <a:prstGeom prst="rect">
            <a:avLst/>
          </a:prstGeom>
          <a:solidFill>
            <a:srgbClr val="0D9488"/>
          </a:solidFill>
          <a:ln/>
        </p:spPr>
      </p:sp>
      <p:sp>
        <p:nvSpPr>
          <p:cNvPr id="11" name="Shape 9"/>
          <p:cNvSpPr/>
          <p:nvPr/>
        </p:nvSpPr>
        <p:spPr>
          <a:xfrm>
            <a:off x="8851392" y="2121408"/>
            <a:ext cx="228600" cy="320040"/>
          </a:xfrm>
          <a:prstGeom prst="rect">
            <a:avLst/>
          </a:prstGeom>
          <a:solidFill>
            <a:srgbClr val="2563EB"/>
          </a:solidFill>
          <a:ln/>
        </p:spPr>
      </p:sp>
      <p:sp>
        <p:nvSpPr>
          <p:cNvPr id="12" name="Shape 10"/>
          <p:cNvSpPr/>
          <p:nvPr/>
        </p:nvSpPr>
        <p:spPr>
          <a:xfrm>
            <a:off x="8851392" y="2688336"/>
            <a:ext cx="228600" cy="320040"/>
          </a:xfrm>
          <a:prstGeom prst="rect">
            <a:avLst/>
          </a:prstGeom>
          <a:solidFill>
            <a:srgbClr val="D97706"/>
          </a:solidFill>
          <a:ln/>
        </p:spPr>
      </p:sp>
      <p:sp>
        <p:nvSpPr>
          <p:cNvPr id="13" name="Shape 11"/>
          <p:cNvSpPr/>
          <p:nvPr/>
        </p:nvSpPr>
        <p:spPr>
          <a:xfrm>
            <a:off x="8851392" y="3255264"/>
            <a:ext cx="228600" cy="320040"/>
          </a:xfrm>
          <a:prstGeom prst="rect">
            <a:avLst/>
          </a:prstGeom>
          <a:solidFill>
            <a:srgbClr val="2563EB"/>
          </a:solidFill>
          <a:ln/>
        </p:spPr>
      </p:sp>
      <p:sp>
        <p:nvSpPr>
          <p:cNvPr id="14" name="Shape 12"/>
          <p:cNvSpPr/>
          <p:nvPr/>
        </p:nvSpPr>
        <p:spPr>
          <a:xfrm>
            <a:off x="8851392" y="3822192"/>
            <a:ext cx="228600" cy="320040"/>
          </a:xfrm>
          <a:prstGeom prst="rect">
            <a:avLst/>
          </a:prstGeom>
          <a:solidFill>
            <a:srgbClr val="0D9488"/>
          </a:solidFill>
          <a:ln/>
        </p:spPr>
      </p:sp>
      <p:sp>
        <p:nvSpPr>
          <p:cNvPr id="15" name="Shape 13"/>
          <p:cNvSpPr/>
          <p:nvPr/>
        </p:nvSpPr>
        <p:spPr>
          <a:xfrm>
            <a:off x="8851392" y="4389120"/>
            <a:ext cx="228600" cy="320040"/>
          </a:xfrm>
          <a:prstGeom prst="rect">
            <a:avLst/>
          </a:prstGeom>
          <a:solidFill>
            <a:srgbClr val="16A34A"/>
          </a:solidFill>
          <a:ln/>
        </p:spPr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58368"/>
          </a:xfrm>
          <a:prstGeom prst="rect">
            <a:avLst/>
          </a:prstGeom>
          <a:solidFill>
            <a:srgbClr val="1B2A4A"/>
          </a:solidFill>
          <a:ln/>
        </p:spPr>
      </p:sp>
      <p:sp>
        <p:nvSpPr>
          <p:cNvPr id="3" name="Text 1"/>
          <p:cNvSpPr/>
          <p:nvPr/>
        </p:nvSpPr>
        <p:spPr>
          <a:xfrm>
            <a:off x="320040" y="0"/>
            <a:ext cx="850392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FFFFF"/>
                </a:solidFill>
              </a:rPr>
              <a:t>Česta pitanja i greške — na šta paziti</a:t>
            </a:r>
            <a:endParaRPr lang="en-US" sz="2200" dirty="0"/>
          </a:p>
        </p:txBody>
      </p:sp>
      <p:sp>
        <p:nvSpPr>
          <p:cNvPr id="4" name="Shape 2"/>
          <p:cNvSpPr/>
          <p:nvPr/>
        </p:nvSpPr>
        <p:spPr>
          <a:xfrm>
            <a:off x="374904" y="644652"/>
            <a:ext cx="1645920" cy="292608"/>
          </a:xfrm>
          <a:prstGeom prst="roundRect">
            <a:avLst>
              <a:gd name="adj" fmla="val 15625"/>
            </a:avLst>
          </a:prstGeom>
          <a:solidFill>
            <a:srgbClr val="DC2626"/>
          </a:solidFill>
          <a:ln/>
        </p:spPr>
      </p:sp>
      <p:sp>
        <p:nvSpPr>
          <p:cNvPr id="5" name="Text 3"/>
          <p:cNvSpPr/>
          <p:nvPr/>
        </p:nvSpPr>
        <p:spPr>
          <a:xfrm>
            <a:off x="320040" y="620772"/>
            <a:ext cx="16459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</a:rPr>
              <a:t>PAŽNJA</a:t>
            </a:r>
            <a:endParaRPr lang="en-US" sz="1000" dirty="0"/>
          </a:p>
        </p:txBody>
      </p:sp>
      <p:sp>
        <p:nvSpPr>
          <p:cNvPr id="6" name="Text 4"/>
          <p:cNvSpPr/>
          <p:nvPr/>
        </p:nvSpPr>
        <p:spPr>
          <a:xfrm>
            <a:off x="8046720" y="4800600"/>
            <a:ext cx="914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64748B"/>
                </a:solidFill>
              </a:rPr>
              <a:t>13 / 14</a:t>
            </a:r>
            <a:endParaRPr lang="en-US" sz="1000" dirty="0"/>
          </a:p>
        </p:txBody>
      </p:sp>
      <p:sp>
        <p:nvSpPr>
          <p:cNvPr id="7" name="Shape 5"/>
          <p:cNvSpPr/>
          <p:nvPr/>
        </p:nvSpPr>
        <p:spPr>
          <a:xfrm>
            <a:off x="320040" y="1033272"/>
            <a:ext cx="8503920" cy="749808"/>
          </a:xfrm>
          <a:prstGeom prst="rect">
            <a:avLst/>
          </a:prstGeom>
          <a:solidFill>
            <a:srgbClr val="DCFCE7"/>
          </a:solidFill>
          <a:ln w="6350">
            <a:solidFill>
              <a:srgbClr val="16A34A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320040" y="914400"/>
            <a:ext cx="54864" cy="749808"/>
          </a:xfrm>
          <a:prstGeom prst="rect">
            <a:avLst/>
          </a:prstGeom>
          <a:solidFill>
            <a:srgbClr val="16A34A"/>
          </a:solidFill>
          <a:ln/>
        </p:spPr>
      </p:sp>
      <p:sp>
        <p:nvSpPr>
          <p:cNvPr id="9" name="Text 7"/>
          <p:cNvSpPr/>
          <p:nvPr/>
        </p:nvSpPr>
        <p:spPr>
          <a:xfrm>
            <a:off x="475488" y="96012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16A34A"/>
                </a:solidFill>
              </a:rPr>
              <a:t>P: Zašto su β̂₀ i β̂₁ iz lm() isti kao ručno izračunati?</a:t>
            </a:r>
            <a:endParaRPr lang="en-US" sz="1100" dirty="0"/>
          </a:p>
        </p:txBody>
      </p:sp>
      <p:sp>
        <p:nvSpPr>
          <p:cNvPr id="10" name="Text 8"/>
          <p:cNvSpPr/>
          <p:nvPr/>
        </p:nvSpPr>
        <p:spPr>
          <a:xfrm>
            <a:off x="475488" y="1261872"/>
            <a:ext cx="82296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E293B"/>
                </a:solidFill>
              </a:rPr>
              <a:t>O: lm() koristi iste OLS formule. To je dobra provjera razumijevanja!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320040" y="1737360"/>
            <a:ext cx="8503920" cy="749808"/>
          </a:xfrm>
          <a:prstGeom prst="rect">
            <a:avLst/>
          </a:prstGeom>
          <a:solidFill>
            <a:srgbClr val="DBEAFE"/>
          </a:solidFill>
          <a:ln w="6350">
            <a:solidFill>
              <a:srgbClr val="2563EB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320040" y="1737360"/>
            <a:ext cx="54864" cy="749808"/>
          </a:xfrm>
          <a:prstGeom prst="rect">
            <a:avLst/>
          </a:prstGeom>
          <a:solidFill>
            <a:srgbClr val="2563EB"/>
          </a:solidFill>
          <a:ln/>
        </p:spPr>
      </p:sp>
      <p:sp>
        <p:nvSpPr>
          <p:cNvPr id="13" name="Text 11"/>
          <p:cNvSpPr/>
          <p:nvPr/>
        </p:nvSpPr>
        <p:spPr>
          <a:xfrm>
            <a:off x="475488" y="178308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2563EB"/>
                </a:solidFill>
              </a:rPr>
              <a:t>P: Šta znači 'Residual standard error: 18.58 on 418 DF'?</a:t>
            </a:r>
            <a:endParaRPr lang="en-US" sz="1100" dirty="0"/>
          </a:p>
        </p:txBody>
      </p:sp>
      <p:sp>
        <p:nvSpPr>
          <p:cNvPr id="14" name="Text 12"/>
          <p:cNvSpPr/>
          <p:nvPr/>
        </p:nvSpPr>
        <p:spPr>
          <a:xfrm>
            <a:off x="475488" y="2084832"/>
            <a:ext cx="82296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E293B"/>
                </a:solidFill>
              </a:rPr>
              <a:t>O: 418 = n − 2 = 420 − 2. Gubimo 2 stepena slobode jer procjenjujemo β₀ i β₁.</a:t>
            </a:r>
            <a:endParaRPr lang="en-US" sz="1100" dirty="0"/>
          </a:p>
        </p:txBody>
      </p:sp>
      <p:sp>
        <p:nvSpPr>
          <p:cNvPr id="15" name="Shape 13"/>
          <p:cNvSpPr/>
          <p:nvPr/>
        </p:nvSpPr>
        <p:spPr>
          <a:xfrm>
            <a:off x="320040" y="2560320"/>
            <a:ext cx="8503920" cy="749808"/>
          </a:xfrm>
          <a:prstGeom prst="rect">
            <a:avLst/>
          </a:prstGeom>
          <a:solidFill>
            <a:srgbClr val="FEF3C7"/>
          </a:solidFill>
          <a:ln w="6350">
            <a:solidFill>
              <a:srgbClr val="D97706"/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320040" y="2560320"/>
            <a:ext cx="54864" cy="749808"/>
          </a:xfrm>
          <a:prstGeom prst="rect">
            <a:avLst/>
          </a:prstGeom>
          <a:solidFill>
            <a:srgbClr val="D97706"/>
          </a:solidFill>
          <a:ln/>
        </p:spPr>
      </p:sp>
      <p:sp>
        <p:nvSpPr>
          <p:cNvPr id="17" name="Text 15"/>
          <p:cNvSpPr/>
          <p:nvPr/>
        </p:nvSpPr>
        <p:spPr>
          <a:xfrm>
            <a:off x="475488" y="260604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D97706"/>
                </a:solidFill>
              </a:rPr>
              <a:t>P: Da li mali R² (5.1%) znači da je model loš?</a:t>
            </a:r>
            <a:endParaRPr lang="en-US" sz="1100" dirty="0"/>
          </a:p>
        </p:txBody>
      </p:sp>
      <p:sp>
        <p:nvSpPr>
          <p:cNvPr id="18" name="Text 16"/>
          <p:cNvSpPr/>
          <p:nvPr/>
        </p:nvSpPr>
        <p:spPr>
          <a:xfrm>
            <a:off x="475488" y="2907792"/>
            <a:ext cx="82296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E293B"/>
                </a:solidFill>
              </a:rPr>
              <a:t>O: Ne nužno. Znači da STR sam ne objašnjava puno. Postoje drugi važni faktori (dohodak, itd.).</a:t>
            </a:r>
            <a:endParaRPr lang="en-US" sz="1100" dirty="0"/>
          </a:p>
        </p:txBody>
      </p:sp>
      <p:sp>
        <p:nvSpPr>
          <p:cNvPr id="19" name="Shape 17"/>
          <p:cNvSpPr/>
          <p:nvPr/>
        </p:nvSpPr>
        <p:spPr>
          <a:xfrm>
            <a:off x="320040" y="3383280"/>
            <a:ext cx="8503920" cy="749808"/>
          </a:xfrm>
          <a:prstGeom prst="rect">
            <a:avLst/>
          </a:prstGeom>
          <a:solidFill>
            <a:srgbClr val="CCFBF1"/>
          </a:solidFill>
          <a:ln w="6350">
            <a:solidFill>
              <a:srgbClr val="0D9488"/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320040" y="3383280"/>
            <a:ext cx="54864" cy="749808"/>
          </a:xfrm>
          <a:prstGeom prst="rect">
            <a:avLst/>
          </a:prstGeom>
          <a:solidFill>
            <a:srgbClr val="0D9488"/>
          </a:solidFill>
          <a:ln/>
        </p:spPr>
      </p:sp>
      <p:sp>
        <p:nvSpPr>
          <p:cNvPr id="21" name="Text 19"/>
          <p:cNvSpPr/>
          <p:nvPr/>
        </p:nvSpPr>
        <p:spPr>
          <a:xfrm>
            <a:off x="475488" y="342900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0D9488"/>
                </a:solidFill>
              </a:rPr>
              <a:t>P: Mogu li koristiti lm() bez data=?</a:t>
            </a:r>
            <a:endParaRPr lang="en-US" sz="1100" dirty="0"/>
          </a:p>
        </p:txBody>
      </p:sp>
      <p:sp>
        <p:nvSpPr>
          <p:cNvPr id="22" name="Text 20"/>
          <p:cNvSpPr/>
          <p:nvPr/>
        </p:nvSpPr>
        <p:spPr>
          <a:xfrm>
            <a:off x="475488" y="3730752"/>
            <a:ext cx="82296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E293B"/>
                </a:solidFill>
              </a:rPr>
              <a:t>O: Možete ako su vektori u globalnom okruženju, ali uvijek preporučujemo data= za jasnoću.</a:t>
            </a:r>
            <a:endParaRPr lang="en-US" sz="1100" dirty="0"/>
          </a:p>
        </p:txBody>
      </p:sp>
      <p:sp>
        <p:nvSpPr>
          <p:cNvPr id="23" name="Shape 21"/>
          <p:cNvSpPr/>
          <p:nvPr/>
        </p:nvSpPr>
        <p:spPr>
          <a:xfrm>
            <a:off x="320040" y="4206240"/>
            <a:ext cx="8503920" cy="749808"/>
          </a:xfrm>
          <a:prstGeom prst="rect">
            <a:avLst/>
          </a:prstGeom>
          <a:solidFill>
            <a:srgbClr val="DBEAFE"/>
          </a:solidFill>
          <a:ln w="6350">
            <a:solidFill>
              <a:srgbClr val="1B2A4A"/>
            </a:solidFill>
            <a:prstDash val="solid"/>
          </a:ln>
        </p:spPr>
      </p:sp>
      <p:sp>
        <p:nvSpPr>
          <p:cNvPr id="24" name="Shape 22"/>
          <p:cNvSpPr/>
          <p:nvPr/>
        </p:nvSpPr>
        <p:spPr>
          <a:xfrm>
            <a:off x="320040" y="4206240"/>
            <a:ext cx="54864" cy="749808"/>
          </a:xfrm>
          <a:prstGeom prst="rect">
            <a:avLst/>
          </a:prstGeom>
          <a:solidFill>
            <a:srgbClr val="1B2A4A"/>
          </a:solidFill>
          <a:ln/>
        </p:spPr>
      </p:sp>
      <p:sp>
        <p:nvSpPr>
          <p:cNvPr id="25" name="Text 23"/>
          <p:cNvSpPr/>
          <p:nvPr/>
        </p:nvSpPr>
        <p:spPr>
          <a:xfrm>
            <a:off x="475488" y="425196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1B2A4A"/>
                </a:solidFill>
              </a:rPr>
              <a:t>P: Šta je razlika između greške uᵢ i reziduala ûᵢ?</a:t>
            </a:r>
            <a:endParaRPr lang="en-US" sz="1100" dirty="0"/>
          </a:p>
        </p:txBody>
      </p:sp>
      <p:sp>
        <p:nvSpPr>
          <p:cNvPr id="26" name="Text 24"/>
          <p:cNvSpPr/>
          <p:nvPr/>
        </p:nvSpPr>
        <p:spPr>
          <a:xfrm>
            <a:off x="475488" y="4553712"/>
            <a:ext cx="82296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E293B"/>
                </a:solidFill>
              </a:rPr>
              <a:t>O: uᵢ je nepoznata prava greška (populacija). ûᵢ je njena procjena iz uzorka.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1B2A4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8046720" y="4800600"/>
            <a:ext cx="914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64748B"/>
                </a:solidFill>
              </a:rPr>
              <a:t>14 / 14</a:t>
            </a:r>
            <a:endParaRPr lang="en-US" sz="1000" dirty="0"/>
          </a:p>
        </p:txBody>
      </p:sp>
      <p:sp>
        <p:nvSpPr>
          <p:cNvPr id="3" name="Text 1"/>
          <p:cNvSpPr/>
          <p:nvPr/>
        </p:nvSpPr>
        <p:spPr>
          <a:xfrm>
            <a:off x="457200" y="274320"/>
            <a:ext cx="82296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FFFFFF"/>
                </a:solidFill>
              </a:rPr>
              <a:t>Rezime i domaći zadatak</a:t>
            </a:r>
            <a:endParaRPr lang="en-US" sz="2600" dirty="0"/>
          </a:p>
        </p:txBody>
      </p:sp>
      <p:sp>
        <p:nvSpPr>
          <p:cNvPr id="4" name="Shape 2"/>
          <p:cNvSpPr/>
          <p:nvPr/>
        </p:nvSpPr>
        <p:spPr>
          <a:xfrm>
            <a:off x="457200" y="822960"/>
            <a:ext cx="3200400" cy="0"/>
          </a:xfrm>
          <a:prstGeom prst="line">
            <a:avLst/>
          </a:prstGeom>
          <a:noFill/>
          <a:ln w="25400">
            <a:solidFill>
              <a:srgbClr val="0D9488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457200" y="960120"/>
            <a:ext cx="393192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D9488"/>
                </a:solidFill>
              </a:rPr>
              <a:t>Naučili smo:</a:t>
            </a:r>
            <a:endParaRPr lang="en-US" sz="1400" dirty="0"/>
          </a:p>
        </p:txBody>
      </p:sp>
      <p:sp>
        <p:nvSpPr>
          <p:cNvPr id="6" name="Shape 4"/>
          <p:cNvSpPr/>
          <p:nvPr/>
        </p:nvSpPr>
        <p:spPr>
          <a:xfrm>
            <a:off x="457200" y="1325880"/>
            <a:ext cx="182880" cy="182880"/>
          </a:xfrm>
          <a:prstGeom prst="ellipse">
            <a:avLst/>
          </a:prstGeom>
          <a:solidFill>
            <a:srgbClr val="0D9488"/>
          </a:solidFill>
          <a:ln/>
        </p:spPr>
      </p:sp>
      <p:sp>
        <p:nvSpPr>
          <p:cNvPr id="7" name="Text 5"/>
          <p:cNvSpPr/>
          <p:nvPr/>
        </p:nvSpPr>
        <p:spPr>
          <a:xfrm>
            <a:off x="731520" y="1298448"/>
            <a:ext cx="36576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CBD5E1"/>
                </a:solidFill>
              </a:rPr>
              <a:t>Kreirati i vizualizovati podatke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457200" y="1746504"/>
            <a:ext cx="182880" cy="182880"/>
          </a:xfrm>
          <a:prstGeom prst="ellipse">
            <a:avLst/>
          </a:prstGeom>
          <a:solidFill>
            <a:srgbClr val="0D9488"/>
          </a:solidFill>
          <a:ln/>
        </p:spPr>
      </p:sp>
      <p:sp>
        <p:nvSpPr>
          <p:cNvPr id="9" name="Text 7"/>
          <p:cNvSpPr/>
          <p:nvPr/>
        </p:nvSpPr>
        <p:spPr>
          <a:xfrm>
            <a:off x="731520" y="1719072"/>
            <a:ext cx="36576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CBD5E1"/>
                </a:solidFill>
              </a:rPr>
              <a:t>Razumjeti OLS formule (β̂₀, β̂₁)</a:t>
            </a:r>
            <a:endParaRPr lang="en-US" sz="1200" dirty="0"/>
          </a:p>
        </p:txBody>
      </p:sp>
      <p:sp>
        <p:nvSpPr>
          <p:cNvPr id="10" name="Shape 8"/>
          <p:cNvSpPr/>
          <p:nvPr/>
        </p:nvSpPr>
        <p:spPr>
          <a:xfrm>
            <a:off x="457200" y="2167128"/>
            <a:ext cx="182880" cy="182880"/>
          </a:xfrm>
          <a:prstGeom prst="ellipse">
            <a:avLst/>
          </a:prstGeom>
          <a:solidFill>
            <a:srgbClr val="0D9488"/>
          </a:solidFill>
          <a:ln/>
        </p:spPr>
      </p:sp>
      <p:sp>
        <p:nvSpPr>
          <p:cNvPr id="11" name="Text 9"/>
          <p:cNvSpPr/>
          <p:nvPr/>
        </p:nvSpPr>
        <p:spPr>
          <a:xfrm>
            <a:off x="731520" y="2139696"/>
            <a:ext cx="36576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CBD5E1"/>
                </a:solidFill>
              </a:rPr>
              <a:t>Koristiti lm() i abline()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457200" y="2587752"/>
            <a:ext cx="182880" cy="182880"/>
          </a:xfrm>
          <a:prstGeom prst="ellipse">
            <a:avLst/>
          </a:prstGeom>
          <a:solidFill>
            <a:srgbClr val="0D9488"/>
          </a:solidFill>
          <a:ln/>
        </p:spPr>
      </p:sp>
      <p:sp>
        <p:nvSpPr>
          <p:cNvPr id="13" name="Text 11"/>
          <p:cNvSpPr/>
          <p:nvPr/>
        </p:nvSpPr>
        <p:spPr>
          <a:xfrm>
            <a:off x="731520" y="2560320"/>
            <a:ext cx="36576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CBD5E1"/>
                </a:solidFill>
              </a:rPr>
              <a:t>Izračunati R² i SER ručno i summary()</a:t>
            </a:r>
            <a:endParaRPr lang="en-US" sz="1200" dirty="0"/>
          </a:p>
        </p:txBody>
      </p:sp>
      <p:sp>
        <p:nvSpPr>
          <p:cNvPr id="14" name="Shape 12"/>
          <p:cNvSpPr/>
          <p:nvPr/>
        </p:nvSpPr>
        <p:spPr>
          <a:xfrm>
            <a:off x="457200" y="3008376"/>
            <a:ext cx="182880" cy="182880"/>
          </a:xfrm>
          <a:prstGeom prst="ellipse">
            <a:avLst/>
          </a:prstGeom>
          <a:solidFill>
            <a:srgbClr val="0D9488"/>
          </a:solidFill>
          <a:ln/>
        </p:spPr>
      </p:sp>
      <p:sp>
        <p:nvSpPr>
          <p:cNvPr id="15" name="Text 13"/>
          <p:cNvSpPr/>
          <p:nvPr/>
        </p:nvSpPr>
        <p:spPr>
          <a:xfrm>
            <a:off x="731520" y="2980944"/>
            <a:ext cx="36576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CBD5E1"/>
                </a:solidFill>
              </a:rPr>
              <a:t>Interpretirati koeficijente</a:t>
            </a:r>
            <a:endParaRPr lang="en-US" sz="1200" dirty="0"/>
          </a:p>
        </p:txBody>
      </p:sp>
      <p:sp>
        <p:nvSpPr>
          <p:cNvPr id="16" name="Shape 14"/>
          <p:cNvSpPr/>
          <p:nvPr/>
        </p:nvSpPr>
        <p:spPr>
          <a:xfrm>
            <a:off x="4754880" y="914400"/>
            <a:ext cx="4069080" cy="3611880"/>
          </a:xfrm>
          <a:prstGeom prst="rect">
            <a:avLst/>
          </a:prstGeom>
          <a:solidFill>
            <a:srgbClr val="1E3A5F"/>
          </a:solidFill>
          <a:ln w="9525">
            <a:solidFill>
              <a:srgbClr val="0D9488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4937760" y="1005840"/>
            <a:ext cx="374904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D9488"/>
                </a:solidFill>
              </a:rPr>
              <a:t>Domaći zadatak</a:t>
            </a:r>
            <a:endParaRPr lang="en-US" sz="1400" dirty="0"/>
          </a:p>
        </p:txBody>
      </p:sp>
      <p:sp>
        <p:nvSpPr>
          <p:cNvPr id="18" name="Text 16"/>
          <p:cNvSpPr/>
          <p:nvPr/>
        </p:nvSpPr>
        <p:spPr>
          <a:xfrm>
            <a:off x="4937760" y="1389888"/>
            <a:ext cx="37490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E2E8F0"/>
                </a:solidFill>
              </a:rPr>
              <a:t>1. Kreirajte vlastiti dataset (8 opservacija) sa varijablama Sati_Ucenja i Ocjena. Procijenite OLS model.</a:t>
            </a:r>
            <a:endParaRPr lang="en-US" sz="1050" dirty="0"/>
          </a:p>
        </p:txBody>
      </p:sp>
      <p:sp>
        <p:nvSpPr>
          <p:cNvPr id="19" name="Text 17"/>
          <p:cNvSpPr/>
          <p:nvPr/>
        </p:nvSpPr>
        <p:spPr>
          <a:xfrm>
            <a:off x="4937760" y="2011680"/>
            <a:ext cx="37490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E2E8F0"/>
                </a:solidFill>
              </a:rPr>
              <a:t>2. Izračunajte β̂₁ ručno i provjerite sa lm().</a:t>
            </a:r>
            <a:endParaRPr lang="en-US" sz="1050" dirty="0"/>
          </a:p>
        </p:txBody>
      </p:sp>
      <p:sp>
        <p:nvSpPr>
          <p:cNvPr id="20" name="Text 18"/>
          <p:cNvSpPr/>
          <p:nvPr/>
        </p:nvSpPr>
        <p:spPr>
          <a:xfrm>
            <a:off x="4937760" y="2633472"/>
            <a:ext cx="37490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E2E8F0"/>
                </a:solidFill>
              </a:rPr>
              <a:t>3. Nacrtajte scatterplot sa OLS linijom.</a:t>
            </a:r>
            <a:endParaRPr lang="en-US" sz="1050" dirty="0"/>
          </a:p>
        </p:txBody>
      </p:sp>
      <p:sp>
        <p:nvSpPr>
          <p:cNvPr id="21" name="Text 19"/>
          <p:cNvSpPr/>
          <p:nvPr/>
        </p:nvSpPr>
        <p:spPr>
          <a:xfrm>
            <a:off x="4937760" y="3255264"/>
            <a:ext cx="37490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E2E8F0"/>
                </a:solidFill>
              </a:rPr>
              <a:t>4. Izračunajte R² i SER ručno. Šta nam govori R²?</a:t>
            </a:r>
            <a:endParaRPr lang="en-US" sz="1050" dirty="0"/>
          </a:p>
        </p:txBody>
      </p:sp>
      <p:sp>
        <p:nvSpPr>
          <p:cNvPr id="22" name="Text 20"/>
          <p:cNvSpPr/>
          <p:nvPr/>
        </p:nvSpPr>
        <p:spPr>
          <a:xfrm>
            <a:off x="4937760" y="3877056"/>
            <a:ext cx="37490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E2E8F0"/>
                </a:solidFill>
              </a:rPr>
              <a:t>5. Interpretirajte nagib: za 1 sat više učenja, za koliko se povećava ocjena?</a:t>
            </a:r>
            <a:endParaRPr lang="en-US" sz="1050" dirty="0"/>
          </a:p>
        </p:txBody>
      </p:sp>
      <p:sp>
        <p:nvSpPr>
          <p:cNvPr id="23" name="Text 21"/>
          <p:cNvSpPr/>
          <p:nvPr/>
        </p:nvSpPr>
        <p:spPr>
          <a:xfrm>
            <a:off x="457200" y="4736592"/>
            <a:ext cx="82296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475569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Ključne R funkcije: c()  lm()  plot()  abline()  summary()  mean()  sum()  sqrt()  nrow()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58368"/>
          </a:xfrm>
          <a:prstGeom prst="rect">
            <a:avLst/>
          </a:prstGeom>
          <a:solidFill>
            <a:srgbClr val="1B2A4A"/>
          </a:solidFill>
          <a:ln/>
        </p:spPr>
      </p:sp>
      <p:sp>
        <p:nvSpPr>
          <p:cNvPr id="3" name="Text 1"/>
          <p:cNvSpPr/>
          <p:nvPr/>
        </p:nvSpPr>
        <p:spPr>
          <a:xfrm>
            <a:off x="320040" y="0"/>
            <a:ext cx="850392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FFFFF"/>
                </a:solidFill>
              </a:rPr>
              <a:t>Zašto nam treba regresija? — Priča</a:t>
            </a:r>
            <a:endParaRPr lang="en-US" sz="2200" dirty="0"/>
          </a:p>
        </p:txBody>
      </p:sp>
      <p:sp>
        <p:nvSpPr>
          <p:cNvPr id="4" name="Shape 2"/>
          <p:cNvSpPr/>
          <p:nvPr/>
        </p:nvSpPr>
        <p:spPr>
          <a:xfrm>
            <a:off x="320040" y="777240"/>
            <a:ext cx="1645920" cy="292608"/>
          </a:xfrm>
          <a:prstGeom prst="roundRect">
            <a:avLst>
              <a:gd name="adj" fmla="val 15625"/>
            </a:avLst>
          </a:prstGeom>
          <a:solidFill>
            <a:srgbClr val="0D9488"/>
          </a:solidFill>
          <a:ln/>
        </p:spPr>
      </p:sp>
      <p:sp>
        <p:nvSpPr>
          <p:cNvPr id="5" name="Text 3"/>
          <p:cNvSpPr/>
          <p:nvPr/>
        </p:nvSpPr>
        <p:spPr>
          <a:xfrm>
            <a:off x="320040" y="777240"/>
            <a:ext cx="16459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</a:rPr>
              <a:t>MOTIVACIJA</a:t>
            </a:r>
            <a:endParaRPr lang="en-US" sz="1000" dirty="0"/>
          </a:p>
        </p:txBody>
      </p:sp>
      <p:sp>
        <p:nvSpPr>
          <p:cNvPr id="6" name="Text 4"/>
          <p:cNvSpPr/>
          <p:nvPr/>
        </p:nvSpPr>
        <p:spPr>
          <a:xfrm>
            <a:off x="8046720" y="4800600"/>
            <a:ext cx="914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64748B"/>
                </a:solidFill>
              </a:rPr>
              <a:t>2 / 14</a:t>
            </a:r>
            <a:endParaRPr lang="en-US" sz="1000" dirty="0"/>
          </a:p>
        </p:txBody>
      </p:sp>
      <p:sp>
        <p:nvSpPr>
          <p:cNvPr id="7" name="Text 5"/>
          <p:cNvSpPr/>
          <p:nvPr/>
        </p:nvSpPr>
        <p:spPr>
          <a:xfrm>
            <a:off x="320040" y="1170432"/>
            <a:ext cx="850392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i="1" dirty="0">
                <a:solidFill>
                  <a:srgbClr val="1E293B"/>
                </a:solidFill>
              </a:rPr>
              <a:t>Zamislite da ste ministar obrazovanja u Kaliforniji.</a:t>
            </a:r>
            <a:endParaRPr lang="en-US" sz="1300" dirty="0"/>
          </a:p>
        </p:txBody>
      </p:sp>
      <p:sp>
        <p:nvSpPr>
          <p:cNvPr id="8" name="Shape 6"/>
          <p:cNvSpPr/>
          <p:nvPr/>
        </p:nvSpPr>
        <p:spPr>
          <a:xfrm>
            <a:off x="320040" y="1600200"/>
            <a:ext cx="2697480" cy="2194560"/>
          </a:xfrm>
          <a:prstGeom prst="rect">
            <a:avLst/>
          </a:prstGeom>
          <a:solidFill>
            <a:srgbClr val="DBEAFE"/>
          </a:solidFill>
          <a:ln w="9525">
            <a:solidFill>
              <a:srgbClr val="2563EB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1344168" y="1463040"/>
            <a:ext cx="640080" cy="640080"/>
          </a:xfrm>
          <a:prstGeom prst="ellipse">
            <a:avLst/>
          </a:prstGeom>
          <a:solidFill>
            <a:srgbClr val="2563EB"/>
          </a:solidFill>
          <a:ln/>
        </p:spPr>
      </p:sp>
      <p:sp>
        <p:nvSpPr>
          <p:cNvPr id="10" name="Text 8"/>
          <p:cNvSpPr/>
          <p:nvPr/>
        </p:nvSpPr>
        <p:spPr>
          <a:xfrm>
            <a:off x="1344168" y="1463040"/>
            <a:ext cx="6400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</a:rPr>
              <a:t>?</a:t>
            </a:r>
            <a:endParaRPr lang="en-US" sz="1600" dirty="0"/>
          </a:p>
        </p:txBody>
      </p:sp>
      <p:sp>
        <p:nvSpPr>
          <p:cNvPr id="11" name="Text 9"/>
          <p:cNvSpPr/>
          <p:nvPr/>
        </p:nvSpPr>
        <p:spPr>
          <a:xfrm>
            <a:off x="429768" y="2167128"/>
            <a:ext cx="24688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2563EB"/>
                </a:solidFill>
              </a:rPr>
              <a:t>Pitanje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429768" y="2487168"/>
            <a:ext cx="246888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1E293B"/>
                </a:solidFill>
              </a:rPr>
              <a:t>Da li veći odnos učenika</a:t>
            </a:r>
            <a:endParaRPr lang="en-US" sz="1100" dirty="0"/>
          </a:p>
          <a:p>
            <a:pPr marL="0" indent="0" algn="ctr">
              <a:buNone/>
            </a:pPr>
            <a:r>
              <a:rPr lang="en-US" sz="1100" dirty="0">
                <a:solidFill>
                  <a:srgbClr val="1E293B"/>
                </a:solidFill>
              </a:rPr>
              <a:t>po nastavniku (STR) smanjuje</a:t>
            </a:r>
            <a:endParaRPr lang="en-US" sz="1100" dirty="0"/>
          </a:p>
          <a:p>
            <a:pPr marL="0" indent="0" algn="ctr">
              <a:buNone/>
            </a:pPr>
            <a:r>
              <a:rPr lang="en-US" sz="1100" dirty="0">
                <a:solidFill>
                  <a:srgbClr val="1E293B"/>
                </a:solidFill>
              </a:rPr>
              <a:t>rezultate testa?</a:t>
            </a:r>
            <a:endParaRPr lang="en-US" sz="1100" dirty="0"/>
          </a:p>
        </p:txBody>
      </p:sp>
      <p:sp>
        <p:nvSpPr>
          <p:cNvPr id="13" name="Shape 11"/>
          <p:cNvSpPr/>
          <p:nvPr/>
        </p:nvSpPr>
        <p:spPr>
          <a:xfrm>
            <a:off x="3246120" y="1600200"/>
            <a:ext cx="2697480" cy="2194560"/>
          </a:xfrm>
          <a:prstGeom prst="rect">
            <a:avLst/>
          </a:prstGeom>
          <a:solidFill>
            <a:srgbClr val="FEF3C7"/>
          </a:solidFill>
          <a:ln w="9525">
            <a:solidFill>
              <a:srgbClr val="D97706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4270248" y="1463040"/>
            <a:ext cx="640080" cy="640080"/>
          </a:xfrm>
          <a:prstGeom prst="ellipse">
            <a:avLst/>
          </a:prstGeom>
          <a:solidFill>
            <a:srgbClr val="D97706"/>
          </a:solidFill>
          <a:ln/>
        </p:spPr>
      </p:sp>
      <p:sp>
        <p:nvSpPr>
          <p:cNvPr id="15" name="Text 13"/>
          <p:cNvSpPr/>
          <p:nvPr/>
        </p:nvSpPr>
        <p:spPr>
          <a:xfrm>
            <a:off x="4270248" y="1463040"/>
            <a:ext cx="6400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</a:rPr>
              <a:t>→</a:t>
            </a:r>
            <a:endParaRPr lang="en-US" sz="1600" dirty="0"/>
          </a:p>
        </p:txBody>
      </p:sp>
      <p:sp>
        <p:nvSpPr>
          <p:cNvPr id="16" name="Text 14"/>
          <p:cNvSpPr/>
          <p:nvPr/>
        </p:nvSpPr>
        <p:spPr>
          <a:xfrm>
            <a:off x="3355848" y="2167128"/>
            <a:ext cx="24688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D97706"/>
                </a:solidFill>
              </a:rPr>
              <a:t>Problem</a:t>
            </a:r>
            <a:endParaRPr lang="en-US" sz="1200" dirty="0"/>
          </a:p>
        </p:txBody>
      </p:sp>
      <p:sp>
        <p:nvSpPr>
          <p:cNvPr id="17" name="Text 15"/>
          <p:cNvSpPr/>
          <p:nvPr/>
        </p:nvSpPr>
        <p:spPr>
          <a:xfrm>
            <a:off x="3355848" y="2487168"/>
            <a:ext cx="246888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1E293B"/>
                </a:solidFill>
              </a:rPr>
              <a:t>Imate podatke za 420 školskih</a:t>
            </a:r>
            <a:endParaRPr lang="en-US" sz="1100" dirty="0"/>
          </a:p>
          <a:p>
            <a:pPr marL="0" indent="0" algn="ctr">
              <a:buNone/>
            </a:pPr>
            <a:r>
              <a:rPr lang="en-US" sz="1100" dirty="0">
                <a:solidFill>
                  <a:srgbClr val="1E293B"/>
                </a:solidFill>
              </a:rPr>
              <a:t>okruga. Previše za 'rukom'</a:t>
            </a:r>
            <a:endParaRPr lang="en-US" sz="1100" dirty="0"/>
          </a:p>
          <a:p>
            <a:pPr marL="0" indent="0" algn="ctr">
              <a:buNone/>
            </a:pPr>
            <a:r>
              <a:rPr lang="en-US" sz="1100" dirty="0">
                <a:solidFill>
                  <a:srgbClr val="1E293B"/>
                </a:solidFill>
              </a:rPr>
              <a:t>ocjeniti trend.</a:t>
            </a:r>
            <a:endParaRPr lang="en-US" sz="1100" dirty="0"/>
          </a:p>
        </p:txBody>
      </p:sp>
      <p:sp>
        <p:nvSpPr>
          <p:cNvPr id="18" name="Shape 16"/>
          <p:cNvSpPr/>
          <p:nvPr/>
        </p:nvSpPr>
        <p:spPr>
          <a:xfrm>
            <a:off x="6172200" y="1600200"/>
            <a:ext cx="2697480" cy="2194560"/>
          </a:xfrm>
          <a:prstGeom prst="rect">
            <a:avLst/>
          </a:prstGeom>
          <a:solidFill>
            <a:srgbClr val="DCFCE7"/>
          </a:solidFill>
          <a:ln w="9525">
            <a:solidFill>
              <a:srgbClr val="16A34A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7196328" y="1463040"/>
            <a:ext cx="640080" cy="640080"/>
          </a:xfrm>
          <a:prstGeom prst="ellipse">
            <a:avLst/>
          </a:prstGeom>
          <a:solidFill>
            <a:srgbClr val="16A34A"/>
          </a:solidFill>
          <a:ln/>
        </p:spPr>
      </p:sp>
      <p:sp>
        <p:nvSpPr>
          <p:cNvPr id="20" name="Text 18"/>
          <p:cNvSpPr/>
          <p:nvPr/>
        </p:nvSpPr>
        <p:spPr>
          <a:xfrm>
            <a:off x="7196328" y="1463040"/>
            <a:ext cx="6400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</a:rPr>
              <a:t>✓</a:t>
            </a:r>
            <a:endParaRPr lang="en-US" sz="1600" dirty="0"/>
          </a:p>
        </p:txBody>
      </p:sp>
      <p:sp>
        <p:nvSpPr>
          <p:cNvPr id="21" name="Text 19"/>
          <p:cNvSpPr/>
          <p:nvPr/>
        </p:nvSpPr>
        <p:spPr>
          <a:xfrm>
            <a:off x="6281928" y="2167128"/>
            <a:ext cx="24688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16A34A"/>
                </a:solidFill>
              </a:rPr>
              <a:t>Rješenje</a:t>
            </a:r>
            <a:endParaRPr lang="en-US" sz="1200" dirty="0"/>
          </a:p>
        </p:txBody>
      </p:sp>
      <p:sp>
        <p:nvSpPr>
          <p:cNvPr id="22" name="Text 20"/>
          <p:cNvSpPr/>
          <p:nvPr/>
        </p:nvSpPr>
        <p:spPr>
          <a:xfrm>
            <a:off x="6281928" y="2487168"/>
            <a:ext cx="246888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1E293B"/>
                </a:solidFill>
              </a:rPr>
              <a:t>Linearna regresija daje</a:t>
            </a:r>
            <a:endParaRPr lang="en-US" sz="1100" dirty="0"/>
          </a:p>
          <a:p>
            <a:pPr marL="0" indent="0" algn="ctr">
              <a:buNone/>
            </a:pPr>
            <a:r>
              <a:rPr lang="en-US" sz="1100" dirty="0">
                <a:solidFill>
                  <a:srgbClr val="1E293B"/>
                </a:solidFill>
              </a:rPr>
              <a:t>objektivnu, numeričku</a:t>
            </a:r>
            <a:endParaRPr lang="en-US" sz="1100" dirty="0"/>
          </a:p>
          <a:p>
            <a:pPr marL="0" indent="0" algn="ctr">
              <a:buNone/>
            </a:pPr>
            <a:r>
              <a:rPr lang="en-US" sz="1100" dirty="0">
                <a:solidFill>
                  <a:srgbClr val="1E293B"/>
                </a:solidFill>
              </a:rPr>
              <a:t>ocjenu nagiba.</a:t>
            </a:r>
            <a:endParaRPr lang="en-US" sz="1100" dirty="0"/>
          </a:p>
        </p:txBody>
      </p:sp>
      <p:sp>
        <p:nvSpPr>
          <p:cNvPr id="23" name="Text 21"/>
          <p:cNvSpPr/>
          <p:nvPr/>
        </p:nvSpPr>
        <p:spPr>
          <a:xfrm>
            <a:off x="320040" y="3977640"/>
            <a:ext cx="8503920" cy="347472"/>
          </a:xfrm>
          <a:prstGeom prst="rect">
            <a:avLst/>
          </a:prstGeom>
          <a:solidFill>
            <a:srgbClr val="F1F5F9"/>
          </a:solidFill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1B2A4A"/>
                </a:solidFill>
              </a:rPr>
              <a:t>Model koji ćemo koristiti: TestScore = β₀ + β₁ × STR + u</a:t>
            </a:r>
            <a:endParaRPr lang="en-US" sz="1300" dirty="0"/>
          </a:p>
        </p:txBody>
      </p:sp>
      <p:sp>
        <p:nvSpPr>
          <p:cNvPr id="24" name="Text 22"/>
          <p:cNvSpPr/>
          <p:nvPr/>
        </p:nvSpPr>
        <p:spPr>
          <a:xfrm>
            <a:off x="8046720" y="4800600"/>
            <a:ext cx="914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64748B"/>
                </a:solidFill>
              </a:rPr>
              <a:t>2 / 14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58368"/>
          </a:xfrm>
          <a:prstGeom prst="rect">
            <a:avLst/>
          </a:prstGeom>
          <a:solidFill>
            <a:srgbClr val="1B2A4A"/>
          </a:solidFill>
          <a:ln/>
        </p:spPr>
      </p:sp>
      <p:sp>
        <p:nvSpPr>
          <p:cNvPr id="3" name="Text 1"/>
          <p:cNvSpPr/>
          <p:nvPr/>
        </p:nvSpPr>
        <p:spPr>
          <a:xfrm>
            <a:off x="320040" y="0"/>
            <a:ext cx="850392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FFFFF"/>
                </a:solidFill>
              </a:rPr>
              <a:t>Vježba 1 — Kreiranje i pregled podataka u R</a:t>
            </a:r>
            <a:endParaRPr lang="en-US" sz="2200" dirty="0"/>
          </a:p>
        </p:txBody>
      </p:sp>
      <p:sp>
        <p:nvSpPr>
          <p:cNvPr id="4" name="Shape 2"/>
          <p:cNvSpPr/>
          <p:nvPr/>
        </p:nvSpPr>
        <p:spPr>
          <a:xfrm>
            <a:off x="320040" y="777240"/>
            <a:ext cx="1645920" cy="292608"/>
          </a:xfrm>
          <a:prstGeom prst="roundRect">
            <a:avLst>
              <a:gd name="adj" fmla="val 15625"/>
            </a:avLst>
          </a:prstGeom>
          <a:solidFill>
            <a:srgbClr val="2563EB"/>
          </a:solidFill>
          <a:ln/>
        </p:spPr>
      </p:sp>
      <p:sp>
        <p:nvSpPr>
          <p:cNvPr id="5" name="Text 3"/>
          <p:cNvSpPr/>
          <p:nvPr/>
        </p:nvSpPr>
        <p:spPr>
          <a:xfrm>
            <a:off x="320040" y="777240"/>
            <a:ext cx="16459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</a:rPr>
              <a:t>KORAK 1</a:t>
            </a:r>
            <a:endParaRPr lang="en-US" sz="1000" dirty="0"/>
          </a:p>
        </p:txBody>
      </p:sp>
      <p:sp>
        <p:nvSpPr>
          <p:cNvPr id="6" name="Text 4"/>
          <p:cNvSpPr/>
          <p:nvPr/>
        </p:nvSpPr>
        <p:spPr>
          <a:xfrm>
            <a:off x="8046720" y="4800600"/>
            <a:ext cx="914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64748B"/>
                </a:solidFill>
              </a:rPr>
              <a:t>3 / 14</a:t>
            </a:r>
            <a:endParaRPr lang="en-US" sz="1000" dirty="0"/>
          </a:p>
        </p:txBody>
      </p:sp>
      <p:sp>
        <p:nvSpPr>
          <p:cNvPr id="7" name="Text 5"/>
          <p:cNvSpPr/>
          <p:nvPr/>
        </p:nvSpPr>
        <p:spPr>
          <a:xfrm>
            <a:off x="320040" y="1115568"/>
            <a:ext cx="850392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64748B"/>
                </a:solidFill>
              </a:rPr>
              <a:t>Počinjemo sa malim skupom podataka — 7 zamišljenih školskih okruga.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320040" y="1463040"/>
            <a:ext cx="5074920" cy="3246120"/>
          </a:xfrm>
          <a:prstGeom prst="rect">
            <a:avLst/>
          </a:prstGeom>
          <a:solidFill>
            <a:srgbClr val="1E293B"/>
          </a:solidFill>
          <a:ln w="6350">
            <a:solidFill>
              <a:srgbClr val="334155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429768" y="1554480"/>
            <a:ext cx="4855464" cy="308152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050" dirty="0">
                <a:solidFill>
                  <a:srgbClr val="6EE7B7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# Kreiramo vektore podataka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E2E8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STR &lt;- c(15, 17, 19, 20, 22, 23.5, 25)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E2E8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TestScore &lt;- c(680, 640, 670, 660, 630, 660, 635)</a:t>
            </a:r>
            <a:endParaRPr lang="en-US" sz="1050" dirty="0"/>
          </a:p>
          <a:p>
            <a:pPr marL="0" indent="0">
              <a:buNone/>
            </a:pP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6EE7B7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# Pregled podataka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E2E8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STR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94A3B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#&gt; [1] 15.0 17.0 19.0 20.0 22.0 23.5 25.0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E2E8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TestScore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94A3B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#&gt; [1] 680 640 670 660 630 660 635</a:t>
            </a:r>
            <a:endParaRPr lang="en-US" sz="1050" dirty="0"/>
          </a:p>
          <a:p>
            <a:pPr marL="0" indent="0">
              <a:buNone/>
            </a:pP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6EE7B7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# Kombinujemo u data.frame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E2E8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podaci &lt;- data.frame(STR = STR, TestScore = TestScore)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E2E8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podaci</a:t>
            </a:r>
            <a:endParaRPr lang="en-US" sz="1050" dirty="0"/>
          </a:p>
        </p:txBody>
      </p:sp>
      <p:sp>
        <p:nvSpPr>
          <p:cNvPr id="10" name="Text 8"/>
          <p:cNvSpPr/>
          <p:nvPr/>
        </p:nvSpPr>
        <p:spPr>
          <a:xfrm>
            <a:off x="5577840" y="1417320"/>
            <a:ext cx="324612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1B2A4A"/>
                </a:solidFill>
              </a:rPr>
              <a:t>Naši podaci:</a:t>
            </a:r>
            <a:endParaRPr lang="en-US" sz="1100" dirty="0"/>
          </a:p>
        </p:txBody>
      </p:sp>
      <p:graphicFrame>
        <p:nvGraphicFramePr>
          <p:cNvPr id="11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577840" y="1719072"/>
          <a:ext cx="3246120" cy="2834640"/>
        </p:xfrm>
        <a:graphic>
          <a:graphicData uri="http://schemas.openxmlformats.org/drawingml/2006/table">
            <a:tbl>
              <a:tblPr/>
              <a:tblGrid>
                <a:gridCol w="7315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972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173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54330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</a:rPr>
                        <a:t>Okrug</a:t>
                      </a:r>
                      <a:endParaRPr lang="en-US" sz="1100" dirty="0"/>
                    </a:p>
                  </a:txBody>
                  <a:tcPr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B2A4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</a:rPr>
                        <a:t>STR</a:t>
                      </a:r>
                      <a:endParaRPr lang="en-US" sz="1100" dirty="0"/>
                    </a:p>
                  </a:txBody>
                  <a:tcPr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B2A4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</a:rPr>
                        <a:t>TestScore</a:t>
                      </a:r>
                      <a:endParaRPr lang="en-US" sz="1100" dirty="0"/>
                    </a:p>
                  </a:txBody>
                  <a:tcPr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B2A4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54330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</a:rPr>
                        <a:t>1</a:t>
                      </a:r>
                      <a:endParaRPr lang="en-US" sz="1100" dirty="0"/>
                    </a:p>
                  </a:txBody>
                  <a:tcPr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</a:rPr>
                        <a:t>15.0</a:t>
                      </a:r>
                      <a:endParaRPr lang="en-US" sz="1100" dirty="0"/>
                    </a:p>
                  </a:txBody>
                  <a:tcPr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</a:rPr>
                        <a:t>680</a:t>
                      </a:r>
                      <a:endParaRPr lang="en-US" sz="1100" dirty="0"/>
                    </a:p>
                  </a:txBody>
                  <a:tcPr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54330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</a:rPr>
                        <a:t>2</a:t>
                      </a:r>
                      <a:endParaRPr lang="en-US" sz="1100" dirty="0"/>
                    </a:p>
                  </a:txBody>
                  <a:tcPr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</a:rPr>
                        <a:t>17.0</a:t>
                      </a:r>
                      <a:endParaRPr lang="en-US" sz="1100" dirty="0"/>
                    </a:p>
                  </a:txBody>
                  <a:tcPr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</a:rPr>
                        <a:t>640</a:t>
                      </a:r>
                      <a:endParaRPr lang="en-US" sz="1100" dirty="0"/>
                    </a:p>
                  </a:txBody>
                  <a:tcPr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54330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</a:rPr>
                        <a:t>3</a:t>
                      </a:r>
                      <a:endParaRPr lang="en-US" sz="1100" dirty="0"/>
                    </a:p>
                  </a:txBody>
                  <a:tcPr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</a:rPr>
                        <a:t>19.0</a:t>
                      </a:r>
                      <a:endParaRPr lang="en-US" sz="1100" dirty="0"/>
                    </a:p>
                  </a:txBody>
                  <a:tcPr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</a:rPr>
                        <a:t>670</a:t>
                      </a:r>
                      <a:endParaRPr lang="en-US" sz="1100" dirty="0"/>
                    </a:p>
                  </a:txBody>
                  <a:tcPr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54330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</a:rPr>
                        <a:t>4</a:t>
                      </a:r>
                      <a:endParaRPr lang="en-US" sz="1100" dirty="0"/>
                    </a:p>
                  </a:txBody>
                  <a:tcPr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</a:rPr>
                        <a:t>20.0</a:t>
                      </a:r>
                      <a:endParaRPr lang="en-US" sz="1100" dirty="0"/>
                    </a:p>
                  </a:txBody>
                  <a:tcPr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</a:rPr>
                        <a:t>660</a:t>
                      </a:r>
                      <a:endParaRPr lang="en-US" sz="1100" dirty="0"/>
                    </a:p>
                  </a:txBody>
                  <a:tcPr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54330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</a:rPr>
                        <a:t>5</a:t>
                      </a:r>
                      <a:endParaRPr lang="en-US" sz="1100" dirty="0"/>
                    </a:p>
                  </a:txBody>
                  <a:tcPr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</a:rPr>
                        <a:t>22.0</a:t>
                      </a:r>
                      <a:endParaRPr lang="en-US" sz="1100" dirty="0"/>
                    </a:p>
                  </a:txBody>
                  <a:tcPr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</a:rPr>
                        <a:t>630</a:t>
                      </a:r>
                      <a:endParaRPr lang="en-US" sz="1100" dirty="0"/>
                    </a:p>
                  </a:txBody>
                  <a:tcPr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54330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</a:rPr>
                        <a:t>6</a:t>
                      </a:r>
                      <a:endParaRPr lang="en-US" sz="1100" dirty="0"/>
                    </a:p>
                  </a:txBody>
                  <a:tcPr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</a:rPr>
                        <a:t>23.5</a:t>
                      </a:r>
                      <a:endParaRPr lang="en-US" sz="1100" dirty="0"/>
                    </a:p>
                  </a:txBody>
                  <a:tcPr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</a:rPr>
                        <a:t>660</a:t>
                      </a:r>
                      <a:endParaRPr lang="en-US" sz="1100" dirty="0"/>
                    </a:p>
                  </a:txBody>
                  <a:tcPr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54330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</a:rPr>
                        <a:t>7</a:t>
                      </a:r>
                      <a:endParaRPr lang="en-US" sz="1100" dirty="0"/>
                    </a:p>
                  </a:txBody>
                  <a:tcPr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</a:rPr>
                        <a:t>25.0</a:t>
                      </a:r>
                      <a:endParaRPr lang="en-US" sz="1100" dirty="0"/>
                    </a:p>
                  </a:txBody>
                  <a:tcPr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</a:rPr>
                        <a:t>635</a:t>
                      </a:r>
                      <a:endParaRPr lang="en-US" sz="1100" dirty="0"/>
                    </a:p>
                  </a:txBody>
                  <a:tcPr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12" name="Shape 9"/>
          <p:cNvSpPr/>
          <p:nvPr/>
        </p:nvSpPr>
        <p:spPr>
          <a:xfrm>
            <a:off x="320040" y="4773168"/>
            <a:ext cx="54864" cy="475488"/>
          </a:xfrm>
          <a:prstGeom prst="rect">
            <a:avLst/>
          </a:prstGeom>
          <a:solidFill>
            <a:srgbClr val="2563EB"/>
          </a:solidFill>
          <a:ln/>
        </p:spPr>
      </p:sp>
      <p:sp>
        <p:nvSpPr>
          <p:cNvPr id="13" name="Shape 10"/>
          <p:cNvSpPr/>
          <p:nvPr/>
        </p:nvSpPr>
        <p:spPr>
          <a:xfrm>
            <a:off x="374904" y="4773168"/>
            <a:ext cx="8449056" cy="475488"/>
          </a:xfrm>
          <a:prstGeom prst="rect">
            <a:avLst/>
          </a:prstGeom>
          <a:solidFill>
            <a:srgbClr val="DBEAFE"/>
          </a:solidFill>
          <a:ln/>
        </p:spPr>
      </p:sp>
      <p:sp>
        <p:nvSpPr>
          <p:cNvPr id="14" name="Text 11"/>
          <p:cNvSpPr/>
          <p:nvPr/>
        </p:nvSpPr>
        <p:spPr>
          <a:xfrm>
            <a:off x="484632" y="4846320"/>
            <a:ext cx="8229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2563EB"/>
                </a:solidFill>
              </a:rPr>
              <a:t>Šta je STR?</a:t>
            </a:r>
            <a:endParaRPr lang="en-US" sz="1100" dirty="0"/>
          </a:p>
        </p:txBody>
      </p:sp>
      <p:sp>
        <p:nvSpPr>
          <p:cNvPr id="15" name="Text 12"/>
          <p:cNvSpPr/>
          <p:nvPr/>
        </p:nvSpPr>
        <p:spPr>
          <a:xfrm>
            <a:off x="484632" y="5074920"/>
            <a:ext cx="8229600" cy="914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E293B"/>
                </a:solidFill>
              </a:rPr>
              <a:t>Student-Teacher Ratio = broj učenika ÷ broj nastavnika. Viši STR = veće razredi.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58368"/>
          </a:xfrm>
          <a:prstGeom prst="rect">
            <a:avLst/>
          </a:prstGeom>
          <a:solidFill>
            <a:srgbClr val="1B2A4A"/>
          </a:solidFill>
          <a:ln/>
        </p:spPr>
      </p:sp>
      <p:sp>
        <p:nvSpPr>
          <p:cNvPr id="3" name="Text 1"/>
          <p:cNvSpPr/>
          <p:nvPr/>
        </p:nvSpPr>
        <p:spPr>
          <a:xfrm>
            <a:off x="320040" y="0"/>
            <a:ext cx="850392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FFFFF"/>
                </a:solidFill>
              </a:rPr>
              <a:t>Vježba 2 — Vizualizacija: scatterplot i pretpostavljena linija</a:t>
            </a:r>
            <a:endParaRPr lang="en-US" sz="2200" dirty="0"/>
          </a:p>
        </p:txBody>
      </p:sp>
      <p:sp>
        <p:nvSpPr>
          <p:cNvPr id="4" name="Shape 2"/>
          <p:cNvSpPr/>
          <p:nvPr/>
        </p:nvSpPr>
        <p:spPr>
          <a:xfrm>
            <a:off x="320040" y="777240"/>
            <a:ext cx="1645920" cy="292608"/>
          </a:xfrm>
          <a:prstGeom prst="roundRect">
            <a:avLst>
              <a:gd name="adj" fmla="val 15625"/>
            </a:avLst>
          </a:prstGeom>
          <a:solidFill>
            <a:srgbClr val="2563EB"/>
          </a:solidFill>
          <a:ln/>
        </p:spPr>
      </p:sp>
      <p:sp>
        <p:nvSpPr>
          <p:cNvPr id="5" name="Text 3"/>
          <p:cNvSpPr/>
          <p:nvPr/>
        </p:nvSpPr>
        <p:spPr>
          <a:xfrm>
            <a:off x="320040" y="777240"/>
            <a:ext cx="16459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</a:rPr>
              <a:t>KORAK 2</a:t>
            </a:r>
            <a:endParaRPr lang="en-US" sz="1000" dirty="0"/>
          </a:p>
        </p:txBody>
      </p:sp>
      <p:sp>
        <p:nvSpPr>
          <p:cNvPr id="6" name="Text 4"/>
          <p:cNvSpPr/>
          <p:nvPr/>
        </p:nvSpPr>
        <p:spPr>
          <a:xfrm>
            <a:off x="8046720" y="4800600"/>
            <a:ext cx="914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64748B"/>
                </a:solidFill>
              </a:rPr>
              <a:t>4 / 14</a:t>
            </a:r>
            <a:endParaRPr lang="en-US" sz="1000" dirty="0"/>
          </a:p>
        </p:txBody>
      </p:sp>
      <p:sp>
        <p:nvSpPr>
          <p:cNvPr id="7" name="Text 5"/>
          <p:cNvSpPr/>
          <p:nvPr/>
        </p:nvSpPr>
        <p:spPr>
          <a:xfrm>
            <a:off x="320040" y="1115568"/>
            <a:ext cx="850392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i="1" dirty="0">
                <a:solidFill>
                  <a:srgbClr val="64748B"/>
                </a:solidFill>
              </a:rPr>
              <a:t>Uvijek vizualizujte podatke prije nego što gradite model!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320040" y="1444752"/>
            <a:ext cx="5074920" cy="2560320"/>
          </a:xfrm>
          <a:prstGeom prst="rect">
            <a:avLst/>
          </a:prstGeom>
          <a:solidFill>
            <a:srgbClr val="1E293B"/>
          </a:solidFill>
          <a:ln w="6350">
            <a:solidFill>
              <a:srgbClr val="334155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429768" y="1536192"/>
            <a:ext cx="4855464" cy="239572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050" dirty="0">
                <a:solidFill>
                  <a:srgbClr val="6EE7B7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# Scatterplot: TestScore na y-osi, STR na x-osi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E2E8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plot(TestScore ~ STR, ylab = "Test Score", pch = 20)</a:t>
            </a:r>
            <a:endParaRPr lang="en-US" sz="1050" dirty="0"/>
          </a:p>
          <a:p>
            <a:pPr marL="0" indent="0">
              <a:buNone/>
            </a:pP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6EE7B7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# Dodajemo pretpostavljenu liniju: TestScore = 713 - 3*STR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E2E8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abline(a = 713, b = -3)</a:t>
            </a:r>
            <a:endParaRPr lang="en-US" sz="1050" dirty="0"/>
          </a:p>
          <a:p>
            <a:pPr marL="0" indent="0">
              <a:buNone/>
            </a:pP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6EE7B7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# Zašto linija ne prolazi kroz tačke?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6EE7B7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# --&gt; Greška regresije u  (izostavljeni faktori,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6EE7B7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#     greška mjerenja, slučajnost)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5577840" y="1417320"/>
            <a:ext cx="3246120" cy="2606040"/>
          </a:xfrm>
          <a:prstGeom prst="rect">
            <a:avLst/>
          </a:prstGeom>
          <a:solidFill>
            <a:srgbClr val="F1F5F9"/>
          </a:solidFill>
          <a:ln w="6350">
            <a:solidFill>
              <a:srgbClr val="CBD5E1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5577840" y="1417320"/>
            <a:ext cx="324612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i="1" dirty="0">
                <a:solidFill>
                  <a:srgbClr val="64748B"/>
                </a:solidFill>
              </a:rPr>
              <a:t>Ilustracija</a:t>
            </a:r>
            <a:endParaRPr lang="en-US" sz="1000" dirty="0"/>
          </a:p>
        </p:txBody>
      </p:sp>
      <p:sp>
        <p:nvSpPr>
          <p:cNvPr id="12" name="Shape 10"/>
          <p:cNvSpPr/>
          <p:nvPr/>
        </p:nvSpPr>
        <p:spPr>
          <a:xfrm>
            <a:off x="5852160" y="3703320"/>
            <a:ext cx="2743200" cy="0"/>
          </a:xfrm>
          <a:prstGeom prst="line">
            <a:avLst/>
          </a:prstGeom>
          <a:noFill/>
          <a:ln w="12700">
            <a:solidFill>
              <a:srgbClr val="64748B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5852160" y="1737360"/>
            <a:ext cx="0" cy="1965960"/>
          </a:xfrm>
          <a:prstGeom prst="line">
            <a:avLst/>
          </a:prstGeom>
          <a:noFill/>
          <a:ln w="12700">
            <a:solidFill>
              <a:srgbClr val="64748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8275320" y="3611880"/>
            <a:ext cx="5029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64748B"/>
                </a:solidFill>
              </a:rPr>
              <a:t>STR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5596128" y="1691640"/>
            <a:ext cx="6400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64748B"/>
                </a:solidFill>
              </a:rPr>
              <a:t>Score</a:t>
            </a:r>
            <a:endParaRPr lang="en-US" sz="900" dirty="0"/>
          </a:p>
        </p:txBody>
      </p:sp>
      <p:sp>
        <p:nvSpPr>
          <p:cNvPr id="16" name="Shape 14"/>
          <p:cNvSpPr/>
          <p:nvPr/>
        </p:nvSpPr>
        <p:spPr>
          <a:xfrm>
            <a:off x="6035040" y="2075688"/>
            <a:ext cx="128016" cy="128016"/>
          </a:xfrm>
          <a:prstGeom prst="ellipse">
            <a:avLst/>
          </a:prstGeom>
          <a:solidFill>
            <a:srgbClr val="1B2A4A"/>
          </a:solidFill>
          <a:ln/>
        </p:spPr>
      </p:sp>
      <p:sp>
        <p:nvSpPr>
          <p:cNvPr id="17" name="Shape 15"/>
          <p:cNvSpPr/>
          <p:nvPr/>
        </p:nvSpPr>
        <p:spPr>
          <a:xfrm>
            <a:off x="6281928" y="2980944"/>
            <a:ext cx="128016" cy="128016"/>
          </a:xfrm>
          <a:prstGeom prst="ellipse">
            <a:avLst/>
          </a:prstGeom>
          <a:solidFill>
            <a:srgbClr val="1B2A4A"/>
          </a:solidFill>
          <a:ln/>
        </p:spPr>
      </p:sp>
      <p:sp>
        <p:nvSpPr>
          <p:cNvPr id="18" name="Shape 16"/>
          <p:cNvSpPr/>
          <p:nvPr/>
        </p:nvSpPr>
        <p:spPr>
          <a:xfrm>
            <a:off x="6528816" y="2487168"/>
            <a:ext cx="128016" cy="128016"/>
          </a:xfrm>
          <a:prstGeom prst="ellipse">
            <a:avLst/>
          </a:prstGeom>
          <a:solidFill>
            <a:srgbClr val="1B2A4A"/>
          </a:solidFill>
          <a:ln/>
        </p:spPr>
      </p:sp>
      <p:sp>
        <p:nvSpPr>
          <p:cNvPr id="19" name="Shape 17"/>
          <p:cNvSpPr/>
          <p:nvPr/>
        </p:nvSpPr>
        <p:spPr>
          <a:xfrm>
            <a:off x="6693408" y="2651760"/>
            <a:ext cx="128016" cy="128016"/>
          </a:xfrm>
          <a:prstGeom prst="ellipse">
            <a:avLst/>
          </a:prstGeom>
          <a:solidFill>
            <a:srgbClr val="1B2A4A"/>
          </a:solidFill>
          <a:ln/>
        </p:spPr>
      </p:sp>
      <p:sp>
        <p:nvSpPr>
          <p:cNvPr id="20" name="Shape 18"/>
          <p:cNvSpPr/>
          <p:nvPr/>
        </p:nvSpPr>
        <p:spPr>
          <a:xfrm>
            <a:off x="6940296" y="3145536"/>
            <a:ext cx="128016" cy="128016"/>
          </a:xfrm>
          <a:prstGeom prst="ellipse">
            <a:avLst/>
          </a:prstGeom>
          <a:solidFill>
            <a:srgbClr val="1B2A4A"/>
          </a:solidFill>
          <a:ln/>
        </p:spPr>
      </p:sp>
      <p:sp>
        <p:nvSpPr>
          <p:cNvPr id="21" name="Shape 19"/>
          <p:cNvSpPr/>
          <p:nvPr/>
        </p:nvSpPr>
        <p:spPr>
          <a:xfrm>
            <a:off x="7104888" y="2734056"/>
            <a:ext cx="128016" cy="128016"/>
          </a:xfrm>
          <a:prstGeom prst="ellipse">
            <a:avLst/>
          </a:prstGeom>
          <a:solidFill>
            <a:srgbClr val="1B2A4A"/>
          </a:solidFill>
          <a:ln/>
        </p:spPr>
      </p:sp>
      <p:sp>
        <p:nvSpPr>
          <p:cNvPr id="22" name="Shape 20"/>
          <p:cNvSpPr/>
          <p:nvPr/>
        </p:nvSpPr>
        <p:spPr>
          <a:xfrm>
            <a:off x="7269480" y="3063240"/>
            <a:ext cx="128016" cy="128016"/>
          </a:xfrm>
          <a:prstGeom prst="ellipse">
            <a:avLst/>
          </a:prstGeom>
          <a:solidFill>
            <a:srgbClr val="1B2A4A"/>
          </a:solidFill>
          <a:ln/>
        </p:spPr>
      </p:sp>
      <p:sp>
        <p:nvSpPr>
          <p:cNvPr id="23" name="Shape 21"/>
          <p:cNvSpPr/>
          <p:nvPr/>
        </p:nvSpPr>
        <p:spPr>
          <a:xfrm>
            <a:off x="5897880" y="1993392"/>
            <a:ext cx="2468880" cy="1417320"/>
          </a:xfrm>
          <a:prstGeom prst="line">
            <a:avLst/>
          </a:prstGeom>
          <a:noFill/>
          <a:ln w="19050">
            <a:solidFill>
              <a:srgbClr val="DC2626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6858000" y="1737360"/>
            <a:ext cx="18288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i="1" dirty="0">
                <a:solidFill>
                  <a:srgbClr val="DC2626"/>
                </a:solidFill>
              </a:rPr>
              <a:t>y = 713 − 3·STR</a:t>
            </a:r>
            <a:endParaRPr lang="en-US" sz="900" dirty="0"/>
          </a:p>
        </p:txBody>
      </p:sp>
      <p:sp>
        <p:nvSpPr>
          <p:cNvPr id="25" name="Shape 23"/>
          <p:cNvSpPr/>
          <p:nvPr/>
        </p:nvSpPr>
        <p:spPr>
          <a:xfrm>
            <a:off x="320040" y="4133088"/>
            <a:ext cx="8503920" cy="594360"/>
          </a:xfrm>
          <a:prstGeom prst="rect">
            <a:avLst/>
          </a:prstGeom>
          <a:solidFill>
            <a:srgbClr val="FEF9C3"/>
          </a:solidFill>
          <a:ln w="9525">
            <a:solidFill>
              <a:srgbClr val="D97706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457200" y="4133088"/>
            <a:ext cx="82296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1B2A4A"/>
                </a:solidFill>
              </a:rPr>
              <a:t>Pravi model sa greškom:  TestScoreᵢ = β₀ + β₁ × STRᵢ + uᵢ</a:t>
            </a:r>
            <a:endParaRPr lang="en-US" sz="13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58368"/>
          </a:xfrm>
          <a:prstGeom prst="rect">
            <a:avLst/>
          </a:prstGeom>
          <a:solidFill>
            <a:srgbClr val="1B2A4A"/>
          </a:solidFill>
          <a:ln/>
        </p:spPr>
      </p:sp>
      <p:sp>
        <p:nvSpPr>
          <p:cNvPr id="3" name="Text 1"/>
          <p:cNvSpPr/>
          <p:nvPr/>
        </p:nvSpPr>
        <p:spPr>
          <a:xfrm>
            <a:off x="320040" y="0"/>
            <a:ext cx="850392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FFFFF"/>
                </a:solidFill>
              </a:rPr>
              <a:t>Teorija — OLS estimator: šta minimizujemo?</a:t>
            </a:r>
            <a:endParaRPr lang="en-US" sz="2200" dirty="0"/>
          </a:p>
        </p:txBody>
      </p:sp>
      <p:sp>
        <p:nvSpPr>
          <p:cNvPr id="4" name="Shape 2"/>
          <p:cNvSpPr/>
          <p:nvPr/>
        </p:nvSpPr>
        <p:spPr>
          <a:xfrm>
            <a:off x="320040" y="777240"/>
            <a:ext cx="1645920" cy="292608"/>
          </a:xfrm>
          <a:prstGeom prst="roundRect">
            <a:avLst>
              <a:gd name="adj" fmla="val 15625"/>
            </a:avLst>
          </a:prstGeom>
          <a:solidFill>
            <a:srgbClr val="D97706"/>
          </a:solidFill>
          <a:ln/>
        </p:spPr>
      </p:sp>
      <p:sp>
        <p:nvSpPr>
          <p:cNvPr id="5" name="Text 3"/>
          <p:cNvSpPr/>
          <p:nvPr/>
        </p:nvSpPr>
        <p:spPr>
          <a:xfrm>
            <a:off x="320040" y="777240"/>
            <a:ext cx="16459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</a:rPr>
              <a:t>TEORIJA</a:t>
            </a:r>
            <a:endParaRPr lang="en-US" sz="1000" dirty="0"/>
          </a:p>
        </p:txBody>
      </p:sp>
      <p:sp>
        <p:nvSpPr>
          <p:cNvPr id="6" name="Text 4"/>
          <p:cNvSpPr/>
          <p:nvPr/>
        </p:nvSpPr>
        <p:spPr>
          <a:xfrm>
            <a:off x="8046720" y="4800600"/>
            <a:ext cx="914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64748B"/>
                </a:solidFill>
              </a:rPr>
              <a:t>5 / 14</a:t>
            </a:r>
            <a:endParaRPr lang="en-US" sz="1000" dirty="0"/>
          </a:p>
        </p:txBody>
      </p:sp>
      <p:sp>
        <p:nvSpPr>
          <p:cNvPr id="7" name="Text 5"/>
          <p:cNvSpPr/>
          <p:nvPr/>
        </p:nvSpPr>
        <p:spPr>
          <a:xfrm>
            <a:off x="320040" y="1115568"/>
            <a:ext cx="850392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1E293B"/>
                </a:solidFill>
              </a:rPr>
              <a:t>OLS bira β̂₀ i β̂₁ tako da minimizuje zbir kvadrata reziduala (SSR):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320040" y="1463040"/>
            <a:ext cx="8503920" cy="685800"/>
          </a:xfrm>
          <a:prstGeom prst="rect">
            <a:avLst/>
          </a:prstGeom>
          <a:solidFill>
            <a:srgbClr val="F1F5F9"/>
          </a:solidFill>
          <a:ln w="6350">
            <a:solidFill>
              <a:srgbClr val="CBD5E1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457200" y="1463040"/>
            <a:ext cx="822960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1B2A4A"/>
                </a:solidFill>
                <a:latin typeface="Cambria Math" pitchFamily="34" charset="0"/>
                <a:ea typeface="Cambria Math" pitchFamily="34" charset="-122"/>
                <a:cs typeface="Cambria Math" pitchFamily="34" charset="-120"/>
              </a:rPr>
              <a:t>SSR  =  Σᵢ (Yᵢ − b₀ − b₁Xᵢ)²   →   minimizovati po b₀ i b₁</a:t>
            </a:r>
            <a:endParaRPr lang="en-US" sz="1500" dirty="0"/>
          </a:p>
        </p:txBody>
      </p:sp>
      <p:sp>
        <p:nvSpPr>
          <p:cNvPr id="10" name="Shape 8"/>
          <p:cNvSpPr/>
          <p:nvPr/>
        </p:nvSpPr>
        <p:spPr>
          <a:xfrm>
            <a:off x="320040" y="2304288"/>
            <a:ext cx="4069080" cy="1417320"/>
          </a:xfrm>
          <a:prstGeom prst="rect">
            <a:avLst/>
          </a:prstGeom>
          <a:solidFill>
            <a:srgbClr val="DBEAFE"/>
          </a:solidFill>
          <a:ln w="9525">
            <a:solidFill>
              <a:srgbClr val="2563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457200" y="2359152"/>
            <a:ext cx="3794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2563EB"/>
                </a:solidFill>
              </a:rPr>
              <a:t>Nagib  β̂₁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457200" y="2670048"/>
            <a:ext cx="37947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E293B"/>
                </a:solidFill>
                <a:latin typeface="Cambria Math" pitchFamily="34" charset="0"/>
                <a:ea typeface="Cambria Math" pitchFamily="34" charset="-122"/>
                <a:cs typeface="Cambria Math" pitchFamily="34" charset="-120"/>
              </a:rPr>
              <a:t>β̂₁ = Σ(Xᵢ − X̄)(Yᵢ − Ȳ) / Σ(Xᵢ − X̄)²</a:t>
            </a:r>
            <a:endParaRPr lang="en-US" sz="1300" dirty="0"/>
          </a:p>
        </p:txBody>
      </p:sp>
      <p:sp>
        <p:nvSpPr>
          <p:cNvPr id="13" name="Text 11"/>
          <p:cNvSpPr/>
          <p:nvPr/>
        </p:nvSpPr>
        <p:spPr>
          <a:xfrm>
            <a:off x="457200" y="3200400"/>
            <a:ext cx="3794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64748B"/>
                </a:solidFill>
              </a:rPr>
              <a:t>= Cov(X,Y) / Var(X)</a:t>
            </a:r>
            <a:endParaRPr lang="en-US" sz="1000" dirty="0"/>
          </a:p>
        </p:txBody>
      </p:sp>
      <p:sp>
        <p:nvSpPr>
          <p:cNvPr id="14" name="Shape 12"/>
          <p:cNvSpPr/>
          <p:nvPr/>
        </p:nvSpPr>
        <p:spPr>
          <a:xfrm>
            <a:off x="4617720" y="2304288"/>
            <a:ext cx="4069080" cy="1417320"/>
          </a:xfrm>
          <a:prstGeom prst="rect">
            <a:avLst/>
          </a:prstGeom>
          <a:solidFill>
            <a:srgbClr val="CCFBF1"/>
          </a:solidFill>
          <a:ln w="9525">
            <a:solidFill>
              <a:srgbClr val="0D9488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4754880" y="2359152"/>
            <a:ext cx="3794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0D9488"/>
                </a:solidFill>
              </a:rPr>
              <a:t>Odsječak  β̂₀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4754880" y="2670048"/>
            <a:ext cx="37947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E293B"/>
                </a:solidFill>
                <a:latin typeface="Cambria Math" pitchFamily="34" charset="0"/>
                <a:ea typeface="Cambria Math" pitchFamily="34" charset="-122"/>
                <a:cs typeface="Cambria Math" pitchFamily="34" charset="-120"/>
              </a:rPr>
              <a:t>β̂₀ = Ȳ − β̂₁ · X̄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4754880" y="3200400"/>
            <a:ext cx="3794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64748B"/>
                </a:solidFill>
              </a:rPr>
              <a:t>Linija uvijek prolazi kroz (X̄, Ȳ)</a:t>
            </a:r>
            <a:endParaRPr lang="en-US" sz="1000" dirty="0"/>
          </a:p>
        </p:txBody>
      </p:sp>
      <p:sp>
        <p:nvSpPr>
          <p:cNvPr id="18" name="Shape 16"/>
          <p:cNvSpPr/>
          <p:nvPr/>
        </p:nvSpPr>
        <p:spPr>
          <a:xfrm>
            <a:off x="320040" y="3840480"/>
            <a:ext cx="8503920" cy="777240"/>
          </a:xfrm>
          <a:prstGeom prst="rect">
            <a:avLst/>
          </a:prstGeom>
          <a:solidFill>
            <a:srgbClr val="F1F5F9"/>
          </a:solidFill>
          <a:ln w="6350">
            <a:solidFill>
              <a:srgbClr val="CBD5E1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457200" y="3840480"/>
            <a:ext cx="82296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64748B"/>
                </a:solidFill>
              </a:rPr>
              <a:t>Predviđena vrijednost: </a:t>
            </a:r>
            <a:r>
              <a:rPr lang="en-US" sz="1200" b="1" dirty="0">
                <a:solidFill>
                  <a:srgbClr val="1B2A4A"/>
                </a:solidFill>
              </a:rPr>
              <a:t>Ŷᵢ = β̂₀ + β̂₁Xᵢ</a:t>
            </a:r>
            <a:r>
              <a:rPr lang="en-US" sz="1200" dirty="0">
                <a:solidFill>
                  <a:srgbClr val="64748B"/>
                </a:solidFill>
              </a:rPr>
              <a:t>     Rezidual: </a:t>
            </a:r>
            <a:r>
              <a:rPr lang="en-US" sz="1200" b="1" dirty="0">
                <a:solidFill>
                  <a:srgbClr val="DC2626"/>
                </a:solidFill>
              </a:rPr>
              <a:t>ûᵢ = Yᵢ − Ŷᵢ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58368"/>
          </a:xfrm>
          <a:prstGeom prst="rect">
            <a:avLst/>
          </a:prstGeom>
          <a:solidFill>
            <a:srgbClr val="1B2A4A"/>
          </a:solidFill>
          <a:ln/>
        </p:spPr>
      </p:sp>
      <p:sp>
        <p:nvSpPr>
          <p:cNvPr id="3" name="Text 1"/>
          <p:cNvSpPr/>
          <p:nvPr/>
        </p:nvSpPr>
        <p:spPr>
          <a:xfrm>
            <a:off x="320040" y="0"/>
            <a:ext cx="850392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FFFFF"/>
                </a:solidFill>
              </a:rPr>
              <a:t>Vježba 3 — Ručna OLS kalkulacija u R</a:t>
            </a:r>
            <a:endParaRPr lang="en-US" sz="2200" dirty="0"/>
          </a:p>
        </p:txBody>
      </p:sp>
      <p:sp>
        <p:nvSpPr>
          <p:cNvPr id="4" name="Shape 2"/>
          <p:cNvSpPr/>
          <p:nvPr/>
        </p:nvSpPr>
        <p:spPr>
          <a:xfrm>
            <a:off x="320040" y="777240"/>
            <a:ext cx="1645920" cy="292608"/>
          </a:xfrm>
          <a:prstGeom prst="roundRect">
            <a:avLst>
              <a:gd name="adj" fmla="val 15625"/>
            </a:avLst>
          </a:prstGeom>
          <a:solidFill>
            <a:srgbClr val="2563EB"/>
          </a:solidFill>
          <a:ln/>
        </p:spPr>
      </p:sp>
      <p:sp>
        <p:nvSpPr>
          <p:cNvPr id="5" name="Text 3"/>
          <p:cNvSpPr/>
          <p:nvPr/>
        </p:nvSpPr>
        <p:spPr>
          <a:xfrm>
            <a:off x="320040" y="777240"/>
            <a:ext cx="16459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</a:rPr>
              <a:t>KORAK 3</a:t>
            </a:r>
            <a:endParaRPr lang="en-US" sz="1000" dirty="0"/>
          </a:p>
        </p:txBody>
      </p:sp>
      <p:sp>
        <p:nvSpPr>
          <p:cNvPr id="6" name="Text 4"/>
          <p:cNvSpPr/>
          <p:nvPr/>
        </p:nvSpPr>
        <p:spPr>
          <a:xfrm>
            <a:off x="8046720" y="4800600"/>
            <a:ext cx="914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64748B"/>
                </a:solidFill>
              </a:rPr>
              <a:t>6 / 14</a:t>
            </a:r>
            <a:endParaRPr lang="en-US" sz="1000" dirty="0"/>
          </a:p>
        </p:txBody>
      </p:sp>
      <p:sp>
        <p:nvSpPr>
          <p:cNvPr id="7" name="Text 5"/>
          <p:cNvSpPr/>
          <p:nvPr/>
        </p:nvSpPr>
        <p:spPr>
          <a:xfrm>
            <a:off x="320040" y="1115568"/>
            <a:ext cx="850392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64748B"/>
                </a:solidFill>
              </a:rPr>
              <a:t>Implementiramo formule iz prethodnog slajda direktno u R: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320040" y="1444752"/>
            <a:ext cx="5486400" cy="3566160"/>
          </a:xfrm>
          <a:prstGeom prst="rect">
            <a:avLst/>
          </a:prstGeom>
          <a:solidFill>
            <a:srgbClr val="1E293B"/>
          </a:solidFill>
          <a:ln w="6350">
            <a:solidFill>
              <a:srgbClr val="334155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429768" y="1536192"/>
            <a:ext cx="5266944" cy="340156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050" dirty="0">
                <a:solidFill>
                  <a:srgbClr val="6EE7B7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# ─── Koristimo naših 7 opservacija ───────────────────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E2E8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STR       &lt;- c(15, 17, 19, 20, 22, 23.5, 25)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E2E8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TestScore &lt;- c(680, 640, 670, 660, 630, 660, 635)</a:t>
            </a:r>
            <a:endParaRPr lang="en-US" sz="1050" dirty="0"/>
          </a:p>
          <a:p>
            <a:pPr marL="0" indent="0">
              <a:buNone/>
            </a:pP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6EE7B7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# Računamo β̂₁  (nagib)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E2E8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beta_1 &lt;- sum((STR - mean(STR)) * (TestScore - mean(TestScore))) /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E2E8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    sum((STR - mean(STR))^2)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E2E8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beta_1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94A3B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#&gt; [1] -1.5</a:t>
            </a:r>
            <a:endParaRPr lang="en-US" sz="1050" dirty="0"/>
          </a:p>
          <a:p>
            <a:pPr marL="0" indent="0">
              <a:buNone/>
            </a:pP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6EE7B7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# Računamo β̂₀  (odsječak)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E2E8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beta_0 &lt;- mean(TestScore) - beta_1 * mean(STR)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E2E8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beta_0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94A3B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#&gt; [1] 683.7</a:t>
            </a:r>
            <a:endParaRPr lang="en-US" sz="1050" dirty="0"/>
          </a:p>
          <a:p>
            <a:pPr marL="0" indent="0">
              <a:buNone/>
            </a:pP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6EE7B7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# Procjenjena linija:  TestScore = 683.7 - 1.5 * STR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5989320" y="1417320"/>
            <a:ext cx="2834640" cy="1325880"/>
          </a:xfrm>
          <a:prstGeom prst="rect">
            <a:avLst/>
          </a:prstGeom>
          <a:solidFill>
            <a:srgbClr val="DBEAFE"/>
          </a:solidFill>
          <a:ln w="9525">
            <a:solidFill>
              <a:srgbClr val="2563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126480" y="1572768"/>
            <a:ext cx="25603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2563EB"/>
                </a:solidFill>
                <a:latin typeface="Cambria Math" pitchFamily="34" charset="0"/>
                <a:ea typeface="Cambria Math" pitchFamily="34" charset="-122"/>
                <a:cs typeface="Cambria Math" pitchFamily="34" charset="-120"/>
              </a:rPr>
              <a:t>β̂₁  =  −1.5</a:t>
            </a:r>
            <a:endParaRPr lang="en-US" sz="1800" dirty="0"/>
          </a:p>
        </p:txBody>
      </p:sp>
      <p:sp>
        <p:nvSpPr>
          <p:cNvPr id="12" name="Text 10"/>
          <p:cNvSpPr/>
          <p:nvPr/>
        </p:nvSpPr>
        <p:spPr>
          <a:xfrm>
            <a:off x="6126480" y="1993392"/>
            <a:ext cx="25603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1E293B"/>
                </a:solidFill>
              </a:rPr>
              <a:t>Na svaki dodatni učenik po nastavniku, prosječni test score pada za 1.5 boda.</a:t>
            </a:r>
            <a:endParaRPr lang="en-US" sz="1000" dirty="0"/>
          </a:p>
        </p:txBody>
      </p:sp>
      <p:sp>
        <p:nvSpPr>
          <p:cNvPr id="13" name="Shape 11"/>
          <p:cNvSpPr/>
          <p:nvPr/>
        </p:nvSpPr>
        <p:spPr>
          <a:xfrm>
            <a:off x="5989320" y="2834640"/>
            <a:ext cx="2834640" cy="1325880"/>
          </a:xfrm>
          <a:prstGeom prst="rect">
            <a:avLst/>
          </a:prstGeom>
          <a:solidFill>
            <a:srgbClr val="CCFBF1"/>
          </a:solidFill>
          <a:ln w="9525">
            <a:solidFill>
              <a:srgbClr val="0D9488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6126480" y="2990088"/>
            <a:ext cx="25603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0D9488"/>
                </a:solidFill>
                <a:latin typeface="Cambria Math" pitchFamily="34" charset="0"/>
                <a:ea typeface="Cambria Math" pitchFamily="34" charset="-122"/>
                <a:cs typeface="Cambria Math" pitchFamily="34" charset="-120"/>
              </a:rPr>
              <a:t>β̂₀  =  683.7</a:t>
            </a:r>
            <a:endParaRPr lang="en-US" sz="1800" dirty="0"/>
          </a:p>
        </p:txBody>
      </p:sp>
      <p:sp>
        <p:nvSpPr>
          <p:cNvPr id="15" name="Text 13"/>
          <p:cNvSpPr/>
          <p:nvPr/>
        </p:nvSpPr>
        <p:spPr>
          <a:xfrm>
            <a:off x="6126480" y="3410712"/>
            <a:ext cx="25603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1E293B"/>
                </a:solidFill>
              </a:rPr>
              <a:t>Teorijski test score kada STR = 0 (van raspona podataka — bez praktičnog smisla).</a:t>
            </a:r>
            <a:endParaRPr lang="en-US" sz="1000" dirty="0"/>
          </a:p>
        </p:txBody>
      </p:sp>
      <p:sp>
        <p:nvSpPr>
          <p:cNvPr id="17" name="Shape 15"/>
          <p:cNvSpPr/>
          <p:nvPr/>
        </p:nvSpPr>
        <p:spPr>
          <a:xfrm>
            <a:off x="320040" y="4553120"/>
            <a:ext cx="8449056" cy="438912"/>
          </a:xfrm>
          <a:prstGeom prst="rect">
            <a:avLst/>
          </a:prstGeom>
          <a:solidFill>
            <a:srgbClr val="FEF3C7"/>
          </a:solidFill>
          <a:ln/>
        </p:spPr>
      </p:sp>
      <p:sp>
        <p:nvSpPr>
          <p:cNvPr id="19" name="Text 17"/>
          <p:cNvSpPr/>
          <p:nvPr/>
        </p:nvSpPr>
        <p:spPr>
          <a:xfrm>
            <a:off x="539496" y="4745736"/>
            <a:ext cx="8229600" cy="548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E293B"/>
                </a:solidFill>
              </a:rPr>
              <a:t>Ručna kalkulacija pomaže razumijevanju. U praksi uvijek koristimo lm() — brže i sa više informacija.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58368"/>
          </a:xfrm>
          <a:prstGeom prst="rect">
            <a:avLst/>
          </a:prstGeom>
          <a:solidFill>
            <a:srgbClr val="1B2A4A"/>
          </a:solidFill>
          <a:ln/>
        </p:spPr>
      </p:sp>
      <p:sp>
        <p:nvSpPr>
          <p:cNvPr id="3" name="Text 1"/>
          <p:cNvSpPr/>
          <p:nvPr/>
        </p:nvSpPr>
        <p:spPr>
          <a:xfrm>
            <a:off x="320040" y="0"/>
            <a:ext cx="850392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FFFFF"/>
                </a:solidFill>
              </a:rPr>
              <a:t>Vježba 4 — Korišćenje lm() funkcije</a:t>
            </a:r>
            <a:endParaRPr lang="en-US" sz="2200" dirty="0"/>
          </a:p>
        </p:txBody>
      </p:sp>
      <p:sp>
        <p:nvSpPr>
          <p:cNvPr id="4" name="Shape 2"/>
          <p:cNvSpPr/>
          <p:nvPr/>
        </p:nvSpPr>
        <p:spPr>
          <a:xfrm>
            <a:off x="320040" y="777240"/>
            <a:ext cx="1645920" cy="292608"/>
          </a:xfrm>
          <a:prstGeom prst="roundRect">
            <a:avLst>
              <a:gd name="adj" fmla="val 15625"/>
            </a:avLst>
          </a:prstGeom>
          <a:solidFill>
            <a:srgbClr val="2563EB"/>
          </a:solidFill>
          <a:ln/>
        </p:spPr>
      </p:sp>
      <p:sp>
        <p:nvSpPr>
          <p:cNvPr id="5" name="Text 3"/>
          <p:cNvSpPr/>
          <p:nvPr/>
        </p:nvSpPr>
        <p:spPr>
          <a:xfrm>
            <a:off x="320040" y="777240"/>
            <a:ext cx="16459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</a:rPr>
              <a:t>KORAK 4</a:t>
            </a:r>
            <a:endParaRPr lang="en-US" sz="1000" dirty="0"/>
          </a:p>
        </p:txBody>
      </p:sp>
      <p:sp>
        <p:nvSpPr>
          <p:cNvPr id="6" name="Text 4"/>
          <p:cNvSpPr/>
          <p:nvPr/>
        </p:nvSpPr>
        <p:spPr>
          <a:xfrm>
            <a:off x="8046720" y="4800600"/>
            <a:ext cx="914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64748B"/>
                </a:solidFill>
              </a:rPr>
              <a:t>7 / 14</a:t>
            </a:r>
            <a:endParaRPr lang="en-US" sz="1000" dirty="0"/>
          </a:p>
        </p:txBody>
      </p:sp>
      <p:sp>
        <p:nvSpPr>
          <p:cNvPr id="7" name="Text 5"/>
          <p:cNvSpPr/>
          <p:nvPr/>
        </p:nvSpPr>
        <p:spPr>
          <a:xfrm>
            <a:off x="320040" y="1115568"/>
            <a:ext cx="850392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64748B"/>
                </a:solidFill>
              </a:rPr>
              <a:t>R ima ugrađenu funkciju lm() (linear model) koja radi sve odjednom: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365760" y="1417320"/>
            <a:ext cx="5074920" cy="3383280"/>
          </a:xfrm>
          <a:prstGeom prst="rect">
            <a:avLst/>
          </a:prstGeom>
          <a:solidFill>
            <a:srgbClr val="1E293B"/>
          </a:solidFill>
          <a:ln w="6350">
            <a:solidFill>
              <a:srgbClr val="334155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429768" y="1536192"/>
            <a:ext cx="4855464" cy="321868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050" dirty="0">
                <a:solidFill>
                  <a:srgbClr val="6EE7B7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# Gradimo model jednom linijom koda!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E2E8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model &lt;- lm(TestScore ~ STR)</a:t>
            </a:r>
            <a:endParaRPr lang="en-US" sz="1050" dirty="0"/>
          </a:p>
          <a:p>
            <a:pPr marL="0" indent="0">
              <a:buNone/>
            </a:pP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6EE7B7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# Štampamo rezultate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E2E8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model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94A3B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#&gt;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94A3B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#&gt; Call: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94A3B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#&gt; lm(formula = TestScore ~ STR)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94A3B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#&gt;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94A3B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#&gt; Coefficients: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94A3B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#&gt; (Intercept)          STR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94A3B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#&gt;       683.7         -1.5</a:t>
            </a:r>
            <a:endParaRPr lang="en-US" sz="1050" dirty="0"/>
          </a:p>
          <a:p>
            <a:pPr marL="0" indent="0">
              <a:buNone/>
            </a:pP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6EE7B7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# Syntax objašnjenje: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6EE7B7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# lm(zavisna ~ nezavisna, data = ...)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5577840" y="1417320"/>
            <a:ext cx="3246120" cy="777240"/>
          </a:xfrm>
          <a:prstGeom prst="rect">
            <a:avLst/>
          </a:prstGeom>
          <a:solidFill>
            <a:srgbClr val="F1F5F9"/>
          </a:solidFill>
          <a:ln w="6350">
            <a:solidFill>
              <a:srgbClr val="CBD5E1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5669280" y="1444752"/>
            <a:ext cx="30632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B2A4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lm( TestScore ~ STR )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5669280" y="1792224"/>
            <a:ext cx="30632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64748B"/>
                </a:solidFill>
              </a:rPr>
              <a:t>formula: y ~ x</a:t>
            </a:r>
            <a:endParaRPr lang="en-US" sz="1000" dirty="0"/>
          </a:p>
        </p:txBody>
      </p:sp>
      <p:sp>
        <p:nvSpPr>
          <p:cNvPr id="13" name="Shape 11"/>
          <p:cNvSpPr/>
          <p:nvPr/>
        </p:nvSpPr>
        <p:spPr>
          <a:xfrm>
            <a:off x="5577840" y="2331720"/>
            <a:ext cx="1005840" cy="320040"/>
          </a:xfrm>
          <a:prstGeom prst="rect">
            <a:avLst/>
          </a:prstGeom>
          <a:solidFill>
            <a:srgbClr val="1B2A4A"/>
          </a:solidFill>
          <a:ln/>
        </p:spPr>
      </p:sp>
      <p:sp>
        <p:nvSpPr>
          <p:cNvPr id="14" name="Text 12"/>
          <p:cNvSpPr/>
          <p:nvPr/>
        </p:nvSpPr>
        <p:spPr>
          <a:xfrm>
            <a:off x="5577840" y="2331720"/>
            <a:ext cx="10058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~</a:t>
            </a:r>
            <a:endParaRPr lang="en-US" sz="1000" dirty="0"/>
          </a:p>
        </p:txBody>
      </p:sp>
      <p:sp>
        <p:nvSpPr>
          <p:cNvPr id="15" name="Text 13"/>
          <p:cNvSpPr/>
          <p:nvPr/>
        </p:nvSpPr>
        <p:spPr>
          <a:xfrm>
            <a:off x="6656832" y="2368296"/>
            <a:ext cx="2148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E293B"/>
                </a:solidFill>
              </a:rPr>
              <a:t>znači 'je funkcija od'</a:t>
            </a: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5577840" y="2788920"/>
            <a:ext cx="1005840" cy="320040"/>
          </a:xfrm>
          <a:prstGeom prst="rect">
            <a:avLst/>
          </a:prstGeom>
          <a:solidFill>
            <a:srgbClr val="1B2A4A"/>
          </a:solidFill>
          <a:ln/>
        </p:spPr>
      </p:sp>
      <p:sp>
        <p:nvSpPr>
          <p:cNvPr id="17" name="Text 15"/>
          <p:cNvSpPr/>
          <p:nvPr/>
        </p:nvSpPr>
        <p:spPr>
          <a:xfrm>
            <a:off x="5577840" y="2788920"/>
            <a:ext cx="10058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TestScore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656832" y="2825496"/>
            <a:ext cx="2148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E293B"/>
                </a:solidFill>
              </a:rPr>
              <a:t>zavisna varijabla (Y)</a:t>
            </a:r>
            <a:endParaRPr lang="en-US" sz="1100" dirty="0"/>
          </a:p>
        </p:txBody>
      </p:sp>
      <p:sp>
        <p:nvSpPr>
          <p:cNvPr id="19" name="Shape 17"/>
          <p:cNvSpPr/>
          <p:nvPr/>
        </p:nvSpPr>
        <p:spPr>
          <a:xfrm>
            <a:off x="5577840" y="3246120"/>
            <a:ext cx="1005840" cy="320040"/>
          </a:xfrm>
          <a:prstGeom prst="rect">
            <a:avLst/>
          </a:prstGeom>
          <a:solidFill>
            <a:srgbClr val="1B2A4A"/>
          </a:solidFill>
          <a:ln/>
        </p:spPr>
      </p:sp>
      <p:sp>
        <p:nvSpPr>
          <p:cNvPr id="20" name="Text 18"/>
          <p:cNvSpPr/>
          <p:nvPr/>
        </p:nvSpPr>
        <p:spPr>
          <a:xfrm>
            <a:off x="5577840" y="3246120"/>
            <a:ext cx="10058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STR</a:t>
            </a:r>
            <a:endParaRPr lang="en-US" sz="1000" dirty="0"/>
          </a:p>
        </p:txBody>
      </p:sp>
      <p:sp>
        <p:nvSpPr>
          <p:cNvPr id="21" name="Text 19"/>
          <p:cNvSpPr/>
          <p:nvPr/>
        </p:nvSpPr>
        <p:spPr>
          <a:xfrm>
            <a:off x="6656832" y="3282696"/>
            <a:ext cx="2148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E293B"/>
                </a:solidFill>
              </a:rPr>
              <a:t>nezavisna varijabla (X)</a:t>
            </a:r>
            <a:endParaRPr lang="en-US" sz="1100" dirty="0"/>
          </a:p>
        </p:txBody>
      </p:sp>
      <p:sp>
        <p:nvSpPr>
          <p:cNvPr id="22" name="Shape 20"/>
          <p:cNvSpPr/>
          <p:nvPr/>
        </p:nvSpPr>
        <p:spPr>
          <a:xfrm>
            <a:off x="5577840" y="3703320"/>
            <a:ext cx="1005840" cy="320040"/>
          </a:xfrm>
          <a:prstGeom prst="rect">
            <a:avLst/>
          </a:prstGeom>
          <a:solidFill>
            <a:srgbClr val="1B2A4A"/>
          </a:solidFill>
          <a:ln/>
        </p:spPr>
      </p:sp>
      <p:sp>
        <p:nvSpPr>
          <p:cNvPr id="23" name="Text 21"/>
          <p:cNvSpPr/>
          <p:nvPr/>
        </p:nvSpPr>
        <p:spPr>
          <a:xfrm>
            <a:off x="5577840" y="3703320"/>
            <a:ext cx="10058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Intercept</a:t>
            </a:r>
            <a:endParaRPr lang="en-US" sz="1000" dirty="0"/>
          </a:p>
        </p:txBody>
      </p:sp>
      <p:sp>
        <p:nvSpPr>
          <p:cNvPr id="24" name="Text 22"/>
          <p:cNvSpPr/>
          <p:nvPr/>
        </p:nvSpPr>
        <p:spPr>
          <a:xfrm>
            <a:off x="6656832" y="3739896"/>
            <a:ext cx="2148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E293B"/>
                </a:solidFill>
              </a:rPr>
              <a:t>β̂₀ — automatski uključen</a:t>
            </a:r>
            <a:endParaRPr lang="en-US" sz="1100" dirty="0"/>
          </a:p>
        </p:txBody>
      </p:sp>
      <p:sp>
        <p:nvSpPr>
          <p:cNvPr id="25" name="Shape 23"/>
          <p:cNvSpPr/>
          <p:nvPr/>
        </p:nvSpPr>
        <p:spPr>
          <a:xfrm>
            <a:off x="310897" y="4369121"/>
            <a:ext cx="45719" cy="493776"/>
          </a:xfrm>
          <a:prstGeom prst="rect">
            <a:avLst/>
          </a:prstGeom>
          <a:solidFill>
            <a:srgbClr val="2563EB"/>
          </a:solidFill>
          <a:ln/>
        </p:spPr>
      </p:sp>
      <p:sp>
        <p:nvSpPr>
          <p:cNvPr id="26" name="Shape 24"/>
          <p:cNvSpPr/>
          <p:nvPr/>
        </p:nvSpPr>
        <p:spPr>
          <a:xfrm>
            <a:off x="374904" y="4407046"/>
            <a:ext cx="8449056" cy="493776"/>
          </a:xfrm>
          <a:prstGeom prst="rect">
            <a:avLst/>
          </a:prstGeom>
          <a:solidFill>
            <a:srgbClr val="DBEAFE"/>
          </a:solidFill>
          <a:ln/>
        </p:spPr>
      </p:sp>
      <p:sp>
        <p:nvSpPr>
          <p:cNvPr id="27" name="Text 25"/>
          <p:cNvSpPr/>
          <p:nvPr/>
        </p:nvSpPr>
        <p:spPr>
          <a:xfrm>
            <a:off x="594360" y="4334256"/>
            <a:ext cx="8229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2563EB"/>
                </a:solidFill>
              </a:rPr>
              <a:t>CASchools dataset</a:t>
            </a:r>
            <a:endParaRPr lang="en-US" sz="1100" dirty="0"/>
          </a:p>
        </p:txBody>
      </p:sp>
      <p:sp>
        <p:nvSpPr>
          <p:cNvPr id="28" name="Text 26"/>
          <p:cNvSpPr/>
          <p:nvPr/>
        </p:nvSpPr>
        <p:spPr>
          <a:xfrm>
            <a:off x="594360" y="4573546"/>
            <a:ext cx="8229600" cy="1097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E293B"/>
                </a:solidFill>
              </a:rPr>
              <a:t>Za pravi dataset: lm(score ~ STR, data = CASchools). Argument data= uvijek navedite kada radite sa data.frame!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58368"/>
          </a:xfrm>
          <a:prstGeom prst="rect">
            <a:avLst/>
          </a:prstGeom>
          <a:solidFill>
            <a:srgbClr val="1B2A4A"/>
          </a:solidFill>
          <a:ln/>
        </p:spPr>
      </p:sp>
      <p:sp>
        <p:nvSpPr>
          <p:cNvPr id="3" name="Text 1"/>
          <p:cNvSpPr/>
          <p:nvPr/>
        </p:nvSpPr>
        <p:spPr>
          <a:xfrm>
            <a:off x="320040" y="0"/>
            <a:ext cx="850392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FFFFF"/>
                </a:solidFill>
              </a:rPr>
              <a:t>Vježba 5 — Crtanje OLS regresione linije</a:t>
            </a:r>
            <a:endParaRPr lang="en-US" sz="2200" dirty="0"/>
          </a:p>
        </p:txBody>
      </p:sp>
      <p:sp>
        <p:nvSpPr>
          <p:cNvPr id="4" name="Shape 2"/>
          <p:cNvSpPr/>
          <p:nvPr/>
        </p:nvSpPr>
        <p:spPr>
          <a:xfrm>
            <a:off x="320040" y="777240"/>
            <a:ext cx="1645920" cy="292608"/>
          </a:xfrm>
          <a:prstGeom prst="roundRect">
            <a:avLst>
              <a:gd name="adj" fmla="val 15625"/>
            </a:avLst>
          </a:prstGeom>
          <a:solidFill>
            <a:srgbClr val="2563EB"/>
          </a:solidFill>
          <a:ln/>
        </p:spPr>
      </p:sp>
      <p:sp>
        <p:nvSpPr>
          <p:cNvPr id="5" name="Text 3"/>
          <p:cNvSpPr/>
          <p:nvPr/>
        </p:nvSpPr>
        <p:spPr>
          <a:xfrm>
            <a:off x="320040" y="777240"/>
            <a:ext cx="16459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</a:rPr>
              <a:t>KORAK 5</a:t>
            </a:r>
            <a:endParaRPr lang="en-US" sz="1000" dirty="0"/>
          </a:p>
        </p:txBody>
      </p:sp>
      <p:sp>
        <p:nvSpPr>
          <p:cNvPr id="6" name="Text 4"/>
          <p:cNvSpPr/>
          <p:nvPr/>
        </p:nvSpPr>
        <p:spPr>
          <a:xfrm>
            <a:off x="8046720" y="4800600"/>
            <a:ext cx="914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64748B"/>
                </a:solidFill>
              </a:rPr>
              <a:t>8 / 14</a:t>
            </a:r>
            <a:endParaRPr lang="en-US" sz="1000" dirty="0"/>
          </a:p>
        </p:txBody>
      </p:sp>
      <p:sp>
        <p:nvSpPr>
          <p:cNvPr id="7" name="Text 5"/>
          <p:cNvSpPr/>
          <p:nvPr/>
        </p:nvSpPr>
        <p:spPr>
          <a:xfrm>
            <a:off x="320040" y="1115568"/>
            <a:ext cx="850392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64748B"/>
                </a:solidFill>
              </a:rPr>
              <a:t>Kombinujemo plot() i abline() da vizualizujemo procijenjenu liniju: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320040" y="1444752"/>
            <a:ext cx="5074920" cy="3337560"/>
          </a:xfrm>
          <a:prstGeom prst="rect">
            <a:avLst/>
          </a:prstGeom>
          <a:solidFill>
            <a:srgbClr val="1E293B"/>
          </a:solidFill>
          <a:ln w="6350">
            <a:solidFill>
              <a:srgbClr val="334155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429768" y="1536192"/>
            <a:ext cx="4855464" cy="317296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050" dirty="0">
                <a:solidFill>
                  <a:srgbClr val="6EE7B7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# Scatterplot sa OLS linijom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E2E8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plot(TestScore ~ STR,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E2E8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main = "Test Score i omjer učenik/nastavnik",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E2E8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xlab = "STR (X)",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E2E8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ylab = "Test Score (Y)",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E2E8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pch  = 20,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E2E8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col  = "navy")</a:t>
            </a:r>
            <a:endParaRPr lang="en-US" sz="1050" dirty="0"/>
          </a:p>
          <a:p>
            <a:pPr marL="0" indent="0">
              <a:buNone/>
            </a:pP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6EE7B7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# abline() automatski čita model objekat!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E2E8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abline(model, col = "red", lwd = 2)</a:t>
            </a:r>
            <a:endParaRPr lang="en-US" sz="1050" dirty="0"/>
          </a:p>
          <a:p>
            <a:pPr marL="0" indent="0">
              <a:buNone/>
            </a:pP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6EE7B7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# Alternativno — eksplicitni parametri: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E2E8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abline(a = 683.7, b = -1.5, col = "red")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5577840" y="1417320"/>
            <a:ext cx="3246120" cy="3364992"/>
          </a:xfrm>
          <a:prstGeom prst="rect">
            <a:avLst/>
          </a:prstGeom>
          <a:solidFill>
            <a:srgbClr val="F1F5F9"/>
          </a:solidFill>
          <a:ln w="6350">
            <a:solidFill>
              <a:srgbClr val="CBD5E1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5596128" y="1444752"/>
            <a:ext cx="32004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i="1" dirty="0">
                <a:solidFill>
                  <a:srgbClr val="64748B"/>
                </a:solidFill>
              </a:rPr>
              <a:t>main = "Test Score i STR"</a:t>
            </a:r>
            <a:endParaRPr lang="en-US" sz="900" dirty="0"/>
          </a:p>
        </p:txBody>
      </p:sp>
      <p:sp>
        <p:nvSpPr>
          <p:cNvPr id="12" name="Shape 10"/>
          <p:cNvSpPr/>
          <p:nvPr/>
        </p:nvSpPr>
        <p:spPr>
          <a:xfrm>
            <a:off x="5833872" y="4462272"/>
            <a:ext cx="2743200" cy="0"/>
          </a:xfrm>
          <a:prstGeom prst="line">
            <a:avLst/>
          </a:prstGeom>
          <a:noFill/>
          <a:ln w="12700">
            <a:solidFill>
              <a:srgbClr val="64748B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5833872" y="1783080"/>
            <a:ext cx="0" cy="2679192"/>
          </a:xfrm>
          <a:prstGeom prst="line">
            <a:avLst/>
          </a:prstGeom>
          <a:noFill/>
          <a:ln w="12700">
            <a:solidFill>
              <a:srgbClr val="64748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8293608" y="4370832"/>
            <a:ext cx="4572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64748B"/>
                </a:solidFill>
              </a:rPr>
              <a:t>STR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5577840" y="1755648"/>
            <a:ext cx="5943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64748B"/>
                </a:solidFill>
              </a:rPr>
              <a:t>Score</a:t>
            </a:r>
            <a:endParaRPr lang="en-US" sz="900" dirty="0"/>
          </a:p>
        </p:txBody>
      </p:sp>
      <p:sp>
        <p:nvSpPr>
          <p:cNvPr id="16" name="Shape 14"/>
          <p:cNvSpPr/>
          <p:nvPr/>
        </p:nvSpPr>
        <p:spPr>
          <a:xfrm>
            <a:off x="6003950" y="2276856"/>
            <a:ext cx="164592" cy="164592"/>
          </a:xfrm>
          <a:prstGeom prst="ellipse">
            <a:avLst/>
          </a:prstGeom>
          <a:solidFill>
            <a:srgbClr val="1B2A4A"/>
          </a:solidFill>
          <a:ln/>
        </p:spPr>
      </p:sp>
      <p:sp>
        <p:nvSpPr>
          <p:cNvPr id="17" name="Shape 15"/>
          <p:cNvSpPr/>
          <p:nvPr/>
        </p:nvSpPr>
        <p:spPr>
          <a:xfrm>
            <a:off x="6256325" y="3511296"/>
            <a:ext cx="164592" cy="164592"/>
          </a:xfrm>
          <a:prstGeom prst="ellipse">
            <a:avLst/>
          </a:prstGeom>
          <a:solidFill>
            <a:srgbClr val="1B2A4A"/>
          </a:solidFill>
          <a:ln/>
        </p:spPr>
      </p:sp>
      <p:sp>
        <p:nvSpPr>
          <p:cNvPr id="18" name="Shape 16"/>
          <p:cNvSpPr/>
          <p:nvPr/>
        </p:nvSpPr>
        <p:spPr>
          <a:xfrm>
            <a:off x="6491874" y="2825496"/>
            <a:ext cx="164592" cy="164592"/>
          </a:xfrm>
          <a:prstGeom prst="ellipse">
            <a:avLst/>
          </a:prstGeom>
          <a:solidFill>
            <a:srgbClr val="1B2A4A"/>
          </a:solidFill>
          <a:ln/>
        </p:spPr>
      </p:sp>
      <p:sp>
        <p:nvSpPr>
          <p:cNvPr id="19" name="Shape 17"/>
          <p:cNvSpPr/>
          <p:nvPr/>
        </p:nvSpPr>
        <p:spPr>
          <a:xfrm>
            <a:off x="6676949" y="3122676"/>
            <a:ext cx="164592" cy="164592"/>
          </a:xfrm>
          <a:prstGeom prst="ellipse">
            <a:avLst/>
          </a:prstGeom>
          <a:solidFill>
            <a:srgbClr val="1B2A4A"/>
          </a:solidFill>
          <a:ln/>
        </p:spPr>
      </p:sp>
      <p:sp>
        <p:nvSpPr>
          <p:cNvPr id="20" name="Shape 18"/>
          <p:cNvSpPr/>
          <p:nvPr/>
        </p:nvSpPr>
        <p:spPr>
          <a:xfrm>
            <a:off x="6912498" y="3739896"/>
            <a:ext cx="164592" cy="164592"/>
          </a:xfrm>
          <a:prstGeom prst="ellipse">
            <a:avLst/>
          </a:prstGeom>
          <a:solidFill>
            <a:srgbClr val="1B2A4A"/>
          </a:solidFill>
          <a:ln/>
        </p:spPr>
      </p:sp>
      <p:sp>
        <p:nvSpPr>
          <p:cNvPr id="21" name="Shape 19"/>
          <p:cNvSpPr/>
          <p:nvPr/>
        </p:nvSpPr>
        <p:spPr>
          <a:xfrm>
            <a:off x="7080748" y="3191256"/>
            <a:ext cx="164592" cy="164592"/>
          </a:xfrm>
          <a:prstGeom prst="ellipse">
            <a:avLst/>
          </a:prstGeom>
          <a:solidFill>
            <a:srgbClr val="1B2A4A"/>
          </a:solidFill>
          <a:ln/>
        </p:spPr>
      </p:sp>
      <p:sp>
        <p:nvSpPr>
          <p:cNvPr id="22" name="Shape 20"/>
          <p:cNvSpPr/>
          <p:nvPr/>
        </p:nvSpPr>
        <p:spPr>
          <a:xfrm>
            <a:off x="7265822" y="3648456"/>
            <a:ext cx="164592" cy="164592"/>
          </a:xfrm>
          <a:prstGeom prst="ellipse">
            <a:avLst/>
          </a:prstGeom>
          <a:solidFill>
            <a:srgbClr val="1B2A4A"/>
          </a:solidFill>
          <a:ln/>
        </p:spPr>
      </p:sp>
      <p:sp>
        <p:nvSpPr>
          <p:cNvPr id="23" name="Shape 21"/>
          <p:cNvSpPr/>
          <p:nvPr/>
        </p:nvSpPr>
        <p:spPr>
          <a:xfrm>
            <a:off x="5888736" y="2057400"/>
            <a:ext cx="2542032" cy="2057400"/>
          </a:xfrm>
          <a:prstGeom prst="line">
            <a:avLst/>
          </a:prstGeom>
          <a:noFill/>
          <a:ln w="25400">
            <a:solidFill>
              <a:srgbClr val="DC2626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7132320" y="1874520"/>
            <a:ext cx="14630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DC2626"/>
                </a:solidFill>
              </a:rPr>
              <a:t>OLS linija</a:t>
            </a:r>
            <a:endParaRPr lang="en-US" sz="900" dirty="0"/>
          </a:p>
        </p:txBody>
      </p:sp>
      <p:sp>
        <p:nvSpPr>
          <p:cNvPr id="25" name="Shape 23"/>
          <p:cNvSpPr/>
          <p:nvPr/>
        </p:nvSpPr>
        <p:spPr>
          <a:xfrm>
            <a:off x="160842" y="4464805"/>
            <a:ext cx="54864" cy="475488"/>
          </a:xfrm>
          <a:prstGeom prst="rect">
            <a:avLst/>
          </a:prstGeom>
          <a:solidFill>
            <a:srgbClr val="D97706"/>
          </a:solidFill>
          <a:ln/>
        </p:spPr>
      </p:sp>
      <p:sp>
        <p:nvSpPr>
          <p:cNvPr id="26" name="Shape 24"/>
          <p:cNvSpPr/>
          <p:nvPr/>
        </p:nvSpPr>
        <p:spPr>
          <a:xfrm>
            <a:off x="233172" y="4498848"/>
            <a:ext cx="8449056" cy="475488"/>
          </a:xfrm>
          <a:prstGeom prst="rect">
            <a:avLst/>
          </a:prstGeom>
          <a:solidFill>
            <a:srgbClr val="FEF3C7"/>
          </a:solidFill>
          <a:ln/>
        </p:spPr>
      </p:sp>
      <p:sp>
        <p:nvSpPr>
          <p:cNvPr id="27" name="Text 25"/>
          <p:cNvSpPr/>
          <p:nvPr/>
        </p:nvSpPr>
        <p:spPr>
          <a:xfrm>
            <a:off x="787239" y="4519585"/>
            <a:ext cx="8229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D97706"/>
                </a:solidFill>
              </a:rPr>
              <a:t>Zašto abline(model) radi bez parametara?</a:t>
            </a:r>
            <a:endParaRPr lang="en-US" sz="1100" dirty="0"/>
          </a:p>
        </p:txBody>
      </p:sp>
      <p:sp>
        <p:nvSpPr>
          <p:cNvPr id="28" name="Text 26"/>
          <p:cNvSpPr/>
          <p:nvPr/>
        </p:nvSpPr>
        <p:spPr>
          <a:xfrm>
            <a:off x="606530" y="4764024"/>
            <a:ext cx="8229600" cy="914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E293B"/>
                </a:solidFill>
              </a:rPr>
              <a:t>Kada proslijedimo lm objekat, R sam izvlači β̂₀ i β̂₁. Ovo funkcioniše samo za modele sa jednim regresorom.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58368"/>
          </a:xfrm>
          <a:prstGeom prst="rect">
            <a:avLst/>
          </a:prstGeom>
          <a:solidFill>
            <a:srgbClr val="1B2A4A"/>
          </a:solidFill>
          <a:ln/>
        </p:spPr>
      </p:sp>
      <p:sp>
        <p:nvSpPr>
          <p:cNvPr id="3" name="Text 1"/>
          <p:cNvSpPr/>
          <p:nvPr/>
        </p:nvSpPr>
        <p:spPr>
          <a:xfrm>
            <a:off x="320040" y="0"/>
            <a:ext cx="850392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FFFFF"/>
                </a:solidFill>
              </a:rPr>
              <a:t>Teorija — </a:t>
            </a:r>
            <a:r>
              <a:rPr lang="en-US" sz="2200" b="1" dirty="0" err="1">
                <a:solidFill>
                  <a:srgbClr val="FFFFFF"/>
                </a:solidFill>
              </a:rPr>
              <a:t>Mjere</a:t>
            </a:r>
            <a:r>
              <a:rPr lang="en-US" sz="2200" b="1" dirty="0">
                <a:solidFill>
                  <a:srgbClr val="FFFFFF"/>
                </a:solidFill>
              </a:rPr>
              <a:t> </a:t>
            </a:r>
            <a:r>
              <a:rPr lang="hr-HR" sz="2200" b="1" dirty="0" smtClean="0">
                <a:solidFill>
                  <a:srgbClr val="FFFFFF"/>
                </a:solidFill>
              </a:rPr>
              <a:t>„</a:t>
            </a:r>
            <a:r>
              <a:rPr lang="en-US" sz="2200" b="1" dirty="0" err="1" smtClean="0">
                <a:solidFill>
                  <a:srgbClr val="FFFFFF"/>
                </a:solidFill>
              </a:rPr>
              <a:t>uklapanja</a:t>
            </a:r>
            <a:r>
              <a:rPr lang="hr-HR" sz="2200" b="1" dirty="0" smtClean="0">
                <a:solidFill>
                  <a:srgbClr val="FFFFFF"/>
                </a:solidFill>
              </a:rPr>
              <a:t>”</a:t>
            </a:r>
            <a:r>
              <a:rPr lang="en-US" sz="2200" b="1" dirty="0" smtClean="0">
                <a:solidFill>
                  <a:srgbClr val="FFFFFF"/>
                </a:solidFill>
              </a:rPr>
              <a:t>: </a:t>
            </a:r>
            <a:r>
              <a:rPr lang="en-US" sz="2200" b="1" dirty="0">
                <a:solidFill>
                  <a:srgbClr val="FFFFFF"/>
                </a:solidFill>
              </a:rPr>
              <a:t>R² i SER</a:t>
            </a:r>
            <a:endParaRPr lang="en-US" sz="2200" dirty="0"/>
          </a:p>
        </p:txBody>
      </p:sp>
      <p:sp>
        <p:nvSpPr>
          <p:cNvPr id="4" name="Shape 2"/>
          <p:cNvSpPr/>
          <p:nvPr/>
        </p:nvSpPr>
        <p:spPr>
          <a:xfrm>
            <a:off x="320040" y="777240"/>
            <a:ext cx="1645920" cy="292608"/>
          </a:xfrm>
          <a:prstGeom prst="roundRect">
            <a:avLst>
              <a:gd name="adj" fmla="val 15625"/>
            </a:avLst>
          </a:prstGeom>
          <a:solidFill>
            <a:srgbClr val="D97706"/>
          </a:solidFill>
          <a:ln/>
        </p:spPr>
      </p:sp>
      <p:sp>
        <p:nvSpPr>
          <p:cNvPr id="5" name="Text 3"/>
          <p:cNvSpPr/>
          <p:nvPr/>
        </p:nvSpPr>
        <p:spPr>
          <a:xfrm>
            <a:off x="320040" y="777240"/>
            <a:ext cx="16459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</a:rPr>
              <a:t>TEORIJA</a:t>
            </a:r>
            <a:endParaRPr lang="en-US" sz="1000" dirty="0"/>
          </a:p>
        </p:txBody>
      </p:sp>
      <p:sp>
        <p:nvSpPr>
          <p:cNvPr id="6" name="Text 4"/>
          <p:cNvSpPr/>
          <p:nvPr/>
        </p:nvSpPr>
        <p:spPr>
          <a:xfrm>
            <a:off x="8046720" y="4800600"/>
            <a:ext cx="914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64748B"/>
                </a:solidFill>
              </a:rPr>
              <a:t>9 / 14</a:t>
            </a:r>
            <a:endParaRPr lang="en-US" sz="1000" dirty="0"/>
          </a:p>
        </p:txBody>
      </p:sp>
      <p:sp>
        <p:nvSpPr>
          <p:cNvPr id="7" name="Text 5"/>
          <p:cNvSpPr/>
          <p:nvPr/>
        </p:nvSpPr>
        <p:spPr>
          <a:xfrm>
            <a:off x="320040" y="1115568"/>
            <a:ext cx="850392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64748B"/>
                </a:solidFill>
              </a:rPr>
              <a:t>Koliko dobro naša linija opisuje podatke? Imamo dvije mjere: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320040" y="1463040"/>
            <a:ext cx="4160520" cy="2606040"/>
          </a:xfrm>
          <a:prstGeom prst="rect">
            <a:avLst/>
          </a:prstGeom>
          <a:solidFill>
            <a:srgbClr val="DBEAFE"/>
          </a:solidFill>
          <a:ln w="9525">
            <a:solidFill>
              <a:srgbClr val="2563EB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457200" y="1536192"/>
            <a:ext cx="38862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2563EB"/>
                </a:solidFill>
              </a:rPr>
              <a:t>R²  — Koeficijent determinacije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457200" y="1883664"/>
            <a:ext cx="38862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B2A4A"/>
                </a:solidFill>
                <a:latin typeface="Cambria Math" pitchFamily="34" charset="0"/>
                <a:ea typeface="Cambria Math" pitchFamily="34" charset="-122"/>
                <a:cs typeface="Cambria Math" pitchFamily="34" charset="-120"/>
              </a:rPr>
              <a:t>R² = ESS / TSS = 1 − SSR / TSS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457200" y="2286000"/>
            <a:ext cx="38862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1E293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TSS = Σ(Yᵢ − Ȳ)²   ukupna varijacija</a:t>
            </a:r>
            <a:endParaRPr lang="en-US" sz="1050" dirty="0"/>
          </a:p>
        </p:txBody>
      </p:sp>
      <p:sp>
        <p:nvSpPr>
          <p:cNvPr id="12" name="Text 10"/>
          <p:cNvSpPr/>
          <p:nvPr/>
        </p:nvSpPr>
        <p:spPr>
          <a:xfrm>
            <a:off x="457200" y="2523744"/>
            <a:ext cx="38862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1E293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ESS = Σ(Ŷᵢ − Ȳ)²   objašnjena varijacija</a:t>
            </a:r>
            <a:endParaRPr lang="en-US" sz="1050" dirty="0"/>
          </a:p>
        </p:txBody>
      </p:sp>
      <p:sp>
        <p:nvSpPr>
          <p:cNvPr id="13" name="Text 11"/>
          <p:cNvSpPr/>
          <p:nvPr/>
        </p:nvSpPr>
        <p:spPr>
          <a:xfrm>
            <a:off x="457200" y="2761488"/>
            <a:ext cx="38862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1E293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SSR = Σûᵢ²           neobjašnjena</a:t>
            </a:r>
            <a:endParaRPr lang="en-US" sz="1050" dirty="0"/>
          </a:p>
        </p:txBody>
      </p:sp>
      <p:sp>
        <p:nvSpPr>
          <p:cNvPr id="14" name="Text 12"/>
          <p:cNvSpPr/>
          <p:nvPr/>
        </p:nvSpPr>
        <p:spPr>
          <a:xfrm>
            <a:off x="457200" y="2999232"/>
            <a:ext cx="38862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endParaRPr lang="en-US" sz="1050" dirty="0"/>
          </a:p>
        </p:txBody>
      </p:sp>
      <p:sp>
        <p:nvSpPr>
          <p:cNvPr id="15" name="Text 13"/>
          <p:cNvSpPr/>
          <p:nvPr/>
        </p:nvSpPr>
        <p:spPr>
          <a:xfrm>
            <a:off x="457200" y="3236976"/>
            <a:ext cx="38862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1E293B"/>
                </a:solidFill>
              </a:rPr>
              <a:t>R² ∈ [0, 1]</a:t>
            </a:r>
            <a:endParaRPr lang="en-US" sz="1050" dirty="0"/>
          </a:p>
        </p:txBody>
      </p:sp>
      <p:sp>
        <p:nvSpPr>
          <p:cNvPr id="16" name="Text 14"/>
          <p:cNvSpPr/>
          <p:nvPr/>
        </p:nvSpPr>
        <p:spPr>
          <a:xfrm>
            <a:off x="457200" y="3474720"/>
            <a:ext cx="38862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1E293B"/>
                </a:solidFill>
              </a:rPr>
              <a:t>R²→1: odlično uklapanje</a:t>
            </a:r>
            <a:endParaRPr lang="en-US" sz="1050" dirty="0"/>
          </a:p>
        </p:txBody>
      </p:sp>
      <p:sp>
        <p:nvSpPr>
          <p:cNvPr id="17" name="Text 15"/>
          <p:cNvSpPr/>
          <p:nvPr/>
        </p:nvSpPr>
        <p:spPr>
          <a:xfrm>
            <a:off x="457200" y="3712464"/>
            <a:ext cx="38862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1E293B"/>
                </a:solidFill>
              </a:rPr>
              <a:t>R²→0: loše uklapanje</a:t>
            </a:r>
            <a:endParaRPr lang="en-US" sz="1050" dirty="0"/>
          </a:p>
        </p:txBody>
      </p:sp>
      <p:sp>
        <p:nvSpPr>
          <p:cNvPr id="18" name="Shape 16"/>
          <p:cNvSpPr/>
          <p:nvPr/>
        </p:nvSpPr>
        <p:spPr>
          <a:xfrm>
            <a:off x="4663440" y="1463040"/>
            <a:ext cx="4160520" cy="2606040"/>
          </a:xfrm>
          <a:prstGeom prst="rect">
            <a:avLst/>
          </a:prstGeom>
          <a:solidFill>
            <a:srgbClr val="CCFBF1"/>
          </a:solidFill>
          <a:ln w="9525">
            <a:solidFill>
              <a:srgbClr val="0D9488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4800600" y="1536192"/>
            <a:ext cx="38862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D9488"/>
                </a:solidFill>
              </a:rPr>
              <a:t>SER  — Standardna greška regresije</a:t>
            </a:r>
            <a:endParaRPr lang="en-US" sz="1300" dirty="0"/>
          </a:p>
        </p:txBody>
      </p:sp>
      <p:sp>
        <p:nvSpPr>
          <p:cNvPr id="20" name="Text 18"/>
          <p:cNvSpPr/>
          <p:nvPr/>
        </p:nvSpPr>
        <p:spPr>
          <a:xfrm>
            <a:off x="4800600" y="1883664"/>
            <a:ext cx="38862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B2A4A"/>
                </a:solidFill>
                <a:latin typeface="Cambria Math" pitchFamily="34" charset="0"/>
                <a:ea typeface="Cambria Math" pitchFamily="34" charset="-122"/>
                <a:cs typeface="Cambria Math" pitchFamily="34" charset="-120"/>
              </a:rPr>
              <a:t>SER = √(SSR / (n − 2))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4800600" y="2286000"/>
            <a:ext cx="38862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1E293B"/>
                </a:solidFill>
              </a:rPr>
              <a:t>Mjeri tipičnu veličinu reziduala</a:t>
            </a:r>
            <a:endParaRPr lang="en-US" sz="1050" dirty="0"/>
          </a:p>
        </p:txBody>
      </p:sp>
      <p:sp>
        <p:nvSpPr>
          <p:cNvPr id="22" name="Text 20"/>
          <p:cNvSpPr/>
          <p:nvPr/>
        </p:nvSpPr>
        <p:spPr>
          <a:xfrm>
            <a:off x="4800600" y="2523744"/>
            <a:ext cx="38862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1E293B"/>
                </a:solidFill>
              </a:rPr>
              <a:t>(u istim jedinicama kao Y)</a:t>
            </a:r>
            <a:endParaRPr lang="en-US" sz="1050" dirty="0"/>
          </a:p>
        </p:txBody>
      </p:sp>
      <p:sp>
        <p:nvSpPr>
          <p:cNvPr id="23" name="Text 21"/>
          <p:cNvSpPr/>
          <p:nvPr/>
        </p:nvSpPr>
        <p:spPr>
          <a:xfrm>
            <a:off x="4800600" y="2761488"/>
            <a:ext cx="38862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endParaRPr lang="en-US" sz="1050" dirty="0"/>
          </a:p>
        </p:txBody>
      </p:sp>
      <p:sp>
        <p:nvSpPr>
          <p:cNvPr id="24" name="Text 22"/>
          <p:cNvSpPr/>
          <p:nvPr/>
        </p:nvSpPr>
        <p:spPr>
          <a:xfrm>
            <a:off x="4800600" y="2999232"/>
            <a:ext cx="38862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1E293B"/>
                </a:solidFill>
              </a:rPr>
              <a:t>Dijelimo sa n−2, ne n−1,</a:t>
            </a:r>
            <a:endParaRPr lang="en-US" sz="1050" dirty="0"/>
          </a:p>
        </p:txBody>
      </p:sp>
      <p:sp>
        <p:nvSpPr>
          <p:cNvPr id="25" name="Text 23"/>
          <p:cNvSpPr/>
          <p:nvPr/>
        </p:nvSpPr>
        <p:spPr>
          <a:xfrm>
            <a:off x="4800600" y="3236976"/>
            <a:ext cx="38862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1E293B"/>
                </a:solidFill>
              </a:rPr>
              <a:t>jer procjenjujemo 2 parametra</a:t>
            </a:r>
            <a:endParaRPr lang="en-US" sz="1050" dirty="0"/>
          </a:p>
        </p:txBody>
      </p:sp>
      <p:sp>
        <p:nvSpPr>
          <p:cNvPr id="26" name="Text 24"/>
          <p:cNvSpPr/>
          <p:nvPr/>
        </p:nvSpPr>
        <p:spPr>
          <a:xfrm>
            <a:off x="4800600" y="3474720"/>
            <a:ext cx="38862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1E293B"/>
                </a:solidFill>
              </a:rPr>
              <a:t>(β₀ i β₁).</a:t>
            </a:r>
            <a:endParaRPr lang="en-US" sz="1050" dirty="0"/>
          </a:p>
        </p:txBody>
      </p:sp>
      <p:sp>
        <p:nvSpPr>
          <p:cNvPr id="27" name="Text 25"/>
          <p:cNvSpPr/>
          <p:nvPr/>
        </p:nvSpPr>
        <p:spPr>
          <a:xfrm>
            <a:off x="4800600" y="3712464"/>
            <a:ext cx="38862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endParaRPr lang="en-US" sz="1050" dirty="0"/>
          </a:p>
        </p:txBody>
      </p:sp>
      <p:sp>
        <p:nvSpPr>
          <p:cNvPr id="28" name="Text 26"/>
          <p:cNvSpPr/>
          <p:nvPr/>
        </p:nvSpPr>
        <p:spPr>
          <a:xfrm>
            <a:off x="4800600" y="3739896"/>
            <a:ext cx="38862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1E293B"/>
                </a:solidFill>
              </a:rPr>
              <a:t>Manji SER = bolje uklapanje</a:t>
            </a:r>
            <a:endParaRPr lang="en-US" sz="1050" dirty="0"/>
          </a:p>
        </p:txBody>
      </p:sp>
      <p:sp>
        <p:nvSpPr>
          <p:cNvPr id="29" name="Shape 27"/>
          <p:cNvSpPr/>
          <p:nvPr/>
        </p:nvSpPr>
        <p:spPr>
          <a:xfrm>
            <a:off x="320040" y="4206240"/>
            <a:ext cx="8503920" cy="475488"/>
          </a:xfrm>
          <a:prstGeom prst="rect">
            <a:avLst/>
          </a:prstGeom>
          <a:solidFill>
            <a:srgbClr val="F1F5F9"/>
          </a:solidFill>
          <a:ln w="6350">
            <a:solidFill>
              <a:srgbClr val="CBD5E1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457200" y="4206240"/>
            <a:ext cx="82296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1B2A4A"/>
                </a:solidFill>
              </a:rPr>
              <a:t>TSS  =  ESS  +  SSR    →    varijacija Y = objašnjena + neobjašnjena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1857</Words>
  <Application>Microsoft Office PowerPoint</Application>
  <PresentationFormat>On-screen Show (16:9)</PresentationFormat>
  <Paragraphs>318</Paragraphs>
  <Slides>14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9" baseType="lpstr">
      <vt:lpstr>Arial</vt:lpstr>
      <vt:lpstr>Calibri</vt:lpstr>
      <vt:lpstr>Cambria Math</vt:lpstr>
      <vt:lpstr>Consolas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Vjezbe - Prosta Linearna Regresija u R</dc:title>
  <dc:subject>PptxGenJS Presentation</dc:subject>
  <dc:creator>PptxGenJS</dc:creator>
  <cp:lastModifiedBy>Author</cp:lastModifiedBy>
  <cp:revision>3</cp:revision>
  <dcterms:created xsi:type="dcterms:W3CDTF">2026-05-13T05:23:48Z</dcterms:created>
  <dcterms:modified xsi:type="dcterms:W3CDTF">2026-05-19T05:12:45Z</dcterms:modified>
</cp:coreProperties>
</file>