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B7F3-8AA5-448C-B4F2-2759F06B4825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74F-96B1-4669-AF73-49E150459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367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B7F3-8AA5-448C-B4F2-2759F06B4825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74F-96B1-4669-AF73-49E150459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51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B7F3-8AA5-448C-B4F2-2759F06B4825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74F-96B1-4669-AF73-49E150459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1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B7F3-8AA5-448C-B4F2-2759F06B4825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74F-96B1-4669-AF73-49E150459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90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B7F3-8AA5-448C-B4F2-2759F06B4825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74F-96B1-4669-AF73-49E150459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880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B7F3-8AA5-448C-B4F2-2759F06B4825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74F-96B1-4669-AF73-49E150459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147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B7F3-8AA5-448C-B4F2-2759F06B4825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74F-96B1-4669-AF73-49E150459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064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B7F3-8AA5-448C-B4F2-2759F06B4825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74F-96B1-4669-AF73-49E150459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B7F3-8AA5-448C-B4F2-2759F06B4825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74F-96B1-4669-AF73-49E150459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96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B7F3-8AA5-448C-B4F2-2759F06B4825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74F-96B1-4669-AF73-49E150459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044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B7F3-8AA5-448C-B4F2-2759F06B4825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2574F-96B1-4669-AF73-49E150459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964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DB7F3-8AA5-448C-B4F2-2759F06B4825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2574F-96B1-4669-AF73-49E150459F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000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Uvod u </a:t>
            </a:r>
            <a:r>
              <a:rPr lang="hr-HR" dirty="0" smtClean="0"/>
              <a:t>ekon</a:t>
            </a:r>
            <a:r>
              <a:rPr lang="en-US" dirty="0" smtClean="0"/>
              <a:t>o</a:t>
            </a:r>
            <a:r>
              <a:rPr lang="hr-HR" dirty="0" smtClean="0"/>
              <a:t>mentriju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Statistička analiza ekonomskih (i drugih povezanih) podataka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586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491" y="337417"/>
            <a:ext cx="9744364" cy="1694583"/>
          </a:xfrm>
        </p:spPr>
        <p:txBody>
          <a:bodyPr>
            <a:normAutofit fontScale="90000"/>
          </a:bodyPr>
          <a:lstStyle/>
          <a:p>
            <a:r>
              <a:rPr lang="en-US" sz="3600" b="1" dirty="0" err="1"/>
              <a:t>Inicijalna</a:t>
            </a:r>
            <a:r>
              <a:rPr lang="en-US" sz="3600" b="1" dirty="0"/>
              <a:t> </a:t>
            </a:r>
            <a:r>
              <a:rPr lang="en-US" sz="3600" b="1" dirty="0" err="1"/>
              <a:t>analiza</a:t>
            </a:r>
            <a:r>
              <a:rPr lang="en-US" sz="3600" b="1" dirty="0"/>
              <a:t> </a:t>
            </a:r>
            <a:r>
              <a:rPr lang="en-US" sz="3600" b="1" dirty="0" err="1"/>
              <a:t>podataka</a:t>
            </a:r>
            <a:r>
              <a:rPr lang="en-US" sz="3600" b="1" dirty="0"/>
              <a:t>: </a:t>
            </a:r>
            <a:r>
              <a:rPr lang="en-US" sz="3600" dirty="0" err="1"/>
              <a:t>Uporedite</a:t>
            </a:r>
            <a:r>
              <a:rPr lang="en-US" sz="3600" dirty="0"/>
              <a:t> </a:t>
            </a:r>
            <a:r>
              <a:rPr lang="en-US" sz="3600" dirty="0" err="1"/>
              <a:t>okruge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"</a:t>
            </a:r>
            <a:r>
              <a:rPr lang="en-US" sz="3600" dirty="0" err="1"/>
              <a:t>malim</a:t>
            </a:r>
            <a:r>
              <a:rPr lang="en-US" sz="3600" dirty="0"/>
              <a:t>" (STR &lt; 20) </a:t>
            </a:r>
            <a:r>
              <a:rPr lang="en-US" sz="3600" dirty="0" err="1"/>
              <a:t>i</a:t>
            </a:r>
            <a:r>
              <a:rPr lang="en-US" sz="3600" dirty="0"/>
              <a:t> "</a:t>
            </a:r>
            <a:r>
              <a:rPr lang="en-US" sz="3600" dirty="0" err="1"/>
              <a:t>velikim</a:t>
            </a:r>
            <a:r>
              <a:rPr lang="en-US" sz="3600" dirty="0"/>
              <a:t>" (STR ≥ 20) </a:t>
            </a:r>
            <a:r>
              <a:rPr lang="hr-HR" sz="3600" dirty="0" smtClean="0"/>
              <a:t> sa različitim </a:t>
            </a:r>
            <a:r>
              <a:rPr lang="en-US" sz="3600" dirty="0" err="1" smtClean="0"/>
              <a:t>veličinama</a:t>
            </a:r>
            <a:r>
              <a:rPr lang="en-US" sz="3600" dirty="0" smtClean="0"/>
              <a:t> </a:t>
            </a:r>
            <a:r>
              <a:rPr lang="en-US" sz="3600" dirty="0" err="1"/>
              <a:t>razreda</a:t>
            </a:r>
            <a:r>
              <a:rPr lang="en-US" sz="3600" dirty="0"/>
              <a:t>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491" y="2032000"/>
            <a:ext cx="10515600" cy="4634490"/>
          </a:xfrm>
        </p:spPr>
        <p:txBody>
          <a:bodyPr/>
          <a:lstStyle/>
          <a:p>
            <a:r>
              <a:rPr lang="en-US" dirty="0"/>
              <a:t>1. </a:t>
            </a:r>
            <a:r>
              <a:rPr lang="hr-HR" dirty="0" smtClean="0"/>
              <a:t>O</a:t>
            </a:r>
            <a:r>
              <a:rPr lang="en-US" dirty="0" err="1" smtClean="0"/>
              <a:t>cjena</a:t>
            </a:r>
            <a:r>
              <a:rPr lang="en-US" dirty="0" smtClean="0"/>
              <a:t> </a:t>
            </a:r>
            <a:r>
              <a:rPr lang="el-GR" dirty="0"/>
              <a:t>Δ = </a:t>
            </a:r>
            <a:r>
              <a:rPr lang="en-US" dirty="0" err="1"/>
              <a:t>razlika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srednjih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</a:t>
            </a:r>
            <a:endParaRPr lang="hr-HR" dirty="0" smtClean="0"/>
          </a:p>
          <a:p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Testirajte</a:t>
            </a:r>
            <a:r>
              <a:rPr lang="en-US" dirty="0"/>
              <a:t> </a:t>
            </a:r>
            <a:r>
              <a:rPr lang="en-US" dirty="0" err="1"/>
              <a:t>hipotezu</a:t>
            </a:r>
            <a:r>
              <a:rPr lang="en-US" dirty="0"/>
              <a:t> da je </a:t>
            </a:r>
            <a:r>
              <a:rPr lang="el-GR" dirty="0"/>
              <a:t>Δ = 0 </a:t>
            </a:r>
            <a:endParaRPr lang="hr-HR" dirty="0" smtClean="0"/>
          </a:p>
          <a:p>
            <a:r>
              <a:rPr lang="el-GR" dirty="0" smtClean="0"/>
              <a:t>3</a:t>
            </a:r>
            <a:r>
              <a:rPr lang="el-GR" dirty="0"/>
              <a:t>. </a:t>
            </a:r>
            <a:r>
              <a:rPr lang="en-US" dirty="0" err="1"/>
              <a:t>Konstruirajte</a:t>
            </a:r>
            <a:r>
              <a:rPr lang="en-US" dirty="0"/>
              <a:t> interval </a:t>
            </a:r>
            <a:r>
              <a:rPr lang="en-US" dirty="0" err="1"/>
              <a:t>pouzdanosti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l-GR" dirty="0" smtClean="0"/>
              <a:t>Δ</a:t>
            </a:r>
            <a:endParaRPr lang="hr-HR" dirty="0" smtClean="0"/>
          </a:p>
          <a:p>
            <a:endParaRPr lang="hr-HR" dirty="0"/>
          </a:p>
          <a:p>
            <a:pPr marL="0" indent="0">
              <a:buNone/>
            </a:pPr>
            <a:r>
              <a:rPr lang="hr-HR" dirty="0" smtClean="0"/>
              <a:t>Krenimo redom!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720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1. Ocjena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9200141"/>
              </p:ext>
            </p:extLst>
          </p:nvPr>
        </p:nvGraphicFramePr>
        <p:xfrm>
          <a:off x="1246909" y="1537135"/>
          <a:ext cx="4802910" cy="981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4787640" imgH="977760" progId="Equation.DSMT4">
                  <p:embed/>
                </p:oleObj>
              </mc:Choice>
              <mc:Fallback>
                <p:oleObj name="Equation" r:id="rId3" imgW="4787640" imgH="977760" progId="Equation.DSMT4">
                  <p:embed/>
                  <p:pic>
                    <p:nvPicPr>
                      <p:cNvPr id="1639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6909" y="1537135"/>
                        <a:ext cx="4802910" cy="9814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63417" y="2465388"/>
            <a:ext cx="11000509" cy="44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3">
              <a:lnSpc>
                <a:spcPct val="250000"/>
              </a:lnSpc>
              <a:spcBef>
                <a:spcPct val="100000"/>
              </a:spcBef>
            </a:pPr>
            <a:r>
              <a:rPr lang="en-US" altLang="en-US" sz="2800" dirty="0">
                <a:ea typeface="ＭＳ Ｐゴシック" panose="020B0600070205080204" pitchFamily="34" charset="-128"/>
              </a:rPr>
              <a:t>= 657.4 – 650.0 </a:t>
            </a:r>
          </a:p>
          <a:p>
            <a:pPr lvl="3">
              <a:lnSpc>
                <a:spcPct val="90000"/>
              </a:lnSpc>
            </a:pPr>
            <a:r>
              <a:rPr lang="en-US" altLang="en-US" sz="2800" dirty="0">
                <a:ea typeface="ＭＳ Ｐゴシック" panose="020B0600070205080204" pitchFamily="34" charset="-128"/>
              </a:rPr>
              <a:t>= </a:t>
            </a:r>
            <a:r>
              <a:rPr lang="en-US" altLang="en-US" sz="2800" dirty="0" smtClean="0">
                <a:ea typeface="ＭＳ Ｐゴシック" panose="020B0600070205080204" pitchFamily="34" charset="-128"/>
              </a:rPr>
              <a:t>7.4</a:t>
            </a:r>
            <a:endParaRPr lang="hr-HR" altLang="en-US" sz="2800" dirty="0" smtClean="0">
              <a:ea typeface="ＭＳ Ｐゴシック" panose="020B0600070205080204" pitchFamily="34" charset="-128"/>
            </a:endParaRPr>
          </a:p>
          <a:p>
            <a:pPr lvl="3">
              <a:lnSpc>
                <a:spcPct val="90000"/>
              </a:lnSpc>
            </a:pPr>
            <a:endParaRPr lang="hr-HR" altLang="en-US" sz="2000" dirty="0">
              <a:ea typeface="ＭＳ Ｐゴシック" panose="020B0600070205080204" pitchFamily="34" charset="-128"/>
            </a:endParaRPr>
          </a:p>
          <a:p>
            <a:pPr lvl="3">
              <a:lnSpc>
                <a:spcPct val="90000"/>
              </a:lnSpc>
            </a:pPr>
            <a:endParaRPr lang="hr-HR" altLang="en-US" sz="2000" dirty="0" smtClean="0">
              <a:ea typeface="ＭＳ Ｐゴシック" panose="020B0600070205080204" pitchFamily="34" charset="-128"/>
            </a:endParaRPr>
          </a:p>
          <a:p>
            <a:pPr lvl="3">
              <a:lnSpc>
                <a:spcPct val="90000"/>
              </a:lnSpc>
            </a:pPr>
            <a:r>
              <a:rPr lang="en-US" sz="2400" dirty="0"/>
              <a:t>Je li </a:t>
            </a:r>
            <a:r>
              <a:rPr lang="en-US" sz="2400" dirty="0" err="1"/>
              <a:t>ovo</a:t>
            </a:r>
            <a:r>
              <a:rPr lang="en-US" sz="2400" dirty="0"/>
              <a:t> </a:t>
            </a:r>
            <a:r>
              <a:rPr lang="en-US" sz="2400" dirty="0" err="1"/>
              <a:t>velika</a:t>
            </a:r>
            <a:r>
              <a:rPr lang="en-US" sz="2400" dirty="0"/>
              <a:t> </a:t>
            </a:r>
            <a:r>
              <a:rPr lang="en-US" sz="2400" dirty="0" err="1"/>
              <a:t>razlika</a:t>
            </a:r>
            <a:r>
              <a:rPr lang="en-US" sz="2400" dirty="0"/>
              <a:t> u </a:t>
            </a:r>
            <a:r>
              <a:rPr lang="en-US" sz="2400" dirty="0" err="1"/>
              <a:t>stvarnom</a:t>
            </a:r>
            <a:r>
              <a:rPr lang="en-US" sz="2400" dirty="0"/>
              <a:t> </a:t>
            </a:r>
            <a:r>
              <a:rPr lang="en-US" sz="2400" dirty="0" err="1"/>
              <a:t>smislu</a:t>
            </a:r>
            <a:r>
              <a:rPr lang="en-US" sz="2400" dirty="0"/>
              <a:t>? </a:t>
            </a:r>
            <a:endParaRPr lang="hr-HR" sz="2400" dirty="0" smtClean="0"/>
          </a:p>
          <a:p>
            <a:pPr lvl="3">
              <a:lnSpc>
                <a:spcPct val="90000"/>
              </a:lnSpc>
            </a:pPr>
            <a:r>
              <a:rPr lang="en-US" sz="2400" dirty="0" err="1" smtClean="0"/>
              <a:t>Standardna</a:t>
            </a:r>
            <a:r>
              <a:rPr lang="en-US" sz="2400" dirty="0" smtClean="0"/>
              <a:t> </a:t>
            </a:r>
            <a:r>
              <a:rPr lang="en-US" sz="2400" dirty="0" err="1"/>
              <a:t>devijacija</a:t>
            </a:r>
            <a:r>
              <a:rPr lang="en-US" sz="2400" dirty="0"/>
              <a:t> </a:t>
            </a:r>
            <a:r>
              <a:rPr lang="en-US" sz="2400" dirty="0" err="1"/>
              <a:t>po</a:t>
            </a:r>
            <a:r>
              <a:rPr lang="en-US" sz="2400" dirty="0"/>
              <a:t> </a:t>
            </a:r>
            <a:r>
              <a:rPr lang="en-US" sz="2400" dirty="0" err="1"/>
              <a:t>okruzima</a:t>
            </a:r>
            <a:r>
              <a:rPr lang="en-US" sz="2400" dirty="0"/>
              <a:t> = 19,1 </a:t>
            </a:r>
            <a:endParaRPr lang="hr-HR" sz="2400" dirty="0" smtClean="0"/>
          </a:p>
          <a:p>
            <a:pPr lvl="3">
              <a:lnSpc>
                <a:spcPct val="90000"/>
              </a:lnSpc>
            </a:pPr>
            <a:r>
              <a:rPr lang="en-US" sz="2400" dirty="0" err="1" smtClean="0"/>
              <a:t>Razlika</a:t>
            </a:r>
            <a:r>
              <a:rPr lang="en-US" sz="2400" dirty="0" smtClean="0"/>
              <a:t> </a:t>
            </a:r>
            <a:r>
              <a:rPr lang="en-US" sz="2400" dirty="0" err="1"/>
              <a:t>između</a:t>
            </a:r>
            <a:r>
              <a:rPr lang="en-US" sz="2400" dirty="0"/>
              <a:t> </a:t>
            </a:r>
            <a:r>
              <a:rPr lang="en-US" sz="2400" dirty="0" smtClean="0"/>
              <a:t>60</a:t>
            </a:r>
            <a:r>
              <a:rPr lang="hr-HR" sz="2400" dirty="0" smtClean="0"/>
              <a:t>postotnotog</a:t>
            </a:r>
            <a:r>
              <a:rPr lang="en-US" sz="2400" dirty="0" smtClean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smtClean="0"/>
              <a:t>75</a:t>
            </a:r>
            <a:r>
              <a:rPr lang="hr-HR" sz="2400" dirty="0" smtClean="0"/>
              <a:t>postotnog</a:t>
            </a:r>
            <a:r>
              <a:rPr lang="en-US" sz="2400" dirty="0" smtClean="0"/>
              <a:t> </a:t>
            </a:r>
            <a:r>
              <a:rPr lang="en-US" sz="2400" dirty="0" err="1"/>
              <a:t>percentila</a:t>
            </a:r>
            <a:r>
              <a:rPr lang="en-US" sz="2400" dirty="0"/>
              <a:t> </a:t>
            </a:r>
            <a:r>
              <a:rPr lang="en-US" sz="2400" dirty="0" err="1"/>
              <a:t>distribucije</a:t>
            </a:r>
            <a:r>
              <a:rPr lang="en-US" sz="2400" dirty="0"/>
              <a:t> </a:t>
            </a:r>
            <a:r>
              <a:rPr lang="en-US" sz="2400" dirty="0" err="1"/>
              <a:t>rezultata</a:t>
            </a:r>
            <a:r>
              <a:rPr lang="en-US" sz="2400" dirty="0"/>
              <a:t> </a:t>
            </a:r>
            <a:r>
              <a:rPr lang="en-US" sz="2400" dirty="0" err="1"/>
              <a:t>testa</a:t>
            </a:r>
            <a:r>
              <a:rPr lang="en-US" sz="2400" dirty="0"/>
              <a:t> je 667,6 – 659,4 = 8,2 </a:t>
            </a:r>
            <a:endParaRPr lang="hr-HR" sz="2400" dirty="0" smtClean="0"/>
          </a:p>
          <a:p>
            <a:pPr lvl="3">
              <a:lnSpc>
                <a:spcPct val="90000"/>
              </a:lnSpc>
            </a:pPr>
            <a:endParaRPr lang="hr-HR" sz="2400" dirty="0" smtClean="0"/>
          </a:p>
          <a:p>
            <a:pPr lvl="3">
              <a:lnSpc>
                <a:spcPct val="90000"/>
              </a:lnSpc>
            </a:pPr>
            <a:r>
              <a:rPr lang="en-US" sz="2400" dirty="0" err="1" smtClean="0"/>
              <a:t>Ovo</a:t>
            </a:r>
            <a:r>
              <a:rPr lang="en-US" sz="2400" dirty="0" smtClean="0"/>
              <a:t> </a:t>
            </a:r>
            <a:r>
              <a:rPr lang="en-US" sz="2400" dirty="0"/>
              <a:t>je </a:t>
            </a:r>
            <a:r>
              <a:rPr lang="en-US" sz="2400" dirty="0" err="1"/>
              <a:t>dovoljno</a:t>
            </a:r>
            <a:r>
              <a:rPr lang="en-US" sz="2400" dirty="0"/>
              <a:t> </a:t>
            </a:r>
            <a:r>
              <a:rPr lang="en-US" sz="2400" dirty="0" err="1"/>
              <a:t>velika</a:t>
            </a:r>
            <a:r>
              <a:rPr lang="en-US" sz="2400" dirty="0"/>
              <a:t> </a:t>
            </a:r>
            <a:r>
              <a:rPr lang="en-US" sz="2400" dirty="0" err="1"/>
              <a:t>razlika</a:t>
            </a:r>
            <a:r>
              <a:rPr lang="en-US" sz="2400" dirty="0"/>
              <a:t> da </a:t>
            </a:r>
            <a:r>
              <a:rPr lang="en-US" sz="2400" dirty="0" err="1"/>
              <a:t>bude</a:t>
            </a:r>
            <a:r>
              <a:rPr lang="en-US" sz="2400" dirty="0"/>
              <a:t> </a:t>
            </a:r>
            <a:r>
              <a:rPr lang="en-US" sz="2400" dirty="0" err="1"/>
              <a:t>važna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diskusije</a:t>
            </a:r>
            <a:r>
              <a:rPr lang="en-US" sz="2400" dirty="0"/>
              <a:t> o </a:t>
            </a:r>
            <a:r>
              <a:rPr lang="en-US" sz="2400" dirty="0" err="1"/>
              <a:t>reformi</a:t>
            </a:r>
            <a:r>
              <a:rPr lang="en-US" sz="2400" dirty="0"/>
              <a:t> </a:t>
            </a:r>
            <a:r>
              <a:rPr lang="en-US" sz="2400" dirty="0" err="1"/>
              <a:t>škola</a:t>
            </a:r>
            <a:r>
              <a:rPr lang="en-US" sz="2400" dirty="0"/>
              <a:t>,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roditelje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školski</a:t>
            </a:r>
            <a:r>
              <a:rPr lang="en-US" sz="2400" dirty="0"/>
              <a:t> </a:t>
            </a:r>
            <a:r>
              <a:rPr lang="en-US" sz="2400" dirty="0" err="1"/>
              <a:t>odbor</a:t>
            </a:r>
            <a:r>
              <a:rPr lang="en-US" sz="2400" dirty="0"/>
              <a:t>?</a:t>
            </a: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9388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2. Testiranje hipoteza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Testirajmo razlike u sredinama (t-test) – sjećamo se ovoga?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r>
              <a:rPr lang="hr-HR" dirty="0" smtClean="0"/>
              <a:t>Imamo                    što je greška</a:t>
            </a:r>
          </a:p>
          <a:p>
            <a:r>
              <a:rPr lang="pl-PL" dirty="0"/>
              <a:t>indeksi s i l odnose se na "mali" i "veliki"</a:t>
            </a:r>
            <a:r>
              <a:rPr lang="hr-HR" dirty="0" smtClean="0"/>
              <a:t> i imamo: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5068" y="2309379"/>
            <a:ext cx="3174423" cy="10531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34346" y="3955651"/>
            <a:ext cx="1334799" cy="4449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00869" y="3937178"/>
            <a:ext cx="763005" cy="434831"/>
          </a:xfrm>
          <a:prstGeom prst="rect">
            <a:avLst/>
          </a:prstGeom>
        </p:spPr>
      </p:pic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8166851"/>
              </p:ext>
            </p:extLst>
          </p:nvPr>
        </p:nvGraphicFramePr>
        <p:xfrm>
          <a:off x="1515845" y="5110596"/>
          <a:ext cx="2971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6" imgW="2971800" imgH="990600" progId="Equation.DSMT4">
                  <p:embed/>
                </p:oleObj>
              </mc:Choice>
              <mc:Fallback>
                <p:oleObj name="Equation" r:id="rId6" imgW="2971800" imgH="990600" progId="Equation.DSMT4">
                  <p:embed/>
                  <p:pic>
                    <p:nvPicPr>
                      <p:cNvPr id="1741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845" y="5110596"/>
                        <a:ext cx="29718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270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Izračunajte</a:t>
            </a:r>
            <a:r>
              <a:rPr lang="en-US" sz="4000" dirty="0"/>
              <a:t> t-</a:t>
            </a:r>
            <a:r>
              <a:rPr lang="en-US" sz="4000" dirty="0" err="1"/>
              <a:t>statistiku</a:t>
            </a:r>
            <a:r>
              <a:rPr lang="en-US" sz="4000" dirty="0"/>
              <a:t> </a:t>
            </a:r>
            <a:r>
              <a:rPr lang="en-US" sz="4000" dirty="0" err="1"/>
              <a:t>razlike</a:t>
            </a:r>
            <a:r>
              <a:rPr lang="en-US" sz="4000" dirty="0"/>
              <a:t> </a:t>
            </a:r>
            <a:r>
              <a:rPr lang="en-US" sz="4000" dirty="0" err="1"/>
              <a:t>srednjih</a:t>
            </a:r>
            <a:r>
              <a:rPr lang="en-US" sz="4000" dirty="0"/>
              <a:t> </a:t>
            </a:r>
            <a:r>
              <a:rPr lang="en-US" sz="4000" dirty="0" err="1"/>
              <a:t>vrijednosti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932046"/>
              </p:ext>
            </p:extLst>
          </p:nvPr>
        </p:nvGraphicFramePr>
        <p:xfrm>
          <a:off x="1485900" y="1997003"/>
          <a:ext cx="46101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4610100" imgH="1219200" progId="Equation.DSMT4">
                  <p:embed/>
                </p:oleObj>
              </mc:Choice>
              <mc:Fallback>
                <p:oleObj name="Equation" r:id="rId3" imgW="4610100" imgH="1219200" progId="Equation.DSMT4">
                  <p:embed/>
                  <p:pic>
                    <p:nvPicPr>
                      <p:cNvPr id="286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1997003"/>
                        <a:ext cx="46101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91855" y="3768437"/>
            <a:ext cx="78416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200" dirty="0">
                <a:ea typeface="ＭＳ Ｐゴシック" panose="020B0600070205080204" pitchFamily="34" charset="-128"/>
              </a:rPr>
              <a:t>= </a:t>
            </a:r>
            <a:r>
              <a:rPr lang="en-US" altLang="en-US" sz="3200" dirty="0" smtClean="0">
                <a:ea typeface="ＭＳ Ｐゴシック" panose="020B0600070205080204" pitchFamily="34" charset="-128"/>
              </a:rPr>
              <a:t>4.05</a:t>
            </a:r>
            <a:r>
              <a:rPr lang="hr-HR" altLang="en-US" sz="3200" dirty="0" smtClean="0">
                <a:ea typeface="ＭＳ Ｐゴシック" panose="020B0600070205080204" pitchFamily="34" charset="-128"/>
              </a:rPr>
              <a:t> odnosno </a:t>
            </a:r>
            <a:r>
              <a:rPr lang="en-US" altLang="en-US" sz="3200" dirty="0">
                <a:ea typeface="ＭＳ Ｐゴシック" panose="020B0600070205080204" pitchFamily="34" charset="-128"/>
              </a:rPr>
              <a:t>|t| &gt; </a:t>
            </a:r>
            <a:r>
              <a:rPr lang="en-US" altLang="en-US" sz="3200" dirty="0" smtClean="0">
                <a:ea typeface="ＭＳ Ｐゴシック" panose="020B0600070205080204" pitchFamily="34" charset="-128"/>
              </a:rPr>
              <a:t>1.96</a:t>
            </a:r>
            <a:endParaRPr lang="hr-HR" altLang="en-US" sz="3200" dirty="0" smtClean="0">
              <a:ea typeface="ＭＳ Ｐゴシック" panose="020B0600070205080204" pitchFamily="34" charset="-128"/>
            </a:endParaRPr>
          </a:p>
          <a:p>
            <a:r>
              <a:rPr lang="en-US" sz="3200" dirty="0"/>
              <a:t>pa </a:t>
            </a:r>
            <a:r>
              <a:rPr lang="en-US" sz="3200" dirty="0" err="1" smtClean="0"/>
              <a:t>odbac</a:t>
            </a:r>
            <a:r>
              <a:rPr lang="hr-HR" sz="3200" dirty="0" smtClean="0"/>
              <a:t>ujemo </a:t>
            </a:r>
            <a:r>
              <a:rPr lang="en-US" sz="3200" dirty="0" smtClean="0"/>
              <a:t>(</a:t>
            </a:r>
            <a:r>
              <a:rPr lang="en-US" sz="3200" dirty="0" err="1" smtClean="0"/>
              <a:t>na</a:t>
            </a:r>
            <a:r>
              <a:rPr lang="en-US" sz="3200" dirty="0" smtClean="0"/>
              <a:t> </a:t>
            </a:r>
            <a:r>
              <a:rPr lang="en-US" sz="3200" dirty="0" err="1"/>
              <a:t>nivou</a:t>
            </a:r>
            <a:r>
              <a:rPr lang="en-US" sz="3200" dirty="0"/>
              <a:t> </a:t>
            </a:r>
            <a:r>
              <a:rPr lang="en-US" sz="3200" dirty="0" err="1"/>
              <a:t>značajnosti</a:t>
            </a:r>
            <a:r>
              <a:rPr lang="en-US" sz="3200" dirty="0"/>
              <a:t> od 5%) </a:t>
            </a:r>
            <a:r>
              <a:rPr lang="en-US" sz="3200" dirty="0" err="1"/>
              <a:t>nultu</a:t>
            </a:r>
            <a:r>
              <a:rPr lang="en-US" sz="3200" dirty="0"/>
              <a:t> </a:t>
            </a:r>
            <a:r>
              <a:rPr lang="en-US" sz="3200" dirty="0" err="1"/>
              <a:t>hipotezu</a:t>
            </a:r>
            <a:r>
              <a:rPr lang="en-US" sz="3200" dirty="0"/>
              <a:t> da </a:t>
            </a:r>
            <a:r>
              <a:rPr lang="en-US" sz="3200" dirty="0" err="1"/>
              <a:t>su</a:t>
            </a:r>
            <a:r>
              <a:rPr lang="en-US" sz="3200" dirty="0"/>
              <a:t> </a:t>
            </a:r>
            <a:r>
              <a:rPr lang="hr-HR" sz="3200" dirty="0" smtClean="0"/>
              <a:t>te dvije sredine iste</a:t>
            </a:r>
            <a:r>
              <a:rPr lang="hr-HR" altLang="en-US" sz="3200" dirty="0" smtClean="0">
                <a:ea typeface="ＭＳ Ｐゴシック" panose="020B0600070205080204" pitchFamily="34" charset="-128"/>
              </a:rPr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621341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3. Interval pouzdanosti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Interval pouzdanosti od 95% za razliku između srednjih vrijednosti </a:t>
            </a:r>
            <a:r>
              <a:rPr lang="pl-PL" dirty="0" smtClean="0"/>
              <a:t>je</a:t>
            </a:r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ekvivalentne</a:t>
            </a:r>
            <a:r>
              <a:rPr lang="en-US" dirty="0"/>
              <a:t> </a:t>
            </a:r>
            <a:r>
              <a:rPr lang="en-US" dirty="0" err="1"/>
              <a:t>izjave</a:t>
            </a:r>
            <a:r>
              <a:rPr lang="en-US" dirty="0"/>
              <a:t>: </a:t>
            </a:r>
            <a:endParaRPr lang="hr-HR" dirty="0" smtClean="0"/>
          </a:p>
          <a:p>
            <a:pPr marL="514350" indent="-514350">
              <a:buAutoNum type="arabicPeriod"/>
            </a:pPr>
            <a:r>
              <a:rPr lang="en-US" dirty="0" smtClean="0"/>
              <a:t>Interval </a:t>
            </a:r>
            <a:r>
              <a:rPr lang="en-US" dirty="0" err="1"/>
              <a:t>pouzdanosti</a:t>
            </a:r>
            <a:r>
              <a:rPr lang="en-US" dirty="0"/>
              <a:t> od 95%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l-GR" dirty="0"/>
              <a:t>Δ </a:t>
            </a:r>
            <a:r>
              <a:rPr lang="en-US" dirty="0"/>
              <a:t>ne </a:t>
            </a:r>
            <a:r>
              <a:rPr lang="en-US" dirty="0" err="1"/>
              <a:t>uključuje</a:t>
            </a:r>
            <a:r>
              <a:rPr lang="en-US" dirty="0"/>
              <a:t> 0; </a:t>
            </a:r>
            <a:endParaRPr lang="hr-HR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Hipoteza</a:t>
            </a:r>
            <a:r>
              <a:rPr lang="en-US" dirty="0" smtClean="0"/>
              <a:t> </a:t>
            </a:r>
            <a:r>
              <a:rPr lang="en-US" dirty="0"/>
              <a:t>da je </a:t>
            </a:r>
            <a:r>
              <a:rPr lang="el-GR" dirty="0"/>
              <a:t>Δ = 0 </a:t>
            </a:r>
            <a:r>
              <a:rPr lang="en-US" dirty="0"/>
              <a:t>se </a:t>
            </a:r>
            <a:r>
              <a:rPr lang="en-US" dirty="0" err="1"/>
              <a:t>odbacuje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od 5%.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6837" y="2457016"/>
            <a:ext cx="762952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239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Teorija vjerovatnoće: ponoviti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vjerovatnoće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statističko</a:t>
            </a:r>
            <a:r>
              <a:rPr lang="en-US" dirty="0"/>
              <a:t> </a:t>
            </a:r>
            <a:r>
              <a:rPr lang="en-US" dirty="0" err="1"/>
              <a:t>zaključivanje</a:t>
            </a:r>
            <a:r>
              <a:rPr lang="en-US" dirty="0"/>
              <a:t> </a:t>
            </a:r>
            <a:endParaRPr lang="hr-HR" dirty="0" smtClean="0"/>
          </a:p>
          <a:p>
            <a:r>
              <a:rPr lang="en-US" dirty="0" err="1" smtClean="0"/>
              <a:t>Populacija</a:t>
            </a:r>
            <a:r>
              <a:rPr lang="en-US" dirty="0"/>
              <a:t>, </a:t>
            </a:r>
            <a:r>
              <a:rPr lang="en-US" dirty="0" err="1"/>
              <a:t>slučajna</a:t>
            </a:r>
            <a:r>
              <a:rPr lang="en-US" dirty="0"/>
              <a:t> </a:t>
            </a:r>
            <a:r>
              <a:rPr lang="en-US" dirty="0" err="1"/>
              <a:t>varijabla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distribucija</a:t>
            </a:r>
            <a:endParaRPr lang="hr-HR" dirty="0" smtClean="0"/>
          </a:p>
          <a:p>
            <a:r>
              <a:rPr lang="hr-HR" dirty="0" smtClean="0"/>
              <a:t>Momenti</a:t>
            </a:r>
            <a:r>
              <a:rPr lang="en-US" dirty="0" smtClean="0"/>
              <a:t> </a:t>
            </a:r>
            <a:r>
              <a:rPr lang="en-US" dirty="0" err="1"/>
              <a:t>distribucije</a:t>
            </a:r>
            <a:r>
              <a:rPr lang="en-US" dirty="0"/>
              <a:t> (</a:t>
            </a:r>
            <a:r>
              <a:rPr lang="en-US" dirty="0" err="1"/>
              <a:t>srednja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, </a:t>
            </a:r>
            <a:r>
              <a:rPr lang="en-US" dirty="0" err="1"/>
              <a:t>varijansa</a:t>
            </a:r>
            <a:r>
              <a:rPr lang="en-US" dirty="0"/>
              <a:t>, </a:t>
            </a:r>
            <a:r>
              <a:rPr lang="en-US" dirty="0" err="1"/>
              <a:t>standardna</a:t>
            </a:r>
            <a:r>
              <a:rPr lang="en-US" dirty="0"/>
              <a:t> </a:t>
            </a:r>
            <a:r>
              <a:rPr lang="en-US" dirty="0" err="1"/>
              <a:t>devijacija</a:t>
            </a:r>
            <a:r>
              <a:rPr lang="en-US" dirty="0"/>
              <a:t>, </a:t>
            </a:r>
            <a:r>
              <a:rPr lang="en-US" dirty="0" err="1"/>
              <a:t>kovarijansa</a:t>
            </a:r>
            <a:r>
              <a:rPr lang="en-US" dirty="0"/>
              <a:t>, </a:t>
            </a:r>
            <a:r>
              <a:rPr lang="en-US" dirty="0" err="1"/>
              <a:t>korelacija</a:t>
            </a:r>
            <a:r>
              <a:rPr lang="en-US" dirty="0"/>
              <a:t>) </a:t>
            </a:r>
            <a:endParaRPr lang="hr-HR" dirty="0" smtClean="0"/>
          </a:p>
          <a:p>
            <a:r>
              <a:rPr lang="en-US" dirty="0" err="1" smtClean="0"/>
              <a:t>Uslovne</a:t>
            </a:r>
            <a:r>
              <a:rPr lang="en-US" dirty="0" smtClean="0"/>
              <a:t> </a:t>
            </a:r>
            <a:r>
              <a:rPr lang="en-US" dirty="0" err="1" smtClean="0"/>
              <a:t>raspod</a:t>
            </a:r>
            <a:r>
              <a:rPr lang="hr-HR" dirty="0" smtClean="0"/>
              <a:t>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uslovna</a:t>
            </a:r>
            <a:r>
              <a:rPr lang="en-US" dirty="0"/>
              <a:t> </a:t>
            </a:r>
            <a:r>
              <a:rPr lang="hr-HR" dirty="0" smtClean="0"/>
              <a:t>sredina</a:t>
            </a:r>
            <a:r>
              <a:rPr lang="en-US" dirty="0" smtClean="0"/>
              <a:t> </a:t>
            </a:r>
            <a:endParaRPr lang="hr-HR" dirty="0" smtClean="0"/>
          </a:p>
          <a:p>
            <a:r>
              <a:rPr lang="en-US" dirty="0" err="1" smtClean="0"/>
              <a:t>Distribucija</a:t>
            </a:r>
            <a:r>
              <a:rPr lang="en-US" dirty="0" smtClean="0"/>
              <a:t> </a:t>
            </a:r>
            <a:r>
              <a:rPr lang="en-US" dirty="0" err="1"/>
              <a:t>uzorka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izvučenih</a:t>
            </a:r>
            <a:r>
              <a:rPr lang="en-US" dirty="0"/>
              <a:t> </a:t>
            </a:r>
            <a:r>
              <a:rPr lang="en-US" dirty="0" err="1"/>
              <a:t>nasumično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populacije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749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Slučajne</a:t>
            </a:r>
            <a:r>
              <a:rPr lang="en-US" dirty="0"/>
              <a:t> </a:t>
            </a:r>
            <a:r>
              <a:rPr lang="en-US" dirty="0" err="1"/>
              <a:t>varijable</a:t>
            </a:r>
            <a:r>
              <a:rPr lang="en-US" dirty="0"/>
              <a:t> X </a:t>
            </a:r>
            <a:r>
              <a:rPr lang="en-US" dirty="0" err="1"/>
              <a:t>i</a:t>
            </a:r>
            <a:r>
              <a:rPr lang="en-US" dirty="0"/>
              <a:t> Z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zajedničku</a:t>
            </a:r>
            <a:r>
              <a:rPr lang="en-US" dirty="0"/>
              <a:t> </a:t>
            </a:r>
            <a:r>
              <a:rPr lang="en-US" dirty="0" err="1" smtClean="0"/>
              <a:t>distribuciju</a:t>
            </a:r>
            <a:endParaRPr lang="hr-HR" dirty="0" smtClean="0"/>
          </a:p>
          <a:p>
            <a:r>
              <a:rPr lang="hr-HR" altLang="en-US" dirty="0" smtClean="0">
                <a:ea typeface="ＭＳ Ｐゴシック" panose="020B0600070205080204" pitchFamily="34" charset="-128"/>
              </a:rPr>
              <a:t>Pojam kovarijanse</a:t>
            </a:r>
          </a:p>
          <a:p>
            <a:pPr lvl="1"/>
            <a:r>
              <a:rPr lang="en-US" altLang="en-US" dirty="0" err="1" smtClean="0">
                <a:ea typeface="ＭＳ Ｐゴシック" panose="020B0600070205080204" pitchFamily="34" charset="-128"/>
              </a:rPr>
              <a:t>cov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(</a:t>
            </a:r>
            <a:r>
              <a:rPr lang="en-US" altLang="en-US" i="1" dirty="0" smtClean="0">
                <a:ea typeface="ＭＳ Ｐゴシック" panose="020B0600070205080204" pitchFamily="34" charset="-128"/>
              </a:rPr>
              <a:t>X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,</a:t>
            </a:r>
            <a:r>
              <a:rPr lang="en-US" altLang="en-US" i="1" dirty="0" smtClean="0">
                <a:ea typeface="ＭＳ Ｐゴシック" panose="020B0600070205080204" pitchFamily="34" charset="-128"/>
              </a:rPr>
              <a:t>Z</a:t>
            </a:r>
            <a:r>
              <a:rPr lang="en-US" altLang="en-US" dirty="0">
                <a:ea typeface="ＭＳ Ｐゴシック" panose="020B0600070205080204" pitchFamily="34" charset="-128"/>
              </a:rPr>
              <a:t>) = </a:t>
            </a:r>
            <a:r>
              <a:rPr lang="en-US" altLang="en-US" i="1" dirty="0">
                <a:ea typeface="ＭＳ Ｐゴシック" panose="020B0600070205080204" pitchFamily="34" charset="-128"/>
              </a:rPr>
              <a:t>E</a:t>
            </a:r>
            <a:r>
              <a:rPr lang="en-US" altLang="en-US" dirty="0">
                <a:ea typeface="ＭＳ Ｐゴシック" panose="020B0600070205080204" pitchFamily="34" charset="-128"/>
              </a:rPr>
              <a:t>[(</a:t>
            </a:r>
            <a:r>
              <a:rPr lang="en-US" altLang="en-US" i="1" dirty="0">
                <a:ea typeface="ＭＳ Ｐゴシック" panose="020B0600070205080204" pitchFamily="34" charset="-128"/>
              </a:rPr>
              <a:t>X</a:t>
            </a:r>
            <a:r>
              <a:rPr lang="en-US" altLang="en-US" dirty="0">
                <a:ea typeface="ＭＳ Ｐゴシック" panose="020B0600070205080204" pitchFamily="34" charset="-128"/>
              </a:rPr>
              <a:t> – </a:t>
            </a:r>
            <a:r>
              <a:rPr lang="hr-HR" altLang="en-US" i="1" dirty="0" smtClean="0">
                <a:ea typeface="ＭＳ Ｐゴシック" panose="020B0600070205080204" pitchFamily="34" charset="-128"/>
                <a:sym typeface="Symbol" panose="05050102010706020507" pitchFamily="18" charset="2"/>
              </a:rPr>
              <a:t>E(X)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)(</a:t>
            </a:r>
            <a:r>
              <a:rPr lang="en-US" altLang="en-US" i="1" dirty="0">
                <a:ea typeface="ＭＳ Ｐゴシック" panose="020B0600070205080204" pitchFamily="34" charset="-128"/>
              </a:rPr>
              <a:t>Z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–</a:t>
            </a:r>
            <a:r>
              <a:rPr lang="hr-HR" altLang="en-US" dirty="0" smtClean="0">
                <a:ea typeface="ＭＳ Ｐゴシック" panose="020B0600070205080204" pitchFamily="34" charset="-128"/>
              </a:rPr>
              <a:t>E(Z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)</a:t>
            </a:r>
            <a:r>
              <a:rPr lang="hr-HR" altLang="en-US" dirty="0" smtClean="0">
                <a:ea typeface="ＭＳ Ｐゴシック" panose="020B0600070205080204" pitchFamily="34" charset="-128"/>
              </a:rPr>
              <a:t>)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] </a:t>
            </a:r>
            <a:r>
              <a:rPr lang="en-US" altLang="en-US" dirty="0">
                <a:ea typeface="ＭＳ Ｐゴシック" panose="020B0600070205080204" pitchFamily="34" charset="-128"/>
              </a:rPr>
              <a:t>= </a:t>
            </a:r>
            <a:r>
              <a:rPr lang="en-US" altLang="en-US" i="1" dirty="0" err="1" smtClean="0">
                <a:latin typeface="Lucida Grande" pitchFamily="48" charset="0"/>
                <a:ea typeface="ＭＳ Ｐゴシック" panose="020B0600070205080204" pitchFamily="34" charset="-128"/>
                <a:sym typeface="Symbol" panose="05050102010706020507" pitchFamily="18" charset="2"/>
              </a:rPr>
              <a:t>σ</a:t>
            </a:r>
            <a:r>
              <a:rPr lang="en-US" altLang="en-US" i="1" baseline="-25000" dirty="0" err="1" smtClean="0">
                <a:ea typeface="ＭＳ Ｐゴシック" panose="020B0600070205080204" pitchFamily="34" charset="-128"/>
              </a:rPr>
              <a:t>X</a:t>
            </a:r>
            <a:r>
              <a:rPr lang="hr-HR" altLang="en-US" baseline="-25000" dirty="0" smtClean="0">
                <a:ea typeface="ＭＳ Ｐゴシック" panose="020B0600070205080204" pitchFamily="34" charset="-128"/>
              </a:rPr>
              <a:t>Z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hr-HR" dirty="0" smtClean="0"/>
              <a:t>Kovarijansa varijable samom sa sobom je varijansa</a:t>
            </a:r>
          </a:p>
          <a:p>
            <a:r>
              <a:rPr lang="hr-HR" dirty="0" smtClean="0"/>
              <a:t>Sada koeficijent korelacije možemo definisati preko kovarijanse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1584" y="4229821"/>
            <a:ext cx="5353050" cy="109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7406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fig03_0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3983" y="493632"/>
            <a:ext cx="4968490" cy="568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54813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Neki pojmovi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382" y="1825625"/>
            <a:ext cx="11104418" cy="4916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Uslovne</a:t>
            </a:r>
            <a:r>
              <a:rPr lang="en-US" b="1" dirty="0"/>
              <a:t> </a:t>
            </a:r>
            <a:r>
              <a:rPr lang="en-US" b="1" dirty="0" err="1"/>
              <a:t>distribucije</a:t>
            </a:r>
            <a:r>
              <a:rPr lang="en-US" b="1" dirty="0"/>
              <a:t> </a:t>
            </a:r>
            <a:endParaRPr lang="hr-HR" b="1" dirty="0" smtClean="0"/>
          </a:p>
          <a:p>
            <a:r>
              <a:rPr lang="en-US" dirty="0" err="1" smtClean="0"/>
              <a:t>Distribucija</a:t>
            </a:r>
            <a:r>
              <a:rPr lang="en-US" dirty="0" smtClean="0"/>
              <a:t> </a:t>
            </a:r>
            <a:r>
              <a:rPr lang="en-US" dirty="0"/>
              <a:t>Y, </a:t>
            </a:r>
            <a:r>
              <a:rPr lang="hr-HR" dirty="0" smtClean="0"/>
              <a:t>za </a:t>
            </a:r>
            <a:r>
              <a:rPr lang="en-US" dirty="0" smtClean="0"/>
              <a:t>date </a:t>
            </a:r>
            <a:r>
              <a:rPr lang="en-US" dirty="0" err="1"/>
              <a:t>vrijednosti</a:t>
            </a:r>
            <a:r>
              <a:rPr lang="en-US" dirty="0"/>
              <a:t>(e)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slučajne</a:t>
            </a:r>
            <a:r>
              <a:rPr lang="en-US" dirty="0"/>
              <a:t> </a:t>
            </a:r>
            <a:r>
              <a:rPr lang="en-US" dirty="0" err="1"/>
              <a:t>varijable</a:t>
            </a:r>
            <a:r>
              <a:rPr lang="en-US" dirty="0"/>
              <a:t>, </a:t>
            </a:r>
            <a:r>
              <a:rPr lang="en-US" dirty="0" smtClean="0"/>
              <a:t>X</a:t>
            </a:r>
            <a:endParaRPr lang="hr-HR" dirty="0" smtClean="0"/>
          </a:p>
          <a:p>
            <a:r>
              <a:rPr lang="pt-BR" dirty="0"/>
              <a:t>distribucija rezultata </a:t>
            </a:r>
            <a:r>
              <a:rPr lang="pt-BR" dirty="0" smtClean="0"/>
              <a:t>testa, </a:t>
            </a:r>
            <a:r>
              <a:rPr lang="pt-BR" dirty="0"/>
              <a:t>s obzirom da je STR &lt; </a:t>
            </a:r>
            <a:r>
              <a:rPr lang="pt-BR" dirty="0" smtClean="0"/>
              <a:t>20</a:t>
            </a:r>
            <a:endParaRPr lang="hr-HR" dirty="0" smtClean="0"/>
          </a:p>
          <a:p>
            <a:pPr marL="0" indent="0">
              <a:buNone/>
            </a:pPr>
            <a:r>
              <a:rPr lang="hr-HR" b="1" dirty="0" smtClean="0"/>
              <a:t>Uslovne srednje vrijednosti, uslovni momenti</a:t>
            </a:r>
          </a:p>
          <a:p>
            <a:pPr marL="0" indent="0">
              <a:buNone/>
            </a:pPr>
            <a:r>
              <a:rPr lang="en-US" dirty="0" err="1"/>
              <a:t>uslovna</a:t>
            </a:r>
            <a:r>
              <a:rPr lang="en-US" dirty="0"/>
              <a:t> </a:t>
            </a:r>
            <a:r>
              <a:rPr lang="en-US" dirty="0" err="1"/>
              <a:t>sredina</a:t>
            </a:r>
            <a:r>
              <a:rPr lang="en-US" dirty="0"/>
              <a:t> = </a:t>
            </a:r>
            <a:r>
              <a:rPr lang="en-US" dirty="0" err="1"/>
              <a:t>sredina</a:t>
            </a:r>
            <a:r>
              <a:rPr lang="en-US" dirty="0"/>
              <a:t> </a:t>
            </a:r>
            <a:r>
              <a:rPr lang="en-US" dirty="0" err="1"/>
              <a:t>uslovne</a:t>
            </a:r>
            <a:r>
              <a:rPr lang="en-US" dirty="0"/>
              <a:t> </a:t>
            </a:r>
            <a:r>
              <a:rPr lang="en-US" dirty="0" err="1"/>
              <a:t>distribucije</a:t>
            </a:r>
            <a:r>
              <a:rPr lang="en-US" dirty="0"/>
              <a:t> = E(Y|X = x) (</a:t>
            </a:r>
            <a:r>
              <a:rPr lang="en-US" dirty="0" err="1"/>
              <a:t>važan</a:t>
            </a:r>
            <a:r>
              <a:rPr lang="en-US" dirty="0"/>
              <a:t> </a:t>
            </a:r>
            <a:r>
              <a:rPr lang="en-US" dirty="0" err="1"/>
              <a:t>koncept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notacija</a:t>
            </a:r>
            <a:r>
              <a:rPr lang="en-US" dirty="0"/>
              <a:t>) </a:t>
            </a:r>
            <a:endParaRPr lang="hr-HR" dirty="0" smtClean="0"/>
          </a:p>
          <a:p>
            <a:pPr marL="0" indent="0">
              <a:buNone/>
            </a:pPr>
            <a:r>
              <a:rPr lang="en-US" dirty="0" err="1" smtClean="0"/>
              <a:t>uslovna</a:t>
            </a:r>
            <a:r>
              <a:rPr lang="en-US" dirty="0" smtClean="0"/>
              <a:t> </a:t>
            </a:r>
            <a:r>
              <a:rPr lang="en-US" dirty="0" err="1"/>
              <a:t>varijansa</a:t>
            </a:r>
            <a:r>
              <a:rPr lang="en-US" dirty="0"/>
              <a:t> = </a:t>
            </a:r>
            <a:r>
              <a:rPr lang="en-US" dirty="0" err="1"/>
              <a:t>varijansa</a:t>
            </a:r>
            <a:r>
              <a:rPr lang="en-US" dirty="0"/>
              <a:t> </a:t>
            </a:r>
            <a:r>
              <a:rPr lang="en-US" dirty="0" err="1"/>
              <a:t>uslovne</a:t>
            </a:r>
            <a:r>
              <a:rPr lang="en-US" dirty="0"/>
              <a:t> </a:t>
            </a:r>
            <a:r>
              <a:rPr lang="en-US" dirty="0" err="1"/>
              <a:t>distribucije</a:t>
            </a:r>
            <a:r>
              <a:rPr lang="en-US" dirty="0"/>
              <a:t> </a:t>
            </a:r>
            <a:endParaRPr lang="hr-HR" dirty="0" smtClean="0"/>
          </a:p>
          <a:p>
            <a:pPr marL="0" indent="0">
              <a:buNone/>
            </a:pPr>
            <a:r>
              <a:rPr lang="en-US" dirty="0" err="1" smtClean="0"/>
              <a:t>Primjer</a:t>
            </a:r>
            <a:r>
              <a:rPr lang="en-US" dirty="0"/>
              <a:t>: E(</a:t>
            </a:r>
            <a:r>
              <a:rPr lang="en-US" dirty="0" err="1"/>
              <a:t>rezultati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testu|STR</a:t>
            </a:r>
            <a:r>
              <a:rPr lang="en-US" dirty="0"/>
              <a:t> &lt; 20) = </a:t>
            </a:r>
            <a:r>
              <a:rPr lang="en-US" dirty="0" err="1"/>
              <a:t>srednja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testa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okruzima</a:t>
            </a:r>
            <a:r>
              <a:rPr lang="en-US" dirty="0"/>
              <a:t> s </a:t>
            </a:r>
            <a:r>
              <a:rPr lang="en-US" dirty="0" err="1"/>
              <a:t>malim</a:t>
            </a:r>
            <a:r>
              <a:rPr lang="en-US" dirty="0"/>
              <a:t> </a:t>
            </a:r>
            <a:r>
              <a:rPr lang="en-US" dirty="0" err="1"/>
              <a:t>brojem</a:t>
            </a:r>
            <a:r>
              <a:rPr lang="en-US" dirty="0"/>
              <a:t> </a:t>
            </a:r>
            <a:r>
              <a:rPr lang="en-US" dirty="0" err="1" smtClean="0"/>
              <a:t>razreda</a:t>
            </a: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14154879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873" y="914400"/>
            <a:ext cx="10928927" cy="52625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Razlika</a:t>
            </a:r>
            <a:r>
              <a:rPr lang="en-US" b="1" dirty="0"/>
              <a:t> u </a:t>
            </a:r>
            <a:r>
              <a:rPr lang="en-US" b="1" dirty="0" err="1"/>
              <a:t>srednjim</a:t>
            </a:r>
            <a:r>
              <a:rPr lang="en-US" b="1" dirty="0"/>
              <a:t> </a:t>
            </a:r>
            <a:r>
              <a:rPr lang="en-US" b="1" dirty="0" err="1"/>
              <a:t>vrijednostima</a:t>
            </a:r>
            <a:r>
              <a:rPr lang="en-US" b="1" dirty="0"/>
              <a:t> je </a:t>
            </a:r>
            <a:r>
              <a:rPr lang="en-US" b="1" dirty="0" err="1"/>
              <a:t>razlika</a:t>
            </a:r>
            <a:r>
              <a:rPr lang="en-US" b="1" dirty="0"/>
              <a:t> </a:t>
            </a:r>
            <a:r>
              <a:rPr lang="en-US" b="1" dirty="0" err="1"/>
              <a:t>između</a:t>
            </a:r>
            <a:r>
              <a:rPr lang="en-US" b="1" dirty="0"/>
              <a:t> </a:t>
            </a:r>
            <a:r>
              <a:rPr lang="en-US" b="1" dirty="0" err="1"/>
              <a:t>srednjih</a:t>
            </a:r>
            <a:r>
              <a:rPr lang="en-US" b="1" dirty="0"/>
              <a:t> </a:t>
            </a:r>
            <a:r>
              <a:rPr lang="en-US" b="1" dirty="0" err="1"/>
              <a:t>vrijednosti</a:t>
            </a:r>
            <a:r>
              <a:rPr lang="en-US" b="1" dirty="0"/>
              <a:t> </a:t>
            </a:r>
            <a:r>
              <a:rPr lang="en-US" b="1" dirty="0" err="1"/>
              <a:t>dvije</a:t>
            </a:r>
            <a:r>
              <a:rPr lang="en-US" b="1" dirty="0"/>
              <a:t> </a:t>
            </a:r>
            <a:r>
              <a:rPr lang="en-US" b="1" dirty="0" err="1"/>
              <a:t>uslovne</a:t>
            </a:r>
            <a:r>
              <a:rPr lang="en-US" b="1" dirty="0"/>
              <a:t> </a:t>
            </a:r>
            <a:r>
              <a:rPr lang="en-US" b="1" dirty="0" err="1"/>
              <a:t>distribucije</a:t>
            </a:r>
            <a:endParaRPr lang="en-US" b="1" dirty="0"/>
          </a:p>
          <a:p>
            <a:endParaRPr lang="hr-HR" dirty="0" smtClean="0"/>
          </a:p>
          <a:p>
            <a:endParaRPr lang="hr-HR" dirty="0"/>
          </a:p>
          <a:p>
            <a:r>
              <a:rPr lang="el-GR" dirty="0" smtClean="0"/>
              <a:t>Δ </a:t>
            </a:r>
            <a:r>
              <a:rPr lang="el-GR" dirty="0"/>
              <a:t>= </a:t>
            </a:r>
            <a:r>
              <a:rPr lang="en-US" dirty="0"/>
              <a:t>E(</a:t>
            </a:r>
            <a:r>
              <a:rPr lang="en-US" dirty="0" err="1"/>
              <a:t>rezultati</a:t>
            </a:r>
            <a:r>
              <a:rPr lang="en-US" dirty="0"/>
              <a:t> </a:t>
            </a:r>
            <a:r>
              <a:rPr lang="en-US" dirty="0" err="1"/>
              <a:t>testa|STR</a:t>
            </a:r>
            <a:r>
              <a:rPr lang="en-US" dirty="0"/>
              <a:t> &lt; 20) – E(</a:t>
            </a:r>
            <a:r>
              <a:rPr lang="en-US" dirty="0" err="1"/>
              <a:t>rezultati</a:t>
            </a:r>
            <a:r>
              <a:rPr lang="en-US" dirty="0"/>
              <a:t> </a:t>
            </a:r>
            <a:r>
              <a:rPr lang="en-US" dirty="0" err="1"/>
              <a:t>testa|STR</a:t>
            </a:r>
            <a:r>
              <a:rPr lang="en-US" dirty="0"/>
              <a:t> ≥ 20) </a:t>
            </a:r>
            <a:endParaRPr lang="hr-HR" dirty="0" smtClean="0"/>
          </a:p>
          <a:p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/>
              <a:t>primjeri</a:t>
            </a:r>
            <a:r>
              <a:rPr lang="en-US" dirty="0"/>
              <a:t> </a:t>
            </a:r>
            <a:r>
              <a:rPr lang="hr-HR" dirty="0" smtClean="0"/>
              <a:t>uslovnih srednjih vrijednosti</a:t>
            </a:r>
            <a:r>
              <a:rPr lang="en-US" dirty="0" smtClean="0"/>
              <a:t>: </a:t>
            </a:r>
            <a:endParaRPr lang="hr-HR" dirty="0" smtClean="0"/>
          </a:p>
          <a:p>
            <a:r>
              <a:rPr lang="en-US" dirty="0" smtClean="0"/>
              <a:t>Plate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radnica</a:t>
            </a:r>
            <a:r>
              <a:rPr lang="en-US" dirty="0"/>
              <a:t> (Y = plate, X = </a:t>
            </a:r>
            <a:r>
              <a:rPr lang="en-US" dirty="0" err="1"/>
              <a:t>spol</a:t>
            </a:r>
            <a:r>
              <a:rPr lang="en-US" dirty="0"/>
              <a:t>) </a:t>
            </a:r>
            <a:endParaRPr lang="hr-HR" dirty="0" smtClean="0"/>
          </a:p>
          <a:p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/>
              <a:t>smrtnosti</a:t>
            </a:r>
            <a:r>
              <a:rPr lang="en-US" dirty="0"/>
              <a:t> </a:t>
            </a:r>
            <a:r>
              <a:rPr lang="en-US" dirty="0" err="1"/>
              <a:t>onih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podvrgnuti</a:t>
            </a:r>
            <a:r>
              <a:rPr lang="en-US" dirty="0"/>
              <a:t> </a:t>
            </a:r>
            <a:r>
              <a:rPr lang="en-US" dirty="0" err="1"/>
              <a:t>eksperimentalnom</a:t>
            </a:r>
            <a:r>
              <a:rPr lang="en-US" dirty="0"/>
              <a:t> </a:t>
            </a:r>
            <a:r>
              <a:rPr lang="en-US" dirty="0" err="1"/>
              <a:t>liječenju</a:t>
            </a:r>
            <a:r>
              <a:rPr lang="en-US" dirty="0"/>
              <a:t> (Y = </a:t>
            </a:r>
            <a:r>
              <a:rPr lang="en-US" dirty="0" err="1" smtClean="0"/>
              <a:t>živi</a:t>
            </a:r>
            <a:r>
              <a:rPr lang="en-US" dirty="0" smtClean="0"/>
              <a:t>/</a:t>
            </a:r>
            <a:r>
              <a:rPr lang="en-US" dirty="0" err="1" smtClean="0"/>
              <a:t>umr</a:t>
            </a:r>
            <a:r>
              <a:rPr lang="hr-HR" dirty="0" smtClean="0"/>
              <a:t>li</a:t>
            </a:r>
            <a:r>
              <a:rPr lang="en-US" dirty="0" smtClean="0"/>
              <a:t>; </a:t>
            </a:r>
            <a:r>
              <a:rPr lang="en-US" dirty="0"/>
              <a:t>X = </a:t>
            </a:r>
            <a:r>
              <a:rPr lang="en-US" dirty="0" err="1"/>
              <a:t>liječeni</a:t>
            </a:r>
            <a:r>
              <a:rPr lang="en-US" dirty="0"/>
              <a:t>/</a:t>
            </a:r>
            <a:r>
              <a:rPr lang="en-US" dirty="0" err="1"/>
              <a:t>neliječeni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12136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Pregled kursa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Koja su pitanja koja se mogu odgovoriti primjenom ekonometrijskih tehnika?</a:t>
            </a:r>
          </a:p>
          <a:p>
            <a:pPr lvl="1"/>
            <a:r>
              <a:rPr lang="en-US" dirty="0" err="1" smtClean="0"/>
              <a:t>Kakav</a:t>
            </a:r>
            <a:r>
              <a:rPr lang="en-US" dirty="0" smtClean="0"/>
              <a:t> je </a:t>
            </a:r>
            <a:r>
              <a:rPr lang="en-US" dirty="0" err="1" smtClean="0"/>
              <a:t>kvantitativni</a:t>
            </a:r>
            <a:r>
              <a:rPr lang="en-US" dirty="0" smtClean="0"/>
              <a:t> </a:t>
            </a:r>
            <a:r>
              <a:rPr lang="en-US" dirty="0" err="1" smtClean="0"/>
              <a:t>efekat</a:t>
            </a:r>
            <a:r>
              <a:rPr lang="en-US" dirty="0" smtClean="0"/>
              <a:t> </a:t>
            </a:r>
            <a:r>
              <a:rPr lang="en-US" dirty="0" err="1" smtClean="0"/>
              <a:t>smanjenja</a:t>
            </a:r>
            <a:r>
              <a:rPr lang="en-US" dirty="0" smtClean="0"/>
              <a:t> </a:t>
            </a:r>
            <a:r>
              <a:rPr lang="en-US" dirty="0" err="1" smtClean="0"/>
              <a:t>veličine</a:t>
            </a:r>
            <a:r>
              <a:rPr lang="en-US" dirty="0" smtClean="0"/>
              <a:t> </a:t>
            </a:r>
            <a:r>
              <a:rPr lang="en-US" dirty="0" err="1" smtClean="0"/>
              <a:t>razreda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postignuća</a:t>
            </a:r>
            <a:r>
              <a:rPr lang="en-US" dirty="0" smtClean="0"/>
              <a:t> </a:t>
            </a:r>
            <a:r>
              <a:rPr lang="en-US" dirty="0" err="1" smtClean="0"/>
              <a:t>učenika</a:t>
            </a:r>
            <a:r>
              <a:rPr lang="en-US" dirty="0" smtClean="0"/>
              <a:t>?</a:t>
            </a:r>
            <a:endParaRPr lang="hr-HR" dirty="0"/>
          </a:p>
          <a:p>
            <a:pPr lvl="1"/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jedna</a:t>
            </a:r>
            <a:r>
              <a:rPr lang="en-US" dirty="0" smtClean="0"/>
              <a:t> </a:t>
            </a:r>
            <a:r>
              <a:rPr lang="en-US" dirty="0" err="1" smtClean="0"/>
              <a:t>godina</a:t>
            </a:r>
            <a:r>
              <a:rPr lang="en-US" dirty="0" smtClean="0"/>
              <a:t> </a:t>
            </a:r>
            <a:r>
              <a:rPr lang="en-US" dirty="0" err="1" smtClean="0"/>
              <a:t>obrazovanja</a:t>
            </a:r>
            <a:r>
              <a:rPr lang="en-US" dirty="0" smtClean="0"/>
              <a:t> </a:t>
            </a:r>
            <a:r>
              <a:rPr lang="en-US" dirty="0" err="1" smtClean="0"/>
              <a:t>mijenja</a:t>
            </a:r>
            <a:r>
              <a:rPr lang="en-US" dirty="0" smtClean="0"/>
              <a:t> </a:t>
            </a:r>
            <a:r>
              <a:rPr lang="en-US" dirty="0" err="1" smtClean="0"/>
              <a:t>zaradu</a:t>
            </a:r>
            <a:r>
              <a:rPr lang="en-US" dirty="0" smtClean="0"/>
              <a:t>? </a:t>
            </a:r>
            <a:endParaRPr lang="hr-HR" dirty="0"/>
          </a:p>
          <a:p>
            <a:pPr lvl="1"/>
            <a:r>
              <a:rPr lang="en-US" dirty="0" err="1" smtClean="0"/>
              <a:t>Koja</a:t>
            </a:r>
            <a:r>
              <a:rPr lang="en-US" dirty="0" smtClean="0"/>
              <a:t> je </a:t>
            </a:r>
            <a:r>
              <a:rPr lang="en-US" dirty="0" err="1" smtClean="0"/>
              <a:t>cjenovna</a:t>
            </a:r>
            <a:r>
              <a:rPr lang="en-US" dirty="0" smtClean="0"/>
              <a:t> </a:t>
            </a:r>
            <a:r>
              <a:rPr lang="en-US" dirty="0" err="1" smtClean="0"/>
              <a:t>elastičnost</a:t>
            </a:r>
            <a:r>
              <a:rPr lang="en-US" dirty="0" smtClean="0"/>
              <a:t> </a:t>
            </a:r>
            <a:r>
              <a:rPr lang="en-US" dirty="0" err="1" smtClean="0"/>
              <a:t>cigareta</a:t>
            </a:r>
            <a:r>
              <a:rPr lang="en-US" dirty="0" smtClean="0"/>
              <a:t>? </a:t>
            </a:r>
            <a:endParaRPr lang="hr-HR" dirty="0" smtClean="0"/>
          </a:p>
          <a:p>
            <a:pPr lvl="1"/>
            <a:r>
              <a:rPr lang="en-US" dirty="0" err="1" smtClean="0"/>
              <a:t>Kakav</a:t>
            </a:r>
            <a:r>
              <a:rPr lang="en-US" dirty="0" smtClean="0"/>
              <a:t> je </a:t>
            </a:r>
            <a:r>
              <a:rPr lang="en-US" dirty="0" err="1" smtClean="0"/>
              <a:t>efekat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1 </a:t>
            </a:r>
            <a:r>
              <a:rPr lang="en-US" dirty="0" err="1" smtClean="0"/>
              <a:t>procentni</a:t>
            </a:r>
            <a:r>
              <a:rPr lang="en-US" dirty="0" smtClean="0"/>
              <a:t> </a:t>
            </a:r>
            <a:r>
              <a:rPr lang="en-US" dirty="0" err="1" smtClean="0"/>
              <a:t>poen</a:t>
            </a:r>
            <a:r>
              <a:rPr lang="en-US" dirty="0" smtClean="0"/>
              <a:t> od </a:t>
            </a:r>
            <a:r>
              <a:rPr lang="en-US" dirty="0" err="1" smtClean="0"/>
              <a:t>strane</a:t>
            </a:r>
            <a:r>
              <a:rPr lang="en-US" dirty="0" smtClean="0"/>
              <a:t> Fed-a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proizvodnje</a:t>
            </a:r>
            <a:r>
              <a:rPr lang="en-US" dirty="0" smtClean="0"/>
              <a:t>?</a:t>
            </a:r>
            <a:endParaRPr lang="hr-HR" dirty="0" smtClean="0"/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Kakav</a:t>
            </a:r>
            <a:r>
              <a:rPr lang="en-US" dirty="0" smtClean="0"/>
              <a:t> je </a:t>
            </a:r>
            <a:r>
              <a:rPr lang="en-US" dirty="0" err="1" smtClean="0"/>
              <a:t>efekat</a:t>
            </a:r>
            <a:r>
              <a:rPr lang="en-US" dirty="0" smtClean="0"/>
              <a:t> </a:t>
            </a:r>
            <a:r>
              <a:rPr lang="en-US" dirty="0" err="1" smtClean="0"/>
              <a:t>poboljšanja</a:t>
            </a:r>
            <a:r>
              <a:rPr lang="en-US" dirty="0" smtClean="0"/>
              <a:t> </a:t>
            </a:r>
            <a:r>
              <a:rPr lang="en-US" dirty="0" err="1" smtClean="0"/>
              <a:t>životne</a:t>
            </a:r>
            <a:r>
              <a:rPr lang="en-US" dirty="0" smtClean="0"/>
              <a:t> </a:t>
            </a:r>
            <a:r>
              <a:rPr lang="en-US" dirty="0" err="1" smtClean="0"/>
              <a:t>sredine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cijene</a:t>
            </a:r>
            <a:r>
              <a:rPr lang="en-US" dirty="0" smtClean="0"/>
              <a:t> </a:t>
            </a:r>
            <a:r>
              <a:rPr lang="en-US" dirty="0" err="1" smtClean="0"/>
              <a:t>stanova</a:t>
            </a:r>
            <a:r>
              <a:rPr lang="hr-HR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7935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Distribucija uzorka, distribucija uzorkovanja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Pretpostavljamo SRS</a:t>
            </a:r>
          </a:p>
          <a:p>
            <a:r>
              <a:rPr lang="hr-HR" dirty="0" smtClean="0"/>
              <a:t>Pretpo</a:t>
            </a:r>
            <a:r>
              <a:rPr lang="en-US" dirty="0" err="1" smtClean="0"/>
              <a:t>st</a:t>
            </a:r>
            <a:r>
              <a:rPr lang="hr-HR" dirty="0" smtClean="0"/>
              <a:t>avljam</a:t>
            </a:r>
            <a:r>
              <a:rPr lang="en-US" dirty="0" smtClean="0"/>
              <a:t>o</a:t>
            </a:r>
            <a:r>
              <a:rPr lang="hr-HR" dirty="0" smtClean="0"/>
              <a:t> </a:t>
            </a:r>
            <a:r>
              <a:rPr lang="hr-HR" dirty="0" smtClean="0"/>
              <a:t>IID</a:t>
            </a:r>
          </a:p>
          <a:p>
            <a:r>
              <a:rPr lang="hr-HR" dirty="0" smtClean="0"/>
              <a:t>Centralna granična teorema</a:t>
            </a:r>
          </a:p>
          <a:p>
            <a:r>
              <a:rPr lang="hr-HR" dirty="0" smtClean="0"/>
              <a:t>Zakon velikih brojeva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718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Pregled vezan za t-distribuciju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Pretpostavka</a:t>
            </a:r>
            <a:r>
              <a:rPr lang="en-US" dirty="0"/>
              <a:t> </a:t>
            </a:r>
            <a:r>
              <a:rPr lang="hr-HR" dirty="0" smtClean="0"/>
              <a:t>da </a:t>
            </a:r>
            <a:r>
              <a:rPr lang="en-US" dirty="0" smtClean="0"/>
              <a:t>Y </a:t>
            </a:r>
            <a:r>
              <a:rPr lang="hr-HR" dirty="0" smtClean="0"/>
              <a:t>ima normalnu distribuciju </a:t>
            </a:r>
            <a:r>
              <a:rPr lang="en-US" dirty="0" smtClean="0"/>
              <a:t>je </a:t>
            </a:r>
            <a:r>
              <a:rPr lang="hr-HR" dirty="0" smtClean="0"/>
              <a:t>teško provodljiva u praksi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praksi</a:t>
            </a:r>
            <a:r>
              <a:rPr lang="en-US" dirty="0"/>
              <a:t> (</a:t>
            </a:r>
            <a:r>
              <a:rPr lang="en-US" dirty="0" err="1"/>
              <a:t>Prihod</a:t>
            </a:r>
            <a:r>
              <a:rPr lang="en-US" dirty="0"/>
              <a:t>?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djece</a:t>
            </a:r>
            <a:r>
              <a:rPr lang="en-US" dirty="0"/>
              <a:t>?) </a:t>
            </a:r>
            <a:endParaRPr lang="hr-HR" dirty="0" smtClean="0"/>
          </a:p>
          <a:p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/>
              <a:t>n &gt; 30, t-</a:t>
            </a:r>
            <a:r>
              <a:rPr lang="en-US" dirty="0" err="1"/>
              <a:t>distribucija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N(0,1)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blizu</a:t>
            </a:r>
            <a:r>
              <a:rPr lang="en-US" dirty="0"/>
              <a:t> (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 err="1"/>
              <a:t>raste</a:t>
            </a:r>
            <a:r>
              <a:rPr lang="en-US" dirty="0"/>
              <a:t>, </a:t>
            </a:r>
            <a:r>
              <a:rPr lang="en-US" dirty="0" err="1"/>
              <a:t>t</a:t>
            </a:r>
            <a:r>
              <a:rPr lang="en-US" baseline="-25000" dirty="0" err="1"/>
              <a:t>n</a:t>
            </a:r>
            <a:r>
              <a:rPr lang="en-US" baseline="-25000" dirty="0"/>
              <a:t>–1</a:t>
            </a:r>
            <a:r>
              <a:rPr lang="en-US" dirty="0"/>
              <a:t> </a:t>
            </a:r>
            <a:r>
              <a:rPr lang="en-US" dirty="0" err="1"/>
              <a:t>raspodjela</a:t>
            </a:r>
            <a:r>
              <a:rPr lang="en-US" dirty="0"/>
              <a:t> </a:t>
            </a:r>
            <a:r>
              <a:rPr lang="en-US" dirty="0" err="1"/>
              <a:t>konvergira</a:t>
            </a:r>
            <a:r>
              <a:rPr lang="en-US" dirty="0"/>
              <a:t> u N(0,1)) </a:t>
            </a:r>
            <a:endParaRPr lang="hr-HR" dirty="0" smtClean="0"/>
          </a:p>
          <a:p>
            <a:r>
              <a:rPr lang="hr-HR" dirty="0"/>
              <a:t>t</a:t>
            </a:r>
            <a:r>
              <a:rPr lang="en-US" dirty="0" smtClean="0"/>
              <a:t>-</a:t>
            </a:r>
            <a:r>
              <a:rPr lang="en-US" dirty="0" err="1" smtClean="0"/>
              <a:t>distribucija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artefakt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dana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uzorci</a:t>
            </a:r>
            <a:r>
              <a:rPr lang="en-US" dirty="0"/>
              <a:t> </a:t>
            </a:r>
            <a:r>
              <a:rPr lang="en-US" dirty="0" err="1"/>
              <a:t>bili</a:t>
            </a:r>
            <a:r>
              <a:rPr lang="en-US" dirty="0"/>
              <a:t> </a:t>
            </a:r>
            <a:r>
              <a:rPr lang="en-US" dirty="0" err="1"/>
              <a:t>mali</a:t>
            </a:r>
            <a:r>
              <a:rPr lang="en-US" dirty="0"/>
              <a:t>, a "</a:t>
            </a:r>
            <a:r>
              <a:rPr lang="en-US" dirty="0" err="1"/>
              <a:t>kompjuteri</a:t>
            </a:r>
            <a:r>
              <a:rPr lang="en-US" dirty="0"/>
              <a:t>" </a:t>
            </a:r>
            <a:r>
              <a:rPr lang="en-US" dirty="0" err="1"/>
              <a:t>ljudi</a:t>
            </a:r>
            <a:r>
              <a:rPr lang="en-US" dirty="0"/>
              <a:t> </a:t>
            </a:r>
            <a:endParaRPr lang="hr-HR" dirty="0" smtClean="0"/>
          </a:p>
          <a:p>
            <a:r>
              <a:rPr lang="en-US" b="1" dirty="0" err="1" smtClean="0"/>
              <a:t>Iz</a:t>
            </a:r>
            <a:r>
              <a:rPr lang="en-US" b="1" dirty="0" smtClean="0"/>
              <a:t> </a:t>
            </a:r>
            <a:r>
              <a:rPr lang="en-US" b="1" dirty="0" err="1"/>
              <a:t>istorijskih</a:t>
            </a:r>
            <a:r>
              <a:rPr lang="en-US" b="1" dirty="0"/>
              <a:t> </a:t>
            </a:r>
            <a:r>
              <a:rPr lang="en-US" b="1" dirty="0" err="1"/>
              <a:t>razloga</a:t>
            </a:r>
            <a:r>
              <a:rPr lang="en-US" b="1" dirty="0"/>
              <a:t>, </a:t>
            </a:r>
            <a:r>
              <a:rPr lang="en-US" b="1" dirty="0" err="1"/>
              <a:t>statistički</a:t>
            </a:r>
            <a:r>
              <a:rPr lang="en-US" b="1" dirty="0"/>
              <a:t> </a:t>
            </a:r>
            <a:r>
              <a:rPr lang="en-US" b="1" dirty="0" err="1"/>
              <a:t>softver</a:t>
            </a:r>
            <a:r>
              <a:rPr lang="en-US" b="1" dirty="0"/>
              <a:t> </a:t>
            </a:r>
            <a:r>
              <a:rPr lang="en-US" b="1" dirty="0" err="1"/>
              <a:t>obično</a:t>
            </a:r>
            <a:r>
              <a:rPr lang="en-US" b="1" dirty="0"/>
              <a:t> </a:t>
            </a:r>
            <a:r>
              <a:rPr lang="en-US" b="1" dirty="0" err="1"/>
              <a:t>koristi</a:t>
            </a:r>
            <a:r>
              <a:rPr lang="en-US" b="1" dirty="0"/>
              <a:t> t-</a:t>
            </a:r>
            <a:r>
              <a:rPr lang="en-US" b="1" dirty="0" err="1"/>
              <a:t>distribuciju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izračunavanje</a:t>
            </a:r>
            <a:r>
              <a:rPr lang="en-US" b="1" dirty="0"/>
              <a:t> </a:t>
            </a:r>
            <a:r>
              <a:rPr lang="en-US" b="1" i="1" dirty="0"/>
              <a:t>p</a:t>
            </a:r>
            <a:r>
              <a:rPr lang="en-US" b="1" dirty="0"/>
              <a:t>-</a:t>
            </a:r>
            <a:r>
              <a:rPr lang="en-US" b="1" dirty="0" err="1"/>
              <a:t>vrijednosti</a:t>
            </a:r>
            <a:r>
              <a:rPr lang="en-US" b="1" dirty="0"/>
              <a:t> – </a:t>
            </a:r>
            <a:r>
              <a:rPr lang="en-US" b="1" dirty="0" err="1"/>
              <a:t>ali</a:t>
            </a:r>
            <a:r>
              <a:rPr lang="en-US" b="1" dirty="0"/>
              <a:t> to je </a:t>
            </a:r>
            <a:r>
              <a:rPr lang="en-US" b="1" dirty="0" err="1"/>
              <a:t>irelevantno</a:t>
            </a:r>
            <a:r>
              <a:rPr lang="en-US" b="1" dirty="0"/>
              <a:t> </a:t>
            </a:r>
            <a:r>
              <a:rPr lang="en-US" b="1" dirty="0" err="1"/>
              <a:t>kada</a:t>
            </a:r>
            <a:r>
              <a:rPr lang="en-US" b="1" dirty="0"/>
              <a:t> je </a:t>
            </a:r>
            <a:r>
              <a:rPr lang="en-US" b="1" dirty="0" err="1"/>
              <a:t>veličina</a:t>
            </a:r>
            <a:r>
              <a:rPr lang="en-US" b="1" dirty="0"/>
              <a:t> </a:t>
            </a:r>
            <a:r>
              <a:rPr lang="en-US" b="1" dirty="0" err="1"/>
              <a:t>uzorka</a:t>
            </a:r>
            <a:r>
              <a:rPr lang="en-US" b="1" dirty="0"/>
              <a:t> </a:t>
            </a:r>
            <a:r>
              <a:rPr lang="en-US" b="1" dirty="0" err="1"/>
              <a:t>umjerena</a:t>
            </a:r>
            <a:r>
              <a:rPr lang="en-US" b="1" dirty="0"/>
              <a:t> </a:t>
            </a:r>
            <a:r>
              <a:rPr lang="en-US" b="1" dirty="0" err="1"/>
              <a:t>ili</a:t>
            </a:r>
            <a:r>
              <a:rPr lang="en-US" b="1" dirty="0"/>
              <a:t> </a:t>
            </a:r>
            <a:r>
              <a:rPr lang="en-US" b="1" dirty="0" err="1"/>
              <a:t>velika</a:t>
            </a:r>
            <a:r>
              <a:rPr lang="en-US" b="1" dirty="0"/>
              <a:t>. </a:t>
            </a:r>
            <a:endParaRPr lang="hr-HR" b="1" dirty="0" smtClean="0"/>
          </a:p>
          <a:p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, </a:t>
            </a:r>
            <a:r>
              <a:rPr lang="hr-HR" dirty="0" smtClean="0"/>
              <a:t>mi </a:t>
            </a:r>
            <a:r>
              <a:rPr lang="en-US" dirty="0" err="1" smtClean="0"/>
              <a:t>ćemo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fokusirati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aproksimaciju</a:t>
            </a:r>
            <a:r>
              <a:rPr lang="en-US" dirty="0"/>
              <a:t> </a:t>
            </a:r>
            <a:r>
              <a:rPr lang="en-US" dirty="0" err="1"/>
              <a:t>velikog</a:t>
            </a:r>
            <a:r>
              <a:rPr lang="en-US" dirty="0"/>
              <a:t> </a:t>
            </a:r>
            <a:r>
              <a:rPr lang="en-US" i="1" dirty="0"/>
              <a:t>n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hr-HR" dirty="0" smtClean="0"/>
              <a:t>CGT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1462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Zaključak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 smtClean="0"/>
              <a:t>Dvije ključne pretpostavke</a:t>
            </a:r>
          </a:p>
          <a:p>
            <a:r>
              <a:rPr lang="hr-HR" dirty="0" smtClean="0"/>
              <a:t>Imamo IID</a:t>
            </a:r>
          </a:p>
          <a:p>
            <a:r>
              <a:rPr lang="hr-HR" dirty="0" smtClean="0"/>
              <a:t>Distribucija imam konačne momente </a:t>
            </a:r>
            <a:r>
              <a:rPr lang="en-US" altLang="en-US" dirty="0">
                <a:ea typeface="ＭＳ Ｐゴシック" panose="020B0600070205080204" pitchFamily="34" charset="-128"/>
              </a:rPr>
              <a:t>0 &lt; </a:t>
            </a:r>
            <a:r>
              <a:rPr lang="en-US" altLang="en-US" i="1" dirty="0">
                <a:ea typeface="ＭＳ Ｐゴシック" panose="020B0600070205080204" pitchFamily="34" charset="-128"/>
              </a:rPr>
              <a:t>E</a:t>
            </a: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i="1" dirty="0">
                <a:ea typeface="ＭＳ Ｐゴシック" panose="020B0600070205080204" pitchFamily="34" charset="-128"/>
              </a:rPr>
              <a:t>Y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4</a:t>
            </a:r>
            <a:r>
              <a:rPr lang="en-US" altLang="en-US" dirty="0">
                <a:ea typeface="ＭＳ Ｐゴシック" panose="020B0600070205080204" pitchFamily="34" charset="-128"/>
              </a:rPr>
              <a:t>) &lt; </a:t>
            </a:r>
            <a:r>
              <a:rPr lang="en-US" altLang="en-US" dirty="0" smtClean="0">
                <a:ea typeface="ＭＳ Ｐゴシック" panose="020B0600070205080204" pitchFamily="34" charset="-128"/>
                <a:sym typeface="Euclid Symbol" panose="05050102010706020507" pitchFamily="18" charset="2"/>
              </a:rPr>
              <a:t>∞</a:t>
            </a:r>
            <a:endParaRPr lang="hr-HR" altLang="en-US" dirty="0" smtClean="0">
              <a:ea typeface="ＭＳ Ｐゴシック" panose="020B0600070205080204" pitchFamily="34" charset="-128"/>
              <a:sym typeface="Euclid Symbol" panose="05050102010706020507" pitchFamily="18" charset="2"/>
            </a:endParaRPr>
          </a:p>
          <a:p>
            <a:pPr marL="0" indent="0">
              <a:buNone/>
            </a:pPr>
            <a:r>
              <a:rPr lang="hr-HR" altLang="en-US" dirty="0" smtClean="0">
                <a:ea typeface="ＭＳ Ｐゴシック" panose="020B0600070205080204" pitchFamily="34" charset="-128"/>
                <a:sym typeface="Euclid Symbol" panose="05050102010706020507" pitchFamily="18" charset="2"/>
              </a:rPr>
              <a:t>Pod pretpostavkom da imamo veliko n:</a:t>
            </a:r>
          </a:p>
          <a:p>
            <a:r>
              <a:rPr lang="en-US" dirty="0" err="1"/>
              <a:t>Teorija</a:t>
            </a:r>
            <a:r>
              <a:rPr lang="en-US" dirty="0"/>
              <a:t> </a:t>
            </a:r>
            <a:r>
              <a:rPr lang="en-US" dirty="0" err="1" smtClean="0"/>
              <a:t>ocjene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distribucija</a:t>
            </a:r>
            <a:r>
              <a:rPr lang="en-US" dirty="0"/>
              <a:t> </a:t>
            </a:r>
            <a:r>
              <a:rPr lang="en-US" dirty="0" err="1" smtClean="0"/>
              <a:t>uzorkovanja</a:t>
            </a:r>
            <a:r>
              <a:rPr lang="en-US" dirty="0" smtClean="0"/>
              <a:t>) </a:t>
            </a:r>
            <a:endParaRPr lang="hr-HR" dirty="0" smtClean="0"/>
          </a:p>
          <a:p>
            <a:r>
              <a:rPr lang="en-US" dirty="0" err="1" smtClean="0"/>
              <a:t>Teorija</a:t>
            </a:r>
            <a:r>
              <a:rPr lang="en-US" dirty="0" smtClean="0"/>
              <a:t> </a:t>
            </a:r>
            <a:r>
              <a:rPr lang="en-US" dirty="0" err="1"/>
              <a:t>testiranja</a:t>
            </a:r>
            <a:r>
              <a:rPr lang="en-US" dirty="0"/>
              <a:t> </a:t>
            </a:r>
            <a:r>
              <a:rPr lang="en-US" dirty="0" err="1"/>
              <a:t>hipoteza</a:t>
            </a:r>
            <a:r>
              <a:rPr lang="en-US" dirty="0"/>
              <a:t> (</a:t>
            </a:r>
            <a:r>
              <a:rPr lang="en-US" dirty="0" err="1"/>
              <a:t>velika</a:t>
            </a:r>
            <a:r>
              <a:rPr lang="en-US" dirty="0"/>
              <a:t>-n </a:t>
            </a:r>
            <a:r>
              <a:rPr lang="en-US" dirty="0" err="1"/>
              <a:t>distribucija</a:t>
            </a:r>
            <a:r>
              <a:rPr lang="en-US" dirty="0"/>
              <a:t> t-</a:t>
            </a:r>
            <a:r>
              <a:rPr lang="en-US" dirty="0" err="1"/>
              <a:t>statistike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izračunavanje</a:t>
            </a:r>
            <a:r>
              <a:rPr lang="en-US" dirty="0"/>
              <a:t> p-</a:t>
            </a:r>
            <a:r>
              <a:rPr lang="en-US" dirty="0" err="1"/>
              <a:t>vrijednosti</a:t>
            </a:r>
            <a:r>
              <a:rPr lang="en-US" dirty="0"/>
              <a:t>) </a:t>
            </a:r>
            <a:endParaRPr lang="hr-HR" dirty="0" smtClean="0"/>
          </a:p>
          <a:p>
            <a:r>
              <a:rPr lang="en-US" dirty="0" err="1" smtClean="0"/>
              <a:t>Teorija</a:t>
            </a:r>
            <a:r>
              <a:rPr lang="en-US" dirty="0" smtClean="0"/>
              <a:t> </a:t>
            </a:r>
            <a:r>
              <a:rPr lang="en-US" dirty="0" err="1"/>
              <a:t>intervala</a:t>
            </a:r>
            <a:r>
              <a:rPr lang="en-US" dirty="0"/>
              <a:t> </a:t>
            </a:r>
            <a:r>
              <a:rPr lang="en-US" dirty="0" err="1"/>
              <a:t>povjerenja</a:t>
            </a:r>
            <a:r>
              <a:rPr lang="en-US" dirty="0"/>
              <a:t> (</a:t>
            </a:r>
            <a:r>
              <a:rPr lang="en-US" dirty="0" err="1"/>
              <a:t>konstruirana</a:t>
            </a:r>
            <a:r>
              <a:rPr lang="en-US" dirty="0"/>
              <a:t> </a:t>
            </a:r>
            <a:r>
              <a:rPr lang="en-US" dirty="0" err="1"/>
              <a:t>invertiranjem</a:t>
            </a:r>
            <a:r>
              <a:rPr lang="en-US" dirty="0"/>
              <a:t> </a:t>
            </a:r>
            <a:r>
              <a:rPr lang="en-US" dirty="0" err="1" smtClean="0"/>
              <a:t>statistike</a:t>
            </a:r>
            <a:r>
              <a:rPr lang="hr-HR" smtClean="0"/>
              <a:t> testa</a:t>
            </a:r>
            <a:r>
              <a:rPr lang="en-US" smtClean="0"/>
              <a:t>)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516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Hoćete da „izmjerite” kauzalitet?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 </a:t>
            </a:r>
            <a:r>
              <a:rPr lang="en-US" dirty="0" err="1" smtClean="0"/>
              <a:t>idealnom</a:t>
            </a:r>
            <a:r>
              <a:rPr lang="en-US" dirty="0" smtClean="0"/>
              <a:t> </a:t>
            </a:r>
            <a:r>
              <a:rPr lang="en-US" dirty="0" err="1" smtClean="0"/>
              <a:t>slučaju</a:t>
            </a:r>
            <a:r>
              <a:rPr lang="en-US" dirty="0" smtClean="0"/>
              <a:t>, </a:t>
            </a:r>
            <a:r>
              <a:rPr lang="en-US" dirty="0" err="1" smtClean="0"/>
              <a:t>že</a:t>
            </a:r>
            <a:r>
              <a:rPr lang="hr-HR" dirty="0" smtClean="0"/>
              <a:t>lj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 smtClean="0"/>
              <a:t>bismo</a:t>
            </a:r>
            <a:r>
              <a:rPr lang="en-US" dirty="0" smtClean="0"/>
              <a:t> </a:t>
            </a:r>
            <a:r>
              <a:rPr lang="en-US" dirty="0" err="1" smtClean="0"/>
              <a:t>eksperiment</a:t>
            </a:r>
            <a:r>
              <a:rPr lang="en-US" dirty="0" smtClean="0"/>
              <a:t> </a:t>
            </a:r>
            <a:endParaRPr lang="hr-HR" dirty="0" smtClean="0"/>
          </a:p>
          <a:p>
            <a:pPr lvl="1"/>
            <a:r>
              <a:rPr lang="en-US" dirty="0" err="1" smtClean="0"/>
              <a:t>Šta</a:t>
            </a:r>
            <a:r>
              <a:rPr lang="en-US" dirty="0" smtClean="0"/>
              <a:t> bi bio </a:t>
            </a:r>
            <a:r>
              <a:rPr lang="en-US" dirty="0" err="1" smtClean="0"/>
              <a:t>eksperiment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procenu</a:t>
            </a:r>
            <a:r>
              <a:rPr lang="en-US" dirty="0" smtClean="0"/>
              <a:t> </a:t>
            </a:r>
            <a:r>
              <a:rPr lang="en-US" dirty="0" err="1" smtClean="0"/>
              <a:t>uticaja</a:t>
            </a:r>
            <a:r>
              <a:rPr lang="en-US" dirty="0" smtClean="0"/>
              <a:t> </a:t>
            </a:r>
            <a:r>
              <a:rPr lang="en-US" dirty="0" err="1" smtClean="0"/>
              <a:t>veličine</a:t>
            </a:r>
            <a:r>
              <a:rPr lang="en-US" dirty="0" smtClean="0"/>
              <a:t> </a:t>
            </a:r>
            <a:r>
              <a:rPr lang="en-US" dirty="0" err="1" smtClean="0"/>
              <a:t>razreda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standardizovane</a:t>
            </a:r>
            <a:r>
              <a:rPr lang="en-US" dirty="0" smtClean="0"/>
              <a:t> </a:t>
            </a:r>
            <a:r>
              <a:rPr lang="en-US" dirty="0" err="1" smtClean="0"/>
              <a:t>rezultate</a:t>
            </a:r>
            <a:r>
              <a:rPr lang="en-US" dirty="0" smtClean="0"/>
              <a:t> </a:t>
            </a:r>
            <a:r>
              <a:rPr lang="en-US" dirty="0" err="1" smtClean="0"/>
              <a:t>testova</a:t>
            </a:r>
            <a:r>
              <a:rPr lang="en-US" dirty="0" smtClean="0"/>
              <a:t>? </a:t>
            </a:r>
            <a:endParaRPr lang="hr-HR" dirty="0" smtClean="0"/>
          </a:p>
          <a:p>
            <a:pPr lvl="1"/>
            <a:r>
              <a:rPr lang="en-US" dirty="0" smtClean="0"/>
              <a:t>Ali </a:t>
            </a:r>
            <a:r>
              <a:rPr lang="en-US" dirty="0" err="1" smtClean="0"/>
              <a:t>skoro</a:t>
            </a:r>
            <a:r>
              <a:rPr lang="en-US" dirty="0" smtClean="0"/>
              <a:t> </a:t>
            </a:r>
            <a:r>
              <a:rPr lang="en-US" dirty="0" err="1" smtClean="0"/>
              <a:t>uvek</a:t>
            </a:r>
            <a:r>
              <a:rPr lang="en-US" dirty="0" smtClean="0"/>
              <a:t> </a:t>
            </a:r>
            <a:r>
              <a:rPr lang="en-US" dirty="0" err="1" smtClean="0"/>
              <a:t>imamo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opservacione</a:t>
            </a:r>
            <a:r>
              <a:rPr lang="en-US" dirty="0" smtClean="0"/>
              <a:t> (</a:t>
            </a:r>
            <a:r>
              <a:rPr lang="hr-HR" dirty="0" smtClean="0"/>
              <a:t>„</a:t>
            </a:r>
            <a:r>
              <a:rPr lang="en-US" dirty="0" err="1" smtClean="0"/>
              <a:t>neeksperimentalne</a:t>
            </a:r>
            <a:r>
              <a:rPr lang="hr-HR" dirty="0" smtClean="0"/>
              <a:t>”</a:t>
            </a:r>
            <a:r>
              <a:rPr lang="en-US" dirty="0" smtClean="0"/>
              <a:t>) </a:t>
            </a:r>
            <a:r>
              <a:rPr lang="en-US" dirty="0" err="1" smtClean="0"/>
              <a:t>podatke</a:t>
            </a:r>
            <a:r>
              <a:rPr lang="en-US" dirty="0" smtClean="0"/>
              <a:t>. </a:t>
            </a:r>
            <a:endParaRPr lang="hr-HR" dirty="0" smtClean="0"/>
          </a:p>
          <a:p>
            <a:pPr lvl="2"/>
            <a:r>
              <a:rPr lang="hr-HR" dirty="0" smtClean="0"/>
              <a:t>Povrat na investicije u obrazovanje</a:t>
            </a:r>
            <a:r>
              <a:rPr lang="en-US" dirty="0" smtClean="0"/>
              <a:t> </a:t>
            </a:r>
            <a:endParaRPr lang="hr-HR" dirty="0" smtClean="0"/>
          </a:p>
          <a:p>
            <a:pPr lvl="2"/>
            <a:r>
              <a:rPr lang="hr-HR" dirty="0" smtClean="0"/>
              <a:t>Cij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cigareta</a:t>
            </a:r>
            <a:r>
              <a:rPr lang="en-US" dirty="0" smtClean="0"/>
              <a:t> </a:t>
            </a:r>
            <a:endParaRPr lang="hr-HR" dirty="0" smtClean="0"/>
          </a:p>
          <a:p>
            <a:pPr lvl="2"/>
            <a:r>
              <a:rPr lang="hr-HR" dirty="0"/>
              <a:t>M</a:t>
            </a:r>
            <a:r>
              <a:rPr lang="en-US" dirty="0" err="1" smtClean="0"/>
              <a:t>onetarna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endParaRPr lang="hr-HR" dirty="0" smtClean="0"/>
          </a:p>
          <a:p>
            <a:r>
              <a:rPr lang="en-US" dirty="0" err="1" smtClean="0"/>
              <a:t>Većina</a:t>
            </a:r>
            <a:r>
              <a:rPr lang="en-US" dirty="0" smtClean="0"/>
              <a:t> </a:t>
            </a:r>
            <a:r>
              <a:rPr lang="en-US" dirty="0" err="1" smtClean="0"/>
              <a:t>kursa</a:t>
            </a:r>
            <a:r>
              <a:rPr lang="en-US" dirty="0" smtClean="0"/>
              <a:t> se </a:t>
            </a:r>
            <a:r>
              <a:rPr lang="en-US" dirty="0" err="1" smtClean="0"/>
              <a:t>bavi</a:t>
            </a:r>
            <a:r>
              <a:rPr lang="en-US" dirty="0" smtClean="0"/>
              <a:t> </a:t>
            </a:r>
            <a:r>
              <a:rPr lang="en-US" dirty="0" err="1" smtClean="0"/>
              <a:t>poteškoćama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proizilaze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upotrebe</a:t>
            </a:r>
            <a:r>
              <a:rPr lang="en-US" dirty="0" smtClean="0"/>
              <a:t> </a:t>
            </a:r>
            <a:r>
              <a:rPr lang="en-US" dirty="0" err="1" smtClean="0"/>
              <a:t>opservacije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procenu</a:t>
            </a:r>
            <a:r>
              <a:rPr lang="en-US" dirty="0" smtClean="0"/>
              <a:t> </a:t>
            </a:r>
            <a:r>
              <a:rPr lang="en-US" dirty="0" err="1" smtClean="0"/>
              <a:t>uzročnih</a:t>
            </a:r>
            <a:r>
              <a:rPr lang="en-US" dirty="0" smtClean="0"/>
              <a:t> </a:t>
            </a:r>
            <a:r>
              <a:rPr lang="en-US" dirty="0" err="1" smtClean="0"/>
              <a:t>efekata</a:t>
            </a:r>
            <a:r>
              <a:rPr lang="en-US" dirty="0" smtClean="0"/>
              <a:t> </a:t>
            </a:r>
            <a:endParaRPr lang="hr-HR" dirty="0" smtClean="0"/>
          </a:p>
          <a:p>
            <a:pPr lvl="1"/>
            <a:r>
              <a:rPr lang="hr-HR" dirty="0" smtClean="0"/>
              <a:t>„</a:t>
            </a:r>
            <a:r>
              <a:rPr lang="en-US" dirty="0" err="1" smtClean="0"/>
              <a:t>zbunjujući</a:t>
            </a:r>
            <a:r>
              <a:rPr lang="hr-HR" dirty="0" smtClean="0"/>
              <a:t>”</a:t>
            </a:r>
            <a:r>
              <a:rPr lang="en-US" dirty="0" smtClean="0"/>
              <a:t> </a:t>
            </a:r>
            <a:r>
              <a:rPr lang="en-US" dirty="0" err="1" smtClean="0"/>
              <a:t>efekti</a:t>
            </a:r>
            <a:r>
              <a:rPr lang="en-US" dirty="0" smtClean="0"/>
              <a:t> (</a:t>
            </a:r>
            <a:r>
              <a:rPr lang="en-US" dirty="0" err="1" smtClean="0"/>
              <a:t>izostavljen</a:t>
            </a:r>
            <a:r>
              <a:rPr lang="hr-HR" dirty="0" smtClean="0"/>
              <a:t>e varijable/faktori</a:t>
            </a:r>
            <a:r>
              <a:rPr lang="en-US" dirty="0" smtClean="0"/>
              <a:t>) </a:t>
            </a:r>
            <a:endParaRPr lang="hr-HR" dirty="0" smtClean="0"/>
          </a:p>
          <a:p>
            <a:pPr lvl="1"/>
            <a:r>
              <a:rPr lang="hr-HR" dirty="0"/>
              <a:t>r</a:t>
            </a:r>
            <a:r>
              <a:rPr lang="hr-HR" dirty="0" smtClean="0"/>
              <a:t>everzibilna kauzalnost</a:t>
            </a:r>
          </a:p>
          <a:p>
            <a:pPr lvl="1"/>
            <a:r>
              <a:rPr lang="en-US" dirty="0" smtClean="0"/>
              <a:t>„</a:t>
            </a:r>
            <a:r>
              <a:rPr lang="en-US" dirty="0" err="1" smtClean="0"/>
              <a:t>korelacija</a:t>
            </a:r>
            <a:r>
              <a:rPr lang="en-US" dirty="0" smtClean="0"/>
              <a:t> ne </a:t>
            </a:r>
            <a:r>
              <a:rPr lang="en-US" dirty="0" err="1" smtClean="0"/>
              <a:t>podrazumjeva</a:t>
            </a:r>
            <a:r>
              <a:rPr lang="en-US" dirty="0" smtClean="0"/>
              <a:t> </a:t>
            </a:r>
            <a:r>
              <a:rPr lang="en-US" dirty="0" err="1" smtClean="0"/>
              <a:t>uzročnost</a:t>
            </a:r>
            <a:r>
              <a:rPr lang="en-US" dirty="0" smtClean="0"/>
              <a:t>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756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Ishod obuke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Nauči</a:t>
            </a:r>
            <a:r>
              <a:rPr lang="hr-HR" dirty="0" smtClean="0"/>
              <a:t>ćete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procjenu</a:t>
            </a:r>
            <a:r>
              <a:rPr lang="en-US" dirty="0" smtClean="0"/>
              <a:t> </a:t>
            </a:r>
            <a:r>
              <a:rPr lang="en-US" dirty="0" err="1" smtClean="0"/>
              <a:t>uzročnih</a:t>
            </a:r>
            <a:r>
              <a:rPr lang="en-US" dirty="0" smtClean="0"/>
              <a:t> </a:t>
            </a:r>
            <a:r>
              <a:rPr lang="en-US" dirty="0" err="1" smtClean="0"/>
              <a:t>efekata</a:t>
            </a:r>
            <a:r>
              <a:rPr lang="en-US" dirty="0" smtClean="0"/>
              <a:t> </a:t>
            </a:r>
            <a:r>
              <a:rPr lang="en-US" dirty="0" err="1" smtClean="0"/>
              <a:t>koristeći</a:t>
            </a:r>
            <a:r>
              <a:rPr lang="en-US" dirty="0" smtClean="0"/>
              <a:t> </a:t>
            </a:r>
            <a:r>
              <a:rPr lang="hr-HR" dirty="0" smtClean="0"/>
              <a:t>empirijske (opservacijske podatke)</a:t>
            </a:r>
          </a:p>
          <a:p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hr-HR" dirty="0" smtClean="0"/>
              <a:t>primjeni</a:t>
            </a:r>
            <a:r>
              <a:rPr lang="en-US" dirty="0" smtClean="0"/>
              <a:t>– </a:t>
            </a:r>
            <a:r>
              <a:rPr lang="en-US" dirty="0" err="1" smtClean="0"/>
              <a:t>teorija</a:t>
            </a:r>
            <a:r>
              <a:rPr lang="en-US" dirty="0" smtClean="0"/>
              <a:t> se </a:t>
            </a:r>
            <a:r>
              <a:rPr lang="en-US" dirty="0" err="1" smtClean="0"/>
              <a:t>koristi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potrebi</a:t>
            </a:r>
            <a:r>
              <a:rPr lang="en-US" dirty="0" smtClean="0"/>
              <a:t> da bi se </a:t>
            </a:r>
            <a:r>
              <a:rPr lang="en-US" dirty="0" err="1" smtClean="0"/>
              <a:t>razumjeli</a:t>
            </a:r>
            <a:r>
              <a:rPr lang="en-US" dirty="0" smtClean="0"/>
              <a:t> </a:t>
            </a:r>
            <a:r>
              <a:rPr lang="en-US" dirty="0" err="1" smtClean="0"/>
              <a:t>razlo</a:t>
            </a:r>
            <a:r>
              <a:rPr lang="hr-HR" dirty="0" smtClean="0"/>
              <a:t>zi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hr-HR" dirty="0" smtClean="0"/>
              <a:t>izbor određene </a:t>
            </a:r>
            <a:r>
              <a:rPr lang="en-US" dirty="0" err="1" smtClean="0"/>
              <a:t>metode</a:t>
            </a:r>
            <a:endParaRPr lang="hr-HR" dirty="0"/>
          </a:p>
          <a:p>
            <a:r>
              <a:rPr lang="en-US" dirty="0" err="1" smtClean="0"/>
              <a:t>Nauči</a:t>
            </a:r>
            <a:r>
              <a:rPr lang="hr-HR" dirty="0" smtClean="0"/>
              <a:t>ćete </a:t>
            </a:r>
            <a:r>
              <a:rPr lang="en-US" dirty="0" err="1" smtClean="0"/>
              <a:t>procijeniti</a:t>
            </a:r>
            <a:r>
              <a:rPr lang="en-US" dirty="0" smtClean="0"/>
              <a:t> </a:t>
            </a:r>
            <a:r>
              <a:rPr lang="en-US" dirty="0" err="1" smtClean="0"/>
              <a:t>regresionu</a:t>
            </a:r>
            <a:r>
              <a:rPr lang="en-US" dirty="0" smtClean="0"/>
              <a:t> </a:t>
            </a:r>
            <a:r>
              <a:rPr lang="en-US" dirty="0" err="1" smtClean="0"/>
              <a:t>analizu</a:t>
            </a:r>
            <a:r>
              <a:rPr lang="en-US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– to </a:t>
            </a:r>
            <a:r>
              <a:rPr lang="en-US" dirty="0" err="1" smtClean="0"/>
              <a:t>znači</a:t>
            </a:r>
            <a:r>
              <a:rPr lang="en-US" dirty="0" smtClean="0"/>
              <a:t> da </a:t>
            </a:r>
            <a:r>
              <a:rPr lang="en-US" dirty="0" err="1" smtClean="0"/>
              <a:t>ćete</a:t>
            </a:r>
            <a:r>
              <a:rPr lang="en-US" dirty="0" smtClean="0"/>
              <a:t> </a:t>
            </a:r>
            <a:r>
              <a:rPr lang="en-US" dirty="0" err="1" smtClean="0"/>
              <a:t>moći</a:t>
            </a:r>
            <a:r>
              <a:rPr lang="en-US" dirty="0" smtClean="0"/>
              <a:t> </a:t>
            </a:r>
            <a:r>
              <a:rPr lang="en-US" dirty="0" err="1" smtClean="0"/>
              <a:t>čitati</a:t>
            </a:r>
            <a:r>
              <a:rPr lang="en-US" dirty="0" smtClean="0"/>
              <a:t>/</a:t>
            </a:r>
            <a:r>
              <a:rPr lang="en-US" dirty="0" err="1" smtClean="0"/>
              <a:t>razumjeti</a:t>
            </a:r>
            <a:r>
              <a:rPr lang="en-US" dirty="0" smtClean="0"/>
              <a:t> </a:t>
            </a:r>
            <a:r>
              <a:rPr lang="en-US" dirty="0" err="1" smtClean="0"/>
              <a:t>empirijske</a:t>
            </a:r>
            <a:r>
              <a:rPr lang="en-US" dirty="0" smtClean="0"/>
              <a:t> </a:t>
            </a:r>
            <a:r>
              <a:rPr lang="en-US" dirty="0" err="1" smtClean="0"/>
              <a:t>ekonomske</a:t>
            </a:r>
            <a:r>
              <a:rPr lang="en-US" dirty="0" smtClean="0"/>
              <a:t> </a:t>
            </a:r>
            <a:r>
              <a:rPr lang="hr-HR" dirty="0" smtClean="0"/>
              <a:t>(i druge) </a:t>
            </a:r>
            <a:r>
              <a:rPr lang="en-US" dirty="0" err="1" smtClean="0"/>
              <a:t>radove</a:t>
            </a:r>
            <a:r>
              <a:rPr lang="hr-HR" dirty="0" smtClean="0"/>
              <a:t> </a:t>
            </a:r>
          </a:p>
          <a:p>
            <a:r>
              <a:rPr lang="en-US" dirty="0" smtClean="0"/>
              <a:t> </a:t>
            </a:r>
            <a:r>
              <a:rPr lang="hr-HR" dirty="0" smtClean="0"/>
              <a:t>Imaćete </a:t>
            </a:r>
            <a:r>
              <a:rPr lang="en-US" dirty="0" err="1" smtClean="0"/>
              <a:t>praktično</a:t>
            </a:r>
            <a:r>
              <a:rPr lang="en-US" dirty="0" smtClean="0"/>
              <a:t> </a:t>
            </a:r>
            <a:r>
              <a:rPr lang="en-US" dirty="0" err="1" smtClean="0"/>
              <a:t>iskustvo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regresijskom</a:t>
            </a:r>
            <a:r>
              <a:rPr lang="hr-HR" dirty="0" smtClean="0"/>
              <a:t> anlizom u toku kursa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669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Prvi koraci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Kratka obnova znanja iz teorije vjerovatnoće i osnova statističke analize</a:t>
            </a:r>
          </a:p>
          <a:p>
            <a:r>
              <a:rPr lang="hr-HR" dirty="0" smtClean="0"/>
              <a:t>Analiza </a:t>
            </a:r>
            <a:r>
              <a:rPr lang="hr-HR" dirty="0"/>
              <a:t>e</a:t>
            </a:r>
            <a:r>
              <a:rPr lang="en-US" dirty="0" err="1" smtClean="0"/>
              <a:t>mpirijsk</a:t>
            </a:r>
            <a:r>
              <a:rPr lang="hr-HR" dirty="0" smtClean="0"/>
              <a:t>og</a:t>
            </a:r>
            <a:r>
              <a:rPr lang="en-US" dirty="0" smtClean="0"/>
              <a:t> problem</a:t>
            </a:r>
            <a:r>
              <a:rPr lang="hr-HR" dirty="0" smtClean="0"/>
              <a:t>a</a:t>
            </a:r>
            <a:r>
              <a:rPr lang="en-US" dirty="0" smtClean="0"/>
              <a:t>: </a:t>
            </a:r>
            <a:r>
              <a:rPr lang="en-US" i="1" dirty="0" err="1" smtClean="0"/>
              <a:t>Veličina</a:t>
            </a:r>
            <a:r>
              <a:rPr lang="en-US" i="1" dirty="0" smtClean="0"/>
              <a:t> </a:t>
            </a:r>
            <a:r>
              <a:rPr lang="en-US" i="1" dirty="0" err="1" smtClean="0"/>
              <a:t>razreda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obrazovni</a:t>
            </a:r>
            <a:r>
              <a:rPr lang="en-US" i="1" dirty="0" smtClean="0"/>
              <a:t> </a:t>
            </a:r>
            <a:r>
              <a:rPr lang="en-US" i="1" dirty="0" err="1" smtClean="0"/>
              <a:t>učinak</a:t>
            </a:r>
            <a:r>
              <a:rPr lang="en-US" i="1" dirty="0" smtClean="0"/>
              <a:t> </a:t>
            </a:r>
            <a:endParaRPr lang="hr-HR" i="1" dirty="0" smtClean="0"/>
          </a:p>
          <a:p>
            <a:pPr lvl="1"/>
            <a:r>
              <a:rPr lang="en-US" dirty="0" err="1" smtClean="0"/>
              <a:t>Pitanje</a:t>
            </a:r>
            <a:r>
              <a:rPr lang="en-US" dirty="0" smtClean="0"/>
              <a:t> </a:t>
            </a:r>
            <a:r>
              <a:rPr lang="hr-HR" dirty="0" smtClean="0"/>
              <a:t>donosioca odluka</a:t>
            </a:r>
            <a:r>
              <a:rPr lang="en-US" dirty="0" smtClean="0"/>
              <a:t>: </a:t>
            </a:r>
            <a:r>
              <a:rPr lang="en-US" i="1" dirty="0" err="1" smtClean="0"/>
              <a:t>Kakav</a:t>
            </a:r>
            <a:r>
              <a:rPr lang="en-US" i="1" dirty="0" smtClean="0"/>
              <a:t> je </a:t>
            </a:r>
            <a:r>
              <a:rPr lang="en-US" i="1" dirty="0" err="1" smtClean="0"/>
              <a:t>efekat</a:t>
            </a:r>
            <a:r>
              <a:rPr lang="en-US" i="1" dirty="0" smtClean="0"/>
              <a:t> </a:t>
            </a:r>
            <a:r>
              <a:rPr lang="en-US" i="1" dirty="0" err="1" smtClean="0"/>
              <a:t>na</a:t>
            </a:r>
            <a:r>
              <a:rPr lang="en-US" i="1" dirty="0" smtClean="0"/>
              <a:t> </a:t>
            </a:r>
            <a:r>
              <a:rPr lang="en-US" i="1" dirty="0" err="1" smtClean="0"/>
              <a:t>rezultate</a:t>
            </a:r>
            <a:r>
              <a:rPr lang="en-US" i="1" dirty="0" smtClean="0"/>
              <a:t> </a:t>
            </a:r>
            <a:r>
              <a:rPr lang="en-US" i="1" dirty="0" err="1" smtClean="0"/>
              <a:t>testova</a:t>
            </a:r>
            <a:r>
              <a:rPr lang="en-US" i="1" dirty="0" smtClean="0"/>
              <a:t> (</a:t>
            </a:r>
            <a:r>
              <a:rPr lang="en-US" i="1" dirty="0" err="1" smtClean="0"/>
              <a:t>ili</a:t>
            </a:r>
            <a:r>
              <a:rPr lang="en-US" i="1" dirty="0" smtClean="0"/>
              <a:t> </a:t>
            </a:r>
            <a:r>
              <a:rPr lang="en-US" i="1" dirty="0" err="1" smtClean="0"/>
              <a:t>neku</a:t>
            </a:r>
            <a:r>
              <a:rPr lang="en-US" i="1" dirty="0" smtClean="0"/>
              <a:t> </a:t>
            </a:r>
            <a:r>
              <a:rPr lang="en-US" i="1" dirty="0" err="1" smtClean="0"/>
              <a:t>drugu</a:t>
            </a:r>
            <a:r>
              <a:rPr lang="en-US" i="1" dirty="0" smtClean="0"/>
              <a:t> </a:t>
            </a:r>
            <a:r>
              <a:rPr lang="en-US" i="1" dirty="0" err="1" smtClean="0"/>
              <a:t>mjeru</a:t>
            </a:r>
            <a:r>
              <a:rPr lang="en-US" i="1" dirty="0" smtClean="0"/>
              <a:t> </a:t>
            </a:r>
            <a:r>
              <a:rPr lang="en-US" i="1" dirty="0" err="1" smtClean="0"/>
              <a:t>ishoda</a:t>
            </a:r>
            <a:r>
              <a:rPr lang="en-US" i="1" dirty="0" smtClean="0"/>
              <a:t>) </a:t>
            </a:r>
            <a:r>
              <a:rPr lang="en-US" i="1" dirty="0" err="1" smtClean="0"/>
              <a:t>smanjenje</a:t>
            </a:r>
            <a:r>
              <a:rPr lang="en-US" i="1" dirty="0" smtClean="0"/>
              <a:t> </a:t>
            </a:r>
            <a:r>
              <a:rPr lang="en-US" i="1" dirty="0" err="1" smtClean="0"/>
              <a:t>veličine</a:t>
            </a:r>
            <a:r>
              <a:rPr lang="en-US" i="1" dirty="0" smtClean="0"/>
              <a:t> </a:t>
            </a:r>
            <a:r>
              <a:rPr lang="en-US" i="1" dirty="0" err="1" smtClean="0"/>
              <a:t>odjeljenja</a:t>
            </a:r>
            <a:r>
              <a:rPr lang="en-US" i="1" dirty="0" smtClean="0"/>
              <a:t> </a:t>
            </a:r>
            <a:r>
              <a:rPr lang="en-US" i="1" dirty="0" err="1" smtClean="0"/>
              <a:t>za</a:t>
            </a:r>
            <a:r>
              <a:rPr lang="en-US" i="1" dirty="0" smtClean="0"/>
              <a:t> </a:t>
            </a:r>
            <a:r>
              <a:rPr lang="en-US" i="1" dirty="0" err="1" smtClean="0"/>
              <a:t>jednog</a:t>
            </a:r>
            <a:r>
              <a:rPr lang="en-US" i="1" dirty="0" smtClean="0"/>
              <a:t> </a:t>
            </a:r>
            <a:r>
              <a:rPr lang="en-US" i="1" dirty="0" err="1" smtClean="0"/>
              <a:t>učenika</a:t>
            </a:r>
            <a:r>
              <a:rPr lang="en-US" i="1" dirty="0" smtClean="0"/>
              <a:t> </a:t>
            </a:r>
            <a:r>
              <a:rPr lang="en-US" i="1" dirty="0" err="1" smtClean="0"/>
              <a:t>po</a:t>
            </a:r>
            <a:r>
              <a:rPr lang="en-US" i="1" dirty="0" smtClean="0"/>
              <a:t> </a:t>
            </a:r>
            <a:r>
              <a:rPr lang="en-US" i="1" dirty="0" err="1" smtClean="0"/>
              <a:t>odjeljenju</a:t>
            </a:r>
            <a:r>
              <a:rPr lang="en-US" i="1" dirty="0" smtClean="0"/>
              <a:t>?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53283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Dataset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Dataset </a:t>
            </a:r>
            <a:r>
              <a:rPr lang="en-US" altLang="en-US" i="1" dirty="0">
                <a:ea typeface="ＭＳ Ｐゴシック" panose="020B0600070205080204" pitchFamily="34" charset="-128"/>
              </a:rPr>
              <a:t>n</a:t>
            </a:r>
            <a:r>
              <a:rPr lang="en-US" altLang="en-US" dirty="0">
                <a:ea typeface="ＭＳ Ｐゴシック" panose="020B0600070205080204" pitchFamily="34" charset="-128"/>
              </a:rPr>
              <a:t> =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420</a:t>
            </a:r>
          </a:p>
          <a:p>
            <a:r>
              <a:rPr lang="en-US" dirty="0" err="1" smtClean="0">
                <a:ea typeface="ＭＳ Ｐゴシック" panose="020B0600070205080204" pitchFamily="34" charset="-128"/>
              </a:rPr>
              <a:t>Rezultati</a:t>
            </a:r>
            <a:r>
              <a:rPr lang="en-US" dirty="0" smtClean="0">
                <a:ea typeface="ＭＳ Ｐゴシック" panose="020B0600070205080204" pitchFamily="34" charset="-128"/>
              </a:rPr>
              <a:t> </a:t>
            </a:r>
            <a:r>
              <a:rPr lang="hr-HR" dirty="0" smtClean="0">
                <a:ea typeface="ＭＳ Ｐゴシック" panose="020B0600070205080204" pitchFamily="34" charset="-128"/>
              </a:rPr>
              <a:t>za peti razred jednog distrikta u Kaliforniji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STR</a:t>
            </a:r>
            <a:r>
              <a:rPr lang="hr-HR" altLang="en-US" dirty="0" smtClean="0">
                <a:ea typeface="ＭＳ Ｐゴシック" panose="020B0600070205080204" pitchFamily="34" charset="-128"/>
              </a:rPr>
              <a:t> racio odnosa učenika i učitelja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731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Prvi uvid u podatke</a:t>
            </a:r>
            <a:endParaRPr lang="en-US" dirty="0"/>
          </a:p>
        </p:txBody>
      </p:sp>
      <p:pic>
        <p:nvPicPr>
          <p:cNvPr id="4" name="Picture 7" descr="tbl04_0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059" y="2073059"/>
            <a:ext cx="9191625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09059" y="5209309"/>
            <a:ext cx="76807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/>
              <a:t>Ovi podaci nam ništa ne govore od odnosu između varijable STR i rezultata testa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31374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Da li dijelovi države Kalifornija koji imaju manje razrede imaju i bolje rezultate na završnim ispitima (testovima)?</a:t>
            </a:r>
            <a:endParaRPr lang="en-US" dirty="0"/>
          </a:p>
        </p:txBody>
      </p:sp>
      <p:pic>
        <p:nvPicPr>
          <p:cNvPr id="4" name="Picture 7" descr="fig04_0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8425" y="2186781"/>
            <a:ext cx="6915150" cy="362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4061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Želimo da vidimo da li to što imamo manje učenika u razredu dovodi do toga da imamo bolje rezultate na testovima?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Uporedite</a:t>
            </a:r>
            <a:r>
              <a:rPr lang="en-US" dirty="0"/>
              <a:t> </a:t>
            </a:r>
            <a:r>
              <a:rPr lang="en-US" dirty="0" err="1"/>
              <a:t>prosječne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en-US" dirty="0" err="1"/>
              <a:t>testova</a:t>
            </a:r>
            <a:r>
              <a:rPr lang="en-US" dirty="0"/>
              <a:t> u </a:t>
            </a:r>
            <a:r>
              <a:rPr lang="en-US" dirty="0" err="1"/>
              <a:t>okruzima</a:t>
            </a:r>
            <a:r>
              <a:rPr lang="en-US" dirty="0"/>
              <a:t> s </a:t>
            </a:r>
            <a:r>
              <a:rPr lang="en-US" dirty="0" err="1"/>
              <a:t>niskim</a:t>
            </a:r>
            <a:r>
              <a:rPr lang="en-US" dirty="0"/>
              <a:t> STR s </a:t>
            </a:r>
            <a:r>
              <a:rPr lang="en-US" dirty="0" err="1"/>
              <a:t>onima</a:t>
            </a:r>
            <a:r>
              <a:rPr lang="en-US" dirty="0"/>
              <a:t> s </a:t>
            </a:r>
            <a:r>
              <a:rPr lang="en-US" dirty="0" err="1"/>
              <a:t>visokim</a:t>
            </a:r>
            <a:r>
              <a:rPr lang="en-US" dirty="0"/>
              <a:t> STR („</a:t>
            </a:r>
            <a:r>
              <a:rPr lang="en-US" dirty="0" err="1"/>
              <a:t>procjena</a:t>
            </a:r>
            <a:r>
              <a:rPr lang="en-US" dirty="0"/>
              <a:t>“) </a:t>
            </a:r>
            <a:endParaRPr lang="hr-HR" dirty="0" smtClean="0"/>
          </a:p>
          <a:p>
            <a:r>
              <a:rPr lang="en-US" dirty="0" err="1" smtClean="0"/>
              <a:t>Testirajte</a:t>
            </a:r>
            <a:r>
              <a:rPr lang="en-US" dirty="0" smtClean="0"/>
              <a:t> </a:t>
            </a:r>
            <a:r>
              <a:rPr lang="en-US" dirty="0"/>
              <a:t>"</a:t>
            </a:r>
            <a:r>
              <a:rPr lang="en-US" dirty="0" err="1"/>
              <a:t>nultu</a:t>
            </a:r>
            <a:r>
              <a:rPr lang="en-US" dirty="0"/>
              <a:t>" </a:t>
            </a:r>
            <a:r>
              <a:rPr lang="en-US" dirty="0" err="1"/>
              <a:t>hipotezu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srednji</a:t>
            </a:r>
            <a:r>
              <a:rPr lang="en-US" dirty="0"/>
              <a:t> </a:t>
            </a:r>
            <a:r>
              <a:rPr lang="en-US" dirty="0" err="1"/>
              <a:t>rezultati</a:t>
            </a:r>
            <a:r>
              <a:rPr lang="en-US" dirty="0"/>
              <a:t> </a:t>
            </a:r>
            <a:r>
              <a:rPr lang="en-US" dirty="0" err="1"/>
              <a:t>testa</a:t>
            </a:r>
            <a:r>
              <a:rPr lang="en-US" dirty="0"/>
              <a:t>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hr-HR" dirty="0" smtClean="0"/>
              <a:t>distrikta</a:t>
            </a:r>
            <a:r>
              <a:rPr lang="en-US" dirty="0" smtClean="0"/>
              <a:t> </a:t>
            </a:r>
            <a:r>
              <a:rPr lang="en-US" dirty="0" err="1"/>
              <a:t>isti</a:t>
            </a:r>
            <a:r>
              <a:rPr lang="en-US" dirty="0"/>
              <a:t>, </a:t>
            </a:r>
            <a:r>
              <a:rPr lang="en-US" dirty="0" err="1"/>
              <a:t>naspram</a:t>
            </a:r>
            <a:r>
              <a:rPr lang="en-US" dirty="0"/>
              <a:t> "</a:t>
            </a:r>
            <a:r>
              <a:rPr lang="en-US" dirty="0" err="1"/>
              <a:t>alternativne</a:t>
            </a:r>
            <a:r>
              <a:rPr lang="en-US" dirty="0"/>
              <a:t>" </a:t>
            </a:r>
            <a:r>
              <a:rPr lang="en-US" dirty="0" err="1"/>
              <a:t>hipoteze</a:t>
            </a:r>
            <a:r>
              <a:rPr lang="en-US" dirty="0"/>
              <a:t> da se </a:t>
            </a:r>
            <a:r>
              <a:rPr lang="en-US" dirty="0" err="1"/>
              <a:t>razlikuju</a:t>
            </a:r>
            <a:r>
              <a:rPr lang="en-US" dirty="0"/>
              <a:t> ("</a:t>
            </a:r>
            <a:r>
              <a:rPr lang="en-US" dirty="0" err="1"/>
              <a:t>testiranje</a:t>
            </a:r>
            <a:r>
              <a:rPr lang="en-US" dirty="0"/>
              <a:t> </a:t>
            </a:r>
            <a:r>
              <a:rPr lang="en-US" dirty="0" err="1"/>
              <a:t>hipoteze</a:t>
            </a:r>
            <a:r>
              <a:rPr lang="en-US" dirty="0"/>
              <a:t>") </a:t>
            </a:r>
            <a:endParaRPr lang="hr-HR" dirty="0" smtClean="0"/>
          </a:p>
          <a:p>
            <a:r>
              <a:rPr lang="en-US" dirty="0" err="1" smtClean="0"/>
              <a:t>Procijenite</a:t>
            </a:r>
            <a:r>
              <a:rPr lang="en-US" dirty="0" smtClean="0"/>
              <a:t> </a:t>
            </a:r>
            <a:r>
              <a:rPr lang="en-US" dirty="0"/>
              <a:t>interval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u </a:t>
            </a:r>
            <a:r>
              <a:rPr lang="en-US" dirty="0" err="1"/>
              <a:t>srednjim</a:t>
            </a:r>
            <a:r>
              <a:rPr lang="en-US" dirty="0"/>
              <a:t> </a:t>
            </a:r>
            <a:r>
              <a:rPr lang="en-US" dirty="0" err="1"/>
              <a:t>rezultatima</a:t>
            </a:r>
            <a:r>
              <a:rPr lang="en-US" dirty="0"/>
              <a:t> </a:t>
            </a:r>
            <a:r>
              <a:rPr lang="en-US" dirty="0" err="1"/>
              <a:t>testa</a:t>
            </a:r>
            <a:r>
              <a:rPr lang="en-US" dirty="0"/>
              <a:t>, </a:t>
            </a:r>
            <a:r>
              <a:rPr lang="en-US" dirty="0" err="1"/>
              <a:t>visoki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hr-HR" dirty="0" smtClean="0"/>
              <a:t>s</a:t>
            </a:r>
            <a:r>
              <a:rPr lang="en-US" dirty="0" smtClean="0"/>
              <a:t>. </a:t>
            </a:r>
            <a:r>
              <a:rPr lang="en-US" dirty="0" err="1"/>
              <a:t>niski</a:t>
            </a:r>
            <a:r>
              <a:rPr lang="en-US" dirty="0"/>
              <a:t> STR </a:t>
            </a:r>
            <a:r>
              <a:rPr lang="en-US" dirty="0" err="1"/>
              <a:t>distrikti</a:t>
            </a:r>
            <a:r>
              <a:rPr lang="en-US" dirty="0"/>
              <a:t> („interval </a:t>
            </a:r>
            <a:r>
              <a:rPr lang="en-US" dirty="0" err="1"/>
              <a:t>pouzdanosti</a:t>
            </a:r>
            <a:r>
              <a:rPr lang="en-US" dirty="0"/>
              <a:t>“)</a:t>
            </a:r>
          </a:p>
        </p:txBody>
      </p:sp>
    </p:spTree>
    <p:extLst>
      <p:ext uri="{BB962C8B-B14F-4D97-AF65-F5344CB8AC3E}">
        <p14:creationId xmlns:p14="http://schemas.microsoft.com/office/powerpoint/2010/main" val="1497785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1781</TotalTime>
  <Words>1050</Words>
  <Application>Microsoft Office PowerPoint</Application>
  <PresentationFormat>Widescreen</PresentationFormat>
  <Paragraphs>120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ＭＳ Ｐゴシック</vt:lpstr>
      <vt:lpstr>Arial</vt:lpstr>
      <vt:lpstr>Calibri</vt:lpstr>
      <vt:lpstr>Calibri Light</vt:lpstr>
      <vt:lpstr>Euclid Symbol</vt:lpstr>
      <vt:lpstr>Lucida Grande</vt:lpstr>
      <vt:lpstr>Symbol</vt:lpstr>
      <vt:lpstr>Office Theme</vt:lpstr>
      <vt:lpstr>Equation</vt:lpstr>
      <vt:lpstr>Uvod u ekonomentriju</vt:lpstr>
      <vt:lpstr>Pregled kursa</vt:lpstr>
      <vt:lpstr>Hoćete da „izmjerite” kauzalitet?</vt:lpstr>
      <vt:lpstr>Ishod obuke</vt:lpstr>
      <vt:lpstr>Prvi koraci</vt:lpstr>
      <vt:lpstr>Dataset</vt:lpstr>
      <vt:lpstr>Prvi uvid u podatke</vt:lpstr>
      <vt:lpstr>Da li dijelovi države Kalifornija koji imaju manje razrede imaju i bolje rezultate na završnim ispitima (testovima)?</vt:lpstr>
      <vt:lpstr>Želimo da vidimo da li to što imamo manje učenika u razredu dovodi do toga da imamo bolje rezultate na testovima?</vt:lpstr>
      <vt:lpstr>Inicijalna analiza podataka: Uporedite okruge sa "malim" (STR &lt; 20) i "velikim" (STR ≥ 20)  sa različitim veličinama razreda: </vt:lpstr>
      <vt:lpstr>1. Ocjena</vt:lpstr>
      <vt:lpstr>2. Testiranje hipoteza</vt:lpstr>
      <vt:lpstr>Izračunajte t-statistiku razlike srednjih vrijednosti</vt:lpstr>
      <vt:lpstr>3. Interval pouzdanosti</vt:lpstr>
      <vt:lpstr>Teorija vjerovatnoće: ponoviti</vt:lpstr>
      <vt:lpstr>PowerPoint Presentation</vt:lpstr>
      <vt:lpstr>PowerPoint Presentation</vt:lpstr>
      <vt:lpstr>Neki pojmovi</vt:lpstr>
      <vt:lpstr>PowerPoint Presentation</vt:lpstr>
      <vt:lpstr>Distribucija uzorka, distribucija uzorkovanja</vt:lpstr>
      <vt:lpstr>Pregled vezan za t-distribuciju</vt:lpstr>
      <vt:lpstr>Zaključak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Uvod u ekonmentriju</dc:title>
  <dc:creator>Bojan</dc:creator>
  <cp:lastModifiedBy>Author</cp:lastModifiedBy>
  <cp:revision>17</cp:revision>
  <dcterms:created xsi:type="dcterms:W3CDTF">2023-06-15T12:48:33Z</dcterms:created>
  <dcterms:modified xsi:type="dcterms:W3CDTF">2025-05-02T07:12:16Z</dcterms:modified>
</cp:coreProperties>
</file>