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0" r:id="rId5"/>
    <p:sldId id="261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303008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943727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80908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34650-DF41-4E5D-9168-593B142201C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79055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84697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583795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723084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777377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608234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418029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271540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89823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25499-9F84-4F6E-B05A-F8CAFEC3E648}" type="datetimeFigureOut">
              <a:rPr lang="sr-Latn-BA" smtClean="0"/>
              <a:t>27.3.2018.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08433-28A1-4AD4-AC67-B4EF1F6470A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3182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 smtClean="0"/>
              <a:t>Економика осигурања и актуарство</a:t>
            </a: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02544"/>
            <a:ext cx="9144000" cy="1055255"/>
          </a:xfrm>
        </p:spPr>
        <p:txBody>
          <a:bodyPr/>
          <a:lstStyle/>
          <a:p>
            <a:r>
              <a:rPr lang="sr-Cyrl-BA" dirty="0" smtClean="0"/>
              <a:t>Доц. </a:t>
            </a:r>
            <a:r>
              <a:rPr lang="sr-Cyrl-BA" dirty="0"/>
              <a:t>д</a:t>
            </a:r>
            <a:r>
              <a:rPr lang="sr-Cyrl-BA" dirty="0" smtClean="0"/>
              <a:t>р Николина Бошњак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589065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/>
              <a:t>Разлози уговарања реосигурања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Покриће високих ризика</a:t>
            </a:r>
          </a:p>
          <a:p>
            <a:r>
              <a:rPr lang="sr-Cyrl-BA" dirty="0" smtClean="0"/>
              <a:t>Заштита од катастрофалних догађаја</a:t>
            </a:r>
          </a:p>
          <a:p>
            <a:r>
              <a:rPr lang="sr-Cyrl-BA" dirty="0" smtClean="0"/>
              <a:t>Заштита од високих специјалних ризика</a:t>
            </a:r>
          </a:p>
          <a:p>
            <a:r>
              <a:rPr lang="sr-Cyrl-BA" dirty="0" smtClean="0"/>
              <a:t>Техничка помоћ и финансирање нове врсте производа осигуравача </a:t>
            </a:r>
          </a:p>
          <a:p>
            <a:r>
              <a:rPr lang="sr-Cyrl-BA" dirty="0" smtClean="0"/>
              <a:t>Диверсификација и смањење величине потребног капитала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587145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Врсте реосигурања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1709"/>
            <a:ext cx="10515600" cy="4625254"/>
          </a:xfrm>
        </p:spPr>
        <p:txBody>
          <a:bodyPr>
            <a:normAutofit/>
          </a:bodyPr>
          <a:lstStyle/>
          <a:p>
            <a:r>
              <a:rPr lang="sr-Cyrl-BA" dirty="0" smtClean="0"/>
              <a:t>Активни – пасивни послови реосигурања</a:t>
            </a:r>
          </a:p>
          <a:p>
            <a:r>
              <a:rPr lang="sr-Cyrl-BA" dirty="0" smtClean="0"/>
              <a:t>Према врсти уговора о реосигурању: 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- облигационо (обавезно) реосигурање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- добровољно (факултативно) реосигурање и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- комбинација обавезног и добровољног реосигурања</a:t>
            </a:r>
            <a:endParaRPr lang="en-GB" dirty="0" smtClean="0"/>
          </a:p>
          <a:p>
            <a:r>
              <a:rPr lang="sr-Cyrl-BA" dirty="0" smtClean="0"/>
              <a:t>Према начину расподјеле ризика (штета) између осигуравача и реосигуравача: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- пропорционално и 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- непропорционално реосигурање</a:t>
            </a:r>
          </a:p>
          <a:p>
            <a:pPr marL="0" indent="0">
              <a:buNone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814038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Пропорционално реосигурање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/>
          <a:lstStyle/>
          <a:p>
            <a:r>
              <a:rPr lang="sr-Cyrl-BA" dirty="0" smtClean="0"/>
              <a:t>И премија и штета се између осигуравача и реосигуравача расподјељују пропорционално њиховом учешћу у покрићу ризика</a:t>
            </a:r>
          </a:p>
          <a:p>
            <a:r>
              <a:rPr lang="sr-Cyrl-BA" b="1" dirty="0" smtClean="0"/>
              <a:t>Квотно реосигурање</a:t>
            </a:r>
            <a:r>
              <a:rPr lang="sr-Cyrl-BA" dirty="0" smtClean="0"/>
              <a:t> (реосигурање сразмјерног дијела ризика) – осигуравач предаје у реосигурање одређени проценат (квоту) свих ризика одређене врсте осигурања</a:t>
            </a:r>
          </a:p>
          <a:p>
            <a:r>
              <a:rPr lang="sr-Cyrl-BA" dirty="0" smtClean="0"/>
              <a:t>Реосигуравач са друге стране учествује у штети у истом проценту</a:t>
            </a:r>
          </a:p>
          <a:p>
            <a:r>
              <a:rPr lang="sr-Cyrl-BA" dirty="0" smtClean="0"/>
              <a:t>Код уговора о квотном реосигурању углавном се уговара и плаћање повратне премије као и провизије за профит осигуравачу (због трошкова прибаве и администрације)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213977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>
                <a:solidFill>
                  <a:prstClr val="black"/>
                </a:solidFill>
              </a:rPr>
              <a:t>Пропорционално реосигурање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Квотно осигурање је једноставно за примјену и посебно значајно за увођење нових врста ризика у портфељ</a:t>
            </a:r>
          </a:p>
          <a:p>
            <a:r>
              <a:rPr lang="sr-Cyrl-BA" dirty="0" smtClean="0"/>
              <a:t>Међутим, осигуравачу не дозвољава селекцију и хомогенизацију ризка</a:t>
            </a:r>
          </a:p>
          <a:p>
            <a:r>
              <a:rPr lang="sr-Cyrl-BA" dirty="0" smtClean="0"/>
              <a:t>Примјер: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Осигуравач 60% ризика предаје у реосигурање, док је уговорени поврат премије 25%.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4038410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Пропорционално реосигурање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1357"/>
          </a:xfrm>
        </p:spPr>
        <p:txBody>
          <a:bodyPr/>
          <a:lstStyle/>
          <a:p>
            <a:r>
              <a:rPr lang="sr-Cyrl-BA" dirty="0" smtClean="0"/>
              <a:t>Квотно реосигурање</a:t>
            </a:r>
          </a:p>
          <a:p>
            <a:endParaRPr lang="sr-Cyrl-BA" dirty="0"/>
          </a:p>
          <a:p>
            <a:endParaRPr lang="sr-Cyrl-BA" dirty="0" smtClean="0"/>
          </a:p>
          <a:p>
            <a:endParaRPr lang="sr-Cyrl-BA" dirty="0"/>
          </a:p>
          <a:p>
            <a:endParaRPr lang="sr-Cyrl-BA" dirty="0" smtClean="0"/>
          </a:p>
          <a:p>
            <a:endParaRPr lang="sr-Cyrl-BA" dirty="0"/>
          </a:p>
          <a:p>
            <a:r>
              <a:rPr lang="sr-Cyrl-BA" dirty="0" smtClean="0"/>
              <a:t>Реосигуравач има право на 60% премије, од чега ће вратити 25% (0,6*0,25=0,15) – дакле ефективно ће наплатити 45% премије, а учествовати у штетама са 60% средстава</a:t>
            </a:r>
          </a:p>
          <a:p>
            <a:pPr marL="0" indent="0">
              <a:buNone/>
            </a:pPr>
            <a:endParaRPr lang="sr-Latn-B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251693"/>
              </p:ext>
            </p:extLst>
          </p:nvPr>
        </p:nvGraphicFramePr>
        <p:xfrm>
          <a:off x="1330036" y="2548465"/>
          <a:ext cx="8128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6568897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080672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131386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627595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Ризик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Осигурана сума (лимит покрића)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Самопридржај осигуравача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Реосигурани дио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0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10</a:t>
                      </a:r>
                      <a:r>
                        <a:rPr lang="sr-Cyrl-BA" baseline="0" dirty="0" smtClean="0"/>
                        <a:t>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4 000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6 000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3725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В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</a:t>
                      </a:r>
                      <a:r>
                        <a:rPr lang="sr-Cyrl-BA" baseline="0" dirty="0" smtClean="0"/>
                        <a:t>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400</a:t>
                      </a:r>
                      <a:r>
                        <a:rPr lang="sr-Cyrl-BA" baseline="0" dirty="0" smtClean="0"/>
                        <a:t> 000</a:t>
                      </a:r>
                      <a:endParaRPr lang="sr-Cyrl-B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600 000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006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С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10 000 000 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4 000 000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6 000 000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504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/>
                        <a:t>D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100 000 000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40 000 000 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60 000 000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167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708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Пропорционално реосигурање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2473"/>
            <a:ext cx="10515600" cy="4634490"/>
          </a:xfrm>
        </p:spPr>
        <p:txBody>
          <a:bodyPr>
            <a:normAutofit lnSpcReduction="10000"/>
          </a:bodyPr>
          <a:lstStyle/>
          <a:p>
            <a:r>
              <a:rPr lang="sr-Cyrl-BA" b="1" dirty="0" smtClean="0"/>
              <a:t>Ексцедентно реосигурање </a:t>
            </a:r>
            <a:r>
              <a:rPr lang="sr-Cyrl-BA" dirty="0" smtClean="0"/>
              <a:t>(реосигурање вишка суме) – овим реосигурањем покривени су само они ризици (уговори) код којих сума осигурања прелази утврђени самопридржај осигуравача</a:t>
            </a:r>
          </a:p>
          <a:p>
            <a:r>
              <a:rPr lang="sr-Cyrl-BA" dirty="0" smtClean="0"/>
              <a:t>Пропорција према којој се врши подјела премије и штете се рачуна у зависности од величине ризика преузетог у реосигурање</a:t>
            </a:r>
          </a:p>
          <a:p>
            <a:r>
              <a:rPr lang="sr-Cyrl-BA" dirty="0" smtClean="0"/>
              <a:t>Осигуравач задржава сваки ризик до висине самопридржаја, а вишак преноси у реосигурање (опет до висине реосигуравајућег покрића)</a:t>
            </a:r>
          </a:p>
          <a:p>
            <a:r>
              <a:rPr lang="sr-Cyrl-BA" dirty="0" smtClean="0"/>
              <a:t>Уговором о реосигурању дефинише се максималан самопридржај осигуравача и број линија покрића реосигуравача (максимално покриће које пружа реосигуравач исказано као вишеструки број осигуравачевих самопридржаја) </a:t>
            </a:r>
            <a:endParaRPr lang="sr-Latn-BA" b="1" dirty="0"/>
          </a:p>
        </p:txBody>
      </p:sp>
    </p:spTree>
    <p:extLst>
      <p:ext uri="{BB962C8B-B14F-4D97-AF65-F5344CB8AC3E}">
        <p14:creationId xmlns:p14="http://schemas.microsoft.com/office/powerpoint/2010/main" val="1237282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/>
              <a:t>Пропорционално </a:t>
            </a:r>
            <a:r>
              <a:rPr lang="sr-Cyrl-BA" dirty="0" smtClean="0"/>
              <a:t>реосигурање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Осигуравач примјеном ексцедентног реосигурања успјешно врши хомогенизацију ризика, те задржава само ризике са малом варијабилношћу штета и тако спријечава непотребан одлив премије осигурања</a:t>
            </a:r>
          </a:p>
          <a:p>
            <a:r>
              <a:rPr lang="sr-Cyrl-BA" dirty="0" smtClean="0"/>
              <a:t>Са друге старне реосигуравачи добијају неуравнотежен портфолио ризика те због тога често уводе максимални лимит покрића (број линија покрића)</a:t>
            </a:r>
          </a:p>
          <a:p>
            <a:r>
              <a:rPr lang="sr-Cyrl-BA" dirty="0" smtClean="0"/>
              <a:t>Осигуравач вишак ризика, који прелази максимални лимит покрића реосигуравача може пласирати другом реосигуравачу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203149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>
                <a:solidFill>
                  <a:prstClr val="black"/>
                </a:solidFill>
              </a:rPr>
              <a:t>Пропорционално </a:t>
            </a:r>
            <a:r>
              <a:rPr lang="sr-Cyrl-BA" dirty="0" smtClean="0">
                <a:solidFill>
                  <a:prstClr val="black"/>
                </a:solidFill>
              </a:rPr>
              <a:t>реосигурање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Примјер: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Самопридржај осигуравача је 1 000 000 КМ, а уговором о ексцедентном реосигурању уговорено је маскимално 3 линије покрића.</a:t>
            </a:r>
          </a:p>
          <a:p>
            <a:pPr marL="0" indent="0">
              <a:buNone/>
            </a:pPr>
            <a:endParaRPr lang="sr-Latn-B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415735"/>
              </p:ext>
            </p:extLst>
          </p:nvPr>
        </p:nvGraphicFramePr>
        <p:xfrm>
          <a:off x="1348509" y="3841557"/>
          <a:ext cx="8783784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927">
                  <a:extLst>
                    <a:ext uri="{9D8B030D-6E8A-4147-A177-3AD203B41FA5}">
                      <a16:colId xmlns:a16="http://schemas.microsoft.com/office/drawing/2014/main" val="86104085"/>
                    </a:ext>
                  </a:extLst>
                </a:gridCol>
                <a:gridCol w="1450109">
                  <a:extLst>
                    <a:ext uri="{9D8B030D-6E8A-4147-A177-3AD203B41FA5}">
                      <a16:colId xmlns:a16="http://schemas.microsoft.com/office/drawing/2014/main" val="2005068850"/>
                    </a:ext>
                  </a:extLst>
                </a:gridCol>
                <a:gridCol w="1708728">
                  <a:extLst>
                    <a:ext uri="{9D8B030D-6E8A-4147-A177-3AD203B41FA5}">
                      <a16:colId xmlns:a16="http://schemas.microsoft.com/office/drawing/2014/main" val="2407502594"/>
                    </a:ext>
                  </a:extLst>
                </a:gridCol>
                <a:gridCol w="1487054">
                  <a:extLst>
                    <a:ext uri="{9D8B030D-6E8A-4147-A177-3AD203B41FA5}">
                      <a16:colId xmlns:a16="http://schemas.microsoft.com/office/drawing/2014/main" val="816830961"/>
                    </a:ext>
                  </a:extLst>
                </a:gridCol>
                <a:gridCol w="1778002">
                  <a:extLst>
                    <a:ext uri="{9D8B030D-6E8A-4147-A177-3AD203B41FA5}">
                      <a16:colId xmlns:a16="http://schemas.microsoft.com/office/drawing/2014/main" val="4170782945"/>
                    </a:ext>
                  </a:extLst>
                </a:gridCol>
                <a:gridCol w="1463964">
                  <a:extLst>
                    <a:ext uri="{9D8B030D-6E8A-4147-A177-3AD203B41FA5}">
                      <a16:colId xmlns:a16="http://schemas.microsoft.com/office/drawing/2014/main" val="16259505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Ризик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Осигурана сума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Самопридржај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Реосигурани износ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Проценат</a:t>
                      </a:r>
                      <a:r>
                        <a:rPr lang="sr-Cyrl-BA" baseline="0" dirty="0" smtClean="0"/>
                        <a:t> реосигурања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Остатак ризика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581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А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500 000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</a:t>
                      </a:r>
                      <a:r>
                        <a:rPr lang="sr-Cyrl-BA" baseline="0" dirty="0" smtClean="0"/>
                        <a:t>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0 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663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В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</a:t>
                      </a:r>
                      <a:r>
                        <a:rPr lang="sr-Cyrl-BA" baseline="0" dirty="0" smtClean="0"/>
                        <a:t>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1 000 000 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46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С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2 000 000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50%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776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 smtClean="0"/>
                        <a:t>D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4</a:t>
                      </a:r>
                      <a:r>
                        <a:rPr lang="sr-Cyrl-BA" baseline="0" dirty="0" smtClean="0"/>
                        <a:t>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3 000 000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75%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472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Е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5 000 000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3 000 000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60%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1 000 000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038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965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Непропорционално реосигурање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b="1" dirty="0" smtClean="0"/>
              <a:t>Реосигурање вишка штете </a:t>
            </a:r>
            <a:r>
              <a:rPr lang="sr-Cyrl-BA" dirty="0" smtClean="0"/>
              <a:t>(</a:t>
            </a:r>
            <a:r>
              <a:rPr lang="en-GB" dirty="0" smtClean="0"/>
              <a:t>excess of loss – XL) – </a:t>
            </a:r>
            <a:r>
              <a:rPr lang="sr-Cyrl-BA" dirty="0" smtClean="0"/>
              <a:t>реосигуравач надокнађује штете у било ком износу изнад самопридржаја осигуравача</a:t>
            </a:r>
          </a:p>
          <a:p>
            <a:r>
              <a:rPr lang="sr-Cyrl-BA" dirty="0" smtClean="0"/>
              <a:t>Осигуравач на овај начин задржава просјечне штете и већи дио премије</a:t>
            </a:r>
          </a:p>
          <a:p>
            <a:r>
              <a:rPr lang="sr-Cyrl-BA" dirty="0" smtClean="0"/>
              <a:t>Реосигуравач је са друге стране изложен ризику покрића великих износа штета, па обично ограничава максимално покриће по основу једног </a:t>
            </a:r>
            <a:r>
              <a:rPr lang="en-GB" dirty="0" smtClean="0"/>
              <a:t>XL</a:t>
            </a:r>
            <a:r>
              <a:rPr lang="sr-Cyrl-BA" dirty="0" smtClean="0"/>
              <a:t> уговора.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742854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/>
              <a:t>Непропорционално реосигурање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Реосигурање вишка штете се може уговорити као:</a:t>
            </a:r>
          </a:p>
          <a:p>
            <a:pPr marL="0" indent="0">
              <a:buNone/>
            </a:pPr>
            <a:r>
              <a:rPr lang="sr-Cyrl-BA" dirty="0" smtClean="0"/>
              <a:t>1. Обично реосигурање вишка штете (</a:t>
            </a:r>
            <a:r>
              <a:rPr lang="en-GB" dirty="0" smtClean="0"/>
              <a:t>XL</a:t>
            </a:r>
            <a:r>
              <a:rPr lang="sr-Cyrl-BA" dirty="0" smtClean="0"/>
              <a:t>)</a:t>
            </a:r>
          </a:p>
          <a:p>
            <a:pPr marL="0" indent="0">
              <a:buNone/>
            </a:pPr>
            <a:r>
              <a:rPr lang="sr-Cyrl-BA" dirty="0" smtClean="0"/>
              <a:t>2. Реосигурање вишка збирних штета – штити осигуравача од више 	штета које настају дешавањем једног догађаја (ланчани 	судар, експлозија...)</a:t>
            </a:r>
          </a:p>
          <a:p>
            <a:pPr marL="0" indent="0">
              <a:buNone/>
            </a:pPr>
            <a:r>
              <a:rPr lang="sr-Cyrl-BA" dirty="0" smtClean="0"/>
              <a:t>3. Реосигурање вишка катастрофалних штета ( Са</a:t>
            </a:r>
            <a:r>
              <a:rPr lang="sr-Latn-BA" dirty="0" smtClean="0"/>
              <a:t>t</a:t>
            </a:r>
            <a:r>
              <a:rPr lang="sr-Cyrl-BA" dirty="0" smtClean="0"/>
              <a:t> </a:t>
            </a:r>
            <a:r>
              <a:rPr lang="en-GB" dirty="0" smtClean="0"/>
              <a:t>XL</a:t>
            </a:r>
            <a:r>
              <a:rPr lang="sr-Cyrl-BA" dirty="0" smtClean="0"/>
              <a:t>) -  штити 	осигуравача од штета из догађаја катастрофалних размјера 	(земљотреси, поплаве, олује)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412415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BA" altLang="sr-Latn-RS" dirty="0" smtClean="0"/>
              <a:t>Саосигурање</a:t>
            </a:r>
            <a:endParaRPr lang="sr-Latn-BA" altLang="sr-Latn-RS" dirty="0" smtClean="0"/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sr-Cyrl-RS" altLang="sr-Latn-RS" dirty="0" smtClean="0"/>
              <a:t>Учешће два или више осигуравача у склапању уговора о осигурању,</a:t>
            </a:r>
            <a:r>
              <a:rPr lang="pl-PL" altLang="sr-Latn-RS" dirty="0" smtClean="0"/>
              <a:t> </a:t>
            </a:r>
            <a:r>
              <a:rPr lang="sr-Cyrl-RS" altLang="sr-Latn-RS" dirty="0" smtClean="0"/>
              <a:t>тако да сваки осигуравач учествује у покривању насталог осигураног случаја сразмјерно преузетом дјелу из уговора о осигурању.</a:t>
            </a:r>
          </a:p>
          <a:p>
            <a:pPr algn="just" eaLnBrk="1" hangingPunct="1"/>
            <a:r>
              <a:rPr lang="sr-Cyrl-RS" altLang="sr-Latn-RS" dirty="0" smtClean="0"/>
              <a:t>То је расподјела једног ризика на неколико дјелова</a:t>
            </a:r>
            <a:endParaRPr lang="sr-Latn-BA" altLang="sr-Latn-RS" dirty="0" smtClean="0"/>
          </a:p>
          <a:p>
            <a:pPr algn="just" eaLnBrk="1" hangingPunct="1"/>
            <a:r>
              <a:rPr lang="sr-Cyrl-BA" altLang="sr-Latn-RS" dirty="0" smtClean="0"/>
              <a:t>Послови саосигурања су закључивање и извршавање уговора о осигурању са више друштава за осигурање која су се споразумјела о заједничком сношењу и расподјели ризика</a:t>
            </a:r>
            <a:endParaRPr lang="en-US" altLang="sr-Latn-RS" dirty="0" smtClean="0"/>
          </a:p>
          <a:p>
            <a:pPr algn="just" eaLnBrk="1" hangingPunct="1"/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6556463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4148"/>
          </a:xfrm>
        </p:spPr>
        <p:txBody>
          <a:bodyPr/>
          <a:lstStyle/>
          <a:p>
            <a:pPr algn="ctr"/>
            <a:r>
              <a:rPr lang="sr-Cyrl-BA" dirty="0">
                <a:solidFill>
                  <a:prstClr val="black"/>
                </a:solidFill>
              </a:rPr>
              <a:t>Непропорционално реосигурање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9274"/>
            <a:ext cx="10515600" cy="5181599"/>
          </a:xfrm>
        </p:spPr>
        <p:txBody>
          <a:bodyPr/>
          <a:lstStyle/>
          <a:p>
            <a:r>
              <a:rPr lang="sr-Cyrl-BA" dirty="0" smtClean="0"/>
              <a:t>Примјер: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- самопридржај осигуравача 500 000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- 1 </a:t>
            </a:r>
            <a:r>
              <a:rPr lang="en-GB" dirty="0" smtClean="0"/>
              <a:t>layer </a:t>
            </a:r>
            <a:r>
              <a:rPr lang="sr-Cyrl-BA" dirty="0" smtClean="0"/>
              <a:t>(први </a:t>
            </a:r>
            <a:r>
              <a:rPr lang="en-GB" dirty="0" smtClean="0"/>
              <a:t>XL</a:t>
            </a:r>
            <a:r>
              <a:rPr lang="sr-Cyrl-BA" dirty="0" smtClean="0"/>
              <a:t> уговор) 1 мил. </a:t>
            </a:r>
            <a:r>
              <a:rPr lang="sr-Cyrl-BA" dirty="0"/>
              <a:t>и</a:t>
            </a:r>
            <a:r>
              <a:rPr lang="sr-Cyrl-BA" dirty="0" smtClean="0"/>
              <a:t>знад самопридржаја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- 2</a:t>
            </a:r>
            <a:r>
              <a:rPr lang="en-GB" dirty="0"/>
              <a:t> layer </a:t>
            </a:r>
            <a:r>
              <a:rPr lang="sr-Cyrl-BA" dirty="0" smtClean="0"/>
              <a:t>(други </a:t>
            </a:r>
            <a:r>
              <a:rPr lang="en-GB" dirty="0"/>
              <a:t>XL</a:t>
            </a:r>
            <a:r>
              <a:rPr lang="sr-Cyrl-BA" dirty="0"/>
              <a:t> </a:t>
            </a:r>
            <a:r>
              <a:rPr lang="sr-Cyrl-BA" dirty="0" smtClean="0"/>
              <a:t>уговор) 3,5 мил. </a:t>
            </a:r>
            <a:r>
              <a:rPr lang="sr-Cyrl-BA" dirty="0"/>
              <a:t>и</a:t>
            </a:r>
            <a:r>
              <a:rPr lang="sr-Cyrl-BA" dirty="0" smtClean="0"/>
              <a:t>знад горње границе првог 	</a:t>
            </a:r>
            <a:r>
              <a:rPr lang="en-GB" dirty="0" smtClean="0"/>
              <a:t>XL</a:t>
            </a:r>
            <a:r>
              <a:rPr lang="sr-Cyrl-BA" dirty="0" smtClean="0"/>
              <a:t> уговора</a:t>
            </a:r>
          </a:p>
          <a:p>
            <a:pPr marL="0" indent="0">
              <a:buNone/>
            </a:pPr>
            <a:endParaRPr lang="sr-Latn-B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405563"/>
              </p:ext>
            </p:extLst>
          </p:nvPr>
        </p:nvGraphicFramePr>
        <p:xfrm>
          <a:off x="1782619" y="3930073"/>
          <a:ext cx="905163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5163">
                  <a:extLst>
                    <a:ext uri="{9D8B030D-6E8A-4147-A177-3AD203B41FA5}">
                      <a16:colId xmlns:a16="http://schemas.microsoft.com/office/drawing/2014/main" val="291810722"/>
                    </a:ext>
                  </a:extLst>
                </a:gridCol>
                <a:gridCol w="1533236">
                  <a:extLst>
                    <a:ext uri="{9D8B030D-6E8A-4147-A177-3AD203B41FA5}">
                      <a16:colId xmlns:a16="http://schemas.microsoft.com/office/drawing/2014/main" val="2753900098"/>
                    </a:ext>
                  </a:extLst>
                </a:gridCol>
                <a:gridCol w="2290618">
                  <a:extLst>
                    <a:ext uri="{9D8B030D-6E8A-4147-A177-3AD203B41FA5}">
                      <a16:colId xmlns:a16="http://schemas.microsoft.com/office/drawing/2014/main" val="490855986"/>
                    </a:ext>
                  </a:extLst>
                </a:gridCol>
                <a:gridCol w="2142837">
                  <a:extLst>
                    <a:ext uri="{9D8B030D-6E8A-4147-A177-3AD203B41FA5}">
                      <a16:colId xmlns:a16="http://schemas.microsoft.com/office/drawing/2014/main" val="1480002743"/>
                    </a:ext>
                  </a:extLst>
                </a:gridCol>
                <a:gridCol w="2179781">
                  <a:extLst>
                    <a:ext uri="{9D8B030D-6E8A-4147-A177-3AD203B41FA5}">
                      <a16:colId xmlns:a16="http://schemas.microsoft.com/office/drawing/2014/main" val="2444569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Штета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Износ штете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Обавеза осигуравача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Први реосигуравач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Други реосигуравач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067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1.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500 000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500 000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798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2. 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</a:t>
                      </a:r>
                      <a:r>
                        <a:rPr lang="sr-Cyrl-BA" baseline="0" dirty="0" smtClean="0"/>
                        <a:t> 400 000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500</a:t>
                      </a:r>
                      <a:r>
                        <a:rPr lang="sr-Cyrl-BA" baseline="0" dirty="0" smtClean="0"/>
                        <a:t> 000 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900 000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554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3.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2</a:t>
                      </a:r>
                      <a:r>
                        <a:rPr lang="sr-Cyrl-BA" baseline="0" dirty="0" smtClean="0"/>
                        <a:t> 600 000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500 000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1 100</a:t>
                      </a:r>
                      <a:r>
                        <a:rPr lang="sr-Cyrl-BA" baseline="0" dirty="0" smtClean="0"/>
                        <a:t>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803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BA" dirty="0" smtClean="0"/>
                        <a:t>4.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5 500 000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500 000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1 000 000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dirty="0" smtClean="0"/>
                        <a:t>3 500</a:t>
                      </a:r>
                      <a:r>
                        <a:rPr lang="sr-Cyrl-BA" baseline="0" dirty="0" smtClean="0"/>
                        <a:t> 000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69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195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>
                <a:solidFill>
                  <a:prstClr val="black"/>
                </a:solidFill>
              </a:rPr>
              <a:t>Непропорционално реосигурање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b="1" dirty="0" smtClean="0"/>
              <a:t>Реосигурање вишка годишњих штета </a:t>
            </a:r>
            <a:r>
              <a:rPr lang="sr-Cyrl-BA" dirty="0" smtClean="0"/>
              <a:t>(техничког резултата – </a:t>
            </a:r>
            <a:r>
              <a:rPr lang="en-GB" dirty="0" smtClean="0"/>
              <a:t>stop loss</a:t>
            </a:r>
            <a:r>
              <a:rPr lang="sr-Cyrl-BA" dirty="0" smtClean="0"/>
              <a:t>) –</a:t>
            </a:r>
            <a:r>
              <a:rPr lang="en-GB" dirty="0" smtClean="0"/>
              <a:t> </a:t>
            </a:r>
            <a:r>
              <a:rPr lang="sr-Cyrl-BA" dirty="0" smtClean="0"/>
              <a:t>реосигуравач преузима исплату штета које премашују унаприје утврђени годишњи износ штета</a:t>
            </a:r>
          </a:p>
          <a:p>
            <a:r>
              <a:rPr lang="sr-Cyrl-BA" dirty="0" smtClean="0"/>
              <a:t>Посматра се квота штета у одређеном обрачунском периоду.</a:t>
            </a:r>
          </a:p>
          <a:p>
            <a:r>
              <a:rPr lang="sr-Cyrl-BA" dirty="0" smtClean="0"/>
              <a:t>Осигуравач настоји сачувати одређену квоту штета</a:t>
            </a:r>
          </a:p>
          <a:p>
            <a:r>
              <a:rPr lang="sr-Cyrl-BA" dirty="0" smtClean="0"/>
              <a:t>И самопридржај и горња граница покрића су обично изражени у интервалима квоте штета</a:t>
            </a:r>
          </a:p>
          <a:p>
            <a:r>
              <a:rPr lang="sr-Cyrl-BA" dirty="0" smtClean="0"/>
              <a:t>Користи се код осигурања код којих технички резултат варира из године у годину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220095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altLang="sr-Latn-RS" dirty="0" smtClean="0"/>
              <a:t>Основни појмови у реосигурању</a:t>
            </a:r>
            <a:endParaRPr lang="en-US" altLang="sr-Latn-R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5526"/>
            <a:ext cx="10515600" cy="5098473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Arial" charset="0"/>
              <a:buChar char="•"/>
              <a:defRPr/>
            </a:pPr>
            <a:r>
              <a:rPr lang="sr-Cyrl-CS" dirty="0" smtClean="0"/>
              <a:t>Максимална вјероватна штета ( </a:t>
            </a:r>
            <a:r>
              <a:rPr lang="en-US" dirty="0" smtClean="0"/>
              <a:t>PML)</a:t>
            </a:r>
            <a:r>
              <a:rPr lang="sr-Cyrl-CS" dirty="0" smtClean="0"/>
              <a:t> - </a:t>
            </a:r>
            <a:r>
              <a:rPr lang="sr-Cyrl-CS" dirty="0"/>
              <a:t>највећа штета која може да се деси на једном ризику у случају штетног догађаја.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en-US" dirty="0" smtClean="0"/>
              <a:t>PML</a:t>
            </a:r>
            <a:r>
              <a:rPr lang="sr-Cyrl-CS" dirty="0" smtClean="0"/>
              <a:t> је важна код одређивања самопридржаја, расподјеле премије и ризика реосигурања између осигуравача и реосигуравача</a:t>
            </a:r>
            <a:endParaRPr lang="en-GB" dirty="0"/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sr-Cyrl-BA" dirty="0" smtClean="0"/>
              <a:t>Самопридржај се процјењује на основу суме осигурања код оних ризика гдје се претпоставља да је највећа могућа штета једнака суми осигурања:</a:t>
            </a:r>
          </a:p>
          <a:p>
            <a:pPr marL="514350" indent="-514350" algn="just" eaLnBrk="1" hangingPunct="1">
              <a:buAutoNum type="arabicPeriod"/>
              <a:defRPr/>
            </a:pPr>
            <a:r>
              <a:rPr lang="sr-Cyrl-BA" dirty="0" smtClean="0"/>
              <a:t>Све врсте осигурања које су уговорене на „први ризик“</a:t>
            </a:r>
          </a:p>
          <a:p>
            <a:pPr marL="514350" indent="-514350" algn="just" eaLnBrk="1" hangingPunct="1">
              <a:buAutoNum type="arabicPeriod"/>
              <a:defRPr/>
            </a:pPr>
            <a:r>
              <a:rPr lang="sr-Cyrl-BA" dirty="0" smtClean="0"/>
              <a:t>Све врсте осигурања лица</a:t>
            </a:r>
          </a:p>
          <a:p>
            <a:pPr marL="514350" indent="-514350" algn="just" eaLnBrk="1" hangingPunct="1">
              <a:buAutoNum type="arabicPeriod"/>
              <a:defRPr/>
            </a:pPr>
            <a:r>
              <a:rPr lang="sr-Cyrl-BA" dirty="0" smtClean="0"/>
              <a:t>Све врсте осигурања гдје је могућа штета једнака суми осигурања (ваздухоплови, транспорт, кредити, пољопривреда)</a:t>
            </a:r>
          </a:p>
          <a:p>
            <a:pPr marL="514350" indent="-514350" algn="just" eaLnBrk="1" hangingPunct="1">
              <a:buAutoNum type="arabicPeriod"/>
              <a:defRPr/>
            </a:pPr>
            <a:endParaRPr lang="sr-Cyrl-CS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sr-Cyrl-CS" dirty="0"/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579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RS" altLang="sr-Latn-RS" dirty="0" smtClean="0"/>
              <a:t>Процјена </a:t>
            </a:r>
            <a:r>
              <a:rPr lang="it-IT" altLang="sr-Latn-RS" dirty="0" smtClean="0"/>
              <a:t>PML-a</a:t>
            </a:r>
            <a:r>
              <a:rPr lang="sr-Cyrl-CS" altLang="sr-Latn-RS" dirty="0" smtClean="0"/>
              <a:t> </a:t>
            </a:r>
            <a:r>
              <a:rPr lang="sr-Cyrl-RS" altLang="sr-Latn-RS" dirty="0" smtClean="0"/>
              <a:t> </a:t>
            </a:r>
            <a:endParaRPr lang="en-US" altLang="sr-Latn-RS" dirty="0" smtClean="0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273145" cy="4435476"/>
          </a:xfrm>
        </p:spPr>
        <p:txBody>
          <a:bodyPr/>
          <a:lstStyle/>
          <a:p>
            <a:pPr algn="just" eaLnBrk="1" hangingPunct="1"/>
            <a:r>
              <a:rPr lang="sr-Cyrl-RS" altLang="sr-Latn-RS" dirty="0" smtClean="0"/>
              <a:t>Полази се од претпоставке да је вјероватноћа настанка тоталне штете занемарљива, те се на основу сагледаних елемената превентиве, присутних опасности и других битних околности процјењује максимално могућа штета по сваком ризику</a:t>
            </a:r>
          </a:p>
          <a:p>
            <a:pPr algn="just" eaLnBrk="1" hangingPunct="1"/>
            <a:r>
              <a:rPr lang="sr-Cyrl-RS" altLang="sr-Latn-RS" dirty="0" smtClean="0"/>
              <a:t>Компликован и одговоран посао који се повјерава екипи врсних стручњака (електротехничари, технолози, економисти...)</a:t>
            </a:r>
          </a:p>
          <a:p>
            <a:pPr eaLnBrk="1" hangingPunct="1"/>
            <a:r>
              <a:rPr lang="sr-Cyrl-RS" altLang="sr-Latn-RS" dirty="0" smtClean="0"/>
              <a:t>Процјене се обично раде у виду елабората</a:t>
            </a:r>
          </a:p>
          <a:p>
            <a:r>
              <a:rPr lang="it-IT" altLang="sr-Latn-RS" dirty="0" smtClean="0"/>
              <a:t>PML-a</a:t>
            </a:r>
            <a:r>
              <a:rPr lang="sr-Cyrl-BA" altLang="sr-Latn-RS" dirty="0" smtClean="0"/>
              <a:t> се најчешће процјењује код осигурања од пожара, лома машина, осигурања објеката у изградњи и монтажи...</a:t>
            </a:r>
            <a:endParaRPr lang="sr-Cyrl-R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2829250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/>
          <a:lstStyle/>
          <a:p>
            <a:r>
              <a:rPr lang="sr-Cyrl-CS" dirty="0" smtClean="0"/>
              <a:t>Одређивање самопридржаја: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95401"/>
            <a:ext cx="8229600" cy="4830763"/>
          </a:xfrm>
        </p:spPr>
        <p:txBody>
          <a:bodyPr>
            <a:normAutofit/>
          </a:bodyPr>
          <a:lstStyle/>
          <a:p>
            <a:r>
              <a:rPr lang="sr-Cyrl-CS" dirty="0" smtClean="0"/>
              <a:t>Не постоје универзалана правила</a:t>
            </a:r>
          </a:p>
          <a:p>
            <a:r>
              <a:rPr lang="sr-Cyrl-CS" dirty="0" smtClean="0"/>
              <a:t>У литератури постоји низ метода</a:t>
            </a:r>
          </a:p>
          <a:p>
            <a:r>
              <a:rPr lang="sr-Cyrl-CS" dirty="0" smtClean="0"/>
              <a:t>Углавном надлежни надзорни орган прописује правила и методе приликом одређивања самопридржаја</a:t>
            </a:r>
          </a:p>
          <a:p>
            <a:r>
              <a:rPr lang="sr-Cyrl-CS" dirty="0" smtClean="0"/>
              <a:t>За процјену (предвиђање) будућих укупних износа штета користе се статистички подаци из претходних година</a:t>
            </a:r>
          </a:p>
          <a:p>
            <a:r>
              <a:rPr lang="sr-Cyrl-CS" dirty="0" smtClean="0"/>
              <a:t>Флуктуације!!!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5480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57200"/>
            <a:ext cx="8229600" cy="6019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CS" sz="4000" dirty="0"/>
              <a:t> Претпоставке:</a:t>
            </a:r>
          </a:p>
          <a:p>
            <a:r>
              <a:rPr lang="sr-Cyrl-CS" dirty="0" smtClean="0"/>
              <a:t>Случајна величина која представља укупан износ штета у портфељу је непрекидна случајана величина </a:t>
            </a:r>
          </a:p>
          <a:p>
            <a:r>
              <a:rPr lang="sr-Cyrl-CS" dirty="0" smtClean="0"/>
              <a:t>Случајна величина која представља укупан број штета у портфељу је дискретна случајана величина</a:t>
            </a:r>
          </a:p>
          <a:p>
            <a:r>
              <a:rPr lang="sr-Cyrl-CS" dirty="0" smtClean="0"/>
              <a:t>Расподјела укупног броја штета се може апроксимирати Поисоновом дистрибуцијом, а расподјела укупног износа штета нормалном дистрибуцијом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272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Одређивање самопридржаја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Укупан износ штета који се може покрити средствима осигуравача (</a:t>
            </a:r>
            <a:r>
              <a:rPr lang="en-US" dirty="0" smtClean="0"/>
              <a:t>x</a:t>
            </a:r>
            <a:r>
              <a:rPr lang="sr-Cyrl-CS" dirty="0" smtClean="0"/>
              <a:t>) једнак је збиру резерви сигурности – Ѕ и наплаћенној техничкој премији – Т, гдје је техничка премија једнака очекиваном укупном износу штета у портфељу увећаном за доплатак за сигурност – </a:t>
            </a:r>
            <a:r>
              <a:rPr lang="el-GR" dirty="0" smtClean="0"/>
              <a:t>β</a:t>
            </a:r>
            <a:endParaRPr lang="sr-Cyrl-CS" dirty="0" smtClean="0"/>
          </a:p>
          <a:p>
            <a:r>
              <a:rPr lang="en-US" dirty="0"/>
              <a:t>x</a:t>
            </a:r>
            <a:r>
              <a:rPr lang="sr-Cyrl-CS" dirty="0" smtClean="0"/>
              <a:t> = Ѕ + Т = Ѕ + (1+</a:t>
            </a:r>
            <a:r>
              <a:rPr lang="el-GR" dirty="0" smtClean="0"/>
              <a:t>β</a:t>
            </a:r>
            <a:r>
              <a:rPr lang="sr-Cyrl-CS" dirty="0" smtClean="0"/>
              <a:t>)*</a:t>
            </a:r>
            <a:r>
              <a:rPr lang="en-US" dirty="0" smtClean="0"/>
              <a:t>E(X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430911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Одређивање самопридржаја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295401"/>
                <a:ext cx="8229600" cy="4830763"/>
              </a:xfrm>
            </p:spPr>
            <p:txBody>
              <a:bodyPr>
                <a:normAutofit/>
              </a:bodyPr>
              <a:lstStyle/>
              <a:p>
                <a:r>
                  <a:rPr lang="sr-Cyrl-CS" dirty="0" smtClean="0"/>
                  <a:t>Вјероватноћа платежне неспособности тј. вјероватноћа да ће укупне штете – </a:t>
                </a:r>
                <a:r>
                  <a:rPr lang="en-US" dirty="0" smtClean="0"/>
                  <a:t>X</a:t>
                </a:r>
                <a:r>
                  <a:rPr lang="sr-Cyrl-CS" dirty="0"/>
                  <a:t>,</a:t>
                </a:r>
                <a:r>
                  <a:rPr lang="sr-Cyrl-CS" dirty="0" smtClean="0"/>
                  <a:t> бити веће од расположивих средстава је </a:t>
                </a:r>
                <a:r>
                  <a:rPr lang="en-US" dirty="0" smtClean="0"/>
                  <a:t>p</a:t>
                </a:r>
                <a:endParaRPr lang="sr-Cyrl-CS" dirty="0" smtClean="0"/>
              </a:p>
              <a:p>
                <a:r>
                  <a:rPr lang="sr-Cyrl-CS" dirty="0" smtClean="0"/>
                  <a:t>Вјероватноћа да настале штете неће бити веће од расположивих средстава је 1-</a:t>
                </a:r>
                <a:r>
                  <a:rPr lang="en-US" dirty="0" smtClean="0"/>
                  <a:t>p</a:t>
                </a:r>
                <a:r>
                  <a:rPr lang="sr-Cyrl-CS" dirty="0" smtClean="0"/>
                  <a:t> или</a:t>
                </a:r>
              </a:p>
              <a:p>
                <a:pPr marL="0" indent="0">
                  <a:buNone/>
                </a:pPr>
                <a:r>
                  <a:rPr lang="sr-Cyrl-CS" dirty="0" smtClean="0"/>
                  <a:t>Р(</a:t>
                </a:r>
                <a:r>
                  <a:rPr lang="en-US" dirty="0" smtClean="0"/>
                  <a:t>X</a:t>
                </a:r>
                <a:r>
                  <a:rPr lang="sr-Cyrl-CS" dirty="0" smtClean="0"/>
                  <a:t> </a:t>
                </a:r>
                <a:r>
                  <a:rPr lang="en-US" dirty="0" smtClean="0"/>
                  <a:t>≤</a:t>
                </a:r>
                <a:r>
                  <a:rPr lang="sr-Cyrl-CS" dirty="0" smtClean="0"/>
                  <a:t> x) = 1-р   тј.    Р(</a:t>
                </a:r>
                <a:r>
                  <a:rPr lang="en-US" dirty="0"/>
                  <a:t>X</a:t>
                </a:r>
                <a:r>
                  <a:rPr lang="sr-Cyrl-CS" dirty="0"/>
                  <a:t> </a:t>
                </a:r>
                <a:r>
                  <a:rPr lang="en-US" dirty="0"/>
                  <a:t>≤</a:t>
                </a:r>
                <a:r>
                  <a:rPr lang="sr-Cyrl-CS" dirty="0"/>
                  <a:t> Ѕ + </a:t>
                </a:r>
                <a:r>
                  <a:rPr lang="sr-Cyrl-CS" dirty="0" smtClean="0"/>
                  <a:t>(1+</a:t>
                </a:r>
                <a:r>
                  <a:rPr lang="el-GR" dirty="0"/>
                  <a:t>β</a:t>
                </a:r>
                <a:r>
                  <a:rPr lang="sr-Cyrl-CS" dirty="0"/>
                  <a:t>)*</a:t>
                </a:r>
                <a:r>
                  <a:rPr lang="en-US" dirty="0"/>
                  <a:t>E(X</a:t>
                </a:r>
                <a:r>
                  <a:rPr lang="en-US" dirty="0" smtClean="0"/>
                  <a:t>)</a:t>
                </a:r>
                <a:r>
                  <a:rPr lang="sr-Cyrl-CS" dirty="0" smtClean="0"/>
                  <a:t>) </a:t>
                </a:r>
                <a:r>
                  <a:rPr lang="sr-Cyrl-CS" dirty="0"/>
                  <a:t>= 1-р </a:t>
                </a:r>
                <a:endParaRPr lang="sr-Cyrl-CS" dirty="0" smtClean="0"/>
              </a:p>
              <a:p>
                <a:r>
                  <a:rPr lang="sr-Cyrl-CS" dirty="0" smtClean="0"/>
                  <a:t>Пошто се свака случајна величина </a:t>
                </a:r>
                <a:r>
                  <a:rPr lang="en-US" dirty="0" smtClean="0"/>
                  <a:t>X</a:t>
                </a:r>
                <a:r>
                  <a:rPr lang="sr-Cyrl-CS" dirty="0" smtClean="0"/>
                  <a:t> може трансформисати у стандардизовану случајну величину </a:t>
                </a:r>
                <a:r>
                  <a:rPr lang="en-US" dirty="0" smtClean="0"/>
                  <a:t>Y</a:t>
                </a:r>
                <a:r>
                  <a:rPr lang="sr-Cyrl-CS" dirty="0" smtClean="0"/>
                  <a:t> → </a:t>
                </a:r>
                <a:r>
                  <a:rPr lang="en-US" dirty="0" smtClean="0"/>
                  <a:t>Y</a:t>
                </a:r>
                <a:r>
                  <a:rPr lang="sr-Cyrl-C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Cyrl-C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X</m:t>
                        </m:r>
                        <m:r>
                          <a:rPr lang="sr-Cyrl-CS" b="0" i="1" smtClean="0">
                            <a:latin typeface="Cambria Math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/>
                          <m:t>E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X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  <m:r>
                          <m:rPr>
                            <m:nor/>
                          </m:rPr>
                          <a:rPr lang="sr-Cyrl-C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X</m:t>
                        </m:r>
                        <m:r>
                          <m:rPr>
                            <m:nor/>
                          </m:rPr>
                          <a:rPr lang="sr-Cyrl-CS" dirty="0"/>
                          <m:t>)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295401"/>
                <a:ext cx="8229600" cy="4830763"/>
              </a:xfrm>
              <a:blipFill>
                <a:blip r:embed="rId2"/>
                <a:stretch>
                  <a:fillRect l="-1481" t="-2146" r="-444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49854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44562"/>
          </a:xfrm>
        </p:spPr>
        <p:txBody>
          <a:bodyPr/>
          <a:lstStyle/>
          <a:p>
            <a:r>
              <a:rPr lang="sr-Cyrl-CS" dirty="0" smtClean="0"/>
              <a:t>Одређивање самопридржаја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295400"/>
                <a:ext cx="8229600" cy="5257800"/>
              </a:xfrm>
              <a:solidFill>
                <a:schemeClr val="bg1"/>
              </a:solidFill>
            </p:spPr>
            <p:txBody>
              <a:bodyPr>
                <a:normAutofit/>
              </a:bodyPr>
              <a:lstStyle/>
              <a:p>
                <a:r>
                  <a:rPr lang="sr-Cyrl-CS" dirty="0" smtClean="0"/>
                  <a:t>У нашем случају вјероватноћа да настале штете неће бити веће од ресположивих средстава за покриће укупног износа штета ће бити:</a:t>
                </a:r>
              </a:p>
              <a:p>
                <a:pPr marL="0" indent="0">
                  <a:buNone/>
                </a:pPr>
                <a:r>
                  <a:rPr lang="sr-Cyrl-CS" dirty="0"/>
                  <a:t>	</a:t>
                </a:r>
                <a:r>
                  <a:rPr lang="sr-Cyrl-CS" dirty="0" smtClean="0"/>
                  <a:t>Р(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Cyrl-C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X</m:t>
                        </m:r>
                        <m:r>
                          <a:rPr lang="sr-Cyrl-CS" i="1">
                            <a:latin typeface="Cambria Math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/>
                          <m:t>E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X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  <m:r>
                          <m:rPr>
                            <m:nor/>
                          </m:rPr>
                          <a:rPr lang="sr-Cyrl-C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X</m:t>
                        </m:r>
                        <m:r>
                          <m:rPr>
                            <m:nor/>
                          </m:rPr>
                          <a:rPr lang="sr-Cyrl-CS" dirty="0"/>
                          <m:t>)</m:t>
                        </m:r>
                      </m:den>
                    </m:f>
                  </m:oMath>
                </a14:m>
                <a:r>
                  <a:rPr lang="sr-Cyrl-CS" dirty="0" smtClean="0"/>
                  <a:t> ≤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Cyrl-C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sr-Cyrl-CS" b="0" i="0" smtClean="0">
                            <a:latin typeface="Cambria Math"/>
                          </a:rPr>
                          <m:t>Ѕ</m:t>
                        </m:r>
                        <m:r>
                          <a:rPr lang="sr-Cyrl-CS" b="0" i="1" smtClean="0"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/>
                          </a:rPr>
                          <m:t>β</m:t>
                        </m:r>
                        <m:r>
                          <m:rPr>
                            <m:nor/>
                          </m:rPr>
                          <a:rPr lang="en-US" dirty="0"/>
                          <m:t>E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X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  <m:r>
                          <m:rPr>
                            <m:nor/>
                          </m:rPr>
                          <a:rPr lang="sr-Cyrl-C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X</m:t>
                        </m:r>
                        <m:r>
                          <m:rPr>
                            <m:nor/>
                          </m:rPr>
                          <a:rPr lang="sr-Cyrl-CS" dirty="0"/>
                          <m:t>)</m:t>
                        </m:r>
                      </m:den>
                    </m:f>
                  </m:oMath>
                </a14:m>
                <a:r>
                  <a:rPr lang="sr-Cyrl-CS" dirty="0" smtClean="0"/>
                  <a:t>) = 1-р гдје можемо </a:t>
                </a:r>
              </a:p>
              <a:p>
                <a:pPr marL="0" indent="0">
                  <a:buNone/>
                </a:pPr>
                <a:r>
                  <a:rPr lang="sr-Cyrl-CS" dirty="0" smtClean="0"/>
                  <a:t>увести смјену: </a:t>
                </a:r>
                <a:r>
                  <a:rPr lang="en-US" dirty="0" smtClean="0"/>
                  <a:t>t</a:t>
                </a:r>
                <a:r>
                  <a:rPr lang="sr-Cyrl-C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Cyrl-C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sr-Cyrl-CS">
                            <a:latin typeface="Cambria Math"/>
                          </a:rPr>
                          <m:t>Ѕ</m:t>
                        </m:r>
                        <m:r>
                          <a:rPr lang="sr-Cyrl-CS" i="1"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/>
                          </a:rPr>
                          <m:t>β</m:t>
                        </m:r>
                        <m:r>
                          <m:rPr>
                            <m:nor/>
                          </m:rPr>
                          <a:rPr lang="en-US" dirty="0"/>
                          <m:t>E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X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  <m:r>
                          <m:rPr>
                            <m:nor/>
                          </m:rPr>
                          <a:rPr lang="sr-Cyrl-C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X</m:t>
                        </m:r>
                        <m:r>
                          <m:rPr>
                            <m:nor/>
                          </m:rPr>
                          <a:rPr lang="sr-Cyrl-CS" dirty="0"/>
                          <m:t>)</m:t>
                        </m:r>
                      </m:den>
                    </m:f>
                  </m:oMath>
                </a14:m>
                <a:endParaRPr lang="sr-Cyrl-CS" dirty="0" smtClean="0"/>
              </a:p>
              <a:p>
                <a:pPr marL="0" indent="0">
                  <a:buNone/>
                </a:pPr>
                <a:r>
                  <a:rPr lang="sr-Cyrl-CS" b="1" dirty="0" smtClean="0"/>
                  <a:t>Осигуравајућа компанија унапријед дефинише границу да р не буде веће од 1% и на основу тога одређује самопридржај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295400"/>
                <a:ext cx="8229600" cy="5257800"/>
              </a:xfrm>
              <a:blipFill>
                <a:blip r:embed="rId2"/>
                <a:stretch>
                  <a:fillRect l="-1481" t="-1972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51240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>
            <a:noAutofit/>
          </a:bodyPr>
          <a:lstStyle/>
          <a:p>
            <a:r>
              <a:rPr lang="sr-Cyrl-CS" sz="3600" dirty="0"/>
              <a:t>Одређивање самопридржаја код ексцедентног реосигурања</a:t>
            </a:r>
            <a:endParaRPr lang="en-US" sz="3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371600"/>
            <a:ext cx="5334000" cy="5248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72400" y="1676401"/>
                <a:ext cx="2590800" cy="9003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Cyrl-CS" i="1">
                          <a:latin typeface="Cambria Math"/>
                        </a:rPr>
                        <m:t>Е</m:t>
                      </m:r>
                      <m:d>
                        <m:dPr>
                          <m:ctrlPr>
                            <a:rPr lang="sr-Cyrl-C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𝑋</m:t>
                          </m:r>
                        </m:e>
                      </m:d>
                      <m:r>
                        <a:rPr lang="sr-Cyrl-CS" i="1">
                          <a:latin typeface="Cambria Math"/>
                          <a:ea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sr-Cyrl-C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it-IT" i="1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it-IT" i="1">
                              <a:latin typeface="Cambria Math"/>
                              <a:ea typeface="Cambria Math"/>
                            </a:rPr>
                            <m:t>=1</m:t>
                          </m:r>
                        </m:sub>
                        <m:sup>
                          <m:r>
                            <a:rPr lang="it-IT" i="1">
                              <a:latin typeface="Cambria Math"/>
                              <a:ea typeface="Cambria Math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sr-Cyrl-CS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Cyrl-CS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1676401"/>
                <a:ext cx="2590800" cy="9003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772400" y="3581401"/>
                <a:ext cx="2590800" cy="8769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𝑋</m:t>
                          </m:r>
                        </m:e>
                      </m:d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it-IT" i="1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it-IT" i="1">
                              <a:latin typeface="Cambria Math"/>
                              <a:ea typeface="Cambria Math"/>
                            </a:rPr>
                            <m:t>=1</m:t>
                          </m:r>
                        </m:sub>
                        <m:sup>
                          <m:r>
                            <a:rPr lang="it-IT" i="1">
                              <a:latin typeface="Cambria Math"/>
                              <a:ea typeface="Cambria Math"/>
                            </a:rPr>
                            <m:t>𝑘</m:t>
                          </m:r>
                        </m:sup>
                        <m:e>
                          <m:sSup>
                            <m:sSupPr>
                              <m:ctrlPr>
                                <a:rPr lang="it-IT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it-IT" i="1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581401"/>
                <a:ext cx="2590800" cy="8769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1996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Саосигурање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Потписивањем уговора о саосигурању сваки саосигуравач постаје осигуравач осигураника у сразмјери са преузетим ризиком и индивидуално преузима свој дио обавезе према осигуранику</a:t>
            </a:r>
          </a:p>
          <a:p>
            <a:r>
              <a:rPr lang="sr-Cyrl-BA" dirty="0" smtClean="0"/>
              <a:t>У пракси разликујемо: екстерно (заједнички) и инетерно (пул) саосигурање</a:t>
            </a:r>
          </a:p>
          <a:p>
            <a:r>
              <a:rPr lang="sr-Cyrl-BA" dirty="0" smtClean="0"/>
              <a:t>Саосигурање се најчешће користи код осигурања великих и тешких ризика (осигурање бродова, ваздухоплова, нуклеарних централа итд.)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4285307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574" y="304801"/>
            <a:ext cx="7832852" cy="582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49980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Одређивање самопридржаја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Укупан очекивани износ штета</a:t>
            </a:r>
          </a:p>
          <a:p>
            <a:pPr marL="0" indent="0">
              <a:buNone/>
            </a:pPr>
            <a:r>
              <a:rPr lang="sr-Cyrl-CS" dirty="0"/>
              <a:t>	</a:t>
            </a:r>
            <a:r>
              <a:rPr lang="en-US" dirty="0" smtClean="0"/>
              <a:t>E(X) = 268.603.400</a:t>
            </a:r>
          </a:p>
          <a:p>
            <a:r>
              <a:rPr lang="sr-Cyrl-CS" dirty="0" smtClean="0"/>
              <a:t>Варијанса</a:t>
            </a:r>
          </a:p>
          <a:p>
            <a:pPr marL="0" indent="0">
              <a:buNone/>
            </a:pPr>
            <a:r>
              <a:rPr lang="sr-Cyrl-CS" dirty="0"/>
              <a:t>	</a:t>
            </a:r>
            <a:r>
              <a:rPr lang="el-GR" dirty="0" smtClean="0"/>
              <a:t>σ</a:t>
            </a:r>
            <a:r>
              <a:rPr lang="sr-Cyrl-CS" baseline="30000" dirty="0" smtClean="0"/>
              <a:t>2</a:t>
            </a:r>
            <a:r>
              <a:rPr lang="sr-Cyrl-CS" dirty="0" smtClean="0"/>
              <a:t>(</a:t>
            </a:r>
            <a:r>
              <a:rPr lang="en-US" dirty="0" smtClean="0"/>
              <a:t>X</a:t>
            </a:r>
            <a:r>
              <a:rPr lang="sr-Cyrl-CS" dirty="0" smtClean="0"/>
              <a:t>) = 908.079.128.760.000</a:t>
            </a:r>
          </a:p>
          <a:p>
            <a:r>
              <a:rPr lang="sr-Cyrl-CS" dirty="0" smtClean="0"/>
              <a:t>Стандардна девијација</a:t>
            </a:r>
          </a:p>
          <a:p>
            <a:pPr marL="0" indent="0">
              <a:buNone/>
            </a:pPr>
            <a:r>
              <a:rPr lang="sr-Cyrl-CS" dirty="0"/>
              <a:t>	</a:t>
            </a:r>
            <a:r>
              <a:rPr lang="el-GR" dirty="0"/>
              <a:t> </a:t>
            </a:r>
            <a:r>
              <a:rPr lang="el-GR" dirty="0" smtClean="0"/>
              <a:t>σ</a:t>
            </a:r>
            <a:r>
              <a:rPr lang="sr-Cyrl-CS" dirty="0" smtClean="0"/>
              <a:t>(</a:t>
            </a:r>
            <a:r>
              <a:rPr lang="en-US" dirty="0"/>
              <a:t>X</a:t>
            </a:r>
            <a:r>
              <a:rPr lang="sr-Cyrl-CS" dirty="0"/>
              <a:t>) </a:t>
            </a:r>
            <a:r>
              <a:rPr lang="sr-Cyrl-CS" dirty="0" smtClean="0"/>
              <a:t>= 30.134.351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2469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Одређивање самопридржаја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Колико претпоставимо да је осигуравач реосигурао наведени портфељ са самопридржајем М1 = 1.000.000, тада:</a:t>
            </a:r>
          </a:p>
          <a:p>
            <a:pPr marL="0" indent="0">
              <a:buNone/>
            </a:pPr>
            <a:r>
              <a:rPr lang="sr-Cyrl-CS" dirty="0"/>
              <a:t>	</a:t>
            </a:r>
            <a:r>
              <a:rPr lang="en-US" dirty="0"/>
              <a:t> E(X) </a:t>
            </a:r>
            <a:r>
              <a:rPr lang="en-US" dirty="0" smtClean="0"/>
              <a:t>=</a:t>
            </a:r>
            <a:r>
              <a:rPr lang="sr-Cyrl-CS" dirty="0" smtClean="0"/>
              <a:t> 146.348.400</a:t>
            </a:r>
          </a:p>
          <a:p>
            <a:pPr marL="0" indent="0">
              <a:buNone/>
            </a:pPr>
            <a:r>
              <a:rPr lang="sr-Cyrl-CS" dirty="0" smtClean="0"/>
              <a:t>	</a:t>
            </a:r>
            <a:r>
              <a:rPr lang="el-GR" dirty="0"/>
              <a:t> σ</a:t>
            </a:r>
            <a:r>
              <a:rPr lang="sr-Cyrl-CS" baseline="30000" dirty="0"/>
              <a:t>2</a:t>
            </a:r>
            <a:r>
              <a:rPr lang="sr-Cyrl-CS" dirty="0"/>
              <a:t>(</a:t>
            </a:r>
            <a:r>
              <a:rPr lang="en-US" dirty="0"/>
              <a:t>X</a:t>
            </a:r>
            <a:r>
              <a:rPr lang="sr-Cyrl-CS" dirty="0"/>
              <a:t>) </a:t>
            </a:r>
            <a:r>
              <a:rPr lang="sr-Cyrl-CS" dirty="0" smtClean="0"/>
              <a:t>= 90.716.585.760.000</a:t>
            </a:r>
          </a:p>
          <a:p>
            <a:pPr marL="0" indent="0">
              <a:buNone/>
            </a:pPr>
            <a:r>
              <a:rPr lang="sr-Cyrl-CS" dirty="0"/>
              <a:t>	</a:t>
            </a:r>
            <a:r>
              <a:rPr lang="el-GR" dirty="0"/>
              <a:t> </a:t>
            </a:r>
            <a:r>
              <a:rPr lang="el-GR" dirty="0" smtClean="0"/>
              <a:t>σ</a:t>
            </a:r>
            <a:r>
              <a:rPr lang="sr-Cyrl-CS" dirty="0" smtClean="0"/>
              <a:t>(</a:t>
            </a:r>
            <a:r>
              <a:rPr lang="en-US" dirty="0"/>
              <a:t>X</a:t>
            </a:r>
            <a:r>
              <a:rPr lang="sr-Cyrl-CS" dirty="0"/>
              <a:t>) </a:t>
            </a:r>
            <a:r>
              <a:rPr lang="sr-Cyrl-CS" dirty="0" smtClean="0"/>
              <a:t>= 9.524.525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8491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Одређивање самопридржаја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1283826"/>
            <a:ext cx="7315201" cy="534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71112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Одређивање самопридржаја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Уколико претпоставимо да су резерве сигурности осигуравача Ѕ = 20.000.000 и да је стопа доплате за сигурност </a:t>
            </a:r>
            <a:r>
              <a:rPr lang="el-GR" dirty="0" smtClean="0"/>
              <a:t>β</a:t>
            </a:r>
            <a:r>
              <a:rPr lang="sr-Cyrl-CS" dirty="0" smtClean="0"/>
              <a:t> = 10%, тада за различите вриједности самопридржаја добијамо различите вриједности очекиваног укупног износа штета, стандардне девијације и вриједности уведене смјене </a:t>
            </a:r>
            <a:r>
              <a:rPr lang="en-US" dirty="0" smtClean="0"/>
              <a:t>t</a:t>
            </a:r>
            <a:r>
              <a:rPr lang="sr-Cyrl-CS" dirty="0" smtClean="0"/>
              <a:t>, које нам дају различите вриједности вјероватноће пропасти – р.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1462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Одређивање самопридржаја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162" y="1447800"/>
            <a:ext cx="796227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14661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Одређивање самопридржаја код квотног реосигурања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Осигуравач предаје у реосигурање подједнак проценат ризика (квота)</a:t>
            </a:r>
          </a:p>
          <a:p>
            <a:r>
              <a:rPr lang="sr-Cyrl-CS" dirty="0" smtClean="0"/>
              <a:t>У овом примјеру осигуравач квотно реосигурава портфељ са квотом 0,4 тј. осигуравач у свакој штети учествује са 40%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1081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6175" y="464244"/>
            <a:ext cx="6351531" cy="5784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16243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807" y="990600"/>
            <a:ext cx="7538431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75748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533401"/>
            <a:ext cx="8229600" cy="5592763"/>
          </a:xfrm>
        </p:spPr>
        <p:txBody>
          <a:bodyPr/>
          <a:lstStyle/>
          <a:p>
            <a:r>
              <a:rPr lang="sr-Cyrl-CS" dirty="0" smtClean="0"/>
              <a:t>Осигуравајуће куће теже да утврде самопридржај у складу са једноставнијим правилима</a:t>
            </a:r>
          </a:p>
          <a:p>
            <a:pPr marL="0" indent="0">
              <a:buNone/>
            </a:pPr>
            <a:r>
              <a:rPr lang="sr-Cyrl-CS" sz="4000" dirty="0"/>
              <a:t>Генерално прихваћена правила су:</a:t>
            </a:r>
          </a:p>
          <a:p>
            <a:r>
              <a:rPr lang="sr-Cyrl-CS" dirty="0" smtClean="0"/>
              <a:t>Као постотак капитала и слободних резерви (1 - 5%)</a:t>
            </a:r>
          </a:p>
          <a:p>
            <a:r>
              <a:rPr lang="sr-Cyrl-CS" dirty="0" smtClean="0"/>
              <a:t>Као постотак задржане премије по врсти послова осигурања (1 - 10</a:t>
            </a:r>
            <a:r>
              <a:rPr lang="sr-Cyrl-CS" dirty="0" smtClean="0"/>
              <a:t>%) </a:t>
            </a:r>
          </a:p>
          <a:p>
            <a:r>
              <a:rPr lang="sr-Cyrl-CS" dirty="0" smtClean="0"/>
              <a:t>Премија у самопридржају напрема укупна бруто премија (&gt;15%)</a:t>
            </a:r>
          </a:p>
          <a:p>
            <a:r>
              <a:rPr lang="sr-Cyrl-CS" dirty="0" smtClean="0"/>
              <a:t>Као постотак укупне премије (око 2%)</a:t>
            </a:r>
            <a:endParaRPr lang="sr-Cyrl-CS" dirty="0" smtClean="0"/>
          </a:p>
          <a:p>
            <a:r>
              <a:rPr lang="sr-Cyrl-CS" dirty="0" smtClean="0"/>
              <a:t>Као постотак </a:t>
            </a:r>
            <a:r>
              <a:rPr lang="sr-Cyrl-CS" dirty="0" smtClean="0"/>
              <a:t>текућих</a:t>
            </a:r>
            <a:r>
              <a:rPr lang="sr-Cyrl-CS" dirty="0" smtClean="0"/>
              <a:t> </a:t>
            </a:r>
            <a:r>
              <a:rPr lang="sr-Cyrl-CS" dirty="0" smtClean="0"/>
              <a:t>средстава компаније </a:t>
            </a:r>
            <a:r>
              <a:rPr lang="sr-Cyrl-CS" dirty="0" smtClean="0"/>
              <a:t>(око </a:t>
            </a:r>
            <a:r>
              <a:rPr lang="sr-Cyrl-CS" dirty="0" smtClean="0"/>
              <a:t>5</a:t>
            </a:r>
            <a:r>
              <a:rPr lang="sr-Cyrl-CS" dirty="0" smtClean="0"/>
              <a:t>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694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RS" altLang="sr-Latn-RS" sz="4000" b="1"/>
              <a:t>Екстерно (отворено) саосигурање</a:t>
            </a:r>
            <a:endParaRPr lang="en-US" altLang="sr-Latn-RS" sz="4000" b="1"/>
          </a:p>
        </p:txBody>
      </p:sp>
      <p:grpSp>
        <p:nvGrpSpPr>
          <p:cNvPr id="61443" name="Diagram 4"/>
          <p:cNvGrpSpPr>
            <a:grpSpLocks/>
          </p:cNvGrpSpPr>
          <p:nvPr/>
        </p:nvGrpSpPr>
        <p:grpSpPr bwMode="auto">
          <a:xfrm>
            <a:off x="1981200" y="1600201"/>
            <a:ext cx="8229600" cy="4525963"/>
            <a:chOff x="1675" y="735"/>
            <a:chExt cx="2410" cy="2851"/>
          </a:xfrm>
        </p:grpSpPr>
        <p:sp>
          <p:nvSpPr>
            <p:cNvPr id="3" name="_s2052"/>
            <p:cNvSpPr>
              <a:spLocks noChangeShapeType="1"/>
            </p:cNvSpPr>
            <p:nvPr/>
          </p:nvSpPr>
          <p:spPr bwMode="auto">
            <a:xfrm flipV="1">
              <a:off x="2880" y="1557"/>
              <a:ext cx="0" cy="302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" name="_s2053"/>
            <p:cNvSpPr>
              <a:spLocks noChangeArrowheads="1"/>
            </p:cNvSpPr>
            <p:nvPr/>
          </p:nvSpPr>
          <p:spPr bwMode="auto">
            <a:xfrm>
              <a:off x="2579" y="955"/>
              <a:ext cx="602" cy="60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sr-Latn-CS" sz="2400" dirty="0">
                  <a:solidFill>
                    <a:schemeClr val="tx1"/>
                  </a:solidFill>
                  <a:latin typeface="Arial" charset="0"/>
                </a:rPr>
                <a:t>B</a:t>
              </a:r>
              <a:endParaRPr lang="en-US" sz="2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" name="_s2054"/>
            <p:cNvSpPr>
              <a:spLocks noChangeShapeType="1"/>
            </p:cNvSpPr>
            <p:nvPr/>
          </p:nvSpPr>
          <p:spPr bwMode="auto">
            <a:xfrm>
              <a:off x="3181" y="2160"/>
              <a:ext cx="302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" name="_s2055"/>
            <p:cNvSpPr>
              <a:spLocks noChangeArrowheads="1"/>
            </p:cNvSpPr>
            <p:nvPr/>
          </p:nvSpPr>
          <p:spPr bwMode="auto">
            <a:xfrm>
              <a:off x="3483" y="1859"/>
              <a:ext cx="602" cy="60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sr-Latn-CS" sz="2400" dirty="0">
                  <a:solidFill>
                    <a:schemeClr val="tx1"/>
                  </a:solidFill>
                  <a:latin typeface="Arial" charset="0"/>
                </a:rPr>
                <a:t>C</a:t>
              </a:r>
              <a:endParaRPr lang="en-US" sz="2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" name="_s2056"/>
            <p:cNvSpPr>
              <a:spLocks noChangeShapeType="1"/>
            </p:cNvSpPr>
            <p:nvPr/>
          </p:nvSpPr>
          <p:spPr bwMode="auto">
            <a:xfrm>
              <a:off x="2880" y="2461"/>
              <a:ext cx="0" cy="302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" name="_s2057"/>
            <p:cNvSpPr>
              <a:spLocks noChangeArrowheads="1"/>
            </p:cNvSpPr>
            <p:nvPr/>
          </p:nvSpPr>
          <p:spPr bwMode="auto">
            <a:xfrm>
              <a:off x="2579" y="2763"/>
              <a:ext cx="602" cy="60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sr-Latn-CS" sz="2400" dirty="0">
                  <a:solidFill>
                    <a:schemeClr val="tx1"/>
                  </a:solidFill>
                  <a:latin typeface="Arial" charset="0"/>
                </a:rPr>
                <a:t>D</a:t>
              </a:r>
              <a:endParaRPr lang="en-US" sz="2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_s2058"/>
            <p:cNvSpPr>
              <a:spLocks noChangeShapeType="1"/>
            </p:cNvSpPr>
            <p:nvPr/>
          </p:nvSpPr>
          <p:spPr bwMode="auto">
            <a:xfrm flipH="1">
              <a:off x="2277" y="2160"/>
              <a:ext cx="302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" name="_s2059"/>
            <p:cNvSpPr>
              <a:spLocks noChangeArrowheads="1"/>
            </p:cNvSpPr>
            <p:nvPr/>
          </p:nvSpPr>
          <p:spPr bwMode="auto">
            <a:xfrm>
              <a:off x="1675" y="1859"/>
              <a:ext cx="602" cy="60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sr-Latn-CS" sz="2400" dirty="0">
                  <a:solidFill>
                    <a:schemeClr val="tx1"/>
                  </a:solidFill>
                  <a:latin typeface="Arial" charset="0"/>
                </a:rPr>
                <a:t>A</a:t>
              </a:r>
              <a:endParaRPr lang="en-US" sz="2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" name="_s2060"/>
            <p:cNvSpPr>
              <a:spLocks noChangeArrowheads="1"/>
            </p:cNvSpPr>
            <p:nvPr/>
          </p:nvSpPr>
          <p:spPr bwMode="auto">
            <a:xfrm>
              <a:off x="2579" y="1859"/>
              <a:ext cx="602" cy="60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sr-Cyrl-RS" sz="2400" b="1" dirty="0">
                  <a:solidFill>
                    <a:schemeClr val="tx1"/>
                  </a:solidFill>
                  <a:latin typeface="Arial" charset="0"/>
                </a:rPr>
                <a:t>ОСИГУРАНИК</a:t>
              </a:r>
              <a:endParaRPr lang="en-US" sz="2400" b="1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966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sr-Cyrl-CS" dirty="0" smtClean="0"/>
              <a:t>Одређивање максималног самопридржаја у Републици Српској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76400"/>
            <a:ext cx="8229600" cy="4648200"/>
          </a:xfrm>
        </p:spPr>
        <p:txBody>
          <a:bodyPr>
            <a:normAutofit/>
          </a:bodyPr>
          <a:lstStyle/>
          <a:p>
            <a:r>
              <a:rPr lang="sr-Cyrl-CS" dirty="0" smtClean="0"/>
              <a:t>Приједлог одлуке о начину утврђивања и укупном износу самопридржаја, те </a:t>
            </a:r>
            <a:r>
              <a:rPr lang="sr-Cyrl-CS" dirty="0"/>
              <a:t>табеле максималног самопридржаја,</a:t>
            </a:r>
            <a:r>
              <a:rPr lang="sr-Cyrl-CS" dirty="0" smtClean="0"/>
              <a:t> одређује управни одбор осигуравајућег друштва на основу Закона о предузећима и статута друштва</a:t>
            </a:r>
          </a:p>
          <a:p>
            <a:r>
              <a:rPr lang="sr-Cyrl-CS" dirty="0" smtClean="0"/>
              <a:t>На овај приједлог одлуке овлаштени актуар мора дати своје коначно мишљење које може бити позитивно или негативно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1795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Финансијски и други извјештаји осигуравајућих друштава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Осигуравајућа друштва у РС су дужна да периодично достављају извјештаје о свом пословању, финансијској позицији као и свим битним промјенама насталим у осигуравајућем друштву</a:t>
            </a:r>
          </a:p>
          <a:p>
            <a:r>
              <a:rPr lang="sr-Cyrl-BA" dirty="0" smtClean="0"/>
              <a:t>Тачан садржај, форму и вријеме подношења извјештаја прописани су Законом и подзаконским актима (Правилницима и одлукама АЗОРС-а)</a:t>
            </a:r>
          </a:p>
          <a:p>
            <a:r>
              <a:rPr lang="sr-Cyrl-BA" dirty="0" smtClean="0"/>
              <a:t>Финансијски извјештаји (биланс стања, биланс успјеха и извјештај о новчаним токовима)</a:t>
            </a:r>
          </a:p>
          <a:p>
            <a:r>
              <a:rPr lang="sr-Cyrl-BA" dirty="0" smtClean="0"/>
              <a:t>Извјештај о промјенама на капиталу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6559023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/>
              <a:t>Финансијски и други извјештаји осигуравајућих друштава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/>
              <a:t>Извјештај о висини и начину улагања средстава техничких резерви и средстава гарантног фонда</a:t>
            </a:r>
          </a:p>
          <a:p>
            <a:r>
              <a:rPr lang="sr-Cyrl-BA" dirty="0" smtClean="0"/>
              <a:t>Извјештај о маргини солвентности</a:t>
            </a:r>
          </a:p>
          <a:p>
            <a:r>
              <a:rPr lang="sr-Cyrl-BA" dirty="0" smtClean="0"/>
              <a:t>Извјештај о адекватности капитала </a:t>
            </a:r>
          </a:p>
          <a:p>
            <a:r>
              <a:rPr lang="sr-Cyrl-BA" dirty="0"/>
              <a:t>Извјештај о премији </a:t>
            </a:r>
            <a:r>
              <a:rPr lang="sr-Cyrl-BA" dirty="0" smtClean="0"/>
              <a:t>осигурања</a:t>
            </a:r>
          </a:p>
          <a:p>
            <a:r>
              <a:rPr lang="sr-Cyrl-BA" dirty="0"/>
              <a:t>Извјештај о </a:t>
            </a:r>
            <a:r>
              <a:rPr lang="sr-Cyrl-BA" dirty="0" smtClean="0"/>
              <a:t>штетама</a:t>
            </a:r>
          </a:p>
          <a:p>
            <a:r>
              <a:rPr lang="ru-RU" dirty="0"/>
              <a:t>Извјештај о трошковима спровођења </a:t>
            </a:r>
            <a:r>
              <a:rPr lang="ru-RU" dirty="0" smtClean="0"/>
              <a:t>осигурања</a:t>
            </a:r>
          </a:p>
          <a:p>
            <a:r>
              <a:rPr lang="ru-RU" dirty="0"/>
              <a:t>Извјештај о трансакцијама са повезаним </a:t>
            </a:r>
            <a:r>
              <a:rPr lang="ru-RU" dirty="0" smtClean="0"/>
              <a:t>лицима</a:t>
            </a:r>
            <a:r>
              <a:rPr lang="sr-Cyrl-BA" dirty="0" smtClean="0"/>
              <a:t>, итд.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953950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Биланс стања осигуравајућих друштава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4764"/>
            <a:ext cx="10515600" cy="4662199"/>
          </a:xfrm>
        </p:spPr>
        <p:txBody>
          <a:bodyPr>
            <a:normAutofit/>
          </a:bodyPr>
          <a:lstStyle/>
          <a:p>
            <a:r>
              <a:rPr lang="sr-Cyrl-BA" dirty="0" smtClean="0"/>
              <a:t>Актива – стање имовине осигуавајућег друштва на одређени дан</a:t>
            </a:r>
          </a:p>
          <a:p>
            <a:r>
              <a:rPr lang="sr-Cyrl-BA" dirty="0" smtClean="0"/>
              <a:t>Пасива – стање капитала и обавеза осигуравајућег друштва на одређени дан</a:t>
            </a:r>
          </a:p>
          <a:p>
            <a:r>
              <a:rPr lang="sr-Cyrl-BA" dirty="0" smtClean="0"/>
              <a:t>У активи значајно учешће улагања у краткорочне и дугорочне инструменте</a:t>
            </a:r>
          </a:p>
          <a:p>
            <a:r>
              <a:rPr lang="sr-Cyrl-BA" dirty="0" smtClean="0"/>
              <a:t>АВР – Унапријед плаћени трошкови, преносна премија и резервисане штете на терет реосигуравача</a:t>
            </a:r>
          </a:p>
          <a:p>
            <a:r>
              <a:rPr lang="sr-Cyrl-BA" dirty="0" smtClean="0"/>
              <a:t>У пасиви значајно учешће обавеза према осигураницима и резервисања за штете</a:t>
            </a:r>
          </a:p>
          <a:p>
            <a:r>
              <a:rPr lang="sr-Cyrl-BA" dirty="0" smtClean="0"/>
              <a:t>ПВР – преносне премије и резервисане штете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42501510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altLang="sr-Latn-RS" dirty="0" smtClean="0"/>
              <a:t>Биланс успјеха осигуравајућег друштва</a:t>
            </a:r>
            <a:endParaRPr lang="sr-Latn-BA" altLang="sr-Latn-R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109" y="1690689"/>
            <a:ext cx="10411691" cy="4435476"/>
          </a:xfrm>
          <a:extLst/>
        </p:spPr>
        <p:txBody>
          <a:bodyPr numCol="1">
            <a:normAutofit/>
          </a:bodyPr>
          <a:lstStyle/>
          <a:p>
            <a:pPr>
              <a:defRPr/>
            </a:pPr>
            <a:r>
              <a:rPr lang="sr-Cyrl-BA" dirty="0" smtClean="0"/>
              <a:t>Преглед остварених прихода и расхода осигуравајућег друштва у одређеном временском периоду </a:t>
            </a:r>
            <a:endParaRPr lang="sr-Cyrl-BA" dirty="0"/>
          </a:p>
          <a:p>
            <a:pPr>
              <a:defRPr/>
            </a:pPr>
            <a:endParaRPr lang="sr-Cyrl-BA" dirty="0" smtClean="0"/>
          </a:p>
          <a:p>
            <a:pPr>
              <a:defRPr/>
            </a:pPr>
            <a:r>
              <a:rPr lang="sr-Cyrl-BA" dirty="0" smtClean="0"/>
              <a:t>Пословни проходи			• Пословни расходи</a:t>
            </a:r>
          </a:p>
          <a:p>
            <a:pPr>
              <a:defRPr/>
            </a:pPr>
            <a:r>
              <a:rPr lang="sr-Cyrl-BA" dirty="0" smtClean="0"/>
              <a:t>Финансијски приходи			• Финансијски расходи</a:t>
            </a:r>
            <a:endParaRPr lang="sr-Cyrl-BA" dirty="0" smtClean="0"/>
          </a:p>
          <a:p>
            <a:pPr>
              <a:defRPr/>
            </a:pPr>
            <a:r>
              <a:rPr lang="sr-Cyrl-BA" dirty="0" smtClean="0"/>
              <a:t>Остали </a:t>
            </a:r>
            <a:r>
              <a:rPr lang="sr-Cyrl-BA" dirty="0" smtClean="0"/>
              <a:t>приходи				• Остали </a:t>
            </a:r>
            <a:r>
              <a:rPr lang="sr-Cyrl-BA" dirty="0"/>
              <a:t>расходи</a:t>
            </a:r>
          </a:p>
          <a:p>
            <a:pPr>
              <a:defRPr/>
            </a:pPr>
            <a:endParaRPr lang="sr-Cyrl-BA" dirty="0" smtClean="0"/>
          </a:p>
          <a:p>
            <a:pPr>
              <a:defRPr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9096871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4"/>
          <p:cNvGrpSpPr>
            <a:grpSpLocks/>
          </p:cNvGrpSpPr>
          <p:nvPr/>
        </p:nvGrpSpPr>
        <p:grpSpPr bwMode="auto">
          <a:xfrm>
            <a:off x="2209800" y="381000"/>
            <a:ext cx="8001000" cy="6096000"/>
            <a:chOff x="685810" y="381002"/>
            <a:chExt cx="8000990" cy="6095997"/>
          </a:xfrm>
        </p:grpSpPr>
        <p:sp>
          <p:nvSpPr>
            <p:cNvPr id="6" name="Freeform 5"/>
            <p:cNvSpPr/>
            <p:nvPr/>
          </p:nvSpPr>
          <p:spPr>
            <a:xfrm>
              <a:off x="2822582" y="3373439"/>
              <a:ext cx="606424" cy="277812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392188" y="0"/>
                  </a:lnTo>
                  <a:lnTo>
                    <a:pt x="392188" y="2777135"/>
                  </a:lnTo>
                  <a:lnTo>
                    <a:pt x="605914" y="2777135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2822582" y="3373439"/>
              <a:ext cx="606424" cy="190499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392188" y="0"/>
                  </a:lnTo>
                  <a:lnTo>
                    <a:pt x="392188" y="1905000"/>
                  </a:lnTo>
                  <a:lnTo>
                    <a:pt x="605914" y="190500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2822582" y="3373439"/>
              <a:ext cx="606424" cy="99060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392188" y="0"/>
                  </a:lnTo>
                  <a:lnTo>
                    <a:pt x="392188" y="990598"/>
                  </a:lnTo>
                  <a:lnTo>
                    <a:pt x="605914" y="990598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2822582" y="3328989"/>
              <a:ext cx="606424" cy="9048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45720"/>
                  </a:moveTo>
                  <a:lnTo>
                    <a:pt x="605914" y="4572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2822582" y="2535239"/>
              <a:ext cx="606424" cy="83820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838199"/>
                  </a:moveTo>
                  <a:lnTo>
                    <a:pt x="392188" y="838199"/>
                  </a:lnTo>
                  <a:lnTo>
                    <a:pt x="392188" y="0"/>
                  </a:lnTo>
                  <a:lnTo>
                    <a:pt x="605914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2822582" y="1620839"/>
              <a:ext cx="606424" cy="175259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752601"/>
                  </a:moveTo>
                  <a:lnTo>
                    <a:pt x="392188" y="1752601"/>
                  </a:lnTo>
                  <a:lnTo>
                    <a:pt x="392188" y="0"/>
                  </a:lnTo>
                  <a:lnTo>
                    <a:pt x="605914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2822582" y="706440"/>
              <a:ext cx="606424" cy="266699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2666996"/>
                  </a:moveTo>
                  <a:lnTo>
                    <a:pt x="392188" y="2666996"/>
                  </a:lnTo>
                  <a:lnTo>
                    <a:pt x="392188" y="0"/>
                  </a:lnTo>
                  <a:lnTo>
                    <a:pt x="605914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685810" y="2480663"/>
              <a:ext cx="2285989" cy="1883866"/>
            </a:xfrm>
            <a:custGeom>
              <a:avLst/>
              <a:gdLst>
                <a:gd name="connsiteX0" fmla="*/ 0 w 2137264"/>
                <a:gd name="connsiteY0" fmla="*/ 0 h 1786535"/>
                <a:gd name="connsiteX1" fmla="*/ 2137264 w 2137264"/>
                <a:gd name="connsiteY1" fmla="*/ 0 h 1786535"/>
                <a:gd name="connsiteX2" fmla="*/ 2137264 w 2137264"/>
                <a:gd name="connsiteY2" fmla="*/ 1786535 h 1786535"/>
                <a:gd name="connsiteX3" fmla="*/ 0 w 2137264"/>
                <a:gd name="connsiteY3" fmla="*/ 1786535 h 1786535"/>
                <a:gd name="connsiteX4" fmla="*/ 0 w 2137264"/>
                <a:gd name="connsiteY4" fmla="*/ 0 h 1786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7264" h="1786535">
                  <a:moveTo>
                    <a:pt x="0" y="0"/>
                  </a:moveTo>
                  <a:lnTo>
                    <a:pt x="2137264" y="0"/>
                  </a:lnTo>
                  <a:lnTo>
                    <a:pt x="2137264" y="1786535"/>
                  </a:lnTo>
                  <a:lnTo>
                    <a:pt x="0" y="1786535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41275" tIns="41275" rIns="41275" bIns="41275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800" dirty="0"/>
                <a:t>Приходи осигуравајуће организације </a:t>
              </a:r>
              <a:endParaRPr lang="en-US" sz="2800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3428990" y="381002"/>
              <a:ext cx="5257810" cy="651865"/>
            </a:xfrm>
            <a:custGeom>
              <a:avLst/>
              <a:gdLst>
                <a:gd name="connsiteX0" fmla="*/ 0 w 2137264"/>
                <a:gd name="connsiteY0" fmla="*/ 0 h 651865"/>
                <a:gd name="connsiteX1" fmla="*/ 2137264 w 2137264"/>
                <a:gd name="connsiteY1" fmla="*/ 0 h 651865"/>
                <a:gd name="connsiteX2" fmla="*/ 2137264 w 2137264"/>
                <a:gd name="connsiteY2" fmla="*/ 651865 h 651865"/>
                <a:gd name="connsiteX3" fmla="*/ 0 w 2137264"/>
                <a:gd name="connsiteY3" fmla="*/ 651865 h 651865"/>
                <a:gd name="connsiteX4" fmla="*/ 0 w 2137264"/>
                <a:gd name="connsiteY4" fmla="*/ 0 h 6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7264" h="651865">
                  <a:moveTo>
                    <a:pt x="0" y="0"/>
                  </a:moveTo>
                  <a:lnTo>
                    <a:pt x="2137264" y="0"/>
                  </a:lnTo>
                  <a:lnTo>
                    <a:pt x="2137264" y="651865"/>
                  </a:lnTo>
                  <a:lnTo>
                    <a:pt x="0" y="651865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670" tIns="26670" rIns="26670" bIns="26670" spcCol="1270" anchor="ctr"/>
            <a:lstStyle/>
            <a:p>
              <a:pPr algn="ctr" defTabSz="18669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Премија осигурања</a:t>
              </a:r>
              <a:endParaRPr lang="en-US" sz="2000" dirty="0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3428990" y="1295397"/>
              <a:ext cx="5257810" cy="651865"/>
            </a:xfrm>
            <a:custGeom>
              <a:avLst/>
              <a:gdLst>
                <a:gd name="connsiteX0" fmla="*/ 0 w 2137264"/>
                <a:gd name="connsiteY0" fmla="*/ 0 h 651865"/>
                <a:gd name="connsiteX1" fmla="*/ 2137264 w 2137264"/>
                <a:gd name="connsiteY1" fmla="*/ 0 h 651865"/>
                <a:gd name="connsiteX2" fmla="*/ 2137264 w 2137264"/>
                <a:gd name="connsiteY2" fmla="*/ 651865 h 651865"/>
                <a:gd name="connsiteX3" fmla="*/ 0 w 2137264"/>
                <a:gd name="connsiteY3" fmla="*/ 651865 h 651865"/>
                <a:gd name="connsiteX4" fmla="*/ 0 w 2137264"/>
                <a:gd name="connsiteY4" fmla="*/ 0 h 6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7264" h="651865">
                  <a:moveTo>
                    <a:pt x="0" y="0"/>
                  </a:moveTo>
                  <a:lnTo>
                    <a:pt x="2137264" y="0"/>
                  </a:lnTo>
                  <a:lnTo>
                    <a:pt x="2137264" y="651865"/>
                  </a:lnTo>
                  <a:lnTo>
                    <a:pt x="0" y="651865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670" tIns="26670" rIns="26670" bIns="26670" spcCol="1270" anchor="ctr"/>
            <a:lstStyle/>
            <a:p>
              <a:pPr algn="ctr" defTabSz="18669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Премија активних реосигурања и саосигурања</a:t>
              </a:r>
              <a:endParaRPr lang="en-US" sz="2000" dirty="0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3428990" y="2209799"/>
              <a:ext cx="5257810" cy="651865"/>
            </a:xfrm>
            <a:custGeom>
              <a:avLst/>
              <a:gdLst>
                <a:gd name="connsiteX0" fmla="*/ 0 w 2137264"/>
                <a:gd name="connsiteY0" fmla="*/ 0 h 651865"/>
                <a:gd name="connsiteX1" fmla="*/ 2137264 w 2137264"/>
                <a:gd name="connsiteY1" fmla="*/ 0 h 651865"/>
                <a:gd name="connsiteX2" fmla="*/ 2137264 w 2137264"/>
                <a:gd name="connsiteY2" fmla="*/ 651865 h 651865"/>
                <a:gd name="connsiteX3" fmla="*/ 0 w 2137264"/>
                <a:gd name="connsiteY3" fmla="*/ 651865 h 651865"/>
                <a:gd name="connsiteX4" fmla="*/ 0 w 2137264"/>
                <a:gd name="connsiteY4" fmla="*/ 0 h 6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7264" h="651865">
                  <a:moveTo>
                    <a:pt x="0" y="0"/>
                  </a:moveTo>
                  <a:lnTo>
                    <a:pt x="2137264" y="0"/>
                  </a:lnTo>
                  <a:lnTo>
                    <a:pt x="2137264" y="651865"/>
                  </a:lnTo>
                  <a:lnTo>
                    <a:pt x="0" y="651865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670" tIns="26670" rIns="26670" bIns="26670" spcCol="1270" anchor="ctr"/>
            <a:lstStyle/>
            <a:p>
              <a:pPr algn="ctr" defTabSz="18669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Приходи од финансирања (пласамана)</a:t>
              </a:r>
              <a:endParaRPr lang="en-US" sz="2000" dirty="0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28990" y="3047999"/>
              <a:ext cx="5257810" cy="651865"/>
            </a:xfrm>
            <a:custGeom>
              <a:avLst/>
              <a:gdLst>
                <a:gd name="connsiteX0" fmla="*/ 0 w 2137264"/>
                <a:gd name="connsiteY0" fmla="*/ 0 h 651865"/>
                <a:gd name="connsiteX1" fmla="*/ 2137264 w 2137264"/>
                <a:gd name="connsiteY1" fmla="*/ 0 h 651865"/>
                <a:gd name="connsiteX2" fmla="*/ 2137264 w 2137264"/>
                <a:gd name="connsiteY2" fmla="*/ 651865 h 651865"/>
                <a:gd name="connsiteX3" fmla="*/ 0 w 2137264"/>
                <a:gd name="connsiteY3" fmla="*/ 651865 h 651865"/>
                <a:gd name="connsiteX4" fmla="*/ 0 w 2137264"/>
                <a:gd name="connsiteY4" fmla="*/ 0 h 6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7264" h="651865">
                  <a:moveTo>
                    <a:pt x="0" y="0"/>
                  </a:moveTo>
                  <a:lnTo>
                    <a:pt x="2137264" y="0"/>
                  </a:lnTo>
                  <a:lnTo>
                    <a:pt x="2137264" y="651865"/>
                  </a:lnTo>
                  <a:lnTo>
                    <a:pt x="0" y="651865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670" tIns="26670" rIns="26670" bIns="26670" spcCol="1270" anchor="ctr"/>
            <a:lstStyle/>
            <a:p>
              <a:pPr algn="ctr" defTabSz="18669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Приходи од регреса</a:t>
              </a:r>
              <a:endParaRPr lang="en-US" sz="2000" dirty="0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3428990" y="4038597"/>
              <a:ext cx="5257810" cy="651865"/>
            </a:xfrm>
            <a:custGeom>
              <a:avLst/>
              <a:gdLst>
                <a:gd name="connsiteX0" fmla="*/ 0 w 2137264"/>
                <a:gd name="connsiteY0" fmla="*/ 0 h 651865"/>
                <a:gd name="connsiteX1" fmla="*/ 2137264 w 2137264"/>
                <a:gd name="connsiteY1" fmla="*/ 0 h 651865"/>
                <a:gd name="connsiteX2" fmla="*/ 2137264 w 2137264"/>
                <a:gd name="connsiteY2" fmla="*/ 651865 h 651865"/>
                <a:gd name="connsiteX3" fmla="*/ 0 w 2137264"/>
                <a:gd name="connsiteY3" fmla="*/ 651865 h 651865"/>
                <a:gd name="connsiteX4" fmla="*/ 0 w 2137264"/>
                <a:gd name="connsiteY4" fmla="*/ 0 h 6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7264" h="651865">
                  <a:moveTo>
                    <a:pt x="0" y="0"/>
                  </a:moveTo>
                  <a:lnTo>
                    <a:pt x="2137264" y="0"/>
                  </a:lnTo>
                  <a:lnTo>
                    <a:pt x="2137264" y="651865"/>
                  </a:lnTo>
                  <a:lnTo>
                    <a:pt x="0" y="651865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670" tIns="26670" rIns="26670" bIns="26670" spcCol="1270" anchor="ctr"/>
            <a:lstStyle/>
            <a:p>
              <a:pPr algn="ctr" defTabSz="18669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Капитални добици</a:t>
              </a:r>
              <a:endParaRPr lang="en-US" sz="2000" dirty="0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3428990" y="4952999"/>
              <a:ext cx="5257810" cy="651865"/>
            </a:xfrm>
            <a:custGeom>
              <a:avLst/>
              <a:gdLst>
                <a:gd name="connsiteX0" fmla="*/ 0 w 2137264"/>
                <a:gd name="connsiteY0" fmla="*/ 0 h 651865"/>
                <a:gd name="connsiteX1" fmla="*/ 2137264 w 2137264"/>
                <a:gd name="connsiteY1" fmla="*/ 0 h 651865"/>
                <a:gd name="connsiteX2" fmla="*/ 2137264 w 2137264"/>
                <a:gd name="connsiteY2" fmla="*/ 651865 h 651865"/>
                <a:gd name="connsiteX3" fmla="*/ 0 w 2137264"/>
                <a:gd name="connsiteY3" fmla="*/ 651865 h 651865"/>
                <a:gd name="connsiteX4" fmla="*/ 0 w 2137264"/>
                <a:gd name="connsiteY4" fmla="*/ 0 h 6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7264" h="651865">
                  <a:moveTo>
                    <a:pt x="0" y="0"/>
                  </a:moveTo>
                  <a:lnTo>
                    <a:pt x="2137264" y="0"/>
                  </a:lnTo>
                  <a:lnTo>
                    <a:pt x="2137264" y="651865"/>
                  </a:lnTo>
                  <a:lnTo>
                    <a:pt x="0" y="651865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670" tIns="26670" rIns="26670" bIns="26670" spcCol="1270" anchor="ctr"/>
            <a:lstStyle/>
            <a:p>
              <a:pPr algn="ctr" defTabSz="18669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Приходи по основу раније исплаћених штета из пасивних саосигурања и реосигурања </a:t>
              </a:r>
              <a:endParaRPr lang="en-US" sz="2000" dirty="0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3428990" y="5825134"/>
              <a:ext cx="5257810" cy="651865"/>
            </a:xfrm>
            <a:custGeom>
              <a:avLst/>
              <a:gdLst>
                <a:gd name="connsiteX0" fmla="*/ 0 w 2137264"/>
                <a:gd name="connsiteY0" fmla="*/ 0 h 651865"/>
                <a:gd name="connsiteX1" fmla="*/ 2137264 w 2137264"/>
                <a:gd name="connsiteY1" fmla="*/ 0 h 651865"/>
                <a:gd name="connsiteX2" fmla="*/ 2137264 w 2137264"/>
                <a:gd name="connsiteY2" fmla="*/ 651865 h 651865"/>
                <a:gd name="connsiteX3" fmla="*/ 0 w 2137264"/>
                <a:gd name="connsiteY3" fmla="*/ 651865 h 651865"/>
                <a:gd name="connsiteX4" fmla="*/ 0 w 2137264"/>
                <a:gd name="connsiteY4" fmla="*/ 0 h 6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7264" h="651865">
                  <a:moveTo>
                    <a:pt x="0" y="0"/>
                  </a:moveTo>
                  <a:lnTo>
                    <a:pt x="2137264" y="0"/>
                  </a:lnTo>
                  <a:lnTo>
                    <a:pt x="2137264" y="651865"/>
                  </a:lnTo>
                  <a:lnTo>
                    <a:pt x="0" y="651865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670" tIns="26670" rIns="26670" bIns="26670" spcCol="1270" anchor="ctr"/>
            <a:lstStyle/>
            <a:p>
              <a:pPr algn="ctr" defTabSz="18669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Ванредни приходи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4091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34" name="Group 4"/>
          <p:cNvGrpSpPr>
            <a:grpSpLocks/>
          </p:cNvGrpSpPr>
          <p:nvPr/>
        </p:nvGrpSpPr>
        <p:grpSpPr bwMode="auto">
          <a:xfrm>
            <a:off x="1954213" y="298450"/>
            <a:ext cx="8318500" cy="6356350"/>
            <a:chOff x="457200" y="304802"/>
            <a:chExt cx="8319655" cy="6356374"/>
          </a:xfrm>
        </p:grpSpPr>
        <p:sp>
          <p:nvSpPr>
            <p:cNvPr id="6" name="Freeform 5"/>
            <p:cNvSpPr/>
            <p:nvPr/>
          </p:nvSpPr>
          <p:spPr>
            <a:xfrm>
              <a:off x="2256087" y="3505214"/>
              <a:ext cx="487431" cy="274321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337446" y="0"/>
                  </a:lnTo>
                  <a:lnTo>
                    <a:pt x="337446" y="2743202"/>
                  </a:lnTo>
                  <a:lnTo>
                    <a:pt x="486879" y="274320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2256087" y="3505214"/>
              <a:ext cx="487431" cy="213360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337446" y="0"/>
                  </a:lnTo>
                  <a:lnTo>
                    <a:pt x="337446" y="2133602"/>
                  </a:lnTo>
                  <a:lnTo>
                    <a:pt x="486879" y="213360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2256087" y="3505214"/>
              <a:ext cx="487431" cy="144780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337446" y="0"/>
                  </a:lnTo>
                  <a:lnTo>
                    <a:pt x="337446" y="1447798"/>
                  </a:lnTo>
                  <a:lnTo>
                    <a:pt x="486879" y="1447798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2256087" y="3505214"/>
              <a:ext cx="487431" cy="76200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337446" y="0"/>
                  </a:lnTo>
                  <a:lnTo>
                    <a:pt x="337446" y="761998"/>
                  </a:lnTo>
                  <a:lnTo>
                    <a:pt x="486879" y="761998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2256087" y="3505214"/>
              <a:ext cx="487431" cy="15240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337446" y="0"/>
                  </a:lnTo>
                  <a:lnTo>
                    <a:pt x="337446" y="152399"/>
                  </a:lnTo>
                  <a:lnTo>
                    <a:pt x="486879" y="152399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2256087" y="3048012"/>
              <a:ext cx="487431" cy="45720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457200"/>
                  </a:moveTo>
                  <a:lnTo>
                    <a:pt x="337446" y="457200"/>
                  </a:lnTo>
                  <a:lnTo>
                    <a:pt x="337446" y="0"/>
                  </a:lnTo>
                  <a:lnTo>
                    <a:pt x="486879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2256087" y="2438410"/>
              <a:ext cx="487431" cy="106680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066799"/>
                  </a:moveTo>
                  <a:lnTo>
                    <a:pt x="337446" y="1066799"/>
                  </a:lnTo>
                  <a:lnTo>
                    <a:pt x="337446" y="0"/>
                  </a:lnTo>
                  <a:lnTo>
                    <a:pt x="486879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2256087" y="1828808"/>
              <a:ext cx="487431" cy="167640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676399"/>
                  </a:moveTo>
                  <a:lnTo>
                    <a:pt x="337446" y="1676399"/>
                  </a:lnTo>
                  <a:lnTo>
                    <a:pt x="337446" y="0"/>
                  </a:lnTo>
                  <a:lnTo>
                    <a:pt x="486879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2256087" y="1219205"/>
              <a:ext cx="487431" cy="228600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2285998"/>
                  </a:moveTo>
                  <a:lnTo>
                    <a:pt x="337446" y="2285998"/>
                  </a:lnTo>
                  <a:lnTo>
                    <a:pt x="337446" y="0"/>
                  </a:lnTo>
                  <a:lnTo>
                    <a:pt x="486879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2256087" y="609603"/>
              <a:ext cx="487431" cy="289561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2895598"/>
                  </a:moveTo>
                  <a:lnTo>
                    <a:pt x="337446" y="2895598"/>
                  </a:lnTo>
                  <a:lnTo>
                    <a:pt x="337446" y="0"/>
                  </a:lnTo>
                  <a:lnTo>
                    <a:pt x="486879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457200" y="2285999"/>
              <a:ext cx="1799125" cy="2436969"/>
            </a:xfrm>
            <a:custGeom>
              <a:avLst/>
              <a:gdLst>
                <a:gd name="connsiteX0" fmla="*/ 0 w 1799125"/>
                <a:gd name="connsiteY0" fmla="*/ 0 h 2436969"/>
                <a:gd name="connsiteX1" fmla="*/ 1799125 w 1799125"/>
                <a:gd name="connsiteY1" fmla="*/ 0 h 2436969"/>
                <a:gd name="connsiteX2" fmla="*/ 1799125 w 1799125"/>
                <a:gd name="connsiteY2" fmla="*/ 2436969 h 2436969"/>
                <a:gd name="connsiteX3" fmla="*/ 0 w 1799125"/>
                <a:gd name="connsiteY3" fmla="*/ 2436969 h 2436969"/>
                <a:gd name="connsiteX4" fmla="*/ 0 w 1799125"/>
                <a:gd name="connsiteY4" fmla="*/ 0 h 2436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9125" h="2436969">
                  <a:moveTo>
                    <a:pt x="0" y="0"/>
                  </a:moveTo>
                  <a:lnTo>
                    <a:pt x="1799125" y="0"/>
                  </a:lnTo>
                  <a:lnTo>
                    <a:pt x="1799125" y="2436969"/>
                  </a:lnTo>
                  <a:lnTo>
                    <a:pt x="0" y="24369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37465" tIns="37465" rIns="37465" bIns="37465" spcCol="1270" anchor="ctr"/>
            <a:lstStyle/>
            <a:p>
              <a:pPr algn="ctr" defTabSz="26225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800" dirty="0"/>
                <a:t>Расходи организа -ције за осигурање</a:t>
              </a:r>
              <a:endParaRPr lang="en-US" sz="2800" dirty="0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2743204" y="304802"/>
              <a:ext cx="6019796" cy="455769"/>
            </a:xfrm>
            <a:custGeom>
              <a:avLst/>
              <a:gdLst>
                <a:gd name="connsiteX0" fmla="*/ 0 w 1494327"/>
                <a:gd name="connsiteY0" fmla="*/ 0 h 455769"/>
                <a:gd name="connsiteX1" fmla="*/ 1494327 w 1494327"/>
                <a:gd name="connsiteY1" fmla="*/ 0 h 455769"/>
                <a:gd name="connsiteX2" fmla="*/ 1494327 w 1494327"/>
                <a:gd name="connsiteY2" fmla="*/ 455769 h 455769"/>
                <a:gd name="connsiteX3" fmla="*/ 0 w 1494327"/>
                <a:gd name="connsiteY3" fmla="*/ 455769 h 455769"/>
                <a:gd name="connsiteX4" fmla="*/ 0 w 1494327"/>
                <a:gd name="connsiteY4" fmla="*/ 0 h 45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327" h="455769">
                  <a:moveTo>
                    <a:pt x="0" y="0"/>
                  </a:moveTo>
                  <a:lnTo>
                    <a:pt x="1494327" y="0"/>
                  </a:lnTo>
                  <a:lnTo>
                    <a:pt x="1494327" y="455769"/>
                  </a:lnTo>
                  <a:lnTo>
                    <a:pt x="0" y="4557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18415" tIns="18415" rIns="18415" bIns="18415" spcCol="1270" anchor="ctr"/>
            <a:lstStyle/>
            <a:p>
              <a:pPr algn="ctr" defTabSz="1289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Расходи за штете</a:t>
              </a:r>
              <a:endParaRPr lang="en-US" sz="2000" dirty="0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2743204" y="886709"/>
              <a:ext cx="6019796" cy="455769"/>
            </a:xfrm>
            <a:custGeom>
              <a:avLst/>
              <a:gdLst>
                <a:gd name="connsiteX0" fmla="*/ 0 w 1494327"/>
                <a:gd name="connsiteY0" fmla="*/ 0 h 455769"/>
                <a:gd name="connsiteX1" fmla="*/ 1494327 w 1494327"/>
                <a:gd name="connsiteY1" fmla="*/ 0 h 455769"/>
                <a:gd name="connsiteX2" fmla="*/ 1494327 w 1494327"/>
                <a:gd name="connsiteY2" fmla="*/ 455769 h 455769"/>
                <a:gd name="connsiteX3" fmla="*/ 0 w 1494327"/>
                <a:gd name="connsiteY3" fmla="*/ 455769 h 455769"/>
                <a:gd name="connsiteX4" fmla="*/ 0 w 1494327"/>
                <a:gd name="connsiteY4" fmla="*/ 0 h 45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327" h="455769">
                  <a:moveTo>
                    <a:pt x="0" y="0"/>
                  </a:moveTo>
                  <a:lnTo>
                    <a:pt x="1494327" y="0"/>
                  </a:lnTo>
                  <a:lnTo>
                    <a:pt x="1494327" y="455769"/>
                  </a:lnTo>
                  <a:lnTo>
                    <a:pt x="0" y="4557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18415" tIns="18415" rIns="18415" bIns="18415" spcCol="1270" anchor="ctr"/>
            <a:lstStyle/>
            <a:p>
              <a:pPr algn="ctr" defTabSz="1289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Расходи за штете из активних саосигурања и реосигурања</a:t>
              </a:r>
              <a:endParaRPr lang="en-US" sz="2000" dirty="0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743204" y="1510128"/>
              <a:ext cx="6019796" cy="455769"/>
            </a:xfrm>
            <a:custGeom>
              <a:avLst/>
              <a:gdLst>
                <a:gd name="connsiteX0" fmla="*/ 0 w 1494327"/>
                <a:gd name="connsiteY0" fmla="*/ 0 h 455769"/>
                <a:gd name="connsiteX1" fmla="*/ 1494327 w 1494327"/>
                <a:gd name="connsiteY1" fmla="*/ 0 h 455769"/>
                <a:gd name="connsiteX2" fmla="*/ 1494327 w 1494327"/>
                <a:gd name="connsiteY2" fmla="*/ 455769 h 455769"/>
                <a:gd name="connsiteX3" fmla="*/ 0 w 1494327"/>
                <a:gd name="connsiteY3" fmla="*/ 455769 h 455769"/>
                <a:gd name="connsiteX4" fmla="*/ 0 w 1494327"/>
                <a:gd name="connsiteY4" fmla="*/ 0 h 45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327" h="455769">
                  <a:moveTo>
                    <a:pt x="0" y="0"/>
                  </a:moveTo>
                  <a:lnTo>
                    <a:pt x="1494327" y="0"/>
                  </a:lnTo>
                  <a:lnTo>
                    <a:pt x="1494327" y="455769"/>
                  </a:lnTo>
                  <a:lnTo>
                    <a:pt x="0" y="4557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18415" tIns="18415" rIns="18415" bIns="18415" spcCol="1270" anchor="ctr"/>
            <a:lstStyle/>
            <a:p>
              <a:pPr algn="ctr" defTabSz="1289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Расходи за премије пасивних саосигурања и реосигурања</a:t>
              </a:r>
              <a:endParaRPr lang="en-US" sz="2000" dirty="0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743204" y="2092036"/>
              <a:ext cx="6019796" cy="455769"/>
            </a:xfrm>
            <a:custGeom>
              <a:avLst/>
              <a:gdLst>
                <a:gd name="connsiteX0" fmla="*/ 0 w 1494327"/>
                <a:gd name="connsiteY0" fmla="*/ 0 h 455769"/>
                <a:gd name="connsiteX1" fmla="*/ 1494327 w 1494327"/>
                <a:gd name="connsiteY1" fmla="*/ 0 h 455769"/>
                <a:gd name="connsiteX2" fmla="*/ 1494327 w 1494327"/>
                <a:gd name="connsiteY2" fmla="*/ 455769 h 455769"/>
                <a:gd name="connsiteX3" fmla="*/ 0 w 1494327"/>
                <a:gd name="connsiteY3" fmla="*/ 455769 h 455769"/>
                <a:gd name="connsiteX4" fmla="*/ 0 w 1494327"/>
                <a:gd name="connsiteY4" fmla="*/ 0 h 45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327" h="455769">
                  <a:moveTo>
                    <a:pt x="0" y="0"/>
                  </a:moveTo>
                  <a:lnTo>
                    <a:pt x="1494327" y="0"/>
                  </a:lnTo>
                  <a:lnTo>
                    <a:pt x="1494327" y="455769"/>
                  </a:lnTo>
                  <a:lnTo>
                    <a:pt x="0" y="4557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18415" tIns="18415" rIns="18415" bIns="18415" spcCol="1270" anchor="ctr"/>
            <a:lstStyle/>
            <a:p>
              <a:pPr algn="ctr" defTabSz="1289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Расходи за превентивна улагања</a:t>
              </a:r>
              <a:endParaRPr lang="en-US" sz="2000" dirty="0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2743204" y="2666284"/>
              <a:ext cx="6019796" cy="455769"/>
            </a:xfrm>
            <a:custGeom>
              <a:avLst/>
              <a:gdLst>
                <a:gd name="connsiteX0" fmla="*/ 0 w 1494327"/>
                <a:gd name="connsiteY0" fmla="*/ 0 h 455769"/>
                <a:gd name="connsiteX1" fmla="*/ 1494327 w 1494327"/>
                <a:gd name="connsiteY1" fmla="*/ 0 h 455769"/>
                <a:gd name="connsiteX2" fmla="*/ 1494327 w 1494327"/>
                <a:gd name="connsiteY2" fmla="*/ 455769 h 455769"/>
                <a:gd name="connsiteX3" fmla="*/ 0 w 1494327"/>
                <a:gd name="connsiteY3" fmla="*/ 455769 h 455769"/>
                <a:gd name="connsiteX4" fmla="*/ 0 w 1494327"/>
                <a:gd name="connsiteY4" fmla="*/ 0 h 45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327" h="455769">
                  <a:moveTo>
                    <a:pt x="0" y="0"/>
                  </a:moveTo>
                  <a:lnTo>
                    <a:pt x="1494327" y="0"/>
                  </a:lnTo>
                  <a:lnTo>
                    <a:pt x="1494327" y="455769"/>
                  </a:lnTo>
                  <a:lnTo>
                    <a:pt x="0" y="4557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18415" tIns="18415" rIns="18415" bIns="18415" spcCol="1270" anchor="ctr"/>
            <a:lstStyle/>
            <a:p>
              <a:pPr algn="ctr" defTabSz="1289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Расходи за спровођење осигурања и реосигурања</a:t>
              </a:r>
              <a:endParaRPr lang="en-US" sz="2000" dirty="0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757059" y="3248173"/>
              <a:ext cx="6019796" cy="455769"/>
            </a:xfrm>
            <a:custGeom>
              <a:avLst/>
              <a:gdLst>
                <a:gd name="connsiteX0" fmla="*/ 0 w 1494327"/>
                <a:gd name="connsiteY0" fmla="*/ 0 h 455769"/>
                <a:gd name="connsiteX1" fmla="*/ 1494327 w 1494327"/>
                <a:gd name="connsiteY1" fmla="*/ 0 h 455769"/>
                <a:gd name="connsiteX2" fmla="*/ 1494327 w 1494327"/>
                <a:gd name="connsiteY2" fmla="*/ 455769 h 455769"/>
                <a:gd name="connsiteX3" fmla="*/ 0 w 1494327"/>
                <a:gd name="connsiteY3" fmla="*/ 455769 h 455769"/>
                <a:gd name="connsiteX4" fmla="*/ 0 w 1494327"/>
                <a:gd name="connsiteY4" fmla="*/ 0 h 45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327" h="455769">
                  <a:moveTo>
                    <a:pt x="0" y="0"/>
                  </a:moveTo>
                  <a:lnTo>
                    <a:pt x="1494327" y="0"/>
                  </a:lnTo>
                  <a:lnTo>
                    <a:pt x="1494327" y="455769"/>
                  </a:lnTo>
                  <a:lnTo>
                    <a:pt x="0" y="4557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18415" tIns="18415" rIns="18415" bIns="18415" spcCol="1270" anchor="ctr"/>
            <a:lstStyle/>
            <a:p>
              <a:pPr algn="ctr" defTabSz="1289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Расходи по основу регреса</a:t>
              </a:r>
              <a:endParaRPr lang="en-US" sz="2000" dirty="0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2743204" y="3885483"/>
              <a:ext cx="6019796" cy="455769"/>
            </a:xfrm>
            <a:custGeom>
              <a:avLst/>
              <a:gdLst>
                <a:gd name="connsiteX0" fmla="*/ 0 w 1494327"/>
                <a:gd name="connsiteY0" fmla="*/ 0 h 455769"/>
                <a:gd name="connsiteX1" fmla="*/ 1494327 w 1494327"/>
                <a:gd name="connsiteY1" fmla="*/ 0 h 455769"/>
                <a:gd name="connsiteX2" fmla="*/ 1494327 w 1494327"/>
                <a:gd name="connsiteY2" fmla="*/ 455769 h 455769"/>
                <a:gd name="connsiteX3" fmla="*/ 0 w 1494327"/>
                <a:gd name="connsiteY3" fmla="*/ 455769 h 455769"/>
                <a:gd name="connsiteX4" fmla="*/ 0 w 1494327"/>
                <a:gd name="connsiteY4" fmla="*/ 0 h 45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327" h="455769">
                  <a:moveTo>
                    <a:pt x="0" y="0"/>
                  </a:moveTo>
                  <a:lnTo>
                    <a:pt x="1494327" y="0"/>
                  </a:lnTo>
                  <a:lnTo>
                    <a:pt x="1494327" y="455769"/>
                  </a:lnTo>
                  <a:lnTo>
                    <a:pt x="0" y="4557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18415" tIns="18415" rIns="18415" bIns="18415" spcCol="1270" anchor="ctr"/>
            <a:lstStyle/>
            <a:p>
              <a:pPr algn="ctr" defTabSz="1289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Расходи за штете (процјена, ликвидација, судски трошкови, вјештачења)</a:t>
              </a:r>
              <a:endParaRPr lang="en-US" sz="2000" dirty="0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2743204" y="4571285"/>
              <a:ext cx="6019796" cy="769647"/>
            </a:xfrm>
            <a:custGeom>
              <a:avLst/>
              <a:gdLst>
                <a:gd name="connsiteX0" fmla="*/ 0 w 1494327"/>
                <a:gd name="connsiteY0" fmla="*/ 0 h 455769"/>
                <a:gd name="connsiteX1" fmla="*/ 1494327 w 1494327"/>
                <a:gd name="connsiteY1" fmla="*/ 0 h 455769"/>
                <a:gd name="connsiteX2" fmla="*/ 1494327 w 1494327"/>
                <a:gd name="connsiteY2" fmla="*/ 455769 h 455769"/>
                <a:gd name="connsiteX3" fmla="*/ 0 w 1494327"/>
                <a:gd name="connsiteY3" fmla="*/ 455769 h 455769"/>
                <a:gd name="connsiteX4" fmla="*/ 0 w 1494327"/>
                <a:gd name="connsiteY4" fmla="*/ 0 h 45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327" h="455769">
                  <a:moveTo>
                    <a:pt x="0" y="0"/>
                  </a:moveTo>
                  <a:lnTo>
                    <a:pt x="1494327" y="0"/>
                  </a:lnTo>
                  <a:lnTo>
                    <a:pt x="1494327" y="455769"/>
                  </a:lnTo>
                  <a:lnTo>
                    <a:pt x="0" y="4557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18415" tIns="18415" rIns="18415" bIns="18415" spcCol="1270" anchor="ctr"/>
            <a:lstStyle/>
            <a:p>
              <a:pPr algn="ctr" defTabSz="1289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Издвајања на крају пословне године која се односе на: преносне премије и резервисања за штете (редовне, масовне и катастрофалне</a:t>
              </a:r>
              <a:endParaRPr lang="en-US" sz="2000" dirty="0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2750132" y="5565942"/>
              <a:ext cx="6019796" cy="455769"/>
            </a:xfrm>
            <a:custGeom>
              <a:avLst/>
              <a:gdLst>
                <a:gd name="connsiteX0" fmla="*/ 0 w 1494327"/>
                <a:gd name="connsiteY0" fmla="*/ 0 h 455769"/>
                <a:gd name="connsiteX1" fmla="*/ 1494327 w 1494327"/>
                <a:gd name="connsiteY1" fmla="*/ 0 h 455769"/>
                <a:gd name="connsiteX2" fmla="*/ 1494327 w 1494327"/>
                <a:gd name="connsiteY2" fmla="*/ 455769 h 455769"/>
                <a:gd name="connsiteX3" fmla="*/ 0 w 1494327"/>
                <a:gd name="connsiteY3" fmla="*/ 455769 h 455769"/>
                <a:gd name="connsiteX4" fmla="*/ 0 w 1494327"/>
                <a:gd name="connsiteY4" fmla="*/ 0 h 45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327" h="455769">
                  <a:moveTo>
                    <a:pt x="0" y="0"/>
                  </a:moveTo>
                  <a:lnTo>
                    <a:pt x="1494327" y="0"/>
                  </a:lnTo>
                  <a:lnTo>
                    <a:pt x="1494327" y="455769"/>
                  </a:lnTo>
                  <a:lnTo>
                    <a:pt x="0" y="4557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18415" tIns="18415" rIns="18415" bIns="18415" spcCol="1270" anchor="ctr"/>
            <a:lstStyle/>
            <a:p>
              <a:pPr algn="ctr" defTabSz="1289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Капитални губитци</a:t>
              </a:r>
              <a:endParaRPr lang="en-US" sz="2000" dirty="0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2757059" y="6205407"/>
              <a:ext cx="6019796" cy="455769"/>
            </a:xfrm>
            <a:custGeom>
              <a:avLst/>
              <a:gdLst>
                <a:gd name="connsiteX0" fmla="*/ 0 w 1494327"/>
                <a:gd name="connsiteY0" fmla="*/ 0 h 455769"/>
                <a:gd name="connsiteX1" fmla="*/ 1494327 w 1494327"/>
                <a:gd name="connsiteY1" fmla="*/ 0 h 455769"/>
                <a:gd name="connsiteX2" fmla="*/ 1494327 w 1494327"/>
                <a:gd name="connsiteY2" fmla="*/ 455769 h 455769"/>
                <a:gd name="connsiteX3" fmla="*/ 0 w 1494327"/>
                <a:gd name="connsiteY3" fmla="*/ 455769 h 455769"/>
                <a:gd name="connsiteX4" fmla="*/ 0 w 1494327"/>
                <a:gd name="connsiteY4" fmla="*/ 0 h 455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327" h="455769">
                  <a:moveTo>
                    <a:pt x="0" y="0"/>
                  </a:moveTo>
                  <a:lnTo>
                    <a:pt x="1494327" y="0"/>
                  </a:lnTo>
                  <a:lnTo>
                    <a:pt x="1494327" y="455769"/>
                  </a:lnTo>
                  <a:lnTo>
                    <a:pt x="0" y="4557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18415" tIns="18415" rIns="18415" bIns="18415" spcCol="1270" anchor="ctr"/>
            <a:lstStyle/>
            <a:p>
              <a:pPr algn="ctr" defTabSz="1289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r-Cyrl-CS" sz="2000" dirty="0"/>
                <a:t>Ванредни расходи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9416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RS" altLang="sr-Latn-RS" sz="4000" b="1"/>
              <a:t>Интерно (пул) саосигурање</a:t>
            </a:r>
            <a:endParaRPr lang="en-US" altLang="sr-Latn-RS" sz="4000" b="1"/>
          </a:p>
        </p:txBody>
      </p:sp>
      <p:grpSp>
        <p:nvGrpSpPr>
          <p:cNvPr id="62467" name="Group 2"/>
          <p:cNvGrpSpPr>
            <a:grpSpLocks/>
          </p:cNvGrpSpPr>
          <p:nvPr/>
        </p:nvGrpSpPr>
        <p:grpSpPr bwMode="auto">
          <a:xfrm>
            <a:off x="3121026" y="1303338"/>
            <a:ext cx="7104063" cy="5351462"/>
            <a:chOff x="1617608" y="1328176"/>
            <a:chExt cx="7105024" cy="5350878"/>
          </a:xfrm>
        </p:grpSpPr>
        <p:sp>
          <p:nvSpPr>
            <p:cNvPr id="4" name="Freeform 3"/>
            <p:cNvSpPr/>
            <p:nvPr/>
          </p:nvSpPr>
          <p:spPr>
            <a:xfrm>
              <a:off x="3965893" y="3453628"/>
              <a:ext cx="2246676" cy="1657889"/>
            </a:xfrm>
            <a:custGeom>
              <a:avLst/>
              <a:gdLst>
                <a:gd name="connsiteX0" fmla="*/ 0 w 1657889"/>
                <a:gd name="connsiteY0" fmla="*/ 828945 h 1657889"/>
                <a:gd name="connsiteX1" fmla="*/ 828945 w 1657889"/>
                <a:gd name="connsiteY1" fmla="*/ 0 h 1657889"/>
                <a:gd name="connsiteX2" fmla="*/ 1657890 w 1657889"/>
                <a:gd name="connsiteY2" fmla="*/ 828945 h 1657889"/>
                <a:gd name="connsiteX3" fmla="*/ 828945 w 1657889"/>
                <a:gd name="connsiteY3" fmla="*/ 1657890 h 1657889"/>
                <a:gd name="connsiteX4" fmla="*/ 0 w 1657889"/>
                <a:gd name="connsiteY4" fmla="*/ 828945 h 1657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889" h="1657889">
                  <a:moveTo>
                    <a:pt x="0" y="828945"/>
                  </a:moveTo>
                  <a:cubicBezTo>
                    <a:pt x="0" y="371131"/>
                    <a:pt x="371131" y="0"/>
                    <a:pt x="828945" y="0"/>
                  </a:cubicBezTo>
                  <a:cubicBezTo>
                    <a:pt x="1286759" y="0"/>
                    <a:pt x="1657890" y="371131"/>
                    <a:pt x="1657890" y="828945"/>
                  </a:cubicBezTo>
                  <a:cubicBezTo>
                    <a:pt x="1657890" y="1286759"/>
                    <a:pt x="1286759" y="1657890"/>
                    <a:pt x="828945" y="1657890"/>
                  </a:cubicBezTo>
                  <a:cubicBezTo>
                    <a:pt x="371131" y="1657890"/>
                    <a:pt x="0" y="1286759"/>
                    <a:pt x="0" y="82894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51047" tIns="251047" rIns="251047" bIns="251047" spcCol="1270" anchor="ctr"/>
            <a:lstStyle/>
            <a:p>
              <a:pPr algn="ctr">
                <a:defRPr/>
              </a:pPr>
              <a:r>
                <a:rPr lang="sr-Cyrl-RS" sz="2000" dirty="0">
                  <a:ln/>
                  <a:latin typeface="Arial" charset="0"/>
                </a:rPr>
                <a:t>ОСИГУРАВАЧ (ЛИДЕР)</a:t>
              </a:r>
              <a:endParaRPr lang="en-US" sz="2000" dirty="0">
                <a:ln/>
                <a:latin typeface="Arial" charset="0"/>
              </a:endParaRPr>
            </a:p>
          </p:txBody>
        </p:sp>
        <p:sp>
          <p:nvSpPr>
            <p:cNvPr id="5" name="Freeform 4"/>
            <p:cNvSpPr/>
            <p:nvPr/>
          </p:nvSpPr>
          <p:spPr>
            <a:xfrm rot="16200000">
              <a:off x="4742292" y="3194870"/>
              <a:ext cx="498421" cy="19053"/>
            </a:xfrm>
            <a:custGeom>
              <a:avLst/>
              <a:gdLst>
                <a:gd name="connsiteX0" fmla="*/ 0 w 498042"/>
                <a:gd name="connsiteY0" fmla="*/ 9645 h 19291"/>
                <a:gd name="connsiteX1" fmla="*/ 498042 w 498042"/>
                <a:gd name="connsiteY1" fmla="*/ 9645 h 19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98042" h="19291">
                  <a:moveTo>
                    <a:pt x="0" y="9645"/>
                  </a:moveTo>
                  <a:lnTo>
                    <a:pt x="498042" y="9645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249270" tIns="-2806" rIns="249270" bIns="-2805" spcCol="1270" anchor="ctr"/>
            <a:lstStyle/>
            <a:p>
              <a:pPr algn="ctr" defTabSz="222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500"/>
            </a:p>
          </p:txBody>
        </p:sp>
        <p:sp>
          <p:nvSpPr>
            <p:cNvPr id="6" name="Freeform 5"/>
            <p:cNvSpPr/>
            <p:nvPr/>
          </p:nvSpPr>
          <p:spPr>
            <a:xfrm>
              <a:off x="3843322" y="1328176"/>
              <a:ext cx="2314845" cy="1657889"/>
            </a:xfrm>
            <a:custGeom>
              <a:avLst/>
              <a:gdLst>
                <a:gd name="connsiteX0" fmla="*/ 0 w 1657889"/>
                <a:gd name="connsiteY0" fmla="*/ 828945 h 1657889"/>
                <a:gd name="connsiteX1" fmla="*/ 828945 w 1657889"/>
                <a:gd name="connsiteY1" fmla="*/ 0 h 1657889"/>
                <a:gd name="connsiteX2" fmla="*/ 1657890 w 1657889"/>
                <a:gd name="connsiteY2" fmla="*/ 828945 h 1657889"/>
                <a:gd name="connsiteX3" fmla="*/ 828945 w 1657889"/>
                <a:gd name="connsiteY3" fmla="*/ 1657890 h 1657889"/>
                <a:gd name="connsiteX4" fmla="*/ 0 w 1657889"/>
                <a:gd name="connsiteY4" fmla="*/ 828945 h 1657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889" h="1657889">
                  <a:moveTo>
                    <a:pt x="0" y="828945"/>
                  </a:moveTo>
                  <a:cubicBezTo>
                    <a:pt x="0" y="371131"/>
                    <a:pt x="371131" y="0"/>
                    <a:pt x="828945" y="0"/>
                  </a:cubicBezTo>
                  <a:cubicBezTo>
                    <a:pt x="1286759" y="0"/>
                    <a:pt x="1657890" y="371131"/>
                    <a:pt x="1657890" y="828945"/>
                  </a:cubicBezTo>
                  <a:cubicBezTo>
                    <a:pt x="1657890" y="1286759"/>
                    <a:pt x="1286759" y="1657890"/>
                    <a:pt x="828945" y="1657890"/>
                  </a:cubicBezTo>
                  <a:cubicBezTo>
                    <a:pt x="371131" y="1657890"/>
                    <a:pt x="0" y="1286759"/>
                    <a:pt x="0" y="82894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4382" tIns="264382" rIns="264382" bIns="264382" spcCol="1270" anchor="ctr"/>
            <a:lstStyle/>
            <a:p>
              <a:pPr algn="ctr">
                <a:defRPr/>
              </a:pPr>
              <a:r>
                <a:rPr lang="sr-Latn-CS" sz="3400" dirty="0">
                  <a:ln/>
                  <a:latin typeface="Arial" charset="0"/>
                </a:rPr>
                <a:t>A</a:t>
              </a:r>
              <a:endParaRPr lang="en-US" sz="3400" dirty="0">
                <a:ln/>
                <a:latin typeface="Arial" charset="0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 rot="20520000">
              <a:off x="6172762" y="3939328"/>
              <a:ext cx="498542" cy="19048"/>
            </a:xfrm>
            <a:custGeom>
              <a:avLst/>
              <a:gdLst>
                <a:gd name="connsiteX0" fmla="*/ 0 w 498042"/>
                <a:gd name="connsiteY0" fmla="*/ 9645 h 19291"/>
                <a:gd name="connsiteX1" fmla="*/ 498042 w 498042"/>
                <a:gd name="connsiteY1" fmla="*/ 9645 h 19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98042" h="19291">
                  <a:moveTo>
                    <a:pt x="0" y="9645"/>
                  </a:moveTo>
                  <a:lnTo>
                    <a:pt x="498042" y="9645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249269" tIns="-2806" rIns="249270" bIns="-2806" spcCol="1270" anchor="ctr"/>
            <a:lstStyle/>
            <a:p>
              <a:pPr algn="ctr" defTabSz="222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500"/>
            </a:p>
          </p:txBody>
        </p:sp>
        <p:sp>
          <p:nvSpPr>
            <p:cNvPr id="8" name="Freeform 7"/>
            <p:cNvSpPr/>
            <p:nvPr/>
          </p:nvSpPr>
          <p:spPr>
            <a:xfrm>
              <a:off x="6477000" y="2631186"/>
              <a:ext cx="2245632" cy="1657889"/>
            </a:xfrm>
            <a:custGeom>
              <a:avLst/>
              <a:gdLst>
                <a:gd name="connsiteX0" fmla="*/ 0 w 1657889"/>
                <a:gd name="connsiteY0" fmla="*/ 828945 h 1657889"/>
                <a:gd name="connsiteX1" fmla="*/ 828945 w 1657889"/>
                <a:gd name="connsiteY1" fmla="*/ 0 h 1657889"/>
                <a:gd name="connsiteX2" fmla="*/ 1657890 w 1657889"/>
                <a:gd name="connsiteY2" fmla="*/ 828945 h 1657889"/>
                <a:gd name="connsiteX3" fmla="*/ 828945 w 1657889"/>
                <a:gd name="connsiteY3" fmla="*/ 1657890 h 1657889"/>
                <a:gd name="connsiteX4" fmla="*/ 0 w 1657889"/>
                <a:gd name="connsiteY4" fmla="*/ 828945 h 1657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889" h="1657889">
                  <a:moveTo>
                    <a:pt x="0" y="828945"/>
                  </a:moveTo>
                  <a:cubicBezTo>
                    <a:pt x="0" y="371131"/>
                    <a:pt x="371131" y="0"/>
                    <a:pt x="828945" y="0"/>
                  </a:cubicBezTo>
                  <a:cubicBezTo>
                    <a:pt x="1286759" y="0"/>
                    <a:pt x="1657890" y="371131"/>
                    <a:pt x="1657890" y="828945"/>
                  </a:cubicBezTo>
                  <a:cubicBezTo>
                    <a:pt x="1657890" y="1286759"/>
                    <a:pt x="1286759" y="1657890"/>
                    <a:pt x="828945" y="1657890"/>
                  </a:cubicBezTo>
                  <a:cubicBezTo>
                    <a:pt x="371131" y="1657890"/>
                    <a:pt x="0" y="1286759"/>
                    <a:pt x="0" y="82894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4382" tIns="264382" rIns="264382" bIns="264382" spcCol="1270" anchor="ctr"/>
            <a:lstStyle/>
            <a:p>
              <a:pPr algn="ctr">
                <a:defRPr/>
              </a:pPr>
              <a:r>
                <a:rPr lang="sr-Latn-CS" sz="3400">
                  <a:ln/>
                  <a:latin typeface="Arial" charset="0"/>
                </a:rPr>
                <a:t>B</a:t>
              </a:r>
              <a:endParaRPr lang="en-US" sz="3400">
                <a:ln/>
                <a:latin typeface="Arial" charset="0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 rot="3240000" flipV="1">
              <a:off x="5648083" y="5025811"/>
              <a:ext cx="498421" cy="344534"/>
            </a:xfrm>
            <a:custGeom>
              <a:avLst/>
              <a:gdLst>
                <a:gd name="connsiteX0" fmla="*/ 0 w 498042"/>
                <a:gd name="connsiteY0" fmla="*/ 9645 h 19291"/>
                <a:gd name="connsiteX1" fmla="*/ 498042 w 498042"/>
                <a:gd name="connsiteY1" fmla="*/ 9645 h 19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98042" h="19291">
                  <a:moveTo>
                    <a:pt x="0" y="9645"/>
                  </a:moveTo>
                  <a:lnTo>
                    <a:pt x="498042" y="9645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249270" tIns="-2806" rIns="249269" bIns="-2806" spcCol="1270" anchor="ctr"/>
            <a:lstStyle/>
            <a:p>
              <a:pPr algn="ctr" defTabSz="222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50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5735944" y="5021165"/>
              <a:ext cx="2190620" cy="1657889"/>
            </a:xfrm>
            <a:custGeom>
              <a:avLst/>
              <a:gdLst>
                <a:gd name="connsiteX0" fmla="*/ 0 w 1657889"/>
                <a:gd name="connsiteY0" fmla="*/ 828945 h 1657889"/>
                <a:gd name="connsiteX1" fmla="*/ 828945 w 1657889"/>
                <a:gd name="connsiteY1" fmla="*/ 0 h 1657889"/>
                <a:gd name="connsiteX2" fmla="*/ 1657890 w 1657889"/>
                <a:gd name="connsiteY2" fmla="*/ 828945 h 1657889"/>
                <a:gd name="connsiteX3" fmla="*/ 828945 w 1657889"/>
                <a:gd name="connsiteY3" fmla="*/ 1657890 h 1657889"/>
                <a:gd name="connsiteX4" fmla="*/ 0 w 1657889"/>
                <a:gd name="connsiteY4" fmla="*/ 828945 h 1657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889" h="1657889">
                  <a:moveTo>
                    <a:pt x="0" y="828945"/>
                  </a:moveTo>
                  <a:cubicBezTo>
                    <a:pt x="0" y="371131"/>
                    <a:pt x="371131" y="0"/>
                    <a:pt x="828945" y="0"/>
                  </a:cubicBezTo>
                  <a:cubicBezTo>
                    <a:pt x="1286759" y="0"/>
                    <a:pt x="1657890" y="371131"/>
                    <a:pt x="1657890" y="828945"/>
                  </a:cubicBezTo>
                  <a:cubicBezTo>
                    <a:pt x="1657890" y="1286759"/>
                    <a:pt x="1286759" y="1657890"/>
                    <a:pt x="828945" y="1657890"/>
                  </a:cubicBezTo>
                  <a:cubicBezTo>
                    <a:pt x="371131" y="1657890"/>
                    <a:pt x="0" y="1286759"/>
                    <a:pt x="0" y="82894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4382" tIns="264382" rIns="264382" bIns="264382" spcCol="1270" anchor="ctr"/>
            <a:lstStyle/>
            <a:p>
              <a:pPr algn="ctr">
                <a:defRPr/>
              </a:pPr>
              <a:r>
                <a:rPr lang="sr-Latn-CS" sz="3400">
                  <a:ln/>
                  <a:latin typeface="Arial" charset="0"/>
                </a:rPr>
                <a:t>C</a:t>
              </a:r>
              <a:endParaRPr lang="en-US" sz="3400">
                <a:ln/>
                <a:latin typeface="Arial" charset="0"/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 rot="18360000">
              <a:off x="4015118" y="5139341"/>
              <a:ext cx="496834" cy="46044"/>
            </a:xfrm>
            <a:custGeom>
              <a:avLst/>
              <a:gdLst>
                <a:gd name="connsiteX0" fmla="*/ 0 w 498042"/>
                <a:gd name="connsiteY0" fmla="*/ 9645 h 19291"/>
                <a:gd name="connsiteX1" fmla="*/ 498042 w 498042"/>
                <a:gd name="connsiteY1" fmla="*/ 9645 h 19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98042" h="19291">
                  <a:moveTo>
                    <a:pt x="498042" y="9646"/>
                  </a:moveTo>
                  <a:lnTo>
                    <a:pt x="0" y="9646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249269" tIns="-2805" rIns="249271" bIns="-2807" spcCol="1270" anchor="ctr"/>
            <a:lstStyle/>
            <a:p>
              <a:pPr algn="ctr" defTabSz="222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500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101358" y="5021165"/>
              <a:ext cx="2266818" cy="1657889"/>
            </a:xfrm>
            <a:custGeom>
              <a:avLst/>
              <a:gdLst>
                <a:gd name="connsiteX0" fmla="*/ 0 w 1657889"/>
                <a:gd name="connsiteY0" fmla="*/ 828945 h 1657889"/>
                <a:gd name="connsiteX1" fmla="*/ 828945 w 1657889"/>
                <a:gd name="connsiteY1" fmla="*/ 0 h 1657889"/>
                <a:gd name="connsiteX2" fmla="*/ 1657890 w 1657889"/>
                <a:gd name="connsiteY2" fmla="*/ 828945 h 1657889"/>
                <a:gd name="connsiteX3" fmla="*/ 828945 w 1657889"/>
                <a:gd name="connsiteY3" fmla="*/ 1657890 h 1657889"/>
                <a:gd name="connsiteX4" fmla="*/ 0 w 1657889"/>
                <a:gd name="connsiteY4" fmla="*/ 828945 h 1657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889" h="1657889">
                  <a:moveTo>
                    <a:pt x="0" y="828945"/>
                  </a:moveTo>
                  <a:cubicBezTo>
                    <a:pt x="0" y="371131"/>
                    <a:pt x="371131" y="0"/>
                    <a:pt x="828945" y="0"/>
                  </a:cubicBezTo>
                  <a:cubicBezTo>
                    <a:pt x="1286759" y="0"/>
                    <a:pt x="1657890" y="371131"/>
                    <a:pt x="1657890" y="828945"/>
                  </a:cubicBezTo>
                  <a:cubicBezTo>
                    <a:pt x="1657890" y="1286759"/>
                    <a:pt x="1286759" y="1657890"/>
                    <a:pt x="828945" y="1657890"/>
                  </a:cubicBezTo>
                  <a:cubicBezTo>
                    <a:pt x="371131" y="1657890"/>
                    <a:pt x="0" y="1286759"/>
                    <a:pt x="0" y="82894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4382" tIns="264382" rIns="264382" bIns="264382" spcCol="1270" anchor="ctr"/>
            <a:lstStyle/>
            <a:p>
              <a:pPr algn="ctr">
                <a:defRPr/>
              </a:pPr>
              <a:r>
                <a:rPr lang="sr-Latn-CS" sz="3400" dirty="0">
                  <a:ln/>
                  <a:latin typeface="Arial" charset="0"/>
                </a:rPr>
                <a:t>D</a:t>
              </a:r>
              <a:endParaRPr lang="en-US" sz="3400" dirty="0">
                <a:ln/>
                <a:latin typeface="Arial" charset="0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 rot="1080000">
              <a:off x="3610191" y="3853612"/>
              <a:ext cx="496954" cy="19048"/>
            </a:xfrm>
            <a:custGeom>
              <a:avLst/>
              <a:gdLst>
                <a:gd name="connsiteX0" fmla="*/ 0 w 498042"/>
                <a:gd name="connsiteY0" fmla="*/ 9645 h 19291"/>
                <a:gd name="connsiteX1" fmla="*/ 498042 w 498042"/>
                <a:gd name="connsiteY1" fmla="*/ 9645 h 19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98042" h="19291">
                  <a:moveTo>
                    <a:pt x="498042" y="9646"/>
                  </a:moveTo>
                  <a:lnTo>
                    <a:pt x="0" y="9646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249271" tIns="-2806" rIns="249268" bIns="-2806" spcCol="1270" anchor="ctr"/>
            <a:lstStyle/>
            <a:p>
              <a:pPr algn="ctr" defTabSz="222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50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617608" y="2624683"/>
              <a:ext cx="2093230" cy="1657889"/>
            </a:xfrm>
            <a:custGeom>
              <a:avLst/>
              <a:gdLst>
                <a:gd name="connsiteX0" fmla="*/ 0 w 1657889"/>
                <a:gd name="connsiteY0" fmla="*/ 828945 h 1657889"/>
                <a:gd name="connsiteX1" fmla="*/ 828945 w 1657889"/>
                <a:gd name="connsiteY1" fmla="*/ 0 h 1657889"/>
                <a:gd name="connsiteX2" fmla="*/ 1657890 w 1657889"/>
                <a:gd name="connsiteY2" fmla="*/ 828945 h 1657889"/>
                <a:gd name="connsiteX3" fmla="*/ 828945 w 1657889"/>
                <a:gd name="connsiteY3" fmla="*/ 1657890 h 1657889"/>
                <a:gd name="connsiteX4" fmla="*/ 0 w 1657889"/>
                <a:gd name="connsiteY4" fmla="*/ 828945 h 1657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889" h="1657889">
                  <a:moveTo>
                    <a:pt x="0" y="828945"/>
                  </a:moveTo>
                  <a:cubicBezTo>
                    <a:pt x="0" y="371131"/>
                    <a:pt x="371131" y="0"/>
                    <a:pt x="828945" y="0"/>
                  </a:cubicBezTo>
                  <a:cubicBezTo>
                    <a:pt x="1286759" y="0"/>
                    <a:pt x="1657890" y="371131"/>
                    <a:pt x="1657890" y="828945"/>
                  </a:cubicBezTo>
                  <a:cubicBezTo>
                    <a:pt x="1657890" y="1286759"/>
                    <a:pt x="1286759" y="1657890"/>
                    <a:pt x="828945" y="1657890"/>
                  </a:cubicBezTo>
                  <a:cubicBezTo>
                    <a:pt x="371131" y="1657890"/>
                    <a:pt x="0" y="1286759"/>
                    <a:pt x="0" y="828945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64382" tIns="264382" rIns="264382" bIns="264382" spcCol="1270" anchor="ctr"/>
            <a:lstStyle/>
            <a:p>
              <a:pPr algn="ctr">
                <a:defRPr/>
              </a:pPr>
              <a:r>
                <a:rPr lang="sr-Cyrl-RS" dirty="0">
                  <a:ln/>
                  <a:latin typeface="Arial" charset="0"/>
                </a:rPr>
                <a:t>ОСИГУРАНИК</a:t>
              </a:r>
              <a:endParaRPr lang="en-US" dirty="0">
                <a:ln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877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altLang="sr-Latn-RS" dirty="0" smtClean="0"/>
              <a:t>Реосигурње</a:t>
            </a:r>
            <a:endParaRPr lang="en-US" altLang="sr-Latn-R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Font typeface="Arial" charset="0"/>
              <a:buChar char="•"/>
              <a:defRPr/>
            </a:pPr>
            <a:r>
              <a:rPr lang="sr-Cyrl-CS" dirty="0" smtClean="0"/>
              <a:t>Реосигурање је осигурање ризика који је преузео осигуравач (осигурање осигурања)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sr-Cyrl-CS" dirty="0" smtClean="0"/>
              <a:t>То је посао међународног карактера и зависи од економских и политичких кретања у свијету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sr-Cyrl-CS" dirty="0" smtClean="0"/>
              <a:t>Осигуравач преузима на себе ризик и задржава онолики дио ризика који у случају штете може да исплати, а да не угрози сопствене фондове (самопридржај)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580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990600"/>
          </a:xfrm>
        </p:spPr>
        <p:txBody>
          <a:bodyPr/>
          <a:lstStyle/>
          <a:p>
            <a:pPr algn="ctr" eaLnBrk="1" hangingPunct="1"/>
            <a:r>
              <a:rPr lang="sr-Cyrl-CS" altLang="sr-Latn-RS" dirty="0" smtClean="0"/>
              <a:t>Реосигурање</a:t>
            </a:r>
            <a:endParaRPr lang="en-US" altLang="sr-Latn-R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906963"/>
          </a:xfrm>
        </p:spPr>
        <p:txBody>
          <a:bodyPr>
            <a:normAutofit/>
          </a:bodyPr>
          <a:lstStyle/>
          <a:p>
            <a:pPr algn="just" eaLnBrk="1" hangingPunct="1">
              <a:buFont typeface="Arial" charset="0"/>
              <a:buChar char="•"/>
              <a:defRPr/>
            </a:pPr>
            <a:r>
              <a:rPr lang="sr-Cyrl-CS" dirty="0" smtClean="0"/>
              <a:t>Осигуравач за себе задржава дио ризика до његовог самопридржаја, а преостали дио ризика осигуравач предаје у реосигурање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sr-Cyrl-CS" dirty="0" smtClean="0"/>
              <a:t>„Осигурање осигурања“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sr-Cyrl-CS" dirty="0" smtClean="0"/>
              <a:t>Осигуравач – цедент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sr-Cyrl-CS" dirty="0" smtClean="0"/>
              <a:t>Реосигуравач – цесионар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sr-Cyrl-CS" dirty="0" smtClean="0"/>
              <a:t>Брокери у осигурању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sr-Cyrl-CS" dirty="0" smtClean="0"/>
              <a:t>Реосигуравач може дио ризика изнад његовог самопридржаја да пренесе на друге реосигураваче - ретроцеденте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344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Cyrl-CS" altLang="sr-Latn-RS" dirty="0" smtClean="0"/>
              <a:t>Реосигурање</a:t>
            </a:r>
            <a:endParaRPr lang="en-US" altLang="sr-Latn-RS" dirty="0" smtClean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sr-Cyrl-CS" altLang="sr-Latn-RS" smtClean="0"/>
              <a:t>Реосигурањем се врши просторна дисперзија ризика и његова </a:t>
            </a:r>
            <a:r>
              <a:rPr lang="sr-Cyrl-CS" altLang="sr-Latn-RS" b="1" smtClean="0"/>
              <a:t>атомизација</a:t>
            </a:r>
          </a:p>
          <a:p>
            <a:pPr algn="just" eaLnBrk="1" hangingPunct="1"/>
            <a:r>
              <a:rPr lang="sr-Cyrl-CS" altLang="sr-Latn-RS" smtClean="0"/>
              <a:t>Карактеристика реосигурања је да између реосигуравача и осигураника не постоји никакав правни, а ни економски однос</a:t>
            </a:r>
          </a:p>
          <a:p>
            <a:pPr algn="just" eaLnBrk="1" hangingPunct="1"/>
            <a:endParaRPr lang="sr-Cyrl-CS" altLang="sr-Latn-RS" smtClean="0"/>
          </a:p>
          <a:p>
            <a:pPr algn="just" eaLnBrk="1" hangingPunct="1"/>
            <a:r>
              <a:rPr lang="sr-Cyrl-CS" altLang="sr-Latn-RS" smtClean="0"/>
              <a:t>Код послова реосигурања је веома битна правилна процјена самопридржаја</a:t>
            </a:r>
            <a:endParaRPr lang="en-US" altLang="sr-Latn-RS" smtClean="0"/>
          </a:p>
        </p:txBody>
      </p:sp>
    </p:spTree>
    <p:extLst>
      <p:ext uri="{BB962C8B-B14F-4D97-AF65-F5344CB8AC3E}">
        <p14:creationId xmlns:p14="http://schemas.microsoft.com/office/powerpoint/2010/main" val="3963981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1981200" y="960582"/>
            <a:ext cx="8229600" cy="5165582"/>
          </a:xfrm>
        </p:spPr>
        <p:txBody>
          <a:bodyPr/>
          <a:lstStyle/>
          <a:p>
            <a:pPr algn="just" eaLnBrk="1" hangingPunct="1"/>
            <a:r>
              <a:rPr lang="sr-Cyrl-RS" altLang="sr-Latn-RS" dirty="0" smtClean="0"/>
              <a:t>Прениско одређен самопридржај доводи до одлива у реосигурање и оних ризика које би осигуравач сам могао да сноси, а сразмјерно томе и одливу дијела премије</a:t>
            </a:r>
          </a:p>
          <a:p>
            <a:pPr algn="just" eaLnBrk="1" hangingPunct="1"/>
            <a:r>
              <a:rPr lang="sr-Cyrl-RS" altLang="sr-Latn-RS" dirty="0" smtClean="0"/>
              <a:t>Превисоко одређен самопридржај значи да осигуравач задржава оне дијелове ризика које није у могућности сноси сам, тако да би једна тоталана или више дјелимичних штета могле да му проузрокују велике финансијске проблеме</a:t>
            </a:r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064233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2001</Words>
  <Application>Microsoft Office PowerPoint</Application>
  <PresentationFormat>Widescreen</PresentationFormat>
  <Paragraphs>300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Calibri</vt:lpstr>
      <vt:lpstr>Calibri Light</vt:lpstr>
      <vt:lpstr>Cambria Math</vt:lpstr>
      <vt:lpstr>Office Theme</vt:lpstr>
      <vt:lpstr>Економика осигурања и актуарство</vt:lpstr>
      <vt:lpstr>Саосигурање</vt:lpstr>
      <vt:lpstr>Саосигурање</vt:lpstr>
      <vt:lpstr>Екстерно (отворено) саосигурање</vt:lpstr>
      <vt:lpstr>Интерно (пул) саосигурање</vt:lpstr>
      <vt:lpstr>Реосигурње</vt:lpstr>
      <vt:lpstr>Реосигурање</vt:lpstr>
      <vt:lpstr>Реосигурање</vt:lpstr>
      <vt:lpstr>PowerPoint Presentation</vt:lpstr>
      <vt:lpstr>Разлози уговарања реосигурања</vt:lpstr>
      <vt:lpstr>Врсте реосигурања</vt:lpstr>
      <vt:lpstr>Пропорционално реосигурање</vt:lpstr>
      <vt:lpstr>Пропорционално реосигурање</vt:lpstr>
      <vt:lpstr>Пропорционално реосигурање</vt:lpstr>
      <vt:lpstr>Пропорционално реосигурање</vt:lpstr>
      <vt:lpstr>Пропорционално реосигурање</vt:lpstr>
      <vt:lpstr>Пропорционално реосигурање</vt:lpstr>
      <vt:lpstr>Непропорционално реосигурање</vt:lpstr>
      <vt:lpstr>Непропорционално реосигурање</vt:lpstr>
      <vt:lpstr>Непропорционално реосигурање</vt:lpstr>
      <vt:lpstr>Непропорционално реосигурање</vt:lpstr>
      <vt:lpstr>Основни појмови у реосигурању</vt:lpstr>
      <vt:lpstr>Процјена PML-a  </vt:lpstr>
      <vt:lpstr>Одређивање самопридржаја:</vt:lpstr>
      <vt:lpstr>PowerPoint Presentation</vt:lpstr>
      <vt:lpstr>Одређивање самопридржаја</vt:lpstr>
      <vt:lpstr>Одређивање самопридржаја</vt:lpstr>
      <vt:lpstr>Одређивање самопридржаја</vt:lpstr>
      <vt:lpstr>Одређивање самопридржаја код ексцедентног реосигурања</vt:lpstr>
      <vt:lpstr>PowerPoint Presentation</vt:lpstr>
      <vt:lpstr>Одређивање самопридржаја</vt:lpstr>
      <vt:lpstr>Одређивање самопридржаја</vt:lpstr>
      <vt:lpstr>Одређивање самопридржаја</vt:lpstr>
      <vt:lpstr>Одређивање самопридржаја</vt:lpstr>
      <vt:lpstr>Одређивање самопридржаја</vt:lpstr>
      <vt:lpstr>Одређивање самопридржаја код квотног реосигурања</vt:lpstr>
      <vt:lpstr>PowerPoint Presentation</vt:lpstr>
      <vt:lpstr>PowerPoint Presentation</vt:lpstr>
      <vt:lpstr>PowerPoint Presentation</vt:lpstr>
      <vt:lpstr>Одређивање максималног самопридржаја у Републици Српској</vt:lpstr>
      <vt:lpstr>Финансијски и други извјештаји осигуравајућих друштава</vt:lpstr>
      <vt:lpstr>Финансијски и други извјештаји осигуравајућих друштава</vt:lpstr>
      <vt:lpstr>Биланс стања осигуравајућих друштава</vt:lpstr>
      <vt:lpstr>Биланс успјеха осигуравајућег друштва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Ekonomika osiguranja i aktuarstvo</dc:title>
  <dc:creator>Nikolina</dc:creator>
  <cp:lastModifiedBy>Nikolina</cp:lastModifiedBy>
  <cp:revision>38</cp:revision>
  <dcterms:created xsi:type="dcterms:W3CDTF">2018-03-19T17:40:07Z</dcterms:created>
  <dcterms:modified xsi:type="dcterms:W3CDTF">2018-03-27T20:20:36Z</dcterms:modified>
</cp:coreProperties>
</file>