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50" r:id="rId2"/>
  </p:sldMasterIdLst>
  <p:notesMasterIdLst>
    <p:notesMasterId r:id="rId20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72" r:id="rId11"/>
    <p:sldId id="264" r:id="rId12"/>
    <p:sldId id="265" r:id="rId13"/>
    <p:sldId id="273" r:id="rId14"/>
    <p:sldId id="266" r:id="rId15"/>
    <p:sldId id="270" r:id="rId16"/>
    <p:sldId id="267" r:id="rId17"/>
    <p:sldId id="268" r:id="rId18"/>
    <p:sldId id="274" r:id="rId19"/>
  </p:sldIdLst>
  <p:sldSz cx="12192000" cy="6858000"/>
  <p:notesSz cx="6858000" cy="9144000"/>
  <p:embeddedFontLst>
    <p:embeddedFont>
      <p:font typeface="Cambria Math" panose="02040503050406030204" pitchFamily="18" charset="0"/>
      <p:regular r:id="rId21"/>
    </p:embeddedFont>
    <p:embeddedFont>
      <p:font typeface="Corbel" panose="020B0503020204020204" pitchFamily="34" charset="0"/>
      <p:regular r:id="rId22"/>
      <p:bold r:id="rId23"/>
      <p:italic r:id="rId24"/>
      <p:boldItalic r:id="rId25"/>
    </p:embeddedFont>
    <p:embeddedFont>
      <p:font typeface="Gill Sans" panose="020B0502020104020203" pitchFamily="34" charset="-79"/>
      <p:regular r:id="rId26"/>
      <p:bold r:id="rId27"/>
    </p:embeddedFont>
    <p:embeddedFont>
      <p:font typeface="Verdana" panose="020B0604030504040204" pitchFamily="34" charset="0"/>
      <p:regular r:id="rId28"/>
      <p:bold r:id="rId29"/>
      <p:italic r:id="rId30"/>
      <p:boldItalic r:id="rId3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7" roundtripDataSignature="AMtx7mitHRU+/+6bXXWU0f2zt71McNP7E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F159039-1A10-4F4B-AA3E-57D9F1209B64}">
  <a:tblStyle styleId="{8F159039-1A10-4F4B-AA3E-57D9F1209B64}" styleName="Table_0">
    <a:wholeTbl>
      <a:tcTxStyle b="off" i="off">
        <a:font>
          <a:latin typeface="Gill Sans MT"/>
          <a:ea typeface="Gill Sans MT"/>
          <a:cs typeface="Gill Sans MT"/>
        </a:font>
        <a:schemeClr val="dk1"/>
      </a:tcTxStyle>
      <a:tcStyle>
        <a:tcBdr>
          <a:left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>
          <a:top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</a:tcBdr>
      </a:tcStyle>
    </a:band1H>
    <a:band2H>
      <a:tcTxStyle/>
      <a:tcStyle>
        <a:tcBdr/>
      </a:tcStyle>
    </a:band2H>
    <a:band1V>
      <a:tcTxStyle/>
      <a:tcStyle>
        <a:tcBdr>
          <a:left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</a:tcBdr>
      </a:tcStyle>
    </a:band1V>
    <a:band2V>
      <a:tcTxStyle/>
      <a:tcStyle>
        <a:tcBdr>
          <a:left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</a:tcBdr>
      </a:tcStyle>
    </a:band2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508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</a:tcBdr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Gill Sans MT"/>
          <a:ea typeface="Gill Sans MT"/>
          <a:cs typeface="Gill Sans MT"/>
        </a:font>
        <a:schemeClr val="lt1"/>
      </a:tcTxStyle>
      <a:tcStyle>
        <a:tcBdr/>
        <a:fill>
          <a:solidFill>
            <a:schemeClr val="dk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D9BEFE6E-A05E-40F1-805B-32F489204352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13" autoAdjust="0"/>
    <p:restoredTop sz="94719"/>
  </p:normalViewPr>
  <p:slideViewPr>
    <p:cSldViewPr snapToGrid="0">
      <p:cViewPr varScale="1">
        <p:scale>
          <a:sx n="152" d="100"/>
          <a:sy n="152" d="100"/>
        </p:scale>
        <p:origin x="110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font" Target="fonts/font6.fntdata"/><Relationship Id="rId39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font" Target="fonts/font1.fnt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font" Target="fonts/font5.fntdata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29" Type="http://schemas.openxmlformats.org/officeDocument/2006/relationships/font" Target="fonts/font9.fntdata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font" Target="fonts/font4.fntdata"/><Relationship Id="rId37" Type="http://customschemas.google.com/relationships/presentationmetadata" Target="metadata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font" Target="fonts/font3.fntdata"/><Relationship Id="rId28" Type="http://schemas.openxmlformats.org/officeDocument/2006/relationships/font" Target="fonts/font8.fntdata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font" Target="fonts/font11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font" Target="fonts/font2.fntdata"/><Relationship Id="rId27" Type="http://schemas.openxmlformats.org/officeDocument/2006/relationships/font" Target="fonts/font7.fntdata"/><Relationship Id="rId30" Type="http://schemas.openxmlformats.org/officeDocument/2006/relationships/font" Target="fonts/font10.fntdata"/><Relationship Id="rId8" Type="http://schemas.openxmlformats.org/officeDocument/2006/relationships/slide" Target="slides/slide6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Број радника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812F-4FF2-8362-D0CC7EDCB27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812F-4FF2-8362-D0CC7EDCB27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812F-4FF2-8362-D0CC7EDCB27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812F-4FF2-8362-D0CC7EDCB27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812F-4FF2-8362-D0CC7EDCB27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812F-4FF2-8362-D0CC7EDCB27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НК</c:v>
                </c:pt>
                <c:pt idx="1">
                  <c:v>ПК</c:v>
                </c:pt>
                <c:pt idx="2">
                  <c:v>КВ</c:v>
                </c:pt>
                <c:pt idx="3">
                  <c:v>ВКВ</c:v>
                </c:pt>
                <c:pt idx="4">
                  <c:v>ВШВ</c:v>
                </c:pt>
                <c:pt idx="5">
                  <c:v>ВСС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35</c:v>
                </c:pt>
                <c:pt idx="1">
                  <c:v>62</c:v>
                </c:pt>
                <c:pt idx="2">
                  <c:v>155</c:v>
                </c:pt>
                <c:pt idx="3">
                  <c:v>170</c:v>
                </c:pt>
                <c:pt idx="4">
                  <c:v>30</c:v>
                </c:pt>
                <c:pt idx="5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89-4BD2-A35B-728768E74125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alpha val="78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Број студената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Sheet1!$A$2:$A$15</c:f>
              <c:strCache>
                <c:ptCount val="14"/>
                <c:pt idx="0">
                  <c:v>Бања Лука</c:v>
                </c:pt>
                <c:pt idx="1">
                  <c:v>Приједор</c:v>
                </c:pt>
                <c:pt idx="2">
                  <c:v>Градишка</c:v>
                </c:pt>
                <c:pt idx="3">
                  <c:v>Мркоњић Град</c:v>
                </c:pt>
                <c:pt idx="4">
                  <c:v>Рибник</c:v>
                </c:pt>
                <c:pt idx="5">
                  <c:v>Босански Петровац</c:v>
                </c:pt>
                <c:pt idx="6">
                  <c:v>Добој</c:v>
                </c:pt>
                <c:pt idx="7">
                  <c:v>Теслић</c:v>
                </c:pt>
                <c:pt idx="8">
                  <c:v>Билећа</c:v>
                </c:pt>
                <c:pt idx="9">
                  <c:v>Козарска Дубица</c:v>
                </c:pt>
                <c:pt idx="10">
                  <c:v>Модрича</c:v>
                </c:pt>
                <c:pt idx="11">
                  <c:v>Прњавор</c:v>
                </c:pt>
                <c:pt idx="12">
                  <c:v>Шипово</c:v>
                </c:pt>
                <c:pt idx="13">
                  <c:v>Остало</c:v>
                </c:pt>
              </c:strCache>
            </c:str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122</c:v>
                </c:pt>
                <c:pt idx="1">
                  <c:v>9</c:v>
                </c:pt>
                <c:pt idx="2">
                  <c:v>8</c:v>
                </c:pt>
                <c:pt idx="3">
                  <c:v>6</c:v>
                </c:pt>
                <c:pt idx="4">
                  <c:v>5</c:v>
                </c:pt>
                <c:pt idx="5">
                  <c:v>4</c:v>
                </c:pt>
                <c:pt idx="6">
                  <c:v>4</c:v>
                </c:pt>
                <c:pt idx="7">
                  <c:v>4</c:v>
                </c:pt>
                <c:pt idx="8">
                  <c:v>3</c:v>
                </c:pt>
                <c:pt idx="9">
                  <c:v>3</c:v>
                </c:pt>
                <c:pt idx="10">
                  <c:v>3</c:v>
                </c:pt>
                <c:pt idx="11">
                  <c:v>3</c:v>
                </c:pt>
                <c:pt idx="12">
                  <c:v>3</c:v>
                </c:pt>
                <c:pt idx="13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22-2544-8125-1274818175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7"/>
        <c:overlap val="-43"/>
        <c:axId val="1058702720"/>
        <c:axId val="1058704432"/>
      </c:barChart>
      <c:catAx>
        <c:axId val="105870272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58704432"/>
        <c:crosses val="autoZero"/>
        <c:auto val="1"/>
        <c:lblAlgn val="ctr"/>
        <c:lblOffset val="100"/>
        <c:noMultiLvlLbl val="0"/>
      </c:catAx>
      <c:valAx>
        <c:axId val="10587044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58702720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844516766942422"/>
          <c:y val="5.8444492773879038E-2"/>
          <c:w val="0.83156581599747026"/>
          <c:h val="0.79406103673322548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Број домаћинстава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diamond"/>
            <c:size val="6"/>
            <c:spPr>
              <a:solidFill>
                <a:schemeClr val="lt1"/>
              </a:solidFill>
              <a:ln w="15875">
                <a:solidFill>
                  <a:schemeClr val="accent1"/>
                </a:solidFill>
                <a:round/>
              </a:ln>
              <a:effectLst/>
            </c:spPr>
          </c:marker>
          <c:xVal>
            <c:numRef>
              <c:f>Sheet1!$A$2:$A$6</c:f>
              <c:numCache>
                <c:formatCode>General</c:formatCode>
                <c:ptCount val="5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</c:numCache>
            </c:numRef>
          </c:xVal>
          <c:yVal>
            <c:numRef>
              <c:f>Sheet1!$B$2:$B$6</c:f>
              <c:numCache>
                <c:formatCode>#,##0</c:formatCode>
                <c:ptCount val="5"/>
                <c:pt idx="0">
                  <c:v>2014</c:v>
                </c:pt>
                <c:pt idx="1">
                  <c:v>1736</c:v>
                </c:pt>
                <c:pt idx="2">
                  <c:v>1824</c:v>
                </c:pt>
                <c:pt idx="3" formatCode="General">
                  <c:v>656</c:v>
                </c:pt>
                <c:pt idx="4" formatCode="General">
                  <c:v>221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9C98-423D-BBFA-C4856ADB30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92357904"/>
        <c:axId val="2092355824"/>
      </c:scatterChart>
      <c:valAx>
        <c:axId val="20923579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r-Cyrl-BA" dirty="0"/>
                  <a:t>Број дјеце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2355824"/>
        <c:crosses val="autoZero"/>
        <c:crossBetween val="midCat"/>
      </c:valAx>
      <c:valAx>
        <c:axId val="2092355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r-Cyrl-BA" dirty="0"/>
                  <a:t>Број домаћинстава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2357904"/>
        <c:crosses val="autoZero"/>
        <c:crossBetween val="midCat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Sheet1!$C$31</c:f>
              <c:strCache>
                <c:ptCount val="1"/>
                <c:pt idx="0">
                  <c:v>Број запослених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Sheet1!$B$32:$B$35</c:f>
              <c:strCache>
                <c:ptCount val="4"/>
                <c:pt idx="0">
                  <c:v>1987.</c:v>
                </c:pt>
                <c:pt idx="1">
                  <c:v>1988.</c:v>
                </c:pt>
                <c:pt idx="2">
                  <c:v>1989.</c:v>
                </c:pt>
                <c:pt idx="3">
                  <c:v>1990.</c:v>
                </c:pt>
              </c:strCache>
            </c:strRef>
          </c:cat>
          <c:val>
            <c:numRef>
              <c:f>Sheet1!$C$32:$C$35</c:f>
              <c:numCache>
                <c:formatCode>General</c:formatCode>
                <c:ptCount val="4"/>
                <c:pt idx="0">
                  <c:v>195</c:v>
                </c:pt>
                <c:pt idx="1">
                  <c:v>237</c:v>
                </c:pt>
                <c:pt idx="2">
                  <c:v>284</c:v>
                </c:pt>
                <c:pt idx="3">
                  <c:v>297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0DF-4BFB-8A6F-A0CB303A91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53333808"/>
        <c:axId val="2053335056"/>
      </c:lineChart>
      <c:catAx>
        <c:axId val="20533338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dk1">
                  <a:lumMod val="15000"/>
                  <a:lumOff val="85000"/>
                  <a:alpha val="51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53335056"/>
        <c:crosses val="autoZero"/>
        <c:auto val="1"/>
        <c:lblAlgn val="ctr"/>
        <c:lblOffset val="100"/>
        <c:noMultiLvlLbl val="0"/>
      </c:catAx>
      <c:valAx>
        <c:axId val="20533350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53333808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Sheet1!$C$48</c:f>
              <c:strCache>
                <c:ptCount val="1"/>
                <c:pt idx="0">
                  <c:v>Производња у 000 комада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Sheet1!$B$49:$B$52</c:f>
              <c:strCache>
                <c:ptCount val="4"/>
                <c:pt idx="0">
                  <c:v>1987.</c:v>
                </c:pt>
                <c:pt idx="1">
                  <c:v>1988.</c:v>
                </c:pt>
                <c:pt idx="2">
                  <c:v>1989.</c:v>
                </c:pt>
                <c:pt idx="3">
                  <c:v>1990.</c:v>
                </c:pt>
              </c:strCache>
            </c:strRef>
          </c:cat>
          <c:val>
            <c:numRef>
              <c:f>Sheet1!$C$49:$C$52</c:f>
              <c:numCache>
                <c:formatCode>General</c:formatCode>
                <c:ptCount val="4"/>
                <c:pt idx="0">
                  <c:v>36.5</c:v>
                </c:pt>
                <c:pt idx="1">
                  <c:v>41.2</c:v>
                </c:pt>
                <c:pt idx="2">
                  <c:v>49.1</c:v>
                </c:pt>
                <c:pt idx="3">
                  <c:v>53.8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52-44C5-9CA3-9721BA70DCA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2049980736"/>
        <c:axId val="2049957024"/>
      </c:barChart>
      <c:catAx>
        <c:axId val="2049980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49957024"/>
        <c:crosses val="autoZero"/>
        <c:auto val="1"/>
        <c:lblAlgn val="ctr"/>
        <c:lblOffset val="100"/>
        <c:noMultiLvlLbl val="0"/>
      </c:catAx>
      <c:valAx>
        <c:axId val="2049957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499807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BA" dirty="0"/>
              <a:t>Дистрибуција радника према тежини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Број радника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71-75</c:v>
                </c:pt>
                <c:pt idx="1">
                  <c:v>75-79</c:v>
                </c:pt>
                <c:pt idx="2">
                  <c:v>79-83</c:v>
                </c:pt>
                <c:pt idx="3">
                  <c:v>83-87</c:v>
                </c:pt>
                <c:pt idx="4">
                  <c:v>87-91</c:v>
                </c:pt>
                <c:pt idx="5">
                  <c:v>91-95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4</c:v>
                </c:pt>
                <c:pt idx="1">
                  <c:v>4</c:v>
                </c:pt>
                <c:pt idx="2">
                  <c:v>10</c:v>
                </c:pt>
                <c:pt idx="3">
                  <c:v>12</c:v>
                </c:pt>
                <c:pt idx="4">
                  <c:v>8</c:v>
                </c:pt>
                <c:pt idx="5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1E6-4EE7-B6BF-DAFF7040D5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1984558528"/>
        <c:axId val="1984563104"/>
      </c:barChart>
      <c:catAx>
        <c:axId val="1984558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4563104"/>
        <c:crosses val="autoZero"/>
        <c:auto val="1"/>
        <c:lblAlgn val="ctr"/>
        <c:lblOffset val="100"/>
        <c:noMultiLvlLbl val="0"/>
      </c:catAx>
      <c:valAx>
        <c:axId val="19845631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45585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>
            <a:alpha val="50000"/>
          </a:schemeClr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32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1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86F4E2-DDE1-48EA-A131-A2C85BEE1A22}" type="doc">
      <dgm:prSet loTypeId="urn:microsoft.com/office/officeart/2005/8/layout/chevron1" loCatId="process" qsTypeId="urn:microsoft.com/office/officeart/2005/8/quickstyle/simple2" qsCatId="simple" csTypeId="urn:microsoft.com/office/officeart/2005/8/colors/accent1_2" csCatId="accent1" phldr="1"/>
      <dgm:spPr/>
    </dgm:pt>
    <dgm:pt modelId="{98225ACA-3C04-4B6D-A254-7DBA92B84A18}">
      <dgm:prSet phldrT="[Text]"/>
      <dgm:spPr/>
      <dgm:t>
        <a:bodyPr/>
        <a:lstStyle/>
        <a:p>
          <a:r>
            <a:rPr lang="sr-Cyrl-BA" dirty="0"/>
            <a:t>Номинална</a:t>
          </a:r>
          <a:endParaRPr lang="en-US" dirty="0"/>
        </a:p>
      </dgm:t>
    </dgm:pt>
    <dgm:pt modelId="{289FB402-0066-46E4-88B9-F022DD2F69E5}" type="parTrans" cxnId="{585BFCFF-357A-4E8A-AE51-5F87451598EC}">
      <dgm:prSet/>
      <dgm:spPr/>
      <dgm:t>
        <a:bodyPr/>
        <a:lstStyle/>
        <a:p>
          <a:endParaRPr lang="en-US"/>
        </a:p>
      </dgm:t>
    </dgm:pt>
    <dgm:pt modelId="{5D32B8FE-323D-4848-9FEC-54B24868145F}" type="sibTrans" cxnId="{585BFCFF-357A-4E8A-AE51-5F87451598EC}">
      <dgm:prSet/>
      <dgm:spPr/>
      <dgm:t>
        <a:bodyPr/>
        <a:lstStyle/>
        <a:p>
          <a:endParaRPr lang="en-US"/>
        </a:p>
      </dgm:t>
    </dgm:pt>
    <dgm:pt modelId="{3D9BF79F-4795-46A8-8E9A-B86B633250E8}">
      <dgm:prSet phldrT="[Text]"/>
      <dgm:spPr/>
      <dgm:t>
        <a:bodyPr/>
        <a:lstStyle/>
        <a:p>
          <a:r>
            <a:rPr lang="sr-Cyrl-BA" dirty="0"/>
            <a:t>Ординална</a:t>
          </a:r>
          <a:endParaRPr lang="en-US" dirty="0"/>
        </a:p>
      </dgm:t>
    </dgm:pt>
    <dgm:pt modelId="{E56A7D02-C46C-42A9-87A3-AFAB9E534111}" type="parTrans" cxnId="{830BE070-EB13-428D-AD93-5C9C76B1FF3F}">
      <dgm:prSet/>
      <dgm:spPr/>
      <dgm:t>
        <a:bodyPr/>
        <a:lstStyle/>
        <a:p>
          <a:endParaRPr lang="en-US"/>
        </a:p>
      </dgm:t>
    </dgm:pt>
    <dgm:pt modelId="{A88E5DB7-06D3-4261-AE38-DB3C8C248FA6}" type="sibTrans" cxnId="{830BE070-EB13-428D-AD93-5C9C76B1FF3F}">
      <dgm:prSet/>
      <dgm:spPr/>
      <dgm:t>
        <a:bodyPr/>
        <a:lstStyle/>
        <a:p>
          <a:endParaRPr lang="en-US"/>
        </a:p>
      </dgm:t>
    </dgm:pt>
    <dgm:pt modelId="{D0AFD9AB-CAFA-46C5-A289-F084A56C52A5}">
      <dgm:prSet phldrT="[Text]"/>
      <dgm:spPr/>
      <dgm:t>
        <a:bodyPr/>
        <a:lstStyle/>
        <a:p>
          <a:r>
            <a:rPr lang="sr-Cyrl-BA" dirty="0"/>
            <a:t>Интервална</a:t>
          </a:r>
          <a:endParaRPr lang="en-US" dirty="0"/>
        </a:p>
      </dgm:t>
    </dgm:pt>
    <dgm:pt modelId="{BA8A5977-C624-417F-9EA7-067EC364723A}" type="parTrans" cxnId="{3E6F5684-6471-4986-9F6E-BBF100FAFFF6}">
      <dgm:prSet/>
      <dgm:spPr/>
      <dgm:t>
        <a:bodyPr/>
        <a:lstStyle/>
        <a:p>
          <a:endParaRPr lang="en-US"/>
        </a:p>
      </dgm:t>
    </dgm:pt>
    <dgm:pt modelId="{B8003C02-FC50-408A-A908-136A0F7211C1}" type="sibTrans" cxnId="{3E6F5684-6471-4986-9F6E-BBF100FAFFF6}">
      <dgm:prSet/>
      <dgm:spPr/>
      <dgm:t>
        <a:bodyPr/>
        <a:lstStyle/>
        <a:p>
          <a:endParaRPr lang="en-US"/>
        </a:p>
      </dgm:t>
    </dgm:pt>
    <dgm:pt modelId="{72C3F91D-38C5-410B-A7C3-4F99168CB8EA}">
      <dgm:prSet phldrT="[Text]"/>
      <dgm:spPr/>
      <dgm:t>
        <a:bodyPr/>
        <a:lstStyle/>
        <a:p>
          <a:r>
            <a:rPr lang="sr-Cyrl-BA" dirty="0"/>
            <a:t>Скала односа</a:t>
          </a:r>
          <a:endParaRPr lang="en-US" dirty="0"/>
        </a:p>
      </dgm:t>
    </dgm:pt>
    <dgm:pt modelId="{EE0ACF81-7D5F-42B2-8AD3-4FA574AC109C}" type="parTrans" cxnId="{3F85EB1C-0AEF-4CC3-A4C9-A881FD851D80}">
      <dgm:prSet/>
      <dgm:spPr/>
      <dgm:t>
        <a:bodyPr/>
        <a:lstStyle/>
        <a:p>
          <a:endParaRPr lang="en-US"/>
        </a:p>
      </dgm:t>
    </dgm:pt>
    <dgm:pt modelId="{39567CAA-1F01-4E26-89AA-AD444D950EEB}" type="sibTrans" cxnId="{3F85EB1C-0AEF-4CC3-A4C9-A881FD851D80}">
      <dgm:prSet/>
      <dgm:spPr/>
      <dgm:t>
        <a:bodyPr/>
        <a:lstStyle/>
        <a:p>
          <a:endParaRPr lang="en-US"/>
        </a:p>
      </dgm:t>
    </dgm:pt>
    <dgm:pt modelId="{7EF596DD-D9A6-4DDA-9306-CF45C9021D0F}" type="pres">
      <dgm:prSet presAssocID="{2E86F4E2-DDE1-48EA-A131-A2C85BEE1A22}" presName="Name0" presStyleCnt="0">
        <dgm:presLayoutVars>
          <dgm:dir/>
          <dgm:animLvl val="lvl"/>
          <dgm:resizeHandles val="exact"/>
        </dgm:presLayoutVars>
      </dgm:prSet>
      <dgm:spPr/>
    </dgm:pt>
    <dgm:pt modelId="{0248AA86-2B08-4FCD-AC1C-82F5CFE2E4CB}" type="pres">
      <dgm:prSet presAssocID="{98225ACA-3C04-4B6D-A254-7DBA92B84A18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ADBE0917-2AD0-490F-9F54-3E4B90500962}" type="pres">
      <dgm:prSet presAssocID="{5D32B8FE-323D-4848-9FEC-54B24868145F}" presName="parTxOnlySpace" presStyleCnt="0"/>
      <dgm:spPr/>
    </dgm:pt>
    <dgm:pt modelId="{DAD650D3-51BC-4725-BF55-DEED5D5C9203}" type="pres">
      <dgm:prSet presAssocID="{3D9BF79F-4795-46A8-8E9A-B86B633250E8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BBC87FAB-5F3D-4817-AEFF-37B8BF190FE3}" type="pres">
      <dgm:prSet presAssocID="{A88E5DB7-06D3-4261-AE38-DB3C8C248FA6}" presName="parTxOnlySpace" presStyleCnt="0"/>
      <dgm:spPr/>
    </dgm:pt>
    <dgm:pt modelId="{FAEC53BA-5687-43EE-A1CA-752BDE671902}" type="pres">
      <dgm:prSet presAssocID="{D0AFD9AB-CAFA-46C5-A289-F084A56C52A5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DF4640ED-594D-462D-BD8F-18A6972E0B62}" type="pres">
      <dgm:prSet presAssocID="{B8003C02-FC50-408A-A908-136A0F7211C1}" presName="parTxOnlySpace" presStyleCnt="0"/>
      <dgm:spPr/>
    </dgm:pt>
    <dgm:pt modelId="{84505B02-3F0C-4AAF-AA06-BF91CF7C71A3}" type="pres">
      <dgm:prSet presAssocID="{72C3F91D-38C5-410B-A7C3-4F99168CB8EA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3F85EB1C-0AEF-4CC3-A4C9-A881FD851D80}" srcId="{2E86F4E2-DDE1-48EA-A131-A2C85BEE1A22}" destId="{72C3F91D-38C5-410B-A7C3-4F99168CB8EA}" srcOrd="3" destOrd="0" parTransId="{EE0ACF81-7D5F-42B2-8AD3-4FA574AC109C}" sibTransId="{39567CAA-1F01-4E26-89AA-AD444D950EEB}"/>
    <dgm:cxn modelId="{C3D9EC3A-5BF5-43B1-9E1E-1620E8C9D314}" type="presOf" srcId="{D0AFD9AB-CAFA-46C5-A289-F084A56C52A5}" destId="{FAEC53BA-5687-43EE-A1CA-752BDE671902}" srcOrd="0" destOrd="0" presId="urn:microsoft.com/office/officeart/2005/8/layout/chevron1"/>
    <dgm:cxn modelId="{830BE070-EB13-428D-AD93-5C9C76B1FF3F}" srcId="{2E86F4E2-DDE1-48EA-A131-A2C85BEE1A22}" destId="{3D9BF79F-4795-46A8-8E9A-B86B633250E8}" srcOrd="1" destOrd="0" parTransId="{E56A7D02-C46C-42A9-87A3-AFAB9E534111}" sibTransId="{A88E5DB7-06D3-4261-AE38-DB3C8C248FA6}"/>
    <dgm:cxn modelId="{BD236381-ACDB-421A-9427-354E8FB55696}" type="presOf" srcId="{2E86F4E2-DDE1-48EA-A131-A2C85BEE1A22}" destId="{7EF596DD-D9A6-4DDA-9306-CF45C9021D0F}" srcOrd="0" destOrd="0" presId="urn:microsoft.com/office/officeart/2005/8/layout/chevron1"/>
    <dgm:cxn modelId="{3E6F5684-6471-4986-9F6E-BBF100FAFFF6}" srcId="{2E86F4E2-DDE1-48EA-A131-A2C85BEE1A22}" destId="{D0AFD9AB-CAFA-46C5-A289-F084A56C52A5}" srcOrd="2" destOrd="0" parTransId="{BA8A5977-C624-417F-9EA7-067EC364723A}" sibTransId="{B8003C02-FC50-408A-A908-136A0F7211C1}"/>
    <dgm:cxn modelId="{17D359AF-4DA0-4A41-AFDE-9D212500D9C8}" type="presOf" srcId="{98225ACA-3C04-4B6D-A254-7DBA92B84A18}" destId="{0248AA86-2B08-4FCD-AC1C-82F5CFE2E4CB}" srcOrd="0" destOrd="0" presId="urn:microsoft.com/office/officeart/2005/8/layout/chevron1"/>
    <dgm:cxn modelId="{4CC71BB7-D0B1-4858-9447-356A2E0C783E}" type="presOf" srcId="{72C3F91D-38C5-410B-A7C3-4F99168CB8EA}" destId="{84505B02-3F0C-4AAF-AA06-BF91CF7C71A3}" srcOrd="0" destOrd="0" presId="urn:microsoft.com/office/officeart/2005/8/layout/chevron1"/>
    <dgm:cxn modelId="{DC592DDC-103D-4845-A33B-0DACAC679646}" type="presOf" srcId="{3D9BF79F-4795-46A8-8E9A-B86B633250E8}" destId="{DAD650D3-51BC-4725-BF55-DEED5D5C9203}" srcOrd="0" destOrd="0" presId="urn:microsoft.com/office/officeart/2005/8/layout/chevron1"/>
    <dgm:cxn modelId="{585BFCFF-357A-4E8A-AE51-5F87451598EC}" srcId="{2E86F4E2-DDE1-48EA-A131-A2C85BEE1A22}" destId="{98225ACA-3C04-4B6D-A254-7DBA92B84A18}" srcOrd="0" destOrd="0" parTransId="{289FB402-0066-46E4-88B9-F022DD2F69E5}" sibTransId="{5D32B8FE-323D-4848-9FEC-54B24868145F}"/>
    <dgm:cxn modelId="{924A3CA1-28EB-4B6F-B470-3E43FAE8276E}" type="presParOf" srcId="{7EF596DD-D9A6-4DDA-9306-CF45C9021D0F}" destId="{0248AA86-2B08-4FCD-AC1C-82F5CFE2E4CB}" srcOrd="0" destOrd="0" presId="urn:microsoft.com/office/officeart/2005/8/layout/chevron1"/>
    <dgm:cxn modelId="{8F75CD1B-ADC0-42CA-B751-1FBF2829820C}" type="presParOf" srcId="{7EF596DD-D9A6-4DDA-9306-CF45C9021D0F}" destId="{ADBE0917-2AD0-490F-9F54-3E4B90500962}" srcOrd="1" destOrd="0" presId="urn:microsoft.com/office/officeart/2005/8/layout/chevron1"/>
    <dgm:cxn modelId="{69FEE9EA-267D-4983-A79D-9F984FEAFEC8}" type="presParOf" srcId="{7EF596DD-D9A6-4DDA-9306-CF45C9021D0F}" destId="{DAD650D3-51BC-4725-BF55-DEED5D5C9203}" srcOrd="2" destOrd="0" presId="urn:microsoft.com/office/officeart/2005/8/layout/chevron1"/>
    <dgm:cxn modelId="{E7C14556-8FA3-43B5-903B-F11C62115E85}" type="presParOf" srcId="{7EF596DD-D9A6-4DDA-9306-CF45C9021D0F}" destId="{BBC87FAB-5F3D-4817-AEFF-37B8BF190FE3}" srcOrd="3" destOrd="0" presId="urn:microsoft.com/office/officeart/2005/8/layout/chevron1"/>
    <dgm:cxn modelId="{A7DE3243-EAA8-4D9C-9BD4-120C0536FF91}" type="presParOf" srcId="{7EF596DD-D9A6-4DDA-9306-CF45C9021D0F}" destId="{FAEC53BA-5687-43EE-A1CA-752BDE671902}" srcOrd="4" destOrd="0" presId="urn:microsoft.com/office/officeart/2005/8/layout/chevron1"/>
    <dgm:cxn modelId="{7DBCE713-2AAE-47A2-AD8F-308B084C9214}" type="presParOf" srcId="{7EF596DD-D9A6-4DDA-9306-CF45C9021D0F}" destId="{DF4640ED-594D-462D-BD8F-18A6972E0B62}" srcOrd="5" destOrd="0" presId="urn:microsoft.com/office/officeart/2005/8/layout/chevron1"/>
    <dgm:cxn modelId="{D43C7CAA-9E8C-4015-9D71-7C684B454CC5}" type="presParOf" srcId="{7EF596DD-D9A6-4DDA-9306-CF45C9021D0F}" destId="{84505B02-3F0C-4AAF-AA06-BF91CF7C71A3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48AA86-2B08-4FCD-AC1C-82F5CFE2E4CB}">
      <dsp:nvSpPr>
        <dsp:cNvPr id="0" name=""/>
        <dsp:cNvSpPr/>
      </dsp:nvSpPr>
      <dsp:spPr>
        <a:xfrm>
          <a:off x="3791" y="199177"/>
          <a:ext cx="2207108" cy="88284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BA" sz="1700" kern="1200" dirty="0"/>
            <a:t>Номинална</a:t>
          </a:r>
          <a:endParaRPr lang="en-US" sz="1700" kern="1200" dirty="0"/>
        </a:p>
      </dsp:txBody>
      <dsp:txXfrm>
        <a:off x="445213" y="199177"/>
        <a:ext cx="1324265" cy="882843"/>
      </dsp:txXfrm>
    </dsp:sp>
    <dsp:sp modelId="{DAD650D3-51BC-4725-BF55-DEED5D5C9203}">
      <dsp:nvSpPr>
        <dsp:cNvPr id="0" name=""/>
        <dsp:cNvSpPr/>
      </dsp:nvSpPr>
      <dsp:spPr>
        <a:xfrm>
          <a:off x="1990189" y="199177"/>
          <a:ext cx="2207108" cy="88284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BA" sz="1700" kern="1200" dirty="0"/>
            <a:t>Ординална</a:t>
          </a:r>
          <a:endParaRPr lang="en-US" sz="1700" kern="1200" dirty="0"/>
        </a:p>
      </dsp:txBody>
      <dsp:txXfrm>
        <a:off x="2431611" y="199177"/>
        <a:ext cx="1324265" cy="882843"/>
      </dsp:txXfrm>
    </dsp:sp>
    <dsp:sp modelId="{FAEC53BA-5687-43EE-A1CA-752BDE671902}">
      <dsp:nvSpPr>
        <dsp:cNvPr id="0" name=""/>
        <dsp:cNvSpPr/>
      </dsp:nvSpPr>
      <dsp:spPr>
        <a:xfrm>
          <a:off x="3976586" y="199177"/>
          <a:ext cx="2207108" cy="88284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BA" sz="1700" kern="1200" dirty="0"/>
            <a:t>Интервална</a:t>
          </a:r>
          <a:endParaRPr lang="en-US" sz="1700" kern="1200" dirty="0"/>
        </a:p>
      </dsp:txBody>
      <dsp:txXfrm>
        <a:off x="4418008" y="199177"/>
        <a:ext cx="1324265" cy="882843"/>
      </dsp:txXfrm>
    </dsp:sp>
    <dsp:sp modelId="{84505B02-3F0C-4AAF-AA06-BF91CF7C71A3}">
      <dsp:nvSpPr>
        <dsp:cNvPr id="0" name=""/>
        <dsp:cNvSpPr/>
      </dsp:nvSpPr>
      <dsp:spPr>
        <a:xfrm>
          <a:off x="5962984" y="199177"/>
          <a:ext cx="2207108" cy="88284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BA" sz="1700" kern="1200" dirty="0"/>
            <a:t>Скала односа</a:t>
          </a:r>
          <a:endParaRPr lang="en-US" sz="1700" kern="1200" dirty="0"/>
        </a:p>
      </dsp:txBody>
      <dsp:txXfrm>
        <a:off x="6404406" y="199177"/>
        <a:ext cx="1324265" cy="8828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116eb46b69b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116eb46b69b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116eb46b69b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9" name="Google Shape;199;g116eb46b69b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116eb46b69b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116eb46b69b_0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114b3f8fa69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7" name="Google Shape;217;g114b3f8fa69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3" name="Google Shape;10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" name="Google Shape;17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116eb46b69b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116eb46b69b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accent2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2"/>
          <p:cNvSpPr txBox="1"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74300" tIns="182875" rIns="274300" bIns="182875" anchor="ctr" anchorCtr="1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800"/>
              <a:buFont typeface="Gill Sans"/>
              <a:buNone/>
              <a:defRPr sz="38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2"/>
          <p:cNvSpPr txBox="1"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EFEFE"/>
                </a:solidFill>
              </a:defRPr>
            </a:lvl1pPr>
            <a:lvl2pPr lvl="1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12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2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2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-Cyrl-B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1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1"/>
          <p:cNvSpPr txBox="1">
            <a:spLocks noGrp="1"/>
          </p:cNvSpPr>
          <p:nvPr>
            <p:ph type="body" idx="1"/>
          </p:nvPr>
        </p:nvSpPr>
        <p:spPr>
          <a:xfrm rot="5400000">
            <a:off x="4545009" y="324172"/>
            <a:ext cx="3101983" cy="7729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21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1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21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-Cyrl-B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2"/>
          <p:cNvSpPr txBox="1">
            <a:spLocks noGrp="1"/>
          </p:cNvSpPr>
          <p:nvPr>
            <p:ph type="title"/>
          </p:nvPr>
        </p:nvSpPr>
        <p:spPr>
          <a:xfrm rot="5400000">
            <a:off x="6810676" y="2779696"/>
            <a:ext cx="4983480" cy="1298608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22"/>
          <p:cNvSpPr txBox="1">
            <a:spLocks noGrp="1"/>
          </p:cNvSpPr>
          <p:nvPr>
            <p:ph type="body" idx="1"/>
          </p:nvPr>
        </p:nvSpPr>
        <p:spPr>
          <a:xfrm rot="5400000">
            <a:off x="2838641" y="329756"/>
            <a:ext cx="4983480" cy="6198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p22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22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22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-Cyrl-B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3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13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3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3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-Cyrl-B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4"/>
          <p:cNvSpPr txBox="1"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1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sz="1900" b="0" cap="none">
                <a:solidFill>
                  <a:srgbClr val="6B8890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sz="1900" b="1"/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body" idx="2"/>
          </p:nvPr>
        </p:nvSpPr>
        <p:spPr>
          <a:xfrm>
            <a:off x="1583436" y="3143250"/>
            <a:ext cx="4270248" cy="2596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4"/>
          <p:cNvSpPr txBox="1">
            <a:spLocks noGrp="1"/>
          </p:cNvSpPr>
          <p:nvPr>
            <p:ph type="body" idx="3"/>
          </p:nvPr>
        </p:nvSpPr>
        <p:spPr>
          <a:xfrm>
            <a:off x="6338316" y="3143250"/>
            <a:ext cx="4253484" cy="2596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4"/>
          <p:cNvSpPr txBox="1">
            <a:spLocks noGrp="1"/>
          </p:cNvSpPr>
          <p:nvPr>
            <p:ph type="body" idx="4"/>
          </p:nvPr>
        </p:nvSpPr>
        <p:spPr>
          <a:xfrm>
            <a:off x="6338316" y="2313433"/>
            <a:ext cx="4270248" cy="704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1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sz="1900" b="0" cap="none">
                <a:solidFill>
                  <a:srgbClr val="6B8890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sz="1900" b="1"/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4" name="Google Shape;34;p14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4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4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-Cyrl-BA"/>
              <a:t>‹#›</a:t>
            </a:fld>
            <a:endParaRPr/>
          </a:p>
        </p:txBody>
      </p:sp>
      <p:sp>
        <p:nvSpPr>
          <p:cNvPr id="37" name="Google Shape;37;p14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accent1"/>
        </a:solidFill>
        <a:effectLst/>
      </p:bgPr>
    </p:bg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5"/>
          <p:cNvSpPr txBox="1"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74300" tIns="182875" rIns="274300" bIns="182875" anchor="ctr" anchorCtr="1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800"/>
              <a:buFont typeface="Gill Sans"/>
              <a:buNone/>
              <a:defRPr sz="38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5"/>
          <p:cNvSpPr txBox="1"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15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5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5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-Cyrl-B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6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6"/>
          <p:cNvSpPr txBox="1">
            <a:spLocks noGrp="1"/>
          </p:cNvSpPr>
          <p:nvPr>
            <p:ph type="body" idx="1"/>
          </p:nvPr>
        </p:nvSpPr>
        <p:spPr>
          <a:xfrm>
            <a:off x="1581912" y="2638044"/>
            <a:ext cx="4271771" cy="3101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16"/>
          <p:cNvSpPr txBox="1">
            <a:spLocks noGrp="1"/>
          </p:cNvSpPr>
          <p:nvPr>
            <p:ph type="body" idx="2"/>
          </p:nvPr>
        </p:nvSpPr>
        <p:spPr>
          <a:xfrm>
            <a:off x="6338315" y="2638044"/>
            <a:ext cx="4270247" cy="3101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16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6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6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-Cyrl-B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7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7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7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7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-Cyrl-B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8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8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8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-Cyrl-B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9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19"/>
          <p:cNvSpPr txBox="1"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1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200"/>
              <a:buFont typeface="Gill Sans"/>
              <a:buNone/>
              <a:defRPr sz="22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9"/>
          <p:cNvSpPr txBox="1">
            <a:spLocks noGrp="1"/>
          </p:cNvSpPr>
          <p:nvPr>
            <p:ph type="body" idx="1"/>
          </p:nvPr>
        </p:nvSpPr>
        <p:spPr>
          <a:xfrm>
            <a:off x="6736080" y="804672"/>
            <a:ext cx="4815840" cy="5248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925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Char char="•"/>
              <a:defRPr sz="1900">
                <a:solidFill>
                  <a:schemeClr val="dk1"/>
                </a:solidFill>
              </a:defRPr>
            </a:lvl1pPr>
            <a:lvl2pPr marL="914400" lvl="1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2pPr>
            <a:lvl3pPr marL="1371600" lvl="2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3pPr>
            <a:lvl4pPr marL="1828800" lvl="3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4pPr>
            <a:lvl5pPr marL="2286000" lvl="4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5pPr>
            <a:lvl6pPr marL="2743200" lvl="5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70" name="Google Shape;70;p19"/>
          <p:cNvSpPr txBox="1">
            <a:spLocks noGrp="1"/>
          </p:cNvSpPr>
          <p:nvPr>
            <p:ph type="body" idx="2"/>
          </p:nvPr>
        </p:nvSpPr>
        <p:spPr>
          <a:xfrm>
            <a:off x="1115568" y="3549918"/>
            <a:ext cx="3794760" cy="2194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FFFFF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1" name="Google Shape;71;p19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9"/>
          <p:cNvSpPr txBox="1">
            <a:spLocks noGrp="1"/>
          </p:cNvSpPr>
          <p:nvPr>
            <p:ph type="ftr" idx="11"/>
          </p:nvPr>
        </p:nvSpPr>
        <p:spPr>
          <a:xfrm>
            <a:off x="804672" y="6236208"/>
            <a:ext cx="5124797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9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-Cyrl-B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0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20"/>
          <p:cNvSpPr txBox="1"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1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200"/>
              <a:buFont typeface="Gill Sans"/>
              <a:buNone/>
              <a:defRPr sz="22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0"/>
          <p:cNvSpPr>
            <a:spLocks noGrp="1"/>
          </p:cNvSpPr>
          <p:nvPr>
            <p:ph type="pic" idx="2"/>
          </p:nvPr>
        </p:nvSpPr>
        <p:spPr>
          <a:xfrm>
            <a:off x="6095999" y="0"/>
            <a:ext cx="6102097" cy="6858000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78" name="Google Shape;78;p20"/>
          <p:cNvSpPr txBox="1">
            <a:spLocks noGrp="1"/>
          </p:cNvSpPr>
          <p:nvPr>
            <p:ph type="body" idx="1"/>
          </p:nvPr>
        </p:nvSpPr>
        <p:spPr>
          <a:xfrm>
            <a:off x="1115568" y="3549918"/>
            <a:ext cx="3794760" cy="2194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FFFFF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9" name="Google Shape;79;p20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0"/>
          <p:cNvSpPr txBox="1">
            <a:spLocks noGrp="1"/>
          </p:cNvSpPr>
          <p:nvPr>
            <p:ph type="ftr" idx="11"/>
          </p:nvPr>
        </p:nvSpPr>
        <p:spPr>
          <a:xfrm>
            <a:off x="804672" y="6236208"/>
            <a:ext cx="5124797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20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-Cyrl-B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  <a:defRPr sz="2800" b="0" i="0" u="none" strike="noStrike" cap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0"/>
          <p:cNvSpPr txBox="1"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8" name="Google Shape;8;p10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9" name="Google Shape;9;p10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10" name="Google Shape;10;p10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-Cyrl-B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  <a:defRPr sz="2800" b="0" i="0" u="none" strike="noStrike" cap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9" name="Google Shape;19;p9"/>
          <p:cNvSpPr txBox="1"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20" name="Google Shape;20;p9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21" name="Google Shape;21;p9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22" name="Google Shape;22;p9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-Cyrl-B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"/>
          <p:cNvSpPr txBox="1">
            <a:spLocks noGrp="1"/>
          </p:cNvSpPr>
          <p:nvPr>
            <p:ph type="ctrTitle"/>
          </p:nvPr>
        </p:nvSpPr>
        <p:spPr>
          <a:xfrm>
            <a:off x="1600200" y="1973790"/>
            <a:ext cx="8991600" cy="1645920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74300" tIns="182875" rIns="274300" bIns="182875" anchor="ctr" anchorCtr="1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800"/>
              <a:buFont typeface="Gill Sans"/>
              <a:buNone/>
            </a:pPr>
            <a:r>
              <a:rPr lang="sr-Cyrl-BA" b="1"/>
              <a:t>СТАТИСТИКА:</a:t>
            </a:r>
            <a:br>
              <a:rPr lang="sr-Cyrl-BA" b="1"/>
            </a:br>
            <a:r>
              <a:rPr lang="sr-Cyrl-BA" b="1"/>
              <a:t>УВОД</a:t>
            </a:r>
            <a:endParaRPr b="1"/>
          </a:p>
        </p:txBody>
      </p:sp>
      <p:sp>
        <p:nvSpPr>
          <p:cNvPr id="99" name="Google Shape;99;p1"/>
          <p:cNvSpPr txBox="1">
            <a:spLocks noGrp="1"/>
          </p:cNvSpPr>
          <p:nvPr>
            <p:ph type="subTitle" idx="1"/>
          </p:nvPr>
        </p:nvSpPr>
        <p:spPr>
          <a:xfrm>
            <a:off x="2695194" y="3904919"/>
            <a:ext cx="6801612" cy="1239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sr-Cyrl-BA" sz="2800" b="1" dirty="0"/>
              <a:t>Вјежбе 1</a:t>
            </a:r>
            <a:endParaRPr sz="2800" b="1" dirty="0"/>
          </a:p>
        </p:txBody>
      </p:sp>
      <p:sp>
        <p:nvSpPr>
          <p:cNvPr id="5" name="Google Shape;100;p1">
            <a:extLst>
              <a:ext uri="{FF2B5EF4-FFF2-40B4-BE49-F238E27FC236}">
                <a16:creationId xmlns:a16="http://schemas.microsoft.com/office/drawing/2014/main" id="{61B298F8-2E83-4789-82CB-EF596314748F}"/>
              </a:ext>
            </a:extLst>
          </p:cNvPr>
          <p:cNvSpPr txBox="1"/>
          <p:nvPr/>
        </p:nvSpPr>
        <p:spPr>
          <a:xfrm>
            <a:off x="4565855" y="5430022"/>
            <a:ext cx="3060290" cy="1239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sr-Cyrl-BA" sz="2000" b="1" i="0" u="none" strike="noStrike" cap="none" dirty="0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rPr>
              <a:t>Милица Марић, ма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sr-Cyrl-BA" sz="2000" b="1" i="0" u="none" strike="noStrike" cap="none" dirty="0">
                <a:solidFill>
                  <a:srgbClr val="FEFEFE"/>
                </a:solidFill>
                <a:latin typeface="Corbel"/>
                <a:ea typeface="Corbel"/>
                <a:cs typeface="Corbel"/>
                <a:sym typeface="Corbel"/>
              </a:rPr>
              <a:t>milica.maric@ef.unibl.org</a:t>
            </a:r>
            <a:endParaRPr sz="2000" b="1" i="0" u="none" strike="noStrike" cap="none" dirty="0">
              <a:solidFill>
                <a:srgbClr val="FEFEFE"/>
              </a:solidFill>
              <a:latin typeface="Corbel"/>
              <a:ea typeface="Corbel"/>
              <a:cs typeface="Corbel"/>
              <a:sym typeface="Corbe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FEFEFE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57000"/>
          </a:schemeClr>
        </a:solidFill>
        <a:effectLst/>
      </p:bgPr>
    </p:bg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116eb46b69b_0_3"/>
          <p:cNvSpPr txBox="1">
            <a:spLocks noGrp="1"/>
          </p:cNvSpPr>
          <p:nvPr>
            <p:ph type="title"/>
          </p:nvPr>
        </p:nvSpPr>
        <p:spPr>
          <a:xfrm>
            <a:off x="2231100" y="80481"/>
            <a:ext cx="7729800" cy="1188600"/>
          </a:xfrm>
          <a:prstGeom prst="rect">
            <a:avLst/>
          </a:prstGeom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1.2. </a:t>
            </a:r>
            <a:r>
              <a:rPr lang="sr-Cyrl-BA" b="1" dirty="0"/>
              <a:t>НУМЕРИЧКЕ СЕРИЈЕ СТРУКТУРЕ</a:t>
            </a:r>
            <a:endParaRPr b="1" dirty="0"/>
          </a:p>
        </p:txBody>
      </p:sp>
      <p:sp>
        <p:nvSpPr>
          <p:cNvPr id="183" name="Google Shape;183;g116eb46b69b_0_3"/>
          <p:cNvSpPr txBox="1">
            <a:spLocks noGrp="1"/>
          </p:cNvSpPr>
          <p:nvPr>
            <p:ph type="body" idx="1"/>
          </p:nvPr>
        </p:nvSpPr>
        <p:spPr>
          <a:xfrm>
            <a:off x="812078" y="1365467"/>
            <a:ext cx="10098900" cy="125974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361950" algn="ctr" rtl="0">
              <a:spcBef>
                <a:spcPts val="1000"/>
              </a:spcBef>
              <a:spcAft>
                <a:spcPts val="0"/>
              </a:spcAft>
              <a:buSzPts val="2100"/>
              <a:buAutoNum type="arabicPeriod"/>
            </a:pPr>
            <a:r>
              <a:rPr lang="sr-Cyrl-BA" sz="2100" b="1" dirty="0"/>
              <a:t>СА ПРЕКИДНИМ ОБИЉЕЖЈИМА</a:t>
            </a:r>
            <a:endParaRPr sz="2100" b="1" dirty="0"/>
          </a:p>
          <a:p>
            <a:pPr marL="4572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sr-Cyrl-BA" sz="2000" dirty="0"/>
              <a:t>Прекидно обиљежје се јавља као природно изражено - модалитети могу бити само </a:t>
            </a:r>
            <a:r>
              <a:rPr lang="sr-Cyrl-BA" sz="2000" b="1" dirty="0"/>
              <a:t>цијели бројеви</a:t>
            </a:r>
            <a:r>
              <a:rPr lang="sr-Latn-BA" sz="2000" b="1" dirty="0"/>
              <a:t>.</a:t>
            </a:r>
            <a:endParaRPr sz="2000" b="1" dirty="0">
              <a:solidFill>
                <a:schemeClr val="accent3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</a:endParaRPr>
          </a:p>
        </p:txBody>
      </p:sp>
      <p:graphicFrame>
        <p:nvGraphicFramePr>
          <p:cNvPr id="184" name="Google Shape;184;g116eb46b69b_0_3"/>
          <p:cNvGraphicFramePr/>
          <p:nvPr>
            <p:extLst>
              <p:ext uri="{D42A27DB-BD31-4B8C-83A1-F6EECF244321}">
                <p14:modId xmlns:p14="http://schemas.microsoft.com/office/powerpoint/2010/main" val="3552050769"/>
              </p:ext>
            </p:extLst>
          </p:nvPr>
        </p:nvGraphicFramePr>
        <p:xfrm>
          <a:off x="932033" y="3206623"/>
          <a:ext cx="5103250" cy="3474510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2299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4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63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b="1" dirty="0"/>
                        <a:t>Број дјеце (обиљежје)</a:t>
                      </a:r>
                      <a:endParaRPr sz="1800" b="1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b="1"/>
                        <a:t>Број домаћинстава (фреквенција)</a:t>
                      </a:r>
                      <a:endParaRPr sz="1800" b="1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0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2.014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1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1.736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2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1.824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3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656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4 и више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Latn-BA" sz="1800" dirty="0"/>
                        <a:t>221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b="1" dirty="0"/>
                        <a:t>УКУПНО</a:t>
                      </a:r>
                      <a:endParaRPr sz="1800" b="1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b="1" dirty="0"/>
                        <a:t>6.451</a:t>
                      </a:r>
                      <a:endParaRPr sz="1800" b="1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D22CC738-ABCB-415B-93E7-C30EE98122D2}"/>
              </a:ext>
            </a:extLst>
          </p:cNvPr>
          <p:cNvSpPr txBox="1"/>
          <p:nvPr/>
        </p:nvSpPr>
        <p:spPr>
          <a:xfrm>
            <a:off x="1166082" y="2605549"/>
            <a:ext cx="463515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BA" sz="1800" b="1" dirty="0">
                <a:solidFill>
                  <a:schemeClr val="accent3"/>
                </a:solidFill>
                <a:latin typeface="Gill Sans" panose="020B0604020202020204" charset="0"/>
              </a:rPr>
              <a:t>Примјер: број дјеце у домаћинствима на једном подручју</a:t>
            </a:r>
          </a:p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E0D37A6-00BF-4064-B774-1EEC77C83F83}"/>
              </a:ext>
            </a:extLst>
          </p:cNvPr>
          <p:cNvSpPr txBox="1"/>
          <p:nvPr/>
        </p:nvSpPr>
        <p:spPr>
          <a:xfrm>
            <a:off x="7063776" y="2721599"/>
            <a:ext cx="43221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BA" sz="1800" b="1" dirty="0">
                <a:solidFill>
                  <a:schemeClr val="accent3"/>
                </a:solidFill>
                <a:latin typeface="Gill Sans" panose="020B0604020202020204" charset="0"/>
              </a:rPr>
              <a:t>Примјер: графички приказ нумеричке серије структуре </a:t>
            </a:r>
            <a:endParaRPr lang="en-US" sz="1800" dirty="0">
              <a:latin typeface="Gill Sans" panose="020B0604020202020204" charset="0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99337101-889B-4C44-B281-2742AF11B2D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88660186"/>
              </p:ext>
            </p:extLst>
          </p:nvPr>
        </p:nvGraphicFramePr>
        <p:xfrm>
          <a:off x="6269332" y="3490071"/>
          <a:ext cx="5787042" cy="3191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57000"/>
          </a:schemeClr>
        </a:solidFill>
        <a:effectLst/>
      </p:bgPr>
    </p:bg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116eb46b69b_0_9"/>
          <p:cNvSpPr txBox="1">
            <a:spLocks noGrp="1"/>
          </p:cNvSpPr>
          <p:nvPr>
            <p:ph type="title"/>
          </p:nvPr>
        </p:nvSpPr>
        <p:spPr>
          <a:xfrm>
            <a:off x="2231111" y="147321"/>
            <a:ext cx="7729800" cy="1188600"/>
          </a:xfrm>
          <a:prstGeom prst="rect">
            <a:avLst/>
          </a:prstGeom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1.2. </a:t>
            </a:r>
            <a:r>
              <a:rPr lang="sr-Cyrl-BA" b="1" dirty="0"/>
              <a:t>НУМЕРИЧКЕ СЕРИЈЕ СТРУКТУРЕ</a:t>
            </a:r>
            <a:endParaRPr dirty="0"/>
          </a:p>
        </p:txBody>
      </p:sp>
      <p:sp>
        <p:nvSpPr>
          <p:cNvPr id="191" name="Google Shape;191;g116eb46b69b_0_9"/>
          <p:cNvSpPr txBox="1">
            <a:spLocks noGrp="1"/>
          </p:cNvSpPr>
          <p:nvPr>
            <p:ph type="body" idx="1"/>
          </p:nvPr>
        </p:nvSpPr>
        <p:spPr>
          <a:xfrm>
            <a:off x="965861" y="1525768"/>
            <a:ext cx="10260300" cy="156944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61950" algn="ctr" rtl="0">
              <a:spcBef>
                <a:spcPts val="1000"/>
              </a:spcBef>
              <a:spcAft>
                <a:spcPts val="0"/>
              </a:spcAft>
              <a:buSzPts val="2100"/>
              <a:buAutoNum type="arabicPeriod" startAt="2"/>
            </a:pPr>
            <a:r>
              <a:rPr lang="sr-Cyrl-BA" sz="2100" b="1" dirty="0"/>
              <a:t>СА НЕПРЕКИДНИМ ОБИЉЕЖЈИМА</a:t>
            </a:r>
            <a:endParaRPr sz="2100" b="1" dirty="0"/>
          </a:p>
          <a:p>
            <a:pPr marL="457200" lvl="1" indent="0" algn="ctr">
              <a:buNone/>
            </a:pPr>
            <a:r>
              <a:rPr lang="sr-Cyrl-BA" sz="1800" dirty="0"/>
              <a:t>Формирају се </a:t>
            </a:r>
            <a:r>
              <a:rPr lang="sr-Cyrl-BA" sz="1800" b="1" dirty="0"/>
              <a:t>интервали (групе) модалитета.</a:t>
            </a:r>
            <a:endParaRPr lang="sr-Cyrl-BA" sz="2000" b="1" dirty="0">
              <a:solidFill>
                <a:schemeClr val="accent3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sr-Cyrl-BA" sz="2000" b="1" dirty="0">
                <a:solidFill>
                  <a:schemeClr val="accent3"/>
                </a:solidFill>
              </a:rPr>
              <a:t>Примјер: старосна структура радника у једном предузећу </a:t>
            </a:r>
            <a:endParaRPr sz="2000" b="1" dirty="0">
              <a:solidFill>
                <a:schemeClr val="accent3"/>
              </a:solidFill>
            </a:endParaRPr>
          </a:p>
        </p:txBody>
      </p:sp>
      <p:graphicFrame>
        <p:nvGraphicFramePr>
          <p:cNvPr id="192" name="Google Shape;192;g116eb46b69b_0_9"/>
          <p:cNvGraphicFramePr/>
          <p:nvPr>
            <p:extLst>
              <p:ext uri="{D42A27DB-BD31-4B8C-83A1-F6EECF244321}">
                <p14:modId xmlns:p14="http://schemas.microsoft.com/office/powerpoint/2010/main" val="3903149665"/>
              </p:ext>
            </p:extLst>
          </p:nvPr>
        </p:nvGraphicFramePr>
        <p:xfrm>
          <a:off x="1292725" y="3039550"/>
          <a:ext cx="5577750" cy="3424650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2380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97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77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b="1" dirty="0"/>
                        <a:t>Године (модалитет)</a:t>
                      </a:r>
                      <a:endParaRPr sz="1600"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b="1"/>
                        <a:t>Број радника (фрекванција)</a:t>
                      </a:r>
                      <a:endParaRPr sz="1600" b="1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7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dirty="0"/>
                        <a:t>до 19,9</a:t>
                      </a:r>
                      <a:endParaRPr sz="16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dirty="0"/>
                        <a:t>23</a:t>
                      </a:r>
                      <a:endParaRPr sz="16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7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/>
                        <a:t>20-29,9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dirty="0"/>
                        <a:t>45</a:t>
                      </a:r>
                      <a:endParaRPr sz="16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67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dirty="0"/>
                        <a:t>30-39,9</a:t>
                      </a:r>
                      <a:endParaRPr sz="16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dirty="0"/>
                        <a:t>56</a:t>
                      </a:r>
                      <a:endParaRPr sz="16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67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/>
                        <a:t>40-49,9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dirty="0"/>
                        <a:t>39</a:t>
                      </a:r>
                      <a:endParaRPr sz="16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67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/>
                        <a:t>50-59,9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dirty="0"/>
                        <a:t>19</a:t>
                      </a:r>
                      <a:endParaRPr sz="16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67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/>
                        <a:t>60 и више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dirty="0"/>
                        <a:t>6</a:t>
                      </a:r>
                      <a:endParaRPr sz="16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67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b="1"/>
                        <a:t>УКУПНО</a:t>
                      </a:r>
                      <a:endParaRPr sz="1600"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b="1" dirty="0"/>
                        <a:t>188</a:t>
                      </a:r>
                      <a:endParaRPr sz="1600" b="1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93" name="Google Shape;193;g116eb46b69b_0_9"/>
          <p:cNvSpPr txBox="1"/>
          <p:nvPr/>
        </p:nvSpPr>
        <p:spPr>
          <a:xfrm>
            <a:off x="7304590" y="3677264"/>
            <a:ext cx="4602000" cy="2893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●"/>
            </a:pPr>
            <a:r>
              <a:rPr lang="sr-Cyrl-BA" sz="1600" dirty="0">
                <a:solidFill>
                  <a:schemeClr val="dk1"/>
                </a:solidFill>
                <a:latin typeface="Gill Sans" panose="020B0604020202020204" charset="0"/>
                <a:ea typeface="Verdana"/>
                <a:cs typeface="Verdana"/>
                <a:sym typeface="Verdana"/>
              </a:rPr>
              <a:t>доња граница најниже групе и горња граница највише групе отворене су јер је фреквенција екстремних вриједности толико мала да није потребно отварати посебне групе за њих.</a:t>
            </a:r>
            <a:endParaRPr sz="1600" dirty="0">
              <a:solidFill>
                <a:schemeClr val="dk1"/>
              </a:solidFill>
              <a:latin typeface="Gill Sans" panose="020B0604020202020204" charset="0"/>
              <a:ea typeface="Verdana"/>
              <a:cs typeface="Verdana"/>
              <a:sym typeface="Verdana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Gill Sans" panose="020B0604020202020204" charset="0"/>
              <a:ea typeface="Verdana"/>
              <a:cs typeface="Verdana"/>
              <a:sym typeface="Verdana"/>
            </a:endParaRPr>
          </a:p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●"/>
            </a:pPr>
            <a:r>
              <a:rPr lang="sr-Cyrl-BA" sz="1600" dirty="0">
                <a:solidFill>
                  <a:schemeClr val="dk1"/>
                </a:solidFill>
                <a:latin typeface="Gill Sans" panose="020B0604020202020204" charset="0"/>
                <a:ea typeface="Verdana"/>
                <a:cs typeface="Verdana"/>
                <a:sym typeface="Verdana"/>
              </a:rPr>
              <a:t>групни интервали се морају правилно разграничити да припадност одређене статистичке јединице вишем или нижем групном интервалу не долази у питање </a:t>
            </a:r>
            <a:r>
              <a:rPr lang="sr-Cyrl-BA" sz="1600" b="1" dirty="0">
                <a:solidFill>
                  <a:schemeClr val="dk1"/>
                </a:solidFill>
                <a:latin typeface="Gill Sans" panose="020B0604020202020204" charset="0"/>
                <a:ea typeface="Verdana"/>
                <a:cs typeface="Verdana"/>
                <a:sym typeface="Verdana"/>
              </a:rPr>
              <a:t>(вјештачке границе).</a:t>
            </a:r>
            <a:endParaRPr b="1" dirty="0">
              <a:latin typeface="Gill Sans" panose="020B0604020202020204" charset="0"/>
              <a:ea typeface="Gill Sans"/>
              <a:cs typeface="Gill Sans"/>
              <a:sym typeface="Gill Sans"/>
            </a:endParaRPr>
          </a:p>
        </p:txBody>
      </p:sp>
      <p:sp>
        <p:nvSpPr>
          <p:cNvPr id="194" name="Google Shape;194;g116eb46b69b_0_9"/>
          <p:cNvSpPr txBox="1"/>
          <p:nvPr/>
        </p:nvSpPr>
        <p:spPr>
          <a:xfrm>
            <a:off x="101600" y="4271026"/>
            <a:ext cx="1181850" cy="615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BA" b="1" dirty="0">
                <a:latin typeface="Gill Sans"/>
                <a:ea typeface="Gill Sans"/>
                <a:cs typeface="Gill Sans"/>
                <a:sym typeface="Gill Sans"/>
              </a:rPr>
              <a:t>вјештачке</a:t>
            </a:r>
            <a:endParaRPr b="1" dirty="0"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BA" b="1" dirty="0">
                <a:latin typeface="Gill Sans"/>
                <a:ea typeface="Gill Sans"/>
                <a:cs typeface="Gill Sans"/>
                <a:sym typeface="Gill Sans"/>
              </a:rPr>
              <a:t>границе</a:t>
            </a:r>
            <a:endParaRPr b="1" dirty="0">
              <a:latin typeface="Gill Sans"/>
              <a:ea typeface="Gill Sans"/>
              <a:cs typeface="Gill Sans"/>
              <a:sym typeface="Gill Sans"/>
            </a:endParaRPr>
          </a:p>
        </p:txBody>
      </p:sp>
      <p:cxnSp>
        <p:nvCxnSpPr>
          <p:cNvPr id="195" name="Google Shape;195;g116eb46b69b_0_9"/>
          <p:cNvCxnSpPr>
            <a:cxnSpLocks/>
          </p:cNvCxnSpPr>
          <p:nvPr/>
        </p:nvCxnSpPr>
        <p:spPr>
          <a:xfrm flipV="1">
            <a:off x="1166070" y="3755923"/>
            <a:ext cx="1223169" cy="478673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B43A5223-CF56-400B-901D-07EAD3A6B999}"/>
              </a:ext>
            </a:extLst>
          </p:cNvPr>
          <p:cNvSpPr/>
          <p:nvPr/>
        </p:nvSpPr>
        <p:spPr>
          <a:xfrm>
            <a:off x="2389239" y="3500284"/>
            <a:ext cx="491613" cy="353961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5579D4-7EC3-470D-825D-06E5D5D3DA62}"/>
              </a:ext>
            </a:extLst>
          </p:cNvPr>
          <p:cNvSpPr/>
          <p:nvPr/>
        </p:nvSpPr>
        <p:spPr>
          <a:xfrm>
            <a:off x="101600" y="4234596"/>
            <a:ext cx="1064470" cy="65195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5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oogle Shape;192;g116eb46b69b_0_9"/>
          <p:cNvGraphicFramePr/>
          <p:nvPr>
            <p:extLst>
              <p:ext uri="{D42A27DB-BD31-4B8C-83A1-F6EECF244321}">
                <p14:modId xmlns:p14="http://schemas.microsoft.com/office/powerpoint/2010/main" val="1018916224"/>
              </p:ext>
            </p:extLst>
          </p:nvPr>
        </p:nvGraphicFramePr>
        <p:xfrm>
          <a:off x="3915953" y="2364667"/>
          <a:ext cx="4377692" cy="3474510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21584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9248">
                  <a:extLst>
                    <a:ext uri="{9D8B030D-6E8A-4147-A177-3AD203B41FA5}">
                      <a16:colId xmlns:a16="http://schemas.microsoft.com/office/drawing/2014/main" val="104846390"/>
                    </a:ext>
                  </a:extLst>
                </a:gridCol>
              </a:tblGrid>
              <a:tr h="447543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b="1" dirty="0"/>
                        <a:t>Број</a:t>
                      </a:r>
                      <a:r>
                        <a:rPr lang="sr-Cyrl-BA" sz="1800" b="1" baseline="0" dirty="0"/>
                        <a:t> бодова</a:t>
                      </a:r>
                      <a:r>
                        <a:rPr lang="sr-Cyrl-BA" sz="1800" b="1" dirty="0"/>
                        <a:t> (модалитет)</a:t>
                      </a:r>
                      <a:endParaRPr sz="1800"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sr-Cyrl-BA" sz="1800" b="1" dirty="0"/>
                        <a:t>Број студената (фрекв</a:t>
                      </a:r>
                      <a:r>
                        <a:rPr lang="en-US" sz="1800" b="1" dirty="0"/>
                        <a:t>e</a:t>
                      </a:r>
                      <a:r>
                        <a:rPr lang="sr-Cyrl-BA" sz="1800" b="1" dirty="0"/>
                        <a:t>нција)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8137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50,1 - 60</a:t>
                      </a:r>
                      <a:endParaRPr sz="18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12</a:t>
                      </a:r>
                      <a:endParaRPr sz="18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8137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60,1 - 70</a:t>
                      </a:r>
                      <a:endParaRPr sz="18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26</a:t>
                      </a:r>
                      <a:endParaRPr sz="18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8137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70,1 - 80</a:t>
                      </a:r>
                      <a:endParaRPr sz="18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62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8137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80,1 - 90</a:t>
                      </a:r>
                      <a:endParaRPr sz="18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76</a:t>
                      </a:r>
                      <a:endParaRPr sz="18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8137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90,1 - 100</a:t>
                      </a:r>
                      <a:endParaRPr sz="18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/>
                        <a:t>17</a:t>
                      </a:r>
                      <a:endParaRPr sz="18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8137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b="1" dirty="0"/>
                        <a:t>УКУПНО</a:t>
                      </a:r>
                      <a:endParaRPr sz="1800"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/>
                        <a:t>193</a:t>
                      </a:r>
                      <a:endParaRPr sz="1800" b="1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9" name="Google Shape;191;g116eb46b69b_0_9"/>
          <p:cNvSpPr txBox="1">
            <a:spLocks noGrp="1"/>
          </p:cNvSpPr>
          <p:nvPr>
            <p:ph type="body" idx="1"/>
          </p:nvPr>
        </p:nvSpPr>
        <p:spPr>
          <a:xfrm>
            <a:off x="3042103" y="643625"/>
            <a:ext cx="6125393" cy="63125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sr-Cyrl-BA" sz="2000" b="1" dirty="0">
                <a:solidFill>
                  <a:schemeClr val="accent3"/>
                </a:solidFill>
              </a:rPr>
              <a:t>Примјер: структура студената према укупном броју бодова оствареном на пријемном испиту на Економском факултету (</a:t>
            </a:r>
            <a:r>
              <a:rPr lang="en-US" sz="2000" b="1" dirty="0">
                <a:solidFill>
                  <a:schemeClr val="accent3"/>
                </a:solidFill>
              </a:rPr>
              <a:t>01</a:t>
            </a:r>
            <a:r>
              <a:rPr lang="sr-Cyrl-BA" sz="2000" b="1" dirty="0">
                <a:solidFill>
                  <a:schemeClr val="accent3"/>
                </a:solidFill>
              </a:rPr>
              <a:t>.0</a:t>
            </a:r>
            <a:r>
              <a:rPr lang="en-US" sz="2000" b="1" dirty="0">
                <a:solidFill>
                  <a:schemeClr val="accent3"/>
                </a:solidFill>
              </a:rPr>
              <a:t>7</a:t>
            </a:r>
            <a:r>
              <a:rPr lang="sr-Cyrl-BA" sz="2000" b="1" dirty="0">
                <a:solidFill>
                  <a:schemeClr val="accent3"/>
                </a:solidFill>
              </a:rPr>
              <a:t>.202</a:t>
            </a:r>
            <a:r>
              <a:rPr lang="sr-Latn-BA" sz="2000" b="1" dirty="0">
                <a:solidFill>
                  <a:schemeClr val="accent3"/>
                </a:solidFill>
              </a:rPr>
              <a:t>4</a:t>
            </a:r>
            <a:r>
              <a:rPr lang="sr-Cyrl-BA" sz="2000" b="1" dirty="0">
                <a:solidFill>
                  <a:schemeClr val="accent3"/>
                </a:solidFill>
              </a:rPr>
              <a:t>)</a:t>
            </a:r>
            <a:endParaRPr sz="2000" b="1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0352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116eb46b69b_0_26"/>
          <p:cNvSpPr txBox="1">
            <a:spLocks noGrp="1"/>
          </p:cNvSpPr>
          <p:nvPr>
            <p:ph type="body" idx="1"/>
          </p:nvPr>
        </p:nvSpPr>
        <p:spPr>
          <a:xfrm>
            <a:off x="705990" y="1757879"/>
            <a:ext cx="4270200" cy="704100"/>
          </a:xfrm>
          <a:prstGeom prst="rect">
            <a:avLst/>
          </a:prstGeom>
        </p:spPr>
        <p:txBody>
          <a:bodyPr spcFirstLastPara="1" wrap="square" lIns="91425" tIns="45700" rIns="91425" bIns="45700" anchor="b" anchorCtr="1">
            <a:normAutofit/>
          </a:bodyPr>
          <a:lstStyle/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sr-Cyrl-BA" b="1" dirty="0">
                <a:solidFill>
                  <a:schemeClr val="accent3"/>
                </a:solidFill>
              </a:rPr>
              <a:t>МОМЕНТНЕ СЕРИЈЕ</a:t>
            </a:r>
            <a:endParaRPr b="1" dirty="0">
              <a:solidFill>
                <a:schemeClr val="accent3"/>
              </a:solidFill>
            </a:endParaRPr>
          </a:p>
        </p:txBody>
      </p:sp>
      <p:sp>
        <p:nvSpPr>
          <p:cNvPr id="202" name="Google Shape;202;g116eb46b69b_0_26"/>
          <p:cNvSpPr txBox="1">
            <a:spLocks noGrp="1"/>
          </p:cNvSpPr>
          <p:nvPr>
            <p:ph type="body" idx="2"/>
          </p:nvPr>
        </p:nvSpPr>
        <p:spPr>
          <a:xfrm>
            <a:off x="429500" y="2427500"/>
            <a:ext cx="5801400" cy="70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sr-Cyrl-BA" sz="2000" dirty="0">
                <a:solidFill>
                  <a:schemeClr val="dk1"/>
                </a:solidFill>
              </a:rPr>
              <a:t>Показују величину или ниво појаве у тачно одређеним сукцесивним моментима времена.</a:t>
            </a:r>
            <a:endParaRPr sz="20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03" name="Google Shape;203;g116eb46b69b_0_26"/>
          <p:cNvSpPr txBox="1">
            <a:spLocks noGrp="1"/>
          </p:cNvSpPr>
          <p:nvPr>
            <p:ph type="body" idx="3"/>
          </p:nvPr>
        </p:nvSpPr>
        <p:spPr>
          <a:xfrm>
            <a:off x="6435400" y="2398329"/>
            <a:ext cx="5244900" cy="826652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sr-Cyrl-BA" sz="2000" dirty="0">
                <a:solidFill>
                  <a:schemeClr val="dk1"/>
                </a:solidFill>
              </a:rPr>
              <a:t>Показују ток (кретање) појаве у сукцесивним временским интервалима.</a:t>
            </a:r>
            <a:endParaRPr sz="20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0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04" name="Google Shape;204;g116eb46b69b_0_26"/>
          <p:cNvSpPr txBox="1">
            <a:spLocks noGrp="1"/>
          </p:cNvSpPr>
          <p:nvPr>
            <p:ph type="body" idx="4"/>
          </p:nvPr>
        </p:nvSpPr>
        <p:spPr>
          <a:xfrm>
            <a:off x="6507390" y="1757879"/>
            <a:ext cx="4270200" cy="704100"/>
          </a:xfrm>
          <a:prstGeom prst="rect">
            <a:avLst/>
          </a:prstGeom>
        </p:spPr>
        <p:txBody>
          <a:bodyPr spcFirstLastPara="1" wrap="square" lIns="91425" tIns="45700" rIns="91425" bIns="45700" anchor="b" anchorCtr="1">
            <a:normAutofit/>
          </a:bodyPr>
          <a:lstStyle/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sr-Cyrl-BA" b="1" dirty="0">
                <a:solidFill>
                  <a:schemeClr val="accent3"/>
                </a:solidFill>
              </a:rPr>
              <a:t>ИНТЕРВАЛНЕ СЕРИЈЕ</a:t>
            </a:r>
            <a:endParaRPr b="1" dirty="0">
              <a:solidFill>
                <a:schemeClr val="accent3"/>
              </a:solidFill>
            </a:endParaRPr>
          </a:p>
        </p:txBody>
      </p:sp>
      <p:sp>
        <p:nvSpPr>
          <p:cNvPr id="205" name="Google Shape;205;g116eb46b69b_0_26"/>
          <p:cNvSpPr txBox="1">
            <a:spLocks noGrp="1"/>
          </p:cNvSpPr>
          <p:nvPr>
            <p:ph type="title"/>
          </p:nvPr>
        </p:nvSpPr>
        <p:spPr>
          <a:xfrm>
            <a:off x="2231100" y="93400"/>
            <a:ext cx="7729800" cy="1188600"/>
          </a:xfrm>
          <a:prstGeom prst="rect">
            <a:avLst/>
          </a:prstGeom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2. </a:t>
            </a:r>
            <a:r>
              <a:rPr lang="sr-Cyrl-BA" b="1" dirty="0"/>
              <a:t>ВРЕМЕНСКЕ СЕРИЈЕ</a:t>
            </a:r>
            <a:endParaRPr b="1" dirty="0"/>
          </a:p>
        </p:txBody>
      </p:sp>
      <p:graphicFrame>
        <p:nvGraphicFramePr>
          <p:cNvPr id="206" name="Google Shape;206;g116eb46b69b_0_26"/>
          <p:cNvGraphicFramePr/>
          <p:nvPr>
            <p:extLst>
              <p:ext uri="{D42A27DB-BD31-4B8C-83A1-F6EECF244321}">
                <p14:modId xmlns:p14="http://schemas.microsoft.com/office/powerpoint/2010/main" val="994185529"/>
              </p:ext>
            </p:extLst>
          </p:nvPr>
        </p:nvGraphicFramePr>
        <p:xfrm>
          <a:off x="429500" y="4159517"/>
          <a:ext cx="5327100" cy="2200500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2663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3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01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b="1" dirty="0"/>
                        <a:t>Година</a:t>
                      </a:r>
                      <a:endParaRPr sz="1500" b="1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b="1" dirty="0"/>
                        <a:t>Број запослених</a:t>
                      </a:r>
                      <a:endParaRPr sz="1500" b="1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01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dirty="0"/>
                        <a:t>1987.</a:t>
                      </a:r>
                      <a:endParaRPr sz="15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dirty="0"/>
                        <a:t>195</a:t>
                      </a:r>
                      <a:endParaRPr sz="15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01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dirty="0"/>
                        <a:t>1988.</a:t>
                      </a:r>
                      <a:endParaRPr sz="15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dirty="0"/>
                        <a:t>237</a:t>
                      </a:r>
                      <a:endParaRPr sz="15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01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/>
                        <a:t>1989.</a:t>
                      </a:r>
                      <a:endParaRPr sz="150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dirty="0"/>
                        <a:t>284</a:t>
                      </a:r>
                      <a:endParaRPr sz="15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01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dirty="0"/>
                        <a:t>1990.</a:t>
                      </a:r>
                      <a:endParaRPr sz="15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dirty="0"/>
                        <a:t>297</a:t>
                      </a:r>
                      <a:endParaRPr sz="15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07" name="Google Shape;207;g116eb46b69b_0_26"/>
          <p:cNvGraphicFramePr/>
          <p:nvPr>
            <p:extLst>
              <p:ext uri="{D42A27DB-BD31-4B8C-83A1-F6EECF244321}">
                <p14:modId xmlns:p14="http://schemas.microsoft.com/office/powerpoint/2010/main" val="1422095904"/>
              </p:ext>
            </p:extLst>
          </p:nvPr>
        </p:nvGraphicFramePr>
        <p:xfrm>
          <a:off x="6507390" y="3832054"/>
          <a:ext cx="5327100" cy="2840550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2663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3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01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b="1" dirty="0"/>
                        <a:t>Година</a:t>
                      </a:r>
                      <a:endParaRPr sz="1500" b="1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b="1" dirty="0"/>
                        <a:t>Производња у 000 комада</a:t>
                      </a:r>
                      <a:endParaRPr sz="1500" b="1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01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dirty="0"/>
                        <a:t>1987.</a:t>
                      </a:r>
                      <a:endParaRPr sz="15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dirty="0"/>
                        <a:t>36,5</a:t>
                      </a:r>
                      <a:endParaRPr sz="15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01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dirty="0"/>
                        <a:t>1988.</a:t>
                      </a:r>
                      <a:endParaRPr sz="15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dirty="0"/>
                        <a:t>41,2</a:t>
                      </a:r>
                      <a:endParaRPr sz="15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01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dirty="0"/>
                        <a:t>1989.</a:t>
                      </a:r>
                      <a:endParaRPr sz="15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dirty="0"/>
                        <a:t>49,1</a:t>
                      </a:r>
                      <a:endParaRPr sz="15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01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/>
                        <a:t>1990.</a:t>
                      </a:r>
                      <a:endParaRPr sz="150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dirty="0"/>
                        <a:t>53,8</a:t>
                      </a:r>
                      <a:endParaRPr sz="15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01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b="1" dirty="0"/>
                        <a:t>УКУПНО</a:t>
                      </a:r>
                      <a:endParaRPr sz="1500" b="1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b="1" dirty="0"/>
                        <a:t>180,6</a:t>
                      </a:r>
                      <a:endParaRPr sz="1500" b="1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5ABFE4EB-A827-4210-B7BC-9EB7570CD811}"/>
              </a:ext>
            </a:extLst>
          </p:cNvPr>
          <p:cNvSpPr txBox="1"/>
          <p:nvPr/>
        </p:nvSpPr>
        <p:spPr>
          <a:xfrm>
            <a:off x="1262727" y="1370218"/>
            <a:ext cx="96665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BA" sz="2000" dirty="0">
                <a:latin typeface="Gill Sans" panose="020B0604020202020204" charset="0"/>
              </a:rPr>
              <a:t>Временске серије п</a:t>
            </a:r>
            <a:r>
              <a:rPr lang="ru-RU" sz="2000" dirty="0">
                <a:latin typeface="Gill Sans" panose="020B0604020202020204" charset="0"/>
              </a:rPr>
              <a:t>редстављају низове статистичких података који показују варијације током времена.</a:t>
            </a:r>
            <a:endParaRPr lang="en-US" sz="2000" dirty="0">
              <a:latin typeface="Gill Sans" panose="020B060402020202020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8BC10E-81DE-47C0-A983-F2F160928B43}"/>
              </a:ext>
            </a:extLst>
          </p:cNvPr>
          <p:cNvSpPr txBox="1"/>
          <p:nvPr/>
        </p:nvSpPr>
        <p:spPr>
          <a:xfrm>
            <a:off x="6435400" y="3237429"/>
            <a:ext cx="545961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BA" sz="2000" b="1" dirty="0">
                <a:solidFill>
                  <a:schemeClr val="accent3"/>
                </a:solidFill>
                <a:latin typeface="Gill Sans" panose="020B0604020202020204" charset="0"/>
              </a:rPr>
              <a:t>Примјер: број произведених производа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4A8D27-7704-4B52-97EF-21C2E28C1BAA}"/>
              </a:ext>
            </a:extLst>
          </p:cNvPr>
          <p:cNvSpPr txBox="1"/>
          <p:nvPr/>
        </p:nvSpPr>
        <p:spPr>
          <a:xfrm>
            <a:off x="429500" y="3279058"/>
            <a:ext cx="52240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accent3"/>
                </a:solidFill>
                <a:latin typeface="Gill Sans" panose="020B0604020202020204" charset="0"/>
              </a:rPr>
              <a:t>Примјер: кретање броја запослених у предузећу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28BD5C0-2CA0-45CA-86D3-53541ED1A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84589"/>
            <a:ext cx="7729728" cy="1188720"/>
          </a:xfrm>
        </p:spPr>
        <p:txBody>
          <a:bodyPr/>
          <a:lstStyle/>
          <a:p>
            <a:r>
              <a:rPr lang="en-US" b="1" dirty="0"/>
              <a:t>2. </a:t>
            </a:r>
            <a:r>
              <a:rPr lang="sr-Cyrl-BA" b="1" dirty="0"/>
              <a:t>ВРЕМЕНСКЕ СЕРИЈЕ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392C873-05F2-4575-B5FF-84E05E31BE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53616" y="1890793"/>
            <a:ext cx="6484768" cy="655763"/>
          </a:xfrm>
        </p:spPr>
        <p:txBody>
          <a:bodyPr>
            <a:normAutofit fontScale="92500"/>
          </a:bodyPr>
          <a:lstStyle/>
          <a:p>
            <a:pPr marL="114300" indent="0">
              <a:buNone/>
            </a:pPr>
            <a:r>
              <a:rPr lang="sr-Cyrl-BA" b="1" dirty="0"/>
              <a:t>Примјери графичког приказивања временских серија</a:t>
            </a:r>
            <a:endParaRPr lang="en-US" b="1" dirty="0"/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FE84BAAA-0B2B-4BD8-AFF1-7D3D82FF357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6286494"/>
              </p:ext>
            </p:extLst>
          </p:nvPr>
        </p:nvGraphicFramePr>
        <p:xfrm>
          <a:off x="329379" y="2991465"/>
          <a:ext cx="5225845" cy="31930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3E981057-EC1D-4B73-A9D7-9FB56559F4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7374356"/>
              </p:ext>
            </p:extLst>
          </p:nvPr>
        </p:nvGraphicFramePr>
        <p:xfrm>
          <a:off x="6484373" y="2864040"/>
          <a:ext cx="5225845" cy="3406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880961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116eb46b69b_0_46"/>
          <p:cNvSpPr txBox="1">
            <a:spLocks noGrp="1"/>
          </p:cNvSpPr>
          <p:nvPr>
            <p:ph type="title"/>
          </p:nvPr>
        </p:nvSpPr>
        <p:spPr>
          <a:xfrm>
            <a:off x="2231099" y="145717"/>
            <a:ext cx="7729800" cy="1188600"/>
          </a:xfrm>
          <a:prstGeom prst="rect">
            <a:avLst/>
          </a:prstGeom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BA" b="1" dirty="0"/>
              <a:t>ЗАДАТАК</a:t>
            </a:r>
            <a:endParaRPr b="1" dirty="0"/>
          </a:p>
        </p:txBody>
      </p:sp>
      <p:sp>
        <p:nvSpPr>
          <p:cNvPr id="213" name="Google Shape;213;g116eb46b69b_0_46"/>
          <p:cNvSpPr txBox="1">
            <a:spLocks noGrp="1"/>
          </p:cNvSpPr>
          <p:nvPr>
            <p:ph type="body" idx="1"/>
          </p:nvPr>
        </p:nvSpPr>
        <p:spPr>
          <a:xfrm>
            <a:off x="894735" y="1434549"/>
            <a:ext cx="10700121" cy="425832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sr-Cyrl-BA" sz="2000" b="1" dirty="0">
                <a:solidFill>
                  <a:schemeClr val="accent3"/>
                </a:solidFill>
              </a:rPr>
              <a:t>ПРИМЈЕР:</a:t>
            </a:r>
            <a:r>
              <a:rPr lang="sr-Cyrl-BA" sz="2000" dirty="0"/>
              <a:t> Дати су подаци о тјелесној тежини 40 радника једног погона:</a:t>
            </a:r>
            <a:endParaRPr sz="2000" dirty="0"/>
          </a:p>
          <a:p>
            <a:pPr marL="1267199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r-Cyrl-BA" sz="2000" dirty="0">
                <a:solidFill>
                  <a:schemeClr val="dk1"/>
                </a:solidFill>
              </a:rPr>
              <a:t>87, 75, 80, 74, 82, 83, 88, 76, 89,  81, 91, 82, 7</a:t>
            </a:r>
            <a:r>
              <a:rPr lang="sr-Latn-BA" sz="2000" dirty="0">
                <a:solidFill>
                  <a:schemeClr val="dk1"/>
                </a:solidFill>
              </a:rPr>
              <a:t>1</a:t>
            </a:r>
            <a:r>
              <a:rPr lang="sr-Cyrl-BA" sz="2000" dirty="0">
                <a:solidFill>
                  <a:schemeClr val="dk1"/>
                </a:solidFill>
              </a:rPr>
              <a:t>, 81, 84, 83, 87, 88, 81, 84, 86, 73, 72, 76, 79, 78, 84, 86, 85, 88, 87, 80, 83, 82, 84, 89, 83, 93, 79, 84</a:t>
            </a:r>
          </a:p>
          <a:p>
            <a:pPr marL="1267199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r-Cyrl-BA" sz="2000" dirty="0">
                <a:solidFill>
                  <a:schemeClr val="dk1"/>
                </a:solidFill>
              </a:rPr>
              <a:t>Формирати серију дистрибуције фреквенција са непрекидним обиљежјем и графички је представити.</a:t>
            </a:r>
            <a:endParaRPr sz="2000" dirty="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r-Cyrl-BA" sz="2000" u="sng" dirty="0">
                <a:solidFill>
                  <a:schemeClr val="dk1"/>
                </a:solidFill>
              </a:rPr>
              <a:t>1. Уређивање основних података по величини или некој другој уређеној релацији </a:t>
            </a:r>
            <a:endParaRPr sz="2000" u="sng" dirty="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r-Cyrl-BA" sz="2000" dirty="0">
                <a:solidFill>
                  <a:schemeClr val="dk1"/>
                </a:solidFill>
              </a:rPr>
              <a:t>71,  72 , 73 , 74 , 75,  76,  76,  78,  79, 79,  80,  80,  81,  81,  81,  82,  82,  82,  83,  83,  83,  83,  84,  84,  84,  84, 84,  85,  86,  86,  87,  87,  87,  88,  88,  88,  89,  89,  91,  93.</a:t>
            </a:r>
            <a:endParaRPr sz="2000" dirty="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r-Cyrl-BA" sz="2000" u="sng" dirty="0">
                <a:solidFill>
                  <a:schemeClr val="dk1"/>
                </a:solidFill>
              </a:rPr>
              <a:t>2. Формирање неинтервалне серије дистрибуције фреквенција</a:t>
            </a:r>
            <a:endParaRPr sz="2000" u="sng" dirty="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</a:endParaRPr>
          </a:p>
          <a:p>
            <a:pPr marL="1267199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0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000" dirty="0"/>
          </a:p>
        </p:txBody>
      </p:sp>
      <p:graphicFrame>
        <p:nvGraphicFramePr>
          <p:cNvPr id="214" name="Google Shape;214;g116eb46b69b_0_46"/>
          <p:cNvGraphicFramePr/>
          <p:nvPr>
            <p:extLst>
              <p:ext uri="{D42A27DB-BD31-4B8C-83A1-F6EECF244321}">
                <p14:modId xmlns:p14="http://schemas.microsoft.com/office/powerpoint/2010/main" val="2803655599"/>
              </p:ext>
            </p:extLst>
          </p:nvPr>
        </p:nvGraphicFramePr>
        <p:xfrm>
          <a:off x="469300" y="5525525"/>
          <a:ext cx="11253375" cy="1005785"/>
        </p:xfrm>
        <a:graphic>
          <a:graphicData uri="http://schemas.openxmlformats.org/drawingml/2006/table">
            <a:tbl>
              <a:tblPr>
                <a:noFill/>
                <a:tableStyleId>{D9BEFE6E-A05E-40F1-805B-32F489204352}</a:tableStyleId>
              </a:tblPr>
              <a:tblGrid>
                <a:gridCol w="1023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7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7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71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71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871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871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871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871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8712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8712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8712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8712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8712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8712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8712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8712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8712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8712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48712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8712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48712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</a:tblGrid>
              <a:tr h="396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b="1" dirty="0"/>
                        <a:t>Тежина</a:t>
                      </a:r>
                      <a:endParaRPr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71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72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73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74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75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76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78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79</a:t>
                      </a:r>
                      <a:endParaRPr/>
                    </a:p>
                  </a:txBody>
                  <a:tcPr marL="91425" marR="91425" marT="91425" marB="91425"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80</a:t>
                      </a:r>
                      <a:endParaRPr/>
                    </a:p>
                  </a:txBody>
                  <a:tcPr marL="91425" marR="91425" marT="91425" marB="91425"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81</a:t>
                      </a:r>
                      <a:endParaRPr/>
                    </a:p>
                  </a:txBody>
                  <a:tcPr marL="91425" marR="91425" marT="91425" marB="91425"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82</a:t>
                      </a:r>
                      <a:endParaRPr/>
                    </a:p>
                  </a:txBody>
                  <a:tcPr marL="91425" marR="91425" marT="91425" marB="91425"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83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84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85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86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87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88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89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91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93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b="1" dirty="0">
                          <a:latin typeface="Corbel" panose="020B0503020204020204" pitchFamily="34" charset="0"/>
                        </a:rPr>
                        <a:t>Σ</a:t>
                      </a:r>
                      <a:endParaRPr b="1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5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b="1" dirty="0"/>
                        <a:t>Број радника</a:t>
                      </a:r>
                      <a:endParaRPr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1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1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dirty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1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dirty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2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dirty="0"/>
                        <a:t>1</a:t>
                      </a:r>
                      <a:endParaRPr dirty="0"/>
                    </a:p>
                  </a:txBody>
                  <a:tcPr marL="91425" marR="91425" marT="91425" marB="91425"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2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dirty="0"/>
                        <a:t>2</a:t>
                      </a: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3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3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dirty="0"/>
                        <a:t>4</a:t>
                      </a: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dirty="0"/>
                        <a:t>5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dirty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2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dirty="0"/>
                        <a:t>3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3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/>
                        <a:t>2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dirty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dirty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b="1" dirty="0"/>
                        <a:t>40</a:t>
                      </a:r>
                      <a:endParaRPr b="1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19" name="Google Shape;219;g114b3f8fa69_0_1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608047" y="-9832"/>
                <a:ext cx="10708500" cy="3224981"/>
              </a:xfrm>
              <a:prstGeom prst="rect">
                <a:avLst/>
              </a:prstGeom>
            </p:spPr>
            <p:txBody>
              <a:bodyPr spcFirstLastPara="1" wrap="square" lIns="91425" tIns="45700" rIns="91425" bIns="45700" anchor="t" anchorCtr="0">
                <a:normAutofit/>
              </a:bodyPr>
              <a:lstStyle/>
              <a:p>
                <a:pPr marL="0" lvl="0" indent="0" algn="l" rtl="0">
                  <a:spcBef>
                    <a:spcPts val="600"/>
                  </a:spcBef>
                  <a:spcAft>
                    <a:spcPts val="0"/>
                  </a:spcAft>
                  <a:buNone/>
                </a:pPr>
                <a:r>
                  <a:rPr lang="sr-Cyrl-BA" sz="2000" u="sng" dirty="0"/>
                  <a:t>3. Формирање интервалне серије дистрибуције фреквенција</a:t>
                </a:r>
              </a:p>
              <a:p>
                <a:pPr marL="457200" lvl="0" indent="-355600" algn="l" rtl="0">
                  <a:spcBef>
                    <a:spcPts val="600"/>
                  </a:spcBef>
                  <a:spcAft>
                    <a:spcPts val="0"/>
                  </a:spcAft>
                  <a:buSzPts val="2000"/>
                  <a:buChar char="•"/>
                </a:pPr>
                <a:r>
                  <a:rPr lang="sr-Cyrl-BA" sz="2000" dirty="0"/>
                  <a:t>Прво одређујемо </a:t>
                </a:r>
                <a:r>
                  <a:rPr lang="sr-Cyrl-BA" sz="2000" b="1" dirty="0"/>
                  <a:t>број интервала</a:t>
                </a:r>
                <a:r>
                  <a:rPr lang="sr-Cyrl-BA" sz="2000" dirty="0"/>
                  <a:t> преко </a:t>
                </a:r>
                <a:r>
                  <a:rPr lang="en-US" sz="2000" dirty="0"/>
                  <a:t>Sturges-</a:t>
                </a:r>
                <a:r>
                  <a:rPr lang="sr-Cyrl-BA" sz="2000" dirty="0"/>
                  <a:t>овог правила:</a:t>
                </a:r>
                <a:endParaRPr lang="sr-Latn-BA" sz="2000" dirty="0"/>
              </a:p>
              <a:p>
                <a:pPr marL="101600" lvl="0" indent="0" algn="l" rtl="0">
                  <a:spcBef>
                    <a:spcPts val="600"/>
                  </a:spcBef>
                  <a:spcAft>
                    <a:spcPts val="0"/>
                  </a:spcAft>
                  <a:buSzPts val="2000"/>
                  <a:buNone/>
                </a:pPr>
                <a14:m>
                  <m:oMath xmlns:m="http://schemas.openxmlformats.org/officeDocument/2006/math">
                    <m:r>
                      <a:rPr lang="sr-Latn-BA" sz="2000" b="0" i="1" smtClean="0">
                        <a:latin typeface="Cambria Math" panose="02040503050406030204" pitchFamily="18" charset="0"/>
                      </a:rPr>
                      <m:t>𝐾</m:t>
                    </m:r>
                    <m:r>
                      <a:rPr lang="sr-Latn-BA" sz="2000" b="0" i="1" smtClean="0">
                        <a:latin typeface="Cambria Math" panose="02040503050406030204" pitchFamily="18" charset="0"/>
                      </a:rPr>
                      <m:t>=1+3,3∙</m:t>
                    </m:r>
                    <m:func>
                      <m:funcPr>
                        <m:ctrlPr>
                          <a:rPr lang="sr-Latn-BA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sr-Latn-BA" sz="20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sr-Latn-BA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𝑁</m:t>
                        </m:r>
                      </m:e>
                    </m:func>
                  </m:oMath>
                </a14:m>
                <a:r>
                  <a:rPr lang="sr-Latn-BA" sz="2000" dirty="0"/>
                  <a:t> (N </a:t>
                </a:r>
                <a:r>
                  <a:rPr lang="sr-Cyrl-BA" sz="2000" dirty="0"/>
                  <a:t>је величина узорка)</a:t>
                </a:r>
                <a:endParaRPr lang="sr-Latn-BA" sz="2000" dirty="0"/>
              </a:p>
              <a:p>
                <a:pPr marL="101600" lvl="0" indent="0" algn="l" rtl="0">
                  <a:spcBef>
                    <a:spcPts val="600"/>
                  </a:spcBef>
                  <a:spcAft>
                    <a:spcPts val="0"/>
                  </a:spcAft>
                  <a:buSzPts val="200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=1+3,3∙</m:t>
                      </m:r>
                      <m:func>
                        <m:funcPr>
                          <m:ctrlPr>
                            <a:rPr lang="sr-Latn-B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sr-Latn-BA" sz="20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sr-Latn-B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40</m:t>
                          </m:r>
                        </m:e>
                      </m:func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=6,3 ≈6</m:t>
                      </m:r>
                    </m:oMath>
                  </m:oMathPara>
                </a14:m>
                <a:endParaRPr lang="sr-Latn-BA" sz="2000" dirty="0"/>
              </a:p>
              <a:p>
                <a:pPr marL="101600" lvl="0" indent="0" algn="l" rtl="0">
                  <a:spcBef>
                    <a:spcPts val="600"/>
                  </a:spcBef>
                  <a:spcAft>
                    <a:spcPts val="0"/>
                  </a:spcAft>
                  <a:buSzPts val="2000"/>
                  <a:buNone/>
                </a:pPr>
                <a:endParaRPr lang="sr-Cyrl-BA" sz="2000" dirty="0"/>
              </a:p>
              <a:p>
                <a:pPr marL="457200" lvl="0" indent="-355600" algn="l" rtl="0">
                  <a:spcBef>
                    <a:spcPts val="600"/>
                  </a:spcBef>
                  <a:spcAft>
                    <a:spcPts val="0"/>
                  </a:spcAft>
                  <a:buSzPts val="2000"/>
                  <a:buChar char="•"/>
                </a:pPr>
                <a:r>
                  <a:rPr lang="sr-Cyrl-BA" sz="2000" dirty="0"/>
                  <a:t>Затим одређујемо </a:t>
                </a:r>
                <a:r>
                  <a:rPr lang="sr-Cyrl-BA" sz="2000" b="1" dirty="0"/>
                  <a:t>ширину интервала:</a:t>
                </a:r>
                <a:endParaRPr lang="sr-Latn-BA" sz="2000" b="1" dirty="0"/>
              </a:p>
              <a:p>
                <a:pPr marL="101600" lvl="0" indent="0" algn="l" rtl="0">
                  <a:spcBef>
                    <a:spcPts val="600"/>
                  </a:spcBef>
                  <a:spcAft>
                    <a:spcPts val="0"/>
                  </a:spcAft>
                  <a:buSzPts val="200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  <m:t>𝑚𝑎𝑥</m:t>
                              </m:r>
                            </m:sub>
                          </m:sSub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sr-Latn-BA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sr-Latn-BA" sz="20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num>
                        <m:den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den>
                      </m:f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93−71</m:t>
                          </m:r>
                        </m:num>
                        <m:den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=3,7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≈4</m:t>
                      </m:r>
                    </m:oMath>
                  </m:oMathPara>
                </a14:m>
                <a:endParaRPr sz="2000" dirty="0"/>
              </a:p>
            </p:txBody>
          </p:sp>
        </mc:Choice>
        <mc:Fallback xmlns="">
          <p:sp>
            <p:nvSpPr>
              <p:cNvPr id="219" name="Google Shape;219;g114b3f8fa69_0_1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608047" y="-9832"/>
                <a:ext cx="10708500" cy="3224981"/>
              </a:xfrm>
              <a:prstGeom prst="rect">
                <a:avLst/>
              </a:prstGeom>
              <a:blipFill>
                <a:blip r:embed="rId3"/>
                <a:stretch>
                  <a:fillRect l="-6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20" name="Google Shape;220;g114b3f8fa69_0_1"/>
          <p:cNvGraphicFramePr/>
          <p:nvPr>
            <p:extLst>
              <p:ext uri="{D42A27DB-BD31-4B8C-83A1-F6EECF244321}">
                <p14:modId xmlns:p14="http://schemas.microsoft.com/office/powerpoint/2010/main" val="1559605501"/>
              </p:ext>
            </p:extLst>
          </p:nvPr>
        </p:nvGraphicFramePr>
        <p:xfrm>
          <a:off x="624775" y="3121515"/>
          <a:ext cx="4199050" cy="3357330"/>
        </p:xfrm>
        <a:graphic>
          <a:graphicData uri="http://schemas.openxmlformats.org/drawingml/2006/table">
            <a:tbl>
              <a:tblPr>
                <a:noFill/>
                <a:tableStyleId>{D9BEFE6E-A05E-40F1-805B-32F489204352}</a:tableStyleId>
              </a:tblPr>
              <a:tblGrid>
                <a:gridCol w="2099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9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73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b="1">
                          <a:latin typeface="Gill Sans" panose="020B0604020202020204" charset="0"/>
                        </a:rPr>
                        <a:t>Тежина</a:t>
                      </a:r>
                      <a:endParaRPr sz="1600" b="1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b="1">
                          <a:latin typeface="Gill Sans" panose="020B0604020202020204" charset="0"/>
                        </a:rPr>
                        <a:t>Број радника</a:t>
                      </a:r>
                      <a:endParaRPr sz="1600" b="1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73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71-74,9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4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73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75-78,9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4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73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79-82,9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10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73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83-86,9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12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73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87-90,9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8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73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91-95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73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b="1" dirty="0">
                          <a:latin typeface="Gill Sans" panose="020B0604020202020204" charset="0"/>
                        </a:rPr>
                        <a:t>Σ</a:t>
                      </a:r>
                      <a:endParaRPr sz="1600" b="1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b="1" dirty="0">
                          <a:latin typeface="Gill Sans" panose="020B0604020202020204" charset="0"/>
                        </a:rPr>
                        <a:t>40</a:t>
                      </a:r>
                      <a:endParaRPr sz="1600" b="1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221" name="Google Shape;221;g114b3f8fa69_0_1"/>
          <p:cNvGraphicFramePr/>
          <p:nvPr>
            <p:extLst>
              <p:ext uri="{D42A27DB-BD31-4B8C-83A1-F6EECF244321}">
                <p14:modId xmlns:p14="http://schemas.microsoft.com/office/powerpoint/2010/main" val="1242161088"/>
              </p:ext>
            </p:extLst>
          </p:nvPr>
        </p:nvGraphicFramePr>
        <p:xfrm>
          <a:off x="6610214" y="3121515"/>
          <a:ext cx="4199050" cy="3357330"/>
        </p:xfrm>
        <a:graphic>
          <a:graphicData uri="http://schemas.openxmlformats.org/drawingml/2006/table">
            <a:tbl>
              <a:tblPr>
                <a:noFill/>
                <a:tableStyleId>{D9BEFE6E-A05E-40F1-805B-32F489204352}</a:tableStyleId>
              </a:tblPr>
              <a:tblGrid>
                <a:gridCol w="2099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9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73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b="1" dirty="0">
                          <a:latin typeface="Gill Sans" panose="020B0604020202020204" charset="0"/>
                        </a:rPr>
                        <a:t>Тежина</a:t>
                      </a:r>
                      <a:endParaRPr sz="1600" b="1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b="1">
                          <a:latin typeface="Gill Sans" panose="020B0604020202020204" charset="0"/>
                        </a:rPr>
                        <a:t>Број радника</a:t>
                      </a:r>
                      <a:endParaRPr sz="1600" b="1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73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71-75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5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73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75,1-79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5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73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79,1-83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12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73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83,1-87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11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73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87,1-91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6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73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91,1-95</a:t>
                      </a:r>
                    </a:p>
                  </a:txBody>
                  <a:tcPr marL="7620" marR="7620" marT="7620" marB="0" anchor="b"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73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b="1" dirty="0">
                          <a:latin typeface="Gill Sans" panose="020B0604020202020204" charset="0"/>
                        </a:rPr>
                        <a:t>Σ</a:t>
                      </a:r>
                      <a:endParaRPr sz="1600" b="1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b="1" dirty="0">
                          <a:latin typeface="Gill Sans" panose="020B0604020202020204" charset="0"/>
                        </a:rPr>
                        <a:t>40</a:t>
                      </a:r>
                      <a:endParaRPr sz="1600" b="1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20815CF-CDCA-4140-AF27-00428B4AC53D}"/>
                  </a:ext>
                </a:extLst>
              </p:cNvPr>
              <p:cNvSpPr txBox="1"/>
              <p:nvPr/>
            </p:nvSpPr>
            <p:spPr>
              <a:xfrm>
                <a:off x="4944831" y="6256420"/>
                <a:ext cx="1034194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=83,2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20815CF-CDCA-4140-AF27-00428B4AC5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4831" y="6256420"/>
                <a:ext cx="1034194" cy="307777"/>
              </a:xfrm>
              <a:prstGeom prst="rect">
                <a:avLst/>
              </a:prstGeom>
              <a:blipFill>
                <a:blip r:embed="rId4"/>
                <a:stretch>
                  <a:fillRect l="-4706" r="-4706" b="-254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93FCFEB-3CA9-4B2C-A452-169894C39836}"/>
                  </a:ext>
                </a:extLst>
              </p:cNvPr>
              <p:cNvSpPr txBox="1"/>
              <p:nvPr/>
            </p:nvSpPr>
            <p:spPr>
              <a:xfrm>
                <a:off x="10937592" y="6256420"/>
                <a:ext cx="1034194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=82,1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93FCFEB-3CA9-4B2C-A452-169894C398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37592" y="6256420"/>
                <a:ext cx="1034194" cy="307777"/>
              </a:xfrm>
              <a:prstGeom prst="rect">
                <a:avLst/>
              </a:prstGeom>
              <a:blipFill>
                <a:blip r:embed="rId5"/>
                <a:stretch>
                  <a:fillRect l="-4706" r="-4706" b="-254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Google Shape;220;g114b3f8fa69_0_1">
            <a:extLst>
              <a:ext uri="{FF2B5EF4-FFF2-40B4-BE49-F238E27FC236}">
                <a16:creationId xmlns:a16="http://schemas.microsoft.com/office/drawing/2014/main" id="{DA6B53D1-0DE9-4699-BA95-5B4A10B2DE9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7632832"/>
              </p:ext>
            </p:extLst>
          </p:nvPr>
        </p:nvGraphicFramePr>
        <p:xfrm>
          <a:off x="7445970" y="1750335"/>
          <a:ext cx="4199050" cy="3357330"/>
        </p:xfrm>
        <a:graphic>
          <a:graphicData uri="http://schemas.openxmlformats.org/drawingml/2006/table">
            <a:tbl>
              <a:tblPr>
                <a:noFill/>
                <a:tableStyleId>{D9BEFE6E-A05E-40F1-805B-32F489204352}</a:tableStyleId>
              </a:tblPr>
              <a:tblGrid>
                <a:gridCol w="2099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9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73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b="1">
                          <a:latin typeface="Gill Sans" panose="020B0604020202020204" charset="0"/>
                        </a:rPr>
                        <a:t>Тежина</a:t>
                      </a:r>
                      <a:endParaRPr sz="1600" b="1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b="1">
                          <a:latin typeface="Gill Sans" panose="020B0604020202020204" charset="0"/>
                        </a:rPr>
                        <a:t>Број радника</a:t>
                      </a:r>
                      <a:endParaRPr sz="1600" b="1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73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71-74,9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4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73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75-78,9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4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73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79-82,9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10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73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83-86,9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12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73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87-90,9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8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73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91-95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" panose="020B0604020202020204" charset="0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73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b="1" dirty="0">
                          <a:latin typeface="Gill Sans" panose="020B0604020202020204" charset="0"/>
                        </a:rPr>
                        <a:t>Σ</a:t>
                      </a:r>
                      <a:endParaRPr sz="1600" b="1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b="1" dirty="0">
                          <a:latin typeface="Gill Sans" panose="020B0604020202020204" charset="0"/>
                        </a:rPr>
                        <a:t>40</a:t>
                      </a:r>
                      <a:endParaRPr sz="1600" b="1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50FF3371-0236-456D-A3F7-68D57261C4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51774939"/>
              </p:ext>
            </p:extLst>
          </p:nvPr>
        </p:nvGraphicFramePr>
        <p:xfrm>
          <a:off x="799899" y="1006722"/>
          <a:ext cx="6106739" cy="48445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75011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4C9243-2EA9-4CFD-87CE-FBE9A4A5DFA1}"/>
              </a:ext>
            </a:extLst>
          </p:cNvPr>
          <p:cNvSpPr/>
          <p:nvPr/>
        </p:nvSpPr>
        <p:spPr>
          <a:xfrm>
            <a:off x="1042220" y="2330244"/>
            <a:ext cx="9945722" cy="8947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Google Shape;105;p2"/>
          <p:cNvSpPr txBox="1">
            <a:spLocks noGrp="1"/>
          </p:cNvSpPr>
          <p:nvPr>
            <p:ph type="title"/>
          </p:nvPr>
        </p:nvSpPr>
        <p:spPr>
          <a:xfrm>
            <a:off x="2231136" y="620563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sr-Cyrl-BA" b="1"/>
              <a:t>ШТА ЈЕ СТАТИСТИКА?</a:t>
            </a:r>
            <a:endParaRPr b="1"/>
          </a:p>
        </p:txBody>
      </p:sp>
      <p:sp>
        <p:nvSpPr>
          <p:cNvPr id="106" name="Google Shape;106;p2"/>
          <p:cNvSpPr txBox="1">
            <a:spLocks noGrp="1"/>
          </p:cNvSpPr>
          <p:nvPr>
            <p:ph type="body" idx="1"/>
          </p:nvPr>
        </p:nvSpPr>
        <p:spPr>
          <a:xfrm>
            <a:off x="1123139" y="2448234"/>
            <a:ext cx="9945722" cy="44097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sr-Cyrl-BA" sz="2000" b="1" dirty="0"/>
              <a:t>Статистика</a:t>
            </a:r>
            <a:r>
              <a:rPr lang="sr-Cyrl-BA" sz="2000" dirty="0"/>
              <a:t> (лат. status = стање) је универзална квалитативно-квантитативна научна дисциплина која анализира варијабилне појаве.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 lang="sr-Cyrl-BA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sr-Cyrl-BA" sz="2000" b="1" dirty="0">
                <a:solidFill>
                  <a:schemeClr val="accent3"/>
                </a:solidFill>
              </a:rPr>
              <a:t>Битни појмови:</a:t>
            </a:r>
            <a:endParaRPr sz="2000" b="1" dirty="0">
              <a:solidFill>
                <a:schemeClr val="accent3"/>
              </a:solidFill>
            </a:endParaRPr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sr-Cyrl-BA" sz="2000" b="1" dirty="0"/>
              <a:t>Варијабилна појава </a:t>
            </a:r>
            <a:r>
              <a:rPr lang="sr-Cyrl-BA" sz="2000" dirty="0"/>
              <a:t>узима различите вриједности од случаја до случаја (висина, боја косе, оцјена из предмета Статистика ...)</a:t>
            </a:r>
            <a:r>
              <a:rPr lang="sr-Latn-BA" sz="2000" dirty="0"/>
              <a:t>.</a:t>
            </a:r>
            <a:endParaRPr dirty="0"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sr-Cyrl-BA" sz="2000" b="1" dirty="0"/>
              <a:t>Популација (основни скуп) </a:t>
            </a:r>
            <a:r>
              <a:rPr lang="sr-Cyrl-BA" sz="2000" dirty="0"/>
              <a:t>је скуп свих јединица или објеката који интересују истраживача</a:t>
            </a:r>
            <a:r>
              <a:rPr lang="sr-Latn-BA" sz="2000" dirty="0"/>
              <a:t>.</a:t>
            </a:r>
            <a:endParaRPr dirty="0"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sr-Cyrl-BA" sz="2000" dirty="0"/>
              <a:t>N = величина основног скупа</a:t>
            </a:r>
            <a:endParaRPr dirty="0"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sr-Cyrl-BA" sz="2000" b="1" dirty="0"/>
              <a:t>Узорак </a:t>
            </a:r>
            <a:r>
              <a:rPr lang="sr-Cyrl-BA" sz="2000" dirty="0"/>
              <a:t>је репрезентативни подскуп популације</a:t>
            </a:r>
            <a:r>
              <a:rPr lang="sr-Latn-BA" sz="2000" dirty="0"/>
              <a:t>.</a:t>
            </a:r>
            <a:endParaRPr dirty="0"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sr-Cyrl-BA" sz="2000" dirty="0"/>
              <a:t>n = величина узорка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</a:pPr>
            <a:endParaRPr sz="20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3"/>
          <p:cNvSpPr txBox="1">
            <a:spLocks noGrp="1"/>
          </p:cNvSpPr>
          <p:nvPr>
            <p:ph type="title"/>
          </p:nvPr>
        </p:nvSpPr>
        <p:spPr>
          <a:xfrm>
            <a:off x="2231134" y="406690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sr-Cyrl-BA" b="1"/>
              <a:t>СТАТИСТИЧКА ОБИЉЕЖЈА</a:t>
            </a:r>
            <a:endParaRPr b="1"/>
          </a:p>
        </p:txBody>
      </p:sp>
      <p:sp>
        <p:nvSpPr>
          <p:cNvPr id="112" name="Google Shape;112;p3"/>
          <p:cNvSpPr txBox="1">
            <a:spLocks noGrp="1"/>
          </p:cNvSpPr>
          <p:nvPr>
            <p:ph type="body" idx="1"/>
          </p:nvPr>
        </p:nvSpPr>
        <p:spPr>
          <a:xfrm>
            <a:off x="1555010" y="1996201"/>
            <a:ext cx="9769482" cy="40192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sr-Cyrl-BA" sz="2000" b="1" dirty="0"/>
              <a:t>Статистичка обиљежја </a:t>
            </a:r>
            <a:r>
              <a:rPr lang="sr-Cyrl-BA" sz="2000" dirty="0"/>
              <a:t>су особине по којима се јединице основног скупа међусобно разликују</a:t>
            </a:r>
            <a:r>
              <a:rPr lang="sr-Latn-BA" sz="2000" dirty="0"/>
              <a:t>.</a:t>
            </a:r>
            <a:endParaRPr lang="en-US" sz="2000" dirty="0"/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endParaRPr lang="en-US" sz="2000" dirty="0"/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endParaRPr lang="en-US" sz="2000" dirty="0"/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endParaRPr lang="en-US" sz="2000" dirty="0"/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endParaRPr lang="en-US" sz="2000" dirty="0"/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endParaRPr lang="en-US" sz="2000" dirty="0"/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endParaRPr lang="en-US" sz="20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 lang="sr-Cyrl-BA" sz="20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 lang="en-US" sz="2000" dirty="0"/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endParaRPr lang="en-US" sz="2000" dirty="0"/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sr-Cyrl-BA" sz="2000" b="1" dirty="0"/>
              <a:t>Модалитети </a:t>
            </a:r>
            <a:r>
              <a:rPr lang="sr-Cyrl-BA" sz="2000" dirty="0"/>
              <a:t>су вриједности (видови) које једно обиљежје може узети.</a:t>
            </a:r>
            <a:endParaRPr sz="2000" b="1" dirty="0"/>
          </a:p>
        </p:txBody>
      </p:sp>
      <p:grpSp>
        <p:nvGrpSpPr>
          <p:cNvPr id="113" name="Google Shape;113;p3"/>
          <p:cNvGrpSpPr/>
          <p:nvPr/>
        </p:nvGrpSpPr>
        <p:grpSpPr>
          <a:xfrm>
            <a:off x="2002265" y="2821335"/>
            <a:ext cx="7958597" cy="2223724"/>
            <a:chOff x="3159" y="685941"/>
            <a:chExt cx="7958597" cy="2223724"/>
          </a:xfrm>
        </p:grpSpPr>
        <p:sp>
          <p:nvSpPr>
            <p:cNvPr id="114" name="Google Shape;114;p3"/>
            <p:cNvSpPr/>
            <p:nvPr/>
          </p:nvSpPr>
          <p:spPr>
            <a:xfrm>
              <a:off x="5152840" y="2049436"/>
              <a:ext cx="468152" cy="503264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60000" y="0"/>
                  </a:lnTo>
                  <a:lnTo>
                    <a:pt x="60000" y="120000"/>
                  </a:lnTo>
                  <a:lnTo>
                    <a:pt x="120000" y="120000"/>
                  </a:lnTo>
                </a:path>
              </a:pathLst>
            </a:custGeom>
            <a:noFill/>
            <a:ln w="12700" cap="flat" cmpd="sng">
              <a:solidFill>
                <a:srgbClr val="DD9218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115" name="Google Shape;115;p3"/>
            <p:cNvSpPr/>
            <p:nvPr/>
          </p:nvSpPr>
          <p:spPr>
            <a:xfrm>
              <a:off x="5152840" y="1546171"/>
              <a:ext cx="468152" cy="503264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120000"/>
                  </a:moveTo>
                  <a:lnTo>
                    <a:pt x="60000" y="120000"/>
                  </a:lnTo>
                  <a:lnTo>
                    <a:pt x="60000" y="0"/>
                  </a:lnTo>
                  <a:lnTo>
                    <a:pt x="120000" y="0"/>
                  </a:lnTo>
                </a:path>
              </a:pathLst>
            </a:custGeom>
            <a:noFill/>
            <a:ln w="12700" cap="flat" cmpd="sng">
              <a:solidFill>
                <a:srgbClr val="DD9218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116" name="Google Shape;116;p3"/>
            <p:cNvSpPr/>
            <p:nvPr/>
          </p:nvSpPr>
          <p:spPr>
            <a:xfrm>
              <a:off x="2343923" y="1546171"/>
              <a:ext cx="468152" cy="503264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60000" y="0"/>
                  </a:lnTo>
                  <a:lnTo>
                    <a:pt x="60000" y="120000"/>
                  </a:lnTo>
                  <a:lnTo>
                    <a:pt x="120000" y="120000"/>
                  </a:lnTo>
                </a:path>
              </a:pathLst>
            </a:custGeom>
            <a:noFill/>
            <a:ln w="12700" cap="flat" cmpd="sng">
              <a:solidFill>
                <a:srgbClr val="C37F13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117" name="Google Shape;117;p3"/>
            <p:cNvSpPr/>
            <p:nvPr/>
          </p:nvSpPr>
          <p:spPr>
            <a:xfrm>
              <a:off x="2343923" y="1042907"/>
              <a:ext cx="468152" cy="503264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120000"/>
                  </a:moveTo>
                  <a:lnTo>
                    <a:pt x="60000" y="120000"/>
                  </a:lnTo>
                  <a:lnTo>
                    <a:pt x="60000" y="0"/>
                  </a:lnTo>
                  <a:lnTo>
                    <a:pt x="120000" y="0"/>
                  </a:lnTo>
                </a:path>
              </a:pathLst>
            </a:custGeom>
            <a:noFill/>
            <a:ln w="12700" cap="flat" cmpd="sng">
              <a:solidFill>
                <a:srgbClr val="C37F13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118" name="Google Shape;118;p3"/>
            <p:cNvSpPr/>
            <p:nvPr/>
          </p:nvSpPr>
          <p:spPr>
            <a:xfrm>
              <a:off x="3159" y="1189205"/>
              <a:ext cx="2340763" cy="713932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rgbClr val="DD921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3"/>
            <p:cNvSpPr txBox="1"/>
            <p:nvPr/>
          </p:nvSpPr>
          <p:spPr>
            <a:xfrm>
              <a:off x="3159" y="1189205"/>
              <a:ext cx="2340900" cy="71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5225" tIns="15225" rIns="15225" bIns="152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Gill Sans"/>
                <a:buNone/>
              </a:pPr>
              <a:r>
                <a:rPr lang="sr-Cyrl-BA" sz="2400" b="0" i="0" u="none" strike="noStrike" cap="none" dirty="0">
                  <a:solidFill>
                    <a:schemeClr val="tx1"/>
                  </a:solidFill>
                  <a:latin typeface="Gill Sans"/>
                  <a:ea typeface="Gill Sans"/>
                  <a:cs typeface="Gill Sans"/>
                  <a:sym typeface="Gill Sans"/>
                </a:rPr>
                <a:t>Обиљежја</a:t>
              </a:r>
              <a:endParaRPr sz="2400" b="0" i="0" u="none" strike="noStrike" cap="none" dirty="0">
                <a:solidFill>
                  <a:schemeClr val="tx1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120" name="Google Shape;120;p3"/>
            <p:cNvSpPr/>
            <p:nvPr/>
          </p:nvSpPr>
          <p:spPr>
            <a:xfrm>
              <a:off x="2812076" y="685941"/>
              <a:ext cx="2340763" cy="713932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rgbClr val="DD921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3"/>
            <p:cNvSpPr txBox="1"/>
            <p:nvPr/>
          </p:nvSpPr>
          <p:spPr>
            <a:xfrm>
              <a:off x="2812076" y="685941"/>
              <a:ext cx="2340763" cy="71393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5225" tIns="15225" rIns="15225" bIns="152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Gill Sans"/>
                <a:buNone/>
              </a:pPr>
              <a:r>
                <a:rPr lang="sr-Cyrl-BA" sz="2400" b="0" i="0" u="none" strike="noStrike" cap="none" dirty="0">
                  <a:solidFill>
                    <a:schemeClr val="tx1"/>
                  </a:solidFill>
                  <a:latin typeface="Gill Sans"/>
                  <a:ea typeface="Gill Sans"/>
                  <a:cs typeface="Gill Sans"/>
                  <a:sym typeface="Gill Sans"/>
                </a:rPr>
                <a:t>Атрибутивна (описна)</a:t>
              </a:r>
              <a:endParaRPr sz="2400" b="0" i="0" u="none" strike="noStrike" cap="none" dirty="0">
                <a:solidFill>
                  <a:schemeClr val="tx1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122" name="Google Shape;122;p3"/>
            <p:cNvSpPr/>
            <p:nvPr/>
          </p:nvSpPr>
          <p:spPr>
            <a:xfrm>
              <a:off x="2812076" y="1692469"/>
              <a:ext cx="2340763" cy="713932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rgbClr val="DD921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3"/>
            <p:cNvSpPr txBox="1"/>
            <p:nvPr/>
          </p:nvSpPr>
          <p:spPr>
            <a:xfrm>
              <a:off x="2812076" y="1692469"/>
              <a:ext cx="2340763" cy="71393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5225" tIns="15225" rIns="15225" bIns="152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Gill Sans"/>
                <a:buNone/>
              </a:pPr>
              <a:r>
                <a:rPr lang="sr-Cyrl-BA" sz="2400" b="0" i="0" u="none" strike="noStrike" cap="none" dirty="0">
                  <a:solidFill>
                    <a:schemeClr val="tx1"/>
                  </a:solidFill>
                  <a:latin typeface="Gill Sans"/>
                  <a:ea typeface="Gill Sans"/>
                  <a:cs typeface="Gill Sans"/>
                  <a:sym typeface="Gill Sans"/>
                </a:rPr>
                <a:t>Нумеричка</a:t>
              </a:r>
              <a:endParaRPr sz="2400" b="0" i="0" u="none" strike="noStrike" cap="none" dirty="0">
                <a:solidFill>
                  <a:schemeClr val="tx1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124" name="Google Shape;124;p3"/>
            <p:cNvSpPr/>
            <p:nvPr/>
          </p:nvSpPr>
          <p:spPr>
            <a:xfrm>
              <a:off x="5620993" y="1189205"/>
              <a:ext cx="2340763" cy="713932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rgbClr val="DD921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3"/>
            <p:cNvSpPr txBox="1"/>
            <p:nvPr/>
          </p:nvSpPr>
          <p:spPr>
            <a:xfrm>
              <a:off x="5620993" y="1189205"/>
              <a:ext cx="2340763" cy="71393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5225" tIns="15225" rIns="15225" bIns="152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Gill Sans"/>
                <a:buNone/>
              </a:pPr>
              <a:r>
                <a:rPr lang="sr-Cyrl-BA" sz="2400" b="0" i="0" u="none" strike="noStrike" cap="none" dirty="0">
                  <a:solidFill>
                    <a:schemeClr val="tx1"/>
                  </a:solidFill>
                  <a:latin typeface="Gill Sans"/>
                  <a:ea typeface="Gill Sans"/>
                  <a:cs typeface="Gill Sans"/>
                  <a:sym typeface="Gill Sans"/>
                </a:rPr>
                <a:t>Прекидна</a:t>
              </a:r>
              <a:endParaRPr sz="2400" b="0" i="0" u="none" strike="noStrike" cap="none" dirty="0">
                <a:solidFill>
                  <a:schemeClr val="tx1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126" name="Google Shape;126;p3"/>
            <p:cNvSpPr/>
            <p:nvPr/>
          </p:nvSpPr>
          <p:spPr>
            <a:xfrm>
              <a:off x="5620993" y="2195733"/>
              <a:ext cx="2340763" cy="713932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rgbClr val="DD921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3"/>
            <p:cNvSpPr txBox="1"/>
            <p:nvPr/>
          </p:nvSpPr>
          <p:spPr>
            <a:xfrm>
              <a:off x="5620993" y="2195733"/>
              <a:ext cx="2340763" cy="71393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5225" tIns="15225" rIns="15225" bIns="152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Gill Sans"/>
                <a:buNone/>
              </a:pPr>
              <a:r>
                <a:rPr lang="sr-Cyrl-BA" sz="2400" b="0" i="0" u="none" strike="noStrike" cap="none" dirty="0">
                  <a:solidFill>
                    <a:schemeClr val="tx1"/>
                  </a:solidFill>
                  <a:latin typeface="Gill Sans"/>
                  <a:ea typeface="Gill Sans"/>
                  <a:cs typeface="Gill Sans"/>
                  <a:sym typeface="Gill Sans"/>
                </a:rPr>
                <a:t>Непрекидна</a:t>
              </a:r>
              <a:endParaRPr sz="2400" b="0" i="0" u="none" strike="noStrike" cap="none" dirty="0">
                <a:solidFill>
                  <a:schemeClr val="tx1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4"/>
          <p:cNvSpPr txBox="1">
            <a:spLocks noGrp="1"/>
          </p:cNvSpPr>
          <p:nvPr>
            <p:ph type="body" idx="1"/>
          </p:nvPr>
        </p:nvSpPr>
        <p:spPr>
          <a:xfrm>
            <a:off x="1407971" y="2299029"/>
            <a:ext cx="4445713" cy="704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1">
            <a:normAutofit fontScale="92500" lnSpcReduction="10000"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sr-Cyrl-BA" sz="2400" b="1" dirty="0">
                <a:solidFill>
                  <a:schemeClr val="accent3"/>
                </a:solidFill>
              </a:rPr>
              <a:t>ДЕСКРИПТИВНА СТАТИСТИКА</a:t>
            </a:r>
            <a:endParaRPr sz="2400" b="1" dirty="0">
              <a:solidFill>
                <a:schemeClr val="accent3"/>
              </a:solidFill>
            </a:endParaRPr>
          </a:p>
        </p:txBody>
      </p:sp>
      <p:sp>
        <p:nvSpPr>
          <p:cNvPr id="133" name="Google Shape;133;p4"/>
          <p:cNvSpPr txBox="1">
            <a:spLocks noGrp="1"/>
          </p:cNvSpPr>
          <p:nvPr>
            <p:ph type="body" idx="2"/>
          </p:nvPr>
        </p:nvSpPr>
        <p:spPr>
          <a:xfrm>
            <a:off x="1583436" y="3447509"/>
            <a:ext cx="4270248" cy="2596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sr-Cyrl-BA" sz="2000" dirty="0"/>
              <a:t>Снима стање варијабилне појаве.</a:t>
            </a:r>
            <a:endParaRPr dirty="0"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sr-Cyrl-BA" sz="2000" dirty="0"/>
              <a:t>Прикупља, обрађује и приказује податке преко табела, графикона и сумарних мјера.</a:t>
            </a:r>
            <a:endParaRPr sz="2000" dirty="0"/>
          </a:p>
        </p:txBody>
      </p:sp>
      <p:sp>
        <p:nvSpPr>
          <p:cNvPr id="134" name="Google Shape;134;p4"/>
          <p:cNvSpPr txBox="1">
            <a:spLocks noGrp="1"/>
          </p:cNvSpPr>
          <p:nvPr>
            <p:ph type="body" idx="3"/>
          </p:nvPr>
        </p:nvSpPr>
        <p:spPr>
          <a:xfrm>
            <a:off x="6764789" y="3447509"/>
            <a:ext cx="4253484" cy="2596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sr-Cyrl-BA" sz="2000" dirty="0"/>
              <a:t>Користи узорак за доношење закључака о основном скупу.</a:t>
            </a:r>
            <a:endParaRPr dirty="0"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sr-Cyrl-BA" sz="2000" dirty="0"/>
              <a:t>Основа за предвиђање, прогнозирање и процјен</a:t>
            </a:r>
            <a:r>
              <a:rPr lang="sr-Latn-BA" sz="2000" dirty="0"/>
              <a:t>e.</a:t>
            </a:r>
            <a:endParaRPr sz="2000" dirty="0"/>
          </a:p>
        </p:txBody>
      </p:sp>
      <p:sp>
        <p:nvSpPr>
          <p:cNvPr id="135" name="Google Shape;135;p4"/>
          <p:cNvSpPr txBox="1">
            <a:spLocks noGrp="1"/>
          </p:cNvSpPr>
          <p:nvPr>
            <p:ph type="body" idx="4"/>
          </p:nvPr>
        </p:nvSpPr>
        <p:spPr>
          <a:xfrm>
            <a:off x="6230160" y="2299029"/>
            <a:ext cx="4890123" cy="704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1">
            <a:normAutofit fontScale="92500" lnSpcReduction="10000"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sr-Cyrl-BA" sz="2400" b="1" dirty="0">
                <a:solidFill>
                  <a:schemeClr val="accent3"/>
                </a:solidFill>
              </a:rPr>
              <a:t>ИНФЕРЕНЦИЈАЛНА СТАТИСТИКА</a:t>
            </a:r>
            <a:endParaRPr sz="2400" b="1" dirty="0">
              <a:solidFill>
                <a:schemeClr val="accent3"/>
              </a:solidFill>
            </a:endParaRPr>
          </a:p>
        </p:txBody>
      </p:sp>
      <p:sp>
        <p:nvSpPr>
          <p:cNvPr id="136" name="Google Shape;136;p4"/>
          <p:cNvSpPr txBox="1">
            <a:spLocks noGrp="1"/>
          </p:cNvSpPr>
          <p:nvPr>
            <p:ph type="title"/>
          </p:nvPr>
        </p:nvSpPr>
        <p:spPr>
          <a:xfrm>
            <a:off x="2231136" y="365165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sr-Cyrl-BA" b="1"/>
              <a:t>ГРАНЕ СТАТИСТИКЕ</a:t>
            </a:r>
            <a:endParaRPr b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5"/>
          <p:cNvSpPr txBox="1">
            <a:spLocks noGrp="1"/>
          </p:cNvSpPr>
          <p:nvPr>
            <p:ph type="title"/>
          </p:nvPr>
        </p:nvSpPr>
        <p:spPr>
          <a:xfrm>
            <a:off x="2319626" y="172065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sr-Cyrl-BA" b="1"/>
              <a:t>СТАТИСТИЧКО ИСТРАЖИВАЊЕ</a:t>
            </a:r>
            <a:endParaRPr b="1"/>
          </a:p>
        </p:txBody>
      </p:sp>
      <p:sp>
        <p:nvSpPr>
          <p:cNvPr id="157" name="Google Shape;157;p5"/>
          <p:cNvSpPr txBox="1">
            <a:spLocks noGrp="1"/>
          </p:cNvSpPr>
          <p:nvPr>
            <p:ph type="body" idx="1"/>
          </p:nvPr>
        </p:nvSpPr>
        <p:spPr>
          <a:xfrm>
            <a:off x="1070921" y="1619920"/>
            <a:ext cx="9637200" cy="42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sr-Cyrl-BA" sz="2400" b="1" dirty="0">
                <a:solidFill>
                  <a:schemeClr val="accent3"/>
                </a:solidFill>
              </a:rPr>
              <a:t>Фазе:</a:t>
            </a:r>
            <a:endParaRPr sz="2400" b="1" dirty="0">
              <a:solidFill>
                <a:schemeClr val="accent3"/>
              </a:solidFill>
            </a:endParaRPr>
          </a:p>
          <a:p>
            <a:pPr marL="457200" lvl="0" indent="-457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800"/>
              <a:buFont typeface="Gill Sans"/>
              <a:buAutoNum type="arabicPeriod"/>
            </a:pPr>
            <a:r>
              <a:rPr lang="sr-Cyrl-BA" sz="2400" dirty="0"/>
              <a:t>Дефинисање циља и предмета истраживања</a:t>
            </a:r>
            <a:endParaRPr sz="2400" dirty="0"/>
          </a:p>
          <a:p>
            <a:pPr marL="457200" lvl="0" indent="-457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800"/>
              <a:buFont typeface="Gill Sans"/>
              <a:buAutoNum type="arabicPeriod"/>
            </a:pPr>
            <a:r>
              <a:rPr lang="sr-Cyrl-BA" sz="2400" dirty="0"/>
              <a:t>Посматрање и прикупаље података </a:t>
            </a:r>
            <a:endParaRPr sz="2400" dirty="0"/>
          </a:p>
          <a:p>
            <a:pPr marL="457200" lvl="0" indent="-457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800"/>
              <a:buFont typeface="Gill Sans"/>
              <a:buAutoNum type="arabicPeriod"/>
            </a:pPr>
            <a:r>
              <a:rPr lang="sr-Cyrl-BA" sz="2400" dirty="0"/>
              <a:t>Сређивање, груписање и обрада података</a:t>
            </a:r>
            <a:endParaRPr sz="2400" dirty="0"/>
          </a:p>
          <a:p>
            <a:pPr marL="457200" lvl="0" indent="-457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800"/>
              <a:buFont typeface="Gill Sans"/>
              <a:buAutoNum type="arabicPeriod"/>
            </a:pPr>
            <a:r>
              <a:rPr lang="sr-Cyrl-BA" sz="2400" dirty="0"/>
              <a:t>Приказивање података</a:t>
            </a:r>
            <a:endParaRPr sz="2400" dirty="0"/>
          </a:p>
          <a:p>
            <a:pPr marL="228600" lvl="0" indent="-1143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2400" dirty="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sr-Cyrl-BA" sz="2400" b="1" dirty="0">
                <a:solidFill>
                  <a:schemeClr val="accent3"/>
                </a:solidFill>
              </a:rPr>
              <a:t>Мјерне скале </a:t>
            </a:r>
            <a:r>
              <a:rPr lang="sr-Cyrl-BA" sz="2400" dirty="0"/>
              <a:t>се користе за мјерење резултата статистичког истраживања:</a:t>
            </a: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2400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62400588-1553-4E29-876E-2BE4FB38DB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61115413"/>
              </p:ext>
            </p:extLst>
          </p:nvPr>
        </p:nvGraphicFramePr>
        <p:xfrm>
          <a:off x="1802579" y="5456456"/>
          <a:ext cx="8173884" cy="12811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57000"/>
          </a:schemeClr>
        </a:solidFill>
        <a:effectLst/>
      </p:bgPr>
    </p:bg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6"/>
          <p:cNvSpPr txBox="1">
            <a:spLocks noGrp="1"/>
          </p:cNvSpPr>
          <p:nvPr>
            <p:ph type="title"/>
          </p:nvPr>
        </p:nvSpPr>
        <p:spPr>
          <a:xfrm>
            <a:off x="2231136" y="427704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sr-Cyrl-BA" b="1"/>
              <a:t>ПРИКАЗИВАЊЕ ПОДАТАКА</a:t>
            </a:r>
            <a:endParaRPr b="1"/>
          </a:p>
        </p:txBody>
      </p:sp>
      <p:sp>
        <p:nvSpPr>
          <p:cNvPr id="163" name="Google Shape;163;p6"/>
          <p:cNvSpPr txBox="1">
            <a:spLocks noGrp="1"/>
          </p:cNvSpPr>
          <p:nvPr>
            <p:ph type="body" idx="1"/>
          </p:nvPr>
        </p:nvSpPr>
        <p:spPr>
          <a:xfrm>
            <a:off x="3614404" y="2045050"/>
            <a:ext cx="4963191" cy="418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228600" lvl="0" indent="-21717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Noto Sans Symbols"/>
              <a:buChar char="❑"/>
            </a:pPr>
            <a:r>
              <a:rPr lang="sr-Cyrl-BA" sz="2600" b="1" dirty="0"/>
              <a:t>Статистичке серије</a:t>
            </a:r>
            <a:endParaRPr sz="2600" dirty="0"/>
          </a:p>
          <a:p>
            <a:pPr marL="457200" lvl="1" indent="-243522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sr-Cyrl-BA" sz="2600" dirty="0"/>
              <a:t>серије структуре и</a:t>
            </a:r>
            <a:endParaRPr sz="2600" dirty="0"/>
          </a:p>
          <a:p>
            <a:pPr marL="457200" lvl="1" indent="-243522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sr-Cyrl-BA" sz="2600" dirty="0"/>
              <a:t>временске серије</a:t>
            </a:r>
            <a:r>
              <a:rPr lang="en-US" sz="2600" dirty="0"/>
              <a:t>.</a:t>
            </a:r>
            <a:endParaRPr sz="2600" dirty="0"/>
          </a:p>
          <a:p>
            <a:pPr marL="457200" lvl="1" indent="-1143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endParaRPr sz="2600" dirty="0"/>
          </a:p>
          <a:p>
            <a:pPr marL="228600" lvl="0" indent="-21717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Noto Sans Symbols"/>
              <a:buChar char="❑"/>
            </a:pPr>
            <a:r>
              <a:rPr lang="sr-Cyrl-BA" sz="2600" b="1" dirty="0"/>
              <a:t> Статистичке табеле</a:t>
            </a:r>
            <a:endParaRPr sz="2600" dirty="0"/>
          </a:p>
          <a:p>
            <a:pPr marL="228600" lvl="0" indent="-101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endParaRPr sz="2600" dirty="0"/>
          </a:p>
          <a:p>
            <a:pPr marL="228600" lvl="0" indent="-21717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Noto Sans Symbols"/>
              <a:buChar char="❑"/>
            </a:pPr>
            <a:r>
              <a:rPr lang="sr-Cyrl-BA" sz="2600" b="1" dirty="0"/>
              <a:t> Графичко приказивање</a:t>
            </a:r>
            <a:endParaRPr sz="2600" dirty="0"/>
          </a:p>
          <a:p>
            <a:pPr marL="457200" lvl="1" indent="-239633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sr-Cyrl-BA" sz="2600" dirty="0"/>
              <a:t>дијаграми</a:t>
            </a:r>
            <a:r>
              <a:rPr lang="en-US" sz="2600" dirty="0"/>
              <a:t>,</a:t>
            </a:r>
            <a:endParaRPr sz="2600" dirty="0"/>
          </a:p>
          <a:p>
            <a:pPr marL="457200" lvl="1" indent="-239633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sr-Cyrl-BA" sz="2600" dirty="0"/>
              <a:t>картограми</a:t>
            </a:r>
            <a:r>
              <a:rPr lang="en-US" sz="2600" dirty="0"/>
              <a:t>,</a:t>
            </a:r>
            <a:endParaRPr sz="2600" dirty="0"/>
          </a:p>
          <a:p>
            <a:pPr marL="457200" lvl="1" indent="-239633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sr-Cyrl-BA" sz="2600" dirty="0"/>
              <a:t>слике</a:t>
            </a:r>
            <a:r>
              <a:rPr lang="en-US" sz="2600" dirty="0"/>
              <a:t>.</a:t>
            </a:r>
            <a:endParaRPr sz="2600" dirty="0"/>
          </a:p>
          <a:p>
            <a:pPr marL="228600" lvl="0" indent="-1143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57000"/>
          </a:schemeClr>
        </a:solidFill>
        <a:effectLst/>
      </p:bgPr>
    </p:bg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7"/>
          <p:cNvSpPr txBox="1">
            <a:spLocks noGrp="1"/>
          </p:cNvSpPr>
          <p:nvPr>
            <p:ph type="title"/>
          </p:nvPr>
        </p:nvSpPr>
        <p:spPr>
          <a:xfrm>
            <a:off x="2231136" y="276433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en-US" b="1" dirty="0"/>
              <a:t>1. </a:t>
            </a:r>
            <a:r>
              <a:rPr lang="sr-Cyrl-BA" b="1" dirty="0"/>
              <a:t>СЕРИЈЕ СТРУКТУРЕ</a:t>
            </a:r>
            <a:endParaRPr b="1" dirty="0"/>
          </a:p>
        </p:txBody>
      </p:sp>
      <p:sp>
        <p:nvSpPr>
          <p:cNvPr id="169" name="Google Shape;169;p7"/>
          <p:cNvSpPr txBox="1">
            <a:spLocks noGrp="1"/>
          </p:cNvSpPr>
          <p:nvPr>
            <p:ph type="body" idx="1"/>
          </p:nvPr>
        </p:nvSpPr>
        <p:spPr>
          <a:xfrm>
            <a:off x="855406" y="1802302"/>
            <a:ext cx="10303076" cy="43330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sr-Cyrl-BA" sz="2000" dirty="0"/>
              <a:t>Постоје серије структуре са </a:t>
            </a:r>
            <a:r>
              <a:rPr lang="sr-Cyrl-BA" sz="2000" b="1" dirty="0"/>
              <a:t>атрибутивним и нумеричким</a:t>
            </a:r>
            <a:r>
              <a:rPr lang="sr-Cyrl-BA" sz="2000" dirty="0"/>
              <a:t> обиљежјима.</a:t>
            </a:r>
            <a:endParaRPr dirty="0"/>
          </a:p>
          <a:p>
            <a:pPr marL="457200" lvl="1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sr-Cyrl-BA" sz="2000" dirty="0"/>
              <a:t>Показују распоред статистичког скупа по </a:t>
            </a:r>
            <a:r>
              <a:rPr lang="sr-Cyrl-BA" sz="2000" b="1" dirty="0"/>
              <a:t>модалитетима</a:t>
            </a:r>
            <a:r>
              <a:rPr lang="sr-Cyrl-BA" sz="2000" dirty="0"/>
              <a:t>, односно по вриједностима обиљежја.</a:t>
            </a:r>
            <a:endParaRPr dirty="0"/>
          </a:p>
          <a:p>
            <a:pPr marL="457200" lvl="1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sr-Cyrl-BA" sz="2000" u="sng" dirty="0"/>
              <a:t>Дају 2 реда обавјештења:</a:t>
            </a:r>
            <a:endParaRPr dirty="0"/>
          </a:p>
          <a:p>
            <a:pPr marL="685800" lvl="2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Courier New"/>
              <a:buChar char="o"/>
            </a:pPr>
            <a:r>
              <a:rPr lang="sr-Cyrl-BA" sz="2000" dirty="0"/>
              <a:t>модалитети (вриједност коју узима посматрано обиљежје) и</a:t>
            </a:r>
            <a:endParaRPr dirty="0"/>
          </a:p>
          <a:p>
            <a:pPr marL="685800" lvl="2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Courier New"/>
              <a:buChar char="o"/>
            </a:pPr>
            <a:r>
              <a:rPr lang="sr-Cyrl-BA" sz="2000" dirty="0"/>
              <a:t>фреквенције (број јављања модалитета унутар посматраног статистичког скупа).</a:t>
            </a:r>
            <a:endParaRPr sz="2000" dirty="0"/>
          </a:p>
          <a:p>
            <a:pPr marL="228600" lvl="1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</a:pPr>
            <a:endParaRPr sz="2000" dirty="0"/>
          </a:p>
        </p:txBody>
      </p:sp>
      <p:graphicFrame>
        <p:nvGraphicFramePr>
          <p:cNvPr id="170" name="Google Shape;170;p7"/>
          <p:cNvGraphicFramePr/>
          <p:nvPr/>
        </p:nvGraphicFramePr>
        <p:xfrm>
          <a:off x="1942944" y="4812138"/>
          <a:ext cx="8128000" cy="1483400"/>
        </p:xfrm>
        <a:graphic>
          <a:graphicData uri="http://schemas.openxmlformats.org/drawingml/2006/table">
            <a:tbl>
              <a:tblPr firstRow="1" bandRow="1">
                <a:noFill/>
                <a:tableStyleId>{8F159039-1A10-4F4B-AA3E-57D9F1209B64}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/>
                        <a:t>Обиљежје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u="none" strike="noStrike" cap="none"/>
                        <a:t>Фреквенција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u="none" strike="noStrike" cap="none"/>
                        <a:t>М1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u="none" strike="noStrike" cap="none"/>
                        <a:t>Ф1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u="none" strike="noStrike" cap="none"/>
                        <a:t>М2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u="none" strike="noStrike" cap="none"/>
                        <a:t>Ф2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u="none" strike="noStrike" cap="none"/>
                        <a:t>М3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u="none" strike="noStrike" cap="none" dirty="0"/>
                        <a:t>Ф3</a:t>
                      </a:r>
                      <a:endParaRPr sz="1800" u="none" strike="noStrike" cap="none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57000"/>
          </a:schemeClr>
        </a:solidFill>
        <a:effectLst/>
      </p:bgPr>
    </p:bg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8"/>
          <p:cNvSpPr txBox="1">
            <a:spLocks noGrp="1"/>
          </p:cNvSpPr>
          <p:nvPr>
            <p:ph type="title"/>
          </p:nvPr>
        </p:nvSpPr>
        <p:spPr>
          <a:xfrm>
            <a:off x="1848465" y="103738"/>
            <a:ext cx="8012496" cy="118860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en-US" b="1" dirty="0"/>
              <a:t>1.1. </a:t>
            </a:r>
            <a:r>
              <a:rPr lang="sr-Cyrl-BA" b="1" dirty="0"/>
              <a:t>АТРИБУТИВНЕ СЕРИЈЕ СТРУКТУРЕ</a:t>
            </a:r>
            <a:endParaRPr b="1" dirty="0"/>
          </a:p>
        </p:txBody>
      </p:sp>
      <p:sp>
        <p:nvSpPr>
          <p:cNvPr id="176" name="Google Shape;176;p8"/>
          <p:cNvSpPr txBox="1">
            <a:spLocks noGrp="1"/>
          </p:cNvSpPr>
          <p:nvPr>
            <p:ph type="body" idx="1"/>
          </p:nvPr>
        </p:nvSpPr>
        <p:spPr>
          <a:xfrm>
            <a:off x="1224400" y="1390374"/>
            <a:ext cx="9543300" cy="4285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r-Cyrl-BA" sz="2000" dirty="0"/>
              <a:t>Модалитети обиљежја су исказани </a:t>
            </a:r>
            <a:r>
              <a:rPr lang="sr-Cyrl-BA" sz="2000" b="1" dirty="0"/>
              <a:t>атрибутивно</a:t>
            </a:r>
            <a:r>
              <a:rPr lang="sr-Cyrl-BA" sz="2000" dirty="0"/>
              <a:t> (описно) и не могу се сабирати.</a:t>
            </a:r>
            <a:endParaRPr sz="20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dirty="0"/>
          </a:p>
        </p:txBody>
      </p:sp>
      <p:graphicFrame>
        <p:nvGraphicFramePr>
          <p:cNvPr id="177" name="Google Shape;177;p8"/>
          <p:cNvGraphicFramePr/>
          <p:nvPr>
            <p:extLst>
              <p:ext uri="{D42A27DB-BD31-4B8C-83A1-F6EECF244321}">
                <p14:modId xmlns:p14="http://schemas.microsoft.com/office/powerpoint/2010/main" val="2522685762"/>
              </p:ext>
            </p:extLst>
          </p:nvPr>
        </p:nvGraphicFramePr>
        <p:xfrm>
          <a:off x="162828" y="2581840"/>
          <a:ext cx="7242600" cy="3657395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3621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21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63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b="1" dirty="0"/>
                        <a:t>Квалификација (обиљежје)</a:t>
                      </a:r>
                      <a:endParaRPr sz="1800" b="1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b="1"/>
                        <a:t>Број радника (фреквенција)</a:t>
                      </a:r>
                      <a:endParaRPr sz="1800" b="1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1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НК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/>
                        <a:t>35</a:t>
                      </a:r>
                      <a:endParaRPr sz="180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1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ПК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62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1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КВ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155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1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ВКВ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170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1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ВШВ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30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1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ВСС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25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1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b="1"/>
                        <a:t>УКУПНО</a:t>
                      </a:r>
                      <a:endParaRPr sz="1800" b="1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b="1" dirty="0">
                          <a:latin typeface="Gill Sans" panose="020B0604020202020204" charset="0"/>
                        </a:rPr>
                        <a:t>477</a:t>
                      </a:r>
                      <a:endParaRPr sz="1800" b="1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DA67E544-E192-42F9-99A9-981E20589609}"/>
              </a:ext>
            </a:extLst>
          </p:cNvPr>
          <p:cNvSpPr txBox="1"/>
          <p:nvPr/>
        </p:nvSpPr>
        <p:spPr>
          <a:xfrm>
            <a:off x="226141" y="1917004"/>
            <a:ext cx="69809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chemeClr val="accent3"/>
                </a:solidFill>
                <a:latin typeface="Gill Sans" panose="020B0604020202020204" charset="0"/>
              </a:rPr>
              <a:t>Примјер: Квалификациона структура радника у једном предузећу</a:t>
            </a:r>
          </a:p>
          <a:p>
            <a:pPr algn="ctr"/>
            <a:endParaRPr lang="en-US" sz="1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2369C8-46D8-481E-8CE6-51B57576EFC9}"/>
              </a:ext>
            </a:extLst>
          </p:cNvPr>
          <p:cNvSpPr txBox="1"/>
          <p:nvPr/>
        </p:nvSpPr>
        <p:spPr>
          <a:xfrm>
            <a:off x="7776769" y="2080822"/>
            <a:ext cx="41166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chemeClr val="accent3"/>
                </a:solidFill>
                <a:latin typeface="Gill Sans" panose="020B0604020202020204" charset="0"/>
              </a:rPr>
              <a:t>Примјер: </a:t>
            </a:r>
            <a:r>
              <a:rPr lang="sr-Cyrl-BA" sz="1800" b="1" dirty="0">
                <a:solidFill>
                  <a:schemeClr val="accent3"/>
                </a:solidFill>
                <a:latin typeface="Gill Sans" panose="020B0604020202020204" charset="0"/>
              </a:rPr>
              <a:t>графички приказ атрибутивне серије структуре </a:t>
            </a:r>
            <a:endParaRPr lang="en-US" sz="1800" dirty="0">
              <a:latin typeface="Gill Sans" panose="020B0604020202020204" charset="0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1A1AB4B-E155-4E98-A619-866154FF7C7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08835232"/>
              </p:ext>
            </p:extLst>
          </p:nvPr>
        </p:nvGraphicFramePr>
        <p:xfrm>
          <a:off x="7866615" y="2989007"/>
          <a:ext cx="3988691" cy="27116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5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1948541"/>
              </p:ext>
            </p:extLst>
          </p:nvPr>
        </p:nvGraphicFramePr>
        <p:xfrm>
          <a:off x="343948" y="1182855"/>
          <a:ext cx="5086927" cy="5607616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2528930">
                  <a:extLst>
                    <a:ext uri="{9D8B030D-6E8A-4147-A177-3AD203B41FA5}">
                      <a16:colId xmlns:a16="http://schemas.microsoft.com/office/drawing/2014/main" val="4030338387"/>
                    </a:ext>
                  </a:extLst>
                </a:gridCol>
                <a:gridCol w="2557997">
                  <a:extLst>
                    <a:ext uri="{9D8B030D-6E8A-4147-A177-3AD203B41FA5}">
                      <a16:colId xmlns:a16="http://schemas.microsoft.com/office/drawing/2014/main" val="2063771346"/>
                    </a:ext>
                  </a:extLst>
                </a:gridCol>
              </a:tblGrid>
              <a:tr h="350476">
                <a:tc>
                  <a:txBody>
                    <a:bodyPr/>
                    <a:lstStyle/>
                    <a:p>
                      <a:pPr algn="ctr" fontAlgn="b"/>
                      <a:r>
                        <a:rPr lang="sr-Cyrl-B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Град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BA" sz="18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Број студената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677620403"/>
                  </a:ext>
                </a:extLst>
              </a:tr>
              <a:tr h="350476">
                <a:tc>
                  <a:txBody>
                    <a:bodyPr/>
                    <a:lstStyle/>
                    <a:p>
                      <a:pPr algn="ctr" fontAlgn="b"/>
                      <a:r>
                        <a:rPr lang="sr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Бања Лука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58562994"/>
                  </a:ext>
                </a:extLst>
              </a:tr>
              <a:tr h="350476">
                <a:tc>
                  <a:txBody>
                    <a:bodyPr/>
                    <a:lstStyle/>
                    <a:p>
                      <a:pPr algn="ctr" fontAlgn="b"/>
                      <a:r>
                        <a:rPr lang="sr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Приједор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38408098"/>
                  </a:ext>
                </a:extLst>
              </a:tr>
              <a:tr h="350476">
                <a:tc>
                  <a:txBody>
                    <a:bodyPr/>
                    <a:lstStyle/>
                    <a:p>
                      <a:pPr algn="ctr" fontAlgn="b"/>
                      <a:r>
                        <a:rPr lang="sr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Градишка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11718919"/>
                  </a:ext>
                </a:extLst>
              </a:tr>
              <a:tr h="350476">
                <a:tc>
                  <a:txBody>
                    <a:bodyPr/>
                    <a:lstStyle/>
                    <a:p>
                      <a:pPr algn="ctr" fontAlgn="b"/>
                      <a:r>
                        <a:rPr lang="sr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Мркоњић Град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77355437"/>
                  </a:ext>
                </a:extLst>
              </a:tr>
              <a:tr h="350476">
                <a:tc>
                  <a:txBody>
                    <a:bodyPr/>
                    <a:lstStyle/>
                    <a:p>
                      <a:pPr algn="ctr" fontAlgn="b"/>
                      <a:r>
                        <a:rPr lang="sr-R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Рибник</a:t>
                      </a:r>
                      <a:endParaRPr lang="sr-R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3848721"/>
                  </a:ext>
                </a:extLst>
              </a:tr>
              <a:tr h="350476">
                <a:tc>
                  <a:txBody>
                    <a:bodyPr/>
                    <a:lstStyle/>
                    <a:p>
                      <a:pPr algn="ctr" fontAlgn="b"/>
                      <a:r>
                        <a:rPr lang="sr-RS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Босански Петровац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74882622"/>
                  </a:ext>
                </a:extLst>
              </a:tr>
              <a:tr h="350476">
                <a:tc>
                  <a:txBody>
                    <a:bodyPr/>
                    <a:lstStyle/>
                    <a:p>
                      <a:pPr algn="ctr" fontAlgn="b"/>
                      <a:r>
                        <a:rPr lang="sr-RS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Добој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92183441"/>
                  </a:ext>
                </a:extLst>
              </a:tr>
              <a:tr h="350476">
                <a:tc>
                  <a:txBody>
                    <a:bodyPr/>
                    <a:lstStyle/>
                    <a:p>
                      <a:pPr algn="ctr" fontAlgn="b"/>
                      <a:r>
                        <a:rPr lang="sr-RS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Теслић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51970914"/>
                  </a:ext>
                </a:extLst>
              </a:tr>
              <a:tr h="350476">
                <a:tc>
                  <a:txBody>
                    <a:bodyPr/>
                    <a:lstStyle/>
                    <a:p>
                      <a:pPr algn="ctr" fontAlgn="b"/>
                      <a:r>
                        <a:rPr lang="sr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Билећа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1229312"/>
                  </a:ext>
                </a:extLst>
              </a:tr>
              <a:tr h="350476">
                <a:tc>
                  <a:txBody>
                    <a:bodyPr/>
                    <a:lstStyle/>
                    <a:p>
                      <a:pPr algn="ctr" fontAlgn="b"/>
                      <a:r>
                        <a:rPr lang="sr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Козарска Дубица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31650456"/>
                  </a:ext>
                </a:extLst>
              </a:tr>
              <a:tr h="350476">
                <a:tc>
                  <a:txBody>
                    <a:bodyPr/>
                    <a:lstStyle/>
                    <a:p>
                      <a:pPr algn="ctr" fontAlgn="b"/>
                      <a:r>
                        <a:rPr lang="sr-RS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Модрича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35366429"/>
                  </a:ext>
                </a:extLst>
              </a:tr>
              <a:tr h="350476">
                <a:tc>
                  <a:txBody>
                    <a:bodyPr/>
                    <a:lstStyle/>
                    <a:p>
                      <a:pPr algn="ctr" fontAlgn="b"/>
                      <a:r>
                        <a:rPr lang="sr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Прњавор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03897"/>
                  </a:ext>
                </a:extLst>
              </a:tr>
              <a:tr h="350476">
                <a:tc>
                  <a:txBody>
                    <a:bodyPr/>
                    <a:lstStyle/>
                    <a:p>
                      <a:pPr algn="ctr" fontAlgn="b"/>
                      <a:r>
                        <a:rPr lang="sr-RS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Шипово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61072488"/>
                  </a:ext>
                </a:extLst>
              </a:tr>
              <a:tr h="350476">
                <a:tc>
                  <a:txBody>
                    <a:bodyPr/>
                    <a:lstStyle/>
                    <a:p>
                      <a:pPr algn="ctr" fontAlgn="b"/>
                      <a:r>
                        <a:rPr lang="sr-RS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Остало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13907980"/>
                  </a:ext>
                </a:extLst>
              </a:tr>
              <a:tr h="350476">
                <a:tc>
                  <a:txBody>
                    <a:bodyPr/>
                    <a:lstStyle/>
                    <a:p>
                      <a:pPr algn="ctr" fontAlgn="b"/>
                      <a:r>
                        <a:rPr lang="sr-Cyrl-BA" sz="1800" b="1" u="none" strike="noStrike" dirty="0">
                          <a:effectLst/>
                          <a:latin typeface="+mn-lt"/>
                        </a:rPr>
                        <a:t>УКУПНО</a:t>
                      </a:r>
                      <a:endParaRPr lang="sr-Cyrl-BA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B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193</a:t>
                      </a:r>
                      <a:endParaRPr lang="en-150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8222402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DA67E544-E192-42F9-99A9-981E20589609}"/>
              </a:ext>
            </a:extLst>
          </p:cNvPr>
          <p:cNvSpPr txBox="1"/>
          <p:nvPr/>
        </p:nvSpPr>
        <p:spPr>
          <a:xfrm>
            <a:off x="2761101" y="67529"/>
            <a:ext cx="734752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accent3"/>
                </a:solidFill>
                <a:latin typeface="Gill Sans" panose="020B0604020202020204" charset="0"/>
              </a:rPr>
              <a:t>Примјер: Структура студената 1. године Економског факултета према мјесту завршетка средње школе (пријемни испит од 01.07.202</a:t>
            </a:r>
            <a:r>
              <a:rPr lang="sr-Cyrl-RS" sz="2000" b="1" dirty="0">
                <a:solidFill>
                  <a:schemeClr val="accent3"/>
                </a:solidFill>
                <a:latin typeface="Gill Sans" panose="020B0604020202020204" charset="0"/>
              </a:rPr>
              <a:t>4</a:t>
            </a:r>
            <a:r>
              <a:rPr lang="ru-RU" sz="2000" b="1" dirty="0">
                <a:solidFill>
                  <a:schemeClr val="accent3"/>
                </a:solidFill>
                <a:latin typeface="Gill Sans" panose="020B0604020202020204" charset="0"/>
              </a:rPr>
              <a:t>)</a:t>
            </a:r>
            <a:endParaRPr lang="en-US" sz="2000" dirty="0"/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A78B5DBB-EF84-58EF-5850-DDE07759DB3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98389168"/>
              </p:ext>
            </p:extLst>
          </p:nvPr>
        </p:nvGraphicFramePr>
        <p:xfrm>
          <a:off x="5594231" y="1966576"/>
          <a:ext cx="6340104" cy="41017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36433412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2283</TotalTime>
  <Words>1097</Words>
  <Application>Microsoft Macintosh PowerPoint</Application>
  <PresentationFormat>Widescreen</PresentationFormat>
  <Paragraphs>336</Paragraphs>
  <Slides>17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Gill Sans</vt:lpstr>
      <vt:lpstr>Verdana</vt:lpstr>
      <vt:lpstr>Courier New</vt:lpstr>
      <vt:lpstr>Corbel</vt:lpstr>
      <vt:lpstr>Arial</vt:lpstr>
      <vt:lpstr>Noto Sans Symbols</vt:lpstr>
      <vt:lpstr>Cambria Math</vt:lpstr>
      <vt:lpstr>Parcel</vt:lpstr>
      <vt:lpstr>Parcel</vt:lpstr>
      <vt:lpstr>СТАТИСТИКА: УВОД</vt:lpstr>
      <vt:lpstr>ШТА ЈЕ СТАТИСТИКА?</vt:lpstr>
      <vt:lpstr>СТАТИСТИЧКА ОБИЉЕЖЈА</vt:lpstr>
      <vt:lpstr>ГРАНЕ СТАТИСТИКЕ</vt:lpstr>
      <vt:lpstr>СТАТИСТИЧКО ИСТРАЖИВАЊЕ</vt:lpstr>
      <vt:lpstr>ПРИКАЗИВАЊЕ ПОДАТАКА</vt:lpstr>
      <vt:lpstr>1. СЕРИЈЕ СТРУКТУРЕ</vt:lpstr>
      <vt:lpstr>1.1. АТРИБУТИВНЕ СЕРИЈЕ СТРУКТУРЕ</vt:lpstr>
      <vt:lpstr>PowerPoint Presentation</vt:lpstr>
      <vt:lpstr>1.2. НУМЕРИЧКЕ СЕРИЈЕ СТРУКТУРЕ</vt:lpstr>
      <vt:lpstr>1.2. НУМЕРИЧКЕ СЕРИЈЕ СТРУКТУРЕ</vt:lpstr>
      <vt:lpstr>PowerPoint Presentation</vt:lpstr>
      <vt:lpstr>2. ВРЕМЕНСКЕ СЕРИЈЕ</vt:lpstr>
      <vt:lpstr>2. ВРЕМЕНСКЕ СЕРИЈЕ</vt:lpstr>
      <vt:lpstr>ЗАДАТАК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СТАТИСТИКА: УВОД</dc:title>
  <dc:creator>Marić, Milica</dc:creator>
  <cp:lastModifiedBy>Milica Maric</cp:lastModifiedBy>
  <cp:revision>48</cp:revision>
  <dcterms:created xsi:type="dcterms:W3CDTF">2022-02-21T14:45:28Z</dcterms:created>
  <dcterms:modified xsi:type="dcterms:W3CDTF">2025-02-18T12:09:56Z</dcterms:modified>
</cp:coreProperties>
</file>