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6" r:id="rId1"/>
  </p:sldMasterIdLst>
  <p:notesMasterIdLst>
    <p:notesMasterId r:id="rId45"/>
  </p:notesMasterIdLst>
  <p:handoutMasterIdLst>
    <p:handoutMasterId r:id="rId46"/>
  </p:handoutMasterIdLst>
  <p:sldIdLst>
    <p:sldId id="256" r:id="rId2"/>
    <p:sldId id="651" r:id="rId3"/>
    <p:sldId id="549" r:id="rId4"/>
    <p:sldId id="647" r:id="rId5"/>
    <p:sldId id="425" r:id="rId6"/>
    <p:sldId id="731" r:id="rId7"/>
    <p:sldId id="652" r:id="rId8"/>
    <p:sldId id="653" r:id="rId9"/>
    <p:sldId id="654" r:id="rId10"/>
    <p:sldId id="655" r:id="rId11"/>
    <p:sldId id="650" r:id="rId12"/>
    <p:sldId id="697" r:id="rId13"/>
    <p:sldId id="656" r:id="rId14"/>
    <p:sldId id="659" r:id="rId15"/>
    <p:sldId id="660" r:id="rId16"/>
    <p:sldId id="663" r:id="rId17"/>
    <p:sldId id="707" r:id="rId18"/>
    <p:sldId id="725" r:id="rId19"/>
    <p:sldId id="704" r:id="rId20"/>
    <p:sldId id="705" r:id="rId21"/>
    <p:sldId id="727" r:id="rId22"/>
    <p:sldId id="700" r:id="rId23"/>
    <p:sldId id="701" r:id="rId24"/>
    <p:sldId id="702" r:id="rId25"/>
    <p:sldId id="703" r:id="rId26"/>
    <p:sldId id="711" r:id="rId27"/>
    <p:sldId id="708" r:id="rId28"/>
    <p:sldId id="729" r:id="rId29"/>
    <p:sldId id="712" r:id="rId30"/>
    <p:sldId id="723" r:id="rId31"/>
    <p:sldId id="722" r:id="rId32"/>
    <p:sldId id="713" r:id="rId33"/>
    <p:sldId id="733" r:id="rId34"/>
    <p:sldId id="716" r:id="rId35"/>
    <p:sldId id="732" r:id="rId36"/>
    <p:sldId id="718" r:id="rId37"/>
    <p:sldId id="719" r:id="rId38"/>
    <p:sldId id="720" r:id="rId39"/>
    <p:sldId id="734" r:id="rId40"/>
    <p:sldId id="747" r:id="rId41"/>
    <p:sldId id="749" r:id="rId42"/>
    <p:sldId id="753" r:id="rId43"/>
    <p:sldId id="32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9E0AD"/>
    <a:srgbClr val="FBBF53"/>
    <a:srgbClr val="FDF3A9"/>
    <a:srgbClr val="FBE1D5"/>
    <a:srgbClr val="FB17D0"/>
    <a:srgbClr val="339966"/>
    <a:srgbClr val="3399FF"/>
    <a:srgbClr val="5FC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78" d="100"/>
          <a:sy n="78" d="100"/>
        </p:scale>
        <p:origin x="8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61A5D1D-38BD-4DDD-A58F-79DF65543BF1}" type="datetimeFigureOut">
              <a:rPr lang="en-GB" smtClean="0"/>
              <a:t>04/03/2024</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511DA44-1243-4D07-AF26-058DDBD1963B}" type="slidenum">
              <a:rPr lang="en-GB" smtClean="0"/>
              <a:t>‹#›</a:t>
            </a:fld>
            <a:endParaRPr lang="en-GB"/>
          </a:p>
        </p:txBody>
      </p:sp>
    </p:spTree>
    <p:extLst>
      <p:ext uri="{BB962C8B-B14F-4D97-AF65-F5344CB8AC3E}">
        <p14:creationId xmlns:p14="http://schemas.microsoft.com/office/powerpoint/2010/main" val="398186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C07F5CE-DD99-4CFD-AB0B-5AF6C013888A}" type="datetimeFigureOut">
              <a:rPr lang="en-GB" smtClean="0"/>
              <a:t>04/03/2024</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89DBD655-4639-4CBE-BE8D-344BFADD6D6D}" type="slidenum">
              <a:rPr lang="en-GB" smtClean="0"/>
              <a:t>‹#›</a:t>
            </a:fld>
            <a:endParaRPr lang="en-GB"/>
          </a:p>
        </p:txBody>
      </p:sp>
    </p:spTree>
    <p:extLst>
      <p:ext uri="{BB962C8B-B14F-4D97-AF65-F5344CB8AC3E}">
        <p14:creationId xmlns:p14="http://schemas.microsoft.com/office/powerpoint/2010/main" val="11055132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167BC-7972-4CB4-9200-F853611014CA}"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07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EE02EE-4498-41BE-A354-A13C0C5355C8}"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245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51A3A-F488-4768-A9F0-0F3959A92872}"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035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D6FCDF-EB04-4BCA-A7E0-EFE990DDB9A1}"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9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E30E51-8926-4FF9-99C0-86CDBFDAF08A}"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FCC328-6EA3-4AAD-A60D-F794B09910E5}"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5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D2470-B70B-41DB-92E0-00E998FA7278}"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13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01D62-3C5A-44EA-83B0-811BD02260FC}"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5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19299-DC19-4154-8890-2A390A5A4A36}"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29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53A089-338B-4981-81B4-0C42B689B7D4}"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31751-1927-495A-B3ED-9702D385A7FB}"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25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0B29C-17E4-4CE6-BB08-C98426C06A21}" type="datetime1">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71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19812-87B8-449D-B732-A52EE61ADF1B}" type="datetime1">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261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F2A1-F94A-490D-AA71-7A2831CB34B2}" type="datetime1">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9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B975C5-28A8-47F1-83FD-9CFB22A22D21}"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2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156DC2-D70B-41F7-9F36-3EA761FDDF93}"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4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A570B-0F52-4365-A829-9A7619E80A15}" type="datetime1">
              <a:rPr lang="en-US" smtClean="0"/>
              <a:t>3/4/2024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60554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13.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764" y="4230362"/>
            <a:ext cx="7056582" cy="1265185"/>
          </a:xfrm>
        </p:spPr>
        <p:txBody>
          <a:body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EKONOMSKI ODNOSI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1966" y="5495547"/>
            <a:ext cx="6198185" cy="670714"/>
          </a:xfrm>
        </p:spPr>
        <p:txBody>
          <a:bodyPr>
            <a:noAutofit/>
          </a:bodyPr>
          <a:lstStyle/>
          <a:p>
            <a:pPr>
              <a:spcBef>
                <a:spcPts val="0"/>
              </a:spcBef>
            </a:pPr>
            <a:endParaRPr lang="sr-Latn-BA" b="1" dirty="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mr Dragana Vujičić-Stefanović, </a:t>
            </a: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a:t>
            </a:r>
            <a:endParaRPr lang="sr-Latn-BA" b="1" dirty="0">
              <a:solidFill>
                <a:schemeClr val="bg2">
                  <a:lumMod val="50000"/>
                </a:schemeClr>
              </a:solidFill>
              <a:latin typeface="Times New Roman" panose="02020603050405020304" pitchFamily="18" charset="0"/>
              <a:cs typeface="Times New Roman" panose="02020603050405020304" pitchFamily="18" charset="0"/>
            </a:endParaRPr>
          </a:p>
          <a:p>
            <a:pPr algn="ctr"/>
            <a:r>
              <a:rPr lang="sr-Latn-BA" b="1" dirty="0" smtClean="0">
                <a:solidFill>
                  <a:schemeClr val="bg2">
                    <a:lumMod val="50000"/>
                  </a:schemeClr>
                </a:solidFill>
                <a:latin typeface="Times New Roman" panose="02020603050405020304" pitchFamily="18" charset="0"/>
                <a:cs typeface="Times New Roman" panose="02020603050405020304" pitchFamily="18" charset="0"/>
              </a:rPr>
              <a:t>školska</a:t>
            </a:r>
            <a:r>
              <a:rPr lang="sr-Cyrl-BA" b="1" dirty="0" smtClean="0">
                <a:solidFill>
                  <a:schemeClr val="bg2">
                    <a:lumMod val="50000"/>
                  </a:schemeClr>
                </a:solidFill>
                <a:latin typeface="Times New Roman" panose="02020603050405020304" pitchFamily="18" charset="0"/>
                <a:cs typeface="Times New Roman" panose="02020603050405020304" pitchFamily="18" charset="0"/>
              </a:rPr>
              <a:t> 202</a:t>
            </a:r>
            <a:r>
              <a:rPr lang="sr-Latn-RS" b="1" dirty="0">
                <a:solidFill>
                  <a:schemeClr val="bg2">
                    <a:lumMod val="50000"/>
                  </a:schemeClr>
                </a:solidFill>
                <a:latin typeface="Times New Roman" panose="02020603050405020304" pitchFamily="18" charset="0"/>
                <a:cs typeface="Times New Roman" panose="02020603050405020304" pitchFamily="18" charset="0"/>
              </a:rPr>
              <a:t>3</a:t>
            </a:r>
            <a:r>
              <a:rPr lang="sr-Cyrl-BA" b="1" dirty="0" smtClean="0">
                <a:solidFill>
                  <a:schemeClr val="bg2">
                    <a:lumMod val="50000"/>
                  </a:schemeClr>
                </a:solidFill>
                <a:latin typeface="Times New Roman" panose="02020603050405020304" pitchFamily="18" charset="0"/>
                <a:cs typeface="Times New Roman" panose="02020603050405020304" pitchFamily="18" charset="0"/>
              </a:rPr>
              <a:t>/202</a:t>
            </a:r>
            <a:r>
              <a:rPr lang="sr-Latn-RS" b="1" dirty="0">
                <a:solidFill>
                  <a:schemeClr val="bg2">
                    <a:lumMod val="50000"/>
                  </a:schemeClr>
                </a:solidFill>
                <a:latin typeface="Times New Roman" panose="02020603050405020304" pitchFamily="18" charset="0"/>
                <a:cs typeface="Times New Roman" panose="02020603050405020304" pitchFamily="18" charset="0"/>
              </a:rPr>
              <a:t>4</a:t>
            </a:r>
            <a:endParaRPr lang="en-GB"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23850" y="308031"/>
            <a:ext cx="7778496" cy="112981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sr-Latn-BA" sz="2800" b="1" dirty="0">
              <a:ln w="3175">
                <a:noFill/>
              </a:ln>
              <a:latin typeface="Times New Roman" pitchFamily="18" charset="0"/>
              <a:cs typeface="Times New Roman" pitchFamily="18" charset="0"/>
            </a:endParaRPr>
          </a:p>
        </p:txBody>
      </p:sp>
      <p:pic>
        <p:nvPicPr>
          <p:cNvPr id="11" name="Picture 10" descr="Ekonomski_fakultet_memorandum-01"/>
          <p:cNvPicPr/>
          <p:nvPr/>
        </p:nvPicPr>
        <p:blipFill>
          <a:blip r:embed="rId2"/>
          <a:srcRect l="19667" t="3636" r="20273" b="88020"/>
          <a:stretch>
            <a:fillRect/>
          </a:stretch>
        </p:blipFill>
        <p:spPr bwMode="auto">
          <a:xfrm>
            <a:off x="1278044" y="381510"/>
            <a:ext cx="5870108" cy="954995"/>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037" y="2703028"/>
            <a:ext cx="3043890" cy="1721972"/>
          </a:xfrm>
          <a:prstGeom prst="rect">
            <a:avLst/>
          </a:prstGeom>
        </p:spPr>
      </p:pic>
      <p:sp>
        <p:nvSpPr>
          <p:cNvPr id="12" name="Title 1"/>
          <p:cNvSpPr txBox="1">
            <a:spLocks/>
          </p:cNvSpPr>
          <p:nvPr/>
        </p:nvSpPr>
        <p:spPr>
          <a:xfrm>
            <a:off x="2971639" y="2407052"/>
            <a:ext cx="3204831" cy="4118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VJEŽBE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4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Predmet </a:t>
            </a:r>
            <a:r>
              <a:rPr lang="sr-Latn-BA" sz="2000" i="1" dirty="0" smtClean="0">
                <a:solidFill>
                  <a:schemeClr val="bg2">
                    <a:lumMod val="25000"/>
                  </a:schemeClr>
                </a:solidFill>
                <a:latin typeface="Times New Roman" panose="02020603050405020304" pitchFamily="18" charset="0"/>
                <a:cs typeface="Times New Roman" panose="02020603050405020304" pitchFamily="18" charset="0"/>
              </a:rPr>
              <a:t>proučavanja Međunarodne ekonomije....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54181" y="1187502"/>
            <a:ext cx="3001819" cy="1078701"/>
          </a:xfrm>
          <a:prstGeom prst="rect">
            <a:avLst/>
          </a:prstGeom>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Međunarodna ekonomija istražuje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ekonomske i finansijske tipove međuzavisnosti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između zemalja. Ona proučava..  </a:t>
            </a:r>
          </a:p>
          <a:p>
            <a:pPr marL="457200" indent="-457200">
              <a:buFont typeface="Wingdings" panose="05000000000000000000" pitchFamily="2" charset="2"/>
              <a:buChar char="§"/>
            </a:pP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211616" y="1187502"/>
            <a:ext cx="2125182" cy="3118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Tokove dobara </a:t>
            </a:r>
            <a:endParaRPr lang="en-GB" dirty="0"/>
          </a:p>
        </p:txBody>
      </p:sp>
      <p:sp>
        <p:nvSpPr>
          <p:cNvPr id="6" name="Rounded Rectangle 5"/>
          <p:cNvSpPr/>
          <p:nvPr/>
        </p:nvSpPr>
        <p:spPr>
          <a:xfrm>
            <a:off x="4611709" y="1589040"/>
            <a:ext cx="2089286" cy="319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Tokove usluga</a:t>
            </a:r>
            <a:endParaRPr lang="en-GB" dirty="0"/>
          </a:p>
        </p:txBody>
      </p:sp>
      <p:sp>
        <p:nvSpPr>
          <p:cNvPr id="7" name="Rounded Rectangle 6"/>
          <p:cNvSpPr/>
          <p:nvPr/>
        </p:nvSpPr>
        <p:spPr>
          <a:xfrm>
            <a:off x="5274207" y="1946815"/>
            <a:ext cx="2053389" cy="319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Tokove plaćanja </a:t>
            </a:r>
            <a:endParaRPr lang="en-GB" dirty="0"/>
          </a:p>
        </p:txBody>
      </p:sp>
      <p:sp>
        <p:nvSpPr>
          <p:cNvPr id="8" name="Rounded Rectangle 7"/>
          <p:cNvSpPr/>
          <p:nvPr/>
        </p:nvSpPr>
        <p:spPr>
          <a:xfrm>
            <a:off x="5674300" y="2304310"/>
            <a:ext cx="2053389" cy="319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Tokove novca </a:t>
            </a: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98" y="2004438"/>
            <a:ext cx="1048277" cy="67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Oval 11"/>
          <p:cNvSpPr/>
          <p:nvPr/>
        </p:nvSpPr>
        <p:spPr>
          <a:xfrm>
            <a:off x="3786383" y="2055255"/>
            <a:ext cx="1267939" cy="6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t>Zemlja A </a:t>
            </a:r>
            <a:endParaRPr lang="en-GB" sz="1400" dirty="0"/>
          </a:p>
        </p:txBody>
      </p:sp>
      <p:sp>
        <p:nvSpPr>
          <p:cNvPr id="13" name="Curved Up Arrow 12"/>
          <p:cNvSpPr/>
          <p:nvPr/>
        </p:nvSpPr>
        <p:spPr>
          <a:xfrm>
            <a:off x="4611709" y="2728601"/>
            <a:ext cx="3846674" cy="11268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ight Arrow 13"/>
          <p:cNvSpPr/>
          <p:nvPr/>
        </p:nvSpPr>
        <p:spPr>
          <a:xfrm>
            <a:off x="3672381" y="1008465"/>
            <a:ext cx="355009" cy="1010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656352" y="3011055"/>
            <a:ext cx="1819244" cy="66824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rPr>
              <a:t>Analizira politike kojima se tokovi regulišu </a:t>
            </a:r>
            <a:endParaRPr lang="en-GB" dirty="0"/>
          </a:p>
        </p:txBody>
      </p:sp>
      <p:sp>
        <p:nvSpPr>
          <p:cNvPr id="16" name="Down Arrow 15"/>
          <p:cNvSpPr/>
          <p:nvPr/>
        </p:nvSpPr>
        <p:spPr>
          <a:xfrm>
            <a:off x="6057598" y="2712520"/>
            <a:ext cx="774153" cy="272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6057599" y="3977056"/>
            <a:ext cx="774153" cy="272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915659" y="4275821"/>
            <a:ext cx="3401361" cy="475616"/>
          </a:xfrm>
          <a:prstGeom prst="roundRect">
            <a:avLst/>
          </a:prstGeom>
          <a:solidFill>
            <a:schemeClr val="bg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rPr>
              <a:t>Utvrđuje efekte na blagostanje jedne zemlje. </a:t>
            </a:r>
            <a:endParaRPr lang="en-GB" dirty="0"/>
          </a:p>
        </p:txBody>
      </p:sp>
      <p:sp>
        <p:nvSpPr>
          <p:cNvPr id="19" name="Title 1"/>
          <p:cNvSpPr txBox="1">
            <a:spLocks/>
          </p:cNvSpPr>
          <p:nvPr/>
        </p:nvSpPr>
        <p:spPr>
          <a:xfrm>
            <a:off x="450624" y="2649011"/>
            <a:ext cx="3638764"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Međunarodna ekonomija je u toku prošla dva vijeka doživjela dug, trajan i bogat razvoj, gdje su svoj doprinos dali neki od najvažnijih svjetskih ekonomista...:</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Adam Smit</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David Rikardo </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Džon Stjuart</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Alfred Maršal</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Džon Manjuard Kejnz</a:t>
            </a:r>
          </a:p>
          <a:p>
            <a:pPr marL="285750" indent="-285750">
              <a:buFont typeface="Courier New" panose="02070309020205020404" pitchFamily="49" charset="0"/>
              <a:buChar char="o"/>
            </a:pP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Pol Samjuelson </a:t>
            </a: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411982" y="5905593"/>
            <a:ext cx="8574999" cy="817420"/>
          </a:xfrm>
          <a:prstGeom prst="rect">
            <a:avLst/>
          </a:prstGeom>
          <a:solidFill>
            <a:schemeClr val="accent3">
              <a:lumMod val="20000"/>
              <a:lumOff val="80000"/>
            </a:schemeClr>
          </a:solidFill>
          <a:ln w="9525">
            <a:solidFill>
              <a:schemeClr val="tx1"/>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izučavanju međunarodne ekonomije, stalno se ponavlja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7 istih tema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1. dobici od trgovine, 2. modeli trgovin, 3. protekcionizam, 4. platni bilans, 5. određivanje deviznih kurseva, 6. međunarodna koordinacija politika i 7. međunarodno tržište kapitala.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411983" y="5275523"/>
            <a:ext cx="8449092" cy="5275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Neizmjena važnost međunarodnih ekonomskih odnosa proizilazi iz indikatora: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obim međunarodne trgovine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koji ima konstantan rast.</a:t>
            </a:r>
          </a:p>
        </p:txBody>
      </p:sp>
    </p:spTree>
    <p:extLst>
      <p:ext uri="{BB962C8B-B14F-4D97-AF65-F5344CB8AC3E}">
        <p14:creationId xmlns:p14="http://schemas.microsoft.com/office/powerpoint/2010/main" val="2308361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Predmet </a:t>
            </a:r>
            <a:r>
              <a:rPr lang="sr-Latn-BA" sz="2000" i="1" dirty="0" smtClean="0">
                <a:solidFill>
                  <a:schemeClr val="bg2">
                    <a:lumMod val="25000"/>
                  </a:schemeClr>
                </a:solidFill>
                <a:latin typeface="Times New Roman" panose="02020603050405020304" pitchFamily="18" charset="0"/>
                <a:cs typeface="Times New Roman" panose="02020603050405020304" pitchFamily="18" charset="0"/>
              </a:rPr>
              <a:t>proučavanja Međunarodne ekonomije....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87570" y="1051120"/>
            <a:ext cx="3003775" cy="33512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Međunarodna ekonomija se bavi:</a:t>
            </a: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87570" y="1386245"/>
            <a:ext cx="8304005" cy="15786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Teorijom međunarodne razmjene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ispituje osnove dobitaka od razmjene </a:t>
            </a:r>
          </a:p>
          <a:p>
            <a:pPr marL="285750" indent="-285750">
              <a:buFont typeface="Wingdings" panose="05000000000000000000" pitchFamily="2" charset="2"/>
              <a:buChar char="ü"/>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Politikom međunarodne razmjene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ispituje razlog uvođenja i efekte spoljnotrgovinskih restrikcija </a:t>
            </a:r>
          </a:p>
          <a:p>
            <a:pPr marL="285750" indent="-285750">
              <a:buFont typeface="Wingdings" panose="05000000000000000000" pitchFamily="2" charset="2"/>
              <a:buChar char="ü"/>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Platni bilans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mjeri ukupna primanja i plaćanja ostatku svijeta </a:t>
            </a:r>
          </a:p>
          <a:p>
            <a:pPr marL="285750" indent="-285750">
              <a:buFont typeface="Wingdings" panose="05000000000000000000" pitchFamily="2" charset="2"/>
              <a:buChar char="ü"/>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Devizna tržišta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predstavljaju institucionalni okvir za razmjenu nacionalne valute za valute ostalih zemalja.  </a:t>
            </a:r>
          </a:p>
          <a:p>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2238035" y="2964873"/>
            <a:ext cx="4790837" cy="335125"/>
          </a:xfrm>
          <a:prstGeom prst="rect">
            <a:avLst/>
          </a:prstGeom>
          <a:solidFill>
            <a:schemeClr val="accent3">
              <a:lumMod val="40000"/>
              <a:lumOff val="6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i politika međunarodne razmjene svrstava se u: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Vertical Scroll 11"/>
          <p:cNvSpPr/>
          <p:nvPr/>
        </p:nvSpPr>
        <p:spPr>
          <a:xfrm>
            <a:off x="803562" y="3419811"/>
            <a:ext cx="2558473" cy="74814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Mikroekonomski aspekt </a:t>
            </a:r>
            <a:endParaRPr lang="en-GB" dirty="0"/>
          </a:p>
        </p:txBody>
      </p:sp>
      <p:sp>
        <p:nvSpPr>
          <p:cNvPr id="13" name="Vertical Scroll 12"/>
          <p:cNvSpPr/>
          <p:nvPr/>
        </p:nvSpPr>
        <p:spPr>
          <a:xfrm>
            <a:off x="6082144" y="3419811"/>
            <a:ext cx="2558473" cy="74814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Makroekonomski aspekt </a:t>
            </a:r>
            <a:endParaRPr lang="en-GB" dirty="0"/>
          </a:p>
        </p:txBody>
      </p:sp>
      <p:sp>
        <p:nvSpPr>
          <p:cNvPr id="15" name="Rounded Rectangle 14"/>
          <p:cNvSpPr/>
          <p:nvPr/>
        </p:nvSpPr>
        <p:spPr>
          <a:xfrm>
            <a:off x="147619" y="4190694"/>
            <a:ext cx="3657763" cy="15820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smtClean="0">
                <a:solidFill>
                  <a:schemeClr val="tx1"/>
                </a:solidFill>
                <a:latin typeface="Times New Roman" panose="02020603050405020304" pitchFamily="18" charset="0"/>
                <a:cs typeface="Times New Roman" panose="02020603050405020304" pitchFamily="18" charset="0"/>
              </a:rPr>
              <a:t>Jer se bave pojedinim zemljama koje se tretiraju kao jedinice sa zasebnim (relativnim) cijenama pojedinih dobara. </a:t>
            </a:r>
            <a:endParaRPr lang="sr-Latn-BA"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GB" dirty="0"/>
          </a:p>
        </p:txBody>
      </p:sp>
      <p:sp>
        <p:nvSpPr>
          <p:cNvPr id="16" name="Rounded Rectangle 15"/>
          <p:cNvSpPr/>
          <p:nvPr/>
        </p:nvSpPr>
        <p:spPr>
          <a:xfrm>
            <a:off x="4982854" y="4287770"/>
            <a:ext cx="3657763" cy="16327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smtClean="0">
                <a:solidFill>
                  <a:schemeClr val="tx1"/>
                </a:solidFill>
                <a:latin typeface="Times New Roman" panose="02020603050405020304" pitchFamily="18" charset="0"/>
                <a:cs typeface="Times New Roman" panose="02020603050405020304" pitchFamily="18" charset="0"/>
              </a:rPr>
              <a:t>Jer platni bilans obuhvata ukupna plaćanja, i spada u makroekonomski aspekt međunarodne ekonomije. Ovdje spadaju i politiek prilagođavanja i druge ekonomske politike koje djeluju na nacionalni dohodak i i opšti nivo cijena. </a:t>
            </a:r>
            <a:endParaRPr lang="en-GB" dirty="0"/>
          </a:p>
        </p:txBody>
      </p:sp>
      <p:sp>
        <p:nvSpPr>
          <p:cNvPr id="17" name="Bent Arrow 16"/>
          <p:cNvSpPr/>
          <p:nvPr/>
        </p:nvSpPr>
        <p:spPr>
          <a:xfrm rot="5400000">
            <a:off x="7295217" y="2855128"/>
            <a:ext cx="494933" cy="73507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5400000" flipV="1">
            <a:off x="1560939" y="2926077"/>
            <a:ext cx="485519" cy="7224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9859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Tekući problemi i izazovi u Međunarodnoj ekonomiji....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61653" y="2072647"/>
            <a:ext cx="3639294" cy="73104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1. Spori rast i visoka nezaposlenost u razvijenim zemljama nakon „Velike recesije“  </a:t>
            </a:r>
            <a:endParaRPr lang="en-GB" dirty="0"/>
          </a:p>
        </p:txBody>
      </p:sp>
      <p:sp>
        <p:nvSpPr>
          <p:cNvPr id="5" name="Rounded Rectangle 4"/>
          <p:cNvSpPr/>
          <p:nvPr/>
        </p:nvSpPr>
        <p:spPr>
          <a:xfrm>
            <a:off x="5213823" y="2005825"/>
            <a:ext cx="3588414" cy="73104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2</a:t>
            </a:r>
            <a:r>
              <a:rPr lang="sr-Latn-BA" sz="1400" dirty="0" smtClean="0">
                <a:solidFill>
                  <a:schemeClr val="tx1"/>
                </a:solidFill>
              </a:rPr>
              <a:t>. Izazovi nastali pojavom Kine kao vodeće svjetske ekonomske sile </a:t>
            </a:r>
            <a:endParaRPr lang="en-GB" dirty="0"/>
          </a:p>
        </p:txBody>
      </p:sp>
      <p:sp>
        <p:nvSpPr>
          <p:cNvPr id="6" name="Rounded Rectangle 5"/>
          <p:cNvSpPr/>
          <p:nvPr/>
        </p:nvSpPr>
        <p:spPr>
          <a:xfrm>
            <a:off x="3013282" y="1152911"/>
            <a:ext cx="3556168" cy="75417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3. Spoljnotrgovinski protekcionizam u razvijenim zemljama u brzo globalizujućem svijetu </a:t>
            </a:r>
            <a:endParaRPr lang="en-GB" dirty="0"/>
          </a:p>
        </p:txBody>
      </p:sp>
      <p:sp>
        <p:nvSpPr>
          <p:cNvPr id="7" name="Rounded Rectangle 6"/>
          <p:cNvSpPr/>
          <p:nvPr/>
        </p:nvSpPr>
        <p:spPr>
          <a:xfrm>
            <a:off x="5213823" y="4595444"/>
            <a:ext cx="3473043" cy="76016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4. Prekomjerne fluktuacije, neuravnoteženost deviznih kurseva i finansijske krize </a:t>
            </a:r>
            <a:endParaRPr lang="en-GB" dirty="0"/>
          </a:p>
        </p:txBody>
      </p:sp>
      <p:sp>
        <p:nvSpPr>
          <p:cNvPr id="8" name="Rounded Rectangle 7"/>
          <p:cNvSpPr/>
          <p:nvPr/>
        </p:nvSpPr>
        <p:spPr>
          <a:xfrm>
            <a:off x="461653" y="4587171"/>
            <a:ext cx="3639296" cy="77670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5</a:t>
            </a:r>
            <a:r>
              <a:rPr lang="sr-Latn-BA" sz="1400" dirty="0" smtClean="0">
                <a:solidFill>
                  <a:schemeClr val="tx1"/>
                </a:solidFill>
              </a:rPr>
              <a:t>. Strukturne neravnoteže u razvijenim zemljama, nedovoljno restrukturiranje u zemljama u tranziciji </a:t>
            </a:r>
            <a:endParaRPr lang="en-GB" dirty="0"/>
          </a:p>
        </p:txBody>
      </p:sp>
      <p:sp>
        <p:nvSpPr>
          <p:cNvPr id="9" name="Rounded Rectangle 8"/>
          <p:cNvSpPr/>
          <p:nvPr/>
        </p:nvSpPr>
        <p:spPr>
          <a:xfrm>
            <a:off x="2888508" y="5419437"/>
            <a:ext cx="3566846" cy="7302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6</a:t>
            </a:r>
            <a:r>
              <a:rPr lang="sr-Latn-BA" sz="1400" dirty="0" smtClean="0">
                <a:solidFill>
                  <a:schemeClr val="tx1"/>
                </a:solidFill>
              </a:rPr>
              <a:t>. Duboko siromaštvo u mnogim zemljama u razvoju </a:t>
            </a:r>
            <a:endParaRPr lang="en-GB" dirty="0"/>
          </a:p>
        </p:txBody>
      </p:sp>
      <p:pic>
        <p:nvPicPr>
          <p:cNvPr id="10" name="Picture 2" descr="https://www.wto.org/english/res_e/statis_e/wts2017_e/chap2_1m_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282" y="2835612"/>
            <a:ext cx="3306619" cy="161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72472" y="6223925"/>
            <a:ext cx="8229765" cy="4557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7. Oskudica resursa, degradiacija životne sredine, klimatske promjene, neodrživi razvoj </a:t>
            </a:r>
            <a:endParaRPr lang="en-GB" dirty="0"/>
          </a:p>
        </p:txBody>
      </p:sp>
    </p:spTree>
    <p:extLst>
      <p:ext uri="{BB962C8B-B14F-4D97-AF65-F5344CB8AC3E}">
        <p14:creationId xmlns:p14="http://schemas.microsoft.com/office/powerpoint/2010/main" val="153582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Tekući problemi i izazovi u Međunarodnoj ekonomiji....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2655" y="1352180"/>
            <a:ext cx="8146471" cy="15786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Velika recesija koja je trajala tokom 2008. i 2009., a započela je najpre u SAD u avgustu 2007.godine , na tržištu visokorizičnih stambenih kredita, odakle je tokom 2008.zahvatila čitav realni i finansijski sektor američke privrede, a potom se proširila na čitav svijet. SAD i druge razvijene zemlje su reagovale na krizu tako što su otpočele spasavanje banaka režući drastično kamatne stope i sprovodeći veoma masivne stimulacione pakete. Međutim, ovi napori su samo uspjeli da zaustave krizu. Mada je recesija zvanično okončana 2010.godine, razvijene zemlje i dalje bilježe spori rast i veliku nezaposlenost, što su bez sumnje najteži problemi sa kojima se suočavaju razvijene zemlje. (takođe primjeri Grčka, Irska, Portugalija, Španija, Italija... – sve članice EU) koje ne uspjevaju da rješe krizu prezaduženosti, neodrživih budžetskih deficita, i gubitaka međunarodne konkurentnosti. </a:t>
            </a:r>
          </a:p>
          <a:p>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9361" y="985113"/>
            <a:ext cx="8229765" cy="31185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1. Spori rast i visoka nezaposlenost u razvijenim zemljama nakon „Velike recesije“  </a:t>
            </a:r>
            <a:endParaRPr lang="en-GB" dirty="0"/>
          </a:p>
        </p:txBody>
      </p:sp>
      <p:sp>
        <p:nvSpPr>
          <p:cNvPr id="6" name="Rounded Rectangle 5"/>
          <p:cNvSpPr/>
          <p:nvPr/>
        </p:nvSpPr>
        <p:spPr>
          <a:xfrm>
            <a:off x="489360" y="4136089"/>
            <a:ext cx="8229765" cy="31185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2</a:t>
            </a:r>
            <a:r>
              <a:rPr lang="sr-Latn-BA" sz="1400" dirty="0" smtClean="0">
                <a:solidFill>
                  <a:schemeClr val="tx1"/>
                </a:solidFill>
              </a:rPr>
              <a:t>. Izazovi nastali pojavom Kine kao vodeće svjetske ekonomske sile </a:t>
            </a:r>
            <a:endParaRPr lang="en-GB" dirty="0"/>
          </a:p>
        </p:txBody>
      </p:sp>
      <p:sp>
        <p:nvSpPr>
          <p:cNvPr id="7" name="Title 1"/>
          <p:cNvSpPr txBox="1">
            <a:spLocks/>
          </p:cNvSpPr>
          <p:nvPr/>
        </p:nvSpPr>
        <p:spPr>
          <a:xfrm>
            <a:off x="489360" y="4352304"/>
            <a:ext cx="8082147" cy="15786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Pojava Kine kao vodeće svjetske ekonomske sile stavlja pred SAD ali i druge zemlje svijeta ogromne izazove prilagođavanja. Kina je sada najveći spoljnotrgovinski partner u svijetu. Kina posjeduje više od 2 biliona US$državngo duga SAD, dok  istovremeno njena valuta sve jače konkuriše $. Takođe, kineski privredni rast poslednje 3 decenije,  dao je ogroman podsticaj svjetskom privrednom rastu. </a:t>
            </a: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28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Tekući problemi i izazovi u Međunarodnoj ekonomiji....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89361" y="1352180"/>
            <a:ext cx="8229765" cy="15786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Pri slobodnoj razmjeni evidentno je da će se svaka zemlja specijalizovati  u proizvodnji dobara koje najefikasnije proizvodi, te će izvozeći dio proizvodnje na kraju imati više uvoznih dobara nego što bi mogla proizvesti kod kuće. Međutim, u praksi najveći broj zemalja uvodi spoljnotrgovinske restrikcije. Iako slobodna razmjena nedvosmisleno povećava blagostanje svih učesnika u razmjeni, restrikcije obično zagovara ubjedljiva manjina domaćih proizvođača koji imaju veliku korist od zaštite. Npr. SAD poslednjih godina ima ovaj problem (strah od gubitka radnih mjesta, te uvođenje zaštite od inostrane konkurencije), pošto Kina i Indija povećavaju svoje komparativne prednosti.Glavni izazov razvijenih zemalja: kako da ostanu konkurentne, kako da izbjegnu veliko smanjenje radnih mjesta, a da istovremeno učestvuju u koristima od globalizacije, i da izbjegnu rast protekcionizma. </a:t>
            </a: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9361" y="985113"/>
            <a:ext cx="8229765" cy="31185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3. Spoljnotrgovinski protekcionizam u razvijenim zemljama u brzo globalizujućem svijetu </a:t>
            </a:r>
            <a:endParaRPr lang="en-GB" dirty="0"/>
          </a:p>
        </p:txBody>
      </p:sp>
      <p:sp>
        <p:nvSpPr>
          <p:cNvPr id="6" name="Rounded Rectangle 5"/>
          <p:cNvSpPr/>
          <p:nvPr/>
        </p:nvSpPr>
        <p:spPr>
          <a:xfrm>
            <a:off x="489360" y="3930022"/>
            <a:ext cx="8229765" cy="31185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4. Prekomjerne fluktuacije, neuravnoteženost deviznih kurseva i finansijske krize </a:t>
            </a:r>
            <a:endParaRPr lang="en-GB" dirty="0"/>
          </a:p>
        </p:txBody>
      </p:sp>
      <p:sp>
        <p:nvSpPr>
          <p:cNvPr id="7" name="Title 1"/>
          <p:cNvSpPr txBox="1">
            <a:spLocks/>
          </p:cNvSpPr>
          <p:nvPr/>
        </p:nvSpPr>
        <p:spPr>
          <a:xfrm>
            <a:off x="489360" y="4352304"/>
            <a:ext cx="8082147" cy="15786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Devizni kursevi po pravilu prolaze kroz velike fluktuacije i periode nestabilnosti, a često su trajno neuravnoteženi, tj. nalaze se van tržišne ravnoteže. Povremene finansijske krize su dovele do finansijske i privredne nestabilnosti, porećemenog odnosa međunarodne razmjene kada specijalizaja može da dovede do nestabilnosti u međuanrodnim fin.tržištima širom svijeta. Ove krize su probudile stare zahtjeve za reformom međ.monetarnog sistema i za boljom međunarodnom koordinacijom ekonomskih politika vodećih zemalja svijeta. </a:t>
            </a:r>
          </a:p>
        </p:txBody>
      </p:sp>
    </p:spTree>
    <p:extLst>
      <p:ext uri="{BB962C8B-B14F-4D97-AF65-F5344CB8AC3E}">
        <p14:creationId xmlns:p14="http://schemas.microsoft.com/office/powerpoint/2010/main" val="49447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Tekući problemi i izazovi u Međunarodnoj ekonomiji....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89361" y="1352179"/>
            <a:ext cx="8229765" cy="246741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SAD se suočavaju s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dubokim strukturnim neravnotežama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vidu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prekomjerne potrošnje i nedovoljne domaće štednje.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 znači da SAD jednostavno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žive iznad svojih mogućnosti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prekomjerno se zadužuju u inostranstvu. Rezultat toga je ogromni priliv kapitala,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precjenjen dolar</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ogromni i neodrživi spoljnotrgovinski deficiti i nestabilno tržište kapitala. </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Evropa ima krajnje nefleksibilno tržište rada, Japan karakteriše velika neefikasnost u sistemu raspodjele, što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svima zajedno usporava privredni rast</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Tranzicione privrede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nedovoljno su restrukturirane i ne mogu da uspostave pune tržišne uslove poslovanja i tako ostvare brži rast. </a:t>
            </a: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Nedovoljan rast u ovoj oblasti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ugrožava rast čitave svjetske privrede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pospješuje zahtjeve za uvođenje protekcionističkih mjera. Domaći i regionalni izazovi brzo prerastaju u globalne ekonomske probleme.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9360" y="896420"/>
            <a:ext cx="8229765" cy="4557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5</a:t>
            </a:r>
            <a:r>
              <a:rPr lang="sr-Latn-BA" sz="1400" dirty="0" smtClean="0">
                <a:solidFill>
                  <a:schemeClr val="tx1"/>
                </a:solidFill>
              </a:rPr>
              <a:t>. Strukturne neravnoteže u razvijenim zemljama, nedovoljno restrukturiranje u zemljama u tranziciji </a:t>
            </a:r>
            <a:endParaRPr lang="en-GB" dirty="0"/>
          </a:p>
        </p:txBody>
      </p:sp>
      <p:sp>
        <p:nvSpPr>
          <p:cNvPr id="6" name="Rounded Rectangle 5"/>
          <p:cNvSpPr/>
          <p:nvPr/>
        </p:nvSpPr>
        <p:spPr>
          <a:xfrm>
            <a:off x="489360" y="4141163"/>
            <a:ext cx="8229765" cy="31185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a:solidFill>
                  <a:schemeClr val="tx1"/>
                </a:solidFill>
              </a:rPr>
              <a:t>6</a:t>
            </a:r>
            <a:r>
              <a:rPr lang="sr-Latn-BA" sz="1400" dirty="0" smtClean="0">
                <a:solidFill>
                  <a:schemeClr val="tx1"/>
                </a:solidFill>
              </a:rPr>
              <a:t>. Duboko siromaštvo u mnogim zemljama u razvoju </a:t>
            </a:r>
            <a:endParaRPr lang="en-GB" dirty="0"/>
          </a:p>
        </p:txBody>
      </p:sp>
      <p:sp>
        <p:nvSpPr>
          <p:cNvPr id="7" name="Title 1"/>
          <p:cNvSpPr txBox="1">
            <a:spLocks/>
          </p:cNvSpPr>
          <p:nvPr/>
        </p:nvSpPr>
        <p:spPr>
          <a:xfrm>
            <a:off x="489360" y="4645297"/>
            <a:ext cx="8082147" cy="196327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Iako mnoge zemlje u razvoju (naročito Kina i Indija) veoma brzo rastu, neke od najsiromašnijih zemalja (npr. zemlje Podsaharske Afrike) suočavaju se s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dubokim siromaštvom, neodrživim spoljnim dugom, privrednom stagnacijom i širenjem nejednakosti u životnom standardu stanovništva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Danas više od 1 milijarde ljudi (što čini šestinu svjetske populacije) živi sa manje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od 1,25 $ dnevno</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Izazov u međunarodnoj ekonomiji – zašto je međ</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unarodna nejednakost između dohodaka razvijenih i većine nerazvijenih zemalja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svijeta tako velika i rastuća i šta može da stimuliše rast u najsiromašnijim zemljama svijeta. </a:t>
            </a:r>
          </a:p>
        </p:txBody>
      </p:sp>
    </p:spTree>
    <p:extLst>
      <p:ext uri="{BB962C8B-B14F-4D97-AF65-F5344CB8AC3E}">
        <p14:creationId xmlns:p14="http://schemas.microsoft.com/office/powerpoint/2010/main" val="77408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Tekući problemi i izazovi u Međunarodnoj ekonomiji.... </a:t>
            </a:r>
            <a:endParaRPr lang="en-GB" sz="20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89361" y="1352179"/>
            <a:ext cx="8229765" cy="246741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Rast bogatih ali i razvoj siromašnih zemalja svijeta,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ozbiljno su ugrožni sa sve većom degradacijom resursa, degradacijom životne sredine, i klimatskim pomjenama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Tokom godina, evidentan je rapidan rast tražnje, naročito  u Kini i Indiji, gdje s druge strane imamo rigodnost ponude u zemljama proizvođačima, što je uticalo da su cijene nafte i drugih sirovina u poslednjim godinama naglo porasle , kao i cijene hrane. U nekim djelovima Kine došlo je do naglog zagađenja. ..svjedoci smo opasnih klimatskih promjena koje mogu da ostave drastične posledice na život na Zemlji.. Ovi problemi mogu biti adekvatno rješavani samo udruženim naporima svih nauka, zajedno, udruženim globlalnim kooporativnim naporima...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89360" y="896420"/>
            <a:ext cx="8229765" cy="4557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7. Oskudica resursa, degradiacija životne sredine, klimatske promjene, neodrživi razvoj </a:t>
            </a:r>
            <a:endParaRPr lang="en-GB" dirty="0"/>
          </a:p>
        </p:txBody>
      </p:sp>
      <p:pic>
        <p:nvPicPr>
          <p:cNvPr id="6" name="Picture 5"/>
          <p:cNvPicPr>
            <a:picLocks noChangeAspect="1"/>
          </p:cNvPicPr>
          <p:nvPr/>
        </p:nvPicPr>
        <p:blipFill rotWithShape="1">
          <a:blip r:embed="rId2"/>
          <a:srcRect l="2000" t="26593" r="49833" b="12815"/>
          <a:stretch/>
        </p:blipFill>
        <p:spPr>
          <a:xfrm>
            <a:off x="2347136" y="3819590"/>
            <a:ext cx="4353859" cy="2825088"/>
          </a:xfrm>
          <a:prstGeom prst="rect">
            <a:avLst/>
          </a:prstGeom>
        </p:spPr>
      </p:pic>
    </p:spTree>
    <p:extLst>
      <p:ext uri="{BB962C8B-B14F-4D97-AF65-F5344CB8AC3E}">
        <p14:creationId xmlns:p14="http://schemas.microsoft.com/office/powerpoint/2010/main" val="419696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85391" y="2987867"/>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90" y="2863994"/>
            <a:ext cx="1756813" cy="993854"/>
          </a:xfrm>
          <a:prstGeom prst="rect">
            <a:avLst/>
          </a:prstGeom>
        </p:spPr>
      </p:pic>
    </p:spTree>
    <p:extLst>
      <p:ext uri="{BB962C8B-B14F-4D97-AF65-F5344CB8AC3E}">
        <p14:creationId xmlns:p14="http://schemas.microsoft.com/office/powerpoint/2010/main" val="1634508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86990" y="3110253"/>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90" y="2863994"/>
            <a:ext cx="1756813" cy="993854"/>
          </a:xfrm>
          <a:prstGeom prst="rect">
            <a:avLst/>
          </a:prstGeom>
        </p:spPr>
      </p:pic>
    </p:spTree>
    <p:extLst>
      <p:ext uri="{BB962C8B-B14F-4D97-AF65-F5344CB8AC3E}">
        <p14:creationId xmlns:p14="http://schemas.microsoft.com/office/powerpoint/2010/main" val="203875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66" y="1216843"/>
            <a:ext cx="572976" cy="710687"/>
          </a:xfrm>
          <a:prstGeom prst="rect">
            <a:avLst/>
          </a:prstGeom>
        </p:spPr>
      </p:pic>
      <p:sp>
        <p:nvSpPr>
          <p:cNvPr id="6" name="Oval 5"/>
          <p:cNvSpPr/>
          <p:nvPr/>
        </p:nvSpPr>
        <p:spPr>
          <a:xfrm>
            <a:off x="1636783" y="1933456"/>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STEPEN PRODUKTIVNOSTI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7" name="Horizontal Scroll 6"/>
          <p:cNvSpPr/>
          <p:nvPr/>
        </p:nvSpPr>
        <p:spPr>
          <a:xfrm>
            <a:off x="1241906" y="889585"/>
            <a:ext cx="2739544" cy="886247"/>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Međunarodna razmjena i specijalizacija  između država </a:t>
            </a:r>
          </a:p>
        </p:txBody>
      </p:sp>
      <p:sp>
        <p:nvSpPr>
          <p:cNvPr id="12" name="Oval 11"/>
          <p:cNvSpPr/>
          <p:nvPr/>
        </p:nvSpPr>
        <p:spPr>
          <a:xfrm>
            <a:off x="2385577" y="2650312"/>
            <a:ext cx="2110223" cy="445314"/>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TEHNOLOŠKI RAZVOJ</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3353882" y="3171706"/>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RAZLIČITI OBIČAJI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4268282" y="3878081"/>
            <a:ext cx="2283836"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RAZLIČITI UKUSI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4724664" y="4513393"/>
            <a:ext cx="2389429" cy="559231"/>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RASPOLOŽIVOST I KVALIFIKOVANOST RADNE SNAGE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5878007" y="5179446"/>
            <a:ext cx="2283836" cy="773679"/>
          </a:xfrm>
          <a:prstGeom prst="ellipse">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RASPOLOŽIVOST OSTALIH FAKTORA PROIZVODNJE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p:cNvSpPr/>
          <p:nvPr/>
        </p:nvSpPr>
        <p:spPr>
          <a:xfrm>
            <a:off x="483908" y="4143644"/>
            <a:ext cx="2086980" cy="55952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b="1" dirty="0" smtClean="0">
                <a:solidFill>
                  <a:schemeClr val="tx1"/>
                </a:solidFill>
                <a:latin typeface="Times New Roman" panose="02020603050405020304" pitchFamily="18" charset="0"/>
                <a:cs typeface="Times New Roman" panose="02020603050405020304" pitchFamily="18" charset="0"/>
              </a:rPr>
              <a:t>NEOPHODNOST </a:t>
            </a:r>
          </a:p>
          <a:p>
            <a:pPr algn="ctr"/>
            <a:r>
              <a:rPr lang="sr-Latn-BA" sz="1200" b="1" dirty="0" smtClean="0">
                <a:solidFill>
                  <a:schemeClr val="tx1"/>
                </a:solidFill>
                <a:latin typeface="Times New Roman" panose="02020603050405020304" pitchFamily="18" charset="0"/>
                <a:cs typeface="Times New Roman" panose="02020603050405020304" pitchFamily="18" charset="0"/>
              </a:rPr>
              <a:t>MEĐUNARODNE RAZMJENE </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384132" y="4793008"/>
            <a:ext cx="4505710" cy="19086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Teorija međ.razmjene, pokušava definisati </a:t>
            </a:r>
            <a:r>
              <a:rPr lang="sr-Latn-BA" sz="1600" b="1" i="1" dirty="0" smtClean="0">
                <a:solidFill>
                  <a:schemeClr val="tx1"/>
                </a:solidFill>
                <a:latin typeface="Times New Roman" panose="02020603050405020304" pitchFamily="18" charset="0"/>
                <a:cs typeface="Times New Roman" panose="02020603050405020304" pitchFamily="18" charset="0"/>
              </a:rPr>
              <a:t>model međunarodne razmjene </a:t>
            </a:r>
            <a:r>
              <a:rPr lang="sr-Latn-BA" sz="1600" dirty="0" smtClean="0">
                <a:solidFill>
                  <a:schemeClr val="tx1"/>
                </a:solidFill>
                <a:latin typeface="Times New Roman" panose="02020603050405020304" pitchFamily="18" charset="0"/>
                <a:cs typeface="Times New Roman" panose="02020603050405020304" pitchFamily="18" charset="0"/>
              </a:rPr>
              <a:t>u kome će se u najvećem obimu </a:t>
            </a:r>
            <a:r>
              <a:rPr lang="sr-Latn-BA" sz="1600" b="1" i="1" dirty="0" smtClean="0">
                <a:solidFill>
                  <a:schemeClr val="tx1"/>
                </a:solidFill>
                <a:latin typeface="Times New Roman" panose="02020603050405020304" pitchFamily="18" charset="0"/>
                <a:cs typeface="Times New Roman" panose="02020603050405020304" pitchFamily="18" charset="0"/>
              </a:rPr>
              <a:t>ostvariti pozitivni efekti međunarodne razmjene na ukupan porast proizvodnje i potrošnje u svijetu </a:t>
            </a:r>
            <a:r>
              <a:rPr lang="sr-Latn-BA" sz="1600" dirty="0" smtClean="0">
                <a:solidFill>
                  <a:schemeClr val="tx1"/>
                </a:solidFill>
                <a:latin typeface="Times New Roman" panose="02020603050405020304" pitchFamily="18" charset="0"/>
                <a:cs typeface="Times New Roman" panose="02020603050405020304" pitchFamily="18" charset="0"/>
              </a:rPr>
              <a:t>te na definisanom modelu razmjene odrediti </a:t>
            </a:r>
            <a:r>
              <a:rPr lang="sr-Latn-BA" sz="1600" b="1" i="1" dirty="0" smtClean="0">
                <a:solidFill>
                  <a:schemeClr val="tx1"/>
                </a:solidFill>
                <a:latin typeface="Times New Roman" panose="02020603050405020304" pitchFamily="18" charset="0"/>
                <a:cs typeface="Times New Roman" panose="02020603050405020304" pitchFamily="18" charset="0"/>
              </a:rPr>
              <a:t>optimalan oblik specijalizacije </a:t>
            </a:r>
            <a:r>
              <a:rPr lang="sr-Latn-BA" sz="1600" dirty="0" smtClean="0">
                <a:solidFill>
                  <a:schemeClr val="tx1"/>
                </a:solidFill>
                <a:latin typeface="Times New Roman" panose="02020603050405020304" pitchFamily="18" charset="0"/>
                <a:cs typeface="Times New Roman" panose="02020603050405020304" pitchFamily="18" charset="0"/>
              </a:rPr>
              <a:t>pojedinih zemalja na svjetskom tržištu.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342122" y="2306883"/>
            <a:ext cx="2269773" cy="1569660"/>
          </a:xfrm>
          <a:prstGeom prst="rect">
            <a:avLst/>
          </a:prstGeom>
        </p:spPr>
        <p:txBody>
          <a:bodyPr wrap="square">
            <a:spAutoFit/>
          </a:bodyPr>
          <a:lstStyle/>
          <a:p>
            <a:pPr algn="just"/>
            <a:r>
              <a:rPr lang="sr-Latn-BA" sz="1600" dirty="0" smtClean="0">
                <a:latin typeface="Times New Roman" panose="02020603050405020304" pitchFamily="18" charset="0"/>
                <a:cs typeface="Times New Roman" panose="02020603050405020304" pitchFamily="18" charset="0"/>
              </a:rPr>
              <a:t>Razvoj teorije međ. </a:t>
            </a:r>
            <a:r>
              <a:rPr lang="sr-Latn-BA" sz="1600" dirty="0">
                <a:latin typeface="Times New Roman" panose="02020603050405020304" pitchFamily="18" charset="0"/>
                <a:cs typeface="Times New Roman" panose="02020603050405020304" pitchFamily="18" charset="0"/>
              </a:rPr>
              <a:t>t</a:t>
            </a:r>
            <a:r>
              <a:rPr lang="sr-Latn-BA" sz="1600" dirty="0" smtClean="0">
                <a:latin typeface="Times New Roman" panose="02020603050405020304" pitchFamily="18" charset="0"/>
                <a:cs typeface="Times New Roman" panose="02020603050405020304" pitchFamily="18" charset="0"/>
              </a:rPr>
              <a:t>rgovine je imao za </a:t>
            </a:r>
            <a:r>
              <a:rPr lang="sr-Latn-BA" sz="1600" b="1" dirty="0" smtClean="0">
                <a:latin typeface="Times New Roman" panose="02020603050405020304" pitchFamily="18" charset="0"/>
                <a:cs typeface="Times New Roman" panose="02020603050405020304" pitchFamily="18" charset="0"/>
              </a:rPr>
              <a:t>cilj</a:t>
            </a:r>
            <a:r>
              <a:rPr lang="sr-Latn-BA" sz="1600" dirty="0" smtClean="0">
                <a:latin typeface="Times New Roman" panose="02020603050405020304" pitchFamily="18" charset="0"/>
                <a:cs typeface="Times New Roman" panose="02020603050405020304" pitchFamily="18" charset="0"/>
              </a:rPr>
              <a:t> da objasni </a:t>
            </a:r>
            <a:r>
              <a:rPr lang="sr-Latn-BA" sz="1600" b="1" dirty="0" smtClean="0">
                <a:solidFill>
                  <a:schemeClr val="accent5"/>
                </a:solidFill>
                <a:latin typeface="Times New Roman" panose="02020603050405020304" pitchFamily="18" charset="0"/>
                <a:cs typeface="Times New Roman" panose="02020603050405020304" pitchFamily="18" charset="0"/>
              </a:rPr>
              <a:t>korisnost međunarodne razmjene </a:t>
            </a:r>
            <a:r>
              <a:rPr lang="sr-Latn-BA" sz="1600" dirty="0" smtClean="0">
                <a:latin typeface="Times New Roman" panose="02020603050405020304" pitchFamily="18" charset="0"/>
                <a:cs typeface="Times New Roman" panose="02020603050405020304" pitchFamily="18" charset="0"/>
              </a:rPr>
              <a:t>za pojedine učesnike, te za stanovništvo u cjelini. </a:t>
            </a:r>
            <a:endParaRPr lang="en-GB" sz="1600" dirty="0">
              <a:latin typeface="Times New Roman" panose="02020603050405020304" pitchFamily="18" charset="0"/>
              <a:cs typeface="Times New Roman" panose="02020603050405020304" pitchFamily="18" charset="0"/>
            </a:endParaRPr>
          </a:p>
        </p:txBody>
      </p:sp>
      <p:sp>
        <p:nvSpPr>
          <p:cNvPr id="20" name="Striped Right Arrow 19"/>
          <p:cNvSpPr/>
          <p:nvPr/>
        </p:nvSpPr>
        <p:spPr>
          <a:xfrm rot="5400000">
            <a:off x="286367" y="2642274"/>
            <a:ext cx="2377492" cy="5952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887" y="3938922"/>
            <a:ext cx="1611518" cy="734677"/>
          </a:xfrm>
          <a:prstGeom prst="rect">
            <a:avLst/>
          </a:prstGeom>
        </p:spPr>
      </p:pic>
      <p:sp>
        <p:nvSpPr>
          <p:cNvPr id="23" name="Flowchart: Alternate Process 22"/>
          <p:cNvSpPr/>
          <p:nvPr/>
        </p:nvSpPr>
        <p:spPr>
          <a:xfrm rot="2387996">
            <a:off x="3235615" y="3513946"/>
            <a:ext cx="5932089" cy="41077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solidFill>
                <a:latin typeface="Times New Roman" panose="02020603050405020304" pitchFamily="18" charset="0"/>
                <a:cs typeface="Times New Roman" panose="02020603050405020304" pitchFamily="18" charset="0"/>
              </a:rPr>
              <a:t>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8" name="Not Equal 7"/>
          <p:cNvSpPr/>
          <p:nvPr/>
        </p:nvSpPr>
        <p:spPr>
          <a:xfrm rot="2456057">
            <a:off x="4127366" y="2255704"/>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Not Equal 23"/>
          <p:cNvSpPr/>
          <p:nvPr/>
        </p:nvSpPr>
        <p:spPr>
          <a:xfrm rot="2456057">
            <a:off x="5461309" y="3383996"/>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Not Equal 24"/>
          <p:cNvSpPr/>
          <p:nvPr/>
        </p:nvSpPr>
        <p:spPr>
          <a:xfrm rot="2456057">
            <a:off x="6708813" y="4399244"/>
            <a:ext cx="1021730" cy="40520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itle 1"/>
          <p:cNvSpPr txBox="1">
            <a:spLocks/>
          </p:cNvSpPr>
          <p:nvPr/>
        </p:nvSpPr>
        <p:spPr>
          <a:xfrm>
            <a:off x="4268281" y="998137"/>
            <a:ext cx="4542343" cy="6444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Teorija međunarodne trgovine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izučava razvoj proizvodnih snaga i proizvodnih odnosa kroz međunarodnu razumjenu, dakle uz postojanje različitih država.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7" name="Striped Right Arrow 26"/>
          <p:cNvSpPr/>
          <p:nvPr/>
        </p:nvSpPr>
        <p:spPr>
          <a:xfrm rot="5400000">
            <a:off x="7681818" y="1825320"/>
            <a:ext cx="461780" cy="4982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rved Down Arrow 10"/>
          <p:cNvSpPr/>
          <p:nvPr/>
        </p:nvSpPr>
        <p:spPr>
          <a:xfrm>
            <a:off x="2410011" y="3375338"/>
            <a:ext cx="902568" cy="542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7386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
        <p:nvSpPr>
          <p:cNvPr id="3" name="Rectangle 2"/>
          <p:cNvSpPr/>
          <p:nvPr/>
        </p:nvSpPr>
        <p:spPr>
          <a:xfrm>
            <a:off x="1588655" y="3817710"/>
            <a:ext cx="6946220" cy="2308324"/>
          </a:xfrm>
          <a:prstGeom prst="rect">
            <a:avLst/>
          </a:prstGeom>
        </p:spPr>
        <p:txBody>
          <a:bodyPr wrap="square">
            <a:spAutoFit/>
          </a:bodyPr>
          <a:lstStyle/>
          <a:p>
            <a:endParaRPr lang="sr-Latn-BA" dirty="0" smtClean="0"/>
          </a:p>
          <a:p>
            <a:pPr marL="285750" indent="-285750">
              <a:buFont typeface="Wingdings" panose="05000000000000000000" pitchFamily="2" charset="2"/>
              <a:buChar char="Ø"/>
            </a:pPr>
            <a:r>
              <a:rPr lang="sr-Latn-BA" b="1" i="1" dirty="0" smtClean="0"/>
              <a:t>Međunarodna ekonomija, </a:t>
            </a:r>
            <a:r>
              <a:rPr lang="sr-Latn-BA" dirty="0" smtClean="0"/>
              <a:t>Čenić Jotanović G. (2010), Laktaši: Graformark. </a:t>
            </a:r>
          </a:p>
          <a:p>
            <a:pPr marL="285750" indent="-285750">
              <a:buFont typeface="Wingdings" panose="05000000000000000000" pitchFamily="2" charset="2"/>
              <a:buChar char="Ø"/>
            </a:pPr>
            <a:r>
              <a:rPr lang="sr-Latn-BA" b="1" i="1" dirty="0" smtClean="0"/>
              <a:t>Međunarodna ekonomija, teorija i politika</a:t>
            </a:r>
            <a:r>
              <a:rPr lang="sr-Latn-BA" dirty="0" smtClean="0"/>
              <a:t>, Krugman, P.; Obstfeld , M. (2009), Beograd: Data Status. </a:t>
            </a:r>
          </a:p>
          <a:p>
            <a:pPr marL="285750" indent="-285750">
              <a:buFont typeface="Wingdings" panose="05000000000000000000" pitchFamily="2" charset="2"/>
              <a:buChar char="Ø"/>
            </a:pPr>
            <a:r>
              <a:rPr lang="sr-Latn-BA" b="1" i="1" dirty="0" smtClean="0"/>
              <a:t>Međunarodna</a:t>
            </a:r>
            <a:r>
              <a:rPr lang="sr-Latn-BA" dirty="0" smtClean="0"/>
              <a:t> </a:t>
            </a:r>
            <a:r>
              <a:rPr lang="sr-Latn-BA" b="1" i="1" dirty="0" smtClean="0"/>
              <a:t>ekonomija</a:t>
            </a:r>
            <a:r>
              <a:rPr lang="sr-Latn-BA" dirty="0" smtClean="0"/>
              <a:t>, Salvatore , D. (2009), Beograd: Centrar za izdavačku djelatnost.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81" y="2920832"/>
            <a:ext cx="1756813" cy="993854"/>
          </a:xfrm>
          <a:prstGeom prst="rect">
            <a:avLst/>
          </a:prstGeom>
        </p:spPr>
      </p:pic>
      <p:sp>
        <p:nvSpPr>
          <p:cNvPr id="6" name="Title 1"/>
          <p:cNvSpPr txBox="1">
            <a:spLocks/>
          </p:cNvSpPr>
          <p:nvPr/>
        </p:nvSpPr>
        <p:spPr>
          <a:xfrm>
            <a:off x="477090" y="3017807"/>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Literatura....</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41702" y="334714"/>
            <a:ext cx="8510192" cy="79212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86" y="4118028"/>
            <a:ext cx="759869" cy="4095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21" y="4621255"/>
            <a:ext cx="759869" cy="4095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21" y="5273374"/>
            <a:ext cx="759869" cy="4095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543" y="1577950"/>
            <a:ext cx="3754904" cy="1689707"/>
          </a:xfrm>
          <a:prstGeom prst="rect">
            <a:avLst/>
          </a:prstGeom>
        </p:spPr>
      </p:pic>
    </p:spTree>
    <p:extLst>
      <p:ext uri="{BB962C8B-B14F-4D97-AF65-F5344CB8AC3E}">
        <p14:creationId xmlns:p14="http://schemas.microsoft.com/office/powerpoint/2010/main" val="3719922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1181553"/>
            <a:ext cx="572976" cy="710687"/>
          </a:xfrm>
          <a:prstGeom prst="rect">
            <a:avLst/>
          </a:prstGeom>
        </p:spPr>
      </p:pic>
      <p:sp>
        <p:nvSpPr>
          <p:cNvPr id="7" name="Horizontal Scroll 6"/>
          <p:cNvSpPr/>
          <p:nvPr/>
        </p:nvSpPr>
        <p:spPr>
          <a:xfrm>
            <a:off x="749225" y="965058"/>
            <a:ext cx="2739544" cy="763320"/>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MEĐUNARODNA RAZMJENA </a:t>
            </a:r>
          </a:p>
        </p:txBody>
      </p:sp>
      <p:sp>
        <p:nvSpPr>
          <p:cNvPr id="18" name="Flowchart: Alternate Process 17"/>
          <p:cNvSpPr/>
          <p:nvPr/>
        </p:nvSpPr>
        <p:spPr>
          <a:xfrm>
            <a:off x="3589149" y="2447117"/>
            <a:ext cx="5111505" cy="114887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Određivanje </a:t>
            </a:r>
            <a:r>
              <a:rPr lang="sr-Latn-BA" sz="1600" b="1" i="1" dirty="0" smtClean="0">
                <a:solidFill>
                  <a:schemeClr val="tx1"/>
                </a:solidFill>
                <a:latin typeface="Times New Roman" panose="02020603050405020304" pitchFamily="18" charset="0"/>
                <a:cs typeface="Times New Roman" panose="02020603050405020304" pitchFamily="18" charset="0"/>
              </a:rPr>
              <a:t>pozitivnog dejstva međunarodne razmjene </a:t>
            </a:r>
            <a:r>
              <a:rPr lang="sr-Latn-BA" sz="1600" dirty="0" smtClean="0">
                <a:solidFill>
                  <a:schemeClr val="tx1"/>
                </a:solidFill>
                <a:latin typeface="Times New Roman" panose="02020603050405020304" pitchFamily="18" charset="0"/>
                <a:cs typeface="Times New Roman" panose="02020603050405020304" pitchFamily="18" charset="0"/>
              </a:rPr>
              <a:t>na ekonomsko blagostanje stanovništva zemlje učesnice u međunarodnoj razmjeni, odnosno u svijetu posmatranom kao cjelina.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26" name="Title 1"/>
          <p:cNvSpPr txBox="1">
            <a:spLocks/>
          </p:cNvSpPr>
          <p:nvPr/>
        </p:nvSpPr>
        <p:spPr>
          <a:xfrm>
            <a:off x="681126" y="1627940"/>
            <a:ext cx="7729756" cy="6444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Svaka zemlja nastoji da se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uključi u međunarodnu razumjenu sa onim proizvodom sa kojim može da ostvari najveće prednosti od međunarodne razmjene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 u cilju ostvarivanja najvećih efekata specijalizuje se  u razmjeni  ali i proizvodnji takvog proizvoda.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Flowchart: Alternate Process 27"/>
          <p:cNvSpPr/>
          <p:nvPr/>
        </p:nvSpPr>
        <p:spPr>
          <a:xfrm>
            <a:off x="749225" y="2753441"/>
            <a:ext cx="2354192" cy="55952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solidFill>
                <a:latin typeface="Times New Roman" panose="02020603050405020304" pitchFamily="18" charset="0"/>
                <a:cs typeface="Times New Roman" panose="02020603050405020304" pitchFamily="18" charset="0"/>
              </a:rPr>
              <a:t>Konačan CILJ  teorije međunarodne razmjene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3177451" y="2710061"/>
            <a:ext cx="341746" cy="600363"/>
          </a:xfrm>
          <a:prstGeom prst="right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p:cNvSpPr txBox="1">
            <a:spLocks/>
          </p:cNvSpPr>
          <p:nvPr/>
        </p:nvSpPr>
        <p:spPr>
          <a:xfrm>
            <a:off x="681126" y="3526919"/>
            <a:ext cx="7729756" cy="152194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Razvoj međunarodne trgovine:</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Merkantilička učenja (preovladavaju tokom 17. i 18.vjeka)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apsoultnih prednosti (Adam Smit)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komparativnih prednosti (Davi Rikardo) – objašnjava mehanizam i dobitke od razmjene. Jean od najvažnijih zakona u ekonomiji, primjenjiv na pojedince i države. </a:t>
            </a:r>
          </a:p>
          <a:p>
            <a:pPr marL="457200" indent="-45720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oportunitetnog troška (t. Proizvodnih mogućnosti) (Gottfried Habarler) .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34" y="5262811"/>
            <a:ext cx="1461363" cy="1187825"/>
          </a:xfrm>
          <a:prstGeom prst="rect">
            <a:avLst/>
          </a:prstGeom>
        </p:spPr>
      </p:pic>
      <p:sp>
        <p:nvSpPr>
          <p:cNvPr id="30" name="Flowchart: Alternate Process 29"/>
          <p:cNvSpPr/>
          <p:nvPr/>
        </p:nvSpPr>
        <p:spPr>
          <a:xfrm>
            <a:off x="2155595" y="5218663"/>
            <a:ext cx="6741680" cy="1524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rgbClr val="FF0000"/>
                </a:solidFill>
                <a:latin typeface="Times New Roman" panose="02020603050405020304" pitchFamily="18" charset="0"/>
                <a:cs typeface="Times New Roman" panose="02020603050405020304" pitchFamily="18" charset="0"/>
              </a:rPr>
              <a:t>1. </a:t>
            </a:r>
            <a:r>
              <a:rPr lang="sr-Latn-BA" sz="1600" b="1" i="1" dirty="0" smtClean="0">
                <a:solidFill>
                  <a:srgbClr val="FF0000"/>
                </a:solidFill>
                <a:latin typeface="Times New Roman" panose="02020603050405020304" pitchFamily="18" charset="0"/>
                <a:cs typeface="Times New Roman" panose="02020603050405020304" pitchFamily="18" charset="0"/>
              </a:rPr>
              <a:t>Šta je osnova razmjene </a:t>
            </a:r>
            <a:r>
              <a:rPr lang="sr-Latn-BA" sz="1600" dirty="0" smtClean="0">
                <a:solidFill>
                  <a:srgbClr val="FF0000"/>
                </a:solidFill>
                <a:latin typeface="Times New Roman" panose="02020603050405020304" pitchFamily="18" charset="0"/>
                <a:cs typeface="Times New Roman" panose="02020603050405020304" pitchFamily="18" charset="0"/>
              </a:rPr>
              <a:t>i </a:t>
            </a:r>
            <a:r>
              <a:rPr lang="sr-Latn-BA" sz="1600" b="1" i="1" dirty="0" smtClean="0">
                <a:solidFill>
                  <a:srgbClr val="FF0000"/>
                </a:solidFill>
                <a:latin typeface="Times New Roman" panose="02020603050405020304" pitchFamily="18" charset="0"/>
                <a:cs typeface="Times New Roman" panose="02020603050405020304" pitchFamily="18" charset="0"/>
              </a:rPr>
              <a:t>šta su dobici od razmjene</a:t>
            </a:r>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solidFill>
                <a:latin typeface="Times New Roman" panose="02020603050405020304" pitchFamily="18" charset="0"/>
                <a:cs typeface="Times New Roman" panose="02020603050405020304" pitchFamily="18" charset="0"/>
              </a:rPr>
              <a:t>(zemlje i ljudi dobrovoljno stupaju u razmjenu samo ako imaju od nje koristi. Ali kako nastaju dobici od razmjene i? Koliki su i kako se raspodjeljuju među partnerima?  </a:t>
            </a:r>
          </a:p>
          <a:p>
            <a:pPr algn="just"/>
            <a:r>
              <a:rPr lang="sr-Latn-BA" sz="1600" dirty="0" smtClean="0">
                <a:solidFill>
                  <a:srgbClr val="FF0000"/>
                </a:solidFill>
                <a:latin typeface="Times New Roman" panose="02020603050405020304" pitchFamily="18" charset="0"/>
                <a:cs typeface="Times New Roman" panose="02020603050405020304" pitchFamily="18" charset="0"/>
              </a:rPr>
              <a:t>2. </a:t>
            </a:r>
            <a:r>
              <a:rPr lang="sr-Latn-BA" sz="1600" b="1" i="1" dirty="0" smtClean="0">
                <a:solidFill>
                  <a:srgbClr val="FF0000"/>
                </a:solidFill>
                <a:latin typeface="Times New Roman" panose="02020603050405020304" pitchFamily="18" charset="0"/>
                <a:cs typeface="Times New Roman" panose="02020603050405020304" pitchFamily="18" charset="0"/>
              </a:rPr>
              <a:t>Šta je obrazac razmjene</a:t>
            </a:r>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solidFill>
                <a:latin typeface="Times New Roman" panose="02020603050405020304" pitchFamily="18" charset="0"/>
                <a:cs typeface="Times New Roman" panose="02020603050405020304" pitchFamily="18" charset="0"/>
              </a:rPr>
              <a:t>(koja dobra ulaze u razmjenu i koja će dobra svaka zemlja izvoziti i uvoziti)</a:t>
            </a:r>
            <a:endParaRPr lang="en-GB" sz="16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40" y="5980663"/>
            <a:ext cx="751471" cy="618447"/>
          </a:xfrm>
          <a:prstGeom prst="rect">
            <a:avLst/>
          </a:prstGeom>
        </p:spPr>
      </p:pic>
    </p:spTree>
    <p:extLst>
      <p:ext uri="{BB962C8B-B14F-4D97-AF65-F5344CB8AC3E}">
        <p14:creationId xmlns:p14="http://schemas.microsoft.com/office/powerpoint/2010/main" val="86096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232914" y="3125232"/>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70" y="3025728"/>
            <a:ext cx="1756813" cy="993854"/>
          </a:xfrm>
          <a:prstGeom prst="rect">
            <a:avLst/>
          </a:prstGeom>
        </p:spPr>
      </p:pic>
    </p:spTree>
    <p:extLst>
      <p:ext uri="{BB962C8B-B14F-4D97-AF65-F5344CB8AC3E}">
        <p14:creationId xmlns:p14="http://schemas.microsoft.com/office/powerpoint/2010/main" val="125217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
        <p:nvSpPr>
          <p:cNvPr id="3" name="Rounded Rectangle 2"/>
          <p:cNvSpPr/>
          <p:nvPr/>
        </p:nvSpPr>
        <p:spPr>
          <a:xfrm>
            <a:off x="336097" y="151412"/>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Horizontal Scroll 3"/>
          <p:cNvSpPr/>
          <p:nvPr/>
        </p:nvSpPr>
        <p:spPr>
          <a:xfrm>
            <a:off x="961662" y="807035"/>
            <a:ext cx="2739544" cy="555292"/>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latin typeface="Times New Roman" panose="02020603050405020304" pitchFamily="18" charset="0"/>
                <a:cs typeface="Times New Roman" panose="02020603050405020304" pitchFamily="18" charset="0"/>
              </a:rPr>
              <a:t>Merkantilizam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80" y="837687"/>
            <a:ext cx="572976" cy="640132"/>
          </a:xfrm>
          <a:prstGeom prst="rect">
            <a:avLst/>
          </a:prstGeom>
        </p:spPr>
      </p:pic>
      <p:sp>
        <p:nvSpPr>
          <p:cNvPr id="6" name="Title 1"/>
          <p:cNvSpPr txBox="1">
            <a:spLocks/>
          </p:cNvSpPr>
          <p:nvPr/>
        </p:nvSpPr>
        <p:spPr>
          <a:xfrm>
            <a:off x="586344" y="1355305"/>
            <a:ext cx="5560077" cy="7438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 najbolji način da se zemlja obogati je da više izvozi nego uvozi.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 faza u razvoju teorije međunarodnih ekonomskih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odnosa (1500. – 1700.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godine –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vrijeme razvoja prvih kapitalističkih zamalja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Autori: Tomas Man (Thomas Man) u Engleskoj i Antoan Monkretjen (Antoin Moncretien) u Francuskoj  </a:t>
            </a:r>
          </a:p>
          <a:p>
            <a:pPr marL="285750" indent="-285750" algn="just">
              <a:buFont typeface="Wingdings" panose="05000000000000000000" pitchFamily="2" charset="2"/>
              <a:buChar char="§"/>
            </a:pPr>
            <a:endParaRPr lang="sr-Latn-BA" sz="3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98243" y="6040656"/>
            <a:ext cx="7729756" cy="3280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717" t="68789" r="13637" b="4488"/>
          <a:stretch/>
        </p:blipFill>
        <p:spPr>
          <a:xfrm>
            <a:off x="6146421" y="1822836"/>
            <a:ext cx="2414064" cy="1699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536872" y="2664775"/>
            <a:ext cx="1182254" cy="360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t>Proizvodnja </a:t>
            </a:r>
            <a:endParaRPr lang="en-GB" sz="1400" dirty="0"/>
          </a:p>
        </p:txBody>
      </p:sp>
      <p:sp>
        <p:nvSpPr>
          <p:cNvPr id="11" name="Rounded Rectangle 10"/>
          <p:cNvSpPr/>
          <p:nvPr/>
        </p:nvSpPr>
        <p:spPr>
          <a:xfrm>
            <a:off x="6109868" y="2850701"/>
            <a:ext cx="1182254" cy="3602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t>Promet</a:t>
            </a:r>
            <a:endParaRPr lang="en-GB" sz="1400" dirty="0"/>
          </a:p>
        </p:txBody>
      </p:sp>
      <p:sp>
        <p:nvSpPr>
          <p:cNvPr id="12" name="Oval 11"/>
          <p:cNvSpPr/>
          <p:nvPr/>
        </p:nvSpPr>
        <p:spPr>
          <a:xfrm>
            <a:off x="776064" y="3235455"/>
            <a:ext cx="854368" cy="434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latin typeface="Times New Roman" panose="02020603050405020304" pitchFamily="18" charset="0"/>
                <a:cs typeface="Times New Roman" panose="02020603050405020304" pitchFamily="18" charset="0"/>
              </a:rPr>
              <a:t>Cilj: </a:t>
            </a:r>
            <a:endParaRPr lang="en-GB" sz="1600" b="1"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440277" y="3694016"/>
            <a:ext cx="8320883" cy="176935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negira ili pridaje manji značaj fazi proizvodnje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odnosu na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fazu prometa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stavaranju viška vrijednosti.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Merkantilitička teorija je bila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u korist trgovaca i zanatlija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 daleko manju važnost daje klasi potrošača (ne analizira negativan uticaj na interese radničke klase).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Mekrantilisti smatraju da </a:t>
            </a:r>
            <a:r>
              <a:rPr lang="sr-Latn-BA" sz="1600" b="1" i="1" dirty="0" smtClean="0">
                <a:solidFill>
                  <a:schemeClr val="accent4"/>
                </a:solidFill>
                <a:latin typeface="Times New Roman" panose="02020603050405020304" pitchFamily="18" charset="0"/>
                <a:cs typeface="Times New Roman" panose="02020603050405020304" pitchFamily="18" charset="0"/>
              </a:rPr>
              <a:t>bogatstvo jača nacionalnu moć zemlje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ekonomskom i političkom vidu. Oni razumjevaju da: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Down Arrow 13"/>
          <p:cNvSpPr/>
          <p:nvPr/>
        </p:nvSpPr>
        <p:spPr>
          <a:xfrm rot="16200000">
            <a:off x="1931864" y="3067444"/>
            <a:ext cx="498763" cy="834784"/>
          </a:xfrm>
          <a:prstGeom prst="downArrow">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2732059" y="3234472"/>
            <a:ext cx="3108202" cy="45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Povećanje nacionalnog bogatstva i moći </a:t>
            </a:r>
          </a:p>
        </p:txBody>
      </p:sp>
      <p:sp>
        <p:nvSpPr>
          <p:cNvPr id="16" name="Rounded Rectangle 15"/>
          <p:cNvSpPr/>
          <p:nvPr/>
        </p:nvSpPr>
        <p:spPr>
          <a:xfrm>
            <a:off x="3106304" y="5264947"/>
            <a:ext cx="2033519"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Pojedinačni interes </a:t>
            </a:r>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5684235" y="5264947"/>
            <a:ext cx="2033519"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Nacionalni interes zemlje </a:t>
            </a:r>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Not Equal 17"/>
          <p:cNvSpPr/>
          <p:nvPr/>
        </p:nvSpPr>
        <p:spPr>
          <a:xfrm>
            <a:off x="5108013" y="5277024"/>
            <a:ext cx="608033" cy="349419"/>
          </a:xfrm>
          <a:prstGeom prst="mathNotEqual">
            <a:avLst/>
          </a:prstGeom>
          <a:solidFill>
            <a:srgbClr val="FBBF53"/>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ounded Rectangle 18"/>
          <p:cNvSpPr/>
          <p:nvPr/>
        </p:nvSpPr>
        <p:spPr>
          <a:xfrm>
            <a:off x="2746086" y="6112254"/>
            <a:ext cx="5612823" cy="4511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Pojedinačni interesi se moraju podrediti opštim interesima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Down Arrow 20"/>
          <p:cNvSpPr/>
          <p:nvPr/>
        </p:nvSpPr>
        <p:spPr>
          <a:xfrm>
            <a:off x="5066389" y="5697334"/>
            <a:ext cx="773872" cy="465187"/>
          </a:xfrm>
          <a:prstGeom prst="downArrow">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421" y="1261712"/>
            <a:ext cx="355023" cy="473364"/>
          </a:xfrm>
          <a:prstGeom prst="rect">
            <a:avLst/>
          </a:prstGeom>
        </p:spPr>
      </p:pic>
      <p:sp>
        <p:nvSpPr>
          <p:cNvPr id="23" name="Vertical Scroll 22"/>
          <p:cNvSpPr/>
          <p:nvPr/>
        </p:nvSpPr>
        <p:spPr>
          <a:xfrm>
            <a:off x="6501444" y="1293522"/>
            <a:ext cx="2059041" cy="4142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2"/>
                </a:solidFill>
              </a:rPr>
              <a:t>Izvoz &gt;Uvoz </a:t>
            </a:r>
            <a:endParaRPr lang="en-GB" dirty="0">
              <a:solidFill>
                <a:schemeClr val="tx2"/>
              </a:solidFill>
            </a:endParaRPr>
          </a:p>
        </p:txBody>
      </p:sp>
    </p:spTree>
    <p:extLst>
      <p:ext uri="{BB962C8B-B14F-4D97-AF65-F5344CB8AC3E}">
        <p14:creationId xmlns:p14="http://schemas.microsoft.com/office/powerpoint/2010/main" val="2752690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
        <p:nvSpPr>
          <p:cNvPr id="3" name="Rounded Rectangle 2"/>
          <p:cNvSpPr/>
          <p:nvPr/>
        </p:nvSpPr>
        <p:spPr>
          <a:xfrm>
            <a:off x="281383" y="335409"/>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74127" y="1209747"/>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 pp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bogaćenje zemalja učesnica u razmjeni kroz aktivan trgovinski bilans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akumuliranje plementih metala.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Polazeći od činjenice da je zlato konstanta, zemlje su mogle isto obezbjediti na dva načina:</a:t>
            </a:r>
          </a:p>
          <a:p>
            <a:pPr marL="342900" indent="-342900" algn="just">
              <a:buAutoNum type="alphaLcParen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Iz rudnika </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 Kroz međunarodnu razmjenu. Da bi obezbjedile priliv zlata, države posežu za mjerama smanjenje uvoza i stimulacije  izvoza. </a:t>
            </a:r>
            <a:endParaRPr lang="sr-Latn-BA" sz="3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74127" y="2829782"/>
            <a:ext cx="3514762" cy="8495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Mekrantilizam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-skup mjera državne intervencije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nerazvijenom kapitalizmu. </a:t>
            </a:r>
          </a:p>
        </p:txBody>
      </p:sp>
      <p:sp>
        <p:nvSpPr>
          <p:cNvPr id="6" name="Rounded Rectangle 5"/>
          <p:cNvSpPr/>
          <p:nvPr/>
        </p:nvSpPr>
        <p:spPr>
          <a:xfrm>
            <a:off x="827339" y="3630760"/>
            <a:ext cx="3161550" cy="359827"/>
          </a:xfrm>
          <a:prstGeom prst="round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smtClean="0"/>
              <a:t>Zaštitne mjere </a:t>
            </a:r>
            <a:endParaRPr lang="en-GB" dirty="0"/>
          </a:p>
        </p:txBody>
      </p:sp>
      <p:sp>
        <p:nvSpPr>
          <p:cNvPr id="7" name="Rounded Rectangle 6"/>
          <p:cNvSpPr/>
          <p:nvPr/>
        </p:nvSpPr>
        <p:spPr>
          <a:xfrm>
            <a:off x="4894801" y="2760899"/>
            <a:ext cx="1643390" cy="277091"/>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Carine </a:t>
            </a:r>
            <a:endParaRPr lang="en-GB" sz="1600" dirty="0"/>
          </a:p>
        </p:txBody>
      </p:sp>
      <p:sp>
        <p:nvSpPr>
          <p:cNvPr id="8" name="Rounded Rectangle 7"/>
          <p:cNvSpPr/>
          <p:nvPr/>
        </p:nvSpPr>
        <p:spPr>
          <a:xfrm>
            <a:off x="5622979" y="316739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Kvantitativna ograničenja </a:t>
            </a:r>
            <a:endParaRPr lang="en-GB" sz="1600" dirty="0"/>
          </a:p>
        </p:txBody>
      </p:sp>
      <p:sp>
        <p:nvSpPr>
          <p:cNvPr id="9" name="Rounded Rectangle 8"/>
          <p:cNvSpPr/>
          <p:nvPr/>
        </p:nvSpPr>
        <p:spPr>
          <a:xfrm>
            <a:off x="6957314" y="3679337"/>
            <a:ext cx="1643390" cy="4910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Uvozne zabrane </a:t>
            </a:r>
            <a:endParaRPr lang="en-GB" sz="1600" dirty="0"/>
          </a:p>
        </p:txBody>
      </p:sp>
      <p:sp>
        <p:nvSpPr>
          <p:cNvPr id="10" name="Right Arrow 9"/>
          <p:cNvSpPr/>
          <p:nvPr/>
        </p:nvSpPr>
        <p:spPr>
          <a:xfrm>
            <a:off x="4321740" y="2716750"/>
            <a:ext cx="310400"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113691" y="3244486"/>
            <a:ext cx="360915"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340080" y="3750206"/>
            <a:ext cx="360915"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5400000">
            <a:off x="2840528" y="3265456"/>
            <a:ext cx="310400" cy="42020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txBox="1">
            <a:spLocks/>
          </p:cNvSpPr>
          <p:nvPr/>
        </p:nvSpPr>
        <p:spPr>
          <a:xfrm>
            <a:off x="448376" y="5142697"/>
            <a:ext cx="8057127" cy="12038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Carine kao instrument zaštite su najviše korištene,i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one su u početku imale fiskalni karakter ( s ciljem povećanja prihoda mladih država).</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Kasnije, jača značaj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carina kao instrumenta zaštitne politike. </a:t>
            </a:r>
          </a:p>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Davanjem se izvoz i aktivan trgovinski bilans. </a:t>
            </a: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subvencija brodarskim kompanijama i stimulacija izvoznicima podstiče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86358" y="4901694"/>
            <a:ext cx="2940173" cy="209284"/>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Carine kao instrument zaštite </a:t>
            </a:r>
            <a:endParaRPr lang="en-GB" sz="1600" dirty="0"/>
          </a:p>
        </p:txBody>
      </p:sp>
      <p:sp>
        <p:nvSpPr>
          <p:cNvPr id="16" name="Down Arrow 15"/>
          <p:cNvSpPr/>
          <p:nvPr/>
        </p:nvSpPr>
        <p:spPr>
          <a:xfrm>
            <a:off x="4847726" y="3037989"/>
            <a:ext cx="265965" cy="2104707"/>
          </a:xfrm>
          <a:prstGeom prst="downArrow">
            <a:avLst/>
          </a:prstGeom>
          <a:solidFill>
            <a:schemeClr val="bg2"/>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348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755938" y="3627236"/>
            <a:ext cx="3903555" cy="26119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na primjeru Engleske:</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Sistem zakona koji je zabranjivao izvoz alata, opreme i stručne radne snage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Trgovinska flota je morala koristiti brodove izgrađene u Engleskoj, eng.kapetana, i ¼ posade su morali činiti Englezi. Tek pod ovim uslovima flota je mogla koristiti Englesku zastavu.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se trgovina odvijala pod drugom zastavom, carine za ovu robu su bile drastične. </a:t>
            </a:r>
          </a:p>
        </p:txBody>
      </p:sp>
      <p:sp>
        <p:nvSpPr>
          <p:cNvPr id="5" name="Rounded Rectangle 4"/>
          <p:cNvSpPr/>
          <p:nvPr/>
        </p:nvSpPr>
        <p:spPr>
          <a:xfrm>
            <a:off x="1384454" y="1920988"/>
            <a:ext cx="3161550" cy="49898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proizvoda s višom fazom finalne obrade </a:t>
            </a:r>
            <a:endParaRPr lang="en-GB" sz="1600" dirty="0"/>
          </a:p>
        </p:txBody>
      </p:sp>
      <p:sp>
        <p:nvSpPr>
          <p:cNvPr id="6" name="Oval 5"/>
          <p:cNvSpPr/>
          <p:nvPr/>
        </p:nvSpPr>
        <p:spPr>
          <a:xfrm>
            <a:off x="501836" y="1041862"/>
            <a:ext cx="2170545" cy="720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t>Mekrantilizam </a:t>
            </a:r>
            <a:endParaRPr lang="en-GB" sz="1600" b="1" dirty="0"/>
          </a:p>
        </p:txBody>
      </p:sp>
      <p:sp>
        <p:nvSpPr>
          <p:cNvPr id="7" name="Bent-Up Arrow 6"/>
          <p:cNvSpPr/>
          <p:nvPr/>
        </p:nvSpPr>
        <p:spPr>
          <a:xfrm rot="5400000">
            <a:off x="693737" y="1742724"/>
            <a:ext cx="569582" cy="608731"/>
          </a:xfrm>
          <a:prstGeom prst="ben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854035" y="1290683"/>
            <a:ext cx="3121891" cy="33387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11418" y="1022585"/>
            <a:ext cx="1524000" cy="314036"/>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rPr>
              <a:t>Zabranjuje </a:t>
            </a:r>
            <a:endParaRPr lang="en-GB" sz="1400" dirty="0">
              <a:solidFill>
                <a:schemeClr val="tx1"/>
              </a:solidFill>
            </a:endParaRPr>
          </a:p>
        </p:txBody>
      </p:sp>
      <p:sp>
        <p:nvSpPr>
          <p:cNvPr id="10" name="Rounded Rectangle 9"/>
          <p:cNvSpPr/>
          <p:nvPr/>
        </p:nvSpPr>
        <p:spPr>
          <a:xfrm>
            <a:off x="6542620" y="1020888"/>
            <a:ext cx="2121089" cy="315733"/>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sirovina </a:t>
            </a:r>
            <a:endParaRPr lang="en-GB" sz="1600" dirty="0"/>
          </a:p>
        </p:txBody>
      </p:sp>
      <p:sp>
        <p:nvSpPr>
          <p:cNvPr id="11" name="Rounded Rectangle 10"/>
          <p:cNvSpPr/>
          <p:nvPr/>
        </p:nvSpPr>
        <p:spPr>
          <a:xfrm>
            <a:off x="6542620" y="1459038"/>
            <a:ext cx="2121089" cy="315733"/>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kapitala </a:t>
            </a:r>
            <a:endParaRPr lang="en-GB" sz="1600" dirty="0"/>
          </a:p>
        </p:txBody>
      </p:sp>
      <p:sp>
        <p:nvSpPr>
          <p:cNvPr id="12" name="Rounded Rectangle 11"/>
          <p:cNvSpPr/>
          <p:nvPr/>
        </p:nvSpPr>
        <p:spPr>
          <a:xfrm>
            <a:off x="6542620" y="1897188"/>
            <a:ext cx="2121089" cy="442659"/>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 kvalifikovane </a:t>
            </a:r>
          </a:p>
          <a:p>
            <a:pPr algn="ctr"/>
            <a:r>
              <a:rPr lang="sr-Latn-BA" sz="1600" dirty="0" smtClean="0"/>
              <a:t>Radne snage  </a:t>
            </a:r>
            <a:endParaRPr lang="en-GB" sz="1600" dirty="0"/>
          </a:p>
        </p:txBody>
      </p:sp>
      <p:cxnSp>
        <p:nvCxnSpPr>
          <p:cNvPr id="14" name="Straight Connector 13"/>
          <p:cNvCxnSpPr/>
          <p:nvPr/>
        </p:nvCxnSpPr>
        <p:spPr>
          <a:xfrm>
            <a:off x="6421188" y="983338"/>
            <a:ext cx="2242521" cy="147892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542620" y="1095374"/>
            <a:ext cx="2116873" cy="124447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279" y="3610598"/>
            <a:ext cx="543214" cy="268686"/>
          </a:xfrm>
          <a:prstGeom prst="rect">
            <a:avLst/>
          </a:prstGeom>
        </p:spPr>
      </p:pic>
      <p:sp>
        <p:nvSpPr>
          <p:cNvPr id="19" name="Title 1"/>
          <p:cNvSpPr txBox="1">
            <a:spLocks/>
          </p:cNvSpPr>
          <p:nvPr/>
        </p:nvSpPr>
        <p:spPr>
          <a:xfrm>
            <a:off x="137645" y="3257237"/>
            <a:ext cx="4277335" cy="352597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Merkantilizam je podržavao:</a:t>
            </a:r>
          </a:p>
          <a:p>
            <a:pPr marL="285750" indent="-285750" algn="just">
              <a:buFont typeface="Wingdings" panose="05000000000000000000" pitchFamily="2" charset="2"/>
              <a:buChar char="Ø"/>
            </a:pP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kolonijalnu politiku osvajanja novih područja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radi eksploatacije sirovina koje su se koristile kao osnova mladih industrijskih grana novih kapitalističkih zemalja. </a:t>
            </a:r>
          </a:p>
          <a:p>
            <a:pPr marL="285750" indent="-285750" algn="just">
              <a:buFont typeface="Wingdings" panose="05000000000000000000" pitchFamily="2" charset="2"/>
              <a:buChar char="Ø"/>
            </a:pP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Ekonomski nacionalizam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kroz aktivan trgovinski bilans i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upotrebu državne intrervencije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za postizanje što većeg izvoza, manjeg uvoza odnosno za postizanje što većeg bogatstva. </a:t>
            </a:r>
          </a:p>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Svrha privredjivanje jeste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prisvajanje profita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jedni ne mogu da obogate a drugi da ne gube </a:t>
            </a:r>
          </a:p>
        </p:txBody>
      </p:sp>
    </p:spTree>
    <p:extLst>
      <p:ext uri="{BB962C8B-B14F-4D97-AF65-F5344CB8AC3E}">
        <p14:creationId xmlns:p14="http://schemas.microsoft.com/office/powerpoint/2010/main" val="2386024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25</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Cloud Callout 3"/>
          <p:cNvSpPr/>
          <p:nvPr/>
        </p:nvSpPr>
        <p:spPr>
          <a:xfrm flipH="1">
            <a:off x="1521692" y="918403"/>
            <a:ext cx="822036" cy="554181"/>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rgbClr val="FF0000"/>
                </a:solidFill>
              </a:rPr>
              <a:t>!!!</a:t>
            </a:r>
            <a:endParaRPr lang="en-GB" dirty="0">
              <a:solidFill>
                <a:srgbClr val="FF0000"/>
              </a:solidFill>
            </a:endParaRPr>
          </a:p>
        </p:txBody>
      </p:sp>
      <p:sp>
        <p:nvSpPr>
          <p:cNvPr id="5" name="Rounded Rectangle 4"/>
          <p:cNvSpPr/>
          <p:nvPr/>
        </p:nvSpPr>
        <p:spPr>
          <a:xfrm>
            <a:off x="2447636" y="1010607"/>
            <a:ext cx="4110181"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Ključne kritike Mekrantilizma:</a:t>
            </a:r>
            <a:endParaRPr lang="en-GB" sz="1600" dirty="0"/>
          </a:p>
        </p:txBody>
      </p:sp>
      <p:sp>
        <p:nvSpPr>
          <p:cNvPr id="7" name="Rounded Rectangle 6"/>
          <p:cNvSpPr/>
          <p:nvPr/>
        </p:nvSpPr>
        <p:spPr>
          <a:xfrm>
            <a:off x="3423593" y="1837358"/>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Zapostavlja proizvodnju </a:t>
            </a:r>
            <a:endParaRPr lang="en-GB" sz="1600" dirty="0"/>
          </a:p>
        </p:txBody>
      </p:sp>
      <p:sp>
        <p:nvSpPr>
          <p:cNvPr id="8" name="Rounded Rectangle 7"/>
          <p:cNvSpPr/>
          <p:nvPr/>
        </p:nvSpPr>
        <p:spPr>
          <a:xfrm>
            <a:off x="290562" y="1910018"/>
            <a:ext cx="2859466"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Vezuje izvor profita za prometnu sferu </a:t>
            </a:r>
            <a:endParaRPr lang="en-GB" sz="1600" dirty="0"/>
          </a:p>
        </p:txBody>
      </p:sp>
      <p:sp>
        <p:nvSpPr>
          <p:cNvPr id="9" name="Rounded Rectangle 8"/>
          <p:cNvSpPr/>
          <p:nvPr/>
        </p:nvSpPr>
        <p:spPr>
          <a:xfrm>
            <a:off x="5527581" y="1865067"/>
            <a:ext cx="2859466"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Izvodi bogaćenje zemalja iz neekvivalentne razmjene </a:t>
            </a:r>
            <a:endParaRPr lang="en-GB" sz="1600" dirty="0"/>
          </a:p>
        </p:txBody>
      </p:sp>
      <p:sp>
        <p:nvSpPr>
          <p:cNvPr id="10" name="Down Arrow 9"/>
          <p:cNvSpPr/>
          <p:nvPr/>
        </p:nvSpPr>
        <p:spPr>
          <a:xfrm>
            <a:off x="2549236" y="1472584"/>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4488872" y="1454822"/>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6192980" y="1454821"/>
            <a:ext cx="471055" cy="331831"/>
          </a:xfrm>
          <a:prstGeom prst="downArrow">
            <a:avLst/>
          </a:prstGeom>
          <a:solidFill>
            <a:schemeClr val="bg1">
              <a:lumMod val="8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Vertical Scroll 13"/>
          <p:cNvSpPr/>
          <p:nvPr/>
        </p:nvSpPr>
        <p:spPr>
          <a:xfrm>
            <a:off x="142019" y="2765868"/>
            <a:ext cx="5285488" cy="4097542"/>
          </a:xfrm>
          <a:prstGeom prst="vertic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sr-Latn-BA" sz="1600" dirty="0" smtClean="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Prva toerijska razrada kapitalističkog načina proizvodnje i </a:t>
            </a:r>
            <a:r>
              <a:rPr lang="sr-Latn-BA" sz="1600" b="1" dirty="0" smtClean="0">
                <a:solidFill>
                  <a:schemeClr val="tx1"/>
                </a:solidFill>
                <a:latin typeface="Times New Roman" panose="02020603050405020304" pitchFamily="18" charset="0"/>
                <a:cs typeface="Times New Roman" panose="02020603050405020304" pitchFamily="18" charset="0"/>
              </a:rPr>
              <a:t>predistorija političke ekonomije.</a:t>
            </a:r>
          </a:p>
          <a:p>
            <a:pPr algn="just"/>
            <a:endParaRPr lang="sr-Latn-BA" sz="1600" dirty="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Mekrantilizam posmatra platni blans kroz stanje trgovinskog bilansa (u slučaju neravnoteže  pretpostavlja automatizam uravnoteženja na bazi kvantitativne teorije novca).</a:t>
            </a:r>
          </a:p>
          <a:p>
            <a:pPr algn="just"/>
            <a:endParaRPr lang="sr-Latn-BA" sz="1600" dirty="0" smtClean="0">
              <a:solidFill>
                <a:schemeClr val="tx1"/>
              </a:solidFill>
              <a:latin typeface="Times New Roman" panose="02020603050405020304" pitchFamily="18" charset="0"/>
              <a:cs typeface="Times New Roman" panose="02020603050405020304" pitchFamily="18" charset="0"/>
            </a:endParaRPr>
          </a:p>
          <a:p>
            <a:pPr algn="just"/>
            <a:r>
              <a:rPr lang="sr-Latn-BA" sz="1600" dirty="0" smtClean="0">
                <a:solidFill>
                  <a:schemeClr val="tx1"/>
                </a:solidFill>
                <a:latin typeface="Times New Roman" panose="02020603050405020304" pitchFamily="18" charset="0"/>
                <a:cs typeface="Times New Roman" panose="02020603050405020304" pitchFamily="18" charset="0"/>
              </a:rPr>
              <a:t>Merkantilizam u savremenoj teoriji (neomerkantilizam) – savremene tokove međ.razmjene od 1970.godine karekteriše nastojanje povećanje izvoza i smanjenja uvoza, uz zaštitne mjere iz perioda mekran.</a:t>
            </a:r>
          </a:p>
          <a:p>
            <a:pPr algn="just"/>
            <a:r>
              <a:rPr lang="sr-Latn-BA" sz="1600" dirty="0" smtClean="0">
                <a:solidFill>
                  <a:schemeClr val="tx1"/>
                </a:solidFill>
                <a:latin typeface="Times New Roman" panose="02020603050405020304" pitchFamily="18" charset="0"/>
                <a:cs typeface="Times New Roman" panose="02020603050405020304" pitchFamily="18" charset="0"/>
              </a:rPr>
              <a:t>  </a:t>
            </a:r>
            <a:r>
              <a:rPr lang="sr-Latn-BA" sz="1600" dirty="0" smtClean="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868055" y="2833907"/>
            <a:ext cx="2004292" cy="286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MERKANTILIZAM </a:t>
            </a:r>
            <a:endParaRPr lang="en-GB" dirty="0"/>
          </a:p>
        </p:txBody>
      </p:sp>
      <p:sp>
        <p:nvSpPr>
          <p:cNvPr id="16" name="Left Arrow 15"/>
          <p:cNvSpPr/>
          <p:nvPr/>
        </p:nvSpPr>
        <p:spPr>
          <a:xfrm flipH="1">
            <a:off x="4884561" y="4088068"/>
            <a:ext cx="738909" cy="498763"/>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48823" y="280028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Deficit platnog bilansa </a:t>
            </a:r>
            <a:endParaRPr lang="en-GB" sz="1600" dirty="0"/>
          </a:p>
        </p:txBody>
      </p:sp>
      <p:sp>
        <p:nvSpPr>
          <p:cNvPr id="19" name="Rounded Rectangle 18"/>
          <p:cNvSpPr/>
          <p:nvPr/>
        </p:nvSpPr>
        <p:spPr>
          <a:xfrm>
            <a:off x="5999827" y="3297164"/>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Odiv zlata iz zemlje </a:t>
            </a:r>
            <a:endParaRPr lang="en-GB" sz="1600" dirty="0"/>
          </a:p>
        </p:txBody>
      </p:sp>
      <p:sp>
        <p:nvSpPr>
          <p:cNvPr id="20" name="Rounded Rectangle 19"/>
          <p:cNvSpPr/>
          <p:nvPr/>
        </p:nvSpPr>
        <p:spPr>
          <a:xfrm>
            <a:off x="6226928" y="3830728"/>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↓Q novca u opticaju </a:t>
            </a:r>
            <a:endParaRPr lang="en-GB" sz="1600" dirty="0"/>
          </a:p>
        </p:txBody>
      </p:sp>
      <p:sp>
        <p:nvSpPr>
          <p:cNvPr id="21" name="Rounded Rectangle 20"/>
          <p:cNvSpPr/>
          <p:nvPr/>
        </p:nvSpPr>
        <p:spPr>
          <a:xfrm>
            <a:off x="6557817" y="4337449"/>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↓potražnje </a:t>
            </a:r>
            <a:endParaRPr lang="en-GB" sz="1600" dirty="0"/>
          </a:p>
        </p:txBody>
      </p:sp>
      <p:sp>
        <p:nvSpPr>
          <p:cNvPr id="22" name="Rounded Rectangle 21"/>
          <p:cNvSpPr/>
          <p:nvPr/>
        </p:nvSpPr>
        <p:spPr>
          <a:xfrm>
            <a:off x="6825673" y="4815886"/>
            <a:ext cx="1830423"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↓domaćih cijena  </a:t>
            </a:r>
            <a:endParaRPr lang="en-GB" sz="1600" dirty="0"/>
          </a:p>
        </p:txBody>
      </p:sp>
      <p:sp>
        <p:nvSpPr>
          <p:cNvPr id="23" name="Rounded Rectangle 22"/>
          <p:cNvSpPr/>
          <p:nvPr/>
        </p:nvSpPr>
        <p:spPr>
          <a:xfrm>
            <a:off x="7031059" y="5350839"/>
            <a:ext cx="2112941" cy="8005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latin typeface="Times New Roman" panose="02020603050405020304" pitchFamily="18" charset="0"/>
                <a:cs typeface="Times New Roman" panose="02020603050405020304" pitchFamily="18" charset="0"/>
              </a:rPr>
              <a:t>Veća konkurentnost domaćih proizvoda na ino tržištu </a:t>
            </a:r>
            <a:endParaRPr lang="en-GB" sz="1600" dirty="0"/>
          </a:p>
        </p:txBody>
      </p:sp>
      <p:sp>
        <p:nvSpPr>
          <p:cNvPr id="25" name="Curved Down Arrow 24"/>
          <p:cNvSpPr/>
          <p:nvPr/>
        </p:nvSpPr>
        <p:spPr>
          <a:xfrm flipH="1" flipV="1">
            <a:off x="5999826" y="6191696"/>
            <a:ext cx="1727261" cy="4122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ounded Rectangle 25"/>
          <p:cNvSpPr/>
          <p:nvPr/>
        </p:nvSpPr>
        <p:spPr>
          <a:xfrm>
            <a:off x="5311733" y="5728330"/>
            <a:ext cx="1352301" cy="4633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Izvoza </a:t>
            </a:r>
            <a:endParaRPr lang="en-GB" sz="1600" dirty="0"/>
          </a:p>
        </p:txBody>
      </p:sp>
      <p:sp>
        <p:nvSpPr>
          <p:cNvPr id="27" name="Up Arrow 26"/>
          <p:cNvSpPr/>
          <p:nvPr/>
        </p:nvSpPr>
        <p:spPr>
          <a:xfrm>
            <a:off x="5326939" y="5725930"/>
            <a:ext cx="309398" cy="354978"/>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506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62" y="911051"/>
            <a:ext cx="448290" cy="556034"/>
          </a:xfrm>
          <a:prstGeom prst="rect">
            <a:avLst/>
          </a:prstGeom>
        </p:spPr>
      </p:pic>
      <p:sp>
        <p:nvSpPr>
          <p:cNvPr id="5" name="Title 1"/>
          <p:cNvSpPr txBox="1">
            <a:spLocks/>
          </p:cNvSpPr>
          <p:nvPr/>
        </p:nvSpPr>
        <p:spPr>
          <a:xfrm>
            <a:off x="747252" y="1026236"/>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a:t>
            </a:r>
            <a:r>
              <a:rPr lang="sr-Latn-BA" sz="1800" b="1" i="1" dirty="0" smtClean="0">
                <a:solidFill>
                  <a:schemeClr val="tx2"/>
                </a:solidFill>
                <a:latin typeface="Times New Roman" panose="02020603050405020304" pitchFamily="18" charset="0"/>
                <a:cs typeface="Times New Roman" panose="02020603050405020304" pitchFamily="18" charset="0"/>
              </a:rPr>
              <a:t>Munovo Merkantilističko shvatanje međunarodne razmjene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281383" y="2770908"/>
            <a:ext cx="8640944" cy="363557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400" dirty="0" smtClean="0">
                <a:solidFill>
                  <a:schemeClr val="tx2"/>
                </a:solidFill>
                <a:latin typeface="Times New Roman" panose="02020603050405020304" pitchFamily="18" charset="0"/>
                <a:cs typeface="Times New Roman" panose="02020603050405020304" pitchFamily="18" charset="0"/>
              </a:rPr>
              <a:t>Mada se kraljevina može bogatiti darovima, ili nabavkom iz drugih zemalja, </a:t>
            </a:r>
            <a:r>
              <a:rPr lang="sr-Latn-BA" sz="1400" b="1" i="1" dirty="0" smtClean="0">
                <a:solidFill>
                  <a:schemeClr val="tx2"/>
                </a:solidFill>
                <a:latin typeface="Times New Roman" panose="02020603050405020304" pitchFamily="18" charset="0"/>
                <a:cs typeface="Times New Roman" panose="02020603050405020304" pitchFamily="18" charset="0"/>
              </a:rPr>
              <a:t>te su stvari nesigurne </a:t>
            </a:r>
            <a:r>
              <a:rPr lang="sr-Latn-BA" sz="1400" dirty="0" smtClean="0">
                <a:solidFill>
                  <a:schemeClr val="tx2"/>
                </a:solidFill>
                <a:latin typeface="Times New Roman" panose="02020603050405020304" pitchFamily="18" charset="0"/>
                <a:cs typeface="Times New Roman" panose="02020603050405020304" pitchFamily="18" charset="0"/>
              </a:rPr>
              <a:t>i kad se dogode, od malog su značaja. </a:t>
            </a:r>
            <a:r>
              <a:rPr lang="sr-Latn-BA" sz="1400" b="1" i="1" u="sng" dirty="0" smtClean="0">
                <a:solidFill>
                  <a:schemeClr val="tx2"/>
                </a:solidFill>
                <a:latin typeface="Times New Roman" panose="02020603050405020304" pitchFamily="18" charset="0"/>
                <a:cs typeface="Times New Roman" panose="02020603050405020304" pitchFamily="18" charset="0"/>
              </a:rPr>
              <a:t>Redovni način rasta bogatstva i blaga predstavlja spoljna trgovin</a:t>
            </a:r>
            <a:r>
              <a:rPr lang="sr-Latn-BA" sz="1400" b="1" u="sng" dirty="0" smtClean="0">
                <a:solidFill>
                  <a:schemeClr val="tx2"/>
                </a:solidFill>
                <a:latin typeface="Times New Roman" panose="02020603050405020304" pitchFamily="18" charset="0"/>
                <a:cs typeface="Times New Roman" panose="02020603050405020304" pitchFamily="18" charset="0"/>
              </a:rPr>
              <a:t>a</a:t>
            </a:r>
            <a:r>
              <a:rPr lang="sr-Latn-BA" sz="1400" dirty="0" smtClean="0">
                <a:solidFill>
                  <a:schemeClr val="tx2"/>
                </a:solidFill>
                <a:latin typeface="Times New Roman" panose="02020603050405020304" pitchFamily="18" charset="0"/>
                <a:cs typeface="Times New Roman" panose="02020603050405020304" pitchFamily="18" charset="0"/>
              </a:rPr>
              <a:t>, gde moramo da učimo sledeće pravilo: </a:t>
            </a:r>
            <a:r>
              <a:rPr lang="sr-Latn-BA" sz="1400" b="1" i="1" dirty="0" smtClean="0">
                <a:solidFill>
                  <a:schemeClr val="tx2"/>
                </a:solidFill>
                <a:latin typeface="Times New Roman" panose="02020603050405020304" pitchFamily="18" charset="0"/>
                <a:cs typeface="Times New Roman" panose="02020603050405020304" pitchFamily="18" charset="0"/>
              </a:rPr>
              <a:t>svake godine strancima treba prodavati više nego što potrošimo za njihovu robu.</a:t>
            </a:r>
            <a:r>
              <a:rPr lang="sr-Latn-BA" sz="1400" dirty="0" smtClean="0">
                <a:solidFill>
                  <a:schemeClr val="tx2"/>
                </a:solidFill>
                <a:latin typeface="Times New Roman" panose="02020603050405020304" pitchFamily="18" charset="0"/>
                <a:cs typeface="Times New Roman" panose="02020603050405020304" pitchFamily="18" charset="0"/>
              </a:rPr>
              <a:t> Jer ...taj dio našeg fonda (izvoza) koji ne povratimo u formi robe (uvoza) mora se neizostavno vratiti u riznicu (kao zlato)...</a:t>
            </a:r>
          </a:p>
          <a:p>
            <a:pPr algn="just"/>
            <a:r>
              <a:rPr lang="sr-Latn-BA" sz="1400" b="1" i="1" dirty="0" smtClean="0">
                <a:solidFill>
                  <a:schemeClr val="tx2"/>
                </a:solidFill>
                <a:latin typeface="Times New Roman" panose="02020603050405020304" pitchFamily="18" charset="0"/>
                <a:cs typeface="Times New Roman" panose="02020603050405020304" pitchFamily="18" charset="0"/>
              </a:rPr>
              <a:t>Uvoz možemo da smanjimo...ako trezveno smanjimo prekomernu potrošnju inostrane robe u ishrani i odjevanju</a:t>
            </a:r>
            <a:r>
              <a:rPr lang="sr-Latn-BA" sz="1400" dirty="0" smtClean="0">
                <a:solidFill>
                  <a:schemeClr val="tx2"/>
                </a:solidFill>
                <a:latin typeface="Times New Roman" panose="02020603050405020304" pitchFamily="18" charset="0"/>
                <a:cs typeface="Times New Roman" panose="02020603050405020304" pitchFamily="18" charset="0"/>
              </a:rPr>
              <a:t>... U izvozu ne treba da gledamo sopstvene viškove, već moramo da uzmemo u obzir potrebe svojih suseda, tako da treba ... </a:t>
            </a:r>
            <a:r>
              <a:rPr lang="sr-Latn-BA" sz="1400" b="1" i="1" dirty="0" smtClean="0">
                <a:solidFill>
                  <a:schemeClr val="tx2"/>
                </a:solidFill>
                <a:latin typeface="Times New Roman" panose="02020603050405020304" pitchFamily="18" charset="0"/>
                <a:cs typeface="Times New Roman" panose="02020603050405020304" pitchFamily="18" charset="0"/>
              </a:rPr>
              <a:t>Da istrajemo da im prodajemo skupo, sve do granice gde bi visoke cijene mogle da ugroze prodaju naše robe</a:t>
            </a:r>
            <a:r>
              <a:rPr lang="sr-Latn-BA" sz="1400" dirty="0" smtClean="0">
                <a:solidFill>
                  <a:schemeClr val="tx2"/>
                </a:solidFill>
                <a:latin typeface="Times New Roman" panose="02020603050405020304" pitchFamily="18" charset="0"/>
                <a:cs typeface="Times New Roman" panose="02020603050405020304" pitchFamily="18" charset="0"/>
              </a:rPr>
              <a:t> (našeg izvoza). Ali taj višak koji stičemo stvara se prodajom robe koju stranci mogu da kupe u drugim zemljama, kao što mogu da je zamene robom sa nekog drugog mjesta, bez izakvog problema... U tom slučaju moramo nastojati da robu prodajemo što jeftinije, da ne izguvimo mjesto (prodavca) te robe... </a:t>
            </a:r>
            <a:endParaRPr lang="en-GB" sz="1400" dirty="0">
              <a:solidFill>
                <a:schemeClr val="tx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53923" y="1736471"/>
            <a:ext cx="8109785" cy="58402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Tomas Mun (Thomas Munn 1571-1641) – jedan od najuticajnijih merkatilističkih pisaca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„Bogatstvo Engleske kroz međunarodnu razmjenu“ </a:t>
            </a:r>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 vrhusnki prikaz merkantilističke misli o razmjeni. </a:t>
            </a: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4546004" y="5921451"/>
            <a:ext cx="3752174" cy="60494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200" b="1" i="1" dirty="0" smtClean="0">
                <a:solidFill>
                  <a:schemeClr val="tx1">
                    <a:lumMod val="65000"/>
                    <a:lumOff val="35000"/>
                  </a:schemeClr>
                </a:solidFill>
                <a:latin typeface="Times New Roman" panose="02020603050405020304" pitchFamily="18" charset="0"/>
                <a:cs typeface="Times New Roman" panose="02020603050405020304" pitchFamily="18" charset="0"/>
              </a:rPr>
              <a:t>Izvor</a:t>
            </a:r>
            <a:r>
              <a:rPr lang="sr-Latn-BA" sz="1200" dirty="0" smtClean="0">
                <a:solidFill>
                  <a:schemeClr val="tx1">
                    <a:lumMod val="65000"/>
                    <a:lumOff val="35000"/>
                  </a:schemeClr>
                </a:solidFill>
                <a:latin typeface="Times New Roman" panose="02020603050405020304" pitchFamily="18" charset="0"/>
                <a:cs typeface="Times New Roman" panose="02020603050405020304" pitchFamily="18" charset="0"/>
              </a:rPr>
              <a:t>: Thomas Munn, England s Treasure by Foreign Trade, Oxford: Basil Blackwell, 1928. </a:t>
            </a:r>
            <a:r>
              <a:rPr lang="sr-Latn-BA" sz="1200"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981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27</a:t>
            </a:fld>
            <a:endParaRPr lang="en-US" dirty="0"/>
          </a:p>
        </p:txBody>
      </p:sp>
      <p:sp>
        <p:nvSpPr>
          <p:cNvPr id="3" name="Rounded Rectangle 2"/>
          <p:cNvSpPr/>
          <p:nvPr/>
        </p:nvSpPr>
        <p:spPr>
          <a:xfrm>
            <a:off x="281383" y="213457"/>
            <a:ext cx="852924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trgovine...MERKANTILIZAM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1" y="833739"/>
            <a:ext cx="448290" cy="556034"/>
          </a:xfrm>
          <a:prstGeom prst="rect">
            <a:avLst/>
          </a:prstGeom>
        </p:spPr>
      </p:pic>
      <p:sp>
        <p:nvSpPr>
          <p:cNvPr id="6" name="Title 1"/>
          <p:cNvSpPr txBox="1">
            <a:spLocks/>
          </p:cNvSpPr>
          <p:nvPr/>
        </p:nvSpPr>
        <p:spPr>
          <a:xfrm>
            <a:off x="718166" y="907141"/>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Da li Merkantilizam još živi ?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76101" y="1341471"/>
            <a:ext cx="6403390" cy="54621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Mada većina zemalja tvrdi da podržava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međunarodnu razmjenu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najveći broj nastavlja da primjenjuje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brojna spoljnotrgovinska ograničenja.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Većina industrijskih zemalja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ograničava uvoz poljoprovrivrenih proizvoda,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tekstila, odjeće, čelika, i sl. da bi zaštitila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domaću zaposlenost.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subvencionišu razvoj visoke tehnologije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(kao što su kompjuteri i telekomunikacije) jer ih smatraju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ključnim za svoju međunarodnu konkurentnost i i svoj budući rast.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Zemlje u razvoju značajno štite svoju domaću industriju. Pošto su neke vrste otvorene zaštite (npr. carine) smanjenje, ili su tokom godina ukinute kroz multilateralne pregovore, porasle su druge manje eksplicitne vrste zaštite (npr.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poreske olakšice za istraživanje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razvoj), o čemu svjedoče i brojni trgovinski sporovi...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Spor SAD i EU o izvozu američkog goveđeg mesa koji poriče od hormonski gajenih goveda,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Spor  o preferenciji EU da uvozi banane iz afričkih zemalja na računi onih sa centralnoameričkih plantaža (iza kojih stoje amer.poslovni interesi), </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 poreskom rabatu koji vlada SAD odobrava nekim izvoznicima</a:t>
            </a:r>
          </a:p>
          <a:p>
            <a:pPr marL="285750" indent="-285750" algn="just">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Brojni ratovi između SAD, Japan i drugih zemalja....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  U 21. vijeku merkantilizam je živ i zdrav..... </a:t>
            </a:r>
          </a:p>
          <a:p>
            <a:pPr marL="285750" indent="-285750" algn="just">
              <a:buFont typeface="Wingdings" panose="05000000000000000000" pitchFamily="2" charset="2"/>
              <a:buChar char="ü"/>
            </a:pPr>
            <a:endPar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Round Diagonal Corner Rectangle 7"/>
          <p:cNvSpPr/>
          <p:nvPr/>
        </p:nvSpPr>
        <p:spPr>
          <a:xfrm>
            <a:off x="6719939" y="4669564"/>
            <a:ext cx="2163081" cy="15250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latin typeface="Times New Roman" panose="02020603050405020304" pitchFamily="18" charset="0"/>
                <a:cs typeface="Times New Roman" panose="02020603050405020304" pitchFamily="18" charset="0"/>
              </a:rPr>
              <a:t>Restrikcije se traže da bi se domaći proizvodi zaštitili od inostrane konkurencije, i da bi se podstakle domaće industrije visoke tehnologije </a:t>
            </a:r>
            <a:endParaRPr lang="en-GB" sz="1400" dirty="0">
              <a:latin typeface="Times New Roman" panose="02020603050405020304" pitchFamily="18" charset="0"/>
              <a:cs typeface="Times New Roman" panose="02020603050405020304" pitchFamily="18" charset="0"/>
            </a:endParaRPr>
          </a:p>
        </p:txBody>
      </p:sp>
      <p:sp>
        <p:nvSpPr>
          <p:cNvPr id="9" name="Round Diagonal Corner Rectangle 8"/>
          <p:cNvSpPr/>
          <p:nvPr/>
        </p:nvSpPr>
        <p:spPr>
          <a:xfrm>
            <a:off x="6494300" y="6347844"/>
            <a:ext cx="2489214" cy="45581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latin typeface="Times New Roman" panose="02020603050405020304" pitchFamily="18" charset="0"/>
                <a:cs typeface="Times New Roman" panose="02020603050405020304" pitchFamily="18" charset="0"/>
              </a:rPr>
              <a:t>Klasični merkantilistički argumenti </a:t>
            </a:r>
            <a:endParaRPr lang="en-GB" sz="1400" b="1" dirty="0">
              <a:latin typeface="Times New Roman" panose="02020603050405020304" pitchFamily="18" charset="0"/>
              <a:cs typeface="Times New Roman" panose="02020603050405020304" pitchFamily="18" charset="0"/>
            </a:endParaRPr>
          </a:p>
        </p:txBody>
      </p:sp>
      <p:sp>
        <p:nvSpPr>
          <p:cNvPr id="10" name="Down Arrow 9"/>
          <p:cNvSpPr/>
          <p:nvPr/>
        </p:nvSpPr>
        <p:spPr>
          <a:xfrm>
            <a:off x="6719939" y="6123816"/>
            <a:ext cx="452582" cy="19419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17" y="1281795"/>
            <a:ext cx="995148" cy="574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326" y="1265602"/>
            <a:ext cx="868213" cy="574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817" y="1968763"/>
            <a:ext cx="1998808" cy="781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818" y="2859286"/>
            <a:ext cx="1998807" cy="8379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2335" y="3756930"/>
            <a:ext cx="2018290" cy="8073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6779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a:solidFill>
                  <a:schemeClr val="bg2">
                    <a:lumMod val="50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smtClean="0">
                <a:solidFill>
                  <a:schemeClr val="bg2">
                    <a:lumMod val="75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65070" y="3110253"/>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I</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70" y="3025728"/>
            <a:ext cx="1756813" cy="993854"/>
          </a:xfrm>
          <a:prstGeom prst="rect">
            <a:avLst/>
          </a:prstGeom>
        </p:spPr>
      </p:pic>
    </p:spTree>
    <p:extLst>
      <p:ext uri="{BB962C8B-B14F-4D97-AF65-F5344CB8AC3E}">
        <p14:creationId xmlns:p14="http://schemas.microsoft.com/office/powerpoint/2010/main" val="114688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29</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7" y="1958073"/>
            <a:ext cx="448290" cy="556034"/>
          </a:xfrm>
          <a:prstGeom prst="rect">
            <a:avLst/>
          </a:prstGeom>
        </p:spPr>
      </p:pic>
      <p:sp>
        <p:nvSpPr>
          <p:cNvPr id="5" name="Title 1"/>
          <p:cNvSpPr txBox="1">
            <a:spLocks/>
          </p:cNvSpPr>
          <p:nvPr/>
        </p:nvSpPr>
        <p:spPr>
          <a:xfrm>
            <a:off x="1560946" y="833739"/>
            <a:ext cx="4156364"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 bi dvije zemlje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dobrovoljno stupile u razmjenu,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obe moraju </a:t>
            </a:r>
            <a:r>
              <a:rPr lang="sr-Latn-BA" sz="1600" b="1" i="1" dirty="0" smtClean="0">
                <a:solidFill>
                  <a:schemeClr val="accent5"/>
                </a:solidFill>
                <a:latin typeface="Times New Roman" panose="02020603050405020304" pitchFamily="18" charset="0"/>
                <a:cs typeface="Times New Roman" panose="02020603050405020304" pitchFamily="18" charset="0"/>
              </a:rPr>
              <a:t>da budu na dobitku</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Ako jedna zemlja ne dobija ništa ili gubi, ona će jednostavno prestati sa razmjenom.</a:t>
            </a:r>
          </a:p>
          <a:p>
            <a:pPr algn="just"/>
            <a:r>
              <a:rPr lang="sr-Latn-BA" sz="1600" dirty="0" smtClean="0">
                <a:solidFill>
                  <a:srgbClr val="FF0000"/>
                </a:solidFill>
                <a:latin typeface="Times New Roman" panose="02020603050405020304" pitchFamily="18" charset="0"/>
                <a:cs typeface="Times New Roman" panose="02020603050405020304" pitchFamily="18" charset="0"/>
              </a:rPr>
              <a: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Kada dolazi do te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obostrano korisne razmjene,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tj.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odakle potiču dobici od razmjene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Cloud Callout 5"/>
          <p:cNvSpPr/>
          <p:nvPr/>
        </p:nvSpPr>
        <p:spPr>
          <a:xfrm flipH="1">
            <a:off x="362571" y="833739"/>
            <a:ext cx="967463" cy="7272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rgbClr val="FF0000"/>
                </a:solidFill>
              </a:rPr>
              <a:t>???</a:t>
            </a:r>
            <a:endParaRPr lang="en-GB"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823" y="2167034"/>
            <a:ext cx="1043802" cy="5729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694" y="1082013"/>
            <a:ext cx="899964" cy="5968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314" y="1462221"/>
            <a:ext cx="794327" cy="653717"/>
          </a:xfrm>
          <a:prstGeom prst="rect">
            <a:avLst/>
          </a:prstGeom>
        </p:spPr>
      </p:pic>
      <p:sp>
        <p:nvSpPr>
          <p:cNvPr id="10" name="Bent Arrow 9"/>
          <p:cNvSpPr/>
          <p:nvPr/>
        </p:nvSpPr>
        <p:spPr>
          <a:xfrm rot="5400000">
            <a:off x="7120849" y="950951"/>
            <a:ext cx="425595" cy="6350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5400000">
            <a:off x="7884696" y="1615766"/>
            <a:ext cx="543481" cy="6398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flipV="1">
            <a:off x="6359875" y="1702342"/>
            <a:ext cx="682239" cy="5114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ent Arrow 12"/>
          <p:cNvSpPr/>
          <p:nvPr/>
        </p:nvSpPr>
        <p:spPr>
          <a:xfrm flipV="1">
            <a:off x="6986826" y="2227010"/>
            <a:ext cx="682239" cy="5114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5793828" y="2185508"/>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A </a:t>
            </a:r>
            <a:endParaRPr lang="en-GB" sz="1200" dirty="0">
              <a:solidFill>
                <a:schemeClr val="tx1"/>
              </a:solidFill>
            </a:endParaRPr>
          </a:p>
        </p:txBody>
      </p:sp>
      <p:sp>
        <p:nvSpPr>
          <p:cNvPr id="15" name="Oval 14"/>
          <p:cNvSpPr/>
          <p:nvPr/>
        </p:nvSpPr>
        <p:spPr>
          <a:xfrm>
            <a:off x="7684270" y="1082013"/>
            <a:ext cx="1132093" cy="49876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r-Latn-BA" sz="1200" dirty="0" smtClean="0">
                <a:solidFill>
                  <a:schemeClr val="tx1"/>
                </a:solidFill>
              </a:rPr>
              <a:t>Zemlja B</a:t>
            </a:r>
            <a:endParaRPr lang="en-GB" sz="1200" dirty="0">
              <a:solidFill>
                <a:schemeClr val="tx1"/>
              </a:solidFill>
            </a:endParaRPr>
          </a:p>
        </p:txBody>
      </p:sp>
      <p:sp>
        <p:nvSpPr>
          <p:cNvPr id="16" name="Title 1"/>
          <p:cNvSpPr txBox="1">
            <a:spLocks/>
          </p:cNvSpPr>
          <p:nvPr/>
        </p:nvSpPr>
        <p:spPr>
          <a:xfrm>
            <a:off x="622157" y="2685278"/>
            <a:ext cx="2010900" cy="33550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Adam Smit ...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34661" y="2987157"/>
            <a:ext cx="8135922" cy="7878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Razmjena između zemalja zasniva se na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apsolutnim prednostima. </a:t>
            </a:r>
          </a:p>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Interes pojedinca = Interesu države. </a:t>
            </a:r>
          </a:p>
          <a:p>
            <a:pPr algn="just"/>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Zemlje u razmjeni su na dobitku </a:t>
            </a:r>
            <a:r>
              <a:rPr lang="sr-Latn-BA" sz="1600" i="1" dirty="0" smtClean="0">
                <a:solidFill>
                  <a:srgbClr val="FF0000"/>
                </a:solidFill>
                <a:latin typeface="Times New Roman" panose="02020603050405020304" pitchFamily="18" charset="0"/>
                <a:cs typeface="Times New Roman" panose="02020603050405020304" pitchFamily="18" charset="0"/>
              </a:rPr>
              <a:t>kada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se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svaka zemlja specijalizuje za onu robu za koju ima apsolutnu prednost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 tom robom stupa u razmjenu sa drugom zemljom.   </a:t>
            </a: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Curved Right Arrow 17"/>
          <p:cNvSpPr/>
          <p:nvPr/>
        </p:nvSpPr>
        <p:spPr>
          <a:xfrm>
            <a:off x="259586" y="2965060"/>
            <a:ext cx="362571" cy="4578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622158" y="4090470"/>
            <a:ext cx="938788" cy="33889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a:t>
            </a:r>
            <a:endParaRPr lang="en-GB" sz="1200" dirty="0">
              <a:solidFill>
                <a:schemeClr val="tx1"/>
              </a:solidFill>
            </a:endParaRPr>
          </a:p>
        </p:txBody>
      </p:sp>
      <p:sp>
        <p:nvSpPr>
          <p:cNvPr id="20" name="Rounded Rectangle 19"/>
          <p:cNvSpPr/>
          <p:nvPr/>
        </p:nvSpPr>
        <p:spPr>
          <a:xfrm>
            <a:off x="555496" y="4497942"/>
            <a:ext cx="3980412" cy="2196656"/>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Kada je zemlja efikasnija (ili ima apsolutnu prednost) u proizvodnji jedne robe, ali je manje efikasna (ili apsolutno zaostaje) u proizvodnji druge, onda u razmjeni obe zemlje dobijaju specijalizujući se u proizvodnji robe u kojoj imaju apsolutnu prednost i razmjenjujući dio autputa za robu u čijoj proizvodnji apsolutno zaostaju.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5067638" y="4139862"/>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A </a:t>
            </a:r>
            <a:endParaRPr lang="en-GB" sz="1200" dirty="0">
              <a:solidFill>
                <a:schemeClr val="tx1"/>
              </a:solidFill>
            </a:endParaRPr>
          </a:p>
        </p:txBody>
      </p:sp>
      <p:sp>
        <p:nvSpPr>
          <p:cNvPr id="22" name="Oval 21"/>
          <p:cNvSpPr/>
          <p:nvPr/>
        </p:nvSpPr>
        <p:spPr>
          <a:xfrm>
            <a:off x="7270476" y="4063088"/>
            <a:ext cx="1132093" cy="49876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200" dirty="0" smtClean="0">
                <a:solidFill>
                  <a:schemeClr val="tx1"/>
                </a:solidFill>
              </a:rPr>
              <a:t>Zemlja B </a:t>
            </a:r>
            <a:endParaRPr lang="en-GB" sz="1200" dirty="0">
              <a:solidFill>
                <a:schemeClr val="tx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305" y="4676678"/>
            <a:ext cx="726002" cy="50013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626" y="4667224"/>
            <a:ext cx="726002" cy="50013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0434" y="4605154"/>
            <a:ext cx="726002" cy="500135"/>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0272" y="5169480"/>
            <a:ext cx="1649265" cy="72406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0598" y="5289252"/>
            <a:ext cx="742863" cy="565719"/>
          </a:xfrm>
          <a:prstGeom prst="rect">
            <a:avLst/>
          </a:prstGeom>
        </p:spPr>
      </p:pic>
      <p:cxnSp>
        <p:nvCxnSpPr>
          <p:cNvPr id="29" name="Straight Connector 28"/>
          <p:cNvCxnSpPr/>
          <p:nvPr/>
        </p:nvCxnSpPr>
        <p:spPr>
          <a:xfrm>
            <a:off x="6980313" y="4582740"/>
            <a:ext cx="1564465" cy="50013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50051" y="5251525"/>
            <a:ext cx="1564465" cy="50013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50051" y="5123282"/>
            <a:ext cx="1712420" cy="72199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980313" y="4497942"/>
            <a:ext cx="1712420" cy="72199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702622" y="5957739"/>
            <a:ext cx="4108003"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Resuri se koriste na najefikasniji način </a:t>
            </a:r>
          </a:p>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Proizvodnja oba proizvoda raste </a:t>
            </a:r>
          </a:p>
          <a:p>
            <a:pPr marL="285750" indent="-285750" algn="just">
              <a:buFont typeface="Wingdings" panose="05000000000000000000" pitchFamily="2" charset="2"/>
              <a:buChar char="ü"/>
            </a:pPr>
            <a:r>
              <a:rPr lang="sr-Latn-BA" sz="1600" dirty="0" smtClean="0">
                <a:solidFill>
                  <a:schemeClr val="tx1"/>
                </a:solidFill>
                <a:latin typeface="Times New Roman" panose="02020603050405020304" pitchFamily="18" charset="0"/>
                <a:cs typeface="Times New Roman" panose="02020603050405020304" pitchFamily="18" charset="0"/>
              </a:rPr>
              <a:t>Mjera dobitka ili specijalizacije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35" name="Curved Left Arrow 34"/>
          <p:cNvSpPr/>
          <p:nvPr/>
        </p:nvSpPr>
        <p:spPr>
          <a:xfrm>
            <a:off x="7836522" y="6376402"/>
            <a:ext cx="281178" cy="2532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itle 1"/>
          <p:cNvSpPr txBox="1">
            <a:spLocks/>
          </p:cNvSpPr>
          <p:nvPr/>
        </p:nvSpPr>
        <p:spPr>
          <a:xfrm>
            <a:off x="6203519" y="4643387"/>
            <a:ext cx="892665" cy="335505"/>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Benefiti </a:t>
            </a:r>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7" name="Down Arrow 36"/>
          <p:cNvSpPr/>
          <p:nvPr/>
        </p:nvSpPr>
        <p:spPr>
          <a:xfrm>
            <a:off x="6526992" y="5094683"/>
            <a:ext cx="367145" cy="861534"/>
          </a:xfrm>
          <a:prstGeom prst="down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86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sp>
        <p:nvSpPr>
          <p:cNvPr id="3" name="Rounded Rectangle 2"/>
          <p:cNvSpPr/>
          <p:nvPr/>
        </p:nvSpPr>
        <p:spPr>
          <a:xfrm>
            <a:off x="371476" y="222856"/>
            <a:ext cx="8086724" cy="774038"/>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Nakon praktičnih i teorijskih vježbi  kroz tematske oblasti </a:t>
            </a:r>
            <a:r>
              <a:rPr lang="sr-Latn-BA" sz="2000" b="1" i="1" dirty="0">
                <a:solidFill>
                  <a:srgbClr val="FF9966"/>
                </a:solidFill>
                <a:latin typeface="Times New Roman" panose="02020603050405020304" pitchFamily="18" charset="0"/>
                <a:cs typeface="Times New Roman" panose="02020603050405020304" pitchFamily="18" charset="0"/>
              </a:rPr>
              <a:t>M</a:t>
            </a:r>
            <a:r>
              <a:rPr lang="sr-Latn-BA" sz="2000" b="1" i="1" dirty="0" smtClean="0">
                <a:solidFill>
                  <a:srgbClr val="FF9966"/>
                </a:solidFill>
                <a:latin typeface="Times New Roman" panose="02020603050405020304" pitchFamily="18" charset="0"/>
                <a:cs typeface="Times New Roman" panose="02020603050405020304" pitchFamily="18" charset="0"/>
              </a:rPr>
              <a:t>eđunarodnih ekonomskih odnosa </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student će biti u mogućnosti da:</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96072" y="1752849"/>
            <a:ext cx="7562128" cy="409105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Opiše pojam međunarodnih ekonomskih odnosa i savremenih tendencija u međunarodnim ekonomskim odnosima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Navede i objasni klasične i neoklasične teorije u međunarodnoj trgovini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Razvrsta instrumente trgovinske politike i sagleda značaj i ulogu međunarodnih trgovinskih insitutucija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Objasni pojam platnog bilansa i vrsta transakcija u platnom bilansu</a:t>
            </a:r>
          </a:p>
          <a:p>
            <a:pPr algn="just"/>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Sumira značaj deviznih kurseva i njihov uticaj  na devizna kretanja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Sagleda značaj međunarodnog finansiranja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Objasni pojam dužničke krize i međunarodno kretanje kapitala </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Sagleda značaj i ulogu međunaorodnih finansijskih institucija </a:t>
            </a:r>
          </a:p>
          <a:p>
            <a:pPr marL="285750" indent="-285750" algn="just">
              <a:buFont typeface="Wingdings" panose="05000000000000000000" pitchFamily="2" charset="2"/>
              <a:buChar char="ü"/>
            </a:pPr>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65" y="2387012"/>
            <a:ext cx="352425" cy="41400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7" y="1705584"/>
            <a:ext cx="352425" cy="41400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7" y="4996469"/>
            <a:ext cx="424262" cy="414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567" b="60584"/>
          <a:stretch/>
        </p:blipFill>
        <p:spPr>
          <a:xfrm>
            <a:off x="6191250" y="996894"/>
            <a:ext cx="2266950" cy="65722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65" y="3098146"/>
            <a:ext cx="352425" cy="414009"/>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63" y="3792150"/>
            <a:ext cx="352425" cy="414009"/>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6" y="4402218"/>
            <a:ext cx="352425" cy="414009"/>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17" y="5520400"/>
            <a:ext cx="352425" cy="414009"/>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16" y="6114651"/>
            <a:ext cx="352425" cy="414009"/>
          </a:xfrm>
          <a:prstGeom prst="rect">
            <a:avLst/>
          </a:prstGeom>
        </p:spPr>
      </p:pic>
      <p:sp>
        <p:nvSpPr>
          <p:cNvPr id="6" name="Rounded Rectangle 5"/>
          <p:cNvSpPr/>
          <p:nvPr/>
        </p:nvSpPr>
        <p:spPr>
          <a:xfrm>
            <a:off x="531616" y="1215688"/>
            <a:ext cx="2303064" cy="3971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r-Latn-BA" b="1" i="1" dirty="0" smtClean="0"/>
              <a:t>Ishodi učenja </a:t>
            </a:r>
            <a:endParaRPr lang="en-GB" b="1" i="1" dirty="0"/>
          </a:p>
        </p:txBody>
      </p:sp>
    </p:spTree>
    <p:extLst>
      <p:ext uri="{BB962C8B-B14F-4D97-AF65-F5344CB8AC3E}">
        <p14:creationId xmlns:p14="http://schemas.microsoft.com/office/powerpoint/2010/main" val="579397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81384" y="925179"/>
            <a:ext cx="8529242"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Teorija apsolutnih prednosti se javlja jačanjem prve kapitalističke države Velike Britanije,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koja nije imala potrebu za zaštitu svoje industrije.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Velika Britanije se daleko brže razvijala u odnosu na kasnije osnovanu Španiju, Holandiju, Portugal.... </a:t>
            </a:r>
          </a:p>
        </p:txBody>
      </p:sp>
      <p:sp>
        <p:nvSpPr>
          <p:cNvPr id="5" name="Title 1"/>
          <p:cNvSpPr txBox="1">
            <a:spLocks/>
          </p:cNvSpPr>
          <p:nvPr/>
        </p:nvSpPr>
        <p:spPr>
          <a:xfrm>
            <a:off x="409335" y="1825967"/>
            <a:ext cx="8659417" cy="10962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Adam Smit: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ono što je mudrost u vođenju jedne porodice, teško može biti ludost upravljanju velikim kraljevstvom.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Ako nas jedna strana zemlja može snadbjeti nekom robom jeftinije nego što je mi možemo načiniti,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bolje je kupiti je izvjesnom količinom proizvoda sopstvene proizvodnje koja se proizvodi na način kojim postižemo izvjesnu prednost“.  </a:t>
            </a:r>
          </a:p>
        </p:txBody>
      </p:sp>
      <p:sp>
        <p:nvSpPr>
          <p:cNvPr id="6" name="Title 1"/>
          <p:cNvSpPr txBox="1">
            <a:spLocks/>
          </p:cNvSpPr>
          <p:nvPr/>
        </p:nvSpPr>
        <p:spPr>
          <a:xfrm>
            <a:off x="409334" y="2922262"/>
            <a:ext cx="3035829" cy="421301"/>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apsolutnih prednosti</a:t>
            </a:r>
          </a:p>
        </p:txBody>
      </p:sp>
      <p:sp>
        <p:nvSpPr>
          <p:cNvPr id="7" name="Title 1"/>
          <p:cNvSpPr txBox="1">
            <a:spLocks/>
          </p:cNvSpPr>
          <p:nvPr/>
        </p:nvSpPr>
        <p:spPr>
          <a:xfrm>
            <a:off x="409334" y="3726888"/>
            <a:ext cx="5197139" cy="842317"/>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će se uključiti u vanjsku trgovinu sa onim proizvodom kojim može najefikasnije proizvesti u odnosu na druge zemlje.  </a:t>
            </a:r>
          </a:p>
        </p:txBody>
      </p:sp>
      <p:sp>
        <p:nvSpPr>
          <p:cNvPr id="8" name="Down Arrow 7"/>
          <p:cNvSpPr/>
          <p:nvPr/>
        </p:nvSpPr>
        <p:spPr>
          <a:xfrm>
            <a:off x="1846704" y="3343563"/>
            <a:ext cx="480291" cy="32327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409333" y="4746043"/>
            <a:ext cx="5197139" cy="1074992"/>
          </a:xfrm>
          <a:prstGeom prst="rect">
            <a:avLst/>
          </a:prstGeom>
          <a:solidFill>
            <a:schemeClr val="accent3">
              <a:lumMod val="20000"/>
              <a:lumOff val="8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spoljnotrgovinskoj razmjeni svaka će zemlja učestvovati sa onim proizvodom u kome ima apsolutnu prednost.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473" y="3726888"/>
            <a:ext cx="2857500" cy="2094147"/>
          </a:xfrm>
          <a:prstGeom prst="rect">
            <a:avLst/>
          </a:prstGeom>
        </p:spPr>
      </p:pic>
    </p:spTree>
    <p:extLst>
      <p:ext uri="{BB962C8B-B14F-4D97-AF65-F5344CB8AC3E}">
        <p14:creationId xmlns:p14="http://schemas.microsoft.com/office/powerpoint/2010/main" val="3052802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31</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1" y="833739"/>
            <a:ext cx="448290" cy="556034"/>
          </a:xfrm>
          <a:prstGeom prst="rect">
            <a:avLst/>
          </a:prstGeom>
        </p:spPr>
      </p:pic>
      <p:sp>
        <p:nvSpPr>
          <p:cNvPr id="6" name="Title 1"/>
          <p:cNvSpPr txBox="1">
            <a:spLocks/>
          </p:cNvSpPr>
          <p:nvPr/>
        </p:nvSpPr>
        <p:spPr>
          <a:xfrm>
            <a:off x="893657" y="948923"/>
            <a:ext cx="8063373" cy="325665"/>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Primjer: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Primjer Kanade i Nigerije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55" y="2538320"/>
            <a:ext cx="1336387" cy="564775"/>
          </a:xfrm>
          <a:prstGeom prst="rect">
            <a:avLst/>
          </a:prstGeom>
        </p:spPr>
      </p:pic>
      <p:sp>
        <p:nvSpPr>
          <p:cNvPr id="8" name="Title 1"/>
          <p:cNvSpPr txBox="1">
            <a:spLocks/>
          </p:cNvSpPr>
          <p:nvPr/>
        </p:nvSpPr>
        <p:spPr>
          <a:xfrm>
            <a:off x="893656" y="1493838"/>
            <a:ext cx="8250343" cy="8450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Npr. Kanada je zbog klimatskih promjena efikasnija u proizvodnji žita, ali je neefikasna u uzgajanju banana (pošto bi tu morala da koristi staklenike). S druge strane Nikaragva je efikasnija u proizvodnji banana,ali je neefikasna u proizvodnji žita.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55" y="3302485"/>
            <a:ext cx="588530" cy="66970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148" y="3302484"/>
            <a:ext cx="588530" cy="66970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517" y="3302484"/>
            <a:ext cx="588530" cy="66970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216" y="3302484"/>
            <a:ext cx="675320" cy="70375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999" y="3296540"/>
            <a:ext cx="654055" cy="68159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314" y="3373301"/>
            <a:ext cx="539408" cy="5621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053" y="2562957"/>
            <a:ext cx="1190625" cy="7143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022" y="3986605"/>
            <a:ext cx="675320" cy="70375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517" y="4016029"/>
            <a:ext cx="675320" cy="70375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790" y="3972191"/>
            <a:ext cx="588530" cy="669707"/>
          </a:xfrm>
          <a:prstGeom prst="rect">
            <a:avLst/>
          </a:prstGeom>
        </p:spPr>
      </p:pic>
      <p:sp>
        <p:nvSpPr>
          <p:cNvPr id="22" name="Rounded Rectangle 21"/>
          <p:cNvSpPr/>
          <p:nvPr/>
        </p:nvSpPr>
        <p:spPr>
          <a:xfrm>
            <a:off x="281383" y="4912431"/>
            <a:ext cx="4056938"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Apsolutna prednost u proizvodnji žita. </a:t>
            </a:r>
          </a:p>
          <a:p>
            <a:pPr algn="just"/>
            <a:r>
              <a:rPr lang="sr-Latn-BA" sz="1600" dirty="0" smtClean="0">
                <a:solidFill>
                  <a:schemeClr val="tx1"/>
                </a:solidFill>
                <a:latin typeface="Times New Roman" panose="02020603050405020304" pitchFamily="18" charset="0"/>
                <a:cs typeface="Times New Roman" panose="02020603050405020304" pitchFamily="18" charset="0"/>
              </a:rPr>
              <a:t>Apsolutno zaostaje u uzgoju banana.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5072790" y="4912428"/>
            <a:ext cx="3737835" cy="73685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Apsolutna prednost u uzgoju banana. </a:t>
            </a:r>
          </a:p>
          <a:p>
            <a:pPr algn="just"/>
            <a:r>
              <a:rPr lang="sr-Latn-BA" sz="1600" dirty="0" smtClean="0">
                <a:solidFill>
                  <a:schemeClr val="tx1"/>
                </a:solidFill>
                <a:latin typeface="Times New Roman" panose="02020603050405020304" pitchFamily="18" charset="0"/>
                <a:cs typeface="Times New Roman" panose="02020603050405020304" pitchFamily="18" charset="0"/>
              </a:rPr>
              <a:t>Apsolutno zaostaje u proizvodnji žita.</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4" name="Left-Up Arrow 23"/>
          <p:cNvSpPr/>
          <p:nvPr/>
        </p:nvSpPr>
        <p:spPr>
          <a:xfrm rot="10800000">
            <a:off x="376099" y="2588107"/>
            <a:ext cx="743855" cy="232432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eft-Up Arrow 24"/>
          <p:cNvSpPr/>
          <p:nvPr/>
        </p:nvSpPr>
        <p:spPr>
          <a:xfrm rot="10800000" flipH="1">
            <a:off x="7775951" y="2538319"/>
            <a:ext cx="811983" cy="225485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48209" y="5824046"/>
            <a:ext cx="8462416" cy="627188"/>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 Obe zemlje će biti na dobitku, ako se svaka specijalizuje u proizvodnji one robe za koju ima apsolutnu prednost i stupi u razmjenu sa drugom zemljom. </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474" y="3354520"/>
            <a:ext cx="515968" cy="537693"/>
          </a:xfrm>
          <a:prstGeom prst="rect">
            <a:avLst/>
          </a:prstGeom>
        </p:spPr>
      </p:pic>
      <p:sp>
        <p:nvSpPr>
          <p:cNvPr id="28" name="Oval 27"/>
          <p:cNvSpPr/>
          <p:nvPr/>
        </p:nvSpPr>
        <p:spPr>
          <a:xfrm>
            <a:off x="3356210" y="3322071"/>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3</a:t>
            </a:r>
            <a:endParaRPr lang="en-GB" dirty="0">
              <a:solidFill>
                <a:schemeClr val="tx1"/>
              </a:solidFill>
            </a:endParaRPr>
          </a:p>
        </p:txBody>
      </p:sp>
      <p:sp>
        <p:nvSpPr>
          <p:cNvPr id="29" name="Oval 28"/>
          <p:cNvSpPr/>
          <p:nvPr/>
        </p:nvSpPr>
        <p:spPr>
          <a:xfrm>
            <a:off x="3356210" y="4003436"/>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2</a:t>
            </a:r>
            <a:endParaRPr lang="en-GB" dirty="0">
              <a:solidFill>
                <a:schemeClr val="tx1"/>
              </a:solidFill>
            </a:endParaRPr>
          </a:p>
        </p:txBody>
      </p:sp>
      <p:sp>
        <p:nvSpPr>
          <p:cNvPr id="30" name="Oval 29"/>
          <p:cNvSpPr/>
          <p:nvPr/>
        </p:nvSpPr>
        <p:spPr>
          <a:xfrm>
            <a:off x="4493860" y="3333729"/>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4</a:t>
            </a:r>
            <a:endParaRPr lang="en-GB" dirty="0">
              <a:solidFill>
                <a:schemeClr val="tx1"/>
              </a:solidFill>
            </a:endParaRPr>
          </a:p>
        </p:txBody>
      </p:sp>
      <p:sp>
        <p:nvSpPr>
          <p:cNvPr id="31" name="Oval 30"/>
          <p:cNvSpPr/>
          <p:nvPr/>
        </p:nvSpPr>
        <p:spPr>
          <a:xfrm>
            <a:off x="4470795" y="4016029"/>
            <a:ext cx="858421" cy="607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236236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32</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93658" y="948923"/>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 Proizvodnja u jedinici utroška fizičkog rada </a:t>
            </a:r>
            <a:r>
              <a:rPr lang="sr-Latn-BA" sz="1800" b="1" i="1" dirty="0" smtClean="0">
                <a:solidFill>
                  <a:srgbClr val="FFC000"/>
                </a:solidFill>
                <a:latin typeface="Times New Roman" panose="02020603050405020304" pitchFamily="18" charset="0"/>
                <a:cs typeface="Times New Roman" panose="02020603050405020304" pitchFamily="18" charset="0"/>
              </a:rPr>
              <a:t>prije</a:t>
            </a:r>
            <a:r>
              <a:rPr lang="sr-Latn-BA" sz="1800" b="1" i="1" dirty="0" smtClean="0">
                <a:solidFill>
                  <a:schemeClr val="tx2"/>
                </a:solidFill>
                <a:latin typeface="Times New Roman" panose="02020603050405020304" pitchFamily="18" charset="0"/>
                <a:cs typeface="Times New Roman" panose="02020603050405020304" pitchFamily="18" charset="0"/>
              </a:rPr>
              <a:t> i </a:t>
            </a:r>
            <a:r>
              <a:rPr lang="sr-Latn-BA" sz="1800" b="1" i="1" dirty="0" smtClean="0">
                <a:solidFill>
                  <a:schemeClr val="accent5"/>
                </a:solidFill>
                <a:latin typeface="Times New Roman" panose="02020603050405020304" pitchFamily="18" charset="0"/>
                <a:cs typeface="Times New Roman" panose="02020603050405020304" pitchFamily="18" charset="0"/>
              </a:rPr>
              <a:t>poslije</a:t>
            </a:r>
            <a:r>
              <a:rPr lang="sr-Latn-BA" sz="1800" b="1" i="1" dirty="0" smtClean="0">
                <a:solidFill>
                  <a:schemeClr val="tx2"/>
                </a:solidFill>
                <a:latin typeface="Times New Roman" panose="02020603050405020304" pitchFamily="18" charset="0"/>
                <a:cs typeface="Times New Roman" panose="02020603050405020304" pitchFamily="18" charset="0"/>
              </a:rPr>
              <a:t> specijalizacije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7" name="Title 1"/>
          <p:cNvSpPr txBox="1">
            <a:spLocks/>
          </p:cNvSpPr>
          <p:nvPr/>
        </p:nvSpPr>
        <p:spPr>
          <a:xfrm>
            <a:off x="273624" y="1585688"/>
            <a:ext cx="8683406" cy="90758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X proizvodi u jednoj jedinici vremena utrošenog ljudskog rada 50l mlijeka ili 25 kg brašna</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proizvodi u jednoj jedinici vremena utrošenog ljudskog rada  25l mlijeka ili 75 kg brašna </a:t>
            </a:r>
          </a:p>
        </p:txBody>
      </p:sp>
      <p:graphicFrame>
        <p:nvGraphicFramePr>
          <p:cNvPr id="9" name="Table 8"/>
          <p:cNvGraphicFramePr>
            <a:graphicFrameLocks noGrp="1"/>
          </p:cNvGraphicFramePr>
          <p:nvPr>
            <p:extLst>
              <p:ext uri="{D42A27DB-BD31-4B8C-83A1-F6EECF244321}">
                <p14:modId xmlns:p14="http://schemas.microsoft.com/office/powerpoint/2010/main" val="2886740038"/>
              </p:ext>
            </p:extLst>
          </p:nvPr>
        </p:nvGraphicFramePr>
        <p:xfrm>
          <a:off x="505528" y="3245083"/>
          <a:ext cx="4137892" cy="1097280"/>
        </p:xfrm>
        <a:graphic>
          <a:graphicData uri="http://schemas.openxmlformats.org/drawingml/2006/table">
            <a:tbl>
              <a:tblPr firstRow="1" bandRow="1">
                <a:tableStyleId>{9D7B26C5-4107-4FEC-AEDC-1716B250A1EF}</a:tableStyleId>
              </a:tblPr>
              <a:tblGrid>
                <a:gridCol w="1136072">
                  <a:extLst>
                    <a:ext uri="{9D8B030D-6E8A-4147-A177-3AD203B41FA5}">
                      <a16:colId xmlns:a16="http://schemas.microsoft.com/office/drawing/2014/main" val="2130306166"/>
                    </a:ext>
                  </a:extLst>
                </a:gridCol>
                <a:gridCol w="932874">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AAA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50</a:t>
                      </a:r>
                      <a:endParaRPr lang="en-GB" sz="12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sr-Latn-BA" sz="1200" dirty="0" smtClean="0"/>
                        <a:t>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BBB</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28970248"/>
              </p:ext>
            </p:extLst>
          </p:nvPr>
        </p:nvGraphicFramePr>
        <p:xfrm>
          <a:off x="505528" y="5309208"/>
          <a:ext cx="4137892" cy="1150705"/>
        </p:xfrm>
        <a:graphic>
          <a:graphicData uri="http://schemas.openxmlformats.org/drawingml/2006/table">
            <a:tbl>
              <a:tblPr firstRow="1" bandRow="1">
                <a:tableStyleId>{9D7B26C5-4107-4FEC-AEDC-1716B250A1EF}</a:tableStyleId>
              </a:tblPr>
              <a:tblGrid>
                <a:gridCol w="1034473">
                  <a:extLst>
                    <a:ext uri="{9D8B030D-6E8A-4147-A177-3AD203B41FA5}">
                      <a16:colId xmlns:a16="http://schemas.microsoft.com/office/drawing/2014/main" val="2130306166"/>
                    </a:ext>
                  </a:extLst>
                </a:gridCol>
                <a:gridCol w="1034473">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27745">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AAA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981098333"/>
                  </a:ext>
                </a:extLst>
              </a:tr>
              <a:tr h="255846">
                <a:tc>
                  <a:txBody>
                    <a:bodyPr/>
                    <a:lstStyle/>
                    <a:p>
                      <a:pPr algn="ctr"/>
                      <a:r>
                        <a:rPr lang="sr-Latn-BA" sz="1200" dirty="0" smtClean="0">
                          <a:latin typeface="+mn-lt"/>
                          <a:cs typeface="+mn-cs"/>
                        </a:rPr>
                        <a:t>BBB</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475775" y="2931473"/>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2" name="Title 1"/>
          <p:cNvSpPr txBox="1">
            <a:spLocks/>
          </p:cNvSpPr>
          <p:nvPr/>
        </p:nvSpPr>
        <p:spPr>
          <a:xfrm>
            <a:off x="475776" y="4995598"/>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chemeClr val="accent5"/>
                </a:solidFill>
                <a:latin typeface="Times New Roman" panose="02020603050405020304" pitchFamily="18" charset="0"/>
                <a:cs typeface="Times New Roman" panose="02020603050405020304" pitchFamily="18" charset="0"/>
              </a:rPr>
              <a:t>POSLIJE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3" name="Title 1"/>
          <p:cNvSpPr txBox="1">
            <a:spLocks/>
          </p:cNvSpPr>
          <p:nvPr/>
        </p:nvSpPr>
        <p:spPr>
          <a:xfrm>
            <a:off x="4729304" y="5163810"/>
            <a:ext cx="4227726" cy="122207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Koristeći specijalizaciju ukupna proizvodnja Zemlje X i Zemlje Y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100  proizvoda AAA</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150 proizvoda BBB</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843451" y="3290204"/>
            <a:ext cx="4227726" cy="122207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Bez specijalizacije ukupna proizvodnja Zemlje X i Zemlje Y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75 proizvoda AAA</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100 proizvoda BBB</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34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33</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93658" y="948923"/>
            <a:ext cx="7916968" cy="408730"/>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i="1" dirty="0" smtClean="0">
                <a:solidFill>
                  <a:schemeClr val="tx2"/>
                </a:solidFill>
                <a:latin typeface="Times New Roman" panose="02020603050405020304" pitchFamily="18" charset="0"/>
                <a:cs typeface="Times New Roman" panose="02020603050405020304" pitchFamily="18" charset="0"/>
              </a:rPr>
              <a:t>Teorija apsolutnih prednosti  </a:t>
            </a:r>
            <a:endParaRPr lang="sr-Latn-BA" sz="3200" b="1" i="1" dirty="0" smtClean="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7" name="Title 1"/>
          <p:cNvSpPr txBox="1">
            <a:spLocks/>
          </p:cNvSpPr>
          <p:nvPr/>
        </p:nvSpPr>
        <p:spPr>
          <a:xfrm>
            <a:off x="408112" y="1469090"/>
            <a:ext cx="8393445" cy="1492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a:t>
            </a:r>
          </a:p>
          <a:p>
            <a:pPr marL="285750" indent="-285750">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 SAD se za jedan čas rada može proizvesti 6 bušela žita, a u V.Britaniji 1 bušel žita. Sa druge strane, za jedan sat rada se u V.Britaniji proizvodi 5 jardi platna, a u SAD svega 4. </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Koja zemlja je efikasnija u kom proizvodu ( u kojem proizvodu ima apsolutnu prednost)? </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Kolika je ukupna proizvodnja SAD i V.Britanije prije specijalizacije?</a:t>
            </a:r>
          </a:p>
          <a:p>
            <a:pPr marL="342900" indent="-342900">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Kolika je ukupna proizvodnja poslije specijalizacije?  </a:t>
            </a:r>
          </a:p>
          <a:p>
            <a:endParaRPr lang="sr-Latn-BA" sz="1600"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82168020"/>
              </p:ext>
            </p:extLst>
          </p:nvPr>
        </p:nvGraphicFramePr>
        <p:xfrm>
          <a:off x="408112" y="3616530"/>
          <a:ext cx="4137892" cy="1112420"/>
        </p:xfrm>
        <a:graphic>
          <a:graphicData uri="http://schemas.openxmlformats.org/drawingml/2006/table">
            <a:tbl>
              <a:tblPr firstRow="1" bandRow="1">
                <a:tableStyleId>{2D5ABB26-0587-4C30-8999-92F81FD0307C}</a:tableStyleId>
              </a:tblPr>
              <a:tblGrid>
                <a:gridCol w="1522179">
                  <a:extLst>
                    <a:ext uri="{9D8B030D-6E8A-4147-A177-3AD203B41FA5}">
                      <a16:colId xmlns:a16="http://schemas.microsoft.com/office/drawing/2014/main" val="2130306166"/>
                    </a:ext>
                  </a:extLst>
                </a:gridCol>
                <a:gridCol w="858982">
                  <a:extLst>
                    <a:ext uri="{9D8B030D-6E8A-4147-A177-3AD203B41FA5}">
                      <a16:colId xmlns:a16="http://schemas.microsoft.com/office/drawing/2014/main" val="3977420346"/>
                    </a:ext>
                  </a:extLst>
                </a:gridCol>
                <a:gridCol w="942109">
                  <a:extLst>
                    <a:ext uri="{9D8B030D-6E8A-4147-A177-3AD203B41FA5}">
                      <a16:colId xmlns:a16="http://schemas.microsoft.com/office/drawing/2014/main" val="2763985732"/>
                    </a:ext>
                  </a:extLst>
                </a:gridCol>
                <a:gridCol w="814622">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89460">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SAD</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V.Britanija</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37416641"/>
                  </a:ext>
                </a:extLst>
              </a:tr>
              <a:tr h="255846">
                <a:tc>
                  <a:txBody>
                    <a:bodyPr/>
                    <a:lstStyle/>
                    <a:p>
                      <a:pPr algn="ctr"/>
                      <a:r>
                        <a:rPr lang="sr-Latn-BA" sz="1200" dirty="0" smtClean="0"/>
                        <a:t>Žito (bušel /sat)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a:t>
                      </a:r>
                      <a:endParaRPr lang="en-GB" sz="1200"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sr-Latn-BA" sz="1200" dirty="0" smtClean="0"/>
                        <a:t>1</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Platno (jardi /sat)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4</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5</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05652589"/>
              </p:ext>
            </p:extLst>
          </p:nvPr>
        </p:nvGraphicFramePr>
        <p:xfrm>
          <a:off x="505528" y="5309208"/>
          <a:ext cx="4137892" cy="1150705"/>
        </p:xfrm>
        <a:graphic>
          <a:graphicData uri="http://schemas.openxmlformats.org/drawingml/2006/table">
            <a:tbl>
              <a:tblPr firstRow="1" bandRow="1">
                <a:tableStyleId>{9D7B26C5-4107-4FEC-AEDC-1716B250A1EF}</a:tableStyleId>
              </a:tblPr>
              <a:tblGrid>
                <a:gridCol w="1304799">
                  <a:extLst>
                    <a:ext uri="{9D8B030D-6E8A-4147-A177-3AD203B41FA5}">
                      <a16:colId xmlns:a16="http://schemas.microsoft.com/office/drawing/2014/main" val="2130306166"/>
                    </a:ext>
                  </a:extLst>
                </a:gridCol>
                <a:gridCol w="764147">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27745">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SAD</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V.Britanija</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Žito (bušel)</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981098333"/>
                  </a:ext>
                </a:extLst>
              </a:tr>
              <a:tr h="255846">
                <a:tc>
                  <a:txBody>
                    <a:bodyPr/>
                    <a:lstStyle/>
                    <a:p>
                      <a:pPr algn="ctr"/>
                      <a:r>
                        <a:rPr lang="sr-Latn-BA" sz="1200" dirty="0" smtClean="0">
                          <a:latin typeface="+mn-lt"/>
                          <a:cs typeface="+mn-cs"/>
                        </a:rPr>
                        <a:t>Platno (jardi)</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10</a:t>
                      </a:r>
                      <a:endParaRPr lang="en-GB" sz="12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gn="ctr"/>
                      <a:r>
                        <a:rPr lang="sr-Latn-BA" sz="1200" dirty="0" smtClean="0"/>
                        <a:t>10</a:t>
                      </a:r>
                      <a:endParaRPr lang="en-GB" sz="1200" dirty="0">
                        <a:latin typeface="Times New Roman" panose="02020603050405020304" pitchFamily="18"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349690" y="3304899"/>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2" name="Title 1"/>
          <p:cNvSpPr txBox="1">
            <a:spLocks/>
          </p:cNvSpPr>
          <p:nvPr/>
        </p:nvSpPr>
        <p:spPr>
          <a:xfrm>
            <a:off x="475776" y="4995598"/>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utroška </a:t>
            </a:r>
            <a:r>
              <a:rPr lang="sr-Latn-BA" sz="1400" b="1" i="1" dirty="0" smtClean="0">
                <a:solidFill>
                  <a:schemeClr val="accent5"/>
                </a:solidFill>
                <a:latin typeface="Times New Roman" panose="02020603050405020304" pitchFamily="18" charset="0"/>
                <a:cs typeface="Times New Roman" panose="02020603050405020304" pitchFamily="18" charset="0"/>
              </a:rPr>
              <a:t>POSLIJE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sp>
        <p:nvSpPr>
          <p:cNvPr id="13" name="Title 1"/>
          <p:cNvSpPr txBox="1">
            <a:spLocks/>
          </p:cNvSpPr>
          <p:nvPr/>
        </p:nvSpPr>
        <p:spPr>
          <a:xfrm>
            <a:off x="4955095" y="5237840"/>
            <a:ext cx="3846462" cy="1222073"/>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c) Poslije specijalizacije ukupna proizvodnja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12  bušela žita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10 jardi platna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916274" y="3078383"/>
            <a:ext cx="3894351" cy="53814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AutoNum type="alphaLcParen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Efikasnost: </a:t>
            </a:r>
          </a:p>
          <a:p>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SAD → žito, V.Britanija →Platno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925343" y="3844564"/>
            <a:ext cx="3885282" cy="1222073"/>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b</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Bez specijalizacije ukupna proizvodnja SAD i V.Britanije  iznosi za 2 utrošena sata iznosi: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7  bušela  žita </a:t>
            </a:r>
          </a:p>
          <a:p>
            <a:pPr marL="285750" indent="-285750">
              <a:buFont typeface="Wingdings" panose="05000000000000000000" pitchFamily="2" charset="2"/>
              <a:buChar char="ü"/>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9 jardi platna </a:t>
            </a:r>
          </a:p>
          <a:p>
            <a:pPr marL="285750" indent="-285750">
              <a:buFont typeface="Wingdings" panose="05000000000000000000" pitchFamily="2" charset="2"/>
              <a:buChar char="ü"/>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216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34</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APOSLUTNE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07077" y="980127"/>
            <a:ext cx="2388524"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Osnovni nedostaci TAP</a:t>
            </a:r>
            <a:endParaRPr lang="en-GB" sz="1600" dirty="0"/>
          </a:p>
        </p:txBody>
      </p:sp>
      <p:sp>
        <p:nvSpPr>
          <p:cNvPr id="5" name="Title 1"/>
          <p:cNvSpPr txBox="1">
            <a:spLocks/>
          </p:cNvSpPr>
          <p:nvPr/>
        </p:nvSpPr>
        <p:spPr>
          <a:xfrm>
            <a:off x="1755982" y="1602697"/>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174067" y="913956"/>
            <a:ext cx="3566493" cy="158540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ostale faktore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razvoj tehnike i tehnologije i ovim izazvane promjene u produktivnosti rada i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promjene u potrebnoj količini rada za proizvodnju jednog proizvoda. </a:t>
            </a:r>
          </a:p>
        </p:txBody>
      </p:sp>
      <p:sp>
        <p:nvSpPr>
          <p:cNvPr id="7" name="Right Arrow 6"/>
          <p:cNvSpPr/>
          <p:nvPr/>
        </p:nvSpPr>
        <p:spPr>
          <a:xfrm>
            <a:off x="2997201" y="1583130"/>
            <a:ext cx="2278466" cy="367590"/>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5275667" y="2683643"/>
            <a:ext cx="3464892" cy="139051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Geografska udaljenost</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Transportne troškove</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Činjenicu ≠ mobilnosti faktora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nivo produktivnosti </a:t>
            </a:r>
          </a:p>
        </p:txBody>
      </p:sp>
      <p:sp>
        <p:nvSpPr>
          <p:cNvPr id="9" name="Oval 8"/>
          <p:cNvSpPr/>
          <p:nvPr/>
        </p:nvSpPr>
        <p:spPr>
          <a:xfrm>
            <a:off x="456277" y="1491802"/>
            <a:ext cx="1230283"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A.Smit </a:t>
            </a:r>
            <a:endParaRPr lang="en-GB" dirty="0"/>
          </a:p>
        </p:txBody>
      </p:sp>
      <p:sp>
        <p:nvSpPr>
          <p:cNvPr id="10" name="Title 1"/>
          <p:cNvSpPr txBox="1">
            <a:spLocks/>
          </p:cNvSpPr>
          <p:nvPr/>
        </p:nvSpPr>
        <p:spPr>
          <a:xfrm>
            <a:off x="569763" y="2143305"/>
            <a:ext cx="1218397" cy="528466"/>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Posmatra  razmjenu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1" name="Oval 10"/>
          <p:cNvSpPr/>
          <p:nvPr/>
        </p:nvSpPr>
        <p:spPr>
          <a:xfrm>
            <a:off x="430466" y="3047999"/>
            <a:ext cx="1564640"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 regiona </a:t>
            </a:r>
            <a:endParaRPr lang="en-GB" dirty="0"/>
          </a:p>
        </p:txBody>
      </p:sp>
      <p:sp>
        <p:nvSpPr>
          <p:cNvPr id="12" name="Oval 11"/>
          <p:cNvSpPr/>
          <p:nvPr/>
        </p:nvSpPr>
        <p:spPr>
          <a:xfrm>
            <a:off x="2802462" y="3047999"/>
            <a:ext cx="1665849" cy="58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 </a:t>
            </a:r>
          </a:p>
          <a:p>
            <a:pPr algn="ctr"/>
            <a:r>
              <a:rPr lang="sr-Latn-BA" dirty="0" smtClean="0"/>
              <a:t>zemlje </a:t>
            </a:r>
            <a:endParaRPr lang="en-GB" dirty="0"/>
          </a:p>
        </p:txBody>
      </p:sp>
      <p:sp>
        <p:nvSpPr>
          <p:cNvPr id="13" name="Equal 12"/>
          <p:cNvSpPr/>
          <p:nvPr/>
        </p:nvSpPr>
        <p:spPr>
          <a:xfrm>
            <a:off x="2062092" y="3002981"/>
            <a:ext cx="711201" cy="3759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Bent Arrow 13"/>
          <p:cNvSpPr/>
          <p:nvPr/>
        </p:nvSpPr>
        <p:spPr>
          <a:xfrm rot="5400000">
            <a:off x="1962502" y="2340798"/>
            <a:ext cx="611001" cy="7133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Down Arrow 14"/>
          <p:cNvSpPr/>
          <p:nvPr/>
        </p:nvSpPr>
        <p:spPr>
          <a:xfrm>
            <a:off x="900400" y="2716789"/>
            <a:ext cx="436880" cy="286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957489" y="2619894"/>
            <a:ext cx="2278466" cy="367590"/>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3442250" y="2350316"/>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359478" y="4979247"/>
            <a:ext cx="8380159" cy="1093031"/>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Smit – ako posmatrana zemlja nema apsolutnu prednost u proizvodnji proizvoda A, niti proizvoda B, da bi imala korist od međunarodne razmjene, ta zemlja se mora orjentisati na proizvodnju nekog trećeg proizvoda koji bi mogla jeftinije proizvesti, dakle čijom bi proizvodnjom ipak ostvarila apsolutne prednosti. </a:t>
            </a:r>
          </a:p>
        </p:txBody>
      </p:sp>
      <p:sp>
        <p:nvSpPr>
          <p:cNvPr id="19" name="Title 1"/>
          <p:cNvSpPr txBox="1">
            <a:spLocks/>
          </p:cNvSpPr>
          <p:nvPr/>
        </p:nvSpPr>
        <p:spPr>
          <a:xfrm>
            <a:off x="357483" y="3893375"/>
            <a:ext cx="2030117"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Teorijski nedostatak: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355923" y="4330972"/>
            <a:ext cx="838015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Smit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nemogućnost uključivanja u robnu razmjenu onih zemalja koje nemaju apsolutne prednosti</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u proizvodnji bilo kog proizvoda.  </a:t>
            </a:r>
          </a:p>
        </p:txBody>
      </p:sp>
      <p:sp>
        <p:nvSpPr>
          <p:cNvPr id="21" name="Bent Arrow 20"/>
          <p:cNvSpPr/>
          <p:nvPr/>
        </p:nvSpPr>
        <p:spPr>
          <a:xfrm rot="10800000" flipH="1">
            <a:off x="1178961" y="6103771"/>
            <a:ext cx="778187" cy="517879"/>
          </a:xfrm>
          <a:prstGeom prst="bentArrow">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itle 1"/>
          <p:cNvSpPr txBox="1">
            <a:spLocks/>
          </p:cNvSpPr>
          <p:nvPr/>
        </p:nvSpPr>
        <p:spPr>
          <a:xfrm>
            <a:off x="2062092" y="6288503"/>
            <a:ext cx="6673990" cy="333147"/>
          </a:xfrm>
          <a:prstGeom prst="rect">
            <a:avLst/>
          </a:prstGeom>
          <a:solidFill>
            <a:schemeClr val="accent3">
              <a:lumMod val="60000"/>
              <a:lumOff val="4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Odgovorn na nedostatak TAP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David Rikardo (Teorija relativnih prednosti)</a:t>
            </a:r>
          </a:p>
        </p:txBody>
      </p:sp>
    </p:spTree>
    <p:extLst>
      <p:ext uri="{BB962C8B-B14F-4D97-AF65-F5344CB8AC3E}">
        <p14:creationId xmlns:p14="http://schemas.microsoft.com/office/powerpoint/2010/main" val="1407455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5644" y="4030868"/>
            <a:ext cx="7056582"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međunarodne trgovine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Mekrantilizam </a:t>
            </a:r>
          </a:p>
          <a:p>
            <a:pPr marL="342900" indent="-342900">
              <a:buFont typeface="Wingdings" panose="05000000000000000000" pitchFamily="2" charset="2"/>
              <a:buChar char="§"/>
            </a:pPr>
            <a:r>
              <a:rPr lang="sr-Latn-BA" sz="2400" b="1" dirty="0">
                <a:solidFill>
                  <a:schemeClr val="bg2">
                    <a:lumMod val="75000"/>
                  </a:schemeClr>
                </a:solidFill>
                <a:latin typeface="Times New Roman" panose="02020603050405020304" pitchFamily="18" charset="0"/>
                <a:cs typeface="Times New Roman" panose="02020603050405020304" pitchFamily="18" charset="0"/>
              </a:rPr>
              <a:t>Teorija apsolutnih prednosti </a:t>
            </a:r>
          </a:p>
          <a:p>
            <a:pPr marL="342900" indent="-342900">
              <a:buFont typeface="Wingdings" panose="05000000000000000000" pitchFamily="2" charset="2"/>
              <a:buChar char="§"/>
            </a:pPr>
            <a:r>
              <a:rPr lang="sr-Latn-BA" sz="2400" b="1" dirty="0">
                <a:solidFill>
                  <a:schemeClr val="bg2">
                    <a:lumMod val="50000"/>
                  </a:schemeClr>
                </a:solidFill>
                <a:latin typeface="Times New Roman" panose="02020603050405020304" pitchFamily="18" charset="0"/>
                <a:cs typeface="Times New Roman" panose="02020603050405020304" pitchFamily="18" charset="0"/>
              </a:rPr>
              <a:t>Teorija komparativnih prednosti </a:t>
            </a:r>
          </a:p>
        </p:txBody>
      </p:sp>
      <p:sp>
        <p:nvSpPr>
          <p:cNvPr id="2" name="Slide Number Placeholder 1"/>
          <p:cNvSpPr>
            <a:spLocks noGrp="1"/>
          </p:cNvSpPr>
          <p:nvPr>
            <p:ph type="sldNum" sz="quarter" idx="12"/>
          </p:nvPr>
        </p:nvSpPr>
        <p:spPr/>
        <p:txBody>
          <a:bodyPr/>
          <a:lstStyle/>
          <a:p>
            <a:fld id="{6D22F896-40B5-4ADD-8801-0D06FADFA095}" type="slidenum">
              <a:rPr lang="en-US" smtClean="0"/>
              <a:t>35</a:t>
            </a:fld>
            <a:endParaRPr lang="en-US" dirty="0"/>
          </a:p>
        </p:txBody>
      </p:sp>
      <p:sp>
        <p:nvSpPr>
          <p:cNvPr id="7" name="Rounded Rectangle 6"/>
          <p:cNvSpPr/>
          <p:nvPr/>
        </p:nvSpPr>
        <p:spPr>
          <a:xfrm>
            <a:off x="326429" y="195579"/>
            <a:ext cx="8510192" cy="64551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232914" y="3176017"/>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29" y="3106516"/>
            <a:ext cx="1756813" cy="993854"/>
          </a:xfrm>
          <a:prstGeom prst="rect">
            <a:avLst/>
          </a:prstGeom>
        </p:spPr>
      </p:pic>
    </p:spTree>
    <p:extLst>
      <p:ext uri="{BB962C8B-B14F-4D97-AF65-F5344CB8AC3E}">
        <p14:creationId xmlns:p14="http://schemas.microsoft.com/office/powerpoint/2010/main" val="3653991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36</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2400" y="2645816"/>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Prema Zakonu komparativnih prednosti, </a:t>
            </a:r>
            <a:r>
              <a:rPr lang="sr-Latn-BA" sz="1600" b="1" i="1" dirty="0" smtClean="0">
                <a:solidFill>
                  <a:srgbClr val="FF9966"/>
                </a:solidFill>
                <a:latin typeface="Times New Roman" panose="02020603050405020304" pitchFamily="18" charset="0"/>
                <a:cs typeface="Times New Roman" panose="02020603050405020304" pitchFamily="18" charset="0"/>
              </a:rPr>
              <a:t>čak i kad je jedna zemlja manje efikasna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(apsolutno zaostaje) </a:t>
            </a:r>
            <a:r>
              <a:rPr lang="sr-Latn-BA" sz="1600" dirty="0" smtClean="0">
                <a:solidFill>
                  <a:srgbClr val="FF9966"/>
                </a:solidFill>
                <a:latin typeface="Times New Roman" panose="02020603050405020304" pitchFamily="18" charset="0"/>
                <a:cs typeface="Times New Roman" panose="02020603050405020304" pitchFamily="18" charset="0"/>
              </a:rPr>
              <a:t>u proizvodnje obe robe</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i dalje postoji osnova za obostrano korisnu razmjenu</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Prva zemlja bi </a:t>
            </a:r>
            <a:r>
              <a:rPr lang="sr-Latn-BA" sz="1600" b="1" dirty="0" smtClean="0">
                <a:solidFill>
                  <a:schemeClr val="accent2"/>
                </a:solidFill>
                <a:latin typeface="Times New Roman" panose="02020603050405020304" pitchFamily="18" charset="0"/>
                <a:cs typeface="Times New Roman" panose="02020603050405020304" pitchFamily="18" charset="0"/>
              </a:rPr>
              <a:t>trebalo da se specijalizuje u proizvodnji i izvozu one robe u kojoj manje zaostaje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 je roba u kojoj zemlja ima komparativnu prednost) i </a:t>
            </a:r>
            <a:r>
              <a:rPr lang="sr-Latn-BA" sz="1600" b="1" dirty="0" smtClean="0">
                <a:solidFill>
                  <a:schemeClr val="tx1"/>
                </a:solidFill>
                <a:latin typeface="Times New Roman" panose="02020603050405020304" pitchFamily="18" charset="0"/>
                <a:cs typeface="Times New Roman" panose="02020603050405020304" pitchFamily="18" charset="0"/>
              </a:rPr>
              <a:t>da uvozi robu u kojoj je njeno komparativno zaostajanje veće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(to je roba u kojoj ta zemlja komparativno zaostaje). </a:t>
            </a:r>
          </a:p>
        </p:txBody>
      </p:sp>
      <p:sp>
        <p:nvSpPr>
          <p:cNvPr id="5" name="Title 1"/>
          <p:cNvSpPr txBox="1">
            <a:spLocks/>
          </p:cNvSpPr>
          <p:nvPr/>
        </p:nvSpPr>
        <p:spPr>
          <a:xfrm>
            <a:off x="3090763" y="1948954"/>
            <a:ext cx="5719862" cy="528466"/>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Obe zemlje zaista dobijaju kada se svaka od njih specijalizuje u proizvodnji i izvozu one robe u kojoj ima </a:t>
            </a:r>
            <a:r>
              <a:rPr lang="sr-Latn-BA" sz="1600" b="1" i="1" dirty="0" smtClean="0">
                <a:solidFill>
                  <a:schemeClr val="accent4"/>
                </a:solidFill>
                <a:latin typeface="Times New Roman" panose="02020603050405020304" pitchFamily="18" charset="0"/>
                <a:cs typeface="Times New Roman" panose="02020603050405020304" pitchFamily="18" charset="0"/>
              </a:rPr>
              <a:t>komparativnu prednost</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Down Arrow 5"/>
          <p:cNvSpPr/>
          <p:nvPr/>
        </p:nvSpPr>
        <p:spPr>
          <a:xfrm>
            <a:off x="7174780" y="1558475"/>
            <a:ext cx="1128408" cy="452083"/>
          </a:xfrm>
          <a:prstGeom prst="downArrow">
            <a:avLst/>
          </a:prstGeom>
          <a:solidFill>
            <a:schemeClr val="bg2">
              <a:lumMod val="9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02400" y="5321425"/>
            <a:ext cx="6362695" cy="10639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Pretpostavke Rikardove teorije komparativnih prednosti: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Komparativne prednosti su analizirane na bazi 2 proizvoda, 2 zemlje,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Svi faktori proizvodnje su izraženi u jedinici rada, </a:t>
            </a:r>
          </a:p>
          <a:p>
            <a:pPr marL="285750" indent="-285750" algn="just">
              <a:buFontTx/>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Količina rada u jedinici vremena je fiksna </a:t>
            </a:r>
          </a:p>
        </p:txBody>
      </p:sp>
      <p:sp>
        <p:nvSpPr>
          <p:cNvPr id="8" name="Title 1"/>
          <p:cNvSpPr txBox="1">
            <a:spLocks/>
          </p:cNvSpPr>
          <p:nvPr/>
        </p:nvSpPr>
        <p:spPr>
          <a:xfrm>
            <a:off x="656666" y="4465324"/>
            <a:ext cx="4080650" cy="395424"/>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Svi učesnici u robnoj razmjeni ostvaruju korist.  </a:t>
            </a:r>
          </a:p>
        </p:txBody>
      </p:sp>
      <p:sp>
        <p:nvSpPr>
          <p:cNvPr id="9" name="Round Diagonal Corner Rectangle 8"/>
          <p:cNvSpPr/>
          <p:nvPr/>
        </p:nvSpPr>
        <p:spPr>
          <a:xfrm>
            <a:off x="5398357" y="4170550"/>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Kapitalisti </a:t>
            </a:r>
            <a:endParaRPr lang="en-GB" dirty="0"/>
          </a:p>
        </p:txBody>
      </p:sp>
      <p:sp>
        <p:nvSpPr>
          <p:cNvPr id="10" name="Round Diagonal Corner Rectangle 9"/>
          <p:cNvSpPr/>
          <p:nvPr/>
        </p:nvSpPr>
        <p:spPr>
          <a:xfrm>
            <a:off x="7083770" y="4170550"/>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Profit </a:t>
            </a:r>
            <a:endParaRPr lang="en-GB" dirty="0"/>
          </a:p>
        </p:txBody>
      </p:sp>
      <p:sp>
        <p:nvSpPr>
          <p:cNvPr id="11" name="Round Diagonal Corner Rectangle 10"/>
          <p:cNvSpPr/>
          <p:nvPr/>
        </p:nvSpPr>
        <p:spPr>
          <a:xfrm>
            <a:off x="5387208" y="4536280"/>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Bankari </a:t>
            </a:r>
            <a:endParaRPr lang="en-GB" dirty="0"/>
          </a:p>
        </p:txBody>
      </p:sp>
      <p:sp>
        <p:nvSpPr>
          <p:cNvPr id="12" name="Round Diagonal Corner Rectangle 11"/>
          <p:cNvSpPr/>
          <p:nvPr/>
        </p:nvSpPr>
        <p:spPr>
          <a:xfrm>
            <a:off x="7061472" y="4527902"/>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Kamate </a:t>
            </a:r>
            <a:endParaRPr lang="en-GB" dirty="0"/>
          </a:p>
        </p:txBody>
      </p:sp>
      <p:sp>
        <p:nvSpPr>
          <p:cNvPr id="13" name="Round Diagonal Corner Rectangle 12"/>
          <p:cNvSpPr/>
          <p:nvPr/>
        </p:nvSpPr>
        <p:spPr>
          <a:xfrm>
            <a:off x="5358955" y="4923091"/>
            <a:ext cx="1607101" cy="3244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Radnici </a:t>
            </a:r>
            <a:endParaRPr lang="en-GB" dirty="0"/>
          </a:p>
        </p:txBody>
      </p:sp>
      <p:sp>
        <p:nvSpPr>
          <p:cNvPr id="14" name="Round Diagonal Corner Rectangle 13"/>
          <p:cNvSpPr/>
          <p:nvPr/>
        </p:nvSpPr>
        <p:spPr>
          <a:xfrm>
            <a:off x="7061472" y="4911895"/>
            <a:ext cx="1607101" cy="32446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Nadnice </a:t>
            </a:r>
            <a:endParaRPr lang="en-GB" dirty="0"/>
          </a:p>
        </p:txBody>
      </p:sp>
      <p:sp>
        <p:nvSpPr>
          <p:cNvPr id="15" name="Left Arrow 14"/>
          <p:cNvSpPr/>
          <p:nvPr/>
        </p:nvSpPr>
        <p:spPr>
          <a:xfrm flipH="1">
            <a:off x="4823934" y="4243680"/>
            <a:ext cx="515566" cy="852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550473" y="1024712"/>
            <a:ext cx="837368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Zakon komparativnih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prednosti -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David Rikardo je 1817.godine objavio Načela političke ekonomije -  kojim je prikazao zakon komparativnih prednosti (jedan od najvažnijih ekonomskih zakona sa velikom praktičnom primjenom). </a:t>
            </a:r>
          </a:p>
        </p:txBody>
      </p:sp>
    </p:spTree>
    <p:extLst>
      <p:ext uri="{BB962C8B-B14F-4D97-AF65-F5344CB8AC3E}">
        <p14:creationId xmlns:p14="http://schemas.microsoft.com/office/powerpoint/2010/main" val="1526349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37</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6" name="Title 1"/>
          <p:cNvSpPr txBox="1">
            <a:spLocks/>
          </p:cNvSpPr>
          <p:nvPr/>
        </p:nvSpPr>
        <p:spPr>
          <a:xfrm>
            <a:off x="729673" y="865225"/>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a:t>
            </a:r>
          </a:p>
        </p:txBody>
      </p:sp>
      <p:sp>
        <p:nvSpPr>
          <p:cNvPr id="7" name="Title 1"/>
          <p:cNvSpPr txBox="1">
            <a:spLocks/>
          </p:cNvSpPr>
          <p:nvPr/>
        </p:nvSpPr>
        <p:spPr>
          <a:xfrm>
            <a:off x="431827" y="1283549"/>
            <a:ext cx="8228353"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da Zemlja X u jednoj jedinici rada proizvede 30m platna i 15kg žita, a zemlja Y u jednoj jedinici rada proizvede 9 m platna i 12kg žita</a:t>
            </a:r>
          </a:p>
          <a:p>
            <a:pPr marL="285750" indent="-285750" algn="just">
              <a:buFont typeface="Courier New" panose="02070309020205020404" pitchFamily="49" charset="0"/>
              <a:buChar char="o"/>
            </a:pPr>
            <a:r>
              <a:rPr lang="sr-Latn-BA" sz="1600" b="1" dirty="0" smtClean="0">
                <a:solidFill>
                  <a:srgbClr val="FF9966"/>
                </a:solidFill>
                <a:latin typeface="Times New Roman" panose="02020603050405020304" pitchFamily="18" charset="0"/>
                <a:cs typeface="Times New Roman" panose="02020603050405020304" pitchFamily="18" charset="0"/>
              </a:rPr>
              <a:t>? Šta kaže ATP a šta RTP? </a:t>
            </a:r>
          </a:p>
        </p:txBody>
      </p:sp>
      <p:graphicFrame>
        <p:nvGraphicFramePr>
          <p:cNvPr id="8" name="Table 7"/>
          <p:cNvGraphicFramePr>
            <a:graphicFrameLocks noGrp="1"/>
          </p:cNvGraphicFramePr>
          <p:nvPr>
            <p:extLst>
              <p:ext uri="{D42A27DB-BD31-4B8C-83A1-F6EECF244321}">
                <p14:modId xmlns:p14="http://schemas.microsoft.com/office/powerpoint/2010/main" val="1309441279"/>
              </p:ext>
            </p:extLst>
          </p:nvPr>
        </p:nvGraphicFramePr>
        <p:xfrm>
          <a:off x="584935" y="2162275"/>
          <a:ext cx="4137892" cy="1097280"/>
        </p:xfrm>
        <a:graphic>
          <a:graphicData uri="http://schemas.openxmlformats.org/drawingml/2006/table">
            <a:tbl>
              <a:tblPr firstRow="1" bandRow="1">
                <a:tableStyleId>{9D7B26C5-4107-4FEC-AEDC-1716B250A1EF}</a:tableStyleId>
              </a:tblPr>
              <a:tblGrid>
                <a:gridCol w="1136072">
                  <a:extLst>
                    <a:ext uri="{9D8B030D-6E8A-4147-A177-3AD203B41FA5}">
                      <a16:colId xmlns:a16="http://schemas.microsoft.com/office/drawing/2014/main" val="2130306166"/>
                    </a:ext>
                  </a:extLst>
                </a:gridCol>
                <a:gridCol w="932874">
                  <a:extLst>
                    <a:ext uri="{9D8B030D-6E8A-4147-A177-3AD203B41FA5}">
                      <a16:colId xmlns:a16="http://schemas.microsoft.com/office/drawing/2014/main" val="3977420346"/>
                    </a:ext>
                  </a:extLst>
                </a:gridCol>
                <a:gridCol w="1034473">
                  <a:extLst>
                    <a:ext uri="{9D8B030D-6E8A-4147-A177-3AD203B41FA5}">
                      <a16:colId xmlns:a16="http://schemas.microsoft.com/office/drawing/2014/main" val="2763985732"/>
                    </a:ext>
                  </a:extLst>
                </a:gridCol>
                <a:gridCol w="1034473">
                  <a:extLst>
                    <a:ext uri="{9D8B030D-6E8A-4147-A177-3AD203B41FA5}">
                      <a16:colId xmlns:a16="http://schemas.microsoft.com/office/drawing/2014/main" val="2844783401"/>
                    </a:ext>
                  </a:extLst>
                </a:gridCol>
              </a:tblGrid>
              <a:tr h="255846">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39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15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12</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27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9" name="Down Arrow 8"/>
          <p:cNvSpPr/>
          <p:nvPr/>
        </p:nvSpPr>
        <p:spPr>
          <a:xfrm>
            <a:off x="3148680" y="3226495"/>
            <a:ext cx="350196" cy="457200"/>
          </a:xfrm>
          <a:prstGeom prst="down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18288" y="3777055"/>
            <a:ext cx="430453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nema apsoultnu prednost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ni u prozvodnji Platna ni Žita </a:t>
            </a:r>
          </a:p>
        </p:txBody>
      </p:sp>
      <p:sp>
        <p:nvSpPr>
          <p:cNvPr id="11" name="Oval 10"/>
          <p:cNvSpPr/>
          <p:nvPr/>
        </p:nvSpPr>
        <p:spPr>
          <a:xfrm>
            <a:off x="359920" y="3361459"/>
            <a:ext cx="1118681" cy="4766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TAP</a:t>
            </a:r>
            <a:endParaRPr lang="en-GB" dirty="0">
              <a:solidFill>
                <a:schemeClr val="tx1"/>
              </a:solidFill>
            </a:endParaRPr>
          </a:p>
        </p:txBody>
      </p:sp>
      <p:sp>
        <p:nvSpPr>
          <p:cNvPr id="12" name="Title 1"/>
          <p:cNvSpPr txBox="1">
            <a:spLocks/>
          </p:cNvSpPr>
          <p:nvPr/>
        </p:nvSpPr>
        <p:spPr>
          <a:xfrm>
            <a:off x="359920" y="4490311"/>
            <a:ext cx="4304539" cy="562230"/>
          </a:xfrm>
          <a:prstGeom prst="rect">
            <a:avLst/>
          </a:prstGeom>
          <a:solidFill>
            <a:schemeClr val="bg1"/>
          </a:solidFill>
          <a:ln w="19050">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nema mogućnost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uključivanja u međunarodnu razmjenu sa ostvarenjem dobiti. </a:t>
            </a:r>
          </a:p>
        </p:txBody>
      </p:sp>
      <p:sp>
        <p:nvSpPr>
          <p:cNvPr id="13" name="Down Arrow 12"/>
          <p:cNvSpPr/>
          <p:nvPr/>
        </p:nvSpPr>
        <p:spPr>
          <a:xfrm>
            <a:off x="3949431" y="4110685"/>
            <a:ext cx="350196" cy="457200"/>
          </a:xfrm>
          <a:prstGeom prst="downArrow">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418287" y="5631928"/>
            <a:ext cx="4236444" cy="998376"/>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će se uključiti u međunarodnu razmjenu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sa onim proizvodom čijom razmjenom ostvaruje najveću moguću prednost</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odnosno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najmanji gubitak </a:t>
            </a:r>
          </a:p>
        </p:txBody>
      </p:sp>
      <p:sp>
        <p:nvSpPr>
          <p:cNvPr id="16" name="Oval 15"/>
          <p:cNvSpPr/>
          <p:nvPr/>
        </p:nvSpPr>
        <p:spPr>
          <a:xfrm>
            <a:off x="418287" y="5160127"/>
            <a:ext cx="1118681" cy="47665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TRP</a:t>
            </a:r>
            <a:endParaRPr lang="en-GB" dirty="0">
              <a:solidFill>
                <a:schemeClr val="tx1"/>
              </a:solidFill>
            </a:endParaRPr>
          </a:p>
        </p:txBody>
      </p:sp>
      <p:sp>
        <p:nvSpPr>
          <p:cNvPr id="17" name="Title 1"/>
          <p:cNvSpPr txBox="1">
            <a:spLocks/>
          </p:cNvSpPr>
          <p:nvPr/>
        </p:nvSpPr>
        <p:spPr>
          <a:xfrm>
            <a:off x="5249692" y="2540368"/>
            <a:ext cx="3396948" cy="1019955"/>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Y ima komparativnu prednost u u proizvodnji žita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jer sa ovim proizvodom ostvaruje </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manji gubitak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nego u proizvodnji platna. </a:t>
            </a: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5249692" y="3683695"/>
            <a:ext cx="3396948" cy="1569241"/>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Y će se uključiti u međunarodnu razmjenu sa proizvodnjom žita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(koje ne proizvodi jefitnije u odnosu na zemlju X) ali ostvaruje manji gubitak nego da se specijalizuje u proizvdnji platna. </a:t>
            </a:r>
          </a:p>
        </p:txBody>
      </p:sp>
      <p:sp>
        <p:nvSpPr>
          <p:cNvPr id="19" name="Title 1"/>
          <p:cNvSpPr txBox="1">
            <a:spLocks/>
          </p:cNvSpPr>
          <p:nvPr/>
        </p:nvSpPr>
        <p:spPr>
          <a:xfrm>
            <a:off x="5258840" y="5439305"/>
            <a:ext cx="3396948" cy="1191000"/>
          </a:xfrm>
          <a:prstGeom prst="rect">
            <a:avLst/>
          </a:prstGeom>
          <a:solidFill>
            <a:schemeClr val="bg1"/>
          </a:solidFill>
          <a:ln w="19050">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Zemlja Y ostvarujući manji gubitak kada uvozi platno nego da ga sama proizvodi, ona ostvaruje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najveću moguću korist od međunarodne razmjene. </a:t>
            </a:r>
          </a:p>
        </p:txBody>
      </p:sp>
    </p:spTree>
    <p:extLst>
      <p:ext uri="{BB962C8B-B14F-4D97-AF65-F5344CB8AC3E}">
        <p14:creationId xmlns:p14="http://schemas.microsoft.com/office/powerpoint/2010/main" val="646064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38</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5" name="Title 1"/>
          <p:cNvSpPr txBox="1">
            <a:spLocks/>
          </p:cNvSpPr>
          <p:nvPr/>
        </p:nvSpPr>
        <p:spPr>
          <a:xfrm>
            <a:off x="729673" y="865225"/>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 – Proizvodnja u jedinici utroška fizičkog rada </a:t>
            </a:r>
            <a:r>
              <a:rPr lang="sr-Latn-BA" sz="1600" b="1" i="1" dirty="0" smtClean="0">
                <a:solidFill>
                  <a:srgbClr val="FFC000"/>
                </a:solidFill>
                <a:latin typeface="Times New Roman" panose="02020603050405020304" pitchFamily="18" charset="0"/>
                <a:cs typeface="Times New Roman" panose="02020603050405020304" pitchFamily="18" charset="0"/>
              </a:rPr>
              <a:t>prije</a:t>
            </a:r>
            <a:r>
              <a:rPr lang="sr-Latn-BA" sz="1600" b="1" i="1" dirty="0" smtClean="0">
                <a:solidFill>
                  <a:schemeClr val="tx2"/>
                </a:solidFill>
                <a:latin typeface="Times New Roman" panose="02020603050405020304" pitchFamily="18" charset="0"/>
                <a:cs typeface="Times New Roman" panose="02020603050405020304" pitchFamily="18" charset="0"/>
              </a:rPr>
              <a:t> i </a:t>
            </a:r>
            <a:r>
              <a:rPr lang="sr-Latn-BA" sz="1600" b="1" i="1" dirty="0" smtClean="0">
                <a:solidFill>
                  <a:schemeClr val="accent5"/>
                </a:solidFill>
                <a:latin typeface="Times New Roman" panose="02020603050405020304" pitchFamily="18" charset="0"/>
                <a:cs typeface="Times New Roman" panose="02020603050405020304" pitchFamily="18" charset="0"/>
              </a:rPr>
              <a:t>poslije</a:t>
            </a:r>
            <a:r>
              <a:rPr lang="sr-Latn-BA" sz="1600" b="1" i="1" dirty="0" smtClean="0">
                <a:solidFill>
                  <a:schemeClr val="tx2"/>
                </a:solidFill>
                <a:latin typeface="Times New Roman" panose="02020603050405020304" pitchFamily="18" charset="0"/>
                <a:cs typeface="Times New Roman" panose="02020603050405020304" pitchFamily="18" charset="0"/>
              </a:rPr>
              <a:t> specijalizacije  </a:t>
            </a:r>
          </a:p>
        </p:txBody>
      </p:sp>
      <p:graphicFrame>
        <p:nvGraphicFramePr>
          <p:cNvPr id="6" name="Table 5"/>
          <p:cNvGraphicFramePr>
            <a:graphicFrameLocks noGrp="1"/>
          </p:cNvGraphicFramePr>
          <p:nvPr>
            <p:extLst>
              <p:ext uri="{D42A27DB-BD31-4B8C-83A1-F6EECF244321}">
                <p14:modId xmlns:p14="http://schemas.microsoft.com/office/powerpoint/2010/main" val="3343700882"/>
              </p:ext>
            </p:extLst>
          </p:nvPr>
        </p:nvGraphicFramePr>
        <p:xfrm>
          <a:off x="729673" y="4569682"/>
          <a:ext cx="3746487" cy="1118532"/>
        </p:xfrm>
        <a:graphic>
          <a:graphicData uri="http://schemas.openxmlformats.org/drawingml/2006/table">
            <a:tbl>
              <a:tblPr firstRow="1" bandRow="1">
                <a:tableStyleId>{9D7B26C5-4107-4FEC-AEDC-1716B250A1EF}</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295572">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t>9</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39</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15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12</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t>27</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7" name="Title 1"/>
          <p:cNvSpPr txBox="1">
            <a:spLocks/>
          </p:cNvSpPr>
          <p:nvPr/>
        </p:nvSpPr>
        <p:spPr>
          <a:xfrm>
            <a:off x="582322" y="1707975"/>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da Zemlja X u jednoj jedinici rada proizvede 30m platna i 15kg žita, a zemlja Y u jednoj jedinici rada proizvede 9 m platna i 12kg žita. I Pp da svaka zemlja ima raspoloživih po 10 jedinica radne snage, te da nema međusobne specijalizacije proizvodnje.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obe zemlje imaju jednaku potrebu za proizvodima i troše za proizvodnju svakog proizvoda polovinu raspoložive količine rada, odgovorite:</a:t>
            </a:r>
          </a:p>
          <a:p>
            <a:pPr marL="342900" indent="-342900" algn="just">
              <a:buAutoNum type="alphaLcParenR"/>
            </a:pPr>
            <a:r>
              <a:rPr lang="sr-Latn-BA" sz="1600" dirty="0" smtClean="0">
                <a:solidFill>
                  <a:srgbClr val="FF9966"/>
                </a:solidFill>
                <a:latin typeface="Times New Roman" panose="02020603050405020304" pitchFamily="18" charset="0"/>
                <a:cs typeface="Times New Roman" panose="02020603050405020304" pitchFamily="18" charset="0"/>
              </a:rPr>
              <a:t>koliko će se realizovati proizvodnje svake zemlje i ukupno sa aspekta svjetske proizvodnje </a:t>
            </a:r>
            <a:r>
              <a:rPr lang="sr-Latn-BA" sz="1600" b="1" dirty="0" smtClean="0">
                <a:solidFill>
                  <a:srgbClr val="FF9966"/>
                </a:solidFill>
                <a:latin typeface="Times New Roman" panose="02020603050405020304" pitchFamily="18" charset="0"/>
                <a:cs typeface="Times New Roman" panose="02020603050405020304" pitchFamily="18" charset="0"/>
              </a:rPr>
              <a:t>bez specijalizacije </a:t>
            </a:r>
          </a:p>
          <a:p>
            <a:pPr marL="342900" indent="-342900" algn="just">
              <a:buFontTx/>
              <a:buAutoNum type="alphaLcParenR"/>
            </a:pPr>
            <a:r>
              <a:rPr lang="sr-Latn-BA" sz="1600" dirty="0">
                <a:solidFill>
                  <a:srgbClr val="FF9966"/>
                </a:solidFill>
                <a:latin typeface="Times New Roman" panose="02020603050405020304" pitchFamily="18" charset="0"/>
                <a:cs typeface="Times New Roman" panose="02020603050405020304" pitchFamily="18" charset="0"/>
              </a:rPr>
              <a:t>koliko će se realizovati proizvodnje svake zemlje i ukupno sa aspekta svjetske proizvodnje </a:t>
            </a:r>
            <a:r>
              <a:rPr lang="sr-Latn-BA" sz="1600" b="1" dirty="0" smtClean="0">
                <a:solidFill>
                  <a:srgbClr val="FF9966"/>
                </a:solidFill>
                <a:latin typeface="Times New Roman" panose="02020603050405020304" pitchFamily="18" charset="0"/>
                <a:cs typeface="Times New Roman" panose="02020603050405020304" pitchFamily="18" charset="0"/>
              </a:rPr>
              <a:t>uz specijalizaciju </a:t>
            </a:r>
          </a:p>
          <a:p>
            <a:pPr algn="just"/>
            <a:r>
              <a:rPr lang="sr-Latn-BA" sz="1600" b="1" i="1" dirty="0" smtClean="0">
                <a:solidFill>
                  <a:schemeClr val="tx1"/>
                </a:solidFill>
                <a:latin typeface="Times New Roman" panose="02020603050405020304" pitchFamily="18" charset="0"/>
                <a:cs typeface="Times New Roman" panose="02020603050405020304" pitchFamily="18" charset="0"/>
              </a:rPr>
              <a:t>Rješenje: </a:t>
            </a:r>
          </a:p>
          <a:p>
            <a:pPr marL="342900" indent="-342900" algn="just">
              <a:buAutoNum type="alphaLcParen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b="1" dirty="0" smtClean="0">
                <a:solidFill>
                  <a:srgbClr val="FF9966"/>
                </a:solidFill>
                <a:latin typeface="Times New Roman" panose="02020603050405020304" pitchFamily="18" charset="0"/>
                <a:cs typeface="Times New Roman" panose="02020603050405020304" pitchFamily="18" charset="0"/>
              </a:rPr>
              <a:t> </a:t>
            </a:r>
          </a:p>
        </p:txBody>
      </p:sp>
      <p:sp>
        <p:nvSpPr>
          <p:cNvPr id="9" name="Title 1"/>
          <p:cNvSpPr txBox="1">
            <a:spLocks/>
          </p:cNvSpPr>
          <p:nvPr/>
        </p:nvSpPr>
        <p:spPr>
          <a:xfrm>
            <a:off x="729673" y="4122732"/>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Proizvodnja u jedinici fizičkoga rada  </a:t>
            </a:r>
            <a:r>
              <a:rPr lang="sr-Latn-BA" sz="1400" b="1" i="1" dirty="0" smtClean="0">
                <a:solidFill>
                  <a:srgbClr val="FFC000"/>
                </a:solidFill>
                <a:latin typeface="Times New Roman" panose="02020603050405020304" pitchFamily="18" charset="0"/>
                <a:cs typeface="Times New Roman" panose="02020603050405020304" pitchFamily="18" charset="0"/>
              </a:rPr>
              <a:t>PRIJE</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specijalizacije  </a:t>
            </a:r>
          </a:p>
        </p:txBody>
      </p:sp>
      <p:graphicFrame>
        <p:nvGraphicFramePr>
          <p:cNvPr id="10" name="Table 9"/>
          <p:cNvGraphicFramePr>
            <a:graphicFrameLocks noGrp="1"/>
          </p:cNvGraphicFramePr>
          <p:nvPr>
            <p:extLst>
              <p:ext uri="{D42A27DB-BD31-4B8C-83A1-F6EECF244321}">
                <p14:modId xmlns:p14="http://schemas.microsoft.com/office/powerpoint/2010/main" val="3934601062"/>
              </p:ext>
            </p:extLst>
          </p:nvPr>
        </p:nvGraphicFramePr>
        <p:xfrm>
          <a:off x="4717340" y="4622436"/>
          <a:ext cx="3746487" cy="1097280"/>
        </p:xfrm>
        <a:graphic>
          <a:graphicData uri="http://schemas.openxmlformats.org/drawingml/2006/table">
            <a:tbl>
              <a:tblPr firstRow="1" bandRow="1">
                <a:tableStyleId>{9D7B26C5-4107-4FEC-AEDC-1716B250A1EF}</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26314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latin typeface="+mn-lt"/>
                          <a:cs typeface="+mn-cs"/>
                        </a:rPr>
                        <a:t>Platno</a:t>
                      </a:r>
                      <a:r>
                        <a:rPr lang="sr-Latn-BA" sz="1200" baseline="0" dirty="0" smtClean="0">
                          <a:latin typeface="+mn-lt"/>
                          <a:cs typeface="+mn-cs"/>
                        </a:rPr>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Times New Roman" panose="02020603050405020304" pitchFamily="18" charset="0"/>
                          <a:cs typeface="Times New Roman" panose="02020603050405020304" pitchFamily="18" charset="0"/>
                        </a:rPr>
                        <a:t>45</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latin typeface="+mn-lt"/>
                          <a:cs typeface="+mn-cs"/>
                        </a:rPr>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latin typeface="+mn-lt"/>
                          <a:cs typeface="+mn-cs"/>
                        </a:rPr>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75</a:t>
                      </a:r>
                      <a:endParaRPr lang="en-GB" sz="12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sr-Latn-BA" sz="1200" dirty="0" smtClean="0">
                          <a:latin typeface="+mn-lt"/>
                          <a:cs typeface="+mn-cs"/>
                        </a:rPr>
                        <a:t>60</a:t>
                      </a:r>
                      <a:endParaRPr lang="en-GB" sz="1200" dirty="0">
                        <a:latin typeface="Times New Roman" panose="02020603050405020304" pitchFamily="18" charset="0"/>
                        <a:cs typeface="Times New Roman" panose="02020603050405020304" pitchFamily="18" charset="0"/>
                      </a:endParaRPr>
                    </a:p>
                  </a:txBody>
                  <a:tcPr>
                    <a:solidFill>
                      <a:srgbClr val="F9E0AD"/>
                    </a:solidFill>
                  </a:tcPr>
                </a:tc>
                <a:tc>
                  <a:txBody>
                    <a:bodyPr/>
                    <a:lstStyle/>
                    <a:p>
                      <a:pPr algn="ctr"/>
                      <a:r>
                        <a:rPr lang="sr-Latn-BA" sz="1200" dirty="0" smtClean="0">
                          <a:latin typeface="+mn-lt"/>
                          <a:cs typeface="+mn-cs"/>
                        </a:rPr>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bl>
          </a:graphicData>
        </a:graphic>
      </p:graphicFrame>
      <p:sp>
        <p:nvSpPr>
          <p:cNvPr id="11" name="Title 1"/>
          <p:cNvSpPr txBox="1">
            <a:spLocks/>
          </p:cNvSpPr>
          <p:nvPr/>
        </p:nvSpPr>
        <p:spPr>
          <a:xfrm>
            <a:off x="4717340" y="3989392"/>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a)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PRIJE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specijalizacije  </a:t>
            </a:r>
          </a:p>
        </p:txBody>
      </p:sp>
      <p:sp>
        <p:nvSpPr>
          <p:cNvPr id="12" name="Title 1"/>
          <p:cNvSpPr txBox="1">
            <a:spLocks/>
          </p:cNvSpPr>
          <p:nvPr/>
        </p:nvSpPr>
        <p:spPr>
          <a:xfrm>
            <a:off x="582321" y="6007648"/>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Za raspoloživih 10 jedinica radne snage, ukupna proizvodnja bez specijalizacije:  iznosi 195 jedinica platna i 135 jedinica žita. </a:t>
            </a:r>
          </a:p>
        </p:txBody>
      </p:sp>
    </p:spTree>
    <p:extLst>
      <p:ext uri="{BB962C8B-B14F-4D97-AF65-F5344CB8AC3E}">
        <p14:creationId xmlns:p14="http://schemas.microsoft.com/office/powerpoint/2010/main" val="2684505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39</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3" y="948923"/>
            <a:ext cx="448290" cy="556034"/>
          </a:xfrm>
          <a:prstGeom prst="rect">
            <a:avLst/>
          </a:prstGeom>
        </p:spPr>
      </p:pic>
      <p:sp>
        <p:nvSpPr>
          <p:cNvPr id="5" name="Title 1"/>
          <p:cNvSpPr txBox="1">
            <a:spLocks/>
          </p:cNvSpPr>
          <p:nvPr/>
        </p:nvSpPr>
        <p:spPr>
          <a:xfrm>
            <a:off x="729673" y="865225"/>
            <a:ext cx="7916968" cy="63973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Teorija relativnih  prednosti – Proizvodnja u okviru raspoloživog rada  </a:t>
            </a:r>
            <a:r>
              <a:rPr lang="sr-Latn-BA" sz="1600" b="1" i="1" dirty="0" smtClean="0">
                <a:solidFill>
                  <a:schemeClr val="accent5"/>
                </a:solidFill>
                <a:latin typeface="Times New Roman" panose="02020603050405020304" pitchFamily="18" charset="0"/>
                <a:cs typeface="Times New Roman" panose="02020603050405020304" pitchFamily="18" charset="0"/>
              </a:rPr>
              <a:t>poslije</a:t>
            </a:r>
            <a:r>
              <a:rPr lang="sr-Latn-BA" sz="1600" b="1" i="1" dirty="0" smtClean="0">
                <a:solidFill>
                  <a:schemeClr val="tx2"/>
                </a:solidFill>
                <a:latin typeface="Times New Roman" panose="02020603050405020304" pitchFamily="18" charset="0"/>
                <a:cs typeface="Times New Roman" panose="02020603050405020304" pitchFamily="18" charset="0"/>
              </a:rPr>
              <a:t> specijalizacije  </a:t>
            </a:r>
          </a:p>
        </p:txBody>
      </p:sp>
      <p:sp>
        <p:nvSpPr>
          <p:cNvPr id="7" name="Title 1"/>
          <p:cNvSpPr txBox="1">
            <a:spLocks/>
          </p:cNvSpPr>
          <p:nvPr/>
        </p:nvSpPr>
        <p:spPr>
          <a:xfrm>
            <a:off x="582321" y="1674433"/>
            <a:ext cx="8064320" cy="487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rgbClr val="FF9966"/>
                </a:solidFill>
                <a:latin typeface="Times New Roman" panose="02020603050405020304" pitchFamily="18" charset="0"/>
                <a:cs typeface="Times New Roman" panose="02020603050405020304" pitchFamily="18" charset="0"/>
              </a:rPr>
              <a:t>b) koliko </a:t>
            </a:r>
            <a:r>
              <a:rPr lang="sr-Latn-BA" sz="1600" dirty="0">
                <a:solidFill>
                  <a:srgbClr val="FF9966"/>
                </a:solidFill>
                <a:latin typeface="Times New Roman" panose="02020603050405020304" pitchFamily="18" charset="0"/>
                <a:cs typeface="Times New Roman" panose="02020603050405020304" pitchFamily="18" charset="0"/>
              </a:rPr>
              <a:t>će se realizovati proizvodnje svake zemlje i ukupno sa aspekta svjetske proizvodnje </a:t>
            </a:r>
            <a:r>
              <a:rPr lang="sr-Latn-BA" sz="1600" dirty="0" smtClean="0">
                <a:solidFill>
                  <a:srgbClr val="FF9966"/>
                </a:solidFill>
                <a:latin typeface="Times New Roman" panose="02020603050405020304" pitchFamily="18" charset="0"/>
                <a:cs typeface="Times New Roman" panose="02020603050405020304" pitchFamily="18" charset="0"/>
              </a:rPr>
              <a:t>UZ specijalizaciju </a:t>
            </a:r>
          </a:p>
          <a:p>
            <a:pPr algn="just"/>
            <a:r>
              <a:rPr lang="sr-Latn-BA" sz="1600" b="1" i="1" dirty="0" smtClean="0">
                <a:solidFill>
                  <a:schemeClr val="tx1"/>
                </a:solidFill>
                <a:latin typeface="Times New Roman" panose="02020603050405020304" pitchFamily="18" charset="0"/>
                <a:cs typeface="Times New Roman" panose="02020603050405020304" pitchFamily="18" charset="0"/>
              </a:rPr>
              <a:t>Rješenje: </a:t>
            </a:r>
          </a:p>
          <a:p>
            <a:pPr marL="342900" indent="-342900" algn="just">
              <a:buAutoNum type="alphaLcParenR"/>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b="1" dirty="0" smtClean="0">
                <a:solidFill>
                  <a:srgbClr val="FF9966"/>
                </a:solidFill>
                <a:latin typeface="Times New Roman" panose="02020603050405020304" pitchFamily="18" charset="0"/>
                <a:cs typeface="Times New Roman" panose="02020603050405020304" pitchFamily="18"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1843740844"/>
              </p:ext>
            </p:extLst>
          </p:nvPr>
        </p:nvGraphicFramePr>
        <p:xfrm>
          <a:off x="582321" y="3025302"/>
          <a:ext cx="3746487" cy="1398838"/>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sr-Latn-BA" sz="1200" dirty="0" smtClean="0"/>
                        <a:t>45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60</a:t>
                      </a:r>
                      <a:endParaRPr lang="en-GB" sz="1200" dirty="0">
                        <a:latin typeface="Times New Roman" panose="02020603050405020304" pitchFamily="18" charset="0"/>
                        <a:cs typeface="Times New Roman" panose="02020603050405020304" pitchFamily="18" charset="0"/>
                      </a:endParaRPr>
                    </a:p>
                  </a:txBody>
                  <a:tcPr>
                    <a:solidFill>
                      <a:schemeClr val="accent5">
                        <a:lumMod val="75000"/>
                        <a:alpha val="20000"/>
                      </a:schemeClr>
                    </a:solidFill>
                  </a:tcPr>
                </a:tc>
                <a:tc>
                  <a:txBody>
                    <a:bodyPr/>
                    <a:lstStyle/>
                    <a:p>
                      <a:pPr algn="ctr"/>
                      <a:r>
                        <a:rPr lang="sr-Latn-BA" sz="1200" dirty="0" smtClean="0"/>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225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105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330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11" name="Title 1"/>
          <p:cNvSpPr txBox="1">
            <a:spLocks/>
          </p:cNvSpPr>
          <p:nvPr/>
        </p:nvSpPr>
        <p:spPr>
          <a:xfrm>
            <a:off x="582321" y="2535296"/>
            <a:ext cx="4449567" cy="31361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PRIJE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specijalizacije  </a:t>
            </a:r>
          </a:p>
        </p:txBody>
      </p:sp>
      <p:sp>
        <p:nvSpPr>
          <p:cNvPr id="12" name="Title 1"/>
          <p:cNvSpPr txBox="1">
            <a:spLocks/>
          </p:cNvSpPr>
          <p:nvPr/>
        </p:nvSpPr>
        <p:spPr>
          <a:xfrm>
            <a:off x="4423805" y="3279567"/>
            <a:ext cx="4107352" cy="108679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Za raspoloživih 10 jedinica radne snage, ukupna proizvodnja </a:t>
            </a:r>
            <a:r>
              <a:rPr lang="sr-Latn-BA" sz="1600" u="sng" dirty="0" smtClean="0">
                <a:solidFill>
                  <a:schemeClr val="tx1"/>
                </a:solidFill>
                <a:latin typeface="Times New Roman" panose="02020603050405020304" pitchFamily="18" charset="0"/>
                <a:cs typeface="Times New Roman" panose="02020603050405020304" pitchFamily="18" charset="0"/>
              </a:rPr>
              <a:t>bez specijalizacije</a:t>
            </a:r>
            <a:r>
              <a:rPr lang="sr-Latn-BA" sz="1600" dirty="0" smtClean="0">
                <a:solidFill>
                  <a:schemeClr val="tx1"/>
                </a:solidFill>
                <a:latin typeface="Times New Roman" panose="02020603050405020304" pitchFamily="18" charset="0"/>
                <a:cs typeface="Times New Roman" panose="02020603050405020304" pitchFamily="18" charset="0"/>
              </a:rPr>
              <a:t>:  iznosi 195 jedinica platna i 135 jedinica žita. </a:t>
            </a:r>
          </a:p>
        </p:txBody>
      </p:sp>
      <p:sp>
        <p:nvSpPr>
          <p:cNvPr id="13" name="Title 1"/>
          <p:cNvSpPr txBox="1">
            <a:spLocks/>
          </p:cNvSpPr>
          <p:nvPr/>
        </p:nvSpPr>
        <p:spPr>
          <a:xfrm>
            <a:off x="505528" y="4598247"/>
            <a:ext cx="4449567" cy="50920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 Proizvodnja </a:t>
            </a:r>
            <a:r>
              <a:rPr lang="sr-Latn-BA" sz="1400" b="1" i="1" dirty="0" smtClean="0">
                <a:solidFill>
                  <a:schemeClr val="accent2"/>
                </a:solidFill>
                <a:latin typeface="Times New Roman" panose="02020603050405020304" pitchFamily="18" charset="0"/>
                <a:cs typeface="Times New Roman" panose="02020603050405020304" pitchFamily="18" charset="0"/>
              </a:rPr>
              <a:t>u okviru raspoloživog rada UZ </a:t>
            </a:r>
            <a:r>
              <a:rPr lang="sr-Latn-BA" sz="1400" b="1" i="1" dirty="0" smtClean="0">
                <a:solidFill>
                  <a:schemeClr val="tx1">
                    <a:lumMod val="65000"/>
                    <a:lumOff val="35000"/>
                  </a:schemeClr>
                </a:solidFill>
                <a:latin typeface="Times New Roman" panose="02020603050405020304" pitchFamily="18" charset="0"/>
                <a:cs typeface="Times New Roman" panose="02020603050405020304" pitchFamily="18" charset="0"/>
              </a:rPr>
              <a:t>specijalizaciju  </a:t>
            </a:r>
          </a:p>
        </p:txBody>
      </p:sp>
      <p:graphicFrame>
        <p:nvGraphicFramePr>
          <p:cNvPr id="15" name="Table 14"/>
          <p:cNvGraphicFramePr>
            <a:graphicFrameLocks noGrp="1"/>
          </p:cNvGraphicFramePr>
          <p:nvPr>
            <p:extLst>
              <p:ext uri="{D42A27DB-BD31-4B8C-83A1-F6EECF244321}">
                <p14:modId xmlns:p14="http://schemas.microsoft.com/office/powerpoint/2010/main" val="202135730"/>
              </p:ext>
            </p:extLst>
          </p:nvPr>
        </p:nvGraphicFramePr>
        <p:xfrm>
          <a:off x="601776" y="5107448"/>
          <a:ext cx="3746487" cy="1398838"/>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255846">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mn-lt"/>
                          <a:cs typeface="+mn-cs"/>
                        </a:rPr>
                        <a:t>300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300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120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300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120</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420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16" name="Title 1"/>
          <p:cNvSpPr txBox="1">
            <a:spLocks/>
          </p:cNvSpPr>
          <p:nvPr/>
        </p:nvSpPr>
        <p:spPr>
          <a:xfrm>
            <a:off x="4423805" y="4940717"/>
            <a:ext cx="4107352" cy="1654636"/>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Mogua ukupna proizvodnja od 420 jedinica rada, i to u zemlji X 300 jedinica rada poslije specijalizacije u odnosu na 225 jedinica prije specijalizacije, a u zemlji Y 120 jedinica rada poslije specijalizacije  u odnosu na 105 jedinica prije specijalizacije.  </a:t>
            </a:r>
          </a:p>
        </p:txBody>
      </p:sp>
    </p:spTree>
    <p:extLst>
      <p:ext uri="{BB962C8B-B14F-4D97-AF65-F5344CB8AC3E}">
        <p14:creationId xmlns:p14="http://schemas.microsoft.com/office/powerpoint/2010/main" val="260069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
        <p:nvSpPr>
          <p:cNvPr id="3" name="Rounded Rectangle 2"/>
          <p:cNvSpPr/>
          <p:nvPr/>
        </p:nvSpPr>
        <p:spPr>
          <a:xfrm>
            <a:off x="371476" y="222856"/>
            <a:ext cx="8086724" cy="774038"/>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Nakon praktičnih i teorijskih vježbi  kroz tematske oblasti </a:t>
            </a:r>
            <a:r>
              <a:rPr lang="sr-Latn-BA" sz="2000" b="1" i="1" dirty="0">
                <a:solidFill>
                  <a:srgbClr val="FF9966"/>
                </a:solidFill>
                <a:latin typeface="Times New Roman" panose="02020603050405020304" pitchFamily="18" charset="0"/>
                <a:cs typeface="Times New Roman" panose="02020603050405020304" pitchFamily="18" charset="0"/>
              </a:rPr>
              <a:t>M</a:t>
            </a:r>
            <a:r>
              <a:rPr lang="sr-Latn-BA" sz="2000" b="1" i="1" dirty="0" smtClean="0">
                <a:solidFill>
                  <a:srgbClr val="FF9966"/>
                </a:solidFill>
                <a:latin typeface="Times New Roman" panose="02020603050405020304" pitchFamily="18" charset="0"/>
                <a:cs typeface="Times New Roman" panose="02020603050405020304" pitchFamily="18" charset="0"/>
              </a:rPr>
              <a:t>eđunarodnih ekonomskih odnosa </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student će biti u mogućnosti da:</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75687" y="1464145"/>
            <a:ext cx="7981985" cy="510515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Klasične i neoklasične teorije međunarodne trgovine, protekcionizam u međunarodnoj trgovini. Uticaj međunarodne trgovine na nacionalni dohodak i međuzavisnost ovih veličina. </a:t>
            </a:r>
          </a:p>
          <a:p>
            <a:pPr algn="just"/>
            <a:endParaRPr lang="sr-Latn-BA" sz="16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Mikroekonomska analiza formiranja cijena u međunarodnoj razmjeni. Odnosi razmjene i elastičnosti u međunarodnoj trgovini. </a:t>
            </a:r>
          </a:p>
          <a:p>
            <a:pPr algn="just"/>
            <a:endParaRPr lang="sr-Latn-BA" sz="16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Teorija i politika instrumenata trgovinske politike: carine i necarinske barijere, uloga transnacionalnih kompanija i globalizacija, pravila u međunarodnoj trgovini: institucionalizacija (uloga GATT-a i WTO).</a:t>
            </a:r>
          </a:p>
          <a:p>
            <a:pPr algn="just"/>
            <a:endParaRPr lang="sr-Latn-BA" sz="16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Međunarodne finansije: platni bilans, pojam, oblici i neravnoteže platnog bilansa, uravnoteženje platnog bilansa, teorije uravnoteženja platnog bilansa.</a:t>
            </a: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Devizni kurs: pojam, vrste, efekti deviznih kurseba, toerije formiranja deviznih kurseva. Devizno tržište.</a:t>
            </a:r>
          </a:p>
          <a:p>
            <a:pPr marL="285750" indent="-285750" algn="just">
              <a:buFont typeface="Wingdings" panose="05000000000000000000" pitchFamily="2" charset="2"/>
              <a:buChar char="ü"/>
            </a:pPr>
            <a:endParaRPr lang="sr-Latn-BA" sz="16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Međunarodno kretanje kapitala, oblici i efekti, evrovalutno tržište.</a:t>
            </a:r>
          </a:p>
          <a:p>
            <a:pPr algn="just"/>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sr-Latn-BA" sz="1600" b="1" dirty="0" smtClean="0">
                <a:solidFill>
                  <a:schemeClr val="bg2">
                    <a:lumMod val="50000"/>
                  </a:schemeClr>
                </a:solidFill>
                <a:latin typeface="Times New Roman" panose="02020603050405020304" pitchFamily="18" charset="0"/>
                <a:cs typeface="Times New Roman" panose="02020603050405020304" pitchFamily="18" charset="0"/>
              </a:rPr>
              <a:t>Međunarodni dugovi – uzroci, indikatori i mogućnosti prevazilaženja dužničkih kriza. Institucije međunarodnog finansiranja: MMF, Svjetska banka i njene afilijacije. Regionalne integracije:oblici regionalnog integrisanja, Evropska unija – razvoj, efekti integrisanja.  </a:t>
            </a:r>
          </a:p>
          <a:p>
            <a:pPr algn="just"/>
            <a:endParaRPr lang="sr-Latn-BA" sz="1600" b="1" dirty="0" smtClean="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65" y="2392200"/>
            <a:ext cx="352425" cy="41400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14" y="1527971"/>
            <a:ext cx="352425" cy="41400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13" y="4589419"/>
            <a:ext cx="424262" cy="414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567" b="60584"/>
          <a:stretch/>
        </p:blipFill>
        <p:spPr>
          <a:xfrm>
            <a:off x="6191250" y="806920"/>
            <a:ext cx="2266950" cy="65722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13" y="3116176"/>
            <a:ext cx="352425" cy="414009"/>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75" y="3988209"/>
            <a:ext cx="352425" cy="414009"/>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12" y="5295056"/>
            <a:ext cx="352425" cy="414009"/>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50" y="5847244"/>
            <a:ext cx="352425" cy="414009"/>
          </a:xfrm>
          <a:prstGeom prst="rect">
            <a:avLst/>
          </a:prstGeom>
        </p:spPr>
      </p:pic>
      <p:sp>
        <p:nvSpPr>
          <p:cNvPr id="6" name="Rounded Rectangle 5"/>
          <p:cNvSpPr/>
          <p:nvPr/>
        </p:nvSpPr>
        <p:spPr>
          <a:xfrm>
            <a:off x="523263" y="1066981"/>
            <a:ext cx="2303064" cy="397164"/>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sr-Latn-BA" b="1" i="1" dirty="0" smtClean="0"/>
              <a:t>Sadržaj</a:t>
            </a:r>
            <a:endParaRPr lang="en-GB" b="1" i="1" dirty="0"/>
          </a:p>
        </p:txBody>
      </p:sp>
    </p:spTree>
    <p:extLst>
      <p:ext uri="{BB962C8B-B14F-4D97-AF65-F5344CB8AC3E}">
        <p14:creationId xmlns:p14="http://schemas.microsoft.com/office/powerpoint/2010/main" val="2958867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40</a:t>
            </a:fld>
            <a:endParaRPr lang="en-US" dirty="0"/>
          </a:p>
        </p:txBody>
      </p:sp>
      <p:cxnSp>
        <p:nvCxnSpPr>
          <p:cNvPr id="5" name="Straight Connector 4"/>
          <p:cNvCxnSpPr/>
          <p:nvPr/>
        </p:nvCxnSpPr>
        <p:spPr>
          <a:xfrm>
            <a:off x="1130915" y="3005228"/>
            <a:ext cx="45319" cy="31645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33473" y="6099339"/>
            <a:ext cx="316476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33473" y="6145652"/>
            <a:ext cx="2743200" cy="25772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latin typeface="Times New Roman" panose="02020603050405020304" pitchFamily="18" charset="0"/>
                <a:cs typeface="Times New Roman" panose="02020603050405020304" pitchFamily="18" charset="0"/>
              </a:rPr>
              <a:t>50         100        150 </a:t>
            </a:r>
            <a:endParaRPr lang="en-GB" sz="14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1130915" y="4426085"/>
            <a:ext cx="1951648" cy="1669737"/>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3944131" y="6151245"/>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Platno </a:t>
            </a:r>
            <a:endParaRPr lang="en-GB" sz="900" dirty="0">
              <a:solidFill>
                <a:schemeClr val="tx1"/>
              </a:solidFill>
            </a:endParaRPr>
          </a:p>
        </p:txBody>
      </p:sp>
      <p:sp>
        <p:nvSpPr>
          <p:cNvPr id="26" name="Oval 25"/>
          <p:cNvSpPr/>
          <p:nvPr/>
        </p:nvSpPr>
        <p:spPr>
          <a:xfrm>
            <a:off x="1427851" y="5378727"/>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a:t>
            </a:r>
            <a:r>
              <a:rPr lang="sr-Latn-BA" sz="1400" dirty="0" smtClean="0">
                <a:solidFill>
                  <a:schemeClr val="tx1"/>
                </a:solidFill>
              </a:rPr>
              <a:t>1</a:t>
            </a:r>
            <a:endParaRPr lang="en-GB" sz="1400" dirty="0">
              <a:solidFill>
                <a:schemeClr val="tx1"/>
              </a:solidFill>
            </a:endParaRPr>
          </a:p>
        </p:txBody>
      </p:sp>
      <p:cxnSp>
        <p:nvCxnSpPr>
          <p:cNvPr id="27" name="Straight Connector 26"/>
          <p:cNvCxnSpPr/>
          <p:nvPr/>
        </p:nvCxnSpPr>
        <p:spPr>
          <a:xfrm flipH="1" flipV="1">
            <a:off x="5750395" y="5057593"/>
            <a:ext cx="387759" cy="1093653"/>
          </a:xfrm>
          <a:prstGeom prst="line">
            <a:avLst/>
          </a:prstGeom>
          <a:ln w="38100">
            <a:solidFill>
              <a:srgbClr val="FF9966"/>
            </a:solidFill>
          </a:ln>
        </p:spPr>
        <p:style>
          <a:lnRef idx="1">
            <a:schemeClr val="accent5"/>
          </a:lnRef>
          <a:fillRef idx="0">
            <a:schemeClr val="accent5"/>
          </a:fillRef>
          <a:effectRef idx="0">
            <a:schemeClr val="accent5"/>
          </a:effectRef>
          <a:fontRef idx="minor">
            <a:schemeClr val="tx1"/>
          </a:fontRef>
        </p:style>
      </p:cxnSp>
      <p:sp>
        <p:nvSpPr>
          <p:cNvPr id="43" name="Title 1"/>
          <p:cNvSpPr txBox="1">
            <a:spLocks/>
          </p:cNvSpPr>
          <p:nvPr/>
        </p:nvSpPr>
        <p:spPr>
          <a:xfrm>
            <a:off x="1946925" y="6449686"/>
            <a:ext cx="3061417" cy="132846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Pp konstantne prinose...</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5" name="Title 1"/>
          <p:cNvSpPr txBox="1">
            <a:spLocks/>
          </p:cNvSpPr>
          <p:nvPr/>
        </p:nvSpPr>
        <p:spPr>
          <a:xfrm>
            <a:off x="1963812" y="3406508"/>
            <a:ext cx="1725357" cy="344133"/>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Zemlja X</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 y="969945"/>
            <a:ext cx="487524" cy="604697"/>
          </a:xfrm>
          <a:prstGeom prst="rect">
            <a:avLst/>
          </a:prstGeom>
        </p:spPr>
      </p:pic>
      <p:sp>
        <p:nvSpPr>
          <p:cNvPr id="29" name="Title 1"/>
          <p:cNvSpPr txBox="1">
            <a:spLocks/>
          </p:cNvSpPr>
          <p:nvPr/>
        </p:nvSpPr>
        <p:spPr>
          <a:xfrm>
            <a:off x="726097" y="817240"/>
            <a:ext cx="7916968" cy="438281"/>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smtClean="0">
                <a:solidFill>
                  <a:schemeClr val="tx2"/>
                </a:solidFill>
                <a:latin typeface="Times New Roman" panose="02020603050405020304" pitchFamily="18" charset="0"/>
                <a:cs typeface="Times New Roman" panose="02020603050405020304" pitchFamily="18" charset="0"/>
              </a:rPr>
              <a:t>Grafički prikaz Teorije komparativnih  prednosti .... </a:t>
            </a:r>
          </a:p>
        </p:txBody>
      </p:sp>
      <p:sp>
        <p:nvSpPr>
          <p:cNvPr id="30" name="Rounded Rectangle 29"/>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1147179358"/>
              </p:ext>
            </p:extLst>
          </p:nvPr>
        </p:nvGraphicFramePr>
        <p:xfrm>
          <a:off x="730261" y="1571342"/>
          <a:ext cx="3746487" cy="1433886"/>
        </p:xfrm>
        <a:graphic>
          <a:graphicData uri="http://schemas.openxmlformats.org/drawingml/2006/table">
            <a:tbl>
              <a:tblPr firstRow="1" bandRow="1">
                <a:tableStyleId>{3B4B98B0-60AC-42C2-AFA5-B58CD77FA1E5}</a:tableStyleId>
              </a:tblPr>
              <a:tblGrid>
                <a:gridCol w="1028610">
                  <a:extLst>
                    <a:ext uri="{9D8B030D-6E8A-4147-A177-3AD203B41FA5}">
                      <a16:colId xmlns:a16="http://schemas.microsoft.com/office/drawing/2014/main" val="2130306166"/>
                    </a:ext>
                  </a:extLst>
                </a:gridCol>
                <a:gridCol w="844633">
                  <a:extLst>
                    <a:ext uri="{9D8B030D-6E8A-4147-A177-3AD203B41FA5}">
                      <a16:colId xmlns:a16="http://schemas.microsoft.com/office/drawing/2014/main" val="3977420346"/>
                    </a:ext>
                  </a:extLst>
                </a:gridCol>
                <a:gridCol w="936622">
                  <a:extLst>
                    <a:ext uri="{9D8B030D-6E8A-4147-A177-3AD203B41FA5}">
                      <a16:colId xmlns:a16="http://schemas.microsoft.com/office/drawing/2014/main" val="2763985732"/>
                    </a:ext>
                  </a:extLst>
                </a:gridCol>
                <a:gridCol w="936622">
                  <a:extLst>
                    <a:ext uri="{9D8B030D-6E8A-4147-A177-3AD203B41FA5}">
                      <a16:colId xmlns:a16="http://schemas.microsoft.com/office/drawing/2014/main" val="2844783401"/>
                    </a:ext>
                  </a:extLst>
                </a:gridCol>
              </a:tblGrid>
              <a:tr h="301558">
                <a:tc>
                  <a:txBody>
                    <a:bodyPr/>
                    <a:lstStyle/>
                    <a:p>
                      <a:endParaRPr lang="en-GB" sz="1200" dirty="0">
                        <a:latin typeface="Times New Roman" panose="02020603050405020304" pitchFamily="18" charset="0"/>
                        <a:cs typeface="Times New Roman" panose="02020603050405020304" pitchFamily="18" charset="0"/>
                      </a:endParaRPr>
                    </a:p>
                  </a:txBody>
                  <a:tcPr/>
                </a:tc>
                <a:tc gridSpan="2">
                  <a:txBody>
                    <a:bodyPr/>
                    <a:lstStyle/>
                    <a:p>
                      <a:pPr algn="ctr"/>
                      <a:r>
                        <a:rPr lang="sr-Latn-BA" sz="1200" dirty="0" smtClean="0"/>
                        <a:t>Zemlja </a:t>
                      </a:r>
                      <a:endParaRPr lang="en-GB" sz="1200" dirty="0">
                        <a:latin typeface="Times New Roman" panose="02020603050405020304" pitchFamily="18" charset="0"/>
                        <a:cs typeface="Times New Roman" panose="02020603050405020304" pitchFamily="18" charset="0"/>
                      </a:endParaRPr>
                    </a:p>
                  </a:txBody>
                  <a:tcPr/>
                </a:tc>
                <a:tc hMerge="1">
                  <a:txBody>
                    <a:bodyPr/>
                    <a:lstStyle/>
                    <a:p>
                      <a:endParaRPr lang="en-GB" sz="1400" dirty="0">
                        <a:latin typeface="Times New Roman" panose="02020603050405020304" pitchFamily="18" charset="0"/>
                        <a:cs typeface="Times New Roman" panose="02020603050405020304" pitchFamily="18" charset="0"/>
                      </a:endParaRPr>
                    </a:p>
                  </a:txBody>
                  <a:tcPr/>
                </a:tc>
                <a:tc>
                  <a:txBody>
                    <a:bodyPr/>
                    <a:lstStyle/>
                    <a:p>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2106713"/>
                  </a:ext>
                </a:extLst>
              </a:tr>
              <a:tr h="309368">
                <a:tc>
                  <a:txBody>
                    <a:bodyPr/>
                    <a:lstStyle/>
                    <a:p>
                      <a:pPr algn="ctr"/>
                      <a:r>
                        <a:rPr lang="sr-Latn-BA" sz="1200" dirty="0" smtClean="0"/>
                        <a:t>Proizvod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X</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Y</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416641"/>
                  </a:ext>
                </a:extLst>
              </a:tr>
              <a:tr h="255846">
                <a:tc>
                  <a:txBody>
                    <a:bodyPr/>
                    <a:lstStyle/>
                    <a:p>
                      <a:pPr algn="ctr"/>
                      <a:r>
                        <a:rPr lang="sr-Latn-BA" sz="1200" dirty="0" smtClean="0"/>
                        <a:t>Platno</a:t>
                      </a:r>
                      <a:r>
                        <a:rPr lang="sr-Latn-BA" sz="1200" baseline="0" dirty="0" smtClean="0"/>
                        <a:t>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150</a:t>
                      </a:r>
                      <a:endParaRPr lang="en-GB" sz="120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sr-Latn-BA" sz="1200" dirty="0" smtClean="0"/>
                        <a:t>45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195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098333"/>
                  </a:ext>
                </a:extLst>
              </a:tr>
              <a:tr h="255846">
                <a:tc>
                  <a:txBody>
                    <a:bodyPr/>
                    <a:lstStyle/>
                    <a:p>
                      <a:pPr algn="ctr"/>
                      <a:r>
                        <a:rPr lang="sr-Latn-BA" sz="1200" baseline="0" dirty="0" smtClean="0"/>
                        <a:t>Žito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75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t>60</a:t>
                      </a:r>
                      <a:endParaRPr lang="en-GB" sz="1200" dirty="0">
                        <a:latin typeface="Times New Roman" panose="02020603050405020304" pitchFamily="18" charset="0"/>
                        <a:cs typeface="Times New Roman" panose="02020603050405020304" pitchFamily="18" charset="0"/>
                      </a:endParaRPr>
                    </a:p>
                  </a:txBody>
                  <a:tcPr>
                    <a:solidFill>
                      <a:schemeClr val="accent5">
                        <a:lumMod val="75000"/>
                        <a:alpha val="20000"/>
                      </a:schemeClr>
                    </a:solidFill>
                  </a:tcPr>
                </a:tc>
                <a:tc>
                  <a:txBody>
                    <a:bodyPr/>
                    <a:lstStyle/>
                    <a:p>
                      <a:pPr algn="ctr"/>
                      <a:r>
                        <a:rPr lang="sr-Latn-BA" sz="1200" dirty="0" smtClean="0"/>
                        <a:t>135</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7917"/>
                  </a:ext>
                </a:extLst>
              </a:tr>
              <a:tr h="255846">
                <a:tc>
                  <a:txBody>
                    <a:bodyPr/>
                    <a:lstStyle/>
                    <a:p>
                      <a:pPr algn="ctr"/>
                      <a:r>
                        <a:rPr lang="sr-Latn-BA" sz="1200" dirty="0" smtClean="0"/>
                        <a:t>Ukupno </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225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105</a:t>
                      </a:r>
                      <a:endParaRPr lang="en-GB" sz="1200" dirty="0">
                        <a:latin typeface="Times New Roman" panose="02020603050405020304" pitchFamily="18" charset="0"/>
                        <a:cs typeface="Times New Roman" panose="02020603050405020304" pitchFamily="18" charset="0"/>
                      </a:endParaRPr>
                    </a:p>
                  </a:txBody>
                  <a:tcPr/>
                </a:tc>
                <a:tc>
                  <a:txBody>
                    <a:bodyPr/>
                    <a:lstStyle/>
                    <a:p>
                      <a:pPr algn="ctr"/>
                      <a:r>
                        <a:rPr lang="sr-Latn-BA" sz="1200" dirty="0" smtClean="0">
                          <a:latin typeface="Times New Roman" panose="02020603050405020304" pitchFamily="18" charset="0"/>
                          <a:cs typeface="Times New Roman" panose="02020603050405020304" pitchFamily="18" charset="0"/>
                        </a:rPr>
                        <a:t>330</a:t>
                      </a:r>
                      <a:endParaRPr lang="en-GB"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00737"/>
                  </a:ext>
                </a:extLst>
              </a:tr>
            </a:tbl>
          </a:graphicData>
        </a:graphic>
      </p:graphicFrame>
      <p:sp>
        <p:nvSpPr>
          <p:cNvPr id="34" name="Oval 33"/>
          <p:cNvSpPr/>
          <p:nvPr/>
        </p:nvSpPr>
        <p:spPr>
          <a:xfrm>
            <a:off x="0" y="2847277"/>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Žito </a:t>
            </a:r>
            <a:endParaRPr lang="en-GB" sz="900" dirty="0">
              <a:solidFill>
                <a:schemeClr val="tx1"/>
              </a:solidFill>
            </a:endParaRPr>
          </a:p>
        </p:txBody>
      </p:sp>
      <p:sp>
        <p:nvSpPr>
          <p:cNvPr id="6" name="Rounded Rectangle 5"/>
          <p:cNvSpPr/>
          <p:nvPr/>
        </p:nvSpPr>
        <p:spPr>
          <a:xfrm>
            <a:off x="581840" y="3166450"/>
            <a:ext cx="514214" cy="293710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latin typeface="Times New Roman" panose="02020603050405020304" pitchFamily="18" charset="0"/>
                <a:cs typeface="Times New Roman" panose="02020603050405020304" pitchFamily="18" charset="0"/>
              </a:rPr>
              <a:t>100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90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80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70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60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50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40</a:t>
            </a:r>
          </a:p>
          <a:p>
            <a:pPr algn="ctr"/>
            <a:endParaRPr lang="en-GB" sz="1400" dirty="0">
              <a:latin typeface="Times New Roman" panose="02020603050405020304" pitchFamily="18" charset="0"/>
              <a:cs typeface="Times New Roman" panose="02020603050405020304" pitchFamily="18" charset="0"/>
            </a:endParaRPr>
          </a:p>
        </p:txBody>
      </p:sp>
      <p:sp>
        <p:nvSpPr>
          <p:cNvPr id="38" name="Oval 37"/>
          <p:cNvSpPr/>
          <p:nvPr/>
        </p:nvSpPr>
        <p:spPr>
          <a:xfrm>
            <a:off x="2150057" y="5057593"/>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Q2</a:t>
            </a:r>
            <a:endParaRPr lang="en-GB" sz="1400" dirty="0">
              <a:solidFill>
                <a:schemeClr val="tx1"/>
              </a:solidFill>
            </a:endParaRPr>
          </a:p>
        </p:txBody>
      </p:sp>
      <p:cxnSp>
        <p:nvCxnSpPr>
          <p:cNvPr id="39" name="Straight Connector 38"/>
          <p:cNvCxnSpPr/>
          <p:nvPr/>
        </p:nvCxnSpPr>
        <p:spPr>
          <a:xfrm flipH="1">
            <a:off x="5645566" y="2946586"/>
            <a:ext cx="4175" cy="31645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065937" y="3186430"/>
            <a:ext cx="514214" cy="293710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smtClean="0">
                <a:solidFill>
                  <a:schemeClr val="tx1"/>
                </a:solidFill>
                <a:latin typeface="Times New Roman" panose="02020603050405020304" pitchFamily="18" charset="0"/>
                <a:cs typeface="Times New Roman" panose="02020603050405020304" pitchFamily="18" charset="0"/>
              </a:rPr>
              <a:t>100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90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80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70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60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50</a:t>
            </a:r>
          </a:p>
          <a:p>
            <a:pPr algn="ctr"/>
            <a:endParaRPr lang="sr-Latn-BA" sz="1400" dirty="0">
              <a:solidFill>
                <a:schemeClr val="tx1"/>
              </a:solidFill>
              <a:latin typeface="Times New Roman" panose="02020603050405020304" pitchFamily="18" charset="0"/>
              <a:cs typeface="Times New Roman" panose="02020603050405020304" pitchFamily="18" charset="0"/>
            </a:endParaRPr>
          </a:p>
          <a:p>
            <a:pPr algn="ctr"/>
            <a:r>
              <a:rPr lang="sr-Latn-BA" sz="1400" dirty="0" smtClean="0">
                <a:solidFill>
                  <a:schemeClr val="tx1"/>
                </a:solidFill>
                <a:latin typeface="Times New Roman" panose="02020603050405020304" pitchFamily="18" charset="0"/>
                <a:cs typeface="Times New Roman" panose="02020603050405020304" pitchFamily="18" charset="0"/>
              </a:rPr>
              <a:t>40</a:t>
            </a:r>
          </a:p>
          <a:p>
            <a:pPr algn="ctr"/>
            <a:endParaRPr lang="en-GB" sz="1400" dirty="0">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flipH="1">
            <a:off x="5645861" y="6109664"/>
            <a:ext cx="316476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608301" y="6145651"/>
            <a:ext cx="2743200" cy="257721"/>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latin typeface="Times New Roman" panose="02020603050405020304" pitchFamily="18" charset="0"/>
                <a:cs typeface="Times New Roman" panose="02020603050405020304" pitchFamily="18" charset="0"/>
              </a:rPr>
              <a:t>50         100        150 </a:t>
            </a:r>
            <a:endParaRPr lang="en-GB" sz="1400" b="1" dirty="0">
              <a:solidFill>
                <a:schemeClr val="tx1"/>
              </a:solidFill>
              <a:latin typeface="Times New Roman" panose="02020603050405020304" pitchFamily="18" charset="0"/>
              <a:cs typeface="Times New Roman" panose="02020603050405020304" pitchFamily="18" charset="0"/>
            </a:endParaRPr>
          </a:p>
        </p:txBody>
      </p:sp>
      <p:sp>
        <p:nvSpPr>
          <p:cNvPr id="47" name="Oval 46"/>
          <p:cNvSpPr/>
          <p:nvPr/>
        </p:nvSpPr>
        <p:spPr>
          <a:xfrm>
            <a:off x="8053682" y="6126115"/>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Platno </a:t>
            </a:r>
            <a:endParaRPr lang="en-GB" sz="900" dirty="0">
              <a:solidFill>
                <a:schemeClr val="tx1"/>
              </a:solidFill>
            </a:endParaRPr>
          </a:p>
        </p:txBody>
      </p:sp>
      <p:sp>
        <p:nvSpPr>
          <p:cNvPr id="50" name="Oval 49"/>
          <p:cNvSpPr/>
          <p:nvPr/>
        </p:nvSpPr>
        <p:spPr>
          <a:xfrm>
            <a:off x="4598638" y="2843303"/>
            <a:ext cx="1038564" cy="32385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900" dirty="0" smtClean="0">
                <a:solidFill>
                  <a:schemeClr val="tx1"/>
                </a:solidFill>
              </a:rPr>
              <a:t>Žito </a:t>
            </a:r>
            <a:endParaRPr lang="en-GB" sz="900" dirty="0">
              <a:solidFill>
                <a:schemeClr val="tx1"/>
              </a:solidFill>
            </a:endParaRPr>
          </a:p>
        </p:txBody>
      </p:sp>
      <p:sp>
        <p:nvSpPr>
          <p:cNvPr id="51" name="Title 1"/>
          <p:cNvSpPr txBox="1">
            <a:spLocks/>
          </p:cNvSpPr>
          <p:nvPr/>
        </p:nvSpPr>
        <p:spPr>
          <a:xfrm>
            <a:off x="6365564" y="3286212"/>
            <a:ext cx="1725357" cy="344133"/>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Zemlja Y</a:t>
            </a:r>
          </a:p>
          <a:p>
            <a:endParaRPr lang="sr-Latn-BA" sz="16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sr-Latn-BA" sz="16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2" name="Oval 51"/>
          <p:cNvSpPr/>
          <p:nvPr/>
        </p:nvSpPr>
        <p:spPr>
          <a:xfrm>
            <a:off x="5478264" y="5724885"/>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a:t>
            </a:r>
            <a:r>
              <a:rPr lang="sr-Latn-BA" sz="1400" dirty="0" smtClean="0">
                <a:solidFill>
                  <a:schemeClr val="tx1"/>
                </a:solidFill>
              </a:rPr>
              <a:t>1</a:t>
            </a:r>
            <a:endParaRPr lang="en-GB" sz="1400" dirty="0">
              <a:solidFill>
                <a:schemeClr val="tx1"/>
              </a:solidFill>
            </a:endParaRPr>
          </a:p>
        </p:txBody>
      </p:sp>
      <p:sp>
        <p:nvSpPr>
          <p:cNvPr id="53" name="Oval 52"/>
          <p:cNvSpPr/>
          <p:nvPr/>
        </p:nvSpPr>
        <p:spPr>
          <a:xfrm>
            <a:off x="6227128" y="5233472"/>
            <a:ext cx="659890" cy="20336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Q2</a:t>
            </a:r>
            <a:endParaRPr lang="en-GB" sz="1400" dirty="0">
              <a:solidFill>
                <a:schemeClr val="tx1"/>
              </a:solidFill>
            </a:endParaRPr>
          </a:p>
        </p:txBody>
      </p:sp>
      <p:sp>
        <p:nvSpPr>
          <p:cNvPr id="54" name="Title 1"/>
          <p:cNvSpPr txBox="1">
            <a:spLocks/>
          </p:cNvSpPr>
          <p:nvPr/>
        </p:nvSpPr>
        <p:spPr>
          <a:xfrm>
            <a:off x="4476748" y="1285906"/>
            <a:ext cx="4248532" cy="1538119"/>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smtClean="0">
                <a:solidFill>
                  <a:schemeClr val="tx1"/>
                </a:solidFill>
                <a:latin typeface="Times New Roman" panose="02020603050405020304" pitchFamily="18" charset="0"/>
                <a:cs typeface="Times New Roman" panose="02020603050405020304" pitchFamily="18" charset="0"/>
              </a:rPr>
              <a:t>Kriva x1-y1 →proizvodne mogućnosti zemlje X/Y</a:t>
            </a:r>
          </a:p>
          <a:p>
            <a:pPr algn="just"/>
            <a:r>
              <a:rPr lang="sr-Latn-BA" sz="1400" dirty="0" smtClean="0">
                <a:solidFill>
                  <a:schemeClr val="tx1"/>
                </a:solidFill>
                <a:latin typeface="Times New Roman" panose="02020603050405020304" pitchFamily="18" charset="0"/>
                <a:cs typeface="Times New Roman" panose="02020603050405020304" pitchFamily="18" charset="0"/>
              </a:rPr>
              <a:t>Proizvodnja proizvoda Q1 → proizvodnja ispod proizvodnih mogućnosti (ne postoji puna zaposlenost kapaciteta) </a:t>
            </a:r>
          </a:p>
          <a:p>
            <a:pPr algn="just"/>
            <a:r>
              <a:rPr lang="sr-Latn-BA" sz="1400" dirty="0" smtClean="0">
                <a:solidFill>
                  <a:schemeClr val="tx1"/>
                </a:solidFill>
                <a:latin typeface="Times New Roman" panose="02020603050405020304" pitchFamily="18" charset="0"/>
                <a:cs typeface="Times New Roman" panose="02020603050405020304" pitchFamily="18" charset="0"/>
              </a:rPr>
              <a:t>Proizvodnja </a:t>
            </a:r>
            <a:r>
              <a:rPr lang="sr-Latn-BA" sz="1400" dirty="0">
                <a:solidFill>
                  <a:schemeClr val="tx1"/>
                </a:solidFill>
                <a:latin typeface="Times New Roman" panose="02020603050405020304" pitchFamily="18" charset="0"/>
                <a:cs typeface="Times New Roman" panose="02020603050405020304" pitchFamily="18" charset="0"/>
              </a:rPr>
              <a:t>proizvoda </a:t>
            </a:r>
            <a:r>
              <a:rPr lang="sr-Latn-BA" sz="1400" dirty="0" smtClean="0">
                <a:solidFill>
                  <a:schemeClr val="tx1"/>
                </a:solidFill>
                <a:latin typeface="Times New Roman" panose="02020603050405020304" pitchFamily="18" charset="0"/>
                <a:cs typeface="Times New Roman" panose="02020603050405020304" pitchFamily="18" charset="0"/>
              </a:rPr>
              <a:t>Q2 </a:t>
            </a:r>
            <a:r>
              <a:rPr lang="sr-Latn-BA" sz="1400" dirty="0">
                <a:solidFill>
                  <a:schemeClr val="tx1"/>
                </a:solidFill>
                <a:latin typeface="Times New Roman" panose="02020603050405020304" pitchFamily="18" charset="0"/>
                <a:cs typeface="Times New Roman" panose="02020603050405020304" pitchFamily="18" charset="0"/>
              </a:rPr>
              <a:t>→ proizvodnja </a:t>
            </a:r>
            <a:r>
              <a:rPr lang="sr-Latn-BA" sz="1400" dirty="0" smtClean="0">
                <a:solidFill>
                  <a:schemeClr val="tx1"/>
                </a:solidFill>
                <a:latin typeface="Times New Roman" panose="02020603050405020304" pitchFamily="18" charset="0"/>
                <a:cs typeface="Times New Roman" panose="02020603050405020304" pitchFamily="18" charset="0"/>
              </a:rPr>
              <a:t>van </a:t>
            </a:r>
            <a:r>
              <a:rPr lang="sr-Latn-BA" sz="1400" dirty="0">
                <a:solidFill>
                  <a:schemeClr val="tx1"/>
                </a:solidFill>
                <a:latin typeface="Times New Roman" panose="02020603050405020304" pitchFamily="18" charset="0"/>
                <a:cs typeface="Times New Roman" panose="02020603050405020304" pitchFamily="18" charset="0"/>
              </a:rPr>
              <a:t>proizvodnih </a:t>
            </a:r>
            <a:r>
              <a:rPr lang="sr-Latn-BA" sz="1400" dirty="0" smtClean="0">
                <a:solidFill>
                  <a:schemeClr val="tx1"/>
                </a:solidFill>
                <a:latin typeface="Times New Roman" panose="02020603050405020304" pitchFamily="18" charset="0"/>
                <a:cs typeface="Times New Roman" panose="02020603050405020304" pitchFamily="18" charset="0"/>
              </a:rPr>
              <a:t>mogućnosti.</a:t>
            </a:r>
          </a:p>
        </p:txBody>
      </p:sp>
    </p:spTree>
    <p:extLst>
      <p:ext uri="{BB962C8B-B14F-4D97-AF65-F5344CB8AC3E}">
        <p14:creationId xmlns:p14="http://schemas.microsoft.com/office/powerpoint/2010/main" val="1612655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41</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42511" y="1005589"/>
            <a:ext cx="2388524" cy="356375"/>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Osnovni nedostaci TRP</a:t>
            </a:r>
            <a:endParaRPr lang="en-GB" sz="1600" dirty="0"/>
          </a:p>
        </p:txBody>
      </p:sp>
      <p:sp>
        <p:nvSpPr>
          <p:cNvPr id="5" name="Title 1"/>
          <p:cNvSpPr txBox="1">
            <a:spLocks/>
          </p:cNvSpPr>
          <p:nvPr/>
        </p:nvSpPr>
        <p:spPr>
          <a:xfrm>
            <a:off x="3180945" y="913955"/>
            <a:ext cx="5559616" cy="5492533"/>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Statički elementi teorije</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Posmatra komparativne prednosti na bazi međunarodne razmjene u određenom datom vremenu.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Pp razmatranje jeste razmjena između 2 proizvoda, između 2 zemlje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Komparativne prednosti posmatra kroz utrošak samo jednog faktora proizvodnje (tj.Q utrošenog rada)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Ostali faktori (koji svojom raspoloživošću mogu odrediti nivo komparativnih prednosti) zanemareni su.</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Perfektna mobilnost faktora proizvodnje unutar granica jedne zemlje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Perfektna nemobilnost faktora proizvodnje između pojedinih zemalja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efekta transportnih troškova na komparativne prednosti jedne zemlje (trnasportni troškovi zbog geograf.udaljenosti mogu neutralisati komparativne prednosti)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 posmatra dinamički element učešća rada u proizvodnji jednog proizvoda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 uključuje element potražnje za robom koji može da koriguje komparativnu prednost, samo gleda ponudu </a:t>
            </a:r>
          </a:p>
          <a:p>
            <a:pPr marL="285750" indent="-285750" algn="just">
              <a:buFont typeface="Courier New" panose="02070309020205020404" pitchFamily="49" charset="0"/>
              <a:buChar char="o"/>
            </a:pP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521994" y="2864470"/>
            <a:ext cx="1209041"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zanemaruje</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2828757" y="2604260"/>
            <a:ext cx="492035" cy="857308"/>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82384" y="1458914"/>
            <a:ext cx="1418955" cy="612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Rikardo </a:t>
            </a:r>
            <a:endParaRPr lang="en-GB" dirty="0"/>
          </a:p>
        </p:txBody>
      </p:sp>
      <p:sp>
        <p:nvSpPr>
          <p:cNvPr id="10" name="Bent Arrow 9"/>
          <p:cNvSpPr/>
          <p:nvPr/>
        </p:nvSpPr>
        <p:spPr>
          <a:xfrm flipV="1">
            <a:off x="817124" y="2117702"/>
            <a:ext cx="693237" cy="10836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83580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42</a:t>
            </a:fld>
            <a:endParaRPr lang="en-US" dirty="0"/>
          </a:p>
        </p:txBody>
      </p:sp>
      <p:sp>
        <p:nvSpPr>
          <p:cNvPr id="3" name="Rounded Rectangle 2"/>
          <p:cNvSpPr/>
          <p:nvPr/>
        </p:nvSpPr>
        <p:spPr>
          <a:xfrm>
            <a:off x="281383" y="213457"/>
            <a:ext cx="8529242" cy="516216"/>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T</a:t>
            </a:r>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eorija međunarodne trgovine...TEORIJA RELATIVNE  PREDNOSTI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31991" y="913955"/>
            <a:ext cx="2388524" cy="827296"/>
          </a:xfrm>
          <a:prstGeom prst="roundRect">
            <a:avLst/>
          </a:prstGeom>
          <a:solidFill>
            <a:schemeClr val="bg1">
              <a:lumMod val="8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smtClean="0"/>
              <a:t>Odgovor na nedostatak Rikardove teorije </a:t>
            </a:r>
            <a:endParaRPr lang="en-GB" sz="1600" dirty="0"/>
          </a:p>
        </p:txBody>
      </p:sp>
      <p:sp>
        <p:nvSpPr>
          <p:cNvPr id="5" name="Title 1"/>
          <p:cNvSpPr txBox="1">
            <a:spLocks/>
          </p:cNvSpPr>
          <p:nvPr/>
        </p:nvSpPr>
        <p:spPr>
          <a:xfrm>
            <a:off x="104968" y="3493557"/>
            <a:ext cx="8454054" cy="281840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Korist od međunarodne razmjene ne zavisi samo od komparativnih prednosti u vidu količine utrošenog ljudskog rada.</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Ako je potražnja &gt;ponude →cijena proizvoda na svjetskom tržištu će biti veća kao i korist od međunarodne razmjene (za zemlju čiji se proizvod više traži na tržištu). </a:t>
            </a:r>
          </a:p>
          <a:p>
            <a:pPr marL="285750" indent="-285750" algn="just">
              <a:buFont typeface="Courier New" panose="02070309020205020404" pitchFamily="49" charset="0"/>
              <a:buChar char="o"/>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Potražnja ima prednosti, jer formiranje cijena na međunarodnom tržištu zavisi od odnosa ponude i tražnje, i potražnja može formirati cijenu proizvoda drugačiju od one koja bi bila po teoriji komparativnih prednosti. </a:t>
            </a:r>
          </a:p>
          <a:p>
            <a:pPr marL="285750" indent="-285750" algn="just">
              <a:buFont typeface="Courier New" panose="02070309020205020404" pitchFamily="49" charset="0"/>
              <a:buChar char="o"/>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Dinamički efekat (terms of trade)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ako zemlja X za jednaku količinu izvoza proizvoda (A) u dva posmatrana perioda može da uveze iz zemlje Y veću vrijednost proizvoda (B) u posmatranom periodu u odnosu na prethodni period,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odnosi razmjene za zemlju X su se poboljšali.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Istovremeno</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odnosi razmjene za zemlju Y su se pogoršali. </a:t>
            </a:r>
          </a:p>
        </p:txBody>
      </p:sp>
      <p:sp>
        <p:nvSpPr>
          <p:cNvPr id="6" name="Title 1"/>
          <p:cNvSpPr txBox="1">
            <a:spLocks/>
          </p:cNvSpPr>
          <p:nvPr/>
        </p:nvSpPr>
        <p:spPr>
          <a:xfrm>
            <a:off x="3074774" y="940355"/>
            <a:ext cx="4230698"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dinamičkog karaktera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Right Arrow 6"/>
          <p:cNvSpPr/>
          <p:nvPr/>
        </p:nvSpPr>
        <p:spPr>
          <a:xfrm rot="5400000">
            <a:off x="5770006" y="2781160"/>
            <a:ext cx="492035" cy="857308"/>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882830" y="1847621"/>
            <a:ext cx="2639132" cy="1097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latin typeface="Times New Roman" panose="02020603050405020304" pitchFamily="18" charset="0"/>
                <a:cs typeface="Times New Roman" panose="02020603050405020304" pitchFamily="18" charset="0"/>
              </a:rPr>
              <a:t>Džon Stjuart Mil (John Stjuart </a:t>
            </a:r>
            <a:r>
              <a:rPr lang="sr-Latn-BA" sz="1600" b="1" dirty="0" smtClean="0">
                <a:latin typeface="Times New Roman" panose="02020603050405020304" pitchFamily="18" charset="0"/>
                <a:cs typeface="Times New Roman" panose="02020603050405020304" pitchFamily="18" charset="0"/>
              </a:rPr>
              <a:t>Mill) 1806 </a:t>
            </a:r>
            <a:r>
              <a:rPr lang="sr-Latn-BA" sz="1600" b="1" dirty="0">
                <a:latin typeface="Times New Roman" panose="02020603050405020304" pitchFamily="18" charset="0"/>
                <a:cs typeface="Times New Roman" panose="02020603050405020304" pitchFamily="18" charset="0"/>
              </a:rPr>
              <a:t>– </a:t>
            </a:r>
            <a:r>
              <a:rPr lang="sr-Latn-BA" sz="1600" b="1" dirty="0" smtClean="0">
                <a:latin typeface="Times New Roman" panose="02020603050405020304" pitchFamily="18" charset="0"/>
                <a:cs typeface="Times New Roman" panose="02020603050405020304" pitchFamily="18" charset="0"/>
              </a:rPr>
              <a:t>1873 </a:t>
            </a:r>
            <a:endParaRPr lang="en-GB" sz="1600" b="1"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3074774" y="1435419"/>
            <a:ext cx="4230698" cy="336888"/>
          </a:xfrm>
          <a:prstGeom prst="rect">
            <a:avLst/>
          </a:prstGeom>
          <a:solidFill>
            <a:schemeClr val="bg1">
              <a:lumMod val="95000"/>
            </a:schemeClr>
          </a:solidFill>
          <a:ln w="28575">
            <a:solidFill>
              <a:srgbClr val="FF0000"/>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Zanemarivanje potražnje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Curved Left Arrow 7"/>
          <p:cNvSpPr/>
          <p:nvPr/>
        </p:nvSpPr>
        <p:spPr>
          <a:xfrm>
            <a:off x="7521962" y="1226511"/>
            <a:ext cx="1108953" cy="12422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ight Arrow 11"/>
          <p:cNvSpPr/>
          <p:nvPr/>
        </p:nvSpPr>
        <p:spPr>
          <a:xfrm rot="10800000">
            <a:off x="4282550" y="2214664"/>
            <a:ext cx="492035" cy="418267"/>
          </a:xfrm>
          <a:prstGeom prst="rightArrow">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2302981" y="2235216"/>
            <a:ext cx="1945505" cy="336888"/>
          </a:xfrm>
          <a:prstGeom prst="rect">
            <a:avLst/>
          </a:prstGeom>
          <a:solidFill>
            <a:schemeClr val="bg1">
              <a:lumMod val="95000"/>
            </a:schemeClr>
          </a:solidFill>
          <a:ln w="28575">
            <a:solidFill>
              <a:schemeClr val="accent2"/>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Terms of trade </a:t>
            </a:r>
            <a:endPar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582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smtClean="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43</a:t>
            </a:fld>
            <a:endParaRPr lang="en-US" dirty="0"/>
          </a:p>
        </p:txBody>
      </p:sp>
      <p:pic>
        <p:nvPicPr>
          <p:cNvPr id="6" name="Picture 5" descr="Ekonomski_fakultet_memorandum-01"/>
          <p:cNvPicPr/>
          <p:nvPr/>
        </p:nvPicPr>
        <p:blipFill>
          <a:blip r:embed="rId3"/>
          <a:srcRect l="19667" t="3636" r="20273" b="88020"/>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303215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9713" y="3840297"/>
            <a:ext cx="7878330"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Značaj međunarodnih ekonomskih odnosa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Cilj, teorija i politika međunarodne ekonomije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Predmet proučavanja međunarodne ekonomije </a:t>
            </a:r>
          </a:p>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Tekući </a:t>
            </a: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problemi i izazovi u međunarodnoj ekonomiji </a:t>
            </a:r>
          </a:p>
        </p:txBody>
      </p:sp>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2785" y="2889460"/>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43" y="2354760"/>
            <a:ext cx="1756813" cy="993854"/>
          </a:xfrm>
          <a:prstGeom prst="rect">
            <a:avLst/>
          </a:prstGeom>
        </p:spPr>
      </p:pic>
    </p:spTree>
    <p:extLst>
      <p:ext uri="{BB962C8B-B14F-4D97-AF65-F5344CB8AC3E}">
        <p14:creationId xmlns:p14="http://schemas.microsoft.com/office/powerpoint/2010/main" val="1141020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46286" y="3554103"/>
            <a:ext cx="7878330" cy="226941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1">
                    <a:lumMod val="50000"/>
                  </a:schemeClr>
                </a:solidFill>
                <a:latin typeface="Times New Roman" panose="02020603050405020304" pitchFamily="18" charset="0"/>
                <a:cs typeface="Times New Roman" panose="02020603050405020304" pitchFamily="18" charset="0"/>
              </a:rPr>
              <a:t>Značaj međunarodnih ekonomskih odnosa </a:t>
            </a:r>
          </a:p>
        </p:txBody>
      </p:sp>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
        <p:nvSpPr>
          <p:cNvPr id="7" name="Rounded Rectangle 6"/>
          <p:cNvSpPr/>
          <p:nvPr/>
        </p:nvSpPr>
        <p:spPr>
          <a:xfrm>
            <a:off x="150938" y="390132"/>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71343" y="2426412"/>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43" y="2352116"/>
            <a:ext cx="1756813" cy="993854"/>
          </a:xfrm>
          <a:prstGeom prst="rect">
            <a:avLst/>
          </a:prstGeom>
        </p:spPr>
      </p:pic>
    </p:spTree>
    <p:extLst>
      <p:ext uri="{BB962C8B-B14F-4D97-AF65-F5344CB8AC3E}">
        <p14:creationId xmlns:p14="http://schemas.microsoft.com/office/powerpoint/2010/main" val="185909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
        <p:nvSpPr>
          <p:cNvPr id="4" name="Rounded Rectangle 3"/>
          <p:cNvSpPr/>
          <p:nvPr/>
        </p:nvSpPr>
        <p:spPr>
          <a:xfrm>
            <a:off x="296250" y="338570"/>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Uvod ...značaj međunarodni ekonomski odnosi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003067" y="1051363"/>
            <a:ext cx="7630309" cy="149628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ekonomski odnosi –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je najšira oblast u kojoj djeluju razni subjekti, kao što su države, međunarodne organizacije, preduzeća, transnacionalni pokreti, u kojim se manifestuju njihovi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različiti sukobljeni </a:t>
            </a:r>
            <a:r>
              <a:rPr lang="sr-Latn-BA" sz="1800" b="1" i="1" smtClean="0">
                <a:solidFill>
                  <a:schemeClr val="tx1">
                    <a:lumMod val="65000"/>
                    <a:lumOff val="35000"/>
                  </a:schemeClr>
                </a:solidFill>
                <a:latin typeface="Times New Roman" panose="02020603050405020304" pitchFamily="18" charset="0"/>
                <a:cs typeface="Times New Roman" panose="02020603050405020304" pitchFamily="18" charset="0"/>
              </a:rPr>
              <a:t>i paralelni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interesi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i veze koje se između tih subjekata uspostavljaju.</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071417" y="2567480"/>
            <a:ext cx="7561959" cy="149628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1936.godine</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je nastala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jedna od prvih definicija predmeta nauke o međunarodnim odnosima</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a ona glasi: „nauka o međunarodnim odnosima prije svega je deskriptivnog karaktera. Ona donekle pripada vrsti savremene istorije  naroda i kao takva, ona obuhvata sve oblasti kao što su ekonomija, trgovina, razmjena proizvodnje, dobara, novca, kao i oblasti politike i kulture.. „ </a:t>
            </a:r>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23" y="1126518"/>
            <a:ext cx="759869" cy="409575"/>
          </a:xfrm>
          <a:prstGeom prst="rect">
            <a:avLst/>
          </a:prstGeom>
        </p:spPr>
      </p:pic>
      <p:sp>
        <p:nvSpPr>
          <p:cNvPr id="9" name="Title 1"/>
          <p:cNvSpPr txBox="1">
            <a:spLocks/>
          </p:cNvSpPr>
          <p:nvPr/>
        </p:nvSpPr>
        <p:spPr>
          <a:xfrm>
            <a:off x="801530" y="4188521"/>
            <a:ext cx="5802470" cy="122745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8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odnosi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podrazumjevaju </a:t>
            </a:r>
            <a:r>
              <a:rPr lang="sr-Latn-BA" sz="1800" u="sng" dirty="0" smtClean="0">
                <a:solidFill>
                  <a:schemeClr val="tx1">
                    <a:lumMod val="65000"/>
                    <a:lumOff val="35000"/>
                  </a:schemeClr>
                </a:solidFill>
                <a:latin typeface="Times New Roman" panose="02020603050405020304" pitchFamily="18" charset="0"/>
                <a:cs typeface="Times New Roman" panose="02020603050405020304" pitchFamily="18" charset="0"/>
              </a:rPr>
              <a:t>sve veze koje se uspostavljaju između različitih subjekata u međunarodnoj zajednici.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MEO imaju dva toka: robni i finansijski, tako da postoje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dvije glavne oblasti MEO-a</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a to su: </a:t>
            </a:r>
          </a:p>
          <a:p>
            <a:pPr marL="342900" indent="-342900" algn="just">
              <a:buFont typeface="Wingdings" panose="05000000000000000000" pitchFamily="2" charset="2"/>
              <a:buChar char="ü"/>
            </a:pP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trgovinski odnosi  </a:t>
            </a:r>
          </a:p>
          <a:p>
            <a:pPr marL="342900" indent="-342900" algn="just">
              <a:buFont typeface="Wingdings" panose="05000000000000000000" pitchFamily="2" charset="2"/>
              <a:buChar char="ü"/>
            </a:pP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Međunarodni finansijski odnosi,  </a:t>
            </a:r>
          </a:p>
          <a:p>
            <a:pPr marL="285750" indent="-285750">
              <a:buFont typeface="Wingdings" panose="05000000000000000000" pitchFamily="2" charset="2"/>
              <a:buChar char="ü"/>
            </a:pPr>
            <a:endPar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11" name="Picture 2" descr="https://www.wto.org/english/res_e/statis_e/wts2017_e/chap2_1m_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296471"/>
            <a:ext cx="1931256" cy="10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53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61043" y="841523"/>
            <a:ext cx="8209065" cy="68826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Rastući je značaj MEO za svaku pojedinu nacionalnu ekonomiju </a:t>
            </a: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331673" y="1558567"/>
            <a:ext cx="2152073" cy="72743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solidFill>
                  <a:schemeClr val="tx1"/>
                </a:solidFill>
              </a:rPr>
              <a:t>MEO </a:t>
            </a:r>
            <a:endParaRPr lang="en-GB" sz="1600" b="1" dirty="0">
              <a:solidFill>
                <a:schemeClr val="tx1"/>
              </a:solidFill>
            </a:endParaRPr>
          </a:p>
        </p:txBody>
      </p:sp>
      <p:sp>
        <p:nvSpPr>
          <p:cNvPr id="5" name="Oval 4"/>
          <p:cNvSpPr/>
          <p:nvPr/>
        </p:nvSpPr>
        <p:spPr>
          <a:xfrm>
            <a:off x="1178281" y="2858256"/>
            <a:ext cx="1619250" cy="600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rPr>
              <a:t>Uzajamna zavisnost </a:t>
            </a:r>
            <a:endParaRPr lang="en-GB" sz="1400" b="1" dirty="0">
              <a:solidFill>
                <a:schemeClr val="tx1"/>
              </a:solidFill>
            </a:endParaRPr>
          </a:p>
        </p:txBody>
      </p:sp>
      <p:sp>
        <p:nvSpPr>
          <p:cNvPr id="6" name="Oval 5"/>
          <p:cNvSpPr/>
          <p:nvPr/>
        </p:nvSpPr>
        <p:spPr>
          <a:xfrm>
            <a:off x="2593959" y="2458099"/>
            <a:ext cx="1982668" cy="600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rPr>
              <a:t>Međunarodna integrisanost </a:t>
            </a:r>
            <a:endParaRPr lang="en-GB" sz="1400" b="1" dirty="0">
              <a:solidFill>
                <a:schemeClr val="tx1"/>
              </a:solidFill>
            </a:endParaRPr>
          </a:p>
        </p:txBody>
      </p:sp>
      <p:sp>
        <p:nvSpPr>
          <p:cNvPr id="7" name="Oval 6"/>
          <p:cNvSpPr/>
          <p:nvPr/>
        </p:nvSpPr>
        <p:spPr>
          <a:xfrm>
            <a:off x="3980594" y="2857292"/>
            <a:ext cx="1851257" cy="6953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rPr>
              <a:t>Međunarodna podjela rada </a:t>
            </a:r>
            <a:endParaRPr lang="en-GB" sz="1400" b="1" dirty="0">
              <a:solidFill>
                <a:schemeClr val="tx1"/>
              </a:solidFill>
            </a:endParaRPr>
          </a:p>
        </p:txBody>
      </p:sp>
      <p:sp>
        <p:nvSpPr>
          <p:cNvPr id="12" name="Oval 11"/>
          <p:cNvSpPr/>
          <p:nvPr/>
        </p:nvSpPr>
        <p:spPr>
          <a:xfrm>
            <a:off x="2522346" y="3063822"/>
            <a:ext cx="1688019" cy="568509"/>
          </a:xfrm>
          <a:prstGeom prst="ellipse">
            <a:avLst/>
          </a:prstGeom>
          <a:solidFill>
            <a:schemeClr val="bg2">
              <a:lumMod val="90000"/>
            </a:scheme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4" name="Bent-Up Arrow 13"/>
          <p:cNvSpPr/>
          <p:nvPr/>
        </p:nvSpPr>
        <p:spPr>
          <a:xfrm rot="5400000">
            <a:off x="341060" y="2606176"/>
            <a:ext cx="1485899" cy="8455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16200000">
            <a:off x="-707956" y="3113995"/>
            <a:ext cx="2292847" cy="369332"/>
          </a:xfrm>
          <a:prstGeom prst="rect">
            <a:avLst/>
          </a:prstGeom>
          <a:noFill/>
          <a:ln>
            <a:solidFill>
              <a:schemeClr val="tx1"/>
            </a:solidFill>
            <a:prstDash val="sysDash"/>
          </a:ln>
        </p:spPr>
        <p:txBody>
          <a:bodyPr wrap="square" rtlCol="0">
            <a:spAutoFit/>
          </a:bodyPr>
          <a:lstStyle/>
          <a:p>
            <a:r>
              <a:rPr lang="sr-Latn-BA" dirty="0" smtClean="0">
                <a:latin typeface="Times New Roman" panose="02020603050405020304" pitchFamily="18" charset="0"/>
                <a:cs typeface="Times New Roman" panose="02020603050405020304" pitchFamily="18" charset="0"/>
              </a:rPr>
              <a:t>Rastući značaj MEO </a:t>
            </a:r>
            <a:endParaRPr lang="en-GB" dirty="0"/>
          </a:p>
        </p:txBody>
      </p:sp>
      <p:sp>
        <p:nvSpPr>
          <p:cNvPr id="22" name="Title 1"/>
          <p:cNvSpPr txBox="1">
            <a:spLocks/>
          </p:cNvSpPr>
          <p:nvPr/>
        </p:nvSpPr>
        <p:spPr>
          <a:xfrm>
            <a:off x="2463406" y="1408510"/>
            <a:ext cx="6328169"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Savremeni razvoj MEO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ne dozvoljava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mogućnost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dugoročnog</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razvoja zemlje koja je izolovana od vanjskog okruženja</a:t>
            </a: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438467" y="4809973"/>
            <a:ext cx="5729432" cy="91199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Ocjena efikasnosti vlastite ekonomije u odnosu na vanjsko okruženje omogućava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efikasno uključivanje u međunarodnu podjelu rad</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a</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 te adekvatnu specijalizaciju domaće proizvodnje. </a:t>
            </a:r>
          </a:p>
          <a:p>
            <a:pPr marL="457200" indent="-457200">
              <a:buFont typeface="Wingdings" panose="05000000000000000000" pitchFamily="2" charset="2"/>
              <a:buChar char="§"/>
            </a:pP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799618" y="3247856"/>
            <a:ext cx="2659688" cy="4930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Savremeni tokovi međunarodne integracije </a:t>
            </a:r>
            <a:endParaRPr lang="en-GB" dirty="0"/>
          </a:p>
        </p:txBody>
      </p:sp>
      <p:sp>
        <p:nvSpPr>
          <p:cNvPr id="28" name="Rounded Rectangle 27"/>
          <p:cNvSpPr/>
          <p:nvPr/>
        </p:nvSpPr>
        <p:spPr>
          <a:xfrm>
            <a:off x="5799618" y="3817626"/>
            <a:ext cx="2659688" cy="433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Internacionalizacija MEO-a </a:t>
            </a:r>
            <a:endParaRPr lang="en-GB" sz="1400" dirty="0">
              <a:solidFill>
                <a:schemeClr val="tx1"/>
              </a:solidFill>
            </a:endParaRPr>
          </a:p>
        </p:txBody>
      </p:sp>
      <p:sp>
        <p:nvSpPr>
          <p:cNvPr id="17" name="Horizontal Scroll 16"/>
          <p:cNvSpPr/>
          <p:nvPr/>
        </p:nvSpPr>
        <p:spPr>
          <a:xfrm>
            <a:off x="5759690" y="2493354"/>
            <a:ext cx="2739544" cy="460942"/>
          </a:xfrm>
          <a:prstGeom prst="horizontalScroll">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Zašto su važni???</a:t>
            </a:r>
            <a:endParaRPr lang="en-GB" dirty="0">
              <a:solidFill>
                <a:schemeClr val="tx1"/>
              </a:solidFill>
            </a:endParaRPr>
          </a:p>
        </p:txBody>
      </p:sp>
      <p:sp>
        <p:nvSpPr>
          <p:cNvPr id="29" name="Down Arrow 28"/>
          <p:cNvSpPr/>
          <p:nvPr/>
        </p:nvSpPr>
        <p:spPr>
          <a:xfrm>
            <a:off x="6749014" y="2931393"/>
            <a:ext cx="728665" cy="258906"/>
          </a:xfrm>
          <a:prstGeom prst="downArrow">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 y="4277478"/>
            <a:ext cx="648626" cy="453447"/>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16" y="950143"/>
            <a:ext cx="572976" cy="710687"/>
          </a:xfrm>
          <a:prstGeom prst="rect">
            <a:avLst/>
          </a:prstGeom>
        </p:spPr>
      </p:pic>
      <p:sp>
        <p:nvSpPr>
          <p:cNvPr id="33" name="Rounded Rectangle 3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Zašto Meo???</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419" y="5822315"/>
            <a:ext cx="1315868" cy="80321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
        <p:nvSpPr>
          <p:cNvPr id="31" name="Title 1"/>
          <p:cNvSpPr txBox="1">
            <a:spLocks/>
          </p:cNvSpPr>
          <p:nvPr/>
        </p:nvSpPr>
        <p:spPr>
          <a:xfrm>
            <a:off x="477404" y="5908567"/>
            <a:ext cx="6883978" cy="81371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
            </a:pP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Zaostajenje u razvoju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nerazvijenih u odnosu na razvijene zemlje i rast obima tokova kapitala (u obliku javnog i privatnog kapitala) jesu </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razlog prezaduženosti </a:t>
            </a: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 većine nedovoljeno razvijenih zemalja. </a:t>
            </a: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1467754" y="3705286"/>
            <a:ext cx="4202096" cy="4930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Uticaj MEO-a na razvoj svake pojedine zemlje ... </a:t>
            </a:r>
            <a:endParaRPr lang="en-GB" dirty="0"/>
          </a:p>
        </p:txBody>
      </p:sp>
      <p:sp>
        <p:nvSpPr>
          <p:cNvPr id="19" name="Up Arrow 18"/>
          <p:cNvSpPr/>
          <p:nvPr/>
        </p:nvSpPr>
        <p:spPr>
          <a:xfrm>
            <a:off x="2760469" y="3247652"/>
            <a:ext cx="277511" cy="256636"/>
          </a:xfrm>
          <a:prstGeom prst="up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3131541" y="3166661"/>
            <a:ext cx="295149" cy="33762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a:off x="3520251" y="3096334"/>
            <a:ext cx="292842" cy="423508"/>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40" y="1979376"/>
            <a:ext cx="1000044" cy="565739"/>
          </a:xfrm>
          <a:prstGeom prst="rect">
            <a:avLst/>
          </a:prstGeom>
        </p:spPr>
      </p:pic>
      <p:sp>
        <p:nvSpPr>
          <p:cNvPr id="39" name="Rounded Rectangle 38"/>
          <p:cNvSpPr/>
          <p:nvPr/>
        </p:nvSpPr>
        <p:spPr>
          <a:xfrm>
            <a:off x="5799618" y="4369423"/>
            <a:ext cx="2659688" cy="433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400" dirty="0" smtClean="0">
                <a:solidFill>
                  <a:schemeClr val="tx1"/>
                </a:solidFill>
              </a:rPr>
              <a:t>Intezivniji tokovi robe i faktora proizvodnje </a:t>
            </a:r>
            <a:endParaRPr lang="en-GB" sz="1400" dirty="0">
              <a:solidFill>
                <a:schemeClr val="tx1"/>
              </a:solidFill>
            </a:endParaRPr>
          </a:p>
        </p:txBody>
      </p:sp>
      <p:sp>
        <p:nvSpPr>
          <p:cNvPr id="24" name="Bent Arrow 23"/>
          <p:cNvSpPr/>
          <p:nvPr/>
        </p:nvSpPr>
        <p:spPr>
          <a:xfrm rot="16200000" flipV="1">
            <a:off x="6027900" y="4237064"/>
            <a:ext cx="575435" cy="19437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1072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
        <p:nvSpPr>
          <p:cNvPr id="3" name="Rounded Rectangle 2"/>
          <p:cNvSpPr/>
          <p:nvPr/>
        </p:nvSpPr>
        <p:spPr>
          <a:xfrm>
            <a:off x="147619" y="135052"/>
            <a:ext cx="8643956"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Cilj, teorija i politika Međunarodne ekonomije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21467" y="5353102"/>
            <a:ext cx="3252745" cy="473227"/>
          </a:xfrm>
          <a:prstGeom prst="rect">
            <a:avLst/>
          </a:prstGeom>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Međunarodna ekonomija ispituje: </a:t>
            </a:r>
          </a:p>
          <a:p>
            <a:pPr marL="457200" indent="-457200">
              <a:buFont typeface="Wingdings" panose="05000000000000000000" pitchFamily="2" charset="2"/>
              <a:buChar char="§"/>
            </a:pP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365266" y="4063543"/>
            <a:ext cx="4607763" cy="2579119"/>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Osnovu i dobitke od razmjene </a:t>
            </a:r>
          </a:p>
          <a:p>
            <a:pPr marL="457200" indent="-45720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Razloge za uvođenje i efekte spoljnotrgovinskih restrikcija </a:t>
            </a:r>
          </a:p>
          <a:p>
            <a:pPr marL="457200" indent="-45720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Politike regulisanja tokova međunarodnih plaćanja </a:t>
            </a:r>
          </a:p>
          <a:p>
            <a:pPr marL="457200" indent="-45720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Efekte politika na blagostanje jedne zemlje kao i na blagostanje drugih zemalja</a:t>
            </a:r>
          </a:p>
          <a:p>
            <a:pPr marL="457200" indent="-457200" algn="just">
              <a:buFont typeface="Wingdings" panose="05000000000000000000" pitchFamily="2" charset="2"/>
              <a:buChar char="§"/>
            </a:pPr>
            <a:r>
              <a:rPr lang="sr-Latn-BA" sz="1600" dirty="0" smtClean="0">
                <a:solidFill>
                  <a:schemeClr val="tx1">
                    <a:lumMod val="65000"/>
                    <a:lumOff val="35000"/>
                  </a:schemeClr>
                </a:solidFill>
                <a:latin typeface="Times New Roman" panose="02020603050405020304" pitchFamily="18" charset="0"/>
                <a:cs typeface="Times New Roman" panose="02020603050405020304" pitchFamily="18" charset="0"/>
              </a:rPr>
              <a:t>Pitanja efikasnosti makroekonomskih politika pri različitim tipovima međ.monetarnih aranžmana i monetarnih sistema. </a:t>
            </a:r>
          </a:p>
          <a:p>
            <a:pPr marL="457200" indent="-457200" algn="just">
              <a:buFont typeface="Wingdings" panose="05000000000000000000" pitchFamily="2" charset="2"/>
              <a:buChar char="§"/>
            </a:pPr>
            <a:endPar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Left Arrow 5"/>
          <p:cNvSpPr/>
          <p:nvPr/>
        </p:nvSpPr>
        <p:spPr>
          <a:xfrm flipH="1">
            <a:off x="3674175" y="5279495"/>
            <a:ext cx="591127" cy="7573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1467" y="939267"/>
            <a:ext cx="1104267" cy="5600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solidFill>
              </a:rPr>
              <a:t>pp....</a:t>
            </a:r>
            <a:endParaRPr lang="en-GB" sz="1400" b="1" dirty="0">
              <a:solidFill>
                <a:schemeClr val="tx1"/>
              </a:solidFill>
            </a:endParaRPr>
          </a:p>
        </p:txBody>
      </p:sp>
      <p:sp>
        <p:nvSpPr>
          <p:cNvPr id="9" name="Rounded Rectangle 8"/>
          <p:cNvSpPr/>
          <p:nvPr/>
        </p:nvSpPr>
        <p:spPr>
          <a:xfrm>
            <a:off x="163170" y="1760186"/>
            <a:ext cx="4202096" cy="23954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Dve zemlje </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Dve robe </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Dva faktora proizvodnje</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Nema trgovinskih barijera </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ᴲ savršena domaća (ali ne i međunarodna) pokretljivost proizvodnih faktora </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Vlada savršena konkurencija na svim robnim i faktorskim tržištima </a:t>
            </a:r>
          </a:p>
          <a:p>
            <a:pPr marL="285750" indent="-285750">
              <a:buFont typeface="Wingdings" panose="05000000000000000000" pitchFamily="2" charset="2"/>
              <a:buChar char="ü"/>
            </a:pPr>
            <a:r>
              <a:rPr lang="sr-Latn-BA" sz="1600" dirty="0">
                <a:solidFill>
                  <a:schemeClr val="tx1"/>
                </a:solidFill>
                <a:latin typeface="Times New Roman" panose="02020603050405020304" pitchFamily="18" charset="0"/>
                <a:cs typeface="Times New Roman" panose="02020603050405020304" pitchFamily="18" charset="0"/>
              </a:rPr>
              <a:t>Transportni troškovi jednaki nuli... </a:t>
            </a:r>
          </a:p>
          <a:p>
            <a:pPr marL="285750" indent="-285750">
              <a:buFont typeface="Wingdings" panose="05000000000000000000" pitchFamily="2" charset="2"/>
              <a:buChar char="ü"/>
            </a:pPr>
            <a:endParaRPr lang="en-GB" dirty="0"/>
          </a:p>
        </p:txBody>
      </p:sp>
      <p:sp>
        <p:nvSpPr>
          <p:cNvPr id="10" name="Title 1"/>
          <p:cNvSpPr txBox="1">
            <a:spLocks/>
          </p:cNvSpPr>
          <p:nvPr/>
        </p:nvSpPr>
        <p:spPr>
          <a:xfrm>
            <a:off x="375574" y="1402657"/>
            <a:ext cx="3948806" cy="47322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u</a:t>
            </a:r>
            <a:r>
              <a:rPr lang="sr-Latn-BA" sz="1600" b="1" i="1" dirty="0" smtClean="0">
                <a:solidFill>
                  <a:schemeClr val="tx1">
                    <a:lumMod val="65000"/>
                    <a:lumOff val="35000"/>
                  </a:schemeClr>
                </a:solidFill>
                <a:latin typeface="Times New Roman" panose="02020603050405020304" pitchFamily="18" charset="0"/>
                <a:cs typeface="Times New Roman" panose="02020603050405020304" pitchFamily="18" charset="0"/>
              </a:rPr>
              <a:t> ekonomskoj teoriji...: </a:t>
            </a:r>
          </a:p>
          <a:p>
            <a:pPr marL="457200" indent="-457200">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2" name="Curved Down Arrow 11"/>
          <p:cNvSpPr/>
          <p:nvPr/>
        </p:nvSpPr>
        <p:spPr>
          <a:xfrm>
            <a:off x="3980069" y="1014961"/>
            <a:ext cx="1478622" cy="7048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ounded Rectangle 12"/>
          <p:cNvSpPr/>
          <p:nvPr/>
        </p:nvSpPr>
        <p:spPr>
          <a:xfrm>
            <a:off x="4719380" y="1730513"/>
            <a:ext cx="4156364" cy="896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latin typeface="Times New Roman" panose="02020603050405020304" pitchFamily="18" charset="0"/>
                <a:cs typeface="Times New Roman" panose="02020603050405020304" pitchFamily="18" charset="0"/>
              </a:rPr>
              <a:t>Većina zaključaka donjetih na bazi ovih pojednostavljujućih  pp </a:t>
            </a:r>
            <a:r>
              <a:rPr lang="sr-Latn-BA" sz="1600" b="1" u="sng" dirty="0" smtClean="0">
                <a:latin typeface="Times New Roman" panose="02020603050405020304" pitchFamily="18" charset="0"/>
                <a:cs typeface="Times New Roman" panose="02020603050405020304" pitchFamily="18" charset="0"/>
              </a:rPr>
              <a:t>ostaju na snazi  </a:t>
            </a:r>
            <a:endParaRPr lang="en-GB" sz="1600" b="1" u="sng"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696514" y="2656266"/>
            <a:ext cx="4202096" cy="1153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sz="1600" dirty="0" smtClean="0">
                <a:solidFill>
                  <a:schemeClr val="tx1"/>
                </a:solidFill>
                <a:latin typeface="Times New Roman" panose="02020603050405020304" pitchFamily="18" charset="0"/>
                <a:cs typeface="Times New Roman" panose="02020603050405020304" pitchFamily="18" charset="0"/>
              </a:rPr>
              <a:t>I kada ispitujemo svijet u kojem postoji &gt; 2 robe, zemlje, faktora proizvodnje..izvjesna mobilnost faktora proizvodnje i spoljnotrgovinske restrikcije </a:t>
            </a:r>
            <a:endParaRPr lang="sr-Latn-BA"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GB"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527" y="5658186"/>
            <a:ext cx="1000044" cy="565739"/>
          </a:xfrm>
          <a:prstGeom prst="rect">
            <a:avLst/>
          </a:prstGeom>
        </p:spPr>
      </p:pic>
    </p:spTree>
    <p:extLst>
      <p:ext uri="{BB962C8B-B14F-4D97-AF65-F5344CB8AC3E}">
        <p14:creationId xmlns:p14="http://schemas.microsoft.com/office/powerpoint/2010/main" val="400962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37030</TotalTime>
  <Words>5620</Words>
  <Application>Microsoft Office PowerPoint</Application>
  <PresentationFormat>On-screen Show (4:3)</PresentationFormat>
  <Paragraphs>763</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Courier New</vt:lpstr>
      <vt:lpstr>Times New Roman</vt:lpstr>
      <vt:lpstr>Trebuchet MS</vt:lpstr>
      <vt:lpstr>Wingdings</vt:lpstr>
      <vt:lpstr>Wingdings 2</vt:lpstr>
      <vt:lpstr>Wingdings 3</vt:lpstr>
      <vt:lpstr>Facet</vt:lpstr>
      <vt:lpstr>MEĐUNARODNI EKONOMSKI ODNOSI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 Vujičić</dc:creator>
  <cp:lastModifiedBy>Dragana Vujičić</cp:lastModifiedBy>
  <cp:revision>884</cp:revision>
  <cp:lastPrinted>2023-02-27T15:11:02Z</cp:lastPrinted>
  <dcterms:created xsi:type="dcterms:W3CDTF">2019-03-20T17:06:19Z</dcterms:created>
  <dcterms:modified xsi:type="dcterms:W3CDTF">2024-03-04T13:18:58Z</dcterms:modified>
</cp:coreProperties>
</file>