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582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6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108192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47104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86016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424928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863840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302752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741664" y="27432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669280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108192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47104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986016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424928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63840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302752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741664" y="77724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669280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08192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47104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986016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424928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863840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302752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741664" y="128016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69280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108192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547104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986016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424928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863840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302752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741664" y="1783080"/>
            <a:ext cx="73152" cy="73152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9144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PREGLED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48640" y="1261872"/>
            <a:ext cx="64008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Koeficijenti</a:t>
            </a:r>
            <a:endParaRPr lang="en-US" sz="4600" dirty="0"/>
          </a:p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korelacije</a:t>
            </a:r>
            <a:endParaRPr lang="en-US" sz="4600" dirty="0"/>
          </a:p>
        </p:txBody>
      </p:sp>
      <p:sp>
        <p:nvSpPr>
          <p:cNvPr id="36" name="Text 34"/>
          <p:cNvSpPr/>
          <p:nvPr/>
        </p:nvSpPr>
        <p:spPr>
          <a:xfrm>
            <a:off x="548640" y="283464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Kvantitativni i kategorijalni podaci — kada koristiti koji mjerni instrument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48640" y="43891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Bojan Baškot  |  EFBL  |  2026.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7132320" y="1097280"/>
            <a:ext cx="1828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1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256032"/>
            <a:ext cx="1371600" cy="438912"/>
          </a:xfrm>
          <a:prstGeom prst="roundRect">
            <a:avLst>
              <a:gd name="adj" fmla="val 16667"/>
            </a:avLst>
          </a:prstGeom>
          <a:solidFill>
            <a:srgbClr val="FEF5E7"/>
          </a:solidFill>
          <a:ln w="12700">
            <a:solidFill>
              <a:srgbClr val="FEF5E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256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LATENTNI MODEL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828800" y="73152"/>
            <a:ext cx="70408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Tetrahorični  i  Polychorični  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828800" y="521208"/>
            <a:ext cx="7040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EF5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Kada iza kategorija stoji latentna kontinualna varijabla — npr. stavovi, sposobnosti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8503920" cy="658368"/>
          </a:xfrm>
          <a:prstGeom prst="rect">
            <a:avLst/>
          </a:prstGeom>
          <a:solidFill>
            <a:srgbClr val="FEF5E7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112471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Ključna ideja: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920240" y="1124712"/>
            <a:ext cx="68122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Pretpostavljamo da iza naizgled kategorijalne varijable (npr. "slažem se / ne slažem se") stoji kontinualna latentna varijabla (npr. stvarna razina slaganja). Ovi koeficijenti procjenjuju korelaciju između tih latentnih kontinualnih varijabli.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1847088"/>
            <a:ext cx="41605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1847088"/>
            <a:ext cx="4160520" cy="320040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8912" y="1847088"/>
            <a:ext cx="3950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Tetrahorični r  (binarna × binarna)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38912" y="2212848"/>
            <a:ext cx="395020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 dvije binarne (da/ne, pos/neg) varijable za koje pretpostavljamo da su diskretizovane kontinualne.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Primjer: Dva testa znanja (položio/pao × položio/pao) — stvarna sposobnost je kontinualna.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1847088"/>
            <a:ext cx="41605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63440" y="1847088"/>
            <a:ext cx="4160520" cy="320040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82312" y="1847088"/>
            <a:ext cx="3950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Polychorični r  (ordinalna × ordinalna)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82312" y="2212848"/>
            <a:ext cx="395020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Generalizacija tetrahoričnog za ordinalnih varijable s više kategorija (Likert skale, ocjene).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Primjer: "Koliko ste zadovoljni? (1–5)" × "Preporučili biste? (1–5)" — latentno je kontinualno.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182112"/>
            <a:ext cx="8503920" cy="1170432"/>
          </a:xfrm>
          <a:prstGeom prst="rect">
            <a:avLst/>
          </a:prstGeom>
          <a:solidFill>
            <a:srgbClr val="F2F4F6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32278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vs. Tetrahorični — ključna razlika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547872"/>
            <a:ext cx="3931920" cy="713232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3575304"/>
            <a:ext cx="37124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Phi: tretira kategorije kao stvarne kategorije. Prikladniji kada su varijable zaista binarne po prirodi (pol, dijagnoza).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54880" y="3547872"/>
            <a:ext cx="3931920" cy="713232"/>
          </a:xfrm>
          <a:prstGeom prst="rect">
            <a:avLst/>
          </a:prstGeom>
          <a:solidFill>
            <a:srgbClr val="FEF5E7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64608" y="3575304"/>
            <a:ext cx="37124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Tetrahorični: pretpostavlja latentnu kontinualnost. Daje veće (i prikladnije) vrijednosti za psihometrijske instrumente, IRT modele.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Koji koeficijent — kada?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36576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Brzi vodič za odabir mjere korelacije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1828800" cy="301752"/>
          </a:xfrm>
          <a:prstGeom prst="rect">
            <a:avLst/>
          </a:prstGeom>
          <a:solidFill>
            <a:srgbClr val="0C2655"/>
          </a:solidFill>
          <a:ln w="12700">
            <a:solidFill>
              <a:srgbClr val="0C26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9184" y="987552"/>
            <a:ext cx="175564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Koeficijent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2176272" y="987552"/>
            <a:ext cx="1828800" cy="301752"/>
          </a:xfrm>
          <a:prstGeom prst="rect">
            <a:avLst/>
          </a:prstGeom>
          <a:solidFill>
            <a:srgbClr val="0C2655"/>
          </a:solidFill>
          <a:ln w="12700">
            <a:solidFill>
              <a:srgbClr val="0C26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31136" y="987552"/>
            <a:ext cx="175564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varijabli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114800" y="987552"/>
            <a:ext cx="1618488" cy="301752"/>
          </a:xfrm>
          <a:prstGeom prst="rect">
            <a:avLst/>
          </a:prstGeom>
          <a:solidFill>
            <a:srgbClr val="0C2655"/>
          </a:solidFill>
          <a:ln w="12700">
            <a:solidFill>
              <a:srgbClr val="0C26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9664" y="987552"/>
            <a:ext cx="154533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Pretpostavke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987552"/>
            <a:ext cx="3063240" cy="301752"/>
          </a:xfrm>
          <a:prstGeom prst="rect">
            <a:avLst/>
          </a:prstGeom>
          <a:solidFill>
            <a:srgbClr val="0C2655"/>
          </a:solidFill>
          <a:ln w="12700">
            <a:solidFill>
              <a:srgbClr val="0C26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61304" y="987552"/>
            <a:ext cx="299008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1298448"/>
            <a:ext cx="859536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298448"/>
            <a:ext cx="64008" cy="429768"/>
          </a:xfrm>
          <a:prstGeom prst="rect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1298448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23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Pearsonov 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231136" y="1298448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Kontinualna × kontinualna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169664" y="1298448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Normalnost, linearna veza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861304" y="1298448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Visina × težina; temperatura × prodaja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1746504"/>
            <a:ext cx="8595360" cy="429768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1746504"/>
            <a:ext cx="64008" cy="429768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2336" y="1746504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Spearmanov ρ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231136" y="1746504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Ordinalna ili kont. × isto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169664" y="1746504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Monotona veza, outlieri, ne-norm.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61304" y="1746504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 zadovoljstva × rang plaće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2194560"/>
            <a:ext cx="859536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74320" y="2194560"/>
            <a:ext cx="64008" cy="429768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2336" y="2194560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Kendallov τ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231136" y="2194560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Ordinalna × ordinalna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169664" y="2194560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 uzorak, robusnost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61304" y="2194560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Rangiranje sudija; male ankete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274320" y="2642616"/>
            <a:ext cx="8595360" cy="429768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2642616"/>
            <a:ext cx="64008" cy="429768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02336" y="2642616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Point-biserijal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231136" y="2642616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Kontinualna × binarna (prava)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169664" y="2642616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Prava dihotomija (pol, dijagn.)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61304" y="2642616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Rezultat testa × položio/pao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274320" y="3090672"/>
            <a:ext cx="859536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74320" y="3090672"/>
            <a:ext cx="64008" cy="4297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02336" y="3090672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(φ)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2231136" y="3090672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Nominalna × nominalna (2×2)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169664" y="3090672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Tabela 2×2, zasnovano na χ²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61304" y="3090672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Pušač/ne × rak da/ne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274320" y="3538728"/>
            <a:ext cx="8595360" cy="429768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274320" y="3538728"/>
            <a:ext cx="64008" cy="4297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02336" y="3538728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Cramerov V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2231136" y="3538728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Nominalna × nominalna (r×c)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4169664" y="3538728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Bilo koja r×c tabela, χ²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5861304" y="3538728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Omiljeni predmet × pol (3×2 tab.)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274320" y="3986784"/>
            <a:ext cx="859536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74320" y="3986784"/>
            <a:ext cx="64008" cy="429768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02336" y="3986784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Tetrahorični r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2231136" y="3986784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Binarna × binarna (latentno)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4169664" y="3986784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Latentna kontinualna varijabla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5861304" y="3986784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Položio/pao × položio/pao (test 1 × test2)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274320" y="4434840"/>
            <a:ext cx="8595360" cy="429768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274320" y="4434840"/>
            <a:ext cx="64008" cy="429768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02336" y="4434840"/>
            <a:ext cx="1719072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Polychorični r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2231136" y="4434840"/>
            <a:ext cx="175564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Ordinalna × ordinalna (Likert)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4169664" y="4434840"/>
            <a:ext cx="1545336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Latentna kontinu., psihomet.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861304" y="4434840"/>
            <a:ext cx="2990088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Likert skala 1–5 × Likert skala 1–5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C26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24128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773936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523744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73552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023360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73168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522976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72784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022592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772400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522208" y="402336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24128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773936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23744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73552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023360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73168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522976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272784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022592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772400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522208" y="438912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74320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773936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523744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73552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0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773168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5522976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272784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022592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772400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522208" y="4754880"/>
            <a:ext cx="64008" cy="64008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" y="64008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Zaključak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48640" y="1115568"/>
            <a:ext cx="8046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postoji jedan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univerzalni koeficijent!</a:t>
            </a:r>
            <a:endParaRPr lang="en-US" sz="3800" dirty="0"/>
          </a:p>
        </p:txBody>
      </p:sp>
      <p:sp>
        <p:nvSpPr>
          <p:cNvPr id="40" name="Shape 38"/>
          <p:cNvSpPr/>
          <p:nvPr/>
        </p:nvSpPr>
        <p:spPr>
          <a:xfrm>
            <a:off x="548640" y="2633472"/>
            <a:ext cx="4023360" cy="502920"/>
          </a:xfrm>
          <a:prstGeom prst="rect">
            <a:avLst/>
          </a:prstGeom>
          <a:solidFill>
            <a:srgbClr val="1A4A9C">
              <a:alpha val="40000"/>
            </a:srgbClr>
          </a:solidFill>
          <a:ln w="12700">
            <a:solidFill>
              <a:srgbClr val="A8CFE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94360" y="26334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115568" y="2633472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Uvijek počni od scatter plota i tipa varijabli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846320" y="2633472"/>
            <a:ext cx="4023360" cy="502920"/>
          </a:xfrm>
          <a:prstGeom prst="rect">
            <a:avLst/>
          </a:prstGeom>
          <a:solidFill>
            <a:srgbClr val="1A4A9C">
              <a:alpha val="40000"/>
            </a:srgbClr>
          </a:solidFill>
          <a:ln w="12700">
            <a:solidFill>
              <a:srgbClr val="A8CFE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26334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📐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5413248" y="2633472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Provjeri pretpostavke — ne primjenjuj Pearson naslijepo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548640" y="3227832"/>
            <a:ext cx="4023360" cy="502920"/>
          </a:xfrm>
          <a:prstGeom prst="rect">
            <a:avLst/>
          </a:prstGeom>
          <a:solidFill>
            <a:srgbClr val="1A4A9C">
              <a:alpha val="40000"/>
            </a:srgbClr>
          </a:solidFill>
          <a:ln w="12700">
            <a:solidFill>
              <a:srgbClr val="A8CFE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94360" y="32278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1115568" y="3227832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mjeri samo linearnu vezu — za ostale oblike koristi Spearman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4846320" y="3227832"/>
            <a:ext cx="4023360" cy="502920"/>
          </a:xfrm>
          <a:prstGeom prst="rect">
            <a:avLst/>
          </a:prstGeom>
          <a:solidFill>
            <a:srgbClr val="1A4A9C">
              <a:alpha val="40000"/>
            </a:srgbClr>
          </a:solidFill>
          <a:ln w="12700">
            <a:solidFill>
              <a:srgbClr val="A8CFE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32278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🏷️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5413248" y="3227832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 kategorije: Phi (2×2) ili Cramerov V (r×c)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548640" y="43434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Bojan Baškot  |  EFBL  |  2026.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Gdje koristimo koji koeficijent?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365760" y="69494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Izbor zavisi od tipa podataka i oblika veze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078992"/>
            <a:ext cx="4023360" cy="384048"/>
          </a:xfrm>
          <a:prstGeom prst="rect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7899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KVANTITATIVNI PODACI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572768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572768"/>
            <a:ext cx="64008" cy="566928"/>
          </a:xfrm>
          <a:prstGeom prst="rect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161848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23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Pearsonov 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" y="184708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Linearna veza, normalna raspodjela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0040" y="2231136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2231136"/>
            <a:ext cx="64008" cy="566928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" y="2276856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Spearmanov ρ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" y="2505456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Rangovi — neparametarski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2889504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" y="2889504"/>
            <a:ext cx="64008" cy="566928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293522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Kendallov τ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5488" y="316382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Rangovi — mali uzorci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354787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20040" y="3547872"/>
            <a:ext cx="64008" cy="566928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" y="3593592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Point-biserijal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75488" y="3822192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Kont. × binarna (0/1)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800600" y="1078992"/>
            <a:ext cx="402336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00600" y="107899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KATEGORIJALNI PODACI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00600" y="1572768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00600" y="1572768"/>
            <a:ext cx="64008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56048" y="161848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(φ)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956048" y="184708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Nominalna × nominalna — tabela 2×2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2231136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00600" y="2231136"/>
            <a:ext cx="64008" cy="5669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56048" y="2276856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Cramerov V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956048" y="2505456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Nominalna × nominalna — r×c tabela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00600" y="2889504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800600" y="2889504"/>
            <a:ext cx="64008" cy="566928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56048" y="293522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Tetrahoric r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956048" y="316382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Dvije latentno kontinualne binarne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800600" y="3547872"/>
            <a:ext cx="402336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800600" y="3547872"/>
            <a:ext cx="64008" cy="566928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956048" y="3593592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Polychoric r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956048" y="3822192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Ordinalne varijable (latentno kont.)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434840" y="1078992"/>
            <a:ext cx="274320" cy="3291840"/>
          </a:xfrm>
          <a:prstGeom prst="rect">
            <a:avLst/>
          </a:prstGeom>
          <a:solidFill>
            <a:srgbClr val="F2F4F6"/>
          </a:solidFill>
          <a:ln w="12700">
            <a:solidFill>
              <a:srgbClr val="F2F4F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434840" y="24688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26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377440"/>
            <a:ext cx="9144000" cy="36576"/>
          </a:xfrm>
          <a:prstGeom prst="rect">
            <a:avLst/>
          </a:prstGeom>
          <a:solidFill>
            <a:srgbClr val="1A4A9C"/>
          </a:solidFill>
          <a:ln w="12700">
            <a:solidFill>
              <a:srgbClr val="1A4A9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91440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DIO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32588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Kvantitativni podaci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48640" y="242316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 · Spearman · Kendall · Point-biserijal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256032"/>
            <a:ext cx="1280160" cy="438912"/>
          </a:xfrm>
          <a:prstGeom prst="roundRect">
            <a:avLst>
              <a:gd name="adj" fmla="val 16667"/>
            </a:avLst>
          </a:prstGeom>
          <a:solidFill>
            <a:srgbClr val="A8CFEF"/>
          </a:solidFill>
          <a:ln w="12700">
            <a:solidFill>
              <a:srgbClr val="A8CF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256032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KVANTITATIVNI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737360" y="73152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Pearsonov koeficijent korelacije  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737360" y="521208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Mjeri snagu i pravac linearne veze između dvije kontinualne varijable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2926080" cy="1005840"/>
          </a:xfrm>
          <a:prstGeom prst="rect">
            <a:avLst/>
          </a:prstGeom>
          <a:solidFill>
            <a:srgbClr val="D6E8FA"/>
          </a:solidFill>
          <a:ln w="12700">
            <a:solidFill>
              <a:srgbClr val="A8CFE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43000"/>
            <a:ext cx="457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23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68680" y="111556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 (xᵢ − x̄)(yᵢ − ȳ)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68680" y="1463040"/>
            <a:ext cx="2194560" cy="18288"/>
          </a:xfrm>
          <a:prstGeom prst="rect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1508760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√[Σ(xᵢ−x̄)² · Σ(yᵢ−ȳ)²]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29000" y="1115568"/>
            <a:ext cx="128016" cy="128016"/>
          </a:xfrm>
          <a:prstGeom prst="ellipse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30168" y="1078992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∈ [−1, +1]  uvijek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429000" y="1344168"/>
            <a:ext cx="128016" cy="128016"/>
          </a:xfrm>
          <a:prstGeom prst="ellipse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30168" y="1307592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+1: savršena pozitivna linearna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429000" y="1572768"/>
            <a:ext cx="128016" cy="128016"/>
          </a:xfrm>
          <a:prstGeom prst="ellipse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30168" y="1536192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−1: savršena negativna linearna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429000" y="1801368"/>
            <a:ext cx="128016" cy="128016"/>
          </a:xfrm>
          <a:prstGeom prst="ellipse">
            <a:avLst/>
          </a:prstGeom>
          <a:solidFill>
            <a:srgbClr val="12397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30168" y="1764792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0: nema linearne veze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2212848"/>
            <a:ext cx="6035040" cy="1005840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2212848"/>
            <a:ext cx="64008" cy="100584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" y="2258568"/>
            <a:ext cx="5669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75488" y="2514600"/>
            <a:ext cx="566928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Visina i težina kod odrasle populacije: r = 0,78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Temperatura i prodaja sladoleda: r = 0,85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Oba su kontinualna, distribucija je aproximativno normalna → Pearson je idealan.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537960" y="1078992"/>
            <a:ext cx="2286000" cy="2139696"/>
          </a:xfrm>
          <a:prstGeom prst="rect">
            <a:avLst/>
          </a:prstGeom>
          <a:solidFill>
            <a:srgbClr val="F2F4F6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629400" y="1124712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C26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Pretpostavke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629400" y="1444752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Obje varijable kontinualne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629400" y="1865376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Linearna veza (provjeri scatter!)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629400" y="2286000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Normalnost raspodjele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629400" y="270662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Nema outlier-a (osjetljiv)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" y="3310128"/>
            <a:ext cx="8503920" cy="411480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333756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Ne koristiti:  zakrivljene veze · outlieri nisu uklonjeni · ordinalni/nominalni podaci · neparametariske distribucije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256032"/>
            <a:ext cx="1280160" cy="438912"/>
          </a:xfrm>
          <a:prstGeom prst="roundRect">
            <a:avLst>
              <a:gd name="adj" fmla="val 16667"/>
            </a:avLst>
          </a:prstGeom>
          <a:solidFill>
            <a:srgbClr val="D1ECF1"/>
          </a:solidFill>
          <a:ln w="12700">
            <a:solidFill>
              <a:srgbClr val="D1EC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256032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NEPARAMETARSKI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737360" y="73152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Spearmanov koeficijent korelacije  ρ  (rho)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737360" y="521208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1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Pearsonov r primijenjen na rangove — ne na originalne vrijednosti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3200400" cy="841248"/>
          </a:xfrm>
          <a:prstGeom prst="rect">
            <a:avLst/>
          </a:prstGeom>
          <a:solidFill>
            <a:srgbClr val="D1ECF1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70432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 = 1 −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17320" y="11430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Σ dᵢ²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417320" y="1435608"/>
            <a:ext cx="1463040" cy="18288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17320" y="1481328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n(n² − 1)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971800" y="13716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dᵢ = razlika rangova para i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0" y="1078992"/>
            <a:ext cx="5166360" cy="841248"/>
          </a:xfrm>
          <a:prstGeom prst="rect">
            <a:avLst/>
          </a:prstGeom>
          <a:solidFill>
            <a:srgbClr val="F2F4F6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67328" y="1115568"/>
            <a:ext cx="4937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Kako funkcioniše?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767328" y="137160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Svaka vrijednost se zamijeni njenim rangom (1 = najmanji). Pearsonov r se tada računa na rangove. Monotona veza (ne mora biti linearna) daje visok ρ.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" y="2029968"/>
            <a:ext cx="5303520" cy="1143000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" y="2029968"/>
            <a:ext cx="64008" cy="114300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" y="2075688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5488" y="2331720"/>
            <a:ext cx="502920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 na ljestvici zadovoljstva (1–5) × rang </a:t>
            </a:r>
            <a:r>
              <a:rPr lang="en-US" sz="1100" dirty="0" err="1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</a:t>
            </a:r>
            <a:r>
              <a:rPr lang="hr-HR" sz="1100" dirty="0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r>
              <a:rPr lang="en-US" sz="1100" dirty="0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</a:t>
            </a: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zaposlenih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Ocjena na predmetu × broj sati učenja (iskošena distribucija)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 sportiste × broj pobjeda — ordinalne ljestvice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806440" y="2029968"/>
            <a:ext cx="3017520" cy="1143000"/>
          </a:xfrm>
          <a:prstGeom prst="rect">
            <a:avLst/>
          </a:prstGeom>
          <a:solidFill>
            <a:srgbClr val="FEF5E7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806440" y="2029968"/>
            <a:ext cx="64008" cy="1143000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61888" y="207568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Prednosti vs. Pearson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961888" y="2331720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Robustan na outlier-e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Radi sa ordinalnim podacima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Ne zahtijeva normalnost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Hvata monotone veze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0040" y="3273552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 rangiranja:</a:t>
            </a:r>
            <a:endParaRPr lang="en-US" sz="1050" dirty="0"/>
          </a:p>
        </p:txBody>
      </p:sp>
      <p:graphicFrame>
        <p:nvGraphicFramePr>
          <p:cNvPr id="2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3502152"/>
          <a:ext cx="8503920" cy="1036320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Osoba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7A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Visina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7A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Rang x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7A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Težina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7A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Rang 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7A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 = rx−ry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7A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1A7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17A8B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256032"/>
            <a:ext cx="1280160" cy="438912"/>
          </a:xfrm>
          <a:prstGeom prst="roundRect">
            <a:avLst>
              <a:gd name="adj" fmla="val 16667"/>
            </a:avLst>
          </a:prstGeom>
          <a:solidFill>
            <a:srgbClr val="D1ECF1"/>
          </a:solidFill>
          <a:ln w="12700">
            <a:solidFill>
              <a:srgbClr val="D1EC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256032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NEPARAMETARSKI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737360" y="73152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Kendallov koeficijent korelacije  τ  (tau)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737360" y="521208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1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Mjeri proporciju sukladnih vs. nesukladnih parova — idealan za male uzorke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3474720" cy="804672"/>
          </a:xfrm>
          <a:prstGeom prst="rect">
            <a:avLst/>
          </a:prstGeom>
          <a:solidFill>
            <a:srgbClr val="D1ECF1"/>
          </a:solidFill>
          <a:ln w="12700">
            <a:solidFill>
              <a:srgbClr val="117A8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887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 =  (C − D)  /  ½ · n(n−1)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" y="1600200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= sukladni parovi   D = nesukladni parovi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977640" y="1078992"/>
            <a:ext cx="4846320" cy="804672"/>
          </a:xfrm>
          <a:prstGeom prst="rect">
            <a:avLst/>
          </a:prstGeom>
          <a:solidFill>
            <a:srgbClr val="F2F4F6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087368" y="1124712"/>
            <a:ext cx="461772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 err="1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Skladni</a:t>
            </a:r>
            <a:r>
              <a:rPr lang="en-US" sz="1100" dirty="0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(Concordant): za par (i, j) — ako je xᵢ &lt; xⱼ onda i yᵢ &lt; yⱼ (idu u istom smjeru)</a:t>
            </a:r>
            <a:endParaRPr lang="en-US" sz="1100" dirty="0"/>
          </a:p>
          <a:p>
            <a:pPr marL="0" indent="0">
              <a:buNone/>
            </a:pPr>
            <a:r>
              <a:rPr lang="en-US" sz="1100" dirty="0" err="1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Neskladni</a:t>
            </a:r>
            <a:r>
              <a:rPr lang="en-US" sz="1100" dirty="0" smtClean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(Discordant): idu u suprotnom smjeru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1993392"/>
            <a:ext cx="5486400" cy="1170432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1993392"/>
            <a:ext cx="64008" cy="117043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2039112"/>
            <a:ext cx="5212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Primjeri primjene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" y="2295144"/>
            <a:ext cx="521208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 sudija na takmičenju (2 sudije ocjenjuju 8 takmičara) — mali 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Redosljed preferencija kod ankete s malim brojem ispitanika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Poređenje dva rankinga (npr. top 10 filmova prema dvijema listama)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989320" y="1993392"/>
            <a:ext cx="2834640" cy="1170432"/>
          </a:xfrm>
          <a:prstGeom prst="rect">
            <a:avLst/>
          </a:prstGeom>
          <a:solidFill>
            <a:srgbClr val="FEF5E7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989320" y="1993392"/>
            <a:ext cx="64008" cy="1170432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44768" y="203911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Kendall vs. Spearman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44768" y="2295144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 je robusniji na greške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 bolje generalizira na populaciju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 lakše računati ručno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Oba daju slične zaključke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3264408"/>
            <a:ext cx="8503920" cy="1078992"/>
          </a:xfrm>
          <a:prstGeom prst="rect">
            <a:avLst/>
          </a:prstGeom>
          <a:solidFill>
            <a:srgbClr val="F2F4F6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3101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Varijante Kendallovog τ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3621024"/>
            <a:ext cx="26517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648456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τ-a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3648456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Osnovna verzija, bez korekcije za izjednačene rangove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91840" y="3621024"/>
            <a:ext cx="26517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83280" y="3648456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τ-b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931920" y="3648456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Korekcija za izjednačene rangove — najčešće korišten u praksi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26480" y="3621024"/>
            <a:ext cx="26517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17920" y="3648456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7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τ-c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766560" y="3648456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 pravokutne tablice (r ≠ c) — rjeđe u primjeni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256032"/>
            <a:ext cx="1371600" cy="438912"/>
          </a:xfrm>
          <a:prstGeom prst="roundRect">
            <a:avLst>
              <a:gd name="adj" fmla="val 16667"/>
            </a:avLst>
          </a:prstGeom>
          <a:solidFill>
            <a:srgbClr val="D5F0E0"/>
          </a:solidFill>
          <a:ln w="12700">
            <a:solidFill>
              <a:srgbClr val="D5F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256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MJEŠOVITI TIP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828800" y="73152"/>
            <a:ext cx="70408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Point-biserijalni koeficijent  r_pb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828800" y="521208"/>
            <a:ext cx="7040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Veza između kontinualne i prave dihotomne varijable (0/1)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3840480" cy="914400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07008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r_pb = (M₁ − M₀) / s  ·  √(p·q)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1572768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M₁, M₀ = srednje vrijednosti za grupu 1 i 0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= stand. dev. ukupnog uzorka   p, q = proporcije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343400" y="1078992"/>
            <a:ext cx="4480560" cy="914400"/>
          </a:xfrm>
          <a:prstGeom prst="rect">
            <a:avLst/>
          </a:prstGeom>
          <a:solidFill>
            <a:srgbClr val="D6E8FA"/>
          </a:solidFill>
          <a:ln w="12700">
            <a:solidFill>
              <a:srgbClr val="1239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34840" y="1124712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23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Matematički ekvivalent Pearsonovom r!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434840" y="1399032"/>
            <a:ext cx="42976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Ako binarnu varijablu tretiramo kao brojčanu (0 i 1) i računamo Pearsonov r, dobijemo identičan rezultat. r_pb je poseban naziv za ovaj slučaj.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2103120"/>
            <a:ext cx="8503920" cy="1188720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" y="2103120"/>
            <a:ext cx="64008" cy="118872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2148840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Primjeri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" y="2423160"/>
            <a:ext cx="26974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450592"/>
            <a:ext cx="254203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x: Rezultat na testu (0–100)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48640" y="2679192"/>
            <a:ext cx="254203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y: Položio/Pao (0/1)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48640" y="2907792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r_pb = 0,72 → jako + veza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310128" y="2423160"/>
            <a:ext cx="26974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83280" y="2450592"/>
            <a:ext cx="254203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x: Tjelesna težina (kg)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383280" y="2679192"/>
            <a:ext cx="254203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y: Dijabetes da/ne (0/1)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383280" y="2907792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r_pb = 0,38 → umjerena veza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144768" y="2423160"/>
            <a:ext cx="26974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17920" y="2450592"/>
            <a:ext cx="254203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x: Broj sati spavanja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217920" y="2679192"/>
            <a:ext cx="254203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y: Depresija prisutna/nije (0/1)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217920" y="2907792"/>
            <a:ext cx="2542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r_pb = −0,45 → negat. veza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0040" y="3383280"/>
            <a:ext cx="8503920" cy="804672"/>
          </a:xfrm>
          <a:prstGeom prst="rect">
            <a:avLst/>
          </a:prstGeom>
          <a:solidFill>
            <a:srgbClr val="FEF5E7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" y="34290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689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Važna napomena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5488" y="3657600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r_pb važi samo za PRAVU dihotomnu varijablu (npr. muško/žensko, pos/neg). Za UMJETNO dihotomnu varijablu (koja je u osnovi kontinualna, npr. prošao/pao na testu) treba koristiti biserijski r (r_b) koji koriguje za diskretizaciju.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26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377440"/>
            <a:ext cx="9144000" cy="36576"/>
          </a:xfrm>
          <a:prstGeom prst="rect">
            <a:avLst/>
          </a:prstGeom>
          <a:solidFill>
            <a:srgbClr val="1A4A9C"/>
          </a:solidFill>
          <a:ln w="12700">
            <a:solidFill>
              <a:srgbClr val="1A4A9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91440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DIO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32588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Kategorijalni podaci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48640" y="242316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8CF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· Cramerov V · Tetrahoric · Polychoric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256032"/>
            <a:ext cx="1280160" cy="438912"/>
          </a:xfrm>
          <a:prstGeom prst="roundRect">
            <a:avLst>
              <a:gd name="adj" fmla="val 16667"/>
            </a:avLst>
          </a:prstGeom>
          <a:solidFill>
            <a:srgbClr val="FADBD8"/>
          </a:solidFill>
          <a:ln w="12700">
            <a:solidFill>
              <a:srgbClr val="FADBD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256032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NOMINALNI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737360" y="73152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(φ)  i  Cramerov V — nominalne varijable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737360" y="521208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AD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Mjere jakosti asocijacije između kategorijskih varijabli — zasnovane na hi-kvadrat statistici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78992"/>
            <a:ext cx="4023360" cy="1115568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1556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 (φ)  —  samo 2×2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38988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 = √(χ² / n)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57200" y="173736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 ∈ [0, 1]   · n = ukupan broj opservacija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00600" y="1078992"/>
            <a:ext cx="4023360" cy="1115568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111556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Cramerov V  —  r×c tablice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37760" y="138988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 = √(χ² / n·(k−1))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937760" y="173736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D6D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= min(broj redova, broj kolona)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2304288"/>
            <a:ext cx="8503920" cy="384048"/>
          </a:xfrm>
          <a:prstGeom prst="rect">
            <a:avLst/>
          </a:prstGeom>
          <a:solidFill>
            <a:srgbClr val="F2F4F6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3317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Interpretacija V (i φ):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240280" y="2331720"/>
            <a:ext cx="1234440" cy="301752"/>
          </a:xfrm>
          <a:prstGeom prst="rect">
            <a:avLst/>
          </a:prstGeom>
          <a:solidFill>
            <a:srgbClr val="CCCCCC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40280" y="2331720"/>
            <a:ext cx="1234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0,10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Zanemarljiva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538728" y="2331720"/>
            <a:ext cx="1234440" cy="301752"/>
          </a:xfrm>
          <a:prstGeom prst="rect">
            <a:avLst/>
          </a:prstGeom>
          <a:solidFill>
            <a:srgbClr val="D68910"/>
          </a:solidFill>
          <a:ln w="12700">
            <a:solidFill>
              <a:srgbClr val="D6891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38728" y="2331720"/>
            <a:ext cx="1234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0,10–0,30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Slaba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4837176" y="2331720"/>
            <a:ext cx="1234440" cy="30175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37176" y="2331720"/>
            <a:ext cx="1234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0,30–0,50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Umjerena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6135624" y="2331720"/>
            <a:ext cx="1234440" cy="30175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35624" y="2331720"/>
            <a:ext cx="1234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0,50–0,70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Jaka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7434072" y="2331720"/>
            <a:ext cx="1234440" cy="301752"/>
          </a:xfrm>
          <a:prstGeom prst="rect">
            <a:avLst/>
          </a:prstGeom>
          <a:solidFill>
            <a:srgbClr val="0C2655"/>
          </a:solidFill>
          <a:ln w="12700">
            <a:solidFill>
              <a:srgbClr val="0C26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34072" y="2331720"/>
            <a:ext cx="12344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0,70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Vrlo jaka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2807208"/>
            <a:ext cx="4023360" cy="1536192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0040" y="2807208"/>
            <a:ext cx="64008" cy="153619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" y="285292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Primjer: Phi (2×2)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5488" y="3127248"/>
            <a:ext cx="3749040" cy="11612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Istraživanje: Pušači vs. nepušači × dijagnoza raka (da/ne)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Tabela 2×2, χ² = 12,4,  n = 200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 = √(12,4/200) = 0,25 → slaba veza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 × glasanje za stranku A/B (2×2)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800600" y="2807208"/>
            <a:ext cx="4023360" cy="1536192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800600" y="2807208"/>
            <a:ext cx="64008" cy="153619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56048" y="285292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Primjer: Cramerov V (3×3)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956048" y="3127248"/>
            <a:ext cx="3749040" cy="11612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Omiljeni predmet (mat/bio/hist) × pol (m/ž/ostalo)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Tabela 3×3, χ² = 18,6,  n = 300,  k = 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 = √(18,6 / 300·2) = 0,18 → slaba veza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Boja očiju × krvna grupa (4×4 tabela)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1416</Words>
  <Application>Microsoft Office PowerPoint</Application>
  <PresentationFormat>On-screen Show (16:9)</PresentationFormat>
  <Paragraphs>249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Author</cp:lastModifiedBy>
  <cp:revision>2</cp:revision>
  <dcterms:created xsi:type="dcterms:W3CDTF">2026-04-29T05:37:20Z</dcterms:created>
  <dcterms:modified xsi:type="dcterms:W3CDTF">2026-04-29T05:43:35Z</dcterms:modified>
</cp:coreProperties>
</file>