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FFAA-A434-4919-BE15-CB6236BA35DF}" type="datetimeFigureOut">
              <a:rPr lang="sr-Latn-BA" smtClean="0"/>
              <a:t>7.5.2018.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6CAC-9D7E-485E-A28A-A52E858A1D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0981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FFAA-A434-4919-BE15-CB6236BA35DF}" type="datetimeFigureOut">
              <a:rPr lang="sr-Latn-BA" smtClean="0"/>
              <a:t>7.5.2018.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6CAC-9D7E-485E-A28A-A52E858A1D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7638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FFAA-A434-4919-BE15-CB6236BA35DF}" type="datetimeFigureOut">
              <a:rPr lang="sr-Latn-BA" smtClean="0"/>
              <a:t>7.5.2018.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6CAC-9D7E-485E-A28A-A52E858A1D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690683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FFAA-A434-4919-BE15-CB6236BA35DF}" type="datetimeFigureOut">
              <a:rPr lang="sr-Latn-BA" smtClean="0"/>
              <a:t>7.5.2018.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6CAC-9D7E-485E-A28A-A52E858A1D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9494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FFAA-A434-4919-BE15-CB6236BA35DF}" type="datetimeFigureOut">
              <a:rPr lang="sr-Latn-BA" smtClean="0"/>
              <a:t>7.5.2018.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6CAC-9D7E-485E-A28A-A52E858A1D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18715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FFAA-A434-4919-BE15-CB6236BA35DF}" type="datetimeFigureOut">
              <a:rPr lang="sr-Latn-BA" smtClean="0"/>
              <a:t>7.5.2018.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6CAC-9D7E-485E-A28A-A52E858A1D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8650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FFAA-A434-4919-BE15-CB6236BA35DF}" type="datetimeFigureOut">
              <a:rPr lang="sr-Latn-BA" smtClean="0"/>
              <a:t>7.5.2018.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6CAC-9D7E-485E-A28A-A52E858A1D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966839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FFAA-A434-4919-BE15-CB6236BA35DF}" type="datetimeFigureOut">
              <a:rPr lang="sr-Latn-BA" smtClean="0"/>
              <a:t>7.5.2018.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6CAC-9D7E-485E-A28A-A52E858A1D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0517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FFAA-A434-4919-BE15-CB6236BA35DF}" type="datetimeFigureOut">
              <a:rPr lang="sr-Latn-BA" smtClean="0"/>
              <a:t>7.5.2018.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6CAC-9D7E-485E-A28A-A52E858A1D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864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FFAA-A434-4919-BE15-CB6236BA35DF}" type="datetimeFigureOut">
              <a:rPr lang="sr-Latn-BA" smtClean="0"/>
              <a:t>7.5.2018.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6CAC-9D7E-485E-A28A-A52E858A1D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2135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6FFAA-A434-4919-BE15-CB6236BA35DF}" type="datetimeFigureOut">
              <a:rPr lang="sr-Latn-BA" smtClean="0"/>
              <a:t>7.5.2018.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B6CAC-9D7E-485E-A28A-A52E858A1D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1305494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6FFAA-A434-4919-BE15-CB6236BA35DF}" type="datetimeFigureOut">
              <a:rPr lang="sr-Latn-BA" smtClean="0"/>
              <a:t>7.5.2018.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B6CAC-9D7E-485E-A28A-A52E858A1DF6}" type="slidenum">
              <a:rPr lang="sr-Latn-BA" smtClean="0"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31818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dirty="0" smtClean="0"/>
              <a:t>Економика осигурања и актуарство</a:t>
            </a:r>
            <a:endParaRPr lang="sr-Latn-B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27054"/>
            <a:ext cx="9144000" cy="1230745"/>
          </a:xfrm>
        </p:spPr>
        <p:txBody>
          <a:bodyPr/>
          <a:lstStyle/>
          <a:p>
            <a:r>
              <a:rPr lang="sr-Cyrl-BA" dirty="0" smtClean="0"/>
              <a:t>Доц. </a:t>
            </a:r>
            <a:r>
              <a:rPr lang="sr-Cyrl-BA" dirty="0"/>
              <a:t>д</a:t>
            </a:r>
            <a:r>
              <a:rPr lang="sr-Cyrl-BA" dirty="0" smtClean="0"/>
              <a:t>р Николина Бошњак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773751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Особине вјероватноће живота и смрти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Cyrl-BA" dirty="0" smtClean="0"/>
                  <a:t>Вјероватноћа доживљења – р</a:t>
                </a:r>
              </a:p>
              <a:p>
                <a:r>
                  <a:rPr lang="sr-Cyrl-BA" dirty="0" smtClean="0"/>
                  <a:t>Вјероватноћа смрти  - </a:t>
                </a:r>
                <a:r>
                  <a:rPr lang="en-GB" dirty="0" smtClean="0"/>
                  <a:t>q</a:t>
                </a:r>
              </a:p>
              <a:p>
                <a:r>
                  <a:rPr lang="sr-Cyrl-BA" dirty="0" smtClean="0"/>
                  <a:t>Живот и смрт су супротни догађаји, па је </a:t>
                </a:r>
                <a:r>
                  <a:rPr lang="sr-Cyrl-BA" b="1" dirty="0" smtClean="0"/>
                  <a:t>р + </a:t>
                </a:r>
                <a:r>
                  <a:rPr lang="en-GB" b="1" dirty="0" smtClean="0"/>
                  <a:t>q</a:t>
                </a:r>
                <a:r>
                  <a:rPr lang="sr-Cyrl-BA" b="1" dirty="0" smtClean="0"/>
                  <a:t> = 1</a:t>
                </a:r>
              </a:p>
              <a:p>
                <a:r>
                  <a:rPr lang="sr-Cyrl-BA" dirty="0" smtClean="0"/>
                  <a:t>Међусобно су искључиви (није могуће истовремено остварење оба догађаја)</a:t>
                </a:r>
              </a:p>
              <a:p>
                <a:r>
                  <a:rPr lang="sr-Cyrl-BA" dirty="0" smtClean="0"/>
                  <a:t>Уколико посматрамо два међусобно независна догађаја </a:t>
                </a:r>
                <a:r>
                  <a:rPr lang="en-GB" dirty="0" smtClean="0"/>
                  <a:t>D</a:t>
                </a:r>
                <a:r>
                  <a:rPr lang="en-GB" sz="2400" dirty="0" smtClean="0"/>
                  <a:t>1</a:t>
                </a:r>
                <a:r>
                  <a:rPr lang="en-GB" dirty="0" smtClean="0"/>
                  <a:t> </a:t>
                </a:r>
                <a:r>
                  <a:rPr lang="sr-Cyrl-BA" dirty="0" smtClean="0"/>
                  <a:t>и </a:t>
                </a:r>
                <a:r>
                  <a:rPr lang="en-GB" dirty="0" smtClean="0"/>
                  <a:t>D</a:t>
                </a:r>
                <a:r>
                  <a:rPr lang="en-GB" sz="2400" dirty="0" smtClean="0"/>
                  <a:t>2</a:t>
                </a:r>
                <a:r>
                  <a:rPr lang="sr-Cyrl-BA" dirty="0" smtClean="0"/>
                  <a:t>, са својим припадајућим вјероватноћама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</a:rPr>
                      <m:t>и </m:t>
                    </m:r>
                    <m:sSub>
                      <m:sSubPr>
                        <m:ctrlPr>
                          <a:rPr lang="sr-Cyrl-B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BA" dirty="0" smtClean="0"/>
                  <a:t>) и супротним вјероватноћама </a:t>
                </a:r>
                <a:r>
                  <a:rPr lang="sr-Cyrl-BA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и 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BA" dirty="0"/>
                  <a:t>) </a:t>
                </a:r>
                <a:r>
                  <a:rPr lang="sr-Cyrl-BA" dirty="0" smtClean="0"/>
                  <a:t>уз примјену теорије вјероватноће имамо вјероватноћу:</a:t>
                </a:r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2241" r="-1333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6730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71055"/>
                <a:ext cx="10515600" cy="5705908"/>
              </a:xfrm>
            </p:spPr>
            <p:txBody>
              <a:bodyPr/>
              <a:lstStyle/>
              <a:p>
                <a:r>
                  <a:rPr lang="sr-Cyrl-BA" dirty="0" smtClean="0"/>
                  <a:t>Да ће се десити оба догађаја:  Р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i="1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sr-Cyrl-BA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i="1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sr-Cyrl-BA" dirty="0" smtClean="0"/>
              </a:p>
              <a:p>
                <a:r>
                  <a:rPr lang="sr-Cyrl-BA" dirty="0" smtClean="0"/>
                  <a:t>Да се неће десити ни један од два догађаја: </a:t>
                </a:r>
                <a:r>
                  <a:rPr lang="sr-Cyrl-BA" dirty="0"/>
                  <a:t>Р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B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BA" b="0" i="0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r-Cyrl-BA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р</m:t>
                            </m:r>
                          </m:e>
                          <m:sub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Cyrl-BA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sr-Cyrl-B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sr-Cyrl-BA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sr-Cyrl-B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р</m:t>
                            </m:r>
                          </m:e>
                          <m:sub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r-Cyrl-B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sr-Cyrl-BA" dirty="0" smtClean="0"/>
              </a:p>
              <a:p>
                <a:r>
                  <a:rPr lang="sr-Cyrl-BA" dirty="0" smtClean="0"/>
                  <a:t>Да ће се догодити догађај </a:t>
                </a:r>
                <a:r>
                  <a:rPr lang="en-GB" dirty="0" smtClean="0"/>
                  <a:t>D</a:t>
                </a:r>
                <a:r>
                  <a:rPr lang="en-GB" sz="2400" dirty="0" smtClean="0"/>
                  <a:t>1</a:t>
                </a:r>
                <a:r>
                  <a:rPr lang="sr-Cyrl-BA" dirty="0" smtClean="0"/>
                  <a:t>, а да се неће догодити догађај </a:t>
                </a:r>
                <a:r>
                  <a:rPr lang="en-GB" dirty="0" smtClean="0"/>
                  <a:t>D</a:t>
                </a:r>
                <a:r>
                  <a:rPr lang="en-GB" sz="2400" dirty="0" smtClean="0"/>
                  <a:t>2</a:t>
                </a:r>
                <a:r>
                  <a:rPr lang="sr-Cyrl-BA" dirty="0" smtClean="0"/>
                  <a:t>:    Р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400" b="0" i="1" smtClean="0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sz="2400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sr-Cyrl-BA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BA" sz="2400" i="1">
                            <a:latin typeface="Cambria Math" panose="02040503050406030204" pitchFamily="18" charset="0"/>
                          </a:rPr>
                          <m:t>1− </m:t>
                        </m:r>
                        <m:sSub>
                          <m:sSubPr>
                            <m:ctrlPr>
                              <a:rPr lang="sr-Cyrl-BA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BA" sz="2400" i="1">
                                <a:latin typeface="Cambria Math" panose="02040503050406030204" pitchFamily="18" charset="0"/>
                              </a:rPr>
                              <m:t>р</m:t>
                            </m:r>
                          </m:e>
                          <m:sub>
                            <m:r>
                              <a:rPr lang="sr-Cyrl-BA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r-Cyrl-BA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Cyrl-B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sz="2400" b="0" i="1" smtClean="0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sz="24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Cyrl-BA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Cyrl-B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sr-Cyrl-BA" sz="2400" dirty="0" smtClean="0"/>
              </a:p>
              <a:p>
                <a:r>
                  <a:rPr lang="sr-Cyrl-BA" dirty="0" smtClean="0"/>
                  <a:t>Да се неће догодити догађај </a:t>
                </a:r>
                <a:r>
                  <a:rPr lang="en-GB" dirty="0" smtClean="0"/>
                  <a:t>D1</a:t>
                </a:r>
                <a:r>
                  <a:rPr lang="sr-Cyrl-BA" dirty="0" smtClean="0"/>
                  <a:t>, а да хоће </a:t>
                </a:r>
                <a:r>
                  <a:rPr lang="en-GB" dirty="0"/>
                  <a:t>D</a:t>
                </a:r>
                <a:r>
                  <a:rPr lang="en-GB" sz="2400" dirty="0"/>
                  <a:t>2</a:t>
                </a:r>
                <a:r>
                  <a:rPr lang="sr-Cyrl-BA" dirty="0" smtClean="0"/>
                  <a:t>: </a:t>
                </a:r>
                <a:r>
                  <a:rPr lang="sr-Cyrl-BA" dirty="0"/>
                  <a:t>Р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BA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r-Cyrl-B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р</m:t>
                            </m:r>
                          </m:e>
                          <m:sub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Cyrl-BA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i="1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Cyrl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sr-Cyrl-BA" dirty="0" smtClean="0"/>
              </a:p>
              <a:p>
                <a:r>
                  <a:rPr lang="sr-Cyrl-BA" dirty="0" smtClean="0"/>
                  <a:t>Да ће се догодити барем један од тих догађаја: Р = 1 -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sr-Cyrl-BA" dirty="0" smtClean="0"/>
              </a:p>
              <a:p>
                <a:r>
                  <a:rPr lang="sr-Cyrl-BA" dirty="0" smtClean="0"/>
                  <a:t>Да се барем један од тих догађаја неће догодити: Р = 1 -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i="1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∗ 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i="1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sr-Cyrl-BA" dirty="0" smtClean="0"/>
              </a:p>
              <a:p>
                <a:r>
                  <a:rPr lang="sr-Cyrl-BA" dirty="0" smtClean="0"/>
                  <a:t>Да ће се догодити само један од тих догађаја: Р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i="1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BA" i="1">
                            <a:latin typeface="Cambria Math" panose="02040503050406030204" pitchFamily="18" charset="0"/>
                          </a:rPr>
                          <m:t>1− </m:t>
                        </m:r>
                        <m:sSub>
                          <m:sSubPr>
                            <m:ctrlPr>
                              <a:rPr lang="sr-Cyrl-B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р</m:t>
                            </m:r>
                          </m:e>
                          <m:sub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sr-Cyrl-BA" b="0" i="0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BA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sr-Cyrl-B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р</m:t>
                            </m:r>
                          </m:e>
                          <m:sub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sr-Cyrl-BA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i="1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BA" dirty="0" smtClean="0"/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i="1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i="1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sr-Cyrl-BA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71055"/>
                <a:ext cx="10515600" cy="5705908"/>
              </a:xfrm>
              <a:blipFill>
                <a:blip r:embed="rId3"/>
                <a:stretch>
                  <a:fillRect l="-1043" t="-1709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5648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Морталитетне таблице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Основа за обрачун премија и финансија у животном осигурању</a:t>
            </a:r>
          </a:p>
          <a:p>
            <a:r>
              <a:rPr lang="sr-Cyrl-BA" dirty="0" smtClean="0"/>
              <a:t>Животно осигурање може функционисати уколико подразумијева осигурање мноштва особа (популација)</a:t>
            </a:r>
          </a:p>
          <a:p>
            <a:r>
              <a:rPr lang="sr-Cyrl-BA" dirty="0" smtClean="0"/>
              <a:t>Тек се примјеном закона великих бројева ствара научна основа за валидан обрачун премија</a:t>
            </a:r>
          </a:p>
          <a:p>
            <a:r>
              <a:rPr lang="sr-Cyrl-BA" dirty="0" smtClean="0"/>
              <a:t>Важност демографије и демографске статистике за формирање морталитетних таблица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207795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Морталитетне таблице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Cyrl-BA" dirty="0" smtClean="0"/>
                  <a:t>Укупан број становника државе, регије, географског подручја</a:t>
                </a:r>
              </a:p>
              <a:p>
                <a:r>
                  <a:rPr lang="sr-Cyrl-BA" dirty="0" smtClean="0"/>
                  <a:t>Попис становништва по принципу:</a:t>
                </a:r>
              </a:p>
              <a:p>
                <a:pPr marL="0" indent="0">
                  <a:buNone/>
                </a:pPr>
                <a:r>
                  <a:rPr lang="sr-Cyrl-BA" dirty="0" smtClean="0"/>
                  <a:t>	- сталног (резиденцијалног) становништва</a:t>
                </a:r>
              </a:p>
              <a:p>
                <a:pPr marL="0" indent="0">
                  <a:buNone/>
                </a:pPr>
                <a:r>
                  <a:rPr lang="sr-Cyrl-BA" dirty="0"/>
                  <a:t>	</a:t>
                </a:r>
                <a:r>
                  <a:rPr lang="sr-Cyrl-BA" dirty="0" smtClean="0"/>
                  <a:t>- присутног становништва (ужи концепт)</a:t>
                </a:r>
              </a:p>
              <a:p>
                <a:r>
                  <a:rPr lang="sr-Cyrl-BA" dirty="0" smtClean="0"/>
                  <a:t>Пописи у бившој Југославији (1948., 1953., 1961., 1971., 1981., 1991.) засновани на концепту сталног становништва</a:t>
                </a:r>
                <a:r>
                  <a:rPr lang="en-GB" dirty="0" smtClean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sr-Cyrl-BA" dirty="0" smtClean="0"/>
              </a:p>
              <a:p>
                <a:pPr marL="0" indent="0">
                  <a:buNone/>
                </a:pPr>
                <a:r>
                  <a:rPr lang="sr-Cyrl-BA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𝑠𝑝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𝑝𝑜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𝑝𝑝</m:t>
                        </m:r>
                      </m:sub>
                    </m:sSub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r>
                  <a:rPr lang="sr-Cyrl-BA" dirty="0" smtClean="0"/>
                  <a:t>Збир стално присутног и привремено одсутног становништва умањен за привремено присутно становништво</a:t>
                </a:r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b="-364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384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Морталитетне таблице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Cyrl-BA" dirty="0" smtClean="0"/>
                  <a:t>Укупан број становника на једном подручју зависи од природних и механичких кретања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BA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N – </a:t>
                </a:r>
                <a:r>
                  <a:rPr lang="sr-Cyrl-BA" dirty="0" smtClean="0"/>
                  <a:t>наталитет</a:t>
                </a: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M – </a:t>
                </a:r>
                <a:r>
                  <a:rPr lang="sr-Cyrl-BA" dirty="0" smtClean="0"/>
                  <a:t>морталитет</a:t>
                </a: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I – </a:t>
                </a:r>
                <a:r>
                  <a:rPr lang="sr-Cyrl-BA" dirty="0" smtClean="0"/>
                  <a:t>имиграције</a:t>
                </a:r>
                <a:endParaRPr lang="en-GB" dirty="0" smtClean="0"/>
              </a:p>
              <a:p>
                <a:pPr marL="0" indent="0">
                  <a:buNone/>
                </a:pPr>
                <a:r>
                  <a:rPr lang="en-GB" dirty="0" smtClean="0"/>
                  <a:t>E – </a:t>
                </a:r>
                <a:r>
                  <a:rPr lang="sr-Cyrl-BA" dirty="0" smtClean="0"/>
                  <a:t>емиграције</a:t>
                </a:r>
              </a:p>
              <a:p>
                <a:pPr marL="0" indent="0">
                  <a:buNone/>
                </a:pPr>
                <a:r>
                  <a:rPr lang="sr-Cyrl-BA" dirty="0" smtClean="0"/>
                  <a:t>За животно осигурање од посебне је важности морталитет (нема га без  наталитета), стопа морталитета, морталитетне таблице</a:t>
                </a:r>
                <a:endParaRPr lang="en-GB" dirty="0" smtClean="0"/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 r="-1101" b="-140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71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/>
              <a:t>Морталитетне таблице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Cyrl-BA" dirty="0" smtClean="0"/>
                  <a:t>Морталитет – учесталост умирања у једном становништву</a:t>
                </a:r>
              </a:p>
              <a:p>
                <a:r>
                  <a:rPr lang="sr-Cyrl-BA" dirty="0" smtClean="0"/>
                  <a:t>Разликујемо: општи морталитет, специфичне морталитете (према старости, полу, локацији, морталитет дојенчади, натални, итд.)</a:t>
                </a:r>
              </a:p>
              <a:p>
                <a:r>
                  <a:rPr lang="sr-Cyrl-BA" dirty="0" smtClean="0"/>
                  <a:t>Општа стопа морталитета – однос броја умрлих у једном друштву у току године и број становништва на средини године; изражава се у промилима</a:t>
                </a:r>
              </a:p>
              <a:p>
                <a:pPr marL="0" indent="0">
                  <a:buNone/>
                </a:pPr>
                <a:r>
                  <a:rPr lang="sr-Cyrl-BA" dirty="0"/>
                  <a:t>	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∗1000=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100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nary>
                      </m:den>
                    </m:f>
                  </m:oMath>
                </a14:m>
                <a:endParaRPr lang="en-GB" b="0" dirty="0" smtClean="0"/>
              </a:p>
              <a:p>
                <a:pPr marL="0" indent="0">
                  <a:buNone/>
                </a:pPr>
                <a:endParaRPr lang="sr-Cyrl-BA" dirty="0" smtClean="0"/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870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796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/>
              <a:t>Морталитетне таблице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Ради међународне компарације као додатни показатељ узима се и очекивано трајање живота на рођењу</a:t>
            </a:r>
          </a:p>
          <a:p>
            <a:endParaRPr lang="sr-Cyrl-BA" dirty="0" smtClean="0"/>
          </a:p>
          <a:p>
            <a:r>
              <a:rPr lang="sr-Cyrl-BA" dirty="0" smtClean="0"/>
              <a:t>Посебно је битна стопа морталитета према полу и старости</a:t>
            </a:r>
          </a:p>
          <a:p>
            <a:pPr marL="0" indent="0">
              <a:buNone/>
            </a:pPr>
            <a:endParaRPr lang="sr-Cyrl-BA" dirty="0"/>
          </a:p>
          <a:p>
            <a:r>
              <a:rPr lang="sr-Cyrl-BA" dirty="0" smtClean="0"/>
              <a:t>Погледати морталитетне таблице Републике Србије 2012-2014</a:t>
            </a:r>
          </a:p>
          <a:p>
            <a:endParaRPr lang="sr-Cyrl-BA" dirty="0"/>
          </a:p>
          <a:p>
            <a:r>
              <a:rPr lang="sr-Cyrl-BA" dirty="0" smtClean="0"/>
              <a:t>Морталитетне таблице – таблице живота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710457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/>
              <a:t>Морталитетне таблице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Прве коректне морталитетне таблице израдио Јошуа Милне (1779-87) публиковане 1815</a:t>
            </a:r>
          </a:p>
          <a:p>
            <a:r>
              <a:rPr lang="sr-Cyrl-BA" dirty="0" smtClean="0"/>
              <a:t>Дефиниција: „ Таблице смртности садрже </a:t>
            </a:r>
            <a:r>
              <a:rPr lang="sr-Cyrl-BA" b="1" dirty="0" smtClean="0"/>
              <a:t>теоретски</a:t>
            </a:r>
            <a:r>
              <a:rPr lang="sr-Cyrl-BA" dirty="0" smtClean="0"/>
              <a:t> број живих људи одређене старости, </a:t>
            </a:r>
            <a:r>
              <a:rPr lang="sr-Cyrl-BA" b="1" dirty="0" smtClean="0"/>
              <a:t>теоретски</a:t>
            </a:r>
            <a:r>
              <a:rPr lang="sr-Cyrl-BA" dirty="0" smtClean="0"/>
              <a:t> број умрлих у одређеној старости, вјероватноће смрти и вјероватноће доживљења за све године старости становништва, понекад и средње трајање живота. Израђују се на основу пописа становништва, примјеном статистике, закона великих бројева и теорије вјероватноће за одређено подручје у одређеном раздобљу“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386069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/>
              <a:t>Морталитетне таблице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Методе израде морталитетних таблица:</a:t>
            </a:r>
          </a:p>
          <a:p>
            <a:pPr marL="0" indent="0">
              <a:buNone/>
            </a:pPr>
            <a:r>
              <a:rPr lang="sr-Cyrl-BA" dirty="0"/>
              <a:t>	</a:t>
            </a:r>
            <a:r>
              <a:rPr lang="sr-Cyrl-BA" dirty="0" smtClean="0"/>
              <a:t>- лонгитудална метода (кохортна или генерацијска анализа)</a:t>
            </a:r>
          </a:p>
          <a:p>
            <a:pPr marL="0" indent="0">
              <a:buNone/>
            </a:pPr>
            <a:r>
              <a:rPr lang="sr-Cyrl-BA" dirty="0"/>
              <a:t>	</a:t>
            </a:r>
            <a:r>
              <a:rPr lang="sr-Cyrl-BA" dirty="0" smtClean="0"/>
              <a:t>- метода трансверзалне анализе (периодична или тренутна 	анализа)</a:t>
            </a:r>
          </a:p>
          <a:p>
            <a:pPr marL="0" indent="0">
              <a:buNone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27974939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Лонгитудалана метода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7818"/>
            <a:ext cx="10515600" cy="4699145"/>
          </a:xfrm>
        </p:spPr>
        <p:txBody>
          <a:bodyPr/>
          <a:lstStyle/>
          <a:p>
            <a:r>
              <a:rPr lang="sr-Cyrl-BA" dirty="0" smtClean="0"/>
              <a:t>Логичан начин утврђивања бројности и интензитета умирања једне популације</a:t>
            </a:r>
          </a:p>
          <a:p>
            <a:r>
              <a:rPr lang="sr-Cyrl-BA" dirty="0" smtClean="0"/>
              <a:t>Популација људи рођених у истој години се прати од њиховог рођења до смрти</a:t>
            </a:r>
          </a:p>
          <a:p>
            <a:r>
              <a:rPr lang="sr-Cyrl-BA" dirty="0" smtClean="0"/>
              <a:t>Историјски подаци о морталитету који су неупотребљиви за израду морталитетних таблица (услови живота, средње трајање живота интензитет умирања се са временом мијењају)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67565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Теорија вјероватноће и закон великих бројева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sr-Cyrl-BA" dirty="0" smtClean="0"/>
                  <a:t>Грана математике која се бави проучавањем случајних догађаја</a:t>
                </a:r>
              </a:p>
              <a:p>
                <a:r>
                  <a:rPr lang="sr-Cyrl-BA" dirty="0" smtClean="0"/>
                  <a:t>Лапласова дефиниција вјероватноће</a:t>
                </a:r>
                <a:r>
                  <a:rPr lang="en-GB" dirty="0" smtClean="0"/>
                  <a:t> (a priori </a:t>
                </a:r>
                <a:r>
                  <a:rPr lang="sr-Cyrl-BA" dirty="0" smtClean="0"/>
                  <a:t>вјероватноћ</a:t>
                </a:r>
                <a:r>
                  <a:rPr lang="en-GB" dirty="0" smtClean="0"/>
                  <a:t>a)</a:t>
                </a:r>
                <a:r>
                  <a:rPr lang="sr-Cyrl-BA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sr-Cyrl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sr-Cyrl-BA" dirty="0" smtClean="0"/>
              </a:p>
              <a:p>
                <a:r>
                  <a:rPr lang="sr-Cyrl-BA" dirty="0" smtClean="0"/>
                  <a:t>Статистичка дефиниција вјеровтаноће (</a:t>
                </a:r>
                <a:r>
                  <a:rPr lang="en-GB" dirty="0" smtClean="0"/>
                  <a:t>a posteriori </a:t>
                </a:r>
                <a:r>
                  <a:rPr lang="sr-Cyrl-BA" dirty="0" smtClean="0"/>
                  <a:t>вјероватноћ</a:t>
                </a:r>
                <a:r>
                  <a:rPr lang="en-GB" dirty="0" smtClean="0"/>
                  <a:t>a)</a:t>
                </a:r>
                <a:r>
                  <a:rPr lang="sr-Cyrl-BA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i="1">
                          <a:latin typeface="Cambria Math" panose="02040503050406030204" pitchFamily="18" charset="0"/>
                        </a:rPr>
                        <m:t>f</m:t>
                      </m:r>
                      <m:d>
                        <m:dPr>
                          <m:ctrlPr>
                            <a:rPr lang="sr-Cyrl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GB" dirty="0" smtClean="0"/>
              </a:p>
              <a:p>
                <a:r>
                  <a:rPr lang="sr-Cyrl-BA" dirty="0" smtClean="0"/>
                  <a:t>Закон великих бројева</a:t>
                </a:r>
                <a:r>
                  <a:rPr lang="en-GB" dirty="0" smtClean="0"/>
                  <a:t> (</a:t>
                </a:r>
                <a:r>
                  <a:rPr lang="sr-Cyrl-BA" dirty="0" smtClean="0"/>
                  <a:t>уз довољно велик број понављања релативна фрекфенција се приближава вјероватноћи: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Р</m:t>
                      </m:r>
                      <m:d>
                        <m:dPr>
                          <m:ctrlPr>
                            <a:rPr lang="sr-Cyrl-BA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sr-Cyrl-BA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sr-Latn-BA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sr-Latn-BA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sr-Latn-BA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→∞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338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dirty="0" smtClean="0"/>
              <a:t>Метода трансверзалне анализе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Алтернативни начин који се у пракси користи за израду морталитетних таблица</a:t>
            </a:r>
          </a:p>
          <a:p>
            <a:r>
              <a:rPr lang="sr-Cyrl-BA" dirty="0" smtClean="0"/>
              <a:t>Неколико година за редом се посматра смртност за све године старости свих живих становника једне популације</a:t>
            </a:r>
          </a:p>
          <a:p>
            <a:r>
              <a:rPr lang="sr-Cyrl-BA" dirty="0" smtClean="0"/>
              <a:t>Посматране смртности се преносе на фиктивну групу (100 000 становника) са свим репрезентативним елементима популације (полна, страросна, професионална, регионалана структура)</a:t>
            </a:r>
          </a:p>
          <a:p>
            <a:r>
              <a:rPr lang="sr-Cyrl-BA" dirty="0" smtClean="0"/>
              <a:t>Фиктивна група – коријен морталитетних таблица</a:t>
            </a:r>
          </a:p>
          <a:p>
            <a:r>
              <a:rPr lang="sr-Cyrl-BA" dirty="0" smtClean="0"/>
              <a:t>Лексисов дијаграм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2526056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Морталитетне таблице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Cyrl-BA" i="1" dirty="0" smtClean="0">
                    <a:latin typeface="Cambria Math" panose="02040503050406030204" pitchFamily="18" charset="0"/>
                  </a:rPr>
                  <a:t>Основне величине:</a:t>
                </a:r>
                <a:endParaRPr lang="en-GB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> - </a:t>
                </a:r>
                <a:r>
                  <a:rPr lang="sr-Cyrl-BA" dirty="0" smtClean="0"/>
                  <a:t>број живих особа старости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 smtClean="0"/>
                  <a:t> година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BA" dirty="0" smtClean="0"/>
                  <a:t> -  број умрлих од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BA" dirty="0" smtClean="0"/>
                  <a:t> особа у току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 smtClean="0"/>
                  <a:t>+1-ве године старости</a:t>
                </a:r>
                <a:endParaRPr lang="en-GB" dirty="0" smtClean="0"/>
              </a:p>
              <a:p>
                <a:r>
                  <a:rPr lang="sr-Cyrl-BA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Израчунате величине: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BA" dirty="0"/>
                  <a:t> </a:t>
                </a:r>
                <a:r>
                  <a:rPr lang="sr-Cyrl-BA" dirty="0" smtClean="0"/>
                  <a:t>- вјероватноћа доживљења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+1-ве године </a:t>
                </a:r>
                <a:r>
                  <a:rPr lang="sr-Cyrl-BA" dirty="0" smtClean="0"/>
                  <a:t>старости за особу 	стару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 </a:t>
                </a:r>
                <a:r>
                  <a:rPr lang="sr-Cyrl-BA" dirty="0" smtClean="0"/>
                  <a:t>година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BA" dirty="0" smtClean="0"/>
                  <a:t> - вјероватноћа смрти тј. вјероватноћа да особа стара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 </a:t>
                </a:r>
                <a:r>
                  <a:rPr lang="sr-Cyrl-BA" dirty="0" smtClean="0"/>
                  <a:t>година 	неће доживјети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+</a:t>
                </a:r>
                <a:r>
                  <a:rPr lang="sr-Cyrl-BA" dirty="0" smtClean="0"/>
                  <a:t>1-ву годину</a:t>
                </a:r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060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/>
              <a:t>Морталитетне таблице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BA" dirty="0" smtClean="0"/>
                  <a:t> - средњи број живих особа старости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 smtClean="0"/>
                  <a:t> година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BA" dirty="0" smtClean="0"/>
                  <a:t> -  збир средњих бројева живих особа од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 </a:t>
                </a:r>
                <a:r>
                  <a:rPr lang="sr-Cyrl-BA" dirty="0" smtClean="0"/>
                  <a:t>и више година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е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BA" dirty="0" smtClean="0"/>
                  <a:t> -  средње (очекивано) трајање живота за особе старе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 </a:t>
                </a:r>
                <a:r>
                  <a:rPr lang="sr-Cyrl-BA" dirty="0" smtClean="0"/>
                  <a:t>година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BA" dirty="0" smtClean="0"/>
                  <a:t> - пропорција доживљења, тј. </a:t>
                </a:r>
                <a:r>
                  <a:rPr lang="sr-Cyrl-BA" dirty="0"/>
                  <a:t>п</a:t>
                </a:r>
                <a:r>
                  <a:rPr lang="sr-Cyrl-BA" dirty="0" smtClean="0"/>
                  <a:t>ропорција особа животне доби од</a:t>
                </a:r>
                <a:r>
                  <a:rPr lang="en-GB" dirty="0"/>
                  <a:t> </a:t>
                </a:r>
                <a:r>
                  <a:rPr lang="sr-Cyrl-BA" dirty="0" smtClean="0"/>
                  <a:t>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 smtClean="0"/>
                  <a:t> до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 smtClean="0"/>
                  <a:t>+1 годину које ће послије годину дана бити старе од 	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+</a:t>
                </a:r>
                <a:r>
                  <a:rPr lang="sr-Cyrl-BA" dirty="0" smtClean="0"/>
                  <a:t>1 до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 smtClean="0"/>
                  <a:t>+2 године</a:t>
                </a:r>
              </a:p>
              <a:p>
                <a:r>
                  <a:rPr lang="sr-Cyrl-BA" dirty="0"/>
                  <a:t>Поред потпуних морталитетних таблица постоје и скраћене морталитетне таблице (периоди дати у интервалима)</a:t>
                </a:r>
                <a:endParaRPr lang="en-GB" dirty="0"/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10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969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Основни односи величина у морталитетним таблицама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726783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=1   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    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GB" b="0" dirty="0" smtClean="0">
                  <a:ea typeface="Cambria Math" panose="02040503050406030204" pitchFamily="18" charset="0"/>
                </a:endParaRPr>
              </a:p>
              <a:p>
                <a:r>
                  <a:rPr lang="sr-Cyrl-BA" dirty="0" smtClean="0"/>
                  <a:t>Ако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</a:rPr>
                      <m:t>=100000</m:t>
                    </m:r>
                  </m:oMath>
                </a14:m>
                <a:r>
                  <a:rPr lang="sr-Cyrl-BA" dirty="0" smtClean="0"/>
                  <a:t> онда је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=100000</m:t>
                    </m:r>
                    <m:r>
                      <a:rPr lang="sr-Cyrl-BA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Cyrl-B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sr-Cyrl-BA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=100000∗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i="1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sr-Cyrl-BA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Cyrl-B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sr-Cyrl-BA" dirty="0" smtClean="0"/>
              </a:p>
              <a:p>
                <a:pPr marL="0" indent="0">
                  <a:buNone/>
                </a:pPr>
                <a:r>
                  <a:rPr lang="sr-Cyrl-BA" dirty="0" smtClean="0"/>
                  <a:t>	Односно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i="1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sr-Cyrl-BA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sr-Cyrl-BA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i="1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sr-Cyrl-BA" dirty="0" smtClean="0"/>
                  <a:t>  итд.</a:t>
                </a:r>
              </a:p>
              <a:p>
                <a:r>
                  <a:rPr lang="sr-Cyrl-BA" dirty="0" smtClean="0"/>
                  <a:t>Средњи број живих особа се приближно може оцијенити као аритметичка средина бројева живих особа</a:t>
                </a:r>
              </a:p>
              <a:p>
                <a:pPr marL="0" indent="0">
                  <a:buNone/>
                </a:pPr>
                <a:r>
                  <a:rPr lang="sr-Cyrl-BA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dirty="0" smtClean="0"/>
                  <a:t>, </a:t>
                </a:r>
                <a:r>
                  <a:rPr lang="sr-Cyrl-BA" dirty="0" smtClean="0"/>
                  <a:t>уз изузетке за новорођенчад и бебе до 1 године живота који су утврђени емпиријским путем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726783" cy="4351338"/>
              </a:xfrm>
              <a:blipFill>
                <a:blip r:embed="rId2"/>
                <a:stretch>
                  <a:fillRect l="-1136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9908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/>
              <a:t>Основни односи величина у морталитетним таблицама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r-Cyrl-BA" dirty="0" smtClean="0"/>
                  <a:t>Збир средњих бројева живих особа</a:t>
                </a:r>
              </a:p>
              <a:p>
                <a:pPr marL="0" indent="0">
                  <a:buNone/>
                </a:pPr>
                <a:r>
                  <a:rPr lang="sr-Cyrl-BA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Т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GB" b="0" dirty="0" smtClean="0"/>
              </a:p>
              <a:p>
                <a:r>
                  <a:rPr lang="sr-Cyrl-BA" dirty="0" smtClean="0"/>
                  <a:t>Средње трајање живота:</a:t>
                </a:r>
              </a:p>
              <a:p>
                <a:pPr marL="0" indent="0">
                  <a:buNone/>
                </a:pPr>
                <a:r>
                  <a:rPr lang="sr-Cyrl-BA" b="0" dirty="0"/>
                  <a:t>	</a:t>
                </a:r>
                <a:r>
                  <a:rPr lang="sr-Cyrl-BA" b="0" dirty="0" smtClean="0"/>
                  <a:t>за особе старости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b="0" dirty="0" smtClean="0"/>
                  <a:t> година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Cyrl-B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Т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en-GB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sr-Cyrl-BA" dirty="0" smtClean="0"/>
                  <a:t>	за новорођене особе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nary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Cyrl-B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Т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endParaRPr lang="sr-Cyrl-BA" b="0" dirty="0" smtClean="0"/>
              </a:p>
              <a:p>
                <a:r>
                  <a:rPr lang="sr-Cyrl-BA" b="0" dirty="0" smtClean="0"/>
                  <a:t>Пропорција доживљења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Р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b="0" dirty="0" smtClean="0"/>
                  <a:t> </a:t>
                </a:r>
                <a:endParaRPr lang="sr-Cyrl-BA" b="0" dirty="0" smtClean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6905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/>
              <a:t>Морталитетне </a:t>
            </a:r>
            <a:r>
              <a:rPr lang="sr-Cyrl-BA" dirty="0" smtClean="0"/>
              <a:t>таблице – методе изравнања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b="1" dirty="0" smtClean="0"/>
              <a:t>Графичка метода </a:t>
            </a:r>
            <a:r>
              <a:rPr lang="sr-Cyrl-BA" dirty="0" smtClean="0"/>
              <a:t>– произвољно и графичко изравнање претходно уцртане криве сирових вјероватноћа смрти у координатни систем </a:t>
            </a:r>
          </a:p>
          <a:p>
            <a:r>
              <a:rPr lang="sr-Cyrl-BA" b="1" dirty="0" smtClean="0"/>
              <a:t>Механичка метода </a:t>
            </a:r>
            <a:r>
              <a:rPr lang="sr-Cyrl-BA" dirty="0" smtClean="0"/>
              <a:t>– дефинисање математичких поступака доласка до изравнатих вриједности (изравнате вриједности се прилагођавају сировим вјероватноћама смрти)</a:t>
            </a:r>
          </a:p>
          <a:p>
            <a:r>
              <a:rPr lang="sr-Cyrl-BA" b="1" dirty="0" smtClean="0"/>
              <a:t>Аналитичка метода </a:t>
            </a:r>
            <a:r>
              <a:rPr lang="sr-Cyrl-BA" dirty="0" smtClean="0"/>
              <a:t>– утврђивање закона смртности уз помоћ математичких функција</a:t>
            </a:r>
            <a:r>
              <a:rPr lang="sr-Cyrl-BA" b="1" dirty="0" smtClean="0"/>
              <a:t> </a:t>
            </a:r>
            <a:r>
              <a:rPr lang="sr-Cyrl-BA" dirty="0" smtClean="0"/>
              <a:t>(приступни рад)</a:t>
            </a:r>
          </a:p>
        </p:txBody>
      </p:sp>
    </p:spTree>
    <p:extLst>
      <p:ext uri="{BB962C8B-B14F-4D97-AF65-F5344CB8AC3E}">
        <p14:creationId xmlns:p14="http://schemas.microsoft.com/office/powerpoint/2010/main" val="35251791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Актуарске таблице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90688"/>
                <a:ext cx="10515600" cy="4605609"/>
              </a:xfrm>
            </p:spPr>
            <p:txBody>
              <a:bodyPr>
                <a:normAutofit/>
              </a:bodyPr>
              <a:lstStyle/>
              <a:p>
                <a:r>
                  <a:rPr lang="sr-Cyrl-BA" dirty="0" smtClean="0"/>
                  <a:t>„Актуарске таблице садрже комутативне бројеве на којима се темељи обрачун премија, математичких резерви, откупних и капитализованих вриједности и других параметара животних осигурања. Израђују се на основу таблица смртности уз примјену одређене каматне стопе“</a:t>
                </a:r>
              </a:p>
              <a:p>
                <a:r>
                  <a:rPr lang="sr-Cyrl-BA" dirty="0" smtClean="0"/>
                  <a:t>Садржај актуарских таблица се може сврстати у:</a:t>
                </a:r>
              </a:p>
              <a:p>
                <a:pPr marL="514350" indent="-514350">
                  <a:buAutoNum type="arabicPeriod"/>
                </a:pPr>
                <a:r>
                  <a:rPr lang="sr-Cyrl-BA" dirty="0" smtClean="0"/>
                  <a:t>Бројеви живих и умрлих осба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sr-Cyrl-BA" b="0" i="0" smtClean="0">
                        <a:latin typeface="Cambria Math" panose="02040503050406030204" pitchFamily="18" charset="0"/>
                      </a:rPr>
                      <m:t> и </m:t>
                    </m:r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BA" dirty="0" smtClean="0"/>
                  <a:t>) – за актуарске таблице независне величине</a:t>
                </a:r>
              </a:p>
              <a:p>
                <a:pPr marL="514350" indent="-514350">
                  <a:buAutoNum type="arabicPeriod"/>
                </a:pPr>
                <a:r>
                  <a:rPr lang="sr-Cyrl-BA" dirty="0" smtClean="0"/>
                  <a:t>Каматна (дисконтна стопа) – релативно независна величина</a:t>
                </a:r>
              </a:p>
              <a:p>
                <a:pPr marL="514350" indent="-514350">
                  <a:buAutoNum type="arabicPeriod"/>
                </a:pPr>
                <a:r>
                  <a:rPr lang="sr-Cyrl-BA" dirty="0" smtClean="0"/>
                  <a:t>Комутативни бројеви – зависни од прве две категорије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90688"/>
                <a:ext cx="10515600" cy="4605609"/>
              </a:xfrm>
              <a:blipFill>
                <a:blip r:embed="rId2"/>
                <a:stretch>
                  <a:fillRect l="-1217" t="-2116" r="-406" b="-265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5351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Актуарске таблице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9499"/>
                <a:ext cx="10515600" cy="4351338"/>
              </a:xfrm>
            </p:spPr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GB" dirty="0" smtClean="0"/>
                  <a:t>                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=1+</m:t>
                    </m:r>
                    <m:f>
                      <m:f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sr-Cyrl-BA" dirty="0" smtClean="0"/>
              </a:p>
              <a:p>
                <a:pPr marL="0" indent="0">
                  <a:buNone/>
                </a:pPr>
                <a:endParaRPr lang="sr-Cyrl-BA" dirty="0" smtClean="0"/>
              </a:p>
              <a:p>
                <a:r>
                  <a:rPr lang="sr-Cyrl-BA" dirty="0" smtClean="0"/>
                  <a:t>Основни </a:t>
                </a:r>
                <a:r>
                  <a:rPr lang="sr-Cyrl-BA" dirty="0"/>
                  <a:t>показатељи актуарских таблица: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 – старост особе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BA" i="1" dirty="0">
                    <a:latin typeface="Cambria Math" panose="02040503050406030204" pitchFamily="18" charset="0"/>
                  </a:rPr>
                  <a:t> -  </a:t>
                </a:r>
                <a:r>
                  <a:rPr lang="sr-Cyrl-BA" dirty="0"/>
                  <a:t>број живих особа старости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 година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BA" dirty="0"/>
                  <a:t> -  број умрлих од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sr-Cyrl-BA" dirty="0"/>
                  <a:t> особа у току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+1-ве године старости       	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sr-Latn-BA" dirty="0"/>
              </a:p>
              <a:p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9499"/>
                <a:ext cx="10515600" cy="4351338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73546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Актуарске таблице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Cyrl-BA" dirty="0" smtClean="0"/>
                  <a:t>Комутативни бројеви за живе особе: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> - </a:t>
                </a:r>
                <a:r>
                  <a:rPr lang="sr-Cyrl-BA" dirty="0" smtClean="0"/>
                  <a:t>дисконтовани број живих особа старости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 smtClean="0"/>
                  <a:t> година 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sr-Cyrl-BA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 smtClean="0"/>
                  <a:t> -</a:t>
                </a:r>
                <a:r>
                  <a:rPr lang="sr-Cyrl-BA" dirty="0" smtClean="0"/>
                  <a:t> збир дисконтованих бројева живих особа са почетном 	старости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 </a:t>
                </a:r>
                <a:r>
                  <a:rPr lang="sr-Cyrl-BA" dirty="0" smtClean="0"/>
                  <a:t>година  </a:t>
                </a:r>
                <a:r>
                  <a:rPr lang="en-GB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GB" dirty="0" smtClean="0"/>
              </a:p>
              <a:p>
                <a:pPr marL="0" indent="0">
                  <a:buNone/>
                </a:pPr>
                <a:endParaRPr lang="sr-Cyrl-BA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/>
                  <a:t> -</a:t>
                </a:r>
                <a:r>
                  <a:rPr lang="sr-Cyrl-BA" dirty="0"/>
                  <a:t> збир </a:t>
                </a:r>
                <a:r>
                  <a:rPr lang="sr-Cyrl-BA" dirty="0" smtClean="0"/>
                  <a:t>збирова дисконтованих </a:t>
                </a:r>
                <a:r>
                  <a:rPr lang="sr-Cyrl-BA" dirty="0"/>
                  <a:t>бројева живих особа са почетном </a:t>
                </a:r>
                <a:r>
                  <a:rPr lang="sr-Cyrl-BA" dirty="0" smtClean="0"/>
                  <a:t>	старости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 година  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sr-Cyrl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870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14006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1458"/>
          </a:xfrm>
        </p:spPr>
        <p:txBody>
          <a:bodyPr/>
          <a:lstStyle/>
          <a:p>
            <a:pPr algn="ctr"/>
            <a:r>
              <a:rPr lang="sr-Cyrl-BA" dirty="0"/>
              <a:t>Актуарске таблице</a:t>
            </a:r>
            <a:endParaRPr lang="sr-Latn-BA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02378"/>
                <a:ext cx="10515600" cy="4894216"/>
              </a:xfrm>
            </p:spPr>
            <p:txBody>
              <a:bodyPr>
                <a:normAutofit/>
              </a:bodyPr>
              <a:lstStyle/>
              <a:p>
                <a:r>
                  <a:rPr lang="sr-Cyrl-BA" dirty="0" smtClean="0"/>
                  <a:t>Комутативни бројеви за умрле особе: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/>
                  <a:t> - </a:t>
                </a:r>
                <a:r>
                  <a:rPr lang="sr-Cyrl-BA" dirty="0"/>
                  <a:t>дисконтовани број </a:t>
                </a:r>
                <a:r>
                  <a:rPr lang="sr-Cyrl-BA" dirty="0" smtClean="0"/>
                  <a:t>умрлих </a:t>
                </a:r>
                <a:r>
                  <a:rPr lang="sr-Cyrl-BA" dirty="0"/>
                  <a:t>особа </a:t>
                </a:r>
                <a:r>
                  <a:rPr lang="sr-Cyrl-BA" dirty="0" smtClean="0"/>
                  <a:t>у току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sr-Cyrl-BA" b="0" i="0" smtClean="0">
                        <a:latin typeface="Cambria Math" panose="02040503050406030204" pitchFamily="18" charset="0"/>
                      </a:rPr>
                      <m:t>+1.</m:t>
                    </m:r>
                  </m:oMath>
                </a14:m>
                <a:r>
                  <a:rPr lang="sr-Cyrl-BA" dirty="0" smtClean="0"/>
                  <a:t> године живота </a:t>
                </a:r>
                <a:r>
                  <a:rPr lang="en-GB" dirty="0" smtClean="0"/>
                  <a:t>    </a:t>
                </a:r>
                <a:r>
                  <a:rPr lang="sr-Cyrl-BA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dirty="0" smtClean="0"/>
                  <a:t> </a:t>
                </a:r>
                <a:endParaRPr lang="en-GB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/>
                  <a:t> -</a:t>
                </a:r>
                <a:r>
                  <a:rPr lang="sr-Cyrl-BA" dirty="0"/>
                  <a:t> збир дисконтованих </a:t>
                </a:r>
                <a:r>
                  <a:rPr lang="sr-Cyrl-BA" dirty="0" smtClean="0"/>
                  <a:t>бројева умрлих </a:t>
                </a:r>
                <a:r>
                  <a:rPr lang="sr-Cyrl-BA" dirty="0"/>
                  <a:t>особа са почетном </a:t>
                </a:r>
                <a:r>
                  <a:rPr lang="sr-Cyrl-BA" dirty="0" smtClean="0"/>
                  <a:t>	старости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 година  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sr-Latn-BA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dirty="0"/>
                  <a:t> -</a:t>
                </a:r>
                <a:r>
                  <a:rPr lang="sr-Cyrl-BA" dirty="0"/>
                  <a:t> збир збирова дисконтованих бројева </a:t>
                </a:r>
                <a:r>
                  <a:rPr lang="sr-Cyrl-BA" dirty="0" smtClean="0"/>
                  <a:t>умрлих </a:t>
                </a:r>
                <a:r>
                  <a:rPr lang="sr-Cyrl-BA" dirty="0"/>
                  <a:t>особа са </a:t>
                </a:r>
                <a:r>
                  <a:rPr lang="sr-Cyrl-BA" dirty="0" smtClean="0"/>
                  <a:t>	почетном </a:t>
                </a:r>
                <a:r>
                  <a:rPr lang="sr-Cyrl-BA" dirty="0"/>
                  <a:t>старости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sr-Cyrl-BA" dirty="0"/>
                  <a:t> година  </a:t>
                </a:r>
                <a:r>
                  <a:rPr lang="en-GB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+…</m:t>
                    </m:r>
                  </m:oMath>
                </a14:m>
                <a:endParaRPr lang="sr-Cyrl-BA" dirty="0"/>
              </a:p>
              <a:p>
                <a:pPr marL="0" indent="0">
                  <a:buNone/>
                </a:pPr>
                <a:endParaRPr lang="sr-Latn-BA" dirty="0"/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02378"/>
                <a:ext cx="10515600" cy="4894216"/>
              </a:xfrm>
              <a:blipFill>
                <a:blip r:embed="rId2"/>
                <a:stretch>
                  <a:fillRect l="-1043" t="-2117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409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Теорија вјероватноће и закон великих бројева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Cyrl-BA" dirty="0" smtClean="0"/>
                  <a:t>Простор елементарних догађаја – скуп свих логички могућих исхода неког догађаја (</a:t>
                </a:r>
                <a:r>
                  <a:rPr lang="en-GB" dirty="0"/>
                  <a:t>Ω</a:t>
                </a:r>
                <a:r>
                  <a:rPr lang="en-GB" dirty="0" smtClean="0"/>
                  <a:t>)</a:t>
                </a:r>
              </a:p>
              <a:p>
                <a:r>
                  <a:rPr lang="sr-Cyrl-BA" dirty="0" smtClean="0"/>
                  <a:t>Изражавање вјероватноће:   како је </a:t>
                </a:r>
                <a14:m>
                  <m:oMath xmlns:m="http://schemas.openxmlformats.org/officeDocument/2006/math">
                    <m:r>
                      <a:rPr lang="sr-Cyrl-BA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sr-Cyrl-BA" dirty="0">
                    <a:ea typeface="Cambria Math" panose="02040503050406030204" pitchFamily="18" charset="0"/>
                  </a:rPr>
                  <a:t> </a:t>
                </a:r>
                <a:r>
                  <a:rPr lang="en-GB" dirty="0" smtClean="0">
                    <a:ea typeface="Cambria Math" panose="02040503050406030204" pitchFamily="18" charset="0"/>
                  </a:rPr>
                  <a:t>m </a:t>
                </a:r>
                <a14:m>
                  <m:oMath xmlns:m="http://schemas.openxmlformats.org/officeDocument/2006/math">
                    <m:r>
                      <a:rPr lang="sr-Cyrl-BA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sr-Cyrl-BA" dirty="0"/>
                  <a:t> </a:t>
                </a:r>
                <a:r>
                  <a:rPr lang="en-GB" dirty="0" smtClean="0"/>
                  <a:t>n</a:t>
                </a:r>
                <a:r>
                  <a:rPr lang="sr-Cyrl-BA" dirty="0"/>
                  <a:t>,</a:t>
                </a:r>
                <a:r>
                  <a:rPr lang="sr-Cyrl-BA" dirty="0" smtClean="0"/>
                  <a:t> тако је 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sr-Cyrl-BA" b="0" i="1" smtClean="0">
                        <a:latin typeface="Cambria Math" panose="02040503050406030204" pitchFamily="18" charset="0"/>
                      </a:rPr>
                      <m:t>Р</m:t>
                    </m:r>
                    <m:d>
                      <m:dPr>
                        <m:ctrlPr>
                          <a:rPr lang="sr-Cyrl-BA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sr-Cyrl-BA" b="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sr-Cyrl-BA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sr-Cyrl-BA" dirty="0" smtClean="0"/>
                  <a:t> 1</a:t>
                </a:r>
              </a:p>
              <a:p>
                <a:r>
                  <a:rPr lang="sr-Cyrl-BA" dirty="0" smtClean="0"/>
                  <a:t>Супротна вјероватноћа: нека су догађаји А и А* супротни догађаји са својим припадајућим вјероватноћама </a:t>
                </a:r>
                <a:r>
                  <a:rPr lang="en-GB" dirty="0" smtClean="0"/>
                  <a:t>p=P(A) </a:t>
                </a:r>
                <a:r>
                  <a:rPr lang="sr-Cyrl-BA" dirty="0" smtClean="0"/>
                  <a:t>и </a:t>
                </a:r>
                <a:r>
                  <a:rPr lang="en-GB" dirty="0" smtClean="0"/>
                  <a:t>q=P(A*), </a:t>
                </a:r>
                <a:r>
                  <a:rPr lang="sr-Cyrl-BA" dirty="0" smtClean="0"/>
                  <a:t>тада је</a:t>
                </a:r>
                <a:r>
                  <a:rPr lang="en-GB" dirty="0" smtClean="0"/>
                  <a:t> q=1-p</a:t>
                </a:r>
                <a:r>
                  <a:rPr lang="sr-Cyrl-BA" dirty="0" smtClean="0"/>
                  <a:t>  јер је</a:t>
                </a:r>
                <a:r>
                  <a:rPr lang="en-GB" dirty="0" smtClean="0"/>
                  <a:t> P(A*)= m(A*)/n = [n – m(A)]/n = 1 – m(A)/n = 1 – P(A)</a:t>
                </a:r>
              </a:p>
              <a:p>
                <a:endParaRPr lang="sr-Cyrl-BA" dirty="0" smtClean="0"/>
              </a:p>
              <a:p>
                <a:endParaRPr lang="en-GB" dirty="0" smtClean="0"/>
              </a:p>
              <a:p>
                <a:pPr marL="0" indent="0">
                  <a:buNone/>
                </a:pPr>
                <a:endParaRPr lang="sr-Cyrl-BA" dirty="0" smtClean="0"/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1507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79079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Коректност актуарских таблица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Актуарске таблице осигуравајућих друштава ≠ актуарске таблице цијеле популације (израчунате за сво становништво једне државе)</a:t>
            </a:r>
          </a:p>
          <a:p>
            <a:r>
              <a:rPr lang="sr-Cyrl-BA" dirty="0" smtClean="0"/>
              <a:t>Вријеме посматрања – континуирано праћење и прилагођавање смртности</a:t>
            </a:r>
          </a:p>
          <a:p>
            <a:r>
              <a:rPr lang="sr-Cyrl-BA" dirty="0" smtClean="0"/>
              <a:t>Избор каматне стопе</a:t>
            </a:r>
          </a:p>
          <a:p>
            <a:r>
              <a:rPr lang="sr-Cyrl-BA" dirty="0" smtClean="0"/>
              <a:t>Пословно-финансијски циљеви осигуравајуће компаније ≠ научни циљеви актурске струке   →  неопходност регулације и независних арбитара у циљу што веће конвергенције</a:t>
            </a:r>
          </a:p>
          <a:p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053795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Коректност актуарских таблица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Континуитано прилагођавање и иновирање актуарских таблица – са аспекта морталитетних таблица и каматне стопе</a:t>
            </a:r>
          </a:p>
          <a:p>
            <a:r>
              <a:rPr lang="sr-Cyrl-BA" dirty="0" smtClean="0"/>
              <a:t>Употреба више актуарских таблица- са аспекта каматне стопе:</a:t>
            </a:r>
          </a:p>
          <a:p>
            <a:pPr>
              <a:buFontTx/>
              <a:buChar char="-"/>
            </a:pPr>
            <a:r>
              <a:rPr lang="sr-Cyrl-BA" dirty="0" smtClean="0"/>
              <a:t>Краткоричне  (у садашњости)</a:t>
            </a:r>
          </a:p>
          <a:p>
            <a:pPr>
              <a:buFontTx/>
              <a:buChar char="-"/>
            </a:pPr>
            <a:r>
              <a:rPr lang="sr-Cyrl-BA" dirty="0" smtClean="0"/>
              <a:t>Средњорочне (од једне до пет година)</a:t>
            </a:r>
          </a:p>
          <a:p>
            <a:pPr>
              <a:buFontTx/>
              <a:buChar char="-"/>
            </a:pPr>
            <a:r>
              <a:rPr lang="sr-Cyrl-BA" smtClean="0"/>
              <a:t>Дугорочне (више од 5 година)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319215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altLang="sr-Latn-RS" smtClean="0"/>
              <a:t>Животно осигурање</a:t>
            </a:r>
            <a:endParaRPr lang="sr-Latn-BA" altLang="sr-Latn-R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sr-Cyrl-CS" altLang="en-US" dirty="0" smtClean="0"/>
              <a:t>Због функције штедње извјесна је обавеза исплате цијеле или дијела осигуране суме</a:t>
            </a:r>
            <a:endParaRPr lang="sr-Cyrl-CS" altLang="en-US" dirty="0"/>
          </a:p>
          <a:p>
            <a:pPr eaLnBrk="1" hangingPunct="1">
              <a:lnSpc>
                <a:spcPct val="80000"/>
              </a:lnSpc>
              <a:defRPr/>
            </a:pPr>
            <a:r>
              <a:rPr lang="sr-Cyrl-CS" altLang="en-US" dirty="0" smtClean="0"/>
              <a:t>Неопходност формирања фонда математичких резерви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sr-Cyrl-CS" altLang="en-US" dirty="0"/>
              <a:t>Штедња путем осигурања живота је: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sr-Cyrl-CS" altLang="en-US" dirty="0"/>
              <a:t>Дисциплинована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sr-Cyrl-CS" altLang="en-US" dirty="0"/>
              <a:t>Континуирана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sr-Cyrl-CS" altLang="en-US" dirty="0"/>
              <a:t>Дугорочна и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sr-Cyrl-CS" altLang="en-US" dirty="0"/>
              <a:t>Намјенска</a:t>
            </a:r>
          </a:p>
          <a:p>
            <a:pPr>
              <a:defRPr/>
            </a:pPr>
            <a:endParaRPr lang="sr-Latn-BA" dirty="0" smtClean="0"/>
          </a:p>
          <a:p>
            <a:pPr>
              <a:defRPr/>
            </a:pP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3023554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altLang="sr-Latn-RS" smtClean="0"/>
              <a:t>Животно осигурање</a:t>
            </a:r>
            <a:endParaRPr lang="sr-Latn-BA" altLang="sr-Latn-RS" smtClean="0"/>
          </a:p>
        </p:txBody>
      </p:sp>
      <p:sp>
        <p:nvSpPr>
          <p:cNvPr id="79875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754563"/>
          </a:xfrm>
        </p:spPr>
        <p:txBody>
          <a:bodyPr/>
          <a:lstStyle/>
          <a:p>
            <a:r>
              <a:rPr lang="sr-Cyrl-CS" altLang="sr-Latn-RS"/>
              <a:t>Поред функција осигурања и штедње осигурање живота обавља и веома важну социјалну функцију</a:t>
            </a:r>
          </a:p>
          <a:p>
            <a:pPr eaLnBrk="1" hangingPunct="1"/>
            <a:r>
              <a:rPr lang="sr-Cyrl-CS" altLang="en-US" b="1"/>
              <a:t>Фактори који утичу на развијеност житотног осигурања</a:t>
            </a:r>
            <a:r>
              <a:rPr lang="pl-PL" altLang="en-US"/>
              <a:t> </a:t>
            </a:r>
            <a:r>
              <a:rPr lang="sr-Cyrl-CS" altLang="en-US"/>
              <a:t>:</a:t>
            </a:r>
            <a:endParaRPr lang="pl-PL" altLang="en-US"/>
          </a:p>
          <a:p>
            <a:pPr eaLnBrk="1" hangingPunct="1">
              <a:buFontTx/>
              <a:buNone/>
            </a:pPr>
            <a:r>
              <a:rPr lang="pl-PL" altLang="en-US"/>
              <a:t>- </a:t>
            </a:r>
            <a:r>
              <a:rPr lang="sr-Cyrl-CS" altLang="en-US"/>
              <a:t>Висина националног дохотка земље и ниво животног стандарда становништва</a:t>
            </a:r>
            <a:endParaRPr lang="pl-PL" altLang="en-US"/>
          </a:p>
          <a:p>
            <a:pPr eaLnBrk="1" hangingPunct="1">
              <a:buFontTx/>
              <a:buNone/>
            </a:pPr>
            <a:r>
              <a:rPr lang="pl-PL" altLang="en-US"/>
              <a:t>- </a:t>
            </a:r>
            <a:r>
              <a:rPr lang="sr-Cyrl-CS" altLang="en-US"/>
              <a:t>Стабилност домаће валуте (проблем очувања реалне вриједности средстава)</a:t>
            </a:r>
            <a:endParaRPr lang="pl-PL" altLang="en-US"/>
          </a:p>
          <a:p>
            <a:pPr eaLnBrk="1" hangingPunct="1">
              <a:buFontTx/>
              <a:buNone/>
            </a:pPr>
            <a:r>
              <a:rPr lang="pl-PL" altLang="en-US"/>
              <a:t>- </a:t>
            </a:r>
            <a:r>
              <a:rPr lang="sr-Cyrl-CS" altLang="en-US"/>
              <a:t>Развијеност социјалног осигурања</a:t>
            </a:r>
            <a:endParaRPr lang="pl-PL" altLang="en-US"/>
          </a:p>
          <a:p>
            <a:pPr eaLnBrk="1" hangingPunct="1">
              <a:buFontTx/>
              <a:buNone/>
            </a:pPr>
            <a:r>
              <a:rPr lang="pl-PL" altLang="en-US"/>
              <a:t>- </a:t>
            </a:r>
            <a:r>
              <a:rPr lang="sr-Cyrl-CS" altLang="en-US"/>
              <a:t>Степен и обим запослености</a:t>
            </a:r>
            <a:endParaRPr lang="pl-PL" altLang="en-US" b="1"/>
          </a:p>
          <a:p>
            <a:endParaRPr lang="en-US" altLang="sr-Latn-RS" smtClean="0"/>
          </a:p>
          <a:p>
            <a:endParaRPr lang="sr-Latn-BA" altLang="sr-Latn-RS" smtClean="0"/>
          </a:p>
        </p:txBody>
      </p:sp>
    </p:spTree>
    <p:extLst>
      <p:ext uri="{BB962C8B-B14F-4D97-AF65-F5344CB8AC3E}">
        <p14:creationId xmlns:p14="http://schemas.microsoft.com/office/powerpoint/2010/main" val="1649949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smtClean="0"/>
              <a:t>Закључивање уговора о осигурању живота</a:t>
            </a:r>
            <a:endParaRPr lang="sr-Latn-BA" altLang="sr-Latn-RS" smtClean="0"/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CS" altLang="sr-Latn-RS"/>
              <a:t>Осигуравач</a:t>
            </a:r>
          </a:p>
          <a:p>
            <a:r>
              <a:rPr lang="sr-Cyrl-CS" altLang="sr-Latn-RS"/>
              <a:t>Уговарач осигурања (осигураник или на основу овлашћења осигураника)</a:t>
            </a:r>
          </a:p>
          <a:p>
            <a:r>
              <a:rPr lang="sr-Cyrl-CS" altLang="sr-Latn-RS"/>
              <a:t>Осигураник</a:t>
            </a:r>
          </a:p>
          <a:p>
            <a:r>
              <a:rPr lang="sr-Cyrl-CS" altLang="sr-Latn-RS"/>
              <a:t>Корисник осигурања</a:t>
            </a:r>
          </a:p>
          <a:p>
            <a:endParaRPr lang="sr-Cyrl-CS" altLang="sr-Latn-RS"/>
          </a:p>
          <a:p>
            <a:pPr algn="just"/>
            <a:r>
              <a:rPr lang="sr-Cyrl-CS" altLang="sr-Latn-RS"/>
              <a:t>Саставни дио уговора о осигурању живота су и табела откупних вриједности и табела смањених осигураних сума, без даљег плаћања премије</a:t>
            </a:r>
            <a:endParaRPr lang="en-US" altLang="sr-Latn-RS"/>
          </a:p>
          <a:p>
            <a:endParaRPr lang="sr-Latn-BA" altLang="sr-Latn-RS" smtClean="0"/>
          </a:p>
        </p:txBody>
      </p:sp>
    </p:spTree>
    <p:extLst>
      <p:ext uri="{BB962C8B-B14F-4D97-AF65-F5344CB8AC3E}">
        <p14:creationId xmlns:p14="http://schemas.microsoft.com/office/powerpoint/2010/main" val="2016105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r-Cyrl-CS" altLang="en-US" smtClean="0"/>
              <a:t>Услови за способност осигурања живота су:</a:t>
            </a:r>
          </a:p>
          <a:p>
            <a:pPr eaLnBrk="1" hangingPunct="1">
              <a:buFontTx/>
              <a:buNone/>
            </a:pPr>
            <a:r>
              <a:rPr lang="pl-PL" altLang="en-US" smtClean="0"/>
              <a:t>- </a:t>
            </a:r>
            <a:r>
              <a:rPr lang="sr-Cyrl-CS" altLang="en-US" b="1" smtClean="0"/>
              <a:t>Године живота </a:t>
            </a:r>
            <a:r>
              <a:rPr lang="sr-Cyrl-CS" altLang="en-US" smtClean="0"/>
              <a:t>(од 14 до 65, а по посебним условима до 75 година)</a:t>
            </a:r>
            <a:endParaRPr lang="pl-PL" altLang="en-US" smtClean="0"/>
          </a:p>
          <a:p>
            <a:pPr eaLnBrk="1" hangingPunct="1">
              <a:buFontTx/>
              <a:buNone/>
            </a:pPr>
            <a:r>
              <a:rPr lang="pl-PL" altLang="en-US" smtClean="0"/>
              <a:t>- </a:t>
            </a:r>
            <a:r>
              <a:rPr lang="sr-Cyrl-CS" altLang="en-US" b="1" smtClean="0"/>
              <a:t>Здравствено стање</a:t>
            </a:r>
            <a:r>
              <a:rPr lang="pl-PL" altLang="en-US" b="1" smtClean="0"/>
              <a:t> </a:t>
            </a:r>
            <a:r>
              <a:rPr lang="sr-Cyrl-CS" altLang="en-US" smtClean="0"/>
              <a:t>(лица која нису потпуно здрава осигуравају се по посебним условима за осигурање увећаних ризика)</a:t>
            </a:r>
            <a:endParaRPr lang="pl-PL" altLang="en-US" smtClean="0"/>
          </a:p>
          <a:p>
            <a:pPr eaLnBrk="1" hangingPunct="1">
              <a:buFontTx/>
              <a:buChar char="-"/>
            </a:pPr>
            <a:r>
              <a:rPr lang="sr-Cyrl-CS" altLang="en-US" b="1" smtClean="0"/>
              <a:t>Пословна способност</a:t>
            </a:r>
            <a:r>
              <a:rPr lang="pl-PL" altLang="en-US" b="1" smtClean="0"/>
              <a:t> </a:t>
            </a:r>
            <a:endParaRPr lang="sr-Cyrl-CS" altLang="en-US" b="1" smtClean="0"/>
          </a:p>
          <a:p>
            <a:pPr eaLnBrk="1" hangingPunct="1">
              <a:buFontTx/>
              <a:buChar char="-"/>
            </a:pPr>
            <a:endParaRPr lang="sr-Cyrl-CS" altLang="en-US" b="1" smtClean="0"/>
          </a:p>
          <a:p>
            <a:pPr eaLnBrk="1" hangingPunct="1">
              <a:buFontTx/>
              <a:buChar char="-"/>
            </a:pPr>
            <a:r>
              <a:rPr lang="sr-Cyrl-CS" altLang="en-US" b="1" smtClean="0"/>
              <a:t>Неопходно тачно пријављивање година живота!!!</a:t>
            </a:r>
            <a:endParaRPr lang="pt-BR" altLang="en-US" b="1" smtClean="0"/>
          </a:p>
        </p:txBody>
      </p:sp>
      <p:sp>
        <p:nvSpPr>
          <p:cNvPr id="819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altLang="en-US" smtClean="0"/>
              <a:t>Осигурање живота - услови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26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idx="1"/>
          </p:nvPr>
        </p:nvSpPr>
        <p:spPr>
          <a:xfrm>
            <a:off x="1981200" y="1371600"/>
            <a:ext cx="8229600" cy="5029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sr-Cyrl-CS" altLang="en-US" dirty="0" smtClean="0"/>
              <a:t>Ризик у осигурању живота процјењује се</a:t>
            </a:r>
            <a:endParaRPr lang="pt-BR" altLang="en-US" dirty="0" smtClean="0"/>
          </a:p>
          <a:p>
            <a:pPr eaLnBrk="1" hangingPunct="1">
              <a:buFontTx/>
              <a:buNone/>
              <a:defRPr/>
            </a:pPr>
            <a:r>
              <a:rPr lang="pt-BR" altLang="en-US" dirty="0" smtClean="0"/>
              <a:t>- </a:t>
            </a:r>
            <a:r>
              <a:rPr lang="sr-Cyrl-CS" altLang="en-US" dirty="0" smtClean="0"/>
              <a:t>На основу старости осигураника</a:t>
            </a:r>
            <a:r>
              <a:rPr lang="pt-BR" altLang="en-US" dirty="0" smtClean="0"/>
              <a:t> </a:t>
            </a:r>
          </a:p>
          <a:p>
            <a:pPr eaLnBrk="1" hangingPunct="1">
              <a:buFontTx/>
              <a:buChar char="-"/>
              <a:defRPr/>
            </a:pPr>
            <a:r>
              <a:rPr lang="sr-Cyrl-CS" altLang="en-US" dirty="0" smtClean="0"/>
              <a:t>На основу здравственог стања осигураника</a:t>
            </a:r>
            <a:r>
              <a:rPr lang="pt-BR" altLang="en-US" dirty="0" smtClean="0"/>
              <a:t> </a:t>
            </a:r>
            <a:endParaRPr lang="sr-Cyrl-CS" altLang="en-US" dirty="0" smtClean="0"/>
          </a:p>
          <a:p>
            <a:pPr marL="0" indent="0">
              <a:buNone/>
              <a:defRPr/>
            </a:pPr>
            <a:endParaRPr lang="sr-Cyrl-CS" altLang="en-US" dirty="0" smtClean="0"/>
          </a:p>
          <a:p>
            <a:pPr marL="457200" indent="-457200">
              <a:defRPr/>
            </a:pPr>
            <a:r>
              <a:rPr lang="sr-Cyrl-CS" altLang="en-US" dirty="0" smtClean="0"/>
              <a:t>Осигурање се може закључити са или без љекарског прегледа, зависно од висине осигуране суме</a:t>
            </a:r>
            <a:r>
              <a:rPr lang="pt-BR" altLang="en-US" dirty="0" smtClean="0"/>
              <a:t>	</a:t>
            </a:r>
            <a:endParaRPr lang="sr-Cyrl-CS" altLang="en-US" dirty="0" smtClean="0"/>
          </a:p>
          <a:p>
            <a:pPr marL="457200" indent="-457200">
              <a:defRPr/>
            </a:pPr>
            <a:r>
              <a:rPr lang="sr-Cyrl-CS" altLang="en-US" dirty="0" smtClean="0"/>
              <a:t>У зависности од висине осигуране суме, може бити захтијеван: мали љекарски извјештај, велики љекарски извјештај или два извјештаја љекара специјалиста.</a:t>
            </a:r>
            <a:r>
              <a:rPr lang="pt-BR" altLang="en-US" dirty="0" smtClean="0"/>
              <a:t>	</a:t>
            </a:r>
            <a:r>
              <a:rPr lang="en-US" altLang="en-US" dirty="0" smtClean="0"/>
              <a:t> 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altLang="en-US" smtClean="0"/>
              <a:t>Ризик у осигурању живота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2368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219201"/>
            <a:ext cx="8229600" cy="5287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2900"/>
              <a:t>			</a:t>
            </a:r>
            <a:endParaRPr lang="pt-BR" altLang="en-US" sz="2900" b="1"/>
          </a:p>
          <a:p>
            <a:pPr>
              <a:lnSpc>
                <a:spcPct val="80000"/>
              </a:lnSpc>
            </a:pPr>
            <a:r>
              <a:rPr lang="sr-Cyrl-CS" altLang="en-US" sz="2900" b="1"/>
              <a:t>Према ризику који се осигурава</a:t>
            </a:r>
            <a:endParaRPr lang="en-US" altLang="en-US" sz="29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CS" altLang="en-US" sz="2900"/>
              <a:t>- Осигурање за случај смрти (ризико осигурање)</a:t>
            </a:r>
            <a:endParaRPr lang="pl-PL" altLang="en-US" sz="29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CS" altLang="en-US" sz="2900"/>
              <a:t>- Осигурање за случај доживљења</a:t>
            </a:r>
            <a:endParaRPr lang="pl-PL" altLang="en-US" sz="29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CS" altLang="en-US" sz="2900"/>
              <a:t>- Осигурање за случај смрти и доживљења</a:t>
            </a:r>
            <a:r>
              <a:rPr lang="pl-PL" altLang="en-US" sz="2900"/>
              <a:t> (</a:t>
            </a:r>
            <a:r>
              <a:rPr lang="sr-Cyrl-CS" altLang="en-US" sz="2900"/>
              <a:t>мјешовито осигурање</a:t>
            </a:r>
            <a:r>
              <a:rPr lang="pl-PL" altLang="en-US" sz="290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900" b="1"/>
          </a:p>
          <a:p>
            <a:pPr eaLnBrk="1" hangingPunct="1">
              <a:lnSpc>
                <a:spcPct val="80000"/>
              </a:lnSpc>
            </a:pPr>
            <a:r>
              <a:rPr lang="sr-Cyrl-CS" altLang="en-US" sz="2900" b="1"/>
              <a:t>Према начину исплате осигуране суме</a:t>
            </a:r>
            <a:endParaRPr lang="en-US" altLang="en-US" sz="29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CS" altLang="en-US" sz="2900"/>
              <a:t>- Осигурање на уговорену осигурану суму (осигурање капитала)</a:t>
            </a:r>
            <a:endParaRPr lang="pl-PL" altLang="en-US" sz="29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CS" altLang="en-US" sz="2900"/>
              <a:t>- Осигурање са периодичним исплатама </a:t>
            </a:r>
            <a:r>
              <a:rPr lang="pl-PL" altLang="en-US" sz="2900"/>
              <a:t>(</a:t>
            </a:r>
            <a:r>
              <a:rPr lang="sr-Cyrl-CS" altLang="en-US" sz="2900"/>
              <a:t>рентна осигурања</a:t>
            </a:r>
            <a:r>
              <a:rPr lang="pl-PL" altLang="en-US" sz="2900"/>
              <a:t>)</a:t>
            </a:r>
            <a:endParaRPr lang="en-US" altLang="en-US" sz="2900" b="1"/>
          </a:p>
        </p:txBody>
      </p:sp>
      <p:sp>
        <p:nvSpPr>
          <p:cNvPr id="839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altLang="en-US" smtClean="0"/>
              <a:t>Подјела осигурања живота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981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idx="1"/>
          </p:nvPr>
        </p:nvSpPr>
        <p:spPr>
          <a:xfrm>
            <a:off x="1752600" y="1219201"/>
            <a:ext cx="8229600" cy="5287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pt-BR" altLang="en-US" sz="2900"/>
              <a:t>		</a:t>
            </a:r>
            <a:endParaRPr lang="en-US" altLang="en-US" sz="29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CS" altLang="en-US" sz="2900" b="1"/>
              <a:t>Према начину плаћања премије: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r-Cyrl-CS" altLang="en-US" sz="2900"/>
              <a:t>Осигурање са једнократном уплатом премије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r-Cyrl-CS" altLang="en-US" sz="2900"/>
              <a:t>Осигурање са уговореним вишекратним уплатама премије</a:t>
            </a:r>
            <a:endParaRPr lang="pl-PL" altLang="en-US" sz="29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900" b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r-Cyrl-CS" altLang="en-US" sz="2900" b="1"/>
              <a:t>Према начину закључивања уговора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r-Cyrl-CS" altLang="en-US" sz="2900"/>
              <a:t>Индивидуална осигурања,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r-Cyrl-CS" altLang="en-US" sz="2900"/>
              <a:t>Колективна осигурања и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sr-Cyrl-CS" altLang="en-US" sz="2900"/>
              <a:t>Узајамна осигурања.</a:t>
            </a:r>
            <a:endParaRPr lang="en-US" altLang="en-US" sz="290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altLang="en-US" smtClean="0"/>
              <a:t>Подјела осигурања живота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8693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219200"/>
            <a:ext cx="8229600" cy="5257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sr-Cyrl-CS" altLang="en-US" b="1" dirty="0" smtClean="0"/>
              <a:t>Понуда осигурања је основни документ из кога се добијају подаци за полисирање осигураника и одређивање свих ризика.</a:t>
            </a:r>
          </a:p>
          <a:p>
            <a:pPr marL="0" indent="0">
              <a:buNone/>
              <a:defRPr/>
            </a:pPr>
            <a:endParaRPr lang="sr-Cyrl-CS" altLang="en-US" b="1" dirty="0" smtClean="0"/>
          </a:p>
          <a:p>
            <a:pPr marL="0" indent="0">
              <a:buNone/>
              <a:defRPr/>
            </a:pPr>
            <a:r>
              <a:rPr lang="sr-Cyrl-CS" altLang="en-US" b="1" dirty="0" smtClean="0"/>
              <a:t>Понуда осигурања живота садржи:</a:t>
            </a:r>
          </a:p>
          <a:p>
            <a:pPr marL="609600" indent="-609600">
              <a:buFontTx/>
              <a:buAutoNum type="arabicPeriod"/>
              <a:defRPr/>
            </a:pPr>
            <a:r>
              <a:rPr lang="sr-Cyrl-CS" altLang="en-US" dirty="0" smtClean="0"/>
              <a:t>Податке о осигуранику</a:t>
            </a:r>
            <a:r>
              <a:rPr lang="en-US" altLang="en-US" dirty="0" smtClean="0"/>
              <a:t>,</a:t>
            </a:r>
          </a:p>
          <a:p>
            <a:pPr marL="609600" indent="-609600">
              <a:buFontTx/>
              <a:buAutoNum type="arabicPeriod"/>
              <a:defRPr/>
            </a:pPr>
            <a:r>
              <a:rPr lang="sr-Cyrl-CS" altLang="en-US" dirty="0" smtClean="0"/>
              <a:t>Податке за тарифирање</a:t>
            </a:r>
            <a:r>
              <a:rPr lang="sr-Cyrl-CS" altLang="en-US" dirty="0"/>
              <a:t> </a:t>
            </a:r>
            <a:r>
              <a:rPr lang="sr-Cyrl-CS" altLang="en-US" dirty="0" smtClean="0"/>
              <a:t>(висина мјесечне премије и осигуране суме, трајање осигурања...)</a:t>
            </a:r>
            <a:endParaRPr lang="en-US" altLang="en-US" dirty="0" smtClean="0"/>
          </a:p>
          <a:p>
            <a:pPr marL="609600" indent="-609600">
              <a:buFontTx/>
              <a:buAutoNum type="arabicPeriod"/>
              <a:defRPr/>
            </a:pPr>
            <a:r>
              <a:rPr lang="sr-Cyrl-CS" altLang="en-US" dirty="0" smtClean="0"/>
              <a:t>Корисник осигурања,</a:t>
            </a:r>
          </a:p>
          <a:p>
            <a:pPr marL="609600" indent="-609600">
              <a:buFontTx/>
              <a:buAutoNum type="arabicPeriod"/>
              <a:defRPr/>
            </a:pPr>
            <a:r>
              <a:rPr lang="sr-Cyrl-CS" altLang="en-US" dirty="0" smtClean="0"/>
              <a:t>Начин плаћања премије</a:t>
            </a:r>
            <a:r>
              <a:rPr lang="en-US" altLang="en-US" dirty="0" smtClean="0"/>
              <a:t>,</a:t>
            </a:r>
          </a:p>
          <a:p>
            <a:pPr marL="609600" indent="-609600">
              <a:buFontTx/>
              <a:buAutoNum type="arabicPeriod"/>
              <a:defRPr/>
            </a:pPr>
            <a:r>
              <a:rPr lang="sr-Cyrl-CS" altLang="en-US" dirty="0" smtClean="0"/>
              <a:t>Здравствено стање осигураника</a:t>
            </a:r>
            <a:r>
              <a:rPr lang="sr-Cyrl-CS" altLang="en-US" dirty="0"/>
              <a:t> </a:t>
            </a:r>
            <a:r>
              <a:rPr lang="sr-Cyrl-CS" altLang="en-US" dirty="0" smtClean="0"/>
              <a:t>(код осигурања без љекарског прегледа)</a:t>
            </a:r>
            <a:endParaRPr lang="en-US" altLang="en-US" dirty="0" smtClean="0"/>
          </a:p>
        </p:txBody>
      </p:sp>
      <p:sp>
        <p:nvSpPr>
          <p:cNvPr id="860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r-Cyrl-CS" altLang="en-US" smtClean="0"/>
              <a:t>Понуда у осигурању живота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34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Посматрање вјероватноће само једног догађаја</a:t>
            </a:r>
            <a:endParaRPr lang="sr-Latn-B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202491755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1784938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sr-Cyrl-BA" dirty="0" smtClean="0"/>
                        <a:t>Вјероватноћа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Могућност остварења догађаја</a:t>
                      </a:r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9766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BA" dirty="0" smtClean="0"/>
                        <a:t>0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Није могућ*</a:t>
                      </a:r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43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BA" dirty="0" smtClean="0"/>
                        <a:t>0</a:t>
                      </a:r>
                      <a:r>
                        <a:rPr lang="en-GB" baseline="0" dirty="0" smtClean="0"/>
                        <a:t> &lt; p &lt; 0,5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Није вјероватан</a:t>
                      </a:r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96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Cyrl-BA" dirty="0" smtClean="0"/>
                        <a:t>0,5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Неизвјестан</a:t>
                      </a:r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635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0,5</a:t>
                      </a:r>
                      <a:r>
                        <a:rPr lang="en-GB" baseline="0" dirty="0" smtClean="0"/>
                        <a:t> &lt; p &lt; 1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Вјероватан</a:t>
                      </a:r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453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</a:t>
                      </a:r>
                      <a:endParaRPr lang="sr-Latn-B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BA" dirty="0" smtClean="0"/>
                        <a:t>Сигуран</a:t>
                      </a:r>
                      <a:r>
                        <a:rPr lang="en-GB" dirty="0" smtClean="0"/>
                        <a:t>*</a:t>
                      </a:r>
                      <a:endParaRPr lang="sr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384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89890" y="4451927"/>
            <a:ext cx="9919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000" dirty="0" smtClean="0"/>
              <a:t>* Погледати: Скакић, Невенка „Теорија вјероватноће и математичка статистика“ (2011), Београд</a:t>
            </a:r>
            <a:endParaRPr lang="sr-Latn-BA" sz="2000" dirty="0"/>
          </a:p>
        </p:txBody>
      </p:sp>
    </p:spTree>
    <p:extLst>
      <p:ext uri="{BB962C8B-B14F-4D97-AF65-F5344CB8AC3E}">
        <p14:creationId xmlns:p14="http://schemas.microsoft.com/office/powerpoint/2010/main" val="2021125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481138"/>
            <a:ext cx="8229600" cy="4691062"/>
          </a:xfrm>
        </p:spPr>
        <p:txBody>
          <a:bodyPr>
            <a:normAutofit/>
          </a:bodyPr>
          <a:lstStyle/>
          <a:p>
            <a:pPr marL="109728" indent="0">
              <a:buNone/>
              <a:defRPr/>
            </a:pPr>
            <a:r>
              <a:rPr lang="sr-Cyrl-CS" dirty="0" smtClean="0"/>
              <a:t>Сви подаци из понуде осигурања се уносе у базу података осигуравача и на основу њих се испостављају:</a:t>
            </a:r>
          </a:p>
          <a:p>
            <a:pPr>
              <a:buFontTx/>
              <a:buChar char="-"/>
              <a:defRPr/>
            </a:pPr>
            <a:r>
              <a:rPr lang="sr-Cyrl-CS" dirty="0" smtClean="0"/>
              <a:t>Полиса,                                </a:t>
            </a:r>
          </a:p>
          <a:p>
            <a:pPr>
              <a:buFontTx/>
              <a:buChar char="-"/>
              <a:defRPr/>
            </a:pPr>
            <a:r>
              <a:rPr lang="sr-Cyrl-CS" dirty="0" smtClean="0"/>
              <a:t>Признаница,</a:t>
            </a:r>
          </a:p>
          <a:p>
            <a:pPr>
              <a:buFontTx/>
              <a:buChar char="-"/>
              <a:defRPr/>
            </a:pPr>
            <a:r>
              <a:rPr lang="sr-Cyrl-CS" dirty="0" smtClean="0"/>
              <a:t>Консигнације,</a:t>
            </a:r>
          </a:p>
          <a:p>
            <a:pPr>
              <a:buFontTx/>
              <a:buChar char="-"/>
              <a:defRPr/>
            </a:pPr>
            <a:r>
              <a:rPr lang="sr-Cyrl-CS" dirty="0" smtClean="0"/>
              <a:t>Провизијски бонови,</a:t>
            </a:r>
          </a:p>
          <a:p>
            <a:pPr>
              <a:buFontTx/>
              <a:buChar char="-"/>
              <a:defRPr/>
            </a:pPr>
            <a:r>
              <a:rPr lang="sr-Cyrl-CS" dirty="0" smtClean="0"/>
              <a:t>Обрачунава истек, откуп, капитализација, математичка резерва, учешће у добити по осигураницима...</a:t>
            </a:r>
          </a:p>
          <a:p>
            <a:pPr>
              <a:buFontTx/>
              <a:buChar char="-"/>
              <a:defRPr/>
            </a:pPr>
            <a:endParaRPr lang="sr-Cyrl-CS" dirty="0" smtClean="0"/>
          </a:p>
        </p:txBody>
      </p:sp>
      <p:sp>
        <p:nvSpPr>
          <p:cNvPr id="870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en-US" smtClean="0"/>
              <a:t>Понуда у осигурању живота</a:t>
            </a:r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23700802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81138"/>
            <a:ext cx="8229600" cy="4767262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sr-Cyrl-CS" dirty="0" smtClean="0"/>
              <a:t>Осигуравач је издаје на основу података из понуде осигурања живота</a:t>
            </a:r>
          </a:p>
          <a:p>
            <a:pPr>
              <a:defRPr/>
            </a:pPr>
            <a:r>
              <a:rPr lang="sr-Cyrl-CS" dirty="0" smtClean="0"/>
              <a:t>Она представља средство доказа (исправу) о закљученом уговору о осигурању.</a:t>
            </a:r>
          </a:p>
          <a:p>
            <a:pPr>
              <a:defRPr/>
            </a:pPr>
            <a:r>
              <a:rPr lang="sr-Cyrl-CS" dirty="0" smtClean="0"/>
              <a:t>Полиса осигурања живота може да гласи на одређено лице или по наредби, али не и на доносиоца</a:t>
            </a:r>
          </a:p>
          <a:p>
            <a:pPr>
              <a:defRPr/>
            </a:pPr>
            <a:r>
              <a:rPr lang="sr-Cyrl-CS" dirty="0" smtClean="0"/>
              <a:t>Саставни дио уговора чине: табеле откупних вриједности, табеле смањених осигураних сума, услови за исплату откупне вриједности, услови осигурања живота и посебни услови за допунско осигурање...</a:t>
            </a:r>
            <a:endParaRPr lang="en-US" dirty="0"/>
          </a:p>
        </p:txBody>
      </p:sp>
      <p:sp>
        <p:nvSpPr>
          <p:cNvPr id="880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smtClean="0"/>
              <a:t>Полиса осигурања живота</a:t>
            </a:r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1431203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0292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r-Cyrl-CS" dirty="0" smtClean="0"/>
              <a:t>Уз осигурање живота често се уговара и допунско осигурање од посљедица несрећног случаја.</a:t>
            </a:r>
          </a:p>
          <a:p>
            <a:pPr marL="0" indent="0">
              <a:buNone/>
              <a:defRPr/>
            </a:pPr>
            <a:r>
              <a:rPr lang="sr-Cyrl-CS" b="1" dirty="0" smtClean="0"/>
              <a:t>Ризици који могу да се уговоре су:</a:t>
            </a:r>
          </a:p>
          <a:p>
            <a:pPr>
              <a:buFontTx/>
              <a:buChar char="-"/>
              <a:defRPr/>
            </a:pPr>
            <a:r>
              <a:rPr lang="sr-Cyrl-CS" dirty="0" smtClean="0"/>
              <a:t>За случај смрти усљед незгоде</a:t>
            </a:r>
          </a:p>
          <a:p>
            <a:pPr>
              <a:buFontTx/>
              <a:buChar char="-"/>
              <a:defRPr/>
            </a:pPr>
            <a:r>
              <a:rPr lang="sr-Cyrl-CS" dirty="0" smtClean="0"/>
              <a:t>За случај трајног инвалидитета</a:t>
            </a:r>
          </a:p>
          <a:p>
            <a:pPr>
              <a:buFontTx/>
              <a:buChar char="-"/>
              <a:defRPr/>
            </a:pPr>
            <a:r>
              <a:rPr lang="sr-Cyrl-CS" dirty="0" smtClean="0"/>
              <a:t>За случај пролазне неспособности за рад</a:t>
            </a:r>
          </a:p>
          <a:p>
            <a:pPr>
              <a:buFontTx/>
              <a:buChar char="-"/>
              <a:defRPr/>
            </a:pPr>
            <a:r>
              <a:rPr lang="sr-Cyrl-CS" dirty="0" smtClean="0"/>
              <a:t>Трошкови лијечења</a:t>
            </a:r>
            <a:endParaRPr lang="en-US" dirty="0"/>
          </a:p>
        </p:txBody>
      </p:sp>
      <p:sp>
        <p:nvSpPr>
          <p:cNvPr id="890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smtClean="0"/>
              <a:t>Допунско осигурање незгоде</a:t>
            </a:r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21645696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19201"/>
            <a:ext cx="8229600" cy="4906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r-Cyrl-CS" dirty="0" smtClean="0"/>
              <a:t>Обим права из осигурања живота зависи од закљученог уговора</a:t>
            </a:r>
          </a:p>
          <a:p>
            <a:pPr marL="0" indent="0">
              <a:buNone/>
              <a:defRPr/>
            </a:pPr>
            <a:endParaRPr lang="sr-Cyrl-CS" dirty="0" smtClean="0"/>
          </a:p>
          <a:p>
            <a:pPr marL="0" indent="0">
              <a:buNone/>
              <a:defRPr/>
            </a:pPr>
            <a:r>
              <a:rPr lang="sr-Cyrl-CS" dirty="0" smtClean="0"/>
              <a:t>Висина накнаде коју осигуравач исплаћује када се оствари осигурани случај зависи:</a:t>
            </a:r>
          </a:p>
          <a:p>
            <a:pPr>
              <a:buFontTx/>
              <a:buChar char="-"/>
              <a:defRPr/>
            </a:pPr>
            <a:r>
              <a:rPr lang="sr-Cyrl-CS" dirty="0" smtClean="0"/>
              <a:t>Код осигурања живота – од висине осигуране суме и учешћа у добити</a:t>
            </a:r>
          </a:p>
          <a:p>
            <a:pPr>
              <a:buFontTx/>
              <a:buChar char="-"/>
              <a:defRPr/>
            </a:pPr>
            <a:r>
              <a:rPr lang="sr-Cyrl-CS" dirty="0" smtClean="0"/>
              <a:t>Код прикључене незгоде – од висине осигуране суме и посљедица несрећног случаја</a:t>
            </a:r>
            <a:endParaRPr lang="en-US" dirty="0"/>
          </a:p>
        </p:txBody>
      </p:sp>
      <p:sp>
        <p:nvSpPr>
          <p:cNvPr id="901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smtClean="0"/>
              <a:t>Обим обавезе осигуравача</a:t>
            </a:r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153357856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Cyrl-CS" dirty="0" smtClean="0"/>
              <a:t>Истек осигурања – исплата уговорене суме за случај доживљења заједно са оствареном добити</a:t>
            </a:r>
          </a:p>
          <a:p>
            <a:pPr>
              <a:defRPr/>
            </a:pPr>
            <a:r>
              <a:rPr lang="sr-Cyrl-CS" dirty="0" smtClean="0"/>
              <a:t>Смрт усљед болести – осигурана сума за случај смрти (у првих 6 мјесеци само 50% )</a:t>
            </a:r>
          </a:p>
          <a:p>
            <a:pPr>
              <a:defRPr/>
            </a:pPr>
            <a:r>
              <a:rPr lang="sr-Cyrl-CS" dirty="0" smtClean="0"/>
              <a:t>Смрт усљед несрећног случаја – осигурана сума за случај смрти + уговорена сума у случају допунског осигурања</a:t>
            </a:r>
          </a:p>
          <a:p>
            <a:pPr>
              <a:defRPr/>
            </a:pPr>
            <a:r>
              <a:rPr lang="sr-Cyrl-CS" dirty="0" smtClean="0"/>
              <a:t>Инвалидитет – проценат уговорене осигуране суме</a:t>
            </a:r>
          </a:p>
          <a:p>
            <a:pPr>
              <a:defRPr/>
            </a:pPr>
            <a:r>
              <a:rPr lang="sr-Cyrl-CS" dirty="0" smtClean="0"/>
              <a:t>Откуп осигурања</a:t>
            </a:r>
          </a:p>
          <a:p>
            <a:pPr>
              <a:defRPr/>
            </a:pPr>
            <a:endParaRPr lang="sr-Cyrl-C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9113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smtClean="0"/>
              <a:t>Обим обавезе осигуравача</a:t>
            </a:r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31864452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81200" y="1295400"/>
            <a:ext cx="8229600" cy="5257800"/>
          </a:xfrm>
        </p:spPr>
        <p:txBody>
          <a:bodyPr/>
          <a:lstStyle/>
          <a:p>
            <a:pPr marL="109728" indent="0">
              <a:buNone/>
              <a:defRPr/>
            </a:pPr>
            <a:r>
              <a:rPr lang="sr-Cyrl-CS" dirty="0"/>
              <a:t>Законом о облигационим односима из ризика су искључени:</a:t>
            </a:r>
          </a:p>
          <a:p>
            <a:pPr>
              <a:defRPr/>
            </a:pPr>
            <a:r>
              <a:rPr lang="sr-Cyrl-CS" dirty="0"/>
              <a:t>Самоубиство осигураника у првој години трајања осигурања</a:t>
            </a:r>
          </a:p>
          <a:p>
            <a:pPr>
              <a:defRPr/>
            </a:pPr>
            <a:r>
              <a:rPr lang="sr-Cyrl-CS" dirty="0"/>
              <a:t>Убиство осигураника од стране корисника</a:t>
            </a:r>
          </a:p>
          <a:p>
            <a:pPr>
              <a:defRPr/>
            </a:pPr>
            <a:r>
              <a:rPr lang="sr-Cyrl-CS" dirty="0"/>
              <a:t>Ратне операције или извршење смртне казне</a:t>
            </a:r>
          </a:p>
          <a:p>
            <a:pPr>
              <a:defRPr/>
            </a:pPr>
            <a:r>
              <a:rPr lang="sr-Cyrl-CS" dirty="0"/>
              <a:t>Смрт приликом припремања, извршења  или покушаја умишљеног кривичног дјела или усљед бијега....</a:t>
            </a:r>
          </a:p>
          <a:p>
            <a:pPr>
              <a:defRPr/>
            </a:pPr>
            <a:r>
              <a:rPr lang="sr-Cyrl-CS" b="1" dirty="0"/>
              <a:t>Исплата математичке резерве!!!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216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CS" altLang="sr-Latn-RS" smtClean="0"/>
              <a:t>Обим обавезе осигуравача</a:t>
            </a:r>
            <a:endParaRPr lang="en-US" altLang="sr-Latn-RS" smtClean="0"/>
          </a:p>
        </p:txBody>
      </p:sp>
    </p:spTree>
    <p:extLst>
      <p:ext uri="{BB962C8B-B14F-4D97-AF65-F5344CB8AC3E}">
        <p14:creationId xmlns:p14="http://schemas.microsoft.com/office/powerpoint/2010/main" val="3496138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29566"/>
          </a:xfrm>
        </p:spPr>
        <p:txBody>
          <a:bodyPr/>
          <a:lstStyle/>
          <a:p>
            <a:pPr algn="ctr"/>
            <a:r>
              <a:rPr lang="sr-Cyrl-BA" dirty="0" smtClean="0"/>
              <a:t>Сабирање вјероватноћа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987635"/>
          </a:xfrm>
        </p:spPr>
        <p:txBody>
          <a:bodyPr>
            <a:normAutofit/>
          </a:bodyPr>
          <a:lstStyle/>
          <a:p>
            <a:r>
              <a:rPr lang="sr-Cyrl-BA" dirty="0" smtClean="0"/>
              <a:t>Уколико се догађаји А и А* међусобно искључују (не могу се истовремено реализовати, дисјунктни су) вјероватноћа да ће се десити бар један од њих је једнака збиру њихових вјероватноћа.</a:t>
            </a:r>
          </a:p>
          <a:p>
            <a:pPr marL="0" indent="0">
              <a:buNone/>
            </a:pPr>
            <a:r>
              <a:rPr lang="sr-Cyrl-BA" dirty="0"/>
              <a:t>	</a:t>
            </a:r>
            <a:r>
              <a:rPr lang="en-GB" dirty="0" smtClean="0"/>
              <a:t>P(A ᴜ A*) = P(A) + P(A*)</a:t>
            </a:r>
          </a:p>
          <a:p>
            <a:r>
              <a:rPr lang="sr-Cyrl-BA" dirty="0"/>
              <a:t>Уколико се догађаји А и А* међусобно </a:t>
            </a:r>
            <a:r>
              <a:rPr lang="sr-Cyrl-BA" b="1" dirty="0" smtClean="0"/>
              <a:t>не</a:t>
            </a:r>
            <a:r>
              <a:rPr lang="sr-Cyrl-BA" dirty="0" smtClean="0"/>
              <a:t> искључују  вјероватноћа </a:t>
            </a:r>
            <a:r>
              <a:rPr lang="sr-Cyrl-BA" dirty="0"/>
              <a:t>да ће се десити један од њих </a:t>
            </a:r>
            <a:r>
              <a:rPr lang="sr-Cyrl-BA" dirty="0" smtClean="0"/>
              <a:t>или оба истовремено је </a:t>
            </a:r>
            <a:r>
              <a:rPr lang="sr-Cyrl-BA" dirty="0"/>
              <a:t>једнака збиру њихових </a:t>
            </a:r>
            <a:r>
              <a:rPr lang="sr-Cyrl-BA" dirty="0" smtClean="0"/>
              <a:t>вјероватноћа умањоном за вјероватноћу да ће се оба догађаја десити истовремено.</a:t>
            </a:r>
          </a:p>
          <a:p>
            <a:pPr marL="0" indent="0">
              <a:buNone/>
            </a:pPr>
            <a:r>
              <a:rPr lang="sr-Cyrl-BA" dirty="0"/>
              <a:t>	</a:t>
            </a:r>
            <a:r>
              <a:rPr lang="en-GB" dirty="0"/>
              <a:t> </a:t>
            </a:r>
            <a:r>
              <a:rPr lang="en-GB" dirty="0" smtClean="0"/>
              <a:t>P(A ᴜ A*) = </a:t>
            </a:r>
            <a:r>
              <a:rPr lang="en-GB" dirty="0"/>
              <a:t>P(A) + P(A</a:t>
            </a:r>
            <a:r>
              <a:rPr lang="en-GB" dirty="0" smtClean="0"/>
              <a:t>*)</a:t>
            </a:r>
            <a:r>
              <a:rPr lang="sr-Cyrl-BA" dirty="0" smtClean="0"/>
              <a:t> - </a:t>
            </a:r>
            <a:r>
              <a:rPr lang="en-GB" dirty="0" smtClean="0"/>
              <a:t>P(AA</a:t>
            </a:r>
            <a:r>
              <a:rPr lang="en-GB" dirty="0"/>
              <a:t>*) </a:t>
            </a:r>
            <a:endParaRPr lang="sr-Cyrl-BA" dirty="0"/>
          </a:p>
          <a:p>
            <a:pPr marL="0" indent="0">
              <a:buNone/>
            </a:pPr>
            <a:r>
              <a:rPr lang="sr-Cyrl-BA" dirty="0" smtClean="0"/>
              <a:t>	</a:t>
            </a:r>
            <a:r>
              <a:rPr lang="en-GB" dirty="0"/>
              <a:t> P(A ᴜ </a:t>
            </a:r>
            <a:r>
              <a:rPr lang="en-GB" dirty="0" smtClean="0"/>
              <a:t>A*ᴜ</a:t>
            </a:r>
            <a:r>
              <a:rPr lang="sr-Cyrl-BA" dirty="0" smtClean="0"/>
              <a:t> А**</a:t>
            </a:r>
            <a:r>
              <a:rPr lang="en-GB" dirty="0" smtClean="0"/>
              <a:t>) </a:t>
            </a:r>
            <a:r>
              <a:rPr lang="en-GB" dirty="0"/>
              <a:t>= P(A) + P(A*)</a:t>
            </a:r>
            <a:r>
              <a:rPr lang="sr-Cyrl-BA" dirty="0"/>
              <a:t> </a:t>
            </a:r>
            <a:r>
              <a:rPr lang="sr-Cyrl-BA" dirty="0" smtClean="0"/>
              <a:t>+ </a:t>
            </a:r>
            <a:r>
              <a:rPr lang="en-GB" dirty="0" smtClean="0"/>
              <a:t>P(A*</a:t>
            </a:r>
            <a:r>
              <a:rPr lang="sr-Cyrl-BA" dirty="0" smtClean="0"/>
              <a:t>*</a:t>
            </a:r>
            <a:r>
              <a:rPr lang="en-GB" dirty="0" smtClean="0"/>
              <a:t>)</a:t>
            </a:r>
            <a:r>
              <a:rPr lang="sr-Cyrl-BA" dirty="0" smtClean="0"/>
              <a:t> </a:t>
            </a:r>
            <a:r>
              <a:rPr lang="en-GB" dirty="0" smtClean="0"/>
              <a:t>- P(AA</a:t>
            </a:r>
            <a:r>
              <a:rPr lang="en-GB" dirty="0"/>
              <a:t>*) </a:t>
            </a:r>
            <a:r>
              <a:rPr lang="sr-Cyrl-BA" dirty="0" smtClean="0"/>
              <a:t>– </a:t>
            </a:r>
            <a:r>
              <a:rPr lang="en-GB" dirty="0" smtClean="0"/>
              <a:t>P(AA**) – P(A*A**) + P(AA*A**)</a:t>
            </a:r>
            <a:endParaRPr lang="sr-Latn-BA" dirty="0"/>
          </a:p>
        </p:txBody>
      </p:sp>
    </p:spTree>
    <p:extLst>
      <p:ext uri="{BB962C8B-B14F-4D97-AF65-F5344CB8AC3E}">
        <p14:creationId xmlns:p14="http://schemas.microsoft.com/office/powerpoint/2010/main" val="126036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5675"/>
          </a:xfrm>
        </p:spPr>
        <p:txBody>
          <a:bodyPr/>
          <a:lstStyle/>
          <a:p>
            <a:pPr algn="ctr"/>
            <a:r>
              <a:rPr lang="sr-Cyrl-BA" dirty="0" smtClean="0"/>
              <a:t>Условна вјероватноћа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20799"/>
                <a:ext cx="10515600" cy="5357091"/>
              </a:xfrm>
            </p:spPr>
            <p:txBody>
              <a:bodyPr>
                <a:normAutofit/>
              </a:bodyPr>
              <a:lstStyle/>
              <a:p>
                <a:r>
                  <a:rPr lang="sr-Cyrl-BA" dirty="0" smtClean="0"/>
                  <a:t>Вјероватноћа да се деси догађај А под условом да се догађај А* већ десио Р(А/А*)</a:t>
                </a:r>
              </a:p>
              <a:p>
                <a:pPr marL="0" indent="0">
                  <a:buNone/>
                </a:pPr>
                <a:r>
                  <a:rPr lang="sr-Cyrl-BA" dirty="0"/>
                  <a:t>	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sr-Cyrl-BA" dirty="0"/>
                      <m:t>Р(А/</m:t>
                    </m:r>
                    <m:sSup>
                      <m:sSupPr>
                        <m:ctrlPr>
                          <a:rPr lang="sr-Cyrl-BA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BA" b="0" i="1" dirty="0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p>
                        <m:r>
                          <a:rPr lang="sr-Cyrl-BA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m:rPr>
                        <m:nor/>
                      </m:rPr>
                      <a:rPr lang="sr-Cyrl-BA" dirty="0"/>
                      <m:t>)</m:t>
                    </m:r>
                  </m:oMath>
                </a14:m>
                <a:r>
                  <a:rPr lang="en-GB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)/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sr-Cyrl-BA" dirty="0" smtClean="0"/>
                  <a:t>                 Р(АА*) = Р(А*)Р(А/А*)  и</a:t>
                </a:r>
              </a:p>
              <a:p>
                <a:pPr marL="0" indent="0">
                  <a:buNone/>
                </a:pPr>
                <a:r>
                  <a:rPr lang="sr-Cyrl-BA" dirty="0"/>
                  <a:t>	</a:t>
                </a:r>
                <a:r>
                  <a:rPr lang="sr-Cyrl-BA" dirty="0" smtClean="0"/>
                  <a:t>Р(АА*) =   Р(А)Р(А*/А)  - вјероватноћа производа – вјероватноћа пресјека два догађаја једнака је производу вјероватноће да ће се један од њих десити и условне вјероватноће другог догађаја када се први релизовао</a:t>
                </a:r>
              </a:p>
              <a:p>
                <a:r>
                  <a:rPr lang="sr-Cyrl-BA" dirty="0" smtClean="0"/>
                  <a:t>Ако су догађаји А</a:t>
                </a:r>
                <a:r>
                  <a:rPr lang="sr-Cyrl-BA" sz="2400" dirty="0" smtClean="0"/>
                  <a:t>1</a:t>
                </a:r>
                <a:r>
                  <a:rPr lang="sr-Cyrl-BA" dirty="0" smtClean="0"/>
                  <a:t>, А</a:t>
                </a:r>
                <a:r>
                  <a:rPr lang="sr-Cyrl-BA" sz="2400" dirty="0" smtClean="0"/>
                  <a:t>2</a:t>
                </a:r>
                <a:r>
                  <a:rPr lang="sr-Cyrl-BA" dirty="0" smtClean="0"/>
                  <a:t>,... А</a:t>
                </a:r>
                <a:r>
                  <a:rPr lang="en-GB" sz="2400" dirty="0" smtClean="0"/>
                  <a:t>n </a:t>
                </a:r>
                <a:r>
                  <a:rPr lang="sr-Cyrl-BA" dirty="0" smtClean="0"/>
                  <a:t>дисјунктни и чине простор елементарних догађаја </a:t>
                </a:r>
                <a:r>
                  <a:rPr lang="sr-Cyrl-BA" dirty="0"/>
                  <a:t>(</a:t>
                </a:r>
                <a:r>
                  <a:rPr lang="en-GB" dirty="0"/>
                  <a:t>Ω</a:t>
                </a:r>
                <a:r>
                  <a:rPr lang="en-GB" dirty="0" smtClean="0"/>
                  <a:t>)</a:t>
                </a:r>
                <a:r>
                  <a:rPr lang="sr-Cyrl-BA" dirty="0" smtClean="0"/>
                  <a:t>, тада за догађај А* важи: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/</m:t>
                        </m:r>
                      </m:e>
                    </m:nary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r>
                  <a:rPr lang="sr-Cyrl-BA" dirty="0"/>
                  <a:t>	</a:t>
                </a:r>
                <a:r>
                  <a:rPr lang="sr-Cyrl-BA" dirty="0" smtClean="0"/>
                  <a:t> - правило тоталне вјероватноће</a:t>
                </a:r>
                <a:endParaRPr lang="sr-Cyrl-BA" dirty="0"/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20799"/>
                <a:ext cx="10515600" cy="5357091"/>
              </a:xfrm>
              <a:blipFill>
                <a:blip r:embed="rId4"/>
                <a:stretch>
                  <a:fillRect l="-1217" t="-1936" r="-522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Arrow 4"/>
          <p:cNvSpPr/>
          <p:nvPr/>
        </p:nvSpPr>
        <p:spPr>
          <a:xfrm>
            <a:off x="6289964" y="2530763"/>
            <a:ext cx="434109" cy="1847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12700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Бајесова формула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Cyrl-BA" dirty="0" smtClean="0"/>
                  <a:t>Из вјероватноће производа слиједи:</a:t>
                </a:r>
              </a:p>
              <a:p>
                <a:pPr marL="0" indent="0">
                  <a:buNone/>
                </a:pPr>
                <a:r>
                  <a:rPr lang="sr-Cyrl-BA" dirty="0"/>
                  <a:t>	 Р(АА*) = Р(А*)Р(А/А*) </a:t>
                </a:r>
                <a:r>
                  <a:rPr lang="sr-Cyrl-BA" dirty="0" smtClean="0"/>
                  <a:t>=   </a:t>
                </a:r>
                <a:r>
                  <a:rPr lang="sr-Cyrl-BA" dirty="0"/>
                  <a:t>Р(А)Р(А*/А</a:t>
                </a:r>
                <a:r>
                  <a:rPr lang="sr-Cyrl-BA" dirty="0" smtClean="0"/>
                  <a:t>)</a:t>
                </a:r>
              </a:p>
              <a:p>
                <a:pPr marL="0" indent="0">
                  <a:buNone/>
                </a:pPr>
                <a:r>
                  <a:rPr lang="sr-Cyrl-BA" dirty="0"/>
                  <a:t>	</a:t>
                </a:r>
                <a:r>
                  <a:rPr lang="sr-Cyrl-BA" dirty="0" smtClean="0"/>
                  <a:t> </a:t>
                </a:r>
                <a:r>
                  <a:rPr lang="sr-Cyrl-BA" dirty="0"/>
                  <a:t>Р(А/А*) </a:t>
                </a:r>
                <a:r>
                  <a:rPr lang="sr-Cyrl-BA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sr-Cyrl-BA" dirty="0"/>
                          <m:t>Р(А)Р(А∗/А) </m:t>
                        </m:r>
                      </m:num>
                      <m:den>
                        <m:r>
                          <m:rPr>
                            <m:nor/>
                          </m:rPr>
                          <a:rPr lang="sr-Cyrl-BA" dirty="0"/>
                          <m:t>Р(А∗)</m:t>
                        </m:r>
                      </m:den>
                    </m:f>
                  </m:oMath>
                </a14:m>
                <a:r>
                  <a:rPr lang="sr-Cyrl-BA" dirty="0" smtClean="0"/>
                  <a:t> смјеном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GB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/</m:t>
                        </m:r>
                      </m:e>
                    </m:nary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)</a:t>
                </a:r>
                <a:endParaRPr lang="sr-Cyrl-BA" dirty="0"/>
              </a:p>
              <a:p>
                <a:pPr marL="0" indent="0">
                  <a:buNone/>
                </a:pPr>
                <a:r>
                  <a:rPr lang="sr-Cyrl-BA" dirty="0" smtClean="0"/>
                  <a:t>И уопштавањем за потпун простор елементарних догађаја имамо:</a:t>
                </a:r>
              </a:p>
              <a:p>
                <a:pPr marL="0" indent="0">
                  <a:buNone/>
                </a:pPr>
                <a:r>
                  <a:rPr lang="sr-Cyrl-BA" dirty="0"/>
                  <a:t> </a:t>
                </a:r>
                <a:r>
                  <a:rPr lang="sr-Cyrl-BA" dirty="0" smtClean="0"/>
                  <a:t>Р(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Cyrl-BA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Cyrl-BA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sr-Cyrl-BA" dirty="0" smtClean="0"/>
                  <a:t>/</a:t>
                </a:r>
                <a:r>
                  <a:rPr lang="sr-Cyrl-BA" dirty="0"/>
                  <a:t>А*)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sr-Cyrl-BA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sr-Cyrl-BA" dirty="0"/>
                          <m:t>Р(</m:t>
                        </m:r>
                        <m:sSub>
                          <m:sSubPr>
                            <m:ctrlPr>
                              <a:rPr lang="sr-Cyrl-B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sr-Cyrl-BA" dirty="0"/>
                          <m:t>)Р(</m:t>
                        </m:r>
                        <m:sSup>
                          <m:sSupPr>
                            <m:ctrlPr>
                              <a:rPr lang="sr-Cyrl-BA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GB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sr-Cyrl-BA" dirty="0"/>
                          <m:t>/</m:t>
                        </m:r>
                        <m:sSub>
                          <m:sSubPr>
                            <m:ctrlPr>
                              <a:rPr lang="sr-Cyrl-B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Cyrl-BA" i="1">
                                <a:latin typeface="Cambria Math" panose="02040503050406030204" pitchFamily="18" charset="0"/>
                              </a:rPr>
                              <m:t>А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sr-Cyrl-BA" dirty="0"/>
                          <m:t>) 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GB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/</m:t>
                            </m:r>
                          </m:e>
                        </m:nary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GB" dirty="0"/>
                          <m:t>)</m:t>
                        </m:r>
                        <m:r>
                          <m:rPr>
                            <m:nor/>
                          </m:rPr>
                          <a:rPr lang="sr-Cyrl-BA" dirty="0"/>
                          <m:t> </m:t>
                        </m:r>
                      </m:den>
                    </m:f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 </a:t>
                </a:r>
                <a:r>
                  <a:rPr lang="en-GB" dirty="0" smtClean="0"/>
                  <a:t>  - </a:t>
                </a:r>
                <a:r>
                  <a:rPr lang="sr-Cyrl-BA" dirty="0" smtClean="0"/>
                  <a:t>Бајесова формула</a:t>
                </a:r>
                <a:endParaRPr lang="sr-Cyrl-BA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0999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Независност догађаја</a:t>
            </a:r>
            <a:endParaRPr lang="sr-Latn-B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/>
              <a:t>Интуитивно: независна су два догађаја код којих дешавање једног од њих ни на који начин није условљено дешавањем другог догађаја</a:t>
            </a:r>
          </a:p>
          <a:p>
            <a:r>
              <a:rPr lang="sr-Cyrl-BA" dirty="0" smtClean="0"/>
              <a:t>Дефиниција: </a:t>
            </a:r>
            <a:r>
              <a:rPr lang="sr-Cyrl-BA" b="1" dirty="0"/>
              <a:t>Р(А/А*) </a:t>
            </a:r>
            <a:r>
              <a:rPr lang="sr-Cyrl-BA" b="1" dirty="0" smtClean="0"/>
              <a:t>= Р(А)</a:t>
            </a:r>
            <a:r>
              <a:rPr lang="sr-Cyrl-BA" dirty="0" smtClean="0"/>
              <a:t>                  Р(АА</a:t>
            </a:r>
            <a:r>
              <a:rPr lang="sr-Cyrl-BA" dirty="0"/>
              <a:t>*)</a:t>
            </a:r>
            <a:r>
              <a:rPr lang="sr-Cyrl-BA" dirty="0" smtClean="0"/>
              <a:t> = Р(А)Р(А*/А) = =Р(А*)Р(А/А*), уколико су догађаји независни слиједи:</a:t>
            </a:r>
          </a:p>
          <a:p>
            <a:pPr marL="0" indent="0">
              <a:buNone/>
            </a:pPr>
            <a:r>
              <a:rPr lang="sr-Cyrl-BA" dirty="0"/>
              <a:t>	 </a:t>
            </a:r>
            <a:r>
              <a:rPr lang="sr-Cyrl-BA" b="1" dirty="0"/>
              <a:t>Р(АА*) = </a:t>
            </a:r>
            <a:r>
              <a:rPr lang="sr-Cyrl-BA" b="1" dirty="0" smtClean="0"/>
              <a:t>Р(А)Р(А*)</a:t>
            </a:r>
          </a:p>
          <a:p>
            <a:endParaRPr lang="sr-Latn-BA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440218" y="3334327"/>
            <a:ext cx="701964" cy="92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178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/>
              <a:t>Математичко очекивање</a:t>
            </a:r>
            <a:endParaRPr lang="sr-Latn-B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sr-Cyrl-BA" dirty="0" smtClean="0"/>
                  <a:t>Е – </a:t>
                </a:r>
                <a:r>
                  <a:rPr lang="en-GB" dirty="0" smtClean="0"/>
                  <a:t>expectation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:r>
                  <a:rPr lang="en-GB" dirty="0" smtClean="0"/>
                  <a:t>E = p * a</a:t>
                </a:r>
              </a:p>
              <a:p>
                <a:pPr marL="0" indent="0">
                  <a:buNone/>
                </a:pPr>
                <a:r>
                  <a:rPr lang="en-GB" dirty="0" smtClean="0"/>
                  <a:t>p – </a:t>
                </a:r>
                <a:r>
                  <a:rPr lang="sr-Cyrl-BA" dirty="0" smtClean="0"/>
                  <a:t>вјероватноћа;   а – очекивани резултат (исход)</a:t>
                </a:r>
              </a:p>
              <a:p>
                <a:pPr marL="0" indent="0">
                  <a:buNone/>
                </a:pPr>
                <a:endParaRPr lang="sr-Cyrl-BA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BA" b="0" i="1" smtClean="0">
                          <a:latin typeface="Cambria Math" panose="02040503050406030204" pitchFamily="18" charset="0"/>
                        </a:rPr>
                        <m:t>Е= </m:t>
                      </m:r>
                      <m:sSub>
                        <m:sSubPr>
                          <m:ctrlPr>
                            <a:rPr lang="sr-Cyrl-BA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r-Cyrl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sr-Cyrl-BA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GB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sr-Cyrl-BA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sr-Latn-BA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sr-Latn-B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1695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1207</TotalTime>
  <Words>1509</Words>
  <Application>Microsoft Office PowerPoint</Application>
  <PresentationFormat>Widescreen</PresentationFormat>
  <Paragraphs>295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Office Theme</vt:lpstr>
      <vt:lpstr>Економика осигурања и актуарство</vt:lpstr>
      <vt:lpstr>Теорија вјероватноће и закон великих бројева</vt:lpstr>
      <vt:lpstr>Теорија вјероватноће и закон великих бројева</vt:lpstr>
      <vt:lpstr>Посматрање вјероватноће само једног догађаја</vt:lpstr>
      <vt:lpstr>Сабирање вјероватноћа</vt:lpstr>
      <vt:lpstr>Условна вјероватноћа</vt:lpstr>
      <vt:lpstr>Бајесова формула</vt:lpstr>
      <vt:lpstr>Независност догађаја</vt:lpstr>
      <vt:lpstr>Математичко очекивање</vt:lpstr>
      <vt:lpstr>Особине вјероватноће живота и смрти</vt:lpstr>
      <vt:lpstr>PowerPoint Presentation</vt:lpstr>
      <vt:lpstr>Морталитетне таблице</vt:lpstr>
      <vt:lpstr>Морталитетне таблице</vt:lpstr>
      <vt:lpstr>Морталитетне таблице</vt:lpstr>
      <vt:lpstr>Морталитетне таблице</vt:lpstr>
      <vt:lpstr>Морталитетне таблице</vt:lpstr>
      <vt:lpstr>Морталитетне таблице</vt:lpstr>
      <vt:lpstr>Морталитетне таблице</vt:lpstr>
      <vt:lpstr>Лонгитудалана метода</vt:lpstr>
      <vt:lpstr>Метода трансверзалне анализе</vt:lpstr>
      <vt:lpstr>Морталитетне таблице</vt:lpstr>
      <vt:lpstr>Морталитетне таблице</vt:lpstr>
      <vt:lpstr>Основни односи величина у морталитетним таблицама</vt:lpstr>
      <vt:lpstr>Основни односи величина у морталитетним таблицама</vt:lpstr>
      <vt:lpstr>Морталитетне таблице – методе изравнања</vt:lpstr>
      <vt:lpstr>Актуарске таблице</vt:lpstr>
      <vt:lpstr>Актуарске таблице</vt:lpstr>
      <vt:lpstr>Актуарске таблице</vt:lpstr>
      <vt:lpstr>Актуарске таблице</vt:lpstr>
      <vt:lpstr>Коректност актуарских таблица</vt:lpstr>
      <vt:lpstr>Коректност актуарских таблица</vt:lpstr>
      <vt:lpstr>Животно осигурање</vt:lpstr>
      <vt:lpstr>Животно осигурање</vt:lpstr>
      <vt:lpstr>Закључивање уговора о осигурању живота</vt:lpstr>
      <vt:lpstr>Осигурање живота - услови</vt:lpstr>
      <vt:lpstr>Ризик у осигурању живота</vt:lpstr>
      <vt:lpstr>Подјела осигурања живота</vt:lpstr>
      <vt:lpstr>Подјела осигурања живота</vt:lpstr>
      <vt:lpstr>Понуда у осигурању живота</vt:lpstr>
      <vt:lpstr>Понуда у осигурању живота</vt:lpstr>
      <vt:lpstr>Полиса осигурања живота</vt:lpstr>
      <vt:lpstr>Допунско осигурање незгоде</vt:lpstr>
      <vt:lpstr>Обим обавезе осигуравача</vt:lpstr>
      <vt:lpstr>Обим обавезе осигуравача</vt:lpstr>
      <vt:lpstr>Обим обавезе осигуравача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Економика осигурања и актуарство</dc:title>
  <dc:creator>Nikolina</dc:creator>
  <cp:lastModifiedBy>Nikolina</cp:lastModifiedBy>
  <cp:revision>3</cp:revision>
  <dcterms:created xsi:type="dcterms:W3CDTF">2018-04-25T06:28:58Z</dcterms:created>
  <dcterms:modified xsi:type="dcterms:W3CDTF">2018-05-08T07:00:25Z</dcterms:modified>
</cp:coreProperties>
</file>