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74" r:id="rId15"/>
    <p:sldId id="268" r:id="rId16"/>
    <p:sldId id="269" r:id="rId17"/>
    <p:sldId id="270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553FF-0371-486B-AC8D-70FFE14C02E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2D45AF-78A7-4DFD-953B-5C877100E542}">
      <dgm:prSet phldrT="[Text]"/>
      <dgm:spPr/>
      <dgm:t>
        <a:bodyPr/>
        <a:lstStyle/>
        <a:p>
          <a:r>
            <a:rPr lang="sr-Latn-BA" b="1" dirty="0" smtClean="0"/>
            <a:t>VRIJEDNOST PREDUZEĆA</a:t>
          </a:r>
          <a:endParaRPr lang="en-US" b="1" dirty="0"/>
        </a:p>
      </dgm:t>
    </dgm:pt>
    <dgm:pt modelId="{8E169BED-3756-4E84-BA50-1E8B70968C79}" type="parTrans" cxnId="{DE62C9A5-4085-4338-9397-149CC0D61B6F}">
      <dgm:prSet/>
      <dgm:spPr/>
      <dgm:t>
        <a:bodyPr/>
        <a:lstStyle/>
        <a:p>
          <a:endParaRPr lang="en-US"/>
        </a:p>
      </dgm:t>
    </dgm:pt>
    <dgm:pt modelId="{942D3D1E-0707-4140-9C50-816D365D3F2B}" type="sibTrans" cxnId="{DE62C9A5-4085-4338-9397-149CC0D61B6F}">
      <dgm:prSet/>
      <dgm:spPr/>
      <dgm:t>
        <a:bodyPr/>
        <a:lstStyle/>
        <a:p>
          <a:endParaRPr lang="en-US"/>
        </a:p>
      </dgm:t>
    </dgm:pt>
    <dgm:pt modelId="{80FE00D0-0668-4E0F-BC39-0995506AB27C}">
      <dgm:prSet phldrT="[Text]"/>
      <dgm:spPr/>
      <dgm:t>
        <a:bodyPr/>
        <a:lstStyle/>
        <a:p>
          <a:r>
            <a:rPr lang="sr-Latn-BA" dirty="0" smtClean="0"/>
            <a:t>Bilans stanja</a:t>
          </a:r>
        </a:p>
        <a:p>
          <a:r>
            <a:rPr lang="sr-Latn-BA" dirty="0" smtClean="0"/>
            <a:t>(A)    (P)</a:t>
          </a:r>
          <a:endParaRPr lang="en-US" dirty="0"/>
        </a:p>
      </dgm:t>
    </dgm:pt>
    <dgm:pt modelId="{B19C6667-E4D4-46CF-9F09-F5BBF939BE44}" type="parTrans" cxnId="{051BF871-92F3-4BFB-86A8-A75B0B0F7F74}">
      <dgm:prSet/>
      <dgm:spPr/>
      <dgm:t>
        <a:bodyPr/>
        <a:lstStyle/>
        <a:p>
          <a:endParaRPr lang="en-US"/>
        </a:p>
      </dgm:t>
    </dgm:pt>
    <dgm:pt modelId="{CF25A5E0-DB8D-4B66-8C82-25F0CC256ADE}" type="sibTrans" cxnId="{051BF871-92F3-4BFB-86A8-A75B0B0F7F74}">
      <dgm:prSet/>
      <dgm:spPr/>
      <dgm:t>
        <a:bodyPr/>
        <a:lstStyle/>
        <a:p>
          <a:endParaRPr lang="en-US"/>
        </a:p>
      </dgm:t>
    </dgm:pt>
    <dgm:pt modelId="{EB325095-BF76-4CBF-86CD-4B3925264991}">
      <dgm:prSet phldrT="[Text]"/>
      <dgm:spPr/>
      <dgm:t>
        <a:bodyPr/>
        <a:lstStyle/>
        <a:p>
          <a:r>
            <a:rPr lang="sr-Latn-BA" dirty="0" smtClean="0"/>
            <a:t>Izvještaj o tokovima gotovine</a:t>
          </a:r>
          <a:endParaRPr lang="en-US" dirty="0"/>
        </a:p>
      </dgm:t>
    </dgm:pt>
    <dgm:pt modelId="{9038B226-58B6-4205-BFA1-5086EF1AAAA5}" type="parTrans" cxnId="{D9CD4767-D699-4393-9C44-4215A004935C}">
      <dgm:prSet/>
      <dgm:spPr/>
      <dgm:t>
        <a:bodyPr/>
        <a:lstStyle/>
        <a:p>
          <a:endParaRPr lang="en-US"/>
        </a:p>
      </dgm:t>
    </dgm:pt>
    <dgm:pt modelId="{FDAF205E-D5DF-47F9-91EE-586A997BD50F}" type="sibTrans" cxnId="{D9CD4767-D699-4393-9C44-4215A004935C}">
      <dgm:prSet/>
      <dgm:spPr/>
      <dgm:t>
        <a:bodyPr/>
        <a:lstStyle/>
        <a:p>
          <a:endParaRPr lang="en-US"/>
        </a:p>
      </dgm:t>
    </dgm:pt>
    <dgm:pt modelId="{09DD21FA-1237-4088-9933-B163EAF5C5DC}">
      <dgm:prSet phldrT="[Text]"/>
      <dgm:spPr/>
      <dgm:t>
        <a:bodyPr/>
        <a:lstStyle/>
        <a:p>
          <a:r>
            <a:rPr lang="sr-Latn-BA" dirty="0" smtClean="0"/>
            <a:t>Bilans uspjeha </a:t>
          </a:r>
        </a:p>
        <a:p>
          <a:r>
            <a:rPr lang="sr-Latn-BA" dirty="0" smtClean="0"/>
            <a:t>BFR=P-R</a:t>
          </a:r>
          <a:endParaRPr lang="en-US" dirty="0"/>
        </a:p>
      </dgm:t>
    </dgm:pt>
    <dgm:pt modelId="{40003970-9B44-45A9-86E5-5CA1902687DD}" type="parTrans" cxnId="{51FEFA32-A668-470B-BDF5-99B8FDDD2574}">
      <dgm:prSet/>
      <dgm:spPr/>
      <dgm:t>
        <a:bodyPr/>
        <a:lstStyle/>
        <a:p>
          <a:endParaRPr lang="en-US"/>
        </a:p>
      </dgm:t>
    </dgm:pt>
    <dgm:pt modelId="{90FF6B6A-E9D8-41F9-99AA-108EDB79F795}" type="sibTrans" cxnId="{51FEFA32-A668-470B-BDF5-99B8FDDD2574}">
      <dgm:prSet/>
      <dgm:spPr/>
      <dgm:t>
        <a:bodyPr/>
        <a:lstStyle/>
        <a:p>
          <a:endParaRPr lang="en-US"/>
        </a:p>
      </dgm:t>
    </dgm:pt>
    <dgm:pt modelId="{F03E526B-F5BC-413C-A054-2A1DE4BDD2F5}" type="pres">
      <dgm:prSet presAssocID="{712553FF-0371-486B-AC8D-70FFE14C02E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D32534-C76A-473D-95D4-FC55584FA5C9}" type="pres">
      <dgm:prSet presAssocID="{242D45AF-78A7-4DFD-953B-5C877100E542}" presName="centerShape" presStyleLbl="node0" presStyleIdx="0" presStyleCnt="1"/>
      <dgm:spPr/>
      <dgm:t>
        <a:bodyPr/>
        <a:lstStyle/>
        <a:p>
          <a:endParaRPr lang="en-US"/>
        </a:p>
      </dgm:t>
    </dgm:pt>
    <dgm:pt modelId="{038D380B-CB86-41E7-AA02-183D9402232F}" type="pres">
      <dgm:prSet presAssocID="{B19C6667-E4D4-46CF-9F09-F5BBF939BE44}" presName="Name9" presStyleLbl="parChTrans1D2" presStyleIdx="0" presStyleCnt="3"/>
      <dgm:spPr/>
      <dgm:t>
        <a:bodyPr/>
        <a:lstStyle/>
        <a:p>
          <a:endParaRPr lang="en-US"/>
        </a:p>
      </dgm:t>
    </dgm:pt>
    <dgm:pt modelId="{7BB1875E-04F0-4772-846F-C52441938C86}" type="pres">
      <dgm:prSet presAssocID="{B19C6667-E4D4-46CF-9F09-F5BBF939BE44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9CCAF4A-C0B6-4E2F-991D-8486AF1CA093}" type="pres">
      <dgm:prSet presAssocID="{80FE00D0-0668-4E0F-BC39-0995506AB27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8B7B57-9798-4241-B39A-373B4BC09B90}" type="pres">
      <dgm:prSet presAssocID="{9038B226-58B6-4205-BFA1-5086EF1AAAA5}" presName="Name9" presStyleLbl="parChTrans1D2" presStyleIdx="1" presStyleCnt="3"/>
      <dgm:spPr/>
      <dgm:t>
        <a:bodyPr/>
        <a:lstStyle/>
        <a:p>
          <a:endParaRPr lang="en-US"/>
        </a:p>
      </dgm:t>
    </dgm:pt>
    <dgm:pt modelId="{24E8F3C3-73FF-460B-9151-A1B056C1B822}" type="pres">
      <dgm:prSet presAssocID="{9038B226-58B6-4205-BFA1-5086EF1AAAA5}" presName="connTx" presStyleLbl="parChTrans1D2" presStyleIdx="1" presStyleCnt="3"/>
      <dgm:spPr/>
      <dgm:t>
        <a:bodyPr/>
        <a:lstStyle/>
        <a:p>
          <a:endParaRPr lang="en-US"/>
        </a:p>
      </dgm:t>
    </dgm:pt>
    <dgm:pt modelId="{92A1185F-30EE-47F9-95CC-5FE8CDF7248F}" type="pres">
      <dgm:prSet presAssocID="{EB325095-BF76-4CBF-86CD-4B392526499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5D745-9F49-4863-AA9D-19FE8F7C748B}" type="pres">
      <dgm:prSet presAssocID="{40003970-9B44-45A9-86E5-5CA1902687DD}" presName="Name9" presStyleLbl="parChTrans1D2" presStyleIdx="2" presStyleCnt="3"/>
      <dgm:spPr/>
      <dgm:t>
        <a:bodyPr/>
        <a:lstStyle/>
        <a:p>
          <a:endParaRPr lang="en-US"/>
        </a:p>
      </dgm:t>
    </dgm:pt>
    <dgm:pt modelId="{F50048A3-8FBA-467F-8457-461E99FB0B25}" type="pres">
      <dgm:prSet presAssocID="{40003970-9B44-45A9-86E5-5CA1902687DD}" presName="connTx" presStyleLbl="parChTrans1D2" presStyleIdx="2" presStyleCnt="3"/>
      <dgm:spPr/>
      <dgm:t>
        <a:bodyPr/>
        <a:lstStyle/>
        <a:p>
          <a:endParaRPr lang="en-US"/>
        </a:p>
      </dgm:t>
    </dgm:pt>
    <dgm:pt modelId="{DD2B8EA2-CDF0-49B4-8329-18267887646E}" type="pres">
      <dgm:prSet presAssocID="{09DD21FA-1237-4088-9933-B163EAF5C5D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FEFA32-A668-470B-BDF5-99B8FDDD2574}" srcId="{242D45AF-78A7-4DFD-953B-5C877100E542}" destId="{09DD21FA-1237-4088-9933-B163EAF5C5DC}" srcOrd="2" destOrd="0" parTransId="{40003970-9B44-45A9-86E5-5CA1902687DD}" sibTransId="{90FF6B6A-E9D8-41F9-99AA-108EDB79F795}"/>
    <dgm:cxn modelId="{2BC455FC-3914-4891-B0C2-2C4AB746F4A3}" type="presOf" srcId="{B19C6667-E4D4-46CF-9F09-F5BBF939BE44}" destId="{038D380B-CB86-41E7-AA02-183D9402232F}" srcOrd="0" destOrd="0" presId="urn:microsoft.com/office/officeart/2005/8/layout/radial1"/>
    <dgm:cxn modelId="{C4227701-133C-4147-8B56-66E67884037E}" type="presOf" srcId="{712553FF-0371-486B-AC8D-70FFE14C02ED}" destId="{F03E526B-F5BC-413C-A054-2A1DE4BDD2F5}" srcOrd="0" destOrd="0" presId="urn:microsoft.com/office/officeart/2005/8/layout/radial1"/>
    <dgm:cxn modelId="{296C9BDA-9EC7-4527-BDC0-5C95654FBB57}" type="presOf" srcId="{09DD21FA-1237-4088-9933-B163EAF5C5DC}" destId="{DD2B8EA2-CDF0-49B4-8329-18267887646E}" srcOrd="0" destOrd="0" presId="urn:microsoft.com/office/officeart/2005/8/layout/radial1"/>
    <dgm:cxn modelId="{C931C791-5018-4F74-BB61-6563421AC740}" type="presOf" srcId="{242D45AF-78A7-4DFD-953B-5C877100E542}" destId="{71D32534-C76A-473D-95D4-FC55584FA5C9}" srcOrd="0" destOrd="0" presId="urn:microsoft.com/office/officeart/2005/8/layout/radial1"/>
    <dgm:cxn modelId="{DE62C9A5-4085-4338-9397-149CC0D61B6F}" srcId="{712553FF-0371-486B-AC8D-70FFE14C02ED}" destId="{242D45AF-78A7-4DFD-953B-5C877100E542}" srcOrd="0" destOrd="0" parTransId="{8E169BED-3756-4E84-BA50-1E8B70968C79}" sibTransId="{942D3D1E-0707-4140-9C50-816D365D3F2B}"/>
    <dgm:cxn modelId="{8197EE11-26AF-4C72-8AEE-7834155C958C}" type="presOf" srcId="{40003970-9B44-45A9-86E5-5CA1902687DD}" destId="{F50048A3-8FBA-467F-8457-461E99FB0B25}" srcOrd="1" destOrd="0" presId="urn:microsoft.com/office/officeart/2005/8/layout/radial1"/>
    <dgm:cxn modelId="{22DAED6B-75FD-4B39-BF05-9A9CA1C2E6B7}" type="presOf" srcId="{EB325095-BF76-4CBF-86CD-4B3925264991}" destId="{92A1185F-30EE-47F9-95CC-5FE8CDF7248F}" srcOrd="0" destOrd="0" presId="urn:microsoft.com/office/officeart/2005/8/layout/radial1"/>
    <dgm:cxn modelId="{72263A53-F145-43D4-BF59-7F5AED608B39}" type="presOf" srcId="{80FE00D0-0668-4E0F-BC39-0995506AB27C}" destId="{39CCAF4A-C0B6-4E2F-991D-8486AF1CA093}" srcOrd="0" destOrd="0" presId="urn:microsoft.com/office/officeart/2005/8/layout/radial1"/>
    <dgm:cxn modelId="{D5E7E4E7-D512-4245-9843-7C7FA1BE451D}" type="presOf" srcId="{40003970-9B44-45A9-86E5-5CA1902687DD}" destId="{8F95D745-9F49-4863-AA9D-19FE8F7C748B}" srcOrd="0" destOrd="0" presId="urn:microsoft.com/office/officeart/2005/8/layout/radial1"/>
    <dgm:cxn modelId="{8A2A6EC3-5A95-4BB0-940C-E0BF6FD4A2B5}" type="presOf" srcId="{9038B226-58B6-4205-BFA1-5086EF1AAAA5}" destId="{2A8B7B57-9798-4241-B39A-373B4BC09B90}" srcOrd="0" destOrd="0" presId="urn:microsoft.com/office/officeart/2005/8/layout/radial1"/>
    <dgm:cxn modelId="{051BF871-92F3-4BFB-86A8-A75B0B0F7F74}" srcId="{242D45AF-78A7-4DFD-953B-5C877100E542}" destId="{80FE00D0-0668-4E0F-BC39-0995506AB27C}" srcOrd="0" destOrd="0" parTransId="{B19C6667-E4D4-46CF-9F09-F5BBF939BE44}" sibTransId="{CF25A5E0-DB8D-4B66-8C82-25F0CC256ADE}"/>
    <dgm:cxn modelId="{39CCBE5E-FF86-4ABC-9933-C3A9051F5B3A}" type="presOf" srcId="{B19C6667-E4D4-46CF-9F09-F5BBF939BE44}" destId="{7BB1875E-04F0-4772-846F-C52441938C86}" srcOrd="1" destOrd="0" presId="urn:microsoft.com/office/officeart/2005/8/layout/radial1"/>
    <dgm:cxn modelId="{D9CD4767-D699-4393-9C44-4215A004935C}" srcId="{242D45AF-78A7-4DFD-953B-5C877100E542}" destId="{EB325095-BF76-4CBF-86CD-4B3925264991}" srcOrd="1" destOrd="0" parTransId="{9038B226-58B6-4205-BFA1-5086EF1AAAA5}" sibTransId="{FDAF205E-D5DF-47F9-91EE-586A997BD50F}"/>
    <dgm:cxn modelId="{E89D87CA-1E31-4AC3-914E-60C835D9A835}" type="presOf" srcId="{9038B226-58B6-4205-BFA1-5086EF1AAAA5}" destId="{24E8F3C3-73FF-460B-9151-A1B056C1B822}" srcOrd="1" destOrd="0" presId="urn:microsoft.com/office/officeart/2005/8/layout/radial1"/>
    <dgm:cxn modelId="{89B60058-3EDC-42ED-A6D2-08AF4B3D470C}" type="presParOf" srcId="{F03E526B-F5BC-413C-A054-2A1DE4BDD2F5}" destId="{71D32534-C76A-473D-95D4-FC55584FA5C9}" srcOrd="0" destOrd="0" presId="urn:microsoft.com/office/officeart/2005/8/layout/radial1"/>
    <dgm:cxn modelId="{19EE8BAC-87A9-4DDA-9B00-D77D6E4776C9}" type="presParOf" srcId="{F03E526B-F5BC-413C-A054-2A1DE4BDD2F5}" destId="{038D380B-CB86-41E7-AA02-183D9402232F}" srcOrd="1" destOrd="0" presId="urn:microsoft.com/office/officeart/2005/8/layout/radial1"/>
    <dgm:cxn modelId="{DB09F904-D8F1-4B81-81B2-F82EEC640450}" type="presParOf" srcId="{038D380B-CB86-41E7-AA02-183D9402232F}" destId="{7BB1875E-04F0-4772-846F-C52441938C86}" srcOrd="0" destOrd="0" presId="urn:microsoft.com/office/officeart/2005/8/layout/radial1"/>
    <dgm:cxn modelId="{580BF0A7-6C3E-4433-BFE0-6D2C33475457}" type="presParOf" srcId="{F03E526B-F5BC-413C-A054-2A1DE4BDD2F5}" destId="{39CCAF4A-C0B6-4E2F-991D-8486AF1CA093}" srcOrd="2" destOrd="0" presId="urn:microsoft.com/office/officeart/2005/8/layout/radial1"/>
    <dgm:cxn modelId="{2F732A2E-659F-4A66-B3E5-6812F7D43D22}" type="presParOf" srcId="{F03E526B-F5BC-413C-A054-2A1DE4BDD2F5}" destId="{2A8B7B57-9798-4241-B39A-373B4BC09B90}" srcOrd="3" destOrd="0" presId="urn:microsoft.com/office/officeart/2005/8/layout/radial1"/>
    <dgm:cxn modelId="{25E5333E-F3F6-44BE-8778-9DC3B3B14584}" type="presParOf" srcId="{2A8B7B57-9798-4241-B39A-373B4BC09B90}" destId="{24E8F3C3-73FF-460B-9151-A1B056C1B822}" srcOrd="0" destOrd="0" presId="urn:microsoft.com/office/officeart/2005/8/layout/radial1"/>
    <dgm:cxn modelId="{599FBC72-162B-419A-994D-E1476099931E}" type="presParOf" srcId="{F03E526B-F5BC-413C-A054-2A1DE4BDD2F5}" destId="{92A1185F-30EE-47F9-95CC-5FE8CDF7248F}" srcOrd="4" destOrd="0" presId="urn:microsoft.com/office/officeart/2005/8/layout/radial1"/>
    <dgm:cxn modelId="{9DFC4907-7763-44B0-BBA2-3FC225DEE86D}" type="presParOf" srcId="{F03E526B-F5BC-413C-A054-2A1DE4BDD2F5}" destId="{8F95D745-9F49-4863-AA9D-19FE8F7C748B}" srcOrd="5" destOrd="0" presId="urn:microsoft.com/office/officeart/2005/8/layout/radial1"/>
    <dgm:cxn modelId="{2E249AD9-C9C3-408D-8DBC-7ABD0AF332D7}" type="presParOf" srcId="{8F95D745-9F49-4863-AA9D-19FE8F7C748B}" destId="{F50048A3-8FBA-467F-8457-461E99FB0B25}" srcOrd="0" destOrd="0" presId="urn:microsoft.com/office/officeart/2005/8/layout/radial1"/>
    <dgm:cxn modelId="{5F83F181-F8AB-46B5-BC76-779025ED60BE}" type="presParOf" srcId="{F03E526B-F5BC-413C-A054-2A1DE4BDD2F5}" destId="{DD2B8EA2-CDF0-49B4-8329-18267887646E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32534-C76A-473D-95D4-FC55584FA5C9}">
      <dsp:nvSpPr>
        <dsp:cNvPr id="0" name=""/>
        <dsp:cNvSpPr/>
      </dsp:nvSpPr>
      <dsp:spPr>
        <a:xfrm>
          <a:off x="3261014" y="2141932"/>
          <a:ext cx="1631370" cy="16313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600" b="1" kern="1200" dirty="0" smtClean="0"/>
            <a:t>VRIJEDNOST PREDUZEĆA</a:t>
          </a:r>
          <a:endParaRPr lang="en-US" sz="1600" b="1" kern="1200" dirty="0"/>
        </a:p>
      </dsp:txBody>
      <dsp:txXfrm>
        <a:off x="3499923" y="2380841"/>
        <a:ext cx="1153552" cy="1153552"/>
      </dsp:txXfrm>
    </dsp:sp>
    <dsp:sp modelId="{038D380B-CB86-41E7-AA02-183D9402232F}">
      <dsp:nvSpPr>
        <dsp:cNvPr id="0" name=""/>
        <dsp:cNvSpPr/>
      </dsp:nvSpPr>
      <dsp:spPr>
        <a:xfrm rot="16200000">
          <a:off x="3830285" y="1877510"/>
          <a:ext cx="492829" cy="36015"/>
        </a:xfrm>
        <a:custGeom>
          <a:avLst/>
          <a:gdLst/>
          <a:ahLst/>
          <a:cxnLst/>
          <a:rect l="0" t="0" r="0" b="0"/>
          <a:pathLst>
            <a:path>
              <a:moveTo>
                <a:pt x="0" y="18007"/>
              </a:moveTo>
              <a:lnTo>
                <a:pt x="492829" y="1800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64379" y="1883197"/>
        <a:ext cx="24641" cy="24641"/>
      </dsp:txXfrm>
    </dsp:sp>
    <dsp:sp modelId="{39CCAF4A-C0B6-4E2F-991D-8486AF1CA093}">
      <dsp:nvSpPr>
        <dsp:cNvPr id="0" name=""/>
        <dsp:cNvSpPr/>
      </dsp:nvSpPr>
      <dsp:spPr>
        <a:xfrm>
          <a:off x="3261014" y="17732"/>
          <a:ext cx="1631370" cy="16313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2200" kern="1200" dirty="0" smtClean="0"/>
            <a:t>Bilans stanja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2200" kern="1200" dirty="0" smtClean="0"/>
            <a:t>(A)    (P)</a:t>
          </a:r>
          <a:endParaRPr lang="en-US" sz="2200" kern="1200" dirty="0"/>
        </a:p>
      </dsp:txBody>
      <dsp:txXfrm>
        <a:off x="3499923" y="256641"/>
        <a:ext cx="1153552" cy="1153552"/>
      </dsp:txXfrm>
    </dsp:sp>
    <dsp:sp modelId="{2A8B7B57-9798-4241-B39A-373B4BC09B90}">
      <dsp:nvSpPr>
        <dsp:cNvPr id="0" name=""/>
        <dsp:cNvSpPr/>
      </dsp:nvSpPr>
      <dsp:spPr>
        <a:xfrm rot="1800000">
          <a:off x="4750090" y="3470660"/>
          <a:ext cx="492829" cy="36015"/>
        </a:xfrm>
        <a:custGeom>
          <a:avLst/>
          <a:gdLst/>
          <a:ahLst/>
          <a:cxnLst/>
          <a:rect l="0" t="0" r="0" b="0"/>
          <a:pathLst>
            <a:path>
              <a:moveTo>
                <a:pt x="0" y="18007"/>
              </a:moveTo>
              <a:lnTo>
                <a:pt x="492829" y="1800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84184" y="3476347"/>
        <a:ext cx="24641" cy="24641"/>
      </dsp:txXfrm>
    </dsp:sp>
    <dsp:sp modelId="{92A1185F-30EE-47F9-95CC-5FE8CDF7248F}">
      <dsp:nvSpPr>
        <dsp:cNvPr id="0" name=""/>
        <dsp:cNvSpPr/>
      </dsp:nvSpPr>
      <dsp:spPr>
        <a:xfrm>
          <a:off x="5100626" y="3204032"/>
          <a:ext cx="1631370" cy="16313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2200" kern="1200" dirty="0" smtClean="0"/>
            <a:t>Izvještaj o tokovima gotovine</a:t>
          </a:r>
          <a:endParaRPr lang="en-US" sz="2200" kern="1200" dirty="0"/>
        </a:p>
      </dsp:txBody>
      <dsp:txXfrm>
        <a:off x="5339535" y="3442941"/>
        <a:ext cx="1153552" cy="1153552"/>
      </dsp:txXfrm>
    </dsp:sp>
    <dsp:sp modelId="{8F95D745-9F49-4863-AA9D-19FE8F7C748B}">
      <dsp:nvSpPr>
        <dsp:cNvPr id="0" name=""/>
        <dsp:cNvSpPr/>
      </dsp:nvSpPr>
      <dsp:spPr>
        <a:xfrm rot="9000000">
          <a:off x="2910479" y="3470660"/>
          <a:ext cx="492829" cy="36015"/>
        </a:xfrm>
        <a:custGeom>
          <a:avLst/>
          <a:gdLst/>
          <a:ahLst/>
          <a:cxnLst/>
          <a:rect l="0" t="0" r="0" b="0"/>
          <a:pathLst>
            <a:path>
              <a:moveTo>
                <a:pt x="0" y="18007"/>
              </a:moveTo>
              <a:lnTo>
                <a:pt x="492829" y="1800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44573" y="3476347"/>
        <a:ext cx="24641" cy="24641"/>
      </dsp:txXfrm>
    </dsp:sp>
    <dsp:sp modelId="{DD2B8EA2-CDF0-49B4-8329-18267887646E}">
      <dsp:nvSpPr>
        <dsp:cNvPr id="0" name=""/>
        <dsp:cNvSpPr/>
      </dsp:nvSpPr>
      <dsp:spPr>
        <a:xfrm>
          <a:off x="1421403" y="3204032"/>
          <a:ext cx="1631370" cy="16313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2200" kern="1200" dirty="0" smtClean="0"/>
            <a:t>Bilans uspjeha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2200" kern="1200" dirty="0" smtClean="0"/>
            <a:t>BFR=P-R</a:t>
          </a:r>
          <a:endParaRPr lang="en-US" sz="2200" kern="1200" dirty="0"/>
        </a:p>
      </dsp:txBody>
      <dsp:txXfrm>
        <a:off x="1660312" y="3442941"/>
        <a:ext cx="1153552" cy="1153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24474FE-0F41-4ED3-A0A2-9057050C2EA6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AF082C-D8E1-46B3-87FC-7F08897363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720" y="2420888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sr-Latn-BA" b="1" dirty="0" smtClean="0"/>
              <a:t>Sigurnost kao poluga ostvArenja vrhunskog cilja preduzeća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dirty="0" smtClean="0"/>
              <a:t>VI poglavlje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200" dirty="0" smtClean="0"/>
              <a:t>Međuzavisnost bilansa i vrijednost preduzeća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2843808" y="2852936"/>
            <a:ext cx="1008112" cy="17281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652120" y="2852936"/>
            <a:ext cx="792088" cy="17281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923928" y="5877272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60032" y="328498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563888" y="4797152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5580112" y="4797152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600" dirty="0" smtClean="0"/>
              <a:t>2. Finansijske karakteristike bilansa stanja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600200"/>
            <a:ext cx="8154488" cy="4565104"/>
          </a:xfrm>
        </p:spPr>
        <p:txBody>
          <a:bodyPr>
            <a:normAutofit lnSpcReduction="10000"/>
          </a:bodyPr>
          <a:lstStyle/>
          <a:p>
            <a:r>
              <a:rPr lang="sr-Latn-BA" dirty="0" smtClean="0"/>
              <a:t>Bilans stanja predstavlja prikaz imovine i izvora finansiranja preduzeća na određeni izvještajni dan.</a:t>
            </a:r>
          </a:p>
          <a:p>
            <a:r>
              <a:rPr lang="sr-Latn-BA" dirty="0" smtClean="0"/>
              <a:t>Bilans stanja sastoji se iz: imovine (aktive) i izvora finansiranja (pasive).</a:t>
            </a:r>
          </a:p>
          <a:p>
            <a:pPr>
              <a:buNone/>
            </a:pPr>
            <a:r>
              <a:rPr lang="sr-Latn-BA" sz="3600" dirty="0" smtClean="0"/>
              <a:t>2.1. Imovina preduzeća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Stalna imovina: nematerijalna, materijalna i finansijska.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Obrtna imovina: gotovina, kratkoročna potraživanja, kratkoročna finansijska imovina i zalihe.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Obrtna imovina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712968" cy="5328592"/>
          </a:xfrm>
        </p:spPr>
        <p:txBody>
          <a:bodyPr>
            <a:noAutofit/>
          </a:bodyPr>
          <a:lstStyle/>
          <a:p>
            <a:r>
              <a:rPr lang="sr-Latn-BA" sz="2300" dirty="0" smtClean="0"/>
              <a:t>Treba napometnuti da se dio kratkoročno vezane imovine koji je konstantno prisutan u preduzeću vezuje na dugi rok.</a:t>
            </a:r>
          </a:p>
          <a:p>
            <a:r>
              <a:rPr lang="sr-Latn-BA" sz="2300" dirty="0" smtClean="0"/>
              <a:t>Trajna obrtna sredstva=kapital+ dugoročna rezervisanja+dugoročne obaveze - stalna sredstva</a:t>
            </a:r>
          </a:p>
          <a:p>
            <a:r>
              <a:rPr lang="sr-Latn-BA" sz="2300" dirty="0" smtClean="0"/>
              <a:t>Trajna obrtna sredstva=obrtna sredstva-kratkoročne obaveze</a:t>
            </a:r>
          </a:p>
          <a:p>
            <a:r>
              <a:rPr lang="sr-Latn-BA" sz="2300" dirty="0" smtClean="0"/>
              <a:t>Upoređivanjem zaliha i stalne imovine namijenjene prodaji ocjenjuje se </a:t>
            </a:r>
            <a:r>
              <a:rPr lang="sr-Latn-BA" sz="2300" b="1" dirty="0" smtClean="0"/>
              <a:t>finansijska stabilnost</a:t>
            </a:r>
            <a:r>
              <a:rPr lang="sr-Latn-BA" sz="2300" dirty="0" smtClean="0"/>
              <a:t>:</a:t>
            </a:r>
          </a:p>
          <a:p>
            <a:r>
              <a:rPr lang="sr-Latn-BA" sz="2300" b="1" dirty="0" smtClean="0"/>
              <a:t>Zalihe i stalna imovina nam. prodaji=obrtni kapital </a:t>
            </a:r>
            <a:r>
              <a:rPr lang="sr-Latn-BA" sz="2300" dirty="0" smtClean="0"/>
              <a:t>=&gt; finansijska stabilnost omogućava održanje platežne sposobnosti.</a:t>
            </a:r>
          </a:p>
          <a:p>
            <a:r>
              <a:rPr lang="sr-Latn-BA" sz="2300" b="1" dirty="0" smtClean="0"/>
              <a:t>Zalihe i stalna imovine nam. prodaji&lt;obrtni kapital </a:t>
            </a:r>
            <a:r>
              <a:rPr lang="sr-Latn-BA" sz="2300" dirty="0" smtClean="0"/>
              <a:t>=&gt; finansijska stabilnost obezbjeđuje sigurnost održavanja platežne sposobnosti</a:t>
            </a:r>
          </a:p>
          <a:p>
            <a:r>
              <a:rPr lang="sr-Latn-BA" sz="2300" b="1" dirty="0" smtClean="0"/>
              <a:t>Zalihe i stalna imovina nam. prodaji&gt;obrtni kapital </a:t>
            </a:r>
            <a:r>
              <a:rPr lang="sr-Latn-BA" sz="2300" dirty="0" smtClean="0"/>
              <a:t>=&gt; finanijska stabilnost onemogućuje održavanje platežne sposobnosti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600" dirty="0" smtClean="0"/>
              <a:t>2.2. Izvori finansiranja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640960" cy="5256584"/>
          </a:xfrm>
        </p:spPr>
        <p:txBody>
          <a:bodyPr>
            <a:normAutofit fontScale="92500"/>
          </a:bodyPr>
          <a:lstStyle/>
          <a:p>
            <a:r>
              <a:rPr lang="sr-Latn-BA" dirty="0" smtClean="0"/>
              <a:t>Predstavljeni su u pasivi bilansa.</a:t>
            </a:r>
          </a:p>
          <a:p>
            <a:r>
              <a:rPr lang="sr-Latn-BA" dirty="0" smtClean="0"/>
              <a:t>Sa stanovišta vlasništva, izvori finansiranja mogu biti sopstveni i tuđi (pozajmljeni), a sa aspekta ročnosti dijele se na kratkoročno i dugoročno raspoložive izvore.</a:t>
            </a:r>
          </a:p>
          <a:p>
            <a:r>
              <a:rPr lang="sr-Latn-BA" dirty="0" smtClean="0"/>
              <a:t>Izvori finansiranja mogu se podijeliti i na:</a:t>
            </a:r>
          </a:p>
          <a:p>
            <a:r>
              <a:rPr lang="sr-Latn-BA" dirty="0" smtClean="0"/>
              <a:t> interne - pokazuju sposobnost preduzeća za finansiranje i </a:t>
            </a:r>
          </a:p>
          <a:p>
            <a:r>
              <a:rPr lang="sr-Latn-BA" dirty="0" smtClean="0"/>
              <a:t>Eksterne - pokazuju mogućnosti finansiranja preduzeća u različitim fazama tokom njegovog životnog ciklusa.</a:t>
            </a:r>
          </a:p>
          <a:p>
            <a:r>
              <a:rPr lang="sr-Latn-BA" dirty="0" smtClean="0"/>
              <a:t>Faze životnog ciklusa preduzeća: početak poslovanja, brzi rast, visoki rast, zreli rast i opadanje (Damodaran, 2007).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2.2.1. Sopstveni izvori finansiranja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514528" cy="5328592"/>
          </a:xfrm>
        </p:spPr>
        <p:txBody>
          <a:bodyPr>
            <a:normAutofit fontScale="77500" lnSpcReduction="20000"/>
          </a:bodyPr>
          <a:lstStyle/>
          <a:p>
            <a:r>
              <a:rPr lang="sr-Latn-BA" b="1" dirty="0" smtClean="0"/>
              <a:t>Sopstveni izvori finansiranja: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Osnovni kapital;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Emisiona premija;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Rezervni kapital (zakonske i statutarne rezerve);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Revalorizacione rezerve;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Neraspoređeni neto dobitak;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Nerealizovani dobici dugoročnih HOV;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Nerealizovani gubici dugoročnih HOV;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Gubici do visine kapitala;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Otkupljenje sopstvene akcije.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Kapital =1+2+3+4+5+6-7-8-9</a:t>
            </a:r>
          </a:p>
          <a:p>
            <a:pPr marL="514350" indent="-514350">
              <a:buNone/>
            </a:pPr>
            <a:r>
              <a:rPr lang="sr-Latn-BA" dirty="0" smtClean="0"/>
              <a:t>Pitanja u vezi sopstvenog kapitala: </a:t>
            </a:r>
            <a:r>
              <a:rPr lang="sr-Latn-BA" i="1" dirty="0" smtClean="0"/>
              <a:t>Koliki</a:t>
            </a:r>
            <a:r>
              <a:rPr lang="sr-Latn-BA" dirty="0" smtClean="0"/>
              <a:t> sopstveni kapital treba da bude, </a:t>
            </a:r>
            <a:r>
              <a:rPr lang="sr-Latn-BA" i="1" dirty="0" smtClean="0"/>
              <a:t>kako</a:t>
            </a:r>
            <a:r>
              <a:rPr lang="sr-Latn-BA" dirty="0" smtClean="0"/>
              <a:t> se obezbjeđuje, </a:t>
            </a:r>
            <a:r>
              <a:rPr lang="sr-Latn-BA" i="1" dirty="0" smtClean="0"/>
              <a:t>kakva</a:t>
            </a:r>
            <a:r>
              <a:rPr lang="sr-Latn-BA" dirty="0" smtClean="0"/>
              <a:t> je poželjna struktura sopstvenog kapitala i </a:t>
            </a:r>
            <a:r>
              <a:rPr lang="sr-Latn-BA" i="1" dirty="0" smtClean="0"/>
              <a:t>kako </a:t>
            </a:r>
            <a:r>
              <a:rPr lang="sr-Latn-BA" dirty="0" smtClean="0"/>
              <a:t>održati realnu vrijednost kapitala u uslovima inflacija?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2.2.2. Tuđi (pozajmljeni) izvori finansiranja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4709120"/>
          </a:xfrm>
        </p:spPr>
        <p:txBody>
          <a:bodyPr>
            <a:normAutofit fontScale="92500" lnSpcReduction="10000"/>
          </a:bodyPr>
          <a:lstStyle/>
          <a:p>
            <a:r>
              <a:rPr lang="sr-Latn-BA" dirty="0" smtClean="0"/>
              <a:t>Pri donošenju odluke o finansiranju treba naći odgovor na sljedeća pitanja:</a:t>
            </a:r>
          </a:p>
          <a:p>
            <a:r>
              <a:rPr lang="sr-Latn-BA" dirty="0" smtClean="0"/>
              <a:t>Koliko kapitala pribaviti iz pozajmljenih izvora?</a:t>
            </a:r>
          </a:p>
          <a:p>
            <a:r>
              <a:rPr lang="sr-Latn-BA" dirty="0" smtClean="0"/>
              <a:t>Da li reinvestirati dobiti ili isplatiti dividende?</a:t>
            </a:r>
          </a:p>
          <a:p>
            <a:r>
              <a:rPr lang="sr-Latn-BA" dirty="0" smtClean="0"/>
              <a:t>Gdje pribaviti kapital, putem banaka ili na tržištu HOV?</a:t>
            </a:r>
          </a:p>
          <a:p>
            <a:r>
              <a:rPr lang="sr-Latn-BA" dirty="0" smtClean="0"/>
              <a:t>Da li je bolje pribaviti kapital na dugi ili krakti rok?</a:t>
            </a:r>
          </a:p>
          <a:p>
            <a:r>
              <a:rPr lang="sr-Latn-BA" dirty="0" smtClean="0"/>
              <a:t>Da li emitovati vlasničke ili dužničke HOV?</a:t>
            </a:r>
          </a:p>
          <a:p>
            <a:r>
              <a:rPr lang="sr-Latn-BA" dirty="0" smtClean="0"/>
              <a:t>Koju vrstu HOV emitovati i kada?</a:t>
            </a:r>
          </a:p>
          <a:p>
            <a:r>
              <a:rPr lang="sr-Latn-BA" dirty="0" smtClean="0"/>
              <a:t>Kvantifikacija potrebnih sredstava se vrši po roku vezanosti na kratkoročna i dugoročno potrebna sredstva.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/>
              <a:t>2.2.2. Tuđi (pozajmljeni) izvori finansiranja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dirty="0" smtClean="0"/>
              <a:t>Sredstva potrebna za dugoročno finansiranje = dugoročno vezana imovina (1) – trajni i dugoročni kapital (2), pod uslovom da je 1&gt;2.</a:t>
            </a:r>
          </a:p>
          <a:p>
            <a:r>
              <a:rPr lang="sr-Latn-BA" dirty="0" smtClean="0"/>
              <a:t>Prije donošenja odluke o finansiranju treba sagledati njen uticaj na prinosni i finansijski položaj preduzeća.</a:t>
            </a:r>
          </a:p>
          <a:p>
            <a:r>
              <a:rPr lang="sr-Latn-BA" b="1" dirty="0" smtClean="0"/>
              <a:t>Promjena u prinosnom položaju</a:t>
            </a:r>
            <a:r>
              <a:rPr lang="sr-Latn-BA" dirty="0" smtClean="0"/>
              <a:t>: </a:t>
            </a:r>
          </a:p>
          <a:p>
            <a:r>
              <a:rPr lang="sr-Latn-BA" dirty="0" smtClean="0"/>
              <a:t>Operativni finansijski rezultat = operativni prihodi - operativni rashodi</a:t>
            </a:r>
          </a:p>
          <a:p>
            <a:r>
              <a:rPr lang="sr-Latn-BA" dirty="0" smtClean="0"/>
              <a:t>Ovaj rezultat mora biti pozitivan i veći ili barem jednak operativnom finansijskom rezultatu prije odluke o finansiranju.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/>
              <a:t>2.2.2. Tuđi (pozajmljeni) izvori finansiranja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b="1" dirty="0" smtClean="0"/>
              <a:t>Promjena u finansijskom položaju</a:t>
            </a:r>
            <a:r>
              <a:rPr lang="sr-Latn-BA" dirty="0" smtClean="0"/>
              <a:t>:</a:t>
            </a:r>
          </a:p>
          <a:p>
            <a:r>
              <a:rPr lang="sr-Latn-BA" dirty="0" smtClean="0"/>
              <a:t>Nedostajući kapital = dugoročno vezana imovina (1) – trajni i dugoročni kapital (2,) uz uslov da je 1&gt;2;</a:t>
            </a:r>
          </a:p>
          <a:p>
            <a:r>
              <a:rPr lang="sr-Latn-BA" dirty="0" smtClean="0"/>
              <a:t>Slobodan kapital = trajni i dugoročni kapital (2) – dugoročno vezana imovina (1), uz uslov da je 2&gt;1</a:t>
            </a:r>
          </a:p>
          <a:p>
            <a:r>
              <a:rPr lang="sr-Latn-BA" dirty="0" smtClean="0"/>
              <a:t>Odluka o finansiranju je prihvatljiva ako nije iskazan nedostajući kapital, a iskazani slobodni kapital je jednak nuli ili veći od nule.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600" dirty="0" smtClean="0"/>
              <a:t>3. Upravljanje </a:t>
            </a:r>
            <a:r>
              <a:rPr lang="sr-Latn-BA" sz="3600" dirty="0" smtClean="0"/>
              <a:t>kapitalom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226496" cy="4997152"/>
          </a:xfrm>
        </p:spPr>
        <p:txBody>
          <a:bodyPr>
            <a:normAutofit fontScale="85000" lnSpcReduction="20000"/>
          </a:bodyPr>
          <a:lstStyle/>
          <a:p>
            <a:r>
              <a:rPr lang="sr-Latn-BA" dirty="0" smtClean="0"/>
              <a:t>Uspješnost upravljanja kapitalom uslovljena je privrednim propisima, računovodstvenim propisima i računovodstveno-finansijskom politikom.</a:t>
            </a:r>
          </a:p>
          <a:p>
            <a:r>
              <a:rPr lang="sr-Latn-BA" dirty="0" smtClean="0"/>
              <a:t>Minimum osnovnog kapitala u preduzeću trebalo bi da odredi profesionalni menadžment na osnovu projektovanog osnivačkog bilansa sljedeće sadržine:</a:t>
            </a:r>
          </a:p>
          <a:p>
            <a:r>
              <a:rPr lang="sr-Latn-BA" dirty="0" smtClean="0"/>
              <a:t>Projektovani bilans uspjeha;</a:t>
            </a:r>
          </a:p>
          <a:p>
            <a:r>
              <a:rPr lang="sr-Latn-BA" dirty="0" smtClean="0"/>
              <a:t>Projektovani bilans stanja;</a:t>
            </a:r>
          </a:p>
          <a:p>
            <a:r>
              <a:rPr lang="sr-Latn-BA" dirty="0" smtClean="0"/>
              <a:t>Kapital preduzeća je jednak razlici između imovine i obaveza. </a:t>
            </a:r>
          </a:p>
          <a:p>
            <a:r>
              <a:rPr lang="sr-Latn-BA" dirty="0" smtClean="0"/>
              <a:t>Koncept istorijskog troška kao normativna osnova finansijskog izvještavanja je uveliko napušten, a uveden je koncept fer vrijednost, pa se na mješavini ova dva koncepta danas grade MSFI.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600" dirty="0" smtClean="0"/>
              <a:t>1. Sigurnost kao poluga ostvarenja vrhunskog cilja preduzeća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BA" dirty="0" smtClean="0"/>
              <a:t>U novije vrijeme sigurnost kao zahtjev je elastičnije postavljen, što znači da se nalazi iza zahtjeva za rentabilnošću kao kriterijuma primarne sigurnosti.</a:t>
            </a:r>
          </a:p>
          <a:p>
            <a:r>
              <a:rPr lang="sr-Latn-BA" dirty="0" smtClean="0"/>
              <a:t>Međutim, u uslovima ekstremno dinamičnog okruženja, sigurnost je veoma značajna imajući u vidu sve veću neizvjesnost i rizik: </a:t>
            </a:r>
          </a:p>
          <a:p>
            <a:r>
              <a:rPr lang="sr-Latn-BA" dirty="0" smtClean="0"/>
              <a:t>rizik povjerilaca da neće moći naplatiti potraživanja (kad dođe do totalne prezaduženosti preduzeća) i</a:t>
            </a:r>
          </a:p>
          <a:p>
            <a:r>
              <a:rPr lang="sr-Latn-BA" dirty="0" smtClean="0"/>
              <a:t> rizik preduzeća od gubitka u poslovanju (pogotovo kod preduzeća s visokom fiksnim troškovima).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smtClean="0"/>
              <a:t>Za opstanak i razvoj preduzeća je nužno obezbijediti finansijsku stabilnost i uvećanje kapitala.</a:t>
            </a:r>
          </a:p>
          <a:p>
            <a:r>
              <a:rPr lang="sr-Latn-BA" dirty="0" smtClean="0"/>
              <a:t>Računovodstvo treba da bude pogodan instrumentarij koji će blagovremeno identifikovati kapitalno slabljenje preduzeća, pri čemu privrednim propisima treba zaštiti povjerioce od prevelikog rizika.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600" dirty="0" smtClean="0"/>
              <a:t>1.1. Kapital – ključna determinantna preduzeća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 smtClean="0"/>
              <a:t>Iako neki autori kapital poistovjećuju s raspoloživim sredstvima (imovinom) preduzeća, u definiciji kapitala je presudan vlasnički aspekt tog odnosa.</a:t>
            </a:r>
          </a:p>
          <a:p>
            <a:r>
              <a:rPr lang="sr-Latn-BA" dirty="0" smtClean="0"/>
              <a:t>Naime, imovinu preduzeća čini cjelokupna aktiva  preduzeća umanjena za gubitak iznad kapitala, uključujući i finansijsku imovinu, dok </a:t>
            </a:r>
            <a:r>
              <a:rPr lang="sr-Latn-BA" b="1" dirty="0" smtClean="0"/>
              <a:t>kapital preduzeća</a:t>
            </a:r>
            <a:r>
              <a:rPr lang="sr-Latn-BA" dirty="0" smtClean="0"/>
              <a:t>  čine samo sopstveni izvori finansiranja:</a:t>
            </a:r>
          </a:p>
          <a:p>
            <a:r>
              <a:rPr lang="sr-Latn-BA" b="1" dirty="0" smtClean="0"/>
              <a:t>Osnovni kapital,</a:t>
            </a:r>
          </a:p>
          <a:p>
            <a:r>
              <a:rPr lang="sr-Latn-BA" b="1" dirty="0" smtClean="0"/>
              <a:t>Rezerve,</a:t>
            </a:r>
          </a:p>
          <a:p>
            <a:r>
              <a:rPr lang="sr-Latn-BA" b="1" dirty="0" smtClean="0"/>
              <a:t>Revalorizacione rezerve,</a:t>
            </a:r>
          </a:p>
          <a:p>
            <a:r>
              <a:rPr lang="sr-Latn-BA" b="1" dirty="0" smtClean="0"/>
              <a:t>Neraspoređeni gubitak,</a:t>
            </a:r>
          </a:p>
          <a:p>
            <a:r>
              <a:rPr lang="sr-Latn-BA" b="1" dirty="0" smtClean="0"/>
              <a:t>Gubitak do visine kapitala.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600" dirty="0"/>
              <a:t>1.1. Kapital – ključna determinantna preduzeća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Preostali dio imovine je finansiran tuđim , pozajmljenim sredstvima prema kojima preduzeće ima obaveze.</a:t>
            </a:r>
          </a:p>
          <a:p>
            <a:r>
              <a:rPr lang="sr-Latn-BA" dirty="0" smtClean="0"/>
              <a:t>Imovina preduzeća = sopstveni kapital + obaveze (pozajmljeni kapital)</a:t>
            </a:r>
          </a:p>
          <a:p>
            <a:r>
              <a:rPr lang="sr-Latn-BA" dirty="0" smtClean="0"/>
              <a:t>Vrijednost imovine čini bruto kategoriju, a kapital je rezidual i predstavlja neto vrijednost preduzeća koji je vlasništvo njegovih akcionara i udioničara.</a:t>
            </a:r>
          </a:p>
          <a:p>
            <a:r>
              <a:rPr lang="sr-Latn-BA" dirty="0" smtClean="0"/>
              <a:t>Kapital se sastoji od uloženog i zarađenog kapitala.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600" dirty="0"/>
              <a:t>1.1. Kapital – ključna determinantna preduzeća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dirty="0" smtClean="0"/>
              <a:t>Kada se konkretizuju i kvantifikuju ciljevi preduzeća, osnovano je ustvrditi da je </a:t>
            </a:r>
            <a:r>
              <a:rPr lang="sr-Latn-BA" b="1" dirty="0" smtClean="0"/>
              <a:t>maksimizacija dobitka u dugom roku najvažniji cilj.</a:t>
            </a:r>
          </a:p>
          <a:p>
            <a:r>
              <a:rPr lang="sr-Latn-BA" dirty="0" smtClean="0"/>
              <a:t>Među konkurentnim ciljevima preduzeća, posebno mjesto pripada zaštiti odnosno održavanju kapitala preduzeća, kao poluzi da se ostvari načelo stalnosti poslovanja (going concern). Pri tom razlikujemo:</a:t>
            </a:r>
          </a:p>
          <a:p>
            <a:r>
              <a:rPr lang="sr-Latn-BA" dirty="0" smtClean="0"/>
              <a:t>Finansijski koncept očuvanja kapitala kojim je uloženi novac (nominalna vrijednost) sinonim za sopstveni kapital;</a:t>
            </a:r>
          </a:p>
          <a:p>
            <a:r>
              <a:rPr lang="sr-Latn-BA" dirty="0" smtClean="0"/>
              <a:t>Fizički koncept očuvanja kapitala je sinonim za poslovnu sposobnost odnosno proizvodnu sposobnost preduzeća.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600" dirty="0" smtClean="0"/>
              <a:t>1.2. Shvatanje bilansa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Sve transakcije u računovostvu rezultiraju bilansom:</a:t>
            </a:r>
          </a:p>
          <a:p>
            <a:r>
              <a:rPr lang="sr-Latn-BA" dirty="0" smtClean="0"/>
              <a:t>Bilans stanja – FI kojim se prikazuje stanje imovine, kapitala i obaveza na dan bilansiranja (osnova za prezentaciju imovinskog i finansijskog položaja);</a:t>
            </a:r>
          </a:p>
          <a:p>
            <a:r>
              <a:rPr lang="sr-Latn-BA" dirty="0" smtClean="0"/>
              <a:t>Bilans uspjeha – FI kojim se prikazuju prihodi, rashodi i finansijski rezultat preduzeća (osnova za prezentaciju prinosnog položaja);</a:t>
            </a:r>
          </a:p>
          <a:p>
            <a:r>
              <a:rPr lang="sr-Latn-BA" dirty="0" smtClean="0"/>
              <a:t>Izvještaj o tokovima gotovine iskazuje gotovinske prilive i odlive i neto tok gotovine kao razliku između njih.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 </a:t>
            </a:r>
            <a:r>
              <a:rPr lang="sr-Latn-BA" sz="3600" dirty="0" smtClean="0"/>
              <a:t>1.2.1. Metode sačinjavanja bilansa uspjeha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226496" cy="4853136"/>
          </a:xfrm>
        </p:spPr>
        <p:txBody>
          <a:bodyPr>
            <a:normAutofit fontScale="92500"/>
          </a:bodyPr>
          <a:lstStyle/>
          <a:p>
            <a:r>
              <a:rPr lang="sr-Latn-BA" dirty="0" smtClean="0"/>
              <a:t>Bilans uspjeha može se sačiniti:</a:t>
            </a:r>
          </a:p>
          <a:p>
            <a:r>
              <a:rPr lang="sr-Latn-BA" b="1" dirty="0" smtClean="0"/>
              <a:t>Metodom troškova prodatih učinaka</a:t>
            </a:r>
            <a:r>
              <a:rPr lang="sr-Latn-BA" dirty="0" smtClean="0"/>
              <a:t> – prepoznaje troškove proizvoda  koji se nadoknađuju pri obračunu poslovnog rezultata i to onog dijela proizvodnih troškova sadržanim u prodatim učincima. Neproizvodni troškovi  se moraju nadoknaditi u periodu kad su nastali i nazivaju se troškovi perioda.</a:t>
            </a:r>
          </a:p>
          <a:p>
            <a:r>
              <a:rPr lang="sr-Latn-BA" b="1" dirty="0" smtClean="0"/>
              <a:t>Metodom ukupnih troškova </a:t>
            </a:r>
            <a:r>
              <a:rPr lang="sr-Latn-BA" dirty="0" smtClean="0"/>
              <a:t>– sučeljavaju se ukupna ulaganja po vrstama i ukupni učinci (efekti) ostvareni u određenom periodu bez obzira da li je došlo do prodaje tih učinaka.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3200" dirty="0" smtClean="0"/>
              <a:t>1.2.2. Bilansni kontni okvir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85000" lnSpcReduction="10000"/>
          </a:bodyPr>
          <a:lstStyle/>
          <a:p>
            <a:r>
              <a:rPr lang="sr-Latn-BA" dirty="0" smtClean="0"/>
              <a:t>Bilansni kontni okvir je razvijen tako da poredak klasa odgovara sačinjavanju bilansa uspjeha po metodi ukupnih troškova. Važeći kontni okvir ima 10 klasa, od 0 do 9.</a:t>
            </a:r>
          </a:p>
          <a:p>
            <a:r>
              <a:rPr lang="sr-Latn-BA" dirty="0" smtClean="0"/>
              <a:t>Bilansni kontni okvir karakterišu sljedeće osobine:</a:t>
            </a:r>
          </a:p>
          <a:p>
            <a:r>
              <a:rPr lang="sr-Latn-BA" dirty="0" smtClean="0"/>
              <a:t>Uspostavlja se veza između knjogovodstva i bilansa;</a:t>
            </a:r>
          </a:p>
          <a:p>
            <a:r>
              <a:rPr lang="sr-Latn-BA" dirty="0" smtClean="0"/>
              <a:t>Kod proizvodnih preduzeća stvara se uslov za razvoj upravljačkog računovodstva;</a:t>
            </a:r>
          </a:p>
          <a:p>
            <a:r>
              <a:rPr lang="sr-Latn-BA" dirty="0" smtClean="0"/>
              <a:t>Preduslovi za razvoj motivacionog mehanizma srednjeg i nižeg sloja menadžmenta;</a:t>
            </a:r>
          </a:p>
          <a:p>
            <a:r>
              <a:rPr lang="sr-Latn-BA" dirty="0" smtClean="0"/>
              <a:t>Negativna strana bilansnog kontnog okvira kod proizvodnih preduzeća - povećava broj knjiženja na relaciji pogonsko-finansijsko knjigovodstvo.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130</TotalTime>
  <Words>1304</Words>
  <Application>Microsoft Office PowerPoint</Application>
  <PresentationFormat>On-screen Show (4:3)</PresentationFormat>
  <Paragraphs>111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Tw Cen MT</vt:lpstr>
      <vt:lpstr>Wingdings</vt:lpstr>
      <vt:lpstr>Wingdings 2</vt:lpstr>
      <vt:lpstr>Median</vt:lpstr>
      <vt:lpstr>Sigurnost kao poluga ostvArenja vrhunskog cilja preduzeća</vt:lpstr>
      <vt:lpstr>1. Sigurnost kao poluga ostvarenja vrhunskog cilja preduzeća</vt:lpstr>
      <vt:lpstr>PowerPoint Presentation</vt:lpstr>
      <vt:lpstr>1.1. Kapital – ključna determinantna preduzeća</vt:lpstr>
      <vt:lpstr>1.1. Kapital – ključna determinantna preduzeća</vt:lpstr>
      <vt:lpstr>1.1. Kapital – ključna determinantna preduzeća</vt:lpstr>
      <vt:lpstr>1.2. Shvatanje bilansa</vt:lpstr>
      <vt:lpstr> 1.2.1. Metode sačinjavanja bilansa uspjeha</vt:lpstr>
      <vt:lpstr>1.2.2. Bilansni kontni okvir</vt:lpstr>
      <vt:lpstr>Međuzavisnost bilansa i vrijednost preduzeća</vt:lpstr>
      <vt:lpstr>2. Finansijske karakteristike bilansa stanja</vt:lpstr>
      <vt:lpstr>Obrtna imovina</vt:lpstr>
      <vt:lpstr>2.2. Izvori finansiranja</vt:lpstr>
      <vt:lpstr>2.2.1. Sopstveni izvori finansiranja</vt:lpstr>
      <vt:lpstr>2.2.2. Tuđi (pozajmljeni) izvori finansiranja</vt:lpstr>
      <vt:lpstr>2.2.2. Tuđi (pozajmljeni) izvori finansiranja</vt:lpstr>
      <vt:lpstr>2.2.2. Tuđi (pozajmljeni) izvori finansiranja</vt:lpstr>
      <vt:lpstr>3. Upravljanje kapitalom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Sigurnost kao poluga ostavrenja vrhunskog cilja preduzeća</dc:title>
  <dc:creator>efbl</dc:creator>
  <cp:lastModifiedBy>Tajana</cp:lastModifiedBy>
  <cp:revision>31</cp:revision>
  <dcterms:created xsi:type="dcterms:W3CDTF">2018-05-31T09:52:19Z</dcterms:created>
  <dcterms:modified xsi:type="dcterms:W3CDTF">2023-12-04T13:58:15Z</dcterms:modified>
</cp:coreProperties>
</file>