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81200"/>
            <a:ext cx="8686800" cy="1470025"/>
          </a:xfrm>
        </p:spPr>
        <p:txBody>
          <a:bodyPr>
            <a:noAutofit/>
          </a:bodyPr>
          <a:lstStyle/>
          <a:p>
            <a:pPr algn="ctr"/>
            <a:r>
              <a:rPr lang="sr-Cyrl-BA" sz="3400" dirty="0" smtClean="0"/>
              <a:t>АНАЛИЗА ПУТЕМ РАЦИО БРОЈЕВА КАО ТЕХНИКА ОТКРИВАЊА ПРЕВАРА У ФИНАНСИЈСКИМ ИЗВЈЕШТАЈИМА</a:t>
            </a:r>
            <a:endParaRPr lang="en-US" sz="3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3733800"/>
            <a:ext cx="6400800" cy="1752600"/>
          </a:xfrm>
        </p:spPr>
        <p:txBody>
          <a:bodyPr/>
          <a:lstStyle/>
          <a:p>
            <a:pPr algn="r"/>
            <a:r>
              <a:rPr lang="sr-Cyrl-BA" dirty="0" smtClean="0"/>
              <a:t>Проф. др Душко Шњегота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735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ОДГОЂЕНОГ ПЛАЋАЊА ТРОШКОВА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примјена рачуна пасивних временских разграничења, односно рачуна насталих а неплаћених трошкова</a:t>
            </a:r>
          </a:p>
          <a:p>
            <a:endParaRPr lang="sr-Cyrl-BA" dirty="0" smtClean="0"/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[(одгођено плаћање трошкова (т) + пословни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r>
              <a:rPr lang="ru-RU" sz="2200" dirty="0">
                <a:solidFill>
                  <a:srgbClr val="292934"/>
                </a:solidFill>
              </a:rPr>
              <a:t>(т</a:t>
            </a:r>
            <a:r>
              <a:rPr lang="ru-RU" sz="2200" dirty="0" smtClean="0">
                <a:solidFill>
                  <a:srgbClr val="292934"/>
                </a:solidFill>
              </a:rPr>
              <a:t>) / пословни расходи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ИОПТ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[одгођено плаћање трошкова </a:t>
            </a:r>
            <a:r>
              <a:rPr lang="ru-RU" sz="2200" dirty="0" smtClean="0">
                <a:solidFill>
                  <a:srgbClr val="292934"/>
                </a:solidFill>
              </a:rPr>
              <a:t>(т-2)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пословни расходи (</a:t>
            </a:r>
            <a:r>
              <a:rPr lang="ru-RU" sz="2200" dirty="0">
                <a:solidFill>
                  <a:srgbClr val="292934"/>
                </a:solidFill>
              </a:rPr>
              <a:t>т-2) / пословни расходи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[одгођено плаћање трошкова </a:t>
            </a:r>
            <a:r>
              <a:rPr lang="ru-RU" sz="2200" dirty="0" smtClean="0">
                <a:solidFill>
                  <a:srgbClr val="292934"/>
                </a:solidFill>
              </a:rPr>
              <a:t>(т-1)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пословни расходи (</a:t>
            </a:r>
            <a:r>
              <a:rPr lang="ru-RU" sz="2200" dirty="0">
                <a:solidFill>
                  <a:srgbClr val="292934"/>
                </a:solidFill>
              </a:rPr>
              <a:t>т-1) / пословни расходи 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6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ПРИХОДА БУДУЋЕГ ПЕРИОДА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примјена рачуна пасивних временских разграничења, односно рачуна унапријед наплаћених (незарађених) прихода</a:t>
            </a:r>
          </a:p>
          <a:p>
            <a:endParaRPr lang="sr-Cyrl-BA" dirty="0" smtClean="0"/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[(приходи будућег периода (т)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</a:t>
            </a:r>
            <a:r>
              <a:rPr lang="ru-RU" sz="2200" dirty="0" smtClean="0">
                <a:solidFill>
                  <a:srgbClr val="292934"/>
                </a:solidFill>
              </a:rPr>
              <a:t>) /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ИБП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[приходи будућег периода </a:t>
            </a:r>
            <a:r>
              <a:rPr lang="ru-RU" sz="2200" dirty="0" smtClean="0">
                <a:solidFill>
                  <a:srgbClr val="292934"/>
                </a:solidFill>
              </a:rPr>
              <a:t>(т-2)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[приходи будућег периода </a:t>
            </a:r>
            <a:r>
              <a:rPr lang="ru-RU" sz="2200" dirty="0" smtClean="0">
                <a:solidFill>
                  <a:srgbClr val="292934"/>
                </a:solidFill>
              </a:rPr>
              <a:t>(т-1)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9766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ОДГОЂЕНОГ ПРИЗНАВАЊА ПРИХОДА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Clr>
                <a:srgbClr val="93A299"/>
              </a:buClr>
            </a:pPr>
            <a:r>
              <a:rPr lang="ru-RU" sz="2200" dirty="0" smtClean="0">
                <a:solidFill>
                  <a:srgbClr val="292934"/>
                </a:solidFill>
              </a:rPr>
              <a:t>рачуноводствени обујват прихода (МРС 18 и други)?</a:t>
            </a:r>
          </a:p>
          <a:p>
            <a:pPr algn="just">
              <a:buClr>
                <a:srgbClr val="93A299"/>
              </a:buClr>
            </a:pP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[(одгођени приходи (т) + пословни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приходи (т)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приходи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ИПОДГ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[одгођени приходи (т-2) + </a:t>
            </a:r>
            <a:r>
              <a:rPr lang="ru-RU" sz="2200" dirty="0">
                <a:solidFill>
                  <a:srgbClr val="292934"/>
                </a:solidFill>
              </a:rPr>
              <a:t>пословни приходи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пословни приходи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[одгођени приходи (т-1) + </a:t>
            </a:r>
            <a:r>
              <a:rPr lang="ru-RU" sz="2200" dirty="0">
                <a:solidFill>
                  <a:srgbClr val="292934"/>
                </a:solidFill>
              </a:rPr>
              <a:t>пословни приходи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пословни приходи (т-1)] / 2</a:t>
            </a:r>
          </a:p>
          <a:p>
            <a:pPr lvl="0">
              <a:buClr>
                <a:srgbClr val="93A299"/>
              </a:buClr>
            </a:pPr>
            <a:endParaRPr lang="en-US" dirty="0">
              <a:solidFill>
                <a:srgbClr val="29293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05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ОСТАЛИХ – ВАНРЕДНИХ РАСХОДА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рачуноводствених обухват ванредних – осталих расхода?</a:t>
            </a:r>
          </a:p>
          <a:p>
            <a:r>
              <a:rPr lang="sr-Cyrl-BA" dirty="0" smtClean="0"/>
              <a:t>порески третман ванредних – осталих расхода?</a:t>
            </a:r>
          </a:p>
          <a:p>
            <a:endParaRPr lang="sr-Cyrl-BA" dirty="0" smtClean="0"/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[(</a:t>
            </a:r>
            <a:r>
              <a:rPr lang="ru-RU" sz="2200" dirty="0" smtClean="0">
                <a:solidFill>
                  <a:srgbClr val="292934"/>
                </a:solidFill>
              </a:rPr>
              <a:t>остали расходи (т)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r>
              <a:rPr lang="ru-RU" sz="2200" dirty="0">
                <a:solidFill>
                  <a:srgbClr val="292934"/>
                </a:solidFill>
              </a:rPr>
              <a:t>(т)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расходи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ИОВР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</a:t>
            </a:r>
            <a:r>
              <a:rPr lang="ru-RU" sz="2200" dirty="0" smtClean="0">
                <a:solidFill>
                  <a:srgbClr val="292934"/>
                </a:solidFill>
              </a:rPr>
              <a:t>остали расходи (т-2)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r>
              <a:rPr lang="ru-RU" sz="2200" dirty="0">
                <a:solidFill>
                  <a:srgbClr val="292934"/>
                </a:solidFill>
              </a:rPr>
              <a:t>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</a:t>
            </a:r>
            <a:r>
              <a:rPr lang="ru-RU" sz="2200" dirty="0" smtClean="0">
                <a:solidFill>
                  <a:srgbClr val="292934"/>
                </a:solidFill>
              </a:rPr>
              <a:t>остали расходи (т-1) + </a:t>
            </a:r>
            <a:r>
              <a:rPr lang="ru-RU" sz="2200" dirty="0">
                <a:solidFill>
                  <a:srgbClr val="292934"/>
                </a:solidFill>
              </a:rPr>
              <a:t>пословни </a:t>
            </a: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пословни </a:t>
            </a:r>
            <a:r>
              <a:rPr lang="ru-RU" sz="2200" dirty="0" smtClean="0">
                <a:solidFill>
                  <a:srgbClr val="292934"/>
                </a:solidFill>
              </a:rPr>
              <a:t>расходи </a:t>
            </a:r>
            <a:r>
              <a:rPr lang="ru-RU" sz="2200" dirty="0">
                <a:solidFill>
                  <a:srgbClr val="292934"/>
                </a:solidFill>
              </a:rPr>
              <a:t>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669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АМОРТИЗАЦИОНИ ИНДЕКС СКРИВЕНЕ ДОБИТИ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rgbClr val="93A299"/>
              </a:buClr>
            </a:pPr>
            <a:r>
              <a:rPr lang="ru-RU" dirty="0" smtClean="0">
                <a:solidFill>
                  <a:srgbClr val="292934"/>
                </a:solidFill>
              </a:rPr>
              <a:t>рачуноводствени третман амортизације?</a:t>
            </a:r>
          </a:p>
          <a:p>
            <a:pPr>
              <a:buClr>
                <a:srgbClr val="93A299"/>
              </a:buClr>
            </a:pPr>
            <a:r>
              <a:rPr lang="ru-RU" dirty="0" smtClean="0">
                <a:solidFill>
                  <a:srgbClr val="292934"/>
                </a:solidFill>
              </a:rPr>
              <a:t>поески третман амортизације?</a:t>
            </a:r>
          </a:p>
          <a:p>
            <a:pPr>
              <a:buClr>
                <a:srgbClr val="93A299"/>
              </a:buClr>
            </a:pPr>
            <a:endParaRPr lang="ru-RU" dirty="0">
              <a:solidFill>
                <a:srgbClr val="292934"/>
              </a:solidFill>
            </a:endParaRPr>
          </a:p>
          <a:p>
            <a:pPr>
              <a:buClr>
                <a:srgbClr val="93A299"/>
              </a:buClr>
            </a:pP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[амортизација (т) </a:t>
            </a:r>
            <a:r>
              <a:rPr lang="ru-RU" dirty="0">
                <a:solidFill>
                  <a:srgbClr val="292934"/>
                </a:solidFill>
              </a:rPr>
              <a:t>/ </a:t>
            </a:r>
            <a:r>
              <a:rPr lang="ru-RU" dirty="0" smtClean="0">
                <a:solidFill>
                  <a:srgbClr val="292934"/>
                </a:solidFill>
              </a:rPr>
              <a:t>набавна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вриједност дуготрајне имовине (т)]</a:t>
            </a:r>
            <a:endParaRPr lang="ru-RU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АМИСД </a:t>
            </a:r>
            <a:r>
              <a:rPr lang="ru-RU" dirty="0">
                <a:solidFill>
                  <a:srgbClr val="292934"/>
                </a:solidFill>
              </a:rPr>
              <a:t>= </a:t>
            </a:r>
            <a:r>
              <a:rPr lang="ru-RU" dirty="0" smtClean="0">
                <a:solidFill>
                  <a:srgbClr val="292934"/>
                </a:solidFill>
              </a:rPr>
              <a:t> _______________________________</a:t>
            </a: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[амортизација (т-1) </a:t>
            </a:r>
            <a:r>
              <a:rPr lang="ru-RU" dirty="0">
                <a:solidFill>
                  <a:srgbClr val="292934"/>
                </a:solidFill>
              </a:rPr>
              <a:t>/ </a:t>
            </a:r>
            <a:r>
              <a:rPr lang="ru-RU" dirty="0" smtClean="0">
                <a:solidFill>
                  <a:srgbClr val="292934"/>
                </a:solidFill>
              </a:rPr>
              <a:t>набавна вриједност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дуготрајне имовине </a:t>
            </a:r>
            <a:r>
              <a:rPr lang="ru-RU" dirty="0">
                <a:solidFill>
                  <a:srgbClr val="292934"/>
                </a:solidFill>
              </a:rPr>
              <a:t>(т-1)]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0804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ИНДЕКС ОТПИСА НПО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примјена МРС 36 / Одјељка 27 МСФИ за МСЕ</a:t>
            </a:r>
          </a:p>
          <a:p>
            <a:r>
              <a:rPr lang="sr-Cyrl-BA" dirty="0" smtClean="0"/>
              <a:t>примјена рачуноводственог начела опрезности</a:t>
            </a:r>
          </a:p>
          <a:p>
            <a:pPr lvl="0">
              <a:buClr>
                <a:srgbClr val="93A299"/>
              </a:buClr>
            </a:pP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[расходи отписа НПО (т) + књиговодствена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вриједност НПО (т) / књиговодствена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вриједност НПО (т)]</a:t>
            </a:r>
            <a:endParaRPr lang="ru-RU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ИОНПО </a:t>
            </a:r>
            <a:r>
              <a:rPr lang="ru-RU" dirty="0">
                <a:solidFill>
                  <a:srgbClr val="292934"/>
                </a:solidFill>
              </a:rPr>
              <a:t>=  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[расходи отписа НПО (т-1) + књиговодствена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вриједност НПО (т-1) / књиговодствена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вриједност НПО </a:t>
            </a:r>
            <a:r>
              <a:rPr lang="ru-RU" dirty="0">
                <a:solidFill>
                  <a:srgbClr val="292934"/>
                </a:solidFill>
              </a:rPr>
              <a:t>(т-1)] </a:t>
            </a:r>
          </a:p>
          <a:p>
            <a:endParaRPr lang="sr-Cyrl-B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04256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СМАЊЕЊА ЗАЛИХА НЕДОВРШЕНИХ УЧИНАКА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рачуноводствени поступак за увтрђивање вриједности – цијене коштања залиха учинака?</a:t>
            </a:r>
          </a:p>
          <a:p>
            <a:pPr lvl="0">
              <a:buClr>
                <a:srgbClr val="93A299"/>
              </a:buClr>
            </a:pPr>
            <a:endParaRPr lang="sr-Cyrl-BA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[вриједност залиха недовршених учинака (т</a:t>
            </a:r>
            <a:r>
              <a:rPr lang="ru-RU" sz="2200" dirty="0">
                <a:solidFill>
                  <a:srgbClr val="292934"/>
                </a:solidFill>
              </a:rPr>
              <a:t>) / </a:t>
            </a: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укупни трошкови производње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ИСЗНУ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[вриједност залиха </a:t>
            </a:r>
            <a:r>
              <a:rPr lang="ru-RU" sz="2200" dirty="0" smtClean="0">
                <a:solidFill>
                  <a:srgbClr val="292934"/>
                </a:solidFill>
              </a:rPr>
              <a:t>недовршени учинака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укупни трошкови производње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[вриједност залиха </a:t>
            </a:r>
            <a:r>
              <a:rPr lang="ru-RU" sz="2200" dirty="0" smtClean="0">
                <a:solidFill>
                  <a:srgbClr val="292934"/>
                </a:solidFill>
              </a:rPr>
              <a:t>недовршених учинака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укупни трошкови производње (т-1)] / 2</a:t>
            </a:r>
          </a:p>
          <a:p>
            <a:pPr lvl="0">
              <a:buClr>
                <a:srgbClr val="93A299"/>
              </a:buClr>
            </a:pPr>
            <a:endParaRPr lang="en-US" dirty="0">
              <a:solidFill>
                <a:srgbClr val="29293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079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МОГУЋИ СКРИВЕНИ ГУБИЦИ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Могући скривени губици =</a:t>
            </a:r>
          </a:p>
          <a:p>
            <a:pPr lvl="1"/>
            <a:r>
              <a:rPr lang="sr-Cyrl-BA" dirty="0" smtClean="0"/>
              <a:t>+ активна временска разграничења расхода</a:t>
            </a:r>
          </a:p>
          <a:p>
            <a:pPr lvl="1"/>
            <a:r>
              <a:rPr lang="sr-Cyrl-BA" dirty="0" smtClean="0"/>
              <a:t>+ смањеан амортизација</a:t>
            </a:r>
          </a:p>
          <a:p>
            <a:pPr lvl="1"/>
            <a:r>
              <a:rPr lang="sr-Cyrl-BA" dirty="0" smtClean="0"/>
              <a:t>+ приходи од враћања вриједности отписаним залихама и дуготрајној имовини</a:t>
            </a:r>
          </a:p>
          <a:p>
            <a:pPr lvl="1"/>
            <a:r>
              <a:rPr lang="sr-Cyrl-BA" dirty="0" smtClean="0"/>
              <a:t>+ приходи од отписа обавеза</a:t>
            </a:r>
          </a:p>
          <a:p>
            <a:pPr lvl="1"/>
            <a:r>
              <a:rPr lang="sr-Cyrl-BA" dirty="0" smtClean="0"/>
              <a:t>+ приходи од укидања резервисања</a:t>
            </a:r>
          </a:p>
          <a:p>
            <a:pPr lvl="1"/>
            <a:r>
              <a:rPr lang="sr-Cyrl-BA" dirty="0" smtClean="0"/>
              <a:t>+ повећање вриједности залиха недовршених учинака ради смањења расхода периода </a:t>
            </a:r>
          </a:p>
          <a:p>
            <a:pPr lvl="1"/>
            <a:r>
              <a:rPr lang="sr-Cyrl-BA" dirty="0" smtClean="0"/>
              <a:t>+ остали – ванредни приходи</a:t>
            </a:r>
          </a:p>
          <a:p>
            <a:pPr marL="274320" lvl="1" indent="0">
              <a:buNone/>
            </a:pPr>
            <a:endParaRPr lang="sr-Cyrl-BA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472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МОГУЋИ СКРИВЕНИ ГУБИЦИ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i="1" dirty="0" smtClean="0"/>
              <a:t>Скривени губитак на профитној маржи = </a:t>
            </a:r>
            <a:r>
              <a:rPr lang="sr-Cyrl-BA" dirty="0" smtClean="0"/>
              <a:t>Могући скривени губици / Приход од продаје </a:t>
            </a:r>
            <a:r>
              <a:rPr lang="en-US" dirty="0" smtClean="0"/>
              <a:t>x </a:t>
            </a:r>
            <a:r>
              <a:rPr lang="en-US" dirty="0"/>
              <a:t>100</a:t>
            </a:r>
            <a:endParaRPr lang="sr-Cyrl-BA" dirty="0" smtClean="0"/>
          </a:p>
          <a:p>
            <a:r>
              <a:rPr lang="sr-Cyrl-BA" i="1" dirty="0" smtClean="0"/>
              <a:t>Скривени губитак у поврату на активу = </a:t>
            </a:r>
            <a:r>
              <a:rPr lang="sr-Cyrl-BA" dirty="0" smtClean="0"/>
              <a:t>Могући скривени губици / Актива </a:t>
            </a:r>
            <a:r>
              <a:rPr lang="en-US" dirty="0" smtClean="0"/>
              <a:t>x 100</a:t>
            </a:r>
            <a:endParaRPr lang="sr-Cyrl-BA" dirty="0" smtClean="0"/>
          </a:p>
          <a:p>
            <a:r>
              <a:rPr lang="sr-Cyrl-BA" i="1" dirty="0" smtClean="0"/>
              <a:t>Могући реалан резултат = </a:t>
            </a:r>
            <a:r>
              <a:rPr lang="sr-Cyrl-BA" dirty="0" smtClean="0"/>
              <a:t>Исказана добит – Могући скривени губици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38357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АКТИВНИХ ВРЕМЕНСКИХ РАЗГРАНИЧЕЊА РАСХОДА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[АВР расхода (т) + укупни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расходи (т) / </a:t>
            </a:r>
            <a:r>
              <a:rPr lang="ru-RU" sz="2200" dirty="0" smtClean="0">
                <a:solidFill>
                  <a:srgbClr val="292934"/>
                </a:solidFill>
              </a:rPr>
              <a:t>укупни расходи (т)]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ИАВРР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[АВР </a:t>
            </a:r>
            <a:r>
              <a:rPr lang="ru-RU" sz="2200" dirty="0" smtClean="0">
                <a:solidFill>
                  <a:srgbClr val="292934"/>
                </a:solidFill>
              </a:rPr>
              <a:t>расхода (т-2) +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укупни </a:t>
            </a:r>
            <a:r>
              <a:rPr lang="ru-RU" sz="2200" dirty="0">
                <a:solidFill>
                  <a:srgbClr val="292934"/>
                </a:solidFill>
              </a:rPr>
              <a:t>расходи (т-2) / </a:t>
            </a:r>
            <a:r>
              <a:rPr lang="ru-RU" sz="2200" dirty="0" smtClean="0">
                <a:solidFill>
                  <a:srgbClr val="292934"/>
                </a:solidFill>
              </a:rPr>
              <a:t>укупни </a:t>
            </a:r>
            <a:r>
              <a:rPr lang="ru-RU" sz="2200" dirty="0">
                <a:solidFill>
                  <a:srgbClr val="292934"/>
                </a:solidFill>
              </a:rPr>
              <a:t>расходи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[АВР </a:t>
            </a:r>
            <a:r>
              <a:rPr lang="ru-RU" sz="2200" dirty="0" smtClean="0">
                <a:solidFill>
                  <a:srgbClr val="292934"/>
                </a:solidFill>
              </a:rPr>
              <a:t>расхода (т-1) +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укупни </a:t>
            </a:r>
            <a:r>
              <a:rPr lang="ru-RU" sz="2200" dirty="0">
                <a:solidFill>
                  <a:srgbClr val="292934"/>
                </a:solidFill>
              </a:rPr>
              <a:t>расходи (т-1) / </a:t>
            </a:r>
            <a:r>
              <a:rPr lang="ru-RU" sz="2200" dirty="0" smtClean="0">
                <a:solidFill>
                  <a:srgbClr val="292934"/>
                </a:solidFill>
              </a:rPr>
              <a:t>укупни </a:t>
            </a:r>
            <a:r>
              <a:rPr lang="ru-RU" sz="2200" dirty="0">
                <a:solidFill>
                  <a:srgbClr val="292934"/>
                </a:solidFill>
              </a:rPr>
              <a:t>расходи 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616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МОГУЋА СКРИВЕНА ДОБИТ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Могућа скривена добит =</a:t>
            </a:r>
          </a:p>
          <a:p>
            <a:pPr lvl="1"/>
            <a:r>
              <a:rPr lang="sr-Cyrl-BA" dirty="0" smtClean="0"/>
              <a:t>+ трошкови резервисања</a:t>
            </a:r>
          </a:p>
          <a:p>
            <a:pPr lvl="1"/>
            <a:r>
              <a:rPr lang="sr-Cyrl-BA" dirty="0" smtClean="0"/>
              <a:t>+ одгођено плаћање трошкова</a:t>
            </a:r>
          </a:p>
          <a:p>
            <a:pPr lvl="1"/>
            <a:r>
              <a:rPr lang="sr-Cyrl-BA" dirty="0" smtClean="0"/>
              <a:t>+ приходи будућег периода</a:t>
            </a:r>
          </a:p>
          <a:p>
            <a:pPr lvl="1"/>
            <a:r>
              <a:rPr lang="sr-Cyrl-BA" dirty="0" smtClean="0"/>
              <a:t>+ одгођено признавање прихода</a:t>
            </a:r>
          </a:p>
          <a:p>
            <a:pPr lvl="1"/>
            <a:r>
              <a:rPr lang="sr-Cyrl-BA" dirty="0" smtClean="0"/>
              <a:t>+ остали – ванредни расходи</a:t>
            </a:r>
          </a:p>
          <a:p>
            <a:pPr lvl="1"/>
            <a:r>
              <a:rPr lang="sr-Cyrl-BA" dirty="0" smtClean="0"/>
              <a:t>+ убрзана амортизација</a:t>
            </a:r>
          </a:p>
          <a:p>
            <a:pPr lvl="1"/>
            <a:r>
              <a:rPr lang="sr-Cyrl-BA" dirty="0" smtClean="0"/>
              <a:t>+ отписи некретнина, постројења и опреме</a:t>
            </a:r>
          </a:p>
          <a:p>
            <a:pPr lvl="1"/>
            <a:r>
              <a:rPr lang="sr-Cyrl-BA" dirty="0" smtClean="0"/>
              <a:t>+ смањење вриједности залиха недовршених учинака терет расхода периода</a:t>
            </a:r>
          </a:p>
          <a:p>
            <a:pPr lvl="1"/>
            <a:r>
              <a:rPr lang="sr-Cyrl-BA" dirty="0" smtClean="0"/>
              <a:t>+ ...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6296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АМОРТИЗАЦИОНИ ИНДЕКС СКРИВЕНИХ ГУБИТАКА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[амортизација (т) </a:t>
            </a:r>
            <a:r>
              <a:rPr lang="ru-RU" dirty="0">
                <a:solidFill>
                  <a:srgbClr val="292934"/>
                </a:solidFill>
              </a:rPr>
              <a:t>/ набавна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вриједност дуготрајне </a:t>
            </a:r>
            <a:r>
              <a:rPr lang="ru-RU" dirty="0" smtClean="0">
                <a:solidFill>
                  <a:srgbClr val="292934"/>
                </a:solidFill>
              </a:rPr>
              <a:t>имовине (т)]</a:t>
            </a:r>
            <a:endParaRPr lang="ru-RU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АМИСГ </a:t>
            </a:r>
            <a:r>
              <a:rPr lang="ru-RU" dirty="0">
                <a:solidFill>
                  <a:srgbClr val="292934"/>
                </a:solidFill>
              </a:rPr>
              <a:t>=  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[амортизација </a:t>
            </a:r>
            <a:r>
              <a:rPr lang="ru-RU" dirty="0" smtClean="0">
                <a:solidFill>
                  <a:srgbClr val="292934"/>
                </a:solidFill>
              </a:rPr>
              <a:t>(т-1) / </a:t>
            </a:r>
            <a:r>
              <a:rPr lang="ru-RU" dirty="0">
                <a:solidFill>
                  <a:srgbClr val="292934"/>
                </a:solidFill>
              </a:rPr>
              <a:t>набавна вриједност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дуготрајне имовине (т-1)]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752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ПРИХОДА ОД ВРАЋАЊА ВРИЈЕДНОСТИ ЗАЛИХА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sr-Cyrl-BA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sr-Cyrl-BA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sr-Cyrl-BA" dirty="0" smtClean="0">
                <a:solidFill>
                  <a:srgbClr val="292934"/>
                </a:solidFill>
              </a:rPr>
              <a:t>[(приходи од враћања вриједности залиха </a:t>
            </a:r>
            <a:r>
              <a:rPr lang="sr-Cyrl-BA" dirty="0">
                <a:solidFill>
                  <a:srgbClr val="292934"/>
                </a:solidFill>
              </a:rPr>
              <a:t>(т) + вриједност залиха (т) </a:t>
            </a:r>
            <a:r>
              <a:rPr lang="sr-Cyrl-BA" dirty="0" smtClean="0">
                <a:solidFill>
                  <a:srgbClr val="292934"/>
                </a:solidFill>
              </a:rPr>
              <a:t>/ </a:t>
            </a:r>
            <a:r>
              <a:rPr lang="sr-Cyrl-BA" dirty="0">
                <a:solidFill>
                  <a:srgbClr val="292934"/>
                </a:solidFill>
              </a:rPr>
              <a:t>вриједност залиха (т)]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sr-Cyrl-BA" dirty="0" smtClean="0">
                <a:solidFill>
                  <a:srgbClr val="292934"/>
                </a:solidFill>
              </a:rPr>
              <a:t>ИПОЗА </a:t>
            </a:r>
            <a:r>
              <a:rPr lang="sr-Cyrl-BA" dirty="0">
                <a:solidFill>
                  <a:srgbClr val="292934"/>
                </a:solidFill>
              </a:rPr>
              <a:t>= </a:t>
            </a:r>
            <a:r>
              <a:rPr lang="sr-Cyrl-BA" dirty="0" smtClean="0">
                <a:solidFill>
                  <a:srgbClr val="292934"/>
                </a:solidFill>
              </a:rPr>
              <a:t>_______________________________________</a:t>
            </a:r>
            <a:endParaRPr lang="en-US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sr-Cyrl-BA" dirty="0" smtClean="0">
                <a:solidFill>
                  <a:srgbClr val="292934"/>
                </a:solidFill>
              </a:rPr>
              <a:t>[</a:t>
            </a:r>
            <a:r>
              <a:rPr lang="ru-RU" dirty="0">
                <a:solidFill>
                  <a:srgbClr val="292934"/>
                </a:solidFill>
              </a:rPr>
              <a:t>приходи од враћања вриједности залиха </a:t>
            </a:r>
            <a:r>
              <a:rPr lang="sr-Cyrl-BA" dirty="0" smtClean="0">
                <a:solidFill>
                  <a:srgbClr val="292934"/>
                </a:solidFill>
              </a:rPr>
              <a:t>(</a:t>
            </a:r>
            <a:r>
              <a:rPr lang="sr-Cyrl-BA" dirty="0">
                <a:solidFill>
                  <a:srgbClr val="292934"/>
                </a:solidFill>
              </a:rPr>
              <a:t>т-2) + вриједност залиха </a:t>
            </a:r>
            <a:r>
              <a:rPr lang="sr-Cyrl-BA" dirty="0" smtClean="0">
                <a:solidFill>
                  <a:srgbClr val="292934"/>
                </a:solidFill>
              </a:rPr>
              <a:t>(</a:t>
            </a:r>
            <a:r>
              <a:rPr lang="sr-Cyrl-BA" dirty="0">
                <a:solidFill>
                  <a:srgbClr val="292934"/>
                </a:solidFill>
              </a:rPr>
              <a:t>т-2) / вриједност залиха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sr-Cyrl-BA" dirty="0" smtClean="0">
                <a:solidFill>
                  <a:srgbClr val="292934"/>
                </a:solidFill>
              </a:rPr>
              <a:t>[</a:t>
            </a:r>
            <a:r>
              <a:rPr lang="ru-RU" dirty="0">
                <a:solidFill>
                  <a:srgbClr val="292934"/>
                </a:solidFill>
              </a:rPr>
              <a:t>приходи од враћања вриједности залиха </a:t>
            </a:r>
            <a:r>
              <a:rPr lang="sr-Cyrl-BA" dirty="0" smtClean="0">
                <a:solidFill>
                  <a:srgbClr val="292934"/>
                </a:solidFill>
              </a:rPr>
              <a:t>(</a:t>
            </a:r>
            <a:r>
              <a:rPr lang="sr-Cyrl-BA" dirty="0">
                <a:solidFill>
                  <a:srgbClr val="292934"/>
                </a:solidFill>
              </a:rPr>
              <a:t>т-1) + вриједност залиха </a:t>
            </a:r>
            <a:r>
              <a:rPr lang="sr-Cyrl-BA" dirty="0" smtClean="0">
                <a:solidFill>
                  <a:srgbClr val="292934"/>
                </a:solidFill>
              </a:rPr>
              <a:t>(</a:t>
            </a:r>
            <a:r>
              <a:rPr lang="sr-Cyrl-BA" dirty="0">
                <a:solidFill>
                  <a:srgbClr val="292934"/>
                </a:solidFill>
              </a:rPr>
              <a:t>т-1) / вриједност залиха 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05946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ПРИХОДА ОД ВРАЋАЊА ВРИЈЕДНОСТИ НПО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[приходи од враћања вриједности </a:t>
            </a:r>
            <a:r>
              <a:rPr lang="ru-RU" dirty="0">
                <a:solidFill>
                  <a:srgbClr val="292934"/>
                </a:solidFill>
              </a:rPr>
              <a:t>НПО (т) + књиговодствена </a:t>
            </a:r>
            <a:r>
              <a:rPr lang="ru-RU" dirty="0" smtClean="0">
                <a:solidFill>
                  <a:srgbClr val="292934"/>
                </a:solidFill>
              </a:rPr>
              <a:t>вриједност </a:t>
            </a:r>
            <a:r>
              <a:rPr lang="ru-RU" dirty="0">
                <a:solidFill>
                  <a:srgbClr val="292934"/>
                </a:solidFill>
              </a:rPr>
              <a:t>НПО (т) / књиговодствена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вриједност НПО (т)]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ИПНПО </a:t>
            </a:r>
            <a:r>
              <a:rPr lang="ru-RU" dirty="0">
                <a:solidFill>
                  <a:srgbClr val="292934"/>
                </a:solidFill>
              </a:rPr>
              <a:t>=  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[приходи од враћања вриједности НПО (</a:t>
            </a:r>
            <a:r>
              <a:rPr lang="ru-RU" dirty="0" smtClean="0">
                <a:solidFill>
                  <a:srgbClr val="292934"/>
                </a:solidFill>
              </a:rPr>
              <a:t>т-1 </a:t>
            </a:r>
            <a:r>
              <a:rPr lang="ru-RU" dirty="0">
                <a:solidFill>
                  <a:srgbClr val="292934"/>
                </a:solidFill>
              </a:rPr>
              <a:t>+ књиговодствена </a:t>
            </a:r>
            <a:r>
              <a:rPr lang="ru-RU" dirty="0" smtClean="0">
                <a:solidFill>
                  <a:srgbClr val="292934"/>
                </a:solidFill>
              </a:rPr>
              <a:t>вриједност </a:t>
            </a:r>
            <a:r>
              <a:rPr lang="ru-RU" dirty="0">
                <a:solidFill>
                  <a:srgbClr val="292934"/>
                </a:solidFill>
              </a:rPr>
              <a:t>НПО (</a:t>
            </a:r>
            <a:r>
              <a:rPr lang="ru-RU" dirty="0" smtClean="0">
                <a:solidFill>
                  <a:srgbClr val="292934"/>
                </a:solidFill>
              </a:rPr>
              <a:t>т-1) </a:t>
            </a:r>
            <a:r>
              <a:rPr lang="ru-RU" dirty="0">
                <a:solidFill>
                  <a:srgbClr val="292934"/>
                </a:solidFill>
              </a:rPr>
              <a:t>/ приходи од враћања вриједности </a:t>
            </a:r>
            <a:r>
              <a:rPr lang="ru-RU" dirty="0" smtClean="0">
                <a:solidFill>
                  <a:srgbClr val="292934"/>
                </a:solidFill>
              </a:rPr>
              <a:t>НПО </a:t>
            </a:r>
            <a:r>
              <a:rPr lang="ru-RU" dirty="0">
                <a:solidFill>
                  <a:srgbClr val="292934"/>
                </a:solidFill>
              </a:rPr>
              <a:t>(т-1)]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331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ПРИХОДА ОД ОТПИСА ОБАВЕЗА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[</a:t>
            </a:r>
            <a:r>
              <a:rPr lang="ru-RU" dirty="0">
                <a:solidFill>
                  <a:srgbClr val="292934"/>
                </a:solidFill>
              </a:rPr>
              <a:t>приходи од </a:t>
            </a:r>
            <a:r>
              <a:rPr lang="ru-RU" dirty="0" smtClean="0">
                <a:solidFill>
                  <a:srgbClr val="292934"/>
                </a:solidFill>
              </a:rPr>
              <a:t>отписа обавеза (</a:t>
            </a:r>
            <a:r>
              <a:rPr lang="ru-RU" dirty="0">
                <a:solidFill>
                  <a:srgbClr val="292934"/>
                </a:solidFill>
              </a:rPr>
              <a:t>т) + </a:t>
            </a:r>
            <a:r>
              <a:rPr lang="ru-RU" dirty="0" smtClean="0">
                <a:solidFill>
                  <a:srgbClr val="292934"/>
                </a:solidFill>
              </a:rPr>
              <a:t>укупне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обавезе </a:t>
            </a:r>
            <a:r>
              <a:rPr lang="ru-RU" dirty="0">
                <a:solidFill>
                  <a:srgbClr val="292934"/>
                </a:solidFill>
              </a:rPr>
              <a:t>(т) /  </a:t>
            </a:r>
            <a:r>
              <a:rPr lang="ru-RU" dirty="0" smtClean="0">
                <a:solidFill>
                  <a:srgbClr val="292934"/>
                </a:solidFill>
              </a:rPr>
              <a:t>укупне обавезе (т</a:t>
            </a:r>
            <a:r>
              <a:rPr lang="ru-RU" dirty="0">
                <a:solidFill>
                  <a:srgbClr val="292934"/>
                </a:solidFill>
              </a:rPr>
              <a:t>)]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ИПОО </a:t>
            </a:r>
            <a:r>
              <a:rPr lang="ru-RU" dirty="0">
                <a:solidFill>
                  <a:srgbClr val="292934"/>
                </a:solidFill>
              </a:rPr>
              <a:t>=  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[приходи од </a:t>
            </a:r>
            <a:r>
              <a:rPr lang="ru-RU" dirty="0" smtClean="0">
                <a:solidFill>
                  <a:srgbClr val="292934"/>
                </a:solidFill>
              </a:rPr>
              <a:t>отписа обавеза (т-1) </a:t>
            </a:r>
            <a:r>
              <a:rPr lang="ru-RU" dirty="0">
                <a:solidFill>
                  <a:srgbClr val="292934"/>
                </a:solidFill>
              </a:rPr>
              <a:t>+ </a:t>
            </a:r>
            <a:r>
              <a:rPr lang="ru-RU" dirty="0" smtClean="0">
                <a:solidFill>
                  <a:srgbClr val="292934"/>
                </a:solidFill>
              </a:rPr>
              <a:t>укупне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обавезе </a:t>
            </a:r>
            <a:r>
              <a:rPr lang="ru-RU" dirty="0">
                <a:solidFill>
                  <a:srgbClr val="292934"/>
                </a:solidFill>
              </a:rPr>
              <a:t>(т-1) / </a:t>
            </a:r>
            <a:r>
              <a:rPr lang="ru-RU" dirty="0" smtClean="0">
                <a:solidFill>
                  <a:srgbClr val="292934"/>
                </a:solidFill>
              </a:rPr>
              <a:t>укупне обавезе </a:t>
            </a:r>
            <a:r>
              <a:rPr lang="ru-RU" dirty="0">
                <a:solidFill>
                  <a:srgbClr val="292934"/>
                </a:solidFill>
              </a:rPr>
              <a:t>(т-1)]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8169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ПОВЕЋАЊА ТРОШКОВА У ЗАЛИХАМА УЧИНАКА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ctr">
              <a:buClr>
                <a:srgbClr val="93A299"/>
              </a:buClr>
              <a:buNone/>
            </a:pP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[</a:t>
            </a:r>
            <a:r>
              <a:rPr lang="ru-RU" sz="2200" dirty="0">
                <a:solidFill>
                  <a:srgbClr val="292934"/>
                </a:solidFill>
              </a:rPr>
              <a:t>вриједност залиха недовршених учинака (т) /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укупни трошкови производње (т)]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ИПЗНУ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[вриједност залиха недовршени учинака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укупни трошкови производње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[вриједност залиха недовршених учинака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укупни трошкови производње 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77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ПОВЕЋАЊА ОСТАЛИХ – ВАНРЕДНИХ ПРИХОДА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Clr>
                <a:srgbClr val="93A299"/>
              </a:buClr>
            </a:pPr>
            <a:endParaRPr lang="sr-Cyrl-BA" dirty="0" smtClean="0">
              <a:solidFill>
                <a:srgbClr val="292934"/>
              </a:solidFill>
            </a:endParaRPr>
          </a:p>
          <a:p>
            <a:pPr lvl="0">
              <a:buClr>
                <a:srgbClr val="93A299"/>
              </a:buClr>
            </a:pPr>
            <a:endParaRPr lang="sr-Cyrl-BA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[(остали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(т) + </a:t>
            </a:r>
            <a:r>
              <a:rPr lang="ru-RU" sz="2200" dirty="0" smtClean="0">
                <a:solidFill>
                  <a:srgbClr val="292934"/>
                </a:solidFill>
              </a:rPr>
              <a:t>приходи од продаје </a:t>
            </a:r>
            <a:r>
              <a:rPr lang="ru-RU" sz="2200" dirty="0">
                <a:solidFill>
                  <a:srgbClr val="292934"/>
                </a:solidFill>
              </a:rPr>
              <a:t>(т) </a:t>
            </a:r>
            <a:endParaRPr lang="ru-RU" sz="2200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/ приходи од прдаје (т</a:t>
            </a:r>
            <a:r>
              <a:rPr lang="ru-RU" sz="2200" dirty="0">
                <a:solidFill>
                  <a:srgbClr val="292934"/>
                </a:solidFill>
              </a:rPr>
              <a:t>)]</a:t>
            </a:r>
          </a:p>
          <a:p>
            <a:pPr marL="0" lvl="0" indent="0">
              <a:buClr>
                <a:srgbClr val="93A299"/>
              </a:buClr>
              <a:buNone/>
            </a:pPr>
            <a:r>
              <a:rPr lang="ru-RU" sz="2200" dirty="0" smtClean="0">
                <a:solidFill>
                  <a:srgbClr val="292934"/>
                </a:solidFill>
              </a:rPr>
              <a:t>ИОВП </a:t>
            </a:r>
            <a:r>
              <a:rPr lang="ru-RU" sz="2200" dirty="0">
                <a:solidFill>
                  <a:srgbClr val="292934"/>
                </a:solidFill>
              </a:rPr>
              <a:t>= 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[остали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(т-2) + </a:t>
            </a:r>
            <a:r>
              <a:rPr lang="ru-RU" sz="2200" dirty="0" smtClean="0">
                <a:solidFill>
                  <a:srgbClr val="292934"/>
                </a:solidFill>
              </a:rPr>
              <a:t>приходи од продаје 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(т-2) / </a:t>
            </a:r>
            <a:r>
              <a:rPr lang="ru-RU" sz="2200" dirty="0" smtClean="0">
                <a:solidFill>
                  <a:srgbClr val="292934"/>
                </a:solidFill>
              </a:rPr>
              <a:t>приходи од продаје </a:t>
            </a:r>
            <a:r>
              <a:rPr lang="ru-RU" sz="2200" dirty="0">
                <a:solidFill>
                  <a:srgbClr val="292934"/>
                </a:solidFill>
              </a:rPr>
              <a:t>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[остали </a:t>
            </a:r>
            <a:r>
              <a:rPr lang="ru-RU" sz="2200" dirty="0" smtClean="0">
                <a:solidFill>
                  <a:srgbClr val="292934"/>
                </a:solidFill>
              </a:rPr>
              <a:t>приходи </a:t>
            </a:r>
            <a:r>
              <a:rPr lang="ru-RU" sz="2200" dirty="0">
                <a:solidFill>
                  <a:srgbClr val="292934"/>
                </a:solidFill>
              </a:rPr>
              <a:t>(т-1) + </a:t>
            </a:r>
            <a:r>
              <a:rPr lang="ru-RU" sz="2200" dirty="0" smtClean="0">
                <a:solidFill>
                  <a:srgbClr val="292934"/>
                </a:solidFill>
              </a:rPr>
              <a:t>приходи од продаје</a:t>
            </a:r>
            <a:endParaRPr lang="ru-RU" sz="2200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sz="2200" dirty="0">
                <a:solidFill>
                  <a:srgbClr val="292934"/>
                </a:solidFill>
              </a:rPr>
              <a:t>(т-1) / </a:t>
            </a:r>
            <a:r>
              <a:rPr lang="ru-RU" sz="2200" dirty="0" smtClean="0">
                <a:solidFill>
                  <a:srgbClr val="292934"/>
                </a:solidFill>
              </a:rPr>
              <a:t>приходи од продаје </a:t>
            </a:r>
            <a:r>
              <a:rPr lang="ru-RU" sz="2200" dirty="0">
                <a:solidFill>
                  <a:srgbClr val="292934"/>
                </a:solidFill>
              </a:rPr>
              <a:t>(т-1)] / 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4718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sr-Cyrl-BA" sz="3200" dirty="0" smtClean="0"/>
              <a:t>МАНИПИЛАЦИЈЕ СА РЕВАЛОРИЗАЦИЈОМ ДУГОТРАЈНЕ ИМОВИНЕ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примјена МРС 16, 38, 39, 40, 41 и одговарајућих одјељака МСФИ за МСЕ</a:t>
            </a:r>
          </a:p>
          <a:p>
            <a:r>
              <a:rPr lang="sr-Cyrl-BA" dirty="0" smtClean="0"/>
              <a:t>претварање ревалоризационих резерви у задржану зараду прије него што су испуњени услови</a:t>
            </a:r>
          </a:p>
          <a:p>
            <a:r>
              <a:rPr lang="sr-Cyrl-BA" dirty="0" smtClean="0"/>
              <a:t>признавање ефеката поништавања ревалоризационих резерви директно кроз приходе</a:t>
            </a:r>
          </a:p>
          <a:p>
            <a:r>
              <a:rPr lang="sr-Cyrl-BA" dirty="0" smtClean="0"/>
              <a:t>насилно – агресивно смањење ревалоризационих резерви у корист прихода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145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МОДЕЛ ФОРЕНЗИЧКОГ МАКСИМУМА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i="1" dirty="0" smtClean="0"/>
              <a:t>Форензички максимум = </a:t>
            </a:r>
            <a:r>
              <a:rPr lang="sr-Cyrl-BA" dirty="0" smtClean="0"/>
              <a:t>(Ревалоризована дуготрајна материјална имовина / Ревалоризована дуготрајна материјална имовина – Ревалоризационе резерве) </a:t>
            </a:r>
            <a:r>
              <a:rPr lang="en-US" dirty="0" smtClean="0"/>
              <a:t>x</a:t>
            </a:r>
            <a:r>
              <a:rPr lang="sr-Cyrl-BA" dirty="0" smtClean="0"/>
              <a:t> Коефицијент форензичког максимума ревалоризације</a:t>
            </a:r>
          </a:p>
          <a:p>
            <a:r>
              <a:rPr lang="sr-Cyrl-BA" i="1" dirty="0" smtClean="0"/>
              <a:t>Ревалоризација преко форензичког максимума = </a:t>
            </a:r>
            <a:r>
              <a:rPr lang="sr-Cyrl-BA" dirty="0" smtClean="0"/>
              <a:t>Ревалоризационе резерве – Форензички максимум ревалоризације</a:t>
            </a:r>
          </a:p>
          <a:p>
            <a:r>
              <a:rPr lang="sr-Cyrl-BA" i="1" dirty="0" smtClean="0"/>
              <a:t>Могућа нереална катива = </a:t>
            </a:r>
            <a:r>
              <a:rPr lang="sr-Cyrl-BA" dirty="0" smtClean="0"/>
              <a:t>Ревалоризација преко форензичког максимума / Укупна актива </a:t>
            </a:r>
            <a:r>
              <a:rPr lang="en-US" dirty="0" smtClean="0"/>
              <a:t>x</a:t>
            </a:r>
            <a:r>
              <a:rPr lang="sr-Cyrl-BA" dirty="0" smtClean="0"/>
              <a:t> 100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74492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ПРОСЈЕЧНИ ОПШТИ КОЕФИЦИЈЕНТ ФОРЕНЗИЧКОГ МАКСИМУМА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Општи коефицијент форензичког максимума рачуна се према цјелокупној имовини на основу грубих процјена реалности ревалоризације, на примјер:</a:t>
            </a:r>
          </a:p>
          <a:p>
            <a:pPr lvl="1"/>
            <a:r>
              <a:rPr lang="sr-Cyrl-BA" dirty="0" smtClean="0"/>
              <a:t>ревалоризују се земљишта и зграде старије од 5 година</a:t>
            </a:r>
          </a:p>
          <a:p>
            <a:pPr lvl="1"/>
            <a:r>
              <a:rPr lang="sr-Cyrl-BA" dirty="0" smtClean="0"/>
              <a:t>процијењени просјечни удио вриједности земљишта и зграда у укупној вриједности дуготрајне имовине коју има смисла ревалоризовати износи 50%</a:t>
            </a:r>
          </a:p>
          <a:p>
            <a:pPr lvl="1"/>
            <a:r>
              <a:rPr lang="sr-Cyrl-BA" dirty="0" smtClean="0"/>
              <a:t>удио вриједности земљишта и зграда које се ревалоризују у укупној вриједности земљишта и зграда износи 25%</a:t>
            </a:r>
          </a:p>
          <a:p>
            <a:pPr lvl="1"/>
            <a:r>
              <a:rPr lang="sr-Cyrl-BA" dirty="0" smtClean="0"/>
              <a:t>максимална стопа ревалоризације износи 100%</a:t>
            </a:r>
          </a:p>
          <a:p>
            <a:pPr lvl="1"/>
            <a:r>
              <a:rPr lang="sr-Cyrl-BA" dirty="0" smtClean="0"/>
              <a:t>просјечни коефицијент општег форензичког максимума = </a:t>
            </a:r>
            <a:r>
              <a:rPr lang="en-US" dirty="0" smtClean="0"/>
              <a:t>50% x 25% x 100% </a:t>
            </a:r>
            <a:r>
              <a:rPr lang="sr-Cyrl-BA" dirty="0" smtClean="0"/>
              <a:t>= </a:t>
            </a:r>
            <a:r>
              <a:rPr lang="en-US" dirty="0" smtClean="0"/>
              <a:t>12,</a:t>
            </a:r>
            <a:r>
              <a:rPr lang="sr-Cyrl-BA" dirty="0" smtClean="0"/>
              <a:t>5</a:t>
            </a:r>
            <a:r>
              <a:rPr lang="en-US" dirty="0" smtClean="0"/>
              <a:t>%</a:t>
            </a:r>
            <a:r>
              <a:rPr lang="sr-Cyrl-BA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5258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BENEISHEV</a:t>
            </a:r>
            <a:r>
              <a:rPr lang="sr-Cyrl-BA" dirty="0" smtClean="0"/>
              <a:t> МОДЕЛ ПРОЦЈЕНЕ МОГУЋЕГ СТЕПЕНА МАНИПУЛАЦИЈЕ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229365"/>
              </p:ext>
            </p:extLst>
          </p:nvPr>
        </p:nvGraphicFramePr>
        <p:xfrm>
          <a:off x="152400" y="1600200"/>
          <a:ext cx="8763000" cy="4861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1600200"/>
                <a:gridCol w="1447800"/>
                <a:gridCol w="2362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Индекси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Манипули-сани извјештаји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Немани-пулисани извјештаји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Процјена могућих манипулација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Однос потраживања од купаца и прихода од продаје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1,465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1,031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1,031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Однос бруто добити и прохода од продаје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1,193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1,014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1,014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Индекс квалитета активе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1,254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1,039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1,039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Индекс пораста</a:t>
                      </a:r>
                      <a:r>
                        <a:rPr lang="sr-Cyrl-BA" sz="1500" baseline="0" dirty="0" smtClean="0"/>
                        <a:t> прихода од продаје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1,607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1,134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1,134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Однос</a:t>
                      </a:r>
                      <a:r>
                        <a:rPr lang="sr-Cyrl-BA" sz="1500" baseline="0" dirty="0" smtClean="0"/>
                        <a:t> позиција на основу начела настанка догађаја према укупној активи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0,031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0,018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0,018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Депресијацијски индекс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-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1,000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</a:t>
                      </a:r>
                      <a:r>
                        <a:rPr lang="sr-Cyrl-BA" sz="1500" baseline="0" dirty="0" smtClean="0"/>
                        <a:t> 1,000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Индекс административних расхода према приходима од продаје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-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1,000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1,000</a:t>
                      </a:r>
                      <a:endParaRPr lang="en-US" sz="15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sr-Cyrl-BA" sz="1500" dirty="0" smtClean="0"/>
                        <a:t>Индекс финансијске полуге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-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1,000</a:t>
                      </a:r>
                      <a:endParaRPr lang="en-US" sz="15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1500" dirty="0" smtClean="0"/>
                        <a:t>Индекс већи од 1,000</a:t>
                      </a:r>
                      <a:endParaRPr lang="en-US" sz="15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9136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BA" dirty="0" smtClean="0"/>
              <a:t>МОГУЋА СКРИВЕНА ДОБИТ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i="1" dirty="0" smtClean="0"/>
              <a:t>Однос могуће скривене добити и приказане добити </a:t>
            </a:r>
            <a:r>
              <a:rPr lang="sr-Cyrl-BA" dirty="0" smtClean="0"/>
              <a:t>= Могућа скривена добит / Приказана добит </a:t>
            </a:r>
            <a:r>
              <a:rPr lang="en-US" dirty="0" smtClean="0"/>
              <a:t>x 100</a:t>
            </a:r>
            <a:endParaRPr lang="sr-Cyrl-BA" dirty="0" smtClean="0"/>
          </a:p>
          <a:p>
            <a:r>
              <a:rPr lang="sr-Cyrl-BA" i="1" dirty="0" smtClean="0"/>
              <a:t>Скривена профитна маржа </a:t>
            </a:r>
            <a:r>
              <a:rPr lang="sr-Cyrl-BA" dirty="0" smtClean="0"/>
              <a:t>= Могући скривени добици / Приходи од продаје</a:t>
            </a:r>
            <a:r>
              <a:rPr lang="en-US" dirty="0" smtClean="0"/>
              <a:t> x 100</a:t>
            </a:r>
          </a:p>
          <a:p>
            <a:r>
              <a:rPr lang="sr-Cyrl-BA" i="1" dirty="0" smtClean="0"/>
              <a:t>Скривени поврат на активу </a:t>
            </a:r>
            <a:r>
              <a:rPr lang="sr-Cyrl-BA" dirty="0" smtClean="0"/>
              <a:t>= Могући скривени добици / Актива </a:t>
            </a:r>
            <a:r>
              <a:rPr lang="en-US" dirty="0" smtClean="0"/>
              <a:t>x 100</a:t>
            </a:r>
            <a:endParaRPr lang="sr-Cyrl-BA" dirty="0" smtClean="0"/>
          </a:p>
          <a:p>
            <a:r>
              <a:rPr lang="sr-Cyrl-BA" dirty="0" smtClean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748780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ИЗРАЧУНАВАЊЕ ИНДЕКСА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Поређење текућег и претходног обрачунског периода</a:t>
            </a:r>
          </a:p>
          <a:p>
            <a:r>
              <a:rPr lang="sr-Cyrl-BA" i="1" dirty="0" smtClean="0"/>
              <a:t>Индекс односа позиција на основу начела настанка догађаја према укупној активи (ТАТА) </a:t>
            </a:r>
            <a:r>
              <a:rPr lang="sr-Cyrl-BA" dirty="0" smtClean="0"/>
              <a:t>= (</a:t>
            </a:r>
            <a:r>
              <a:rPr lang="el-GR" dirty="0" smtClean="0"/>
              <a:t>Δ</a:t>
            </a:r>
            <a:r>
              <a:rPr lang="sr-Cyrl-BA" dirty="0" smtClean="0"/>
              <a:t> радни капитал – </a:t>
            </a:r>
            <a:r>
              <a:rPr lang="el-GR" dirty="0" smtClean="0"/>
              <a:t>Δ</a:t>
            </a:r>
            <a:r>
              <a:rPr lang="sr-Cyrl-BA" dirty="0" smtClean="0"/>
              <a:t> готовине – </a:t>
            </a:r>
            <a:r>
              <a:rPr lang="el-GR" dirty="0" smtClean="0"/>
              <a:t>Δ</a:t>
            </a:r>
            <a:r>
              <a:rPr lang="sr-Cyrl-BA" dirty="0" smtClean="0"/>
              <a:t> текућих обавеза за порез на добит – амортизација ) / укупна актива</a:t>
            </a:r>
          </a:p>
          <a:p>
            <a:r>
              <a:rPr lang="sr-Cyrl-BA" i="1" dirty="0" smtClean="0"/>
              <a:t>Индекс финансијске полуге = </a:t>
            </a:r>
          </a:p>
          <a:p>
            <a:pPr marL="0" indent="0" algn="ctr">
              <a:buNone/>
            </a:pPr>
            <a:r>
              <a:rPr lang="sr-Cyrl-BA" dirty="0" smtClean="0"/>
              <a:t>(Дугорочне обавезе (т) + текуће обавезе (т)) </a:t>
            </a:r>
          </a:p>
          <a:p>
            <a:pPr marL="0" indent="0" algn="ctr">
              <a:buNone/>
            </a:pPr>
            <a:r>
              <a:rPr lang="sr-Cyrl-BA" dirty="0" smtClean="0"/>
              <a:t>/ Укупна актива </a:t>
            </a:r>
          </a:p>
          <a:p>
            <a:pPr marL="0" indent="0" algn="ctr">
              <a:buNone/>
            </a:pPr>
            <a:r>
              <a:rPr lang="sr-Cyrl-BA" dirty="0" smtClean="0"/>
              <a:t>____________________________________</a:t>
            </a:r>
            <a:endParaRPr lang="sr-Cyrl-BA" dirty="0"/>
          </a:p>
          <a:p>
            <a:pPr marL="0" indent="0" algn="ctr">
              <a:buNone/>
            </a:pPr>
            <a:r>
              <a:rPr lang="sr-Cyrl-BA" dirty="0" smtClean="0"/>
              <a:t>(Дугорочне обавезе (т-1) + текуће обавезе (т-1)) </a:t>
            </a:r>
          </a:p>
          <a:p>
            <a:pPr marL="0" indent="0" algn="ctr">
              <a:buNone/>
            </a:pPr>
            <a:r>
              <a:rPr lang="sr-Cyrl-BA" dirty="0" smtClean="0"/>
              <a:t>/ Укупна актива</a:t>
            </a:r>
            <a:endParaRPr lang="sr-Cyrl-BA" i="1" dirty="0" smtClean="0"/>
          </a:p>
          <a:p>
            <a:endParaRPr lang="sr-Cyrl-BA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742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ИНДЕКС ОТПИСА ЗАЛИХА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BA" dirty="0" smtClean="0"/>
              <a:t>Индекс отписа залиха треба да покаже:</a:t>
            </a:r>
          </a:p>
          <a:p>
            <a:pPr lvl="1"/>
            <a:r>
              <a:rPr lang="sr-Cyrl-BA" dirty="0" smtClean="0"/>
              <a:t>да ли је дошло до неуобичајено високих отписа залиха или би</a:t>
            </a:r>
          </a:p>
          <a:p>
            <a:pPr lvl="1"/>
            <a:r>
              <a:rPr lang="sr-Cyrl-BA" dirty="0" smtClean="0"/>
              <a:t>накнадно високим ’’повратом’’ залиха дошло до преноса добити у наредни обрачунски период</a:t>
            </a:r>
          </a:p>
          <a:p>
            <a:pPr algn="ctr"/>
            <a:endParaRPr lang="sr-Cyrl-BA" dirty="0" smtClean="0"/>
          </a:p>
          <a:p>
            <a:pPr marL="0" indent="0" algn="ctr">
              <a:buNone/>
            </a:pPr>
            <a:r>
              <a:rPr lang="sr-Cyrl-BA" dirty="0" smtClean="0"/>
              <a:t>[(</a:t>
            </a:r>
            <a:r>
              <a:rPr lang="sr-Cyrl-BA" dirty="0"/>
              <a:t>расходи отписа </a:t>
            </a:r>
            <a:r>
              <a:rPr lang="sr-Cyrl-BA" dirty="0" smtClean="0"/>
              <a:t>(т) + </a:t>
            </a:r>
            <a:r>
              <a:rPr lang="sr-Cyrl-BA" dirty="0"/>
              <a:t>вриједност залиха (т</a:t>
            </a:r>
            <a:r>
              <a:rPr lang="sr-Cyrl-BA" dirty="0" smtClean="0"/>
              <a:t>) </a:t>
            </a:r>
          </a:p>
          <a:p>
            <a:pPr marL="0" indent="0" algn="ctr">
              <a:buNone/>
            </a:pPr>
            <a:r>
              <a:rPr lang="sr-Cyrl-BA" dirty="0" smtClean="0"/>
              <a:t>/ </a:t>
            </a:r>
            <a:r>
              <a:rPr lang="sr-Cyrl-BA" dirty="0"/>
              <a:t>вриједност </a:t>
            </a:r>
            <a:r>
              <a:rPr lang="sr-Cyrl-BA" dirty="0" smtClean="0"/>
              <a:t>залиха (т)]</a:t>
            </a:r>
          </a:p>
          <a:p>
            <a:pPr marL="0" indent="0" algn="ctr">
              <a:buNone/>
            </a:pPr>
            <a:r>
              <a:rPr lang="sr-Cyrl-BA" dirty="0" smtClean="0"/>
              <a:t>ИОЗ = ________________________________________</a:t>
            </a:r>
            <a:endParaRPr lang="en-US" dirty="0"/>
          </a:p>
          <a:p>
            <a:pPr marL="0" indent="0" algn="ctr">
              <a:buNone/>
            </a:pPr>
            <a:r>
              <a:rPr lang="sr-Cyrl-BA" dirty="0" smtClean="0"/>
              <a:t>[расходи отписа (т-2) + вриједност залиха </a:t>
            </a:r>
          </a:p>
          <a:p>
            <a:pPr marL="0" indent="0" algn="ctr">
              <a:buNone/>
            </a:pPr>
            <a:r>
              <a:rPr lang="sr-Cyrl-BA" dirty="0" smtClean="0"/>
              <a:t>(т-2) / вриједност залиха (т-2)] + </a:t>
            </a:r>
          </a:p>
          <a:p>
            <a:pPr marL="0" indent="0" algn="ctr">
              <a:buNone/>
            </a:pPr>
            <a:r>
              <a:rPr lang="sr-Cyrl-BA" dirty="0" smtClean="0"/>
              <a:t>[расходи отписа (т-1) + вриједност залиха </a:t>
            </a:r>
          </a:p>
          <a:p>
            <a:pPr marL="0" indent="0" algn="ctr">
              <a:buNone/>
            </a:pPr>
            <a:r>
              <a:rPr lang="sr-Cyrl-BA" dirty="0" smtClean="0"/>
              <a:t>(т-1) / вриједност залиха (т-1)] / 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210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ОТПИС ЗАЛИХА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BA" dirty="0" smtClean="0"/>
              <a:t>отпис залиха подразумијева смањење њихове билансне вриједности испод набавне вриједности – цијене коштања</a:t>
            </a:r>
          </a:p>
          <a:p>
            <a:r>
              <a:rPr lang="sr-Cyrl-BA" dirty="0" smtClean="0"/>
              <a:t>набавна вриједност + укалкулисана разлика у цијени = велепродајна вриједност + укалкулисани ПДВ = малопродајна вриједност =&gt; отписом се сматра само смањење вриједности залиха испод НВ (ЦК) до ниже нето продајне вриједности (МРС 2, Одјељак 13 МСФИ за МСЕ)</a:t>
            </a:r>
          </a:p>
          <a:p>
            <a:r>
              <a:rPr lang="sr-Cyrl-BA" dirty="0" smtClean="0"/>
              <a:t>РАЗЛОЗИ: оштећене залихе, застарјеле залихе, смањена нето продајна цијена залиха, повећање процијењених трошкова довршења залиха, повећање трошкова продаје залиха</a:t>
            </a:r>
          </a:p>
          <a:p>
            <a:r>
              <a:rPr lang="sr-Cyrl-BA" dirty="0" smtClean="0"/>
              <a:t>начело опрезности</a:t>
            </a:r>
          </a:p>
          <a:p>
            <a:r>
              <a:rPr lang="sr-Cyrl-BA" dirty="0" smtClean="0"/>
              <a:t>порески третман расхода по основу отписа залиха?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245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ОТПИСА ПОТРАЖИВАЊА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Индекс отписа </a:t>
            </a:r>
            <a:r>
              <a:rPr lang="ru-RU" dirty="0" smtClean="0"/>
              <a:t>потраживања </a:t>
            </a:r>
            <a:r>
              <a:rPr lang="ru-RU" dirty="0"/>
              <a:t>треба да покаже:</a:t>
            </a:r>
          </a:p>
          <a:p>
            <a:pPr lvl="1"/>
            <a:r>
              <a:rPr lang="ru-RU" dirty="0"/>
              <a:t>да ли је дошло до неуобичајено високих отписа </a:t>
            </a:r>
            <a:r>
              <a:rPr lang="ru-RU" dirty="0" smtClean="0"/>
              <a:t>потраживања или</a:t>
            </a:r>
            <a:endParaRPr lang="ru-RU" dirty="0"/>
          </a:p>
          <a:p>
            <a:pPr lvl="1"/>
            <a:r>
              <a:rPr lang="ru-RU" dirty="0" smtClean="0"/>
              <a:t>је отпис вршен како би накнадна наплата потраживања довела до повећања добити у наредном обрачунском периоду</a:t>
            </a:r>
            <a:endParaRPr lang="ru-RU" dirty="0"/>
          </a:p>
          <a:p>
            <a:endParaRPr lang="ru-RU" dirty="0"/>
          </a:p>
          <a:p>
            <a:pPr marL="0" indent="0" algn="ctr">
              <a:buNone/>
            </a:pPr>
            <a:r>
              <a:rPr lang="ru-RU" dirty="0"/>
              <a:t>[(расходи отписа </a:t>
            </a:r>
            <a:r>
              <a:rPr lang="ru-RU" dirty="0" smtClean="0"/>
              <a:t>(т) + укупна потраживања </a:t>
            </a:r>
            <a:r>
              <a:rPr lang="ru-RU" dirty="0"/>
              <a:t>(т) </a:t>
            </a:r>
          </a:p>
          <a:p>
            <a:pPr marL="0" indent="0" algn="ctr">
              <a:buNone/>
            </a:pPr>
            <a:r>
              <a:rPr lang="ru-RU" dirty="0"/>
              <a:t>/ </a:t>
            </a:r>
            <a:r>
              <a:rPr lang="ru-RU" dirty="0" smtClean="0"/>
              <a:t>укупна потраживања (т)]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ИОП </a:t>
            </a:r>
            <a:r>
              <a:rPr lang="ru-RU" dirty="0"/>
              <a:t>= ________________________________________</a:t>
            </a:r>
          </a:p>
          <a:p>
            <a:pPr marL="0" indent="0" algn="ctr">
              <a:buNone/>
            </a:pPr>
            <a:r>
              <a:rPr lang="ru-RU" dirty="0"/>
              <a:t>[расходи отписа </a:t>
            </a:r>
            <a:r>
              <a:rPr lang="ru-RU" dirty="0" smtClean="0"/>
              <a:t>(т-2) + </a:t>
            </a:r>
            <a:r>
              <a:rPr lang="ru-RU" dirty="0"/>
              <a:t>укупна потраживања </a:t>
            </a:r>
          </a:p>
          <a:p>
            <a:pPr marL="0" indent="0" algn="ctr">
              <a:buNone/>
            </a:pPr>
            <a:r>
              <a:rPr lang="ru-RU" dirty="0"/>
              <a:t>(т-2) / укупна потраживања (т-2)] + </a:t>
            </a:r>
          </a:p>
          <a:p>
            <a:pPr marL="0" indent="0" algn="ctr">
              <a:buNone/>
            </a:pPr>
            <a:r>
              <a:rPr lang="ru-RU" dirty="0"/>
              <a:t>[расходи отписа </a:t>
            </a:r>
            <a:r>
              <a:rPr lang="ru-RU" dirty="0" smtClean="0"/>
              <a:t>(т-1) + </a:t>
            </a:r>
            <a:r>
              <a:rPr lang="ru-RU" dirty="0"/>
              <a:t>укупна потраживања </a:t>
            </a:r>
          </a:p>
          <a:p>
            <a:pPr marL="0" indent="0" algn="ctr">
              <a:buNone/>
            </a:pPr>
            <a:r>
              <a:rPr lang="ru-RU" dirty="0"/>
              <a:t>(т-1) / укупна потраживања (т-1</a:t>
            </a:r>
            <a:r>
              <a:rPr lang="ru-RU" dirty="0" smtClean="0"/>
              <a:t>)] / 2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381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BA" dirty="0" smtClean="0"/>
              <a:t>ОТПИС ПОТРАЖИВАЊА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Према МРС 39, потраживања (и зајмови) представљају посебну категорију финансијске активе која се вреднује по амортизованој вриједности (амортизације методом ефективне каматне стопе)</a:t>
            </a:r>
          </a:p>
          <a:p>
            <a:r>
              <a:rPr lang="sr-Cyrl-BA" dirty="0" smtClean="0"/>
              <a:t>Уобичајени рачуноводствени поступак приликом билансирања потраживања?</a:t>
            </a:r>
          </a:p>
          <a:p>
            <a:r>
              <a:rPr lang="sr-Cyrl-BA" dirty="0" smtClean="0"/>
              <a:t>Порески третман отписа / исправке вриједности потраживања (од купаца и других)?</a:t>
            </a:r>
          </a:p>
          <a:p>
            <a:r>
              <a:rPr lang="sr-Cyrl-BA" dirty="0" smtClean="0"/>
              <a:t>Рачуноводствени третман расхода по основу исправке вриједности и отписа потраживања?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61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ИНДЕКС ТРОШКОВА РЕЗЕРВИСАЊА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Clr>
                <a:srgbClr val="93A299"/>
              </a:buClr>
            </a:pPr>
            <a:r>
              <a:rPr lang="ru-RU" dirty="0">
                <a:solidFill>
                  <a:srgbClr val="292934"/>
                </a:solidFill>
              </a:rPr>
              <a:t>Индекс </a:t>
            </a:r>
            <a:r>
              <a:rPr lang="ru-RU" dirty="0" smtClean="0">
                <a:solidFill>
                  <a:srgbClr val="292934"/>
                </a:solidFill>
              </a:rPr>
              <a:t>трошкова резервисања </a:t>
            </a:r>
            <a:r>
              <a:rPr lang="ru-RU" dirty="0">
                <a:solidFill>
                  <a:srgbClr val="292934"/>
                </a:solidFill>
              </a:rPr>
              <a:t>треба да покаже:</a:t>
            </a:r>
          </a:p>
          <a:p>
            <a:pPr lvl="1">
              <a:buClr>
                <a:srgbClr val="93A299"/>
              </a:buClr>
            </a:pPr>
            <a:r>
              <a:rPr lang="ru-RU" dirty="0">
                <a:solidFill>
                  <a:srgbClr val="292934"/>
                </a:solidFill>
              </a:rPr>
              <a:t>да ли је дошло до неуобичајено високих </a:t>
            </a:r>
            <a:r>
              <a:rPr lang="ru-RU" dirty="0" smtClean="0">
                <a:solidFill>
                  <a:srgbClr val="292934"/>
                </a:solidFill>
              </a:rPr>
              <a:t>резервисања </a:t>
            </a:r>
            <a:r>
              <a:rPr lang="ru-RU" dirty="0">
                <a:solidFill>
                  <a:srgbClr val="292934"/>
                </a:solidFill>
              </a:rPr>
              <a:t>или</a:t>
            </a:r>
          </a:p>
          <a:p>
            <a:pPr lvl="1">
              <a:buClr>
                <a:srgbClr val="93A299"/>
              </a:buClr>
            </a:pPr>
            <a:r>
              <a:rPr lang="ru-RU" dirty="0" smtClean="0">
                <a:solidFill>
                  <a:srgbClr val="292934"/>
                </a:solidFill>
              </a:rPr>
              <a:t>су резервисања вршена </a:t>
            </a:r>
            <a:r>
              <a:rPr lang="ru-RU" dirty="0">
                <a:solidFill>
                  <a:srgbClr val="292934"/>
                </a:solidFill>
              </a:rPr>
              <a:t>како би </a:t>
            </a:r>
            <a:r>
              <a:rPr lang="ru-RU" dirty="0" smtClean="0">
                <a:solidFill>
                  <a:srgbClr val="292934"/>
                </a:solidFill>
              </a:rPr>
              <a:t>накнадно укидање резервисања довело </a:t>
            </a:r>
            <a:r>
              <a:rPr lang="ru-RU" dirty="0">
                <a:solidFill>
                  <a:srgbClr val="292934"/>
                </a:solidFill>
              </a:rPr>
              <a:t>до повећања добити у наредном обрачунском </a:t>
            </a:r>
            <a:r>
              <a:rPr lang="ru-RU" dirty="0" smtClean="0">
                <a:solidFill>
                  <a:srgbClr val="292934"/>
                </a:solidFill>
              </a:rPr>
              <a:t>периоду</a:t>
            </a:r>
            <a:endParaRPr lang="ru-RU" dirty="0">
              <a:solidFill>
                <a:srgbClr val="292934"/>
              </a:solidFill>
            </a:endParaRPr>
          </a:p>
          <a:p>
            <a:pPr lvl="0">
              <a:buClr>
                <a:srgbClr val="93A299"/>
              </a:buClr>
            </a:pPr>
            <a:endParaRPr lang="ru-RU" dirty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[(расходи </a:t>
            </a:r>
            <a:r>
              <a:rPr lang="ru-RU" dirty="0" smtClean="0">
                <a:solidFill>
                  <a:srgbClr val="292934"/>
                </a:solidFill>
              </a:rPr>
              <a:t>резервисања (т) + приходи од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продаје </a:t>
            </a:r>
            <a:r>
              <a:rPr lang="ru-RU" dirty="0">
                <a:solidFill>
                  <a:srgbClr val="292934"/>
                </a:solidFill>
              </a:rPr>
              <a:t>(т</a:t>
            </a:r>
            <a:r>
              <a:rPr lang="ru-RU" dirty="0" smtClean="0">
                <a:solidFill>
                  <a:srgbClr val="292934"/>
                </a:solidFill>
              </a:rPr>
              <a:t>) / </a:t>
            </a:r>
            <a:r>
              <a:rPr lang="ru-RU" dirty="0">
                <a:solidFill>
                  <a:srgbClr val="292934"/>
                </a:solidFill>
              </a:rPr>
              <a:t>приходи од </a:t>
            </a:r>
            <a:r>
              <a:rPr lang="ru-RU" dirty="0" smtClean="0">
                <a:solidFill>
                  <a:srgbClr val="292934"/>
                </a:solidFill>
              </a:rPr>
              <a:t>продаје (т)]</a:t>
            </a:r>
            <a:endParaRPr lang="ru-RU" dirty="0">
              <a:solidFill>
                <a:srgbClr val="292934"/>
              </a:solidFill>
            </a:endParaRPr>
          </a:p>
          <a:p>
            <a:pPr marL="0" lvl="0" indent="0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ИТРЕЗ = </a:t>
            </a:r>
            <a:r>
              <a:rPr lang="ru-RU" dirty="0">
                <a:solidFill>
                  <a:srgbClr val="292934"/>
                </a:solidFill>
              </a:rPr>
              <a:t>________________________________________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[расходи </a:t>
            </a:r>
            <a:r>
              <a:rPr lang="ru-RU" dirty="0" smtClean="0">
                <a:solidFill>
                  <a:srgbClr val="292934"/>
                </a:solidFill>
              </a:rPr>
              <a:t>резервисања (т-2) </a:t>
            </a:r>
            <a:r>
              <a:rPr lang="ru-RU" dirty="0">
                <a:solidFill>
                  <a:srgbClr val="292934"/>
                </a:solidFill>
              </a:rPr>
              <a:t>+ приходи од </a:t>
            </a: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продаје (т-2</a:t>
            </a:r>
            <a:r>
              <a:rPr lang="ru-RU" dirty="0">
                <a:solidFill>
                  <a:srgbClr val="292934"/>
                </a:solidFill>
              </a:rPr>
              <a:t>) / приходи од продаје (т-2)] + </a:t>
            </a: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>
                <a:solidFill>
                  <a:srgbClr val="292934"/>
                </a:solidFill>
              </a:rPr>
              <a:t>[расходи резервисања + приходи од </a:t>
            </a:r>
            <a:endParaRPr lang="ru-RU" dirty="0" smtClean="0">
              <a:solidFill>
                <a:srgbClr val="292934"/>
              </a:solidFill>
            </a:endParaRPr>
          </a:p>
          <a:p>
            <a:pPr marL="0" lvl="0" indent="0" algn="ctr">
              <a:buClr>
                <a:srgbClr val="93A299"/>
              </a:buClr>
              <a:buNone/>
            </a:pPr>
            <a:r>
              <a:rPr lang="ru-RU" dirty="0" smtClean="0">
                <a:solidFill>
                  <a:srgbClr val="292934"/>
                </a:solidFill>
              </a:rPr>
              <a:t>продаје (</a:t>
            </a:r>
            <a:r>
              <a:rPr lang="ru-RU" dirty="0">
                <a:solidFill>
                  <a:srgbClr val="292934"/>
                </a:solidFill>
              </a:rPr>
              <a:t>т-1) / приходи од продаје (т-1)] / 2</a:t>
            </a:r>
          </a:p>
          <a:p>
            <a:pPr lvl="0">
              <a:buClr>
                <a:srgbClr val="93A299"/>
              </a:buClr>
            </a:pPr>
            <a:endParaRPr lang="en-US" dirty="0">
              <a:solidFill>
                <a:srgbClr val="29293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493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BA" dirty="0" smtClean="0"/>
              <a:t>РАЧУНОВОДСТВЕНИ ТРЕТМАН РЕЗЕРВИСАЊА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BA" dirty="0" smtClean="0"/>
              <a:t>Према МРС 37 / Одјељку 21 МСФИ за МСЕ, резервисање (процијењену обавезу треба признати:</a:t>
            </a:r>
          </a:p>
          <a:p>
            <a:pPr lvl="1"/>
            <a:r>
              <a:rPr lang="sr-Cyrl-BA" dirty="0" smtClean="0"/>
              <a:t>када субјект има садашњу обавезу као резултат прошлог догађаја,</a:t>
            </a:r>
          </a:p>
          <a:p>
            <a:pPr lvl="1"/>
            <a:r>
              <a:rPr lang="sr-Cyrl-BA" dirty="0" smtClean="0"/>
              <a:t>када је вјероватно да ће измирење обавезе захтијевати одлив економских користи и</a:t>
            </a:r>
          </a:p>
          <a:p>
            <a:pPr lvl="1"/>
            <a:r>
              <a:rPr lang="sr-Cyrl-BA" dirty="0" smtClean="0"/>
              <a:t>када се износ обавезе може поуздано утврдити.</a:t>
            </a:r>
          </a:p>
          <a:p>
            <a:r>
              <a:rPr lang="sr-Cyrl-BA" dirty="0" smtClean="0"/>
              <a:t>Рачуноводствено начело узрочности</a:t>
            </a:r>
          </a:p>
          <a:p>
            <a:r>
              <a:rPr lang="sr-Cyrl-BA" dirty="0"/>
              <a:t>П</a:t>
            </a:r>
            <a:r>
              <a:rPr lang="sr-Cyrl-BA" dirty="0" smtClean="0"/>
              <a:t>орески третман расхода по основу резервисања?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9728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281</TotalTime>
  <Words>1969</Words>
  <Application>Microsoft Office PowerPoint</Application>
  <PresentationFormat>On-screen Show (4:3)</PresentationFormat>
  <Paragraphs>279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Clarity</vt:lpstr>
      <vt:lpstr>АНАЛИЗА ПУТЕМ РАЦИО БРОЈЕВА КАО ТЕХНИКА ОТКРИВАЊА ПРЕВАРА У ФИНАНСИЈСКИМ ИЗВЈЕШТАЈИМА</vt:lpstr>
      <vt:lpstr>МОГУЋА СКРИВЕНА ДОБИТ</vt:lpstr>
      <vt:lpstr>МОГУЋА СКРИВЕНА ДОБИТ</vt:lpstr>
      <vt:lpstr>ИНДЕКС ОТПИСА ЗАЛИХА</vt:lpstr>
      <vt:lpstr>ОТПИС ЗАЛИХА</vt:lpstr>
      <vt:lpstr>ИНДЕКС ОТПИСА ПОТРАЖИВАЊА</vt:lpstr>
      <vt:lpstr>ОТПИС ПОТРАЖИВАЊА</vt:lpstr>
      <vt:lpstr>ИНДЕКС ТРОШКОВА РЕЗЕРВИСАЊА</vt:lpstr>
      <vt:lpstr>РАЧУНОВОДСТВЕНИ ТРЕТМАН РЕЗЕРВИСАЊА</vt:lpstr>
      <vt:lpstr>ИНДЕКС ОДГОЂЕНОГ ПЛАЋАЊА ТРОШКОВА</vt:lpstr>
      <vt:lpstr>ИНДЕКС ПРИХОДА БУДУЋЕГ ПЕРИОДА</vt:lpstr>
      <vt:lpstr>ИНДЕКС ОДГОЂЕНОГ ПРИЗНАВАЊА ПРИХОДА</vt:lpstr>
      <vt:lpstr>ИНДЕКС ОСТАЛИХ – ВАНРЕДНИХ РАСХОДА</vt:lpstr>
      <vt:lpstr>АМОРТИЗАЦИОНИ ИНДЕКС СКРИВЕНЕ ДОБИТИ </vt:lpstr>
      <vt:lpstr>ИНДЕКС ОТПИСА НПО</vt:lpstr>
      <vt:lpstr>ИНДЕКС СМАЊЕЊА ЗАЛИХА НЕДОВРШЕНИХ УЧИНАКА </vt:lpstr>
      <vt:lpstr>МОГУЋИ СКРИВЕНИ ГУБИЦИ</vt:lpstr>
      <vt:lpstr>МОГУЋИ СКРИВЕНИ ГУБИЦИ</vt:lpstr>
      <vt:lpstr>ИНДЕКС АКТИВНИХ ВРЕМЕНСКИХ РАЗГРАНИЧЕЊА РАСХОДА</vt:lpstr>
      <vt:lpstr>АМОРТИЗАЦИОНИ ИНДЕКС СКРИВЕНИХ ГУБИТАКА</vt:lpstr>
      <vt:lpstr>ИНДЕКС ПРИХОДА ОД ВРАЋАЊА ВРИЈЕДНОСТИ ЗАЛИХА</vt:lpstr>
      <vt:lpstr>ИНДЕКС ПРИХОДА ОД ВРАЋАЊА ВРИЈЕДНОСТИ НПО</vt:lpstr>
      <vt:lpstr>ИНДЕКС ПРИХОДА ОД ОТПИСА ОБАВЕЗА</vt:lpstr>
      <vt:lpstr>ИНДЕКС ПОВЕЋАЊА ТРОШКОВА У ЗАЛИХАМА УЧИНАКА</vt:lpstr>
      <vt:lpstr>ИНДЕКС ПОВЕЋАЊА ОСТАЛИХ – ВАНРЕДНИХ ПРИХОДА</vt:lpstr>
      <vt:lpstr>МАНИПИЛАЦИЈЕ СА РЕВАЛОРИЗАЦИЈОМ ДУГОТРАЈНЕ ИМОВИНЕ</vt:lpstr>
      <vt:lpstr>МОДЕЛ ФОРЕНЗИЧКОГ МАКСИМУМА</vt:lpstr>
      <vt:lpstr>ПРОСЈЕЧНИ ОПШТИ КОЕФИЦИЈЕНТ ФОРЕНЗИЧКОГ МАКСИМУМА </vt:lpstr>
      <vt:lpstr>BENEISHEV МОДЕЛ ПРОЦЈЕНЕ МОГУЋЕГ СТЕПЕНА МАНИПУЛАЦИЈЕ </vt:lpstr>
      <vt:lpstr>ИЗРАЧУНАВАЊЕ ИНДЕКСА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АНАЛИЗА ПУТЕМ РАЦИО БРОЈЕВА КАО ТЕХНИКА ОТКРИВАЊА ПРЕВАРА У ФИНАНСИЈСКИМ ИЗВЈЕШТАЈИМА</dc:title>
  <dc:creator>Brane</dc:creator>
  <cp:lastModifiedBy>Pavilion</cp:lastModifiedBy>
  <cp:revision>78</cp:revision>
  <dcterms:created xsi:type="dcterms:W3CDTF">2006-08-16T00:00:00Z</dcterms:created>
  <dcterms:modified xsi:type="dcterms:W3CDTF">2017-12-03T20:26:33Z</dcterms:modified>
</cp:coreProperties>
</file>