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31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2" r:id="rId14"/>
    <p:sldId id="293" r:id="rId15"/>
    <p:sldId id="268" r:id="rId16"/>
    <p:sldId id="269" r:id="rId17"/>
    <p:sldId id="270" r:id="rId18"/>
    <p:sldId id="321" r:id="rId19"/>
    <p:sldId id="271" r:id="rId20"/>
    <p:sldId id="272" r:id="rId21"/>
    <p:sldId id="31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95" r:id="rId32"/>
    <p:sldId id="282" r:id="rId33"/>
    <p:sldId id="283" r:id="rId34"/>
    <p:sldId id="284" r:id="rId35"/>
    <p:sldId id="285" r:id="rId36"/>
    <p:sldId id="294" r:id="rId37"/>
    <p:sldId id="297" r:id="rId38"/>
    <p:sldId id="298" r:id="rId39"/>
    <p:sldId id="299" r:id="rId40"/>
    <p:sldId id="286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15" r:id="rId50"/>
    <p:sldId id="316" r:id="rId51"/>
    <p:sldId id="308" r:id="rId52"/>
    <p:sldId id="310" r:id="rId53"/>
    <p:sldId id="311" r:id="rId54"/>
    <p:sldId id="296" r:id="rId55"/>
    <p:sldId id="309" r:id="rId56"/>
    <p:sldId id="314" r:id="rId57"/>
    <p:sldId id="312" r:id="rId58"/>
  </p:sldIdLst>
  <p:sldSz cx="18288000" cy="10287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Open Sans 1 Light" panose="020B0604020202020204" charset="0"/>
      <p:regular r:id="rId63"/>
    </p:embeddedFont>
    <p:embeddedFont>
      <p:font typeface="Gotham Bold" panose="020B0604020202020204" charset="0"/>
      <p:regular r:id="rId64"/>
    </p:embeddedFont>
    <p:embeddedFont>
      <p:font typeface="Poppins" panose="020B0604020202020204" charset="0"/>
      <p:regular r:id="rId65"/>
    </p:embeddedFont>
    <p:embeddedFont>
      <p:font typeface="Open Sans 1 Italics" panose="020B0604020202020204" charset="0"/>
      <p:regular r:id="rId66"/>
    </p:embeddedFont>
    <p:embeddedFont>
      <p:font typeface="Open Sans 1" panose="020B0604020202020204" charset="0"/>
      <p:regular r:id="rId67"/>
    </p:embeddedFont>
    <p:embeddedFont>
      <p:font typeface="Open Sans 1 Bold" panose="020B0604020202020204" charset="0"/>
      <p:regular r:id="rId68"/>
    </p:embeddedFont>
    <p:embeddedFont>
      <p:font typeface="Open Sans 2" panose="020B0604020202020204" charset="0"/>
      <p:regular r:id="rId69"/>
    </p:embeddedFont>
    <p:embeddedFont>
      <p:font typeface="Gotham" panose="020B060402020202020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9" d="100"/>
          <a:sy n="39" d="100"/>
        </p:scale>
        <p:origin x="2574" y="1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0807" y="-291652"/>
            <a:ext cx="10994424" cy="109944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4897" y="5379918"/>
            <a:ext cx="6059445" cy="60594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720762" y="6964430"/>
            <a:ext cx="2000810" cy="4114800"/>
          </a:xfrm>
          <a:custGeom>
            <a:avLst/>
            <a:gdLst/>
            <a:ahLst/>
            <a:cxnLst/>
            <a:rect l="l" t="t" r="r" b="b"/>
            <a:pathLst>
              <a:path w="2000810" h="4114800">
                <a:moveTo>
                  <a:pt x="0" y="0"/>
                </a:moveTo>
                <a:lnTo>
                  <a:pt x="2000810" y="0"/>
                </a:lnTo>
                <a:lnTo>
                  <a:pt x="2000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0488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762088" y="-9632634"/>
            <a:ext cx="10994424" cy="109944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73132" y="4114076"/>
            <a:ext cx="12198237" cy="2291464"/>
            <a:chOff x="0" y="0"/>
            <a:chExt cx="3212705" cy="6035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50441" y="4226727"/>
            <a:ext cx="14787118" cy="2353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10091" spc="181">
                <a:solidFill>
                  <a:srgbClr val="191919"/>
                </a:solidFill>
                <a:latin typeface="Gotham Bold"/>
              </a:rPr>
              <a:t>УНУТРАШЊИ ПЛАТНИ ПРОМЕТ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68500" y="8661165"/>
            <a:ext cx="6151000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556">
                <a:solidFill>
                  <a:srgbClr val="191919"/>
                </a:solidFill>
                <a:latin typeface="Poppins"/>
              </a:rPr>
              <a:t>АЛЕКСАНДРА ЈАНДРИЋ, МА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9965724" y="-1383136"/>
            <a:ext cx="10994424" cy="1099442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765233" y="1858588"/>
            <a:ext cx="12486819" cy="65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2"/>
              </a:lnSpc>
            </a:pP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Овлашћене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организације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обављање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послова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су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: </a:t>
            </a:r>
          </a:p>
          <a:p>
            <a:pPr algn="ctr">
              <a:lnSpc>
                <a:spcPts val="5242"/>
              </a:lnSpc>
            </a:pPr>
            <a:endParaRPr lang="en-US" sz="4227" spc="-181" dirty="0">
              <a:solidFill>
                <a:srgbClr val="191919"/>
              </a:solidFill>
              <a:latin typeface="Open Sans 1"/>
            </a:endParaRPr>
          </a:p>
          <a:p>
            <a:pPr marL="912718" lvl="1" indent="-456359">
              <a:lnSpc>
                <a:spcPts val="5242"/>
              </a:lnSpc>
              <a:buFont typeface="Arial"/>
              <a:buChar char="•"/>
            </a:pP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банке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сједиштем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Републици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Српској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, </a:t>
            </a:r>
          </a:p>
          <a:p>
            <a:pPr marL="912718" lvl="1" indent="-456359">
              <a:lnSpc>
                <a:spcPts val="5242"/>
              </a:lnSpc>
              <a:buFont typeface="Arial"/>
              <a:buChar char="•"/>
            </a:pP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филијале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банака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из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Федерације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Босне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Херцеговине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Брчко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Дистрикта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које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имају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дозволу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Агенције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</a:p>
          <a:p>
            <a:pPr marL="912718" lvl="1" indent="-456359" algn="l">
              <a:lnSpc>
                <a:spcPts val="5242"/>
              </a:lnSpc>
              <a:buFont typeface="Arial"/>
              <a:buChar char="•"/>
            </a:pP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други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субјекти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који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обављају послове платног промета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овлашћене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организације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складу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27" spc="-181" dirty="0">
                <a:solidFill>
                  <a:srgbClr val="191919"/>
                </a:solidFill>
                <a:latin typeface="Open Sans 1"/>
              </a:rPr>
              <a:t>  </a:t>
            </a:r>
            <a:r>
              <a:rPr lang="en-US" sz="4227" spc="-181" dirty="0" err="1">
                <a:solidFill>
                  <a:srgbClr val="191919"/>
                </a:solidFill>
                <a:latin typeface="Open Sans 1"/>
              </a:rPr>
              <a:t>законом</a:t>
            </a:r>
            <a:endParaRPr lang="en-US" sz="4227" spc="-181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765233" y="1019175"/>
            <a:ext cx="12757534" cy="800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2"/>
              </a:lnSpc>
            </a:pP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Овлашћене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организације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обављају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сљедеће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послове платног промета:</a:t>
            </a:r>
          </a:p>
          <a:p>
            <a:pPr algn="ctr">
              <a:lnSpc>
                <a:spcPts val="5242"/>
              </a:lnSpc>
            </a:pPr>
            <a:endParaRPr lang="en-US" sz="4227" spc="-156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242"/>
              </a:lnSpc>
            </a:pP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а)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отварају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воде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затварају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рачуне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учесника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,</a:t>
            </a:r>
          </a:p>
          <a:p>
            <a:pPr>
              <a:lnSpc>
                <a:spcPts val="5242"/>
              </a:lnSpc>
            </a:pP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б)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воде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евиденцију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учесника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,</a:t>
            </a:r>
          </a:p>
          <a:p>
            <a:pPr>
              <a:lnSpc>
                <a:spcPts val="5242"/>
              </a:lnSpc>
            </a:pP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в)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примају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провјеравају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исправност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налога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,</a:t>
            </a:r>
          </a:p>
          <a:p>
            <a:pPr>
              <a:lnSpc>
                <a:spcPts val="5242"/>
              </a:lnSpc>
            </a:pP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г)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извршавају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налоге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врше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пренос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једног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други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,</a:t>
            </a:r>
          </a:p>
          <a:p>
            <a:pPr>
              <a:lnSpc>
                <a:spcPts val="5242"/>
              </a:lnSpc>
            </a:pP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д)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извршавају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платне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трансакције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путем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телекомуникационих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преноса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дигиталних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или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информационотехнолошких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уређаја</a:t>
            </a:r>
            <a:r>
              <a:rPr lang="en-US" sz="4227" spc="-156" dirty="0" smtClean="0">
                <a:solidFill>
                  <a:srgbClr val="191919"/>
                </a:solidFill>
                <a:latin typeface="Open Sans 1"/>
              </a:rPr>
              <a:t>,</a:t>
            </a:r>
            <a:endParaRPr lang="en-US" sz="4227" spc="-156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829180" y="2571016"/>
            <a:ext cx="12757534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2"/>
              </a:lnSpc>
            </a:pP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ђ)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евидентирају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платне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трансакције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56" dirty="0" err="1">
                <a:solidFill>
                  <a:srgbClr val="191919"/>
                </a:solidFill>
                <a:latin typeface="Open Sans 1"/>
              </a:rPr>
              <a:t>рачунима</a:t>
            </a:r>
            <a:r>
              <a:rPr lang="en-US" sz="4227" spc="-156" dirty="0">
                <a:solidFill>
                  <a:srgbClr val="191919"/>
                </a:solidFill>
                <a:latin typeface="Open Sans 1"/>
              </a:rPr>
              <a:t>,</a:t>
            </a:r>
          </a:p>
          <a:p>
            <a:pPr>
              <a:lnSpc>
                <a:spcPts val="5242"/>
              </a:lnSpc>
            </a:pPr>
            <a:r>
              <a:rPr lang="en-US" sz="4227" spc="-397" dirty="0" smtClean="0">
                <a:solidFill>
                  <a:srgbClr val="191919"/>
                </a:solidFill>
                <a:latin typeface="Open Sans 2"/>
              </a:rPr>
              <a:t>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) обављају послове готовинског платног промета,</a:t>
            </a:r>
          </a:p>
          <a:p>
            <a:pPr>
              <a:lnSpc>
                <a:spcPts val="5242"/>
              </a:lnSpc>
            </a:pP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ж)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врше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услуге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издавања и/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или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прихватања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платних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инструмената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услуге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новчаних пошиљки,</a:t>
            </a:r>
          </a:p>
          <a:p>
            <a:pPr>
              <a:lnSpc>
                <a:spcPts val="5242"/>
              </a:lnSpc>
            </a:pP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з) обављају благајничкотрезорске послове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обезбјеђују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смјештај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чување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готовог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новца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,</a:t>
            </a:r>
          </a:p>
          <a:p>
            <a:pPr>
              <a:lnSpc>
                <a:spcPts val="5242"/>
              </a:lnSpc>
            </a:pP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и) извјештавају учеснике о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промјенама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стању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средстава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на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рачунима</a:t>
            </a:r>
            <a:r>
              <a:rPr lang="en-US" sz="4227" spc="-397" dirty="0" smtClean="0">
                <a:solidFill>
                  <a:srgbClr val="191919"/>
                </a:solidFill>
                <a:latin typeface="Open Sans 2"/>
              </a:rPr>
              <a:t>,</a:t>
            </a:r>
            <a:endParaRPr lang="en-US" sz="4227" spc="-397" dirty="0">
              <a:solidFill>
                <a:srgbClr val="191919"/>
              </a:solidFill>
              <a:latin typeface="Open Sans 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718688" y="2745758"/>
            <a:ext cx="12757534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2"/>
              </a:lnSpc>
            </a:pP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ј)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врше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поравнање међубанкарских налога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за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плаћање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у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складу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законом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 прописима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који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уређују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платне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трансакције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,</a:t>
            </a:r>
          </a:p>
          <a:p>
            <a:pPr>
              <a:lnSpc>
                <a:spcPts val="5242"/>
              </a:lnSpc>
            </a:pPr>
            <a:r>
              <a:rPr lang="en-US" sz="4227" spc="-397" dirty="0" smtClean="0">
                <a:solidFill>
                  <a:srgbClr val="191919"/>
                </a:solidFill>
                <a:latin typeface="Open Sans 2"/>
              </a:rPr>
              <a:t>к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)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воде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евиденције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,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достављају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податке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извјештаје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у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складу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овим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законом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другим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прописима,</a:t>
            </a:r>
          </a:p>
          <a:p>
            <a:pPr>
              <a:lnSpc>
                <a:spcPts val="5242"/>
              </a:lnSpc>
            </a:pP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л)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архивирају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чувају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документацију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подацима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о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платном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промету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и</a:t>
            </a:r>
          </a:p>
          <a:p>
            <a:pPr>
              <a:lnSpc>
                <a:spcPts val="5242"/>
              </a:lnSpc>
            </a:pP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љ) обављају и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друге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послове у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складу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</a:t>
            </a:r>
            <a:r>
              <a:rPr lang="en-US" sz="4227" spc="-397" dirty="0" err="1">
                <a:solidFill>
                  <a:srgbClr val="191919"/>
                </a:solidFill>
                <a:latin typeface="Open Sans 2"/>
              </a:rPr>
              <a:t>са</a:t>
            </a:r>
            <a:r>
              <a:rPr lang="en-US" sz="4227" spc="-397" dirty="0">
                <a:solidFill>
                  <a:srgbClr val="191919"/>
                </a:solidFill>
                <a:latin typeface="Open Sans 2"/>
              </a:rPr>
              <a:t> прописима.</a:t>
            </a:r>
          </a:p>
        </p:txBody>
      </p:sp>
    </p:spTree>
    <p:extLst>
      <p:ext uri="{BB962C8B-B14F-4D97-AF65-F5344CB8AC3E}">
        <p14:creationId xmlns:p14="http://schemas.microsoft.com/office/powerpoint/2010/main" val="195447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42" y="-337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54854" y="4610100"/>
            <a:ext cx="11929408" cy="8742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sr-Cyrl-BA" sz="5199" dirty="0" smtClean="0">
                <a:solidFill>
                  <a:srgbClr val="000000"/>
                </a:solidFill>
                <a:latin typeface="Open Sans 1 Bold"/>
              </a:rPr>
              <a:t>Улога Централне банке БиХ?</a:t>
            </a:r>
            <a:endParaRPr lang="en-US" sz="5199" dirty="0">
              <a:solidFill>
                <a:srgbClr val="000000"/>
              </a:solidFill>
              <a:latin typeface="Open Sans 1 Bold"/>
            </a:endParaRPr>
          </a:p>
        </p:txBody>
      </p:sp>
    </p:spTree>
    <p:extLst>
      <p:ext uri="{BB962C8B-B14F-4D97-AF65-F5344CB8AC3E}">
        <p14:creationId xmlns:p14="http://schemas.microsoft.com/office/powerpoint/2010/main" val="16104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2611" y="1028700"/>
            <a:ext cx="4556554" cy="3317308"/>
            <a:chOff x="0" y="0"/>
            <a:chExt cx="6075405" cy="442307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242" r="4242"/>
            <a:stretch>
              <a:fillRect/>
            </a:stretch>
          </p:blipFill>
          <p:spPr>
            <a:xfrm>
              <a:off x="0" y="0"/>
              <a:ext cx="6075405" cy="442307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9232C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9357" y="3315742"/>
            <a:ext cx="992463" cy="99246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1509" y="4428296"/>
            <a:ext cx="508158" cy="543805"/>
            <a:chOff x="0" y="0"/>
            <a:chExt cx="812800" cy="8698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1509" y="1982349"/>
            <a:ext cx="508158" cy="543805"/>
            <a:chOff x="0" y="0"/>
            <a:chExt cx="812800" cy="8698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1509" y="5094059"/>
            <a:ext cx="508158" cy="543805"/>
            <a:chOff x="0" y="0"/>
            <a:chExt cx="812800" cy="8698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1509" y="2648112"/>
            <a:ext cx="508158" cy="543805"/>
            <a:chOff x="0" y="0"/>
            <a:chExt cx="812800" cy="86981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51509" y="6425585"/>
            <a:ext cx="508158" cy="543805"/>
            <a:chOff x="0" y="0"/>
            <a:chExt cx="812800" cy="8698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1509" y="5759822"/>
            <a:ext cx="508158" cy="543805"/>
            <a:chOff x="0" y="0"/>
            <a:chExt cx="812800" cy="86981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312611" y="4443074"/>
            <a:ext cx="2660764" cy="4815226"/>
            <a:chOff x="0" y="0"/>
            <a:chExt cx="3547686" cy="6420301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3"/>
            <a:srcRect l="31592" r="31592"/>
            <a:stretch>
              <a:fillRect/>
            </a:stretch>
          </p:blipFill>
          <p:spPr>
            <a:xfrm>
              <a:off x="0" y="0"/>
              <a:ext cx="3547686" cy="6420301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15994763" y="1028700"/>
            <a:ext cx="1436473" cy="3317308"/>
            <a:chOff x="0" y="0"/>
            <a:chExt cx="1915297" cy="442307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915297" cy="4423077"/>
            </a:xfrm>
            <a:prstGeom prst="rect">
              <a:avLst/>
            </a:prstGeom>
            <a:solidFill>
              <a:srgbClr val="FD622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4106296" y="4443074"/>
            <a:ext cx="3324940" cy="2137237"/>
            <a:chOff x="0" y="0"/>
            <a:chExt cx="4433253" cy="2849649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4"/>
            <a:srcRect l="11301" r="11301"/>
            <a:stretch>
              <a:fillRect/>
            </a:stretch>
          </p:blipFill>
          <p:spPr>
            <a:xfrm>
              <a:off x="0" y="0"/>
              <a:ext cx="4433253" cy="2849649"/>
            </a:xfrm>
            <a:prstGeom prst="rect">
              <a:avLst/>
            </a:prstGeom>
          </p:spPr>
        </p:pic>
      </p:grpSp>
      <p:grpSp>
        <p:nvGrpSpPr>
          <p:cNvPr id="34" name="Group 34"/>
          <p:cNvGrpSpPr/>
          <p:nvPr/>
        </p:nvGrpSpPr>
        <p:grpSpPr>
          <a:xfrm>
            <a:off x="14106296" y="6675561"/>
            <a:ext cx="3324940" cy="2582739"/>
            <a:chOff x="0" y="0"/>
            <a:chExt cx="4433253" cy="3443652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5"/>
            <a:srcRect l="7034" r="7034"/>
            <a:stretch>
              <a:fillRect/>
            </a:stretch>
          </p:blipFill>
          <p:spPr>
            <a:xfrm>
              <a:off x="0" y="0"/>
              <a:ext cx="4433253" cy="3443652"/>
            </a:xfrm>
            <a:prstGeom prst="rect">
              <a:avLst/>
            </a:prstGeom>
          </p:spPr>
        </p:pic>
      </p:grpSp>
      <p:sp>
        <p:nvSpPr>
          <p:cNvPr id="36" name="TextBox 36"/>
          <p:cNvSpPr txBox="1"/>
          <p:nvPr/>
        </p:nvSpPr>
        <p:spPr>
          <a:xfrm>
            <a:off x="2618056" y="971550"/>
            <a:ext cx="5213387" cy="51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en-US" sz="3050">
                <a:solidFill>
                  <a:srgbClr val="191919"/>
                </a:solidFill>
                <a:latin typeface="Open Sans 1"/>
              </a:rPr>
              <a:t>Пословни субјекти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618056" y="1605521"/>
            <a:ext cx="8025471" cy="193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6"/>
              </a:lnSpc>
            </a:pPr>
            <a:r>
              <a:rPr lang="en-US" sz="2899">
                <a:solidFill>
                  <a:srgbClr val="000000"/>
                </a:solidFill>
                <a:latin typeface="Open Sans 1 Light"/>
              </a:rPr>
              <a:t>дужни су да за потребе плаћања отворе рачуне у овлашћеним организацијама и да сва новчана средства воде на тим рачунима, као и да врше плаћања преко рачуна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951509" y="7093216"/>
            <a:ext cx="508158" cy="543805"/>
            <a:chOff x="0" y="0"/>
            <a:chExt cx="812800" cy="86981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51509" y="7760846"/>
            <a:ext cx="508158" cy="543805"/>
            <a:chOff x="0" y="0"/>
            <a:chExt cx="812800" cy="86981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439471" y="8737362"/>
            <a:ext cx="3697059" cy="3697059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2618056" y="4157968"/>
            <a:ext cx="5213387" cy="51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en-US" sz="3050">
                <a:solidFill>
                  <a:srgbClr val="191919"/>
                </a:solidFill>
                <a:latin typeface="Open Sans 1"/>
              </a:rPr>
              <a:t>Физичка лица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18056" y="4856081"/>
            <a:ext cx="8025471" cy="144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6"/>
              </a:lnSpc>
            </a:pP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могу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отворити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рачуне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за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обављање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платног промета и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рачуне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за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полагање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новчаних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депозита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и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улога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на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штедњу</a:t>
            </a:r>
            <a:endParaRPr lang="en-US" sz="2899" dirty="0">
              <a:solidFill>
                <a:srgbClr val="000000"/>
              </a:solidFill>
              <a:latin typeface="Open Sans 1 Light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618056" y="6924472"/>
            <a:ext cx="6525944" cy="51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</a:pPr>
            <a:r>
              <a:rPr lang="en-US" sz="3050">
                <a:solidFill>
                  <a:srgbClr val="191919"/>
                </a:solidFill>
                <a:latin typeface="Open Sans 1"/>
              </a:rPr>
              <a:t>Страна правна и физичка лица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618056" y="7628036"/>
            <a:ext cx="8025471" cy="193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6"/>
              </a:lnSpc>
            </a:pP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отварају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нерезидентне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рачуне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и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врше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пословање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преко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тих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рачуна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у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складу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са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1 Light"/>
              </a:rPr>
              <a:t>посебним</a:t>
            </a:r>
            <a:r>
              <a:rPr lang="en-US" sz="2899" dirty="0">
                <a:solidFill>
                  <a:srgbClr val="000000"/>
                </a:solidFill>
                <a:latin typeface="Open Sans 1 Light"/>
              </a:rPr>
              <a:t> прописима</a:t>
            </a:r>
          </a:p>
          <a:p>
            <a:pPr>
              <a:lnSpc>
                <a:spcPts val="3856"/>
              </a:lnSpc>
            </a:pPr>
            <a:endParaRPr lang="en-US" sz="2899" dirty="0">
              <a:solidFill>
                <a:srgbClr val="000000"/>
              </a:solidFill>
              <a:latin typeface="Open Sans 1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765233" y="4468438"/>
            <a:ext cx="12757534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Плаћања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између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учесника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обављају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безготовински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готовим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новцем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обрачуном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291577" y="1706626"/>
            <a:ext cx="11723896" cy="685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6"/>
              </a:lnSpc>
            </a:pP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Безготовинско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пренос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једног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учесника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рачун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другог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учесника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.</a:t>
            </a:r>
          </a:p>
          <a:p>
            <a:pPr algn="ctr">
              <a:lnSpc>
                <a:spcPts val="5456"/>
              </a:lnSpc>
            </a:pPr>
            <a:endParaRPr lang="en-US" sz="4400" spc="-413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5456"/>
              </a:lnSpc>
            </a:pP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Готовинско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директна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предаја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готовог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новца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између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учесника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уплата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готовог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новца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рачун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исплата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готовог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новца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.</a:t>
            </a:r>
          </a:p>
          <a:p>
            <a:pPr algn="ctr">
              <a:lnSpc>
                <a:spcPts val="5456"/>
              </a:lnSpc>
            </a:pPr>
            <a:endParaRPr lang="en-US" sz="4400" spc="-413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5456"/>
              </a:lnSpc>
            </a:pP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Обрачунско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измирење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међусобних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новчаних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обавеза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потраживања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између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учесника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без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употребе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400" spc="-413" dirty="0" err="1">
                <a:solidFill>
                  <a:srgbClr val="191919"/>
                </a:solidFill>
                <a:latin typeface="Open Sans 1"/>
              </a:rPr>
              <a:t>новца</a:t>
            </a:r>
            <a:r>
              <a:rPr lang="en-US" sz="4400" spc="-413" dirty="0">
                <a:solidFill>
                  <a:srgbClr val="191919"/>
                </a:solidFill>
                <a:latin typeface="Open Sans 1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291576" y="1706626"/>
            <a:ext cx="12010127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r-Cyrl-BA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</a:t>
            </a:r>
            <a:r>
              <a:rPr lang="en-US" sz="4400" dirty="0" err="1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Зашто</a:t>
            </a:r>
            <a:r>
              <a:rPr lang="en-US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sr-Cyrl-BA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компаније </a:t>
            </a:r>
            <a:r>
              <a:rPr lang="en-US" sz="4400" dirty="0" err="1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ријетко</a:t>
            </a:r>
            <a:r>
              <a:rPr lang="en-US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измирују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велике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обавезе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у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готовини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r-Cyrl-BA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</a:t>
            </a:r>
            <a:r>
              <a:rPr lang="en-US" sz="4400" dirty="0" err="1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Зашто</a:t>
            </a:r>
            <a:r>
              <a:rPr lang="en-US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је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држави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важно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да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се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што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више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плаћања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обавља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безготовински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?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r-Cyrl-BA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</a:t>
            </a:r>
            <a:r>
              <a:rPr lang="en-US" sz="4400" dirty="0" err="1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Када</a:t>
            </a:r>
            <a:r>
              <a:rPr lang="en-US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обрачун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може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бити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користан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sr-Cyrl-BA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компанијама</a:t>
            </a:r>
            <a:r>
              <a:rPr lang="en-US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? </a:t>
            </a:r>
            <a:endParaRPr lang="en-US" sz="4400" dirty="0"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r-Cyrl-BA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</a:t>
            </a:r>
            <a:r>
              <a:rPr lang="en-US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У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којим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ситуацијама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готовина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и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даље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има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предност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? </a:t>
            </a:r>
            <a:endParaRPr lang="sr-Cyrl-BA" sz="4400" dirty="0" smtClean="0"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r-Cyrl-BA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 </a:t>
            </a:r>
            <a:r>
              <a:rPr lang="en-US" sz="4400" dirty="0" err="1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Шта</a:t>
            </a:r>
            <a:r>
              <a:rPr lang="en-US" sz="44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је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прегледније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за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контролу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и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ревизију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: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готовина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,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трансфер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преко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рачуна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или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4400" dirty="0" err="1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обрачун</a:t>
            </a:r>
            <a:r>
              <a:rPr lang="en-US" sz="44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29998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91284" y="-3850566"/>
            <a:ext cx="12753441" cy="1275344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FD6220">
                  <a:alpha val="25882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97919" y="1520294"/>
            <a:ext cx="5946689" cy="3317308"/>
            <a:chOff x="0" y="0"/>
            <a:chExt cx="7928919" cy="442307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8135" b="8135"/>
            <a:stretch>
              <a:fillRect/>
            </a:stretch>
          </p:blipFill>
          <p:spPr>
            <a:xfrm>
              <a:off x="0" y="0"/>
              <a:ext cx="7928919" cy="442307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9232C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09357" y="2648112"/>
            <a:ext cx="992463" cy="9924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1509" y="4428296"/>
            <a:ext cx="508158" cy="543805"/>
            <a:chOff x="0" y="0"/>
            <a:chExt cx="812800" cy="8698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1509" y="1982349"/>
            <a:ext cx="508158" cy="543805"/>
            <a:chOff x="0" y="0"/>
            <a:chExt cx="812800" cy="8698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1509" y="5094059"/>
            <a:ext cx="508158" cy="543805"/>
            <a:chOff x="0" y="0"/>
            <a:chExt cx="812800" cy="8698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1509" y="3762533"/>
            <a:ext cx="508158" cy="543805"/>
            <a:chOff x="0" y="0"/>
            <a:chExt cx="812800" cy="8698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51509" y="6425585"/>
            <a:ext cx="508158" cy="543805"/>
            <a:chOff x="0" y="0"/>
            <a:chExt cx="812800" cy="8698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1509" y="5759822"/>
            <a:ext cx="508158" cy="543805"/>
            <a:chOff x="0" y="0"/>
            <a:chExt cx="812800" cy="86981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 rot="973833">
            <a:off x="14992455" y="5400706"/>
            <a:ext cx="2660764" cy="3271778"/>
            <a:chOff x="0" y="0"/>
            <a:chExt cx="3547686" cy="436237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5"/>
            <a:srcRect t="11872" b="6203"/>
            <a:stretch>
              <a:fillRect/>
            </a:stretch>
          </p:blipFill>
          <p:spPr>
            <a:xfrm>
              <a:off x="0" y="0"/>
              <a:ext cx="3547686" cy="4362370"/>
            </a:xfrm>
            <a:prstGeom prst="rect">
              <a:avLst/>
            </a:prstGeom>
          </p:spPr>
        </p:pic>
      </p:grpSp>
      <p:grpSp>
        <p:nvGrpSpPr>
          <p:cNvPr id="34" name="Group 34"/>
          <p:cNvGrpSpPr/>
          <p:nvPr/>
        </p:nvGrpSpPr>
        <p:grpSpPr>
          <a:xfrm rot="-542939">
            <a:off x="12172791" y="5403993"/>
            <a:ext cx="2636985" cy="3669773"/>
            <a:chOff x="0" y="0"/>
            <a:chExt cx="3515979" cy="4893030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6"/>
            <a:srcRect l="26062" r="26062"/>
            <a:stretch>
              <a:fillRect/>
            </a:stretch>
          </p:blipFill>
          <p:spPr>
            <a:xfrm>
              <a:off x="0" y="0"/>
              <a:ext cx="3515979" cy="4893030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>
            <a:off x="951509" y="7093216"/>
            <a:ext cx="508158" cy="543805"/>
            <a:chOff x="0" y="0"/>
            <a:chExt cx="812800" cy="86981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1509" y="7760846"/>
            <a:ext cx="508158" cy="543805"/>
            <a:chOff x="0" y="0"/>
            <a:chExt cx="812800" cy="86981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567666" y="1970509"/>
            <a:ext cx="8889136" cy="719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Плаћања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преко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рачуна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учесника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обављају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се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на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основу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>
                <a:solidFill>
                  <a:schemeClr val="accent6">
                    <a:lumMod val="50000"/>
                  </a:schemeClr>
                </a:solidFill>
                <a:latin typeface="Open Sans 1"/>
              </a:rPr>
              <a:t>налога</a:t>
            </a:r>
          </a:p>
          <a:p>
            <a:pPr algn="ctr">
              <a:lnSpc>
                <a:spcPts val="5084"/>
              </a:lnSpc>
            </a:pPr>
            <a:r>
              <a:rPr lang="en-US" sz="4100" spc="-250" dirty="0" err="1">
                <a:solidFill>
                  <a:schemeClr val="accent6">
                    <a:lumMod val="50000"/>
                  </a:schemeClr>
                </a:solidFill>
                <a:latin typeface="Open Sans 1"/>
              </a:rPr>
              <a:t>за</a:t>
            </a:r>
            <a:r>
              <a:rPr lang="en-US" sz="4100" spc="-250" dirty="0">
                <a:solidFill>
                  <a:schemeClr val="accent6">
                    <a:lumMod val="50000"/>
                  </a:schemeClr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chemeClr val="accent6">
                    <a:lumMod val="50000"/>
                  </a:schemeClr>
                </a:solidFill>
                <a:latin typeface="Open Sans 1"/>
              </a:rPr>
              <a:t>плаћање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.</a:t>
            </a:r>
          </a:p>
          <a:p>
            <a:pPr algn="ctr">
              <a:lnSpc>
                <a:spcPts val="5084"/>
              </a:lnSpc>
            </a:pPr>
            <a:endParaRPr lang="en-US" sz="4100" spc="-250" dirty="0">
              <a:solidFill>
                <a:srgbClr val="000000"/>
              </a:solidFill>
              <a:latin typeface="Open Sans 1"/>
            </a:endParaRPr>
          </a:p>
          <a:p>
            <a:pPr algn="ctr">
              <a:lnSpc>
                <a:spcPts val="5084"/>
              </a:lnSpc>
            </a:pP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Налог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за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плаћање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је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безусловна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инструкција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дата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овлашћеној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организацији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да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изврши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плаћање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или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наплати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одређени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износ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новца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са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назначеног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рачуна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, а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даје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се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на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обрасцима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платног промета, у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писаној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форми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или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електронском</a:t>
            </a:r>
            <a:r>
              <a:rPr lang="en-US" sz="4100" spc="-250" dirty="0">
                <a:solidFill>
                  <a:srgbClr val="000000"/>
                </a:solidFill>
                <a:latin typeface="Open Sans 1"/>
              </a:rPr>
              <a:t> </a:t>
            </a:r>
            <a:r>
              <a:rPr lang="en-US" sz="4100" spc="-250" dirty="0" err="1">
                <a:solidFill>
                  <a:srgbClr val="000000"/>
                </a:solidFill>
                <a:latin typeface="Open Sans 1"/>
              </a:rPr>
              <a:t>облику</a:t>
            </a:r>
            <a:endParaRPr lang="en-US" sz="4100" spc="-250" dirty="0">
              <a:solidFill>
                <a:srgbClr val="000000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4120" y="2356873"/>
            <a:ext cx="5853995" cy="6870703"/>
            <a:chOff x="0" y="0"/>
            <a:chExt cx="7805327" cy="916093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699" r="28699"/>
            <a:stretch>
              <a:fillRect/>
            </a:stretch>
          </p:blipFill>
          <p:spPr>
            <a:xfrm>
              <a:off x="0" y="0"/>
              <a:ext cx="7805327" cy="916093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709275" y="2387597"/>
            <a:ext cx="4119900" cy="6870703"/>
            <a:chOff x="0" y="0"/>
            <a:chExt cx="5493200" cy="916093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30024" r="30024"/>
            <a:stretch>
              <a:fillRect/>
            </a:stretch>
          </p:blipFill>
          <p:spPr>
            <a:xfrm>
              <a:off x="0" y="0"/>
              <a:ext cx="5493200" cy="916093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076825" y="2387597"/>
            <a:ext cx="4087823" cy="3827852"/>
            <a:chOff x="0" y="0"/>
            <a:chExt cx="5450431" cy="510380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9964" r="19964"/>
            <a:stretch>
              <a:fillRect/>
            </a:stretch>
          </p:blipFill>
          <p:spPr>
            <a:xfrm>
              <a:off x="0" y="0"/>
              <a:ext cx="5450431" cy="5103802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9356" y="1728714"/>
            <a:ext cx="992463" cy="99246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1509" y="3315742"/>
            <a:ext cx="508158" cy="543805"/>
            <a:chOff x="0" y="0"/>
            <a:chExt cx="812800" cy="8698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dirty="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1509" y="1982349"/>
            <a:ext cx="508158" cy="543805"/>
            <a:chOff x="0" y="0"/>
            <a:chExt cx="812800" cy="8698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51509" y="5094059"/>
            <a:ext cx="508158" cy="543805"/>
            <a:chOff x="0" y="0"/>
            <a:chExt cx="812800" cy="8698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1509" y="2648112"/>
            <a:ext cx="508158" cy="543805"/>
            <a:chOff x="0" y="0"/>
            <a:chExt cx="812800" cy="8698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dirty="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51509" y="6425585"/>
            <a:ext cx="508158" cy="543805"/>
            <a:chOff x="0" y="0"/>
            <a:chExt cx="812800" cy="8698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1509" y="5759822"/>
            <a:ext cx="508158" cy="543805"/>
            <a:chOff x="0" y="0"/>
            <a:chExt cx="812800" cy="86981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51509" y="7093216"/>
            <a:ext cx="508158" cy="543805"/>
            <a:chOff x="0" y="0"/>
            <a:chExt cx="812800" cy="86981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51509" y="7760846"/>
            <a:ext cx="508158" cy="543805"/>
            <a:chOff x="0" y="0"/>
            <a:chExt cx="812800" cy="86981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762088" y="-9632634"/>
            <a:ext cx="10994424" cy="10994424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3076825" y="6472493"/>
            <a:ext cx="4184586" cy="264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Gotham Bold"/>
              </a:rPr>
              <a:t>Шта</a:t>
            </a:r>
            <a:r>
              <a:rPr lang="en-US" sz="5000" dirty="0">
                <a:solidFill>
                  <a:srgbClr val="000000"/>
                </a:solidFill>
                <a:latin typeface="Gotham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Gotham Bold"/>
              </a:rPr>
              <a:t>је</a:t>
            </a:r>
            <a:r>
              <a:rPr lang="en-US" sz="5000" dirty="0">
                <a:solidFill>
                  <a:srgbClr val="000000"/>
                </a:solidFill>
                <a:latin typeface="Gotham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Gotham Bold"/>
              </a:rPr>
              <a:t>платни</a:t>
            </a:r>
            <a:r>
              <a:rPr lang="en-US" sz="5000" dirty="0">
                <a:solidFill>
                  <a:srgbClr val="000000"/>
                </a:solidFill>
                <a:latin typeface="Gotham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Gotham Bold"/>
              </a:rPr>
              <a:t>промет</a:t>
            </a:r>
            <a:r>
              <a:rPr lang="en-US" sz="5000" dirty="0">
                <a:solidFill>
                  <a:srgbClr val="000000"/>
                </a:solidFill>
                <a:latin typeface="Gotham Bold"/>
              </a:rPr>
              <a:t>?</a:t>
            </a:r>
          </a:p>
        </p:txBody>
      </p:sp>
      <p:sp>
        <p:nvSpPr>
          <p:cNvPr id="46" name="TextBox 25"/>
          <p:cNvSpPr txBox="1"/>
          <p:nvPr/>
        </p:nvSpPr>
        <p:spPr>
          <a:xfrm>
            <a:off x="999148" y="4301523"/>
            <a:ext cx="412878" cy="4597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dirty="0">
                <a:solidFill>
                  <a:srgbClr val="191919"/>
                </a:solidFill>
                <a:latin typeface="Gotham"/>
              </a:rPr>
              <a:t>2</a:t>
            </a:r>
          </a:p>
        </p:txBody>
      </p:sp>
      <p:grpSp>
        <p:nvGrpSpPr>
          <p:cNvPr id="47" name="Group 14"/>
          <p:cNvGrpSpPr/>
          <p:nvPr/>
        </p:nvGrpSpPr>
        <p:grpSpPr>
          <a:xfrm>
            <a:off x="951509" y="4184125"/>
            <a:ext cx="508158" cy="543805"/>
            <a:chOff x="0" y="0"/>
            <a:chExt cx="812800" cy="869819"/>
          </a:xfrm>
        </p:grpSpPr>
        <p:sp>
          <p:nvSpPr>
            <p:cNvPr id="48" name="Freeform 1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49" name="TextBox 1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sr-Cyrl-BA" sz="1700" dirty="0">
                  <a:solidFill>
                    <a:srgbClr val="191919"/>
                  </a:solidFill>
                  <a:latin typeface="Gotham"/>
                </a:rPr>
                <a:t>4</a:t>
              </a:r>
              <a:endParaRPr lang="en-US" sz="1700" dirty="0">
                <a:solidFill>
                  <a:srgbClr val="191919"/>
                </a:solidFill>
                <a:latin typeface="Gotham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07550" y="4610100"/>
            <a:ext cx="13672900" cy="18723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latin typeface="Open Sans 1 Bold"/>
              </a:rPr>
              <a:t>Kоји</a:t>
            </a:r>
            <a:r>
              <a:rPr lang="en-US" sz="5199" dirty="0">
                <a:latin typeface="Open Sans 1 Bold"/>
              </a:rPr>
              <a:t> </a:t>
            </a:r>
            <a:r>
              <a:rPr lang="en-US" sz="5199" dirty="0" err="1">
                <a:latin typeface="Open Sans 1 Bold"/>
              </a:rPr>
              <a:t>инструменти</a:t>
            </a:r>
            <a:r>
              <a:rPr lang="en-US" sz="5199" dirty="0">
                <a:latin typeface="Open Sans 1 Bold"/>
              </a:rPr>
              <a:t> платног промета </a:t>
            </a:r>
            <a:r>
              <a:rPr lang="en-US" sz="5199" dirty="0" err="1">
                <a:latin typeface="Open Sans 1 Bold"/>
              </a:rPr>
              <a:t>постоје</a:t>
            </a:r>
            <a:r>
              <a:rPr lang="en-US" sz="5199" dirty="0">
                <a:latin typeface="Open Sans 1 Bold"/>
              </a:rPr>
              <a:t>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1184031" y="1028700"/>
            <a:ext cx="7239000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200"/>
              </a:lnSpc>
            </a:pPr>
            <a:r>
              <a:rPr lang="en-US" sz="5500" spc="-320" dirty="0" err="1">
                <a:solidFill>
                  <a:schemeClr val="tx1"/>
                </a:solidFill>
                <a:latin typeface="Open Sans 1"/>
              </a:rPr>
              <a:t>Рачуни</a:t>
            </a:r>
            <a:r>
              <a:rPr lang="en-US" sz="5500" spc="-320" dirty="0">
                <a:solidFill>
                  <a:schemeClr val="tx1"/>
                </a:solidFill>
                <a:latin typeface="Open Sans 1"/>
              </a:rPr>
              <a:t> </a:t>
            </a:r>
            <a:r>
              <a:rPr lang="en-US" sz="5500" spc="-320" dirty="0" err="1">
                <a:solidFill>
                  <a:schemeClr val="tx1"/>
                </a:solidFill>
                <a:latin typeface="Open Sans 1"/>
              </a:rPr>
              <a:t>код</a:t>
            </a:r>
            <a:r>
              <a:rPr lang="en-US" sz="5500" spc="-320" dirty="0">
                <a:solidFill>
                  <a:schemeClr val="tx1"/>
                </a:solidFill>
                <a:latin typeface="Open Sans 1"/>
              </a:rPr>
              <a:t> </a:t>
            </a:r>
            <a:r>
              <a:rPr lang="en-US" sz="5500" spc="-320" dirty="0" err="1">
                <a:solidFill>
                  <a:schemeClr val="tx1"/>
                </a:solidFill>
                <a:latin typeface="Open Sans 1"/>
              </a:rPr>
              <a:t>банака</a:t>
            </a:r>
            <a:endParaRPr lang="en-US" sz="5500" spc="-320" dirty="0">
              <a:solidFill>
                <a:schemeClr val="tx1"/>
              </a:solidFill>
              <a:latin typeface="Open Sans 1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829800" y="3238500"/>
            <a:ext cx="7239000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200"/>
              </a:lnSpc>
            </a:pPr>
            <a:r>
              <a:rPr lang="sr-Cyrl-BA" sz="5500" spc="-320" dirty="0" smtClean="0">
                <a:solidFill>
                  <a:schemeClr val="tx1"/>
                </a:solidFill>
                <a:latin typeface="Open Sans 1"/>
              </a:rPr>
              <a:t>Безготовински</a:t>
            </a:r>
          </a:p>
          <a:p>
            <a:pPr algn="ctr">
              <a:lnSpc>
                <a:spcPts val="6200"/>
              </a:lnSpc>
            </a:pPr>
            <a:r>
              <a:rPr lang="sr-Cyrl-BA" sz="5500" spc="-320" dirty="0" smtClean="0">
                <a:solidFill>
                  <a:schemeClr val="tx1"/>
                </a:solidFill>
                <a:latin typeface="Open Sans 1"/>
              </a:rPr>
              <a:t>платни налози</a:t>
            </a:r>
            <a:endParaRPr lang="en-US" sz="5500" spc="-320" dirty="0">
              <a:solidFill>
                <a:schemeClr val="tx1"/>
              </a:solidFill>
              <a:latin typeface="Open Sans 1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5448300"/>
            <a:ext cx="7239000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794631" y="7658100"/>
            <a:ext cx="7239000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28800" y="5559544"/>
            <a:ext cx="601980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500" spc="-320" dirty="0" smtClean="0">
                <a:latin typeface="Open Sans 1"/>
              </a:rPr>
              <a:t>Готовински</a:t>
            </a:r>
            <a:endParaRPr lang="sr-Cyrl-BA" sz="5500" spc="-320" dirty="0">
              <a:latin typeface="Open Sans 1"/>
            </a:endParaRPr>
          </a:p>
          <a:p>
            <a:pPr algn="ctr">
              <a:lnSpc>
                <a:spcPts val="6200"/>
              </a:lnSpc>
            </a:pPr>
            <a:r>
              <a:rPr lang="sr-Cyrl-BA" sz="5500" spc="-320" dirty="0">
                <a:latin typeface="Open Sans 1"/>
              </a:rPr>
              <a:t>платни налози</a:t>
            </a:r>
            <a:endParaRPr lang="en-US" sz="5500" spc="-320" dirty="0">
              <a:latin typeface="Open Sans 1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80331" y="7769344"/>
            <a:ext cx="746760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4900" spc="-320" dirty="0" smtClean="0">
                <a:latin typeface="Open Sans 1"/>
              </a:rPr>
              <a:t>Специјални инструменти платног промета</a:t>
            </a:r>
            <a:endParaRPr lang="en-US" sz="4900" spc="-320" dirty="0"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337980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674906" y="1028700"/>
            <a:ext cx="13548187" cy="959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Рачуни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банака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sr-Cyrl-BA" sz="4200" spc="-268" dirty="0" smtClean="0">
                <a:solidFill>
                  <a:srgbClr val="191919"/>
                </a:solidFill>
                <a:latin typeface="Open Sans 1"/>
              </a:rPr>
              <a:t>Основни инструменти платног промета </a:t>
            </a: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Организовани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платни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промет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посредством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банке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sr-Cyrl-BA" sz="4200" spc="-268" dirty="0" smtClean="0">
                <a:solidFill>
                  <a:srgbClr val="191919"/>
                </a:solidFill>
                <a:latin typeface="Open Sans 1"/>
              </a:rPr>
              <a:t>односи се на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свакодневно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прекњижавање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платних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налога, </a:t>
            </a: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што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прије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што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тачније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рачун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основу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куповине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робе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услуга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других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финансијско</a:t>
            </a:r>
            <a:r>
              <a:rPr lang="sr-Cyrl-BA" sz="4200" spc="-268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-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кредитних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обавеза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иницијативу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налогу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платиоца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)</a:t>
            </a:r>
          </a:p>
          <a:p>
            <a:pPr>
              <a:lnSpc>
                <a:spcPts val="5208"/>
              </a:lnSpc>
            </a:pPr>
            <a:endParaRPr lang="en-US" sz="4200" spc="-268" dirty="0">
              <a:solidFill>
                <a:srgbClr val="191919"/>
              </a:solidFill>
              <a:latin typeface="Open Sans 1"/>
            </a:endParaRP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sr-Cyrl-BA" sz="4200" spc="-268" dirty="0" smtClean="0">
                <a:solidFill>
                  <a:srgbClr val="191919"/>
                </a:solidFill>
                <a:latin typeface="Open Sans 1"/>
              </a:rPr>
              <a:t>О свим промјенама на рачунима банка извјештава власнике (налогодавца и корисника) путем извода</a:t>
            </a:r>
            <a:endParaRPr lang="en-US" sz="4200" spc="-268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208"/>
              </a:lnSpc>
            </a:pPr>
            <a:endParaRPr lang="en-US" sz="4200" spc="-268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208"/>
              </a:lnSpc>
            </a:pPr>
            <a:endParaRPr lang="en-US" sz="4200" spc="-268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765233" y="1059434"/>
            <a:ext cx="13548187" cy="679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Рачуни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банака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208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sr-Cyrl-BA" sz="4200" spc="-268" dirty="0" err="1">
                <a:solidFill>
                  <a:srgbClr val="191919"/>
                </a:solidFill>
                <a:latin typeface="Open Sans 1"/>
              </a:rPr>
              <a:t>С</a:t>
            </a: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алдо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властитом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жиро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рачуну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банке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активан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а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туђем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жиро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рачуну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он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пасиван</a:t>
            </a:r>
            <a:endParaRPr lang="en-US" sz="4200" spc="-268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208"/>
              </a:lnSpc>
            </a:pPr>
            <a:endParaRPr lang="en-US" sz="4200" spc="-268" dirty="0">
              <a:solidFill>
                <a:srgbClr val="191919"/>
              </a:solidFill>
              <a:latin typeface="Open Sans 1"/>
            </a:endParaRP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Уплата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разних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прихода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књижи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страни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дугује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жиро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рачуну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а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платног промета (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банке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)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страни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потражује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.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Исплата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разних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расхода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жиро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књижи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супротно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платног промета (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банке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568350" y="2373884"/>
            <a:ext cx="13548187" cy="551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>
                <a:solidFill>
                  <a:srgbClr val="191919"/>
                </a:solidFill>
                <a:latin typeface="Open Sans 1"/>
              </a:rPr>
              <a:t>Безготовински (вирмански) платни налози</a:t>
            </a:r>
          </a:p>
          <a:p>
            <a:pPr algn="ctr">
              <a:lnSpc>
                <a:spcPts val="6200"/>
              </a:lnSpc>
            </a:pPr>
            <a:endParaRPr lang="en-US" sz="5000" spc="-320">
              <a:solidFill>
                <a:srgbClr val="191919"/>
              </a:solidFill>
              <a:latin typeface="Open Sans 1"/>
            </a:endParaRP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>
                <a:solidFill>
                  <a:srgbClr val="191919"/>
                </a:solidFill>
                <a:latin typeface="Open Sans 1"/>
              </a:rPr>
              <a:t>налози за пренос средстава са рачуна на рачун</a:t>
            </a: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>
                <a:solidFill>
                  <a:srgbClr val="191919"/>
                </a:solidFill>
                <a:latin typeface="Open Sans 1"/>
              </a:rPr>
              <a:t>доминантни у пракси</a:t>
            </a:r>
          </a:p>
          <a:p>
            <a:pPr>
              <a:lnSpc>
                <a:spcPts val="5208"/>
              </a:lnSpc>
            </a:pPr>
            <a:endParaRPr lang="en-US" sz="4200" spc="-268">
              <a:solidFill>
                <a:srgbClr val="191919"/>
              </a:solidFill>
              <a:latin typeface="Open Sans 1"/>
            </a:endParaRP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>
                <a:solidFill>
                  <a:srgbClr val="191919"/>
                </a:solidFill>
                <a:latin typeface="Open Sans 1"/>
              </a:rPr>
              <a:t>општи налог за пренос (вирман), </a:t>
            </a: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>
                <a:solidFill>
                  <a:srgbClr val="191919"/>
                </a:solidFill>
                <a:latin typeface="Open Sans 1"/>
              </a:rPr>
              <a:t>акцептни налог и </a:t>
            </a: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>
                <a:solidFill>
                  <a:srgbClr val="191919"/>
                </a:solidFill>
                <a:latin typeface="Open Sans 1"/>
              </a:rPr>
              <a:t>барирани чек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568350" y="1278772"/>
            <a:ext cx="13548187" cy="559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Општи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пренос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906780" lvl="1" indent="-453390">
              <a:lnSpc>
                <a:spcPts val="5208"/>
              </a:lnSpc>
              <a:buFont typeface="Arial"/>
              <a:buChar char="•"/>
            </a:pP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безготовински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инструмент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помоћу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кога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у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циљу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плаћања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изв</a:t>
            </a:r>
            <a:r>
              <a:rPr lang="sr-Cyrl-BA" sz="4200" spc="-268" dirty="0" smtClean="0">
                <a:solidFill>
                  <a:srgbClr val="191919"/>
                </a:solidFill>
                <a:latin typeface="Open Sans 1"/>
              </a:rPr>
              <a:t>ј</a:t>
            </a: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есних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новчаних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обавеза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00" spc="-268" dirty="0" err="1" smtClean="0">
                <a:solidFill>
                  <a:srgbClr val="191919"/>
                </a:solidFill>
                <a:latin typeface="Open Sans 1"/>
              </a:rPr>
              <a:t>вр</a:t>
            </a:r>
            <a:r>
              <a:rPr lang="sr-Cyrl-BA" sz="4200" spc="-268" dirty="0" smtClean="0">
                <a:solidFill>
                  <a:srgbClr val="191919"/>
                </a:solidFill>
                <a:latin typeface="Open Sans 1"/>
              </a:rPr>
              <a:t>ш</a:t>
            </a:r>
            <a:r>
              <a:rPr lang="en-US" sz="4200" spc="-268" dirty="0" smtClean="0">
                <a:solidFill>
                  <a:srgbClr val="191919"/>
                </a:solidFill>
                <a:latin typeface="Open Sans 1"/>
              </a:rPr>
              <a:t>и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пренос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жирорачуна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налогодавца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корисника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независно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од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тога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да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ли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воде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истог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или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различитог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00" spc="-268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4200" spc="-268" dirty="0">
                <a:solidFill>
                  <a:srgbClr val="191919"/>
                </a:solidFill>
                <a:latin typeface="Open Sans 1"/>
              </a:rPr>
              <a:t> платног промета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548187" cy="932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Општи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пренос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Примјер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: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издат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општи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пренос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А,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као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дужника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износ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100.000 КМ,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корист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Б,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као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корисника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чији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води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исте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банке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Овим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налогом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измирује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новчана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обавеза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основу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купљене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робе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књиговодству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имамо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: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А................100.000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Б................100.000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Књижење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преноса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новчаних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средстава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општим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налогом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за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пренос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са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жирорачуна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дужника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корисника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.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 Italics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 Itali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548187" cy="810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Општи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пренос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платна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операција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утицала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само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смањење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стања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новчаних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А и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повећање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стања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односних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Б. 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Укупна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обавеза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 (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банке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)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према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остала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промијенила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само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структура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: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повећале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обавезе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према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Б, 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смањиле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према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А.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8273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Акцептни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налог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инструмент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безготовинског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користи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случајевима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када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повјерилац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жели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сагласно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овлашћењима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осигурати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наплату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својих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потраживања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о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року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доспијећа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без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обзира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основу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акцептни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издаје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дужник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поред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осталих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елемената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уписује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датум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мјесто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издавања налога и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датум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његовог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доспијећа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потписује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овјерава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уручује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повјериоцу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1020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Акцептни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налог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Примјер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: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претпоставимо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 smtClean="0">
                <a:solidFill>
                  <a:srgbClr val="191919"/>
                </a:solidFill>
                <a:latin typeface="Open Sans 1"/>
              </a:rPr>
              <a:t>пов</a:t>
            </a:r>
            <a:r>
              <a:rPr lang="sr-Latn-BA" sz="3900" spc="-249" dirty="0" smtClean="0">
                <a:solidFill>
                  <a:srgbClr val="191919"/>
                </a:solidFill>
                <a:latin typeface="Open Sans 1"/>
              </a:rPr>
              <a:t>je</a:t>
            </a:r>
            <a:r>
              <a:rPr lang="en-US" sz="3900" spc="-249" dirty="0" err="1" smtClean="0">
                <a:solidFill>
                  <a:srgbClr val="191919"/>
                </a:solidFill>
                <a:latin typeface="Open Sans 1"/>
              </a:rPr>
              <a:t>рилац</a:t>
            </a:r>
            <a:r>
              <a:rPr lang="en-US" sz="3900" spc="-249" dirty="0" smtClean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поднио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акцептни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наплату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о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року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доспијећа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кога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води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дужника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А).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Акцептни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примљен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основу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продате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робе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износу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60.000 КМ.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А и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Б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воде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истог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промета.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Евидентирање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промета: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А.................60.000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Б.................60.000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Књижење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наплате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Italics"/>
              </a:rPr>
              <a:t>акцептног</a:t>
            </a:r>
            <a:r>
              <a:rPr lang="en-US" sz="3900" spc="-249" dirty="0">
                <a:solidFill>
                  <a:srgbClr val="191919"/>
                </a:solidFill>
                <a:latin typeface="Open Sans 1 Italics"/>
              </a:rPr>
              <a:t> налога.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 Italics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16229" y="-7615160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608465" y="1783754"/>
            <a:ext cx="9665099" cy="235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470">
                <a:solidFill>
                  <a:srgbClr val="191919"/>
                </a:solidFill>
                <a:latin typeface="Gotham Bold"/>
              </a:rPr>
              <a:t>Платни промет је скуп свих плаћања независно од основа</a:t>
            </a:r>
          </a:p>
          <a:p>
            <a:pPr algn="ctr">
              <a:lnSpc>
                <a:spcPts val="6200"/>
              </a:lnSpc>
            </a:pPr>
            <a:r>
              <a:rPr lang="en-US" sz="5000" spc="-470">
                <a:solidFill>
                  <a:srgbClr val="191919"/>
                </a:solidFill>
                <a:latin typeface="Gotham Bold"/>
              </a:rPr>
              <a:t>и начина извршења.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267200" y="5990105"/>
            <a:ext cx="331028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191919"/>
                </a:solidFill>
                <a:latin typeface="Open Sans 1 Bold"/>
              </a:rPr>
              <a:t>међународни</a:t>
            </a:r>
            <a:endParaRPr lang="en-US" sz="3399" dirty="0">
              <a:solidFill>
                <a:srgbClr val="191919"/>
              </a:solidFill>
              <a:latin typeface="Open Sans 1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018478" y="4924469"/>
            <a:ext cx="291672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191919"/>
                </a:solidFill>
                <a:latin typeface="Open Sans 1 Bold"/>
              </a:rPr>
              <a:t>унутрашњи</a:t>
            </a:r>
            <a:endParaRPr lang="en-US" sz="3399" dirty="0">
              <a:solidFill>
                <a:srgbClr val="191919"/>
              </a:solidFill>
              <a:latin typeface="Open Sans 1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921624" y="7119356"/>
            <a:ext cx="6222376" cy="107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3"/>
              </a:lnSpc>
            </a:pPr>
            <a:r>
              <a:rPr lang="en-US" sz="3399">
                <a:solidFill>
                  <a:srgbClr val="191919"/>
                </a:solidFill>
                <a:latin typeface="Open Sans 1"/>
              </a:rPr>
              <a:t>сва плаћања између земаља у страној валути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091044" y="6059414"/>
            <a:ext cx="6517701" cy="107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3"/>
              </a:lnSpc>
            </a:pPr>
            <a:r>
              <a:rPr lang="en-US" sz="3399">
                <a:solidFill>
                  <a:srgbClr val="191919"/>
                </a:solidFill>
                <a:latin typeface="Open Sans 1"/>
              </a:rPr>
              <a:t>сва плаћања у границама једне земље у домаћој валути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705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Чек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вриједносни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папир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издат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строго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прописаној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законској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форми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Bold"/>
              </a:rPr>
              <a:t>издавалац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трасант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)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безусловни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 Bold"/>
              </a:rPr>
              <a:t>банци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трасату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)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терет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депонованих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новчаних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исплати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особи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чију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корист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издат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3900" spc="-249" dirty="0" err="1">
                <a:solidFill>
                  <a:srgbClr val="191919"/>
                </a:solidFill>
                <a:latin typeface="Open Sans 1 Bold"/>
              </a:rPr>
              <a:t>ремитенту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)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назначену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вредност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данас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мање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употреби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971800" y="7616183"/>
            <a:ext cx="8610599" cy="16267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1005" lvl="1">
              <a:lnSpc>
                <a:spcPts val="4836"/>
              </a:lnSpc>
            </a:pPr>
            <a:r>
              <a:rPr lang="sr-Cyrl-BA" sz="3900" spc="-249" dirty="0" smtClean="0">
                <a:solidFill>
                  <a:srgbClr val="191919"/>
                </a:solidFill>
                <a:latin typeface="Open Sans 1"/>
              </a:rPr>
              <a:t>Да ли се чековима тргује на берзи?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kradeni čekovi-lopov uhvaćen a vi ipak plaćate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33500"/>
            <a:ext cx="13682131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10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836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Барирани ч</a:t>
            </a:r>
            <a:r>
              <a:rPr lang="en-US" sz="5000" spc="-320" dirty="0" err="1" smtClean="0">
                <a:solidFill>
                  <a:srgbClr val="191919"/>
                </a:solidFill>
                <a:latin typeface="Open Sans 1"/>
              </a:rPr>
              <a:t>ек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готовински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прецртан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двjема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косим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паралелним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линијама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доњег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лијевог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горњи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десни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угао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како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онемогућило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ималац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изврши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њихову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наплату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 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Ималац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корисник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)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барираног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може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искористити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само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тај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начин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што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ће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поднијети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своме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ће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му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умјесто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исплате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извршити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одобрење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713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Готовински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платни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налози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Готовински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или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благајнички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издаје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трасат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као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учесник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платном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промету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кад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терет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свог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налаже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исплату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одређеног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износа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новчаних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исплата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зарада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подизање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др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.)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одређеном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лицу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или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доносиоцу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533208" y="1925826"/>
            <a:ext cx="907318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Готовински</a:t>
            </a:r>
            <a:r>
              <a:rPr lang="en-US" sz="399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или</a:t>
            </a:r>
            <a:r>
              <a:rPr lang="en-US" sz="399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благајнички</a:t>
            </a:r>
            <a:r>
              <a:rPr lang="en-US" sz="399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999" dirty="0" err="1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чек</a:t>
            </a:r>
            <a:endParaRPr lang="en-US" sz="3999" dirty="0">
              <a:solidFill>
                <a:srgbClr val="191919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971800" y="7616183"/>
            <a:ext cx="7467599" cy="16267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1005" lvl="1">
              <a:lnSpc>
                <a:spcPts val="4836"/>
              </a:lnSpc>
            </a:pPr>
            <a:r>
              <a:rPr lang="sr-Cyrl-BA" sz="3900" spc="-249" dirty="0" smtClean="0">
                <a:solidFill>
                  <a:srgbClr val="191919"/>
                </a:solidFill>
                <a:latin typeface="Open Sans 1"/>
              </a:rPr>
              <a:t>Готовински чек и уплатница?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871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Готовински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платни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налози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Претпоставимо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готовинским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чеком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подигнуто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једног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комитента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10.000 КМ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потребе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исплате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трошкова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горива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путничке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аутомобиле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</a:t>
            </a: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Ова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платна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операција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ће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дневнику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прокњижити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следећи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начин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: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............................10.000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.............................10.000</a:t>
            </a:r>
          </a:p>
          <a:p>
            <a:pPr>
              <a:lnSpc>
                <a:spcPts val="4836"/>
              </a:lnSpc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Књижење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подизања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свог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готовинским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чеком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1024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Општа</a:t>
            </a:r>
            <a:r>
              <a:rPr lang="en-US" sz="5000" spc="-32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320" dirty="0" err="1">
                <a:solidFill>
                  <a:srgbClr val="191919"/>
                </a:solidFill>
                <a:latin typeface="Open Sans 1"/>
              </a:rPr>
              <a:t>уплатница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готовински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инструмент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примењује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при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свим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плаћањима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када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платац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нема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корисник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5952"/>
              </a:lnSpc>
            </a:pPr>
            <a:r>
              <a:rPr lang="en-US" sz="4800" spc="-307" dirty="0" err="1">
                <a:solidFill>
                  <a:srgbClr val="191919"/>
                </a:solidFill>
                <a:latin typeface="Open Sans 1"/>
              </a:rPr>
              <a:t>Упутница</a:t>
            </a:r>
            <a:endParaRPr lang="en-US" sz="4800" spc="-307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4800" spc="-307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готовински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инструмент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помоћу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налогодавац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отворен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врши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терет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овог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исплате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готову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онима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физичким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или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павним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лицима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)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који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немају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отворене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одговарајуће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рачуне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код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3900" spc="-24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3900" spc="-249" dirty="0">
                <a:solidFill>
                  <a:srgbClr val="191919"/>
                </a:solidFill>
                <a:latin typeface="Open Sans 1"/>
              </a:rPr>
              <a:t> платног промета</a:t>
            </a: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platnica Virman - Defter-kome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5775"/>
            <a:ext cx="15468600" cy="97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64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49375" y="4610100"/>
            <a:ext cx="10189250" cy="18723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sr-Cyrl-BA" sz="5199" dirty="0" smtClean="0">
                <a:latin typeface="Open Sans 1 Bold"/>
              </a:rPr>
              <a:t>Специјални инструменти</a:t>
            </a:r>
          </a:p>
          <a:p>
            <a:pPr algn="ctr">
              <a:lnSpc>
                <a:spcPts val="7279"/>
              </a:lnSpc>
            </a:pPr>
            <a:r>
              <a:rPr lang="sr-Cyrl-BA" sz="5199" dirty="0">
                <a:latin typeface="Open Sans 1 Bold"/>
              </a:rPr>
              <a:t>п</a:t>
            </a:r>
            <a:r>
              <a:rPr lang="sr-Cyrl-BA" sz="5199" dirty="0" smtClean="0">
                <a:latin typeface="Open Sans 1 Bold"/>
              </a:rPr>
              <a:t>латног промета</a:t>
            </a:r>
            <a:endParaRPr lang="en-US" sz="5199" dirty="0">
              <a:latin typeface="Open Sans 1 Bold"/>
            </a:endParaRPr>
          </a:p>
        </p:txBody>
      </p:sp>
    </p:spTree>
    <p:extLst>
      <p:ext uri="{BB962C8B-B14F-4D97-AF65-F5344CB8AC3E}">
        <p14:creationId xmlns:p14="http://schemas.microsoft.com/office/powerpoint/2010/main" val="358676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1" y="881890"/>
            <a:ext cx="13457868" cy="756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Акредитив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Специјални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инструмент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 платног промета којим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се по налогу налогодавца на терет његовог жирорачуна ставља на располагање одређени износ новчаних средстава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одређеном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кориснику (правном или физичком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лицу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) уз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одређене услове </a:t>
            </a:r>
          </a:p>
          <a:p>
            <a:pPr marL="421005" lvl="1">
              <a:lnSpc>
                <a:spcPts val="4836"/>
              </a:lnSpc>
            </a:pPr>
            <a:endParaRPr lang="ru-RU" sz="3900" spc="-249" dirty="0" smtClean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Лични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, документарни или робни, опозиви и неопозиви и перманентни 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1219451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867529" cy="9412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Акредитив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Л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ични - исплата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није условљена испуњењем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одређених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услова. </a:t>
            </a:r>
            <a:endParaRPr lang="ru-RU" sz="3900" spc="-249" dirty="0" smtClean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Д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окументарни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или робни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– корисник, 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да би могао располагати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њиме,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подноси банци као носиоцу платног промета одговарајућу документацију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(нпр. фактура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, товарни лист, коносман и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сл.)</a:t>
            </a: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Опозиви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– налогодавац га може опозвати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кад хоће без сагласности корисника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акредитива</a:t>
            </a: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Неопозиви – не може се опозвати без пристанка корисника</a:t>
            </a: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Перманентни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- обнавља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се дневно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, недељно, петанаестодневно или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мјесечно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до истека рока трајања</a:t>
            </a: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175255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474696" y="2784475"/>
            <a:ext cx="11338607" cy="4737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Под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унутрашњим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платним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прометом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ужем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смислу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подразумијевају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сва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плаћања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chemeClr val="accent6">
                    <a:lumMod val="50000"/>
                  </a:schemeClr>
                </a:solidFill>
                <a:latin typeface="Open Sans 1"/>
              </a:rPr>
              <a:t>унутар</a:t>
            </a:r>
            <a:r>
              <a:rPr lang="en-US" sz="5000" spc="-200" dirty="0">
                <a:solidFill>
                  <a:schemeClr val="accent6">
                    <a:lumMod val="50000"/>
                  </a:schemeClr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chemeClr val="accent6">
                    <a:lumMod val="50000"/>
                  </a:schemeClr>
                </a:solidFill>
                <a:latin typeface="Open Sans 1"/>
              </a:rPr>
              <a:t>једне</a:t>
            </a:r>
            <a:r>
              <a:rPr lang="en-US" sz="5000" spc="-200" dirty="0">
                <a:solidFill>
                  <a:schemeClr val="accent6">
                    <a:lumMod val="50000"/>
                  </a:schemeClr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chemeClr val="accent6">
                    <a:lumMod val="50000"/>
                  </a:schemeClr>
                </a:solidFill>
                <a:latin typeface="Open Sans 1"/>
              </a:rPr>
              <a:t>земље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која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обављају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chemeClr val="accent6">
                    <a:lumMod val="50000"/>
                  </a:schemeClr>
                </a:solidFill>
                <a:latin typeface="Open Sans 1"/>
              </a:rPr>
              <a:t>организован</a:t>
            </a:r>
            <a:r>
              <a:rPr lang="en-US" sz="5000" spc="-200" dirty="0">
                <a:solidFill>
                  <a:schemeClr val="accent6">
                    <a:lumMod val="50000"/>
                  </a:schemeClr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начин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посредством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одговарајуће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chemeClr val="accent6">
                    <a:lumMod val="50000"/>
                  </a:schemeClr>
                </a:solidFill>
                <a:latin typeface="Open Sans 1"/>
              </a:rPr>
              <a:t>институције</a:t>
            </a:r>
            <a:endParaRPr lang="en-US" sz="5000" spc="-200" dirty="0">
              <a:solidFill>
                <a:schemeClr val="accent6">
                  <a:lumMod val="50000"/>
                </a:schemeClr>
              </a:solidFill>
              <a:latin typeface="Open Sans 1"/>
            </a:endParaRPr>
          </a:p>
          <a:p>
            <a:pPr algn="ctr">
              <a:lnSpc>
                <a:spcPts val="6200"/>
              </a:lnSpc>
            </a:pP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као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5000" spc="-200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5000" spc="-200" dirty="0">
                <a:solidFill>
                  <a:srgbClr val="191919"/>
                </a:solidFill>
                <a:latin typeface="Open Sans 1"/>
              </a:rPr>
              <a:t> платног промета.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KREDITIV: NAJSIGURNIJI NAČIN PLAĆANJA ROBE U KINI - Partner in Ch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0"/>
            <a:ext cx="10286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891496" y="462907"/>
            <a:ext cx="14841706" cy="10643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Акредитив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Од једног комитента као налогодавца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банка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је примила налог за отварање документарног акредитива на износ од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80.000 КМ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у корист другог комитента чији се жирорачун такође води код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исте банке.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Корисник акредитива је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поднио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банци одговарајућу документацију (товарни лист), и извршена је исплата новчаних средстава по акредитиву у корист његовог жирорачуна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.</a:t>
            </a:r>
          </a:p>
          <a:p>
            <a:pPr marL="421005" lvl="1">
              <a:lnSpc>
                <a:spcPts val="4836"/>
              </a:lnSpc>
            </a:pPr>
            <a:endParaRPr lang="ru-RU" sz="3900" spc="-249" dirty="0" smtClean="0">
              <a:solidFill>
                <a:srgbClr val="191919"/>
              </a:solidFill>
              <a:latin typeface="Open Sans 1"/>
            </a:endParaRPr>
          </a:p>
          <a:p>
            <a:pPr marL="421005" lvl="1">
              <a:lnSpc>
                <a:spcPts val="4836"/>
              </a:lnSpc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.........................................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80.000</a:t>
            </a:r>
          </a:p>
          <a:p>
            <a:pPr marL="421005" lvl="1">
              <a:lnSpc>
                <a:spcPts val="4836"/>
              </a:lnSpc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Домаћи акредитиви ......................80.000</a:t>
            </a:r>
          </a:p>
          <a:p>
            <a:pPr marL="421005" lvl="1">
              <a:lnSpc>
                <a:spcPts val="4836"/>
              </a:lnSpc>
            </a:pPr>
            <a:r>
              <a:rPr lang="ru-RU" sz="3900" i="1" spc="-249" dirty="0">
                <a:solidFill>
                  <a:srgbClr val="191919"/>
                </a:solidFill>
                <a:latin typeface="Open Sans 1"/>
              </a:rPr>
              <a:t>Књижење отварање </a:t>
            </a:r>
            <a:r>
              <a:rPr lang="ru-RU" sz="3900" i="1" spc="-249" dirty="0" smtClean="0">
                <a:solidFill>
                  <a:srgbClr val="191919"/>
                </a:solidFill>
                <a:latin typeface="Open Sans 1"/>
              </a:rPr>
              <a:t>акредитива</a:t>
            </a:r>
            <a:endParaRPr lang="ru-RU" sz="3900" i="1" spc="-249" dirty="0">
              <a:solidFill>
                <a:srgbClr val="191919"/>
              </a:solidFill>
              <a:latin typeface="Open Sans 1"/>
            </a:endParaRPr>
          </a:p>
          <a:p>
            <a:pPr marL="421005" lvl="1">
              <a:lnSpc>
                <a:spcPts val="4836"/>
              </a:lnSpc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Домаћи акредитиви ......................80.000</a:t>
            </a:r>
          </a:p>
          <a:p>
            <a:pPr marL="421005" lvl="1">
              <a:lnSpc>
                <a:spcPts val="4836"/>
              </a:lnSpc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.........................................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80.000</a:t>
            </a:r>
          </a:p>
          <a:p>
            <a:pPr marL="421005" lvl="1">
              <a:lnSpc>
                <a:spcPts val="4836"/>
              </a:lnSpc>
            </a:pPr>
            <a:r>
              <a:rPr lang="ru-RU" sz="3900" i="1" spc="-249" dirty="0">
                <a:solidFill>
                  <a:srgbClr val="191919"/>
                </a:solidFill>
                <a:latin typeface="Open Sans 1"/>
              </a:rPr>
              <a:t>Књижење исплате новчаних средстава по акредитиву</a:t>
            </a:r>
          </a:p>
          <a:p>
            <a:pPr marL="421005" lvl="1"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11342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867529" cy="633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Циркуларно кредитно писмо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инструмент платног промета који банке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издају свом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комитенту да код једне или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више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банака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може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подизати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новац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или вршити безготовинска плаћања до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одређеног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износа у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одређеном </a:t>
            </a: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временском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року</a:t>
            </a:r>
          </a:p>
          <a:p>
            <a:pPr marL="421005" lvl="1">
              <a:lnSpc>
                <a:spcPts val="4836"/>
              </a:lnSpc>
            </a:pPr>
            <a:endParaRPr lang="ru-RU" sz="3900" spc="-249" dirty="0" smtClean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900" spc="-249" dirty="0">
                <a:solidFill>
                  <a:srgbClr val="191919"/>
                </a:solidFill>
                <a:latin typeface="Open Sans 1"/>
              </a:rPr>
              <a:t>три субјекта: банка као издавалац циркуларног кредитног писма, комитент или корисник и банка као </a:t>
            </a:r>
            <a:r>
              <a:rPr lang="ru-RU" sz="3900" spc="-249" dirty="0" smtClean="0">
                <a:solidFill>
                  <a:srgbClr val="191919"/>
                </a:solidFill>
                <a:latin typeface="Open Sans 1"/>
              </a:rPr>
              <a:t>исплатно мјесто</a:t>
            </a:r>
            <a:endParaRPr lang="en-US" sz="3900" spc="-249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3900" spc="-249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22301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867529" cy="6950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Циркуларно кредитно писмо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Банка је </a:t>
            </a:r>
            <a:r>
              <a:rPr lang="ru-RU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примила налог од </a:t>
            </a: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комитента </a:t>
            </a:r>
            <a:r>
              <a:rPr lang="ru-RU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за издавање циркуларног кредитног писма на износ од </a:t>
            </a: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30.000 КМ </a:t>
            </a:r>
            <a:r>
              <a:rPr lang="ru-RU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на терет жирорачуна за безготовинска </a:t>
            </a: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плаћања</a:t>
            </a:r>
            <a:r>
              <a:rPr lang="ru-RU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. Плаћене су туристичке услуге путем овог писма у износу од 25.000 </a:t>
            </a: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КМ. </a:t>
            </a:r>
            <a:r>
              <a:rPr lang="ru-RU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Ликвидирано је (извршено је гашење) датог писма пошто га корисник не жели </a:t>
            </a: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више </a:t>
            </a:r>
            <a:r>
              <a:rPr lang="ru-RU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користити. Код исте банке се води жирорачун корисника циркуларног кредитног писма и давалаца туристичких услуга.</a:t>
            </a:r>
            <a:endParaRPr lang="en-US" sz="3800" spc="-249" dirty="0">
              <a:solidFill>
                <a:srgbClr val="191919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636228" y="910465"/>
            <a:ext cx="13867529" cy="7745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Циркуларно кредитно писмо</a:t>
            </a: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sr-Cyrl-BA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.......................................................</a:t>
            </a: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30.000</a:t>
            </a:r>
          </a:p>
          <a:p>
            <a:pPr>
              <a:lnSpc>
                <a:spcPts val="4836"/>
              </a:lnSpc>
            </a:pP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Циркуларна кредитна писма  ...............30.000</a:t>
            </a:r>
          </a:p>
          <a:p>
            <a:pPr>
              <a:lnSpc>
                <a:spcPts val="4836"/>
              </a:lnSpc>
            </a:pPr>
            <a:r>
              <a:rPr lang="sr-Cyrl-BA" sz="3800" i="1" spc="-320" dirty="0">
                <a:solidFill>
                  <a:srgbClr val="191919"/>
                </a:solidFill>
                <a:latin typeface="Open Sans 1"/>
              </a:rPr>
              <a:t>Књижење издавања циркуларног кредитног </a:t>
            </a:r>
            <a:r>
              <a:rPr lang="sr-Cyrl-BA" sz="3800" i="1" spc="-320" dirty="0" smtClean="0">
                <a:solidFill>
                  <a:srgbClr val="191919"/>
                </a:solidFill>
                <a:latin typeface="Open Sans 1"/>
              </a:rPr>
              <a:t>писма</a:t>
            </a:r>
            <a:endParaRPr lang="sr-Cyrl-BA" sz="3800" i="1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Циркуларна кредитна писма  ...............25.000</a:t>
            </a:r>
          </a:p>
          <a:p>
            <a:pPr>
              <a:lnSpc>
                <a:spcPts val="4836"/>
              </a:lnSpc>
            </a:pP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sr-Cyrl-BA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........................................................</a:t>
            </a: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25.000</a:t>
            </a:r>
          </a:p>
          <a:p>
            <a:pPr>
              <a:lnSpc>
                <a:spcPts val="4836"/>
              </a:lnSpc>
            </a:pPr>
            <a:r>
              <a:rPr lang="sr-Cyrl-BA" sz="3800" i="1" spc="-320" dirty="0">
                <a:solidFill>
                  <a:srgbClr val="191919"/>
                </a:solidFill>
                <a:latin typeface="Open Sans 1"/>
              </a:rPr>
              <a:t>Књижење плаћања циркуларног кредитног писма за безготовинска плаћања</a:t>
            </a:r>
          </a:p>
          <a:p>
            <a:pPr>
              <a:lnSpc>
                <a:spcPts val="4836"/>
              </a:lnSpc>
            </a:pP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Циркуларна кредитна писма  ................5.000</a:t>
            </a:r>
          </a:p>
          <a:p>
            <a:pPr>
              <a:lnSpc>
                <a:spcPts val="4836"/>
              </a:lnSpc>
            </a:pP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sr-Cyrl-BA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........................................................</a:t>
            </a:r>
            <a:r>
              <a:rPr lang="sr-Cyrl-BA" sz="3800" spc="-320" dirty="0">
                <a:solidFill>
                  <a:srgbClr val="191919"/>
                </a:solidFill>
                <a:latin typeface="Open Sans 1"/>
              </a:rPr>
              <a:t>5.000</a:t>
            </a:r>
          </a:p>
          <a:p>
            <a:pPr>
              <a:lnSpc>
                <a:spcPts val="4836"/>
              </a:lnSpc>
            </a:pPr>
            <a:r>
              <a:rPr lang="sr-Cyrl-BA" sz="3800" i="1" spc="-320" dirty="0">
                <a:solidFill>
                  <a:srgbClr val="191919"/>
                </a:solidFill>
                <a:latin typeface="Open Sans 1"/>
              </a:rPr>
              <a:t>Књижење гашења циркуларног кредитног </a:t>
            </a:r>
            <a:r>
              <a:rPr lang="sr-Cyrl-BA" sz="3800" i="1" spc="-320" dirty="0" smtClean="0">
                <a:solidFill>
                  <a:srgbClr val="191919"/>
                </a:solidFill>
                <a:latin typeface="Open Sans 1"/>
              </a:rPr>
              <a:t>писма</a:t>
            </a:r>
            <a:endParaRPr lang="en-US" sz="3800" i="1" spc="-320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37397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294833" cy="7566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Кредитна картица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Средство плаћања у широкој употреби</a:t>
            </a:r>
          </a:p>
          <a:p>
            <a:pPr marL="842010" lvl="1" indent="-421005">
              <a:lnSpc>
                <a:spcPts val="4836"/>
              </a:lnSpc>
              <a:buFont typeface="Arial"/>
              <a:buChar char="•"/>
            </a:pPr>
            <a:r>
              <a:rPr lang="ru-RU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Бенефити за све укључене субјекте:</a:t>
            </a:r>
          </a:p>
          <a:p>
            <a:pPr marL="1299210" lvl="2" indent="-421005">
              <a:lnSpc>
                <a:spcPts val="4836"/>
              </a:lnSpc>
              <a:buFont typeface="Arial"/>
              <a:buChar char="•"/>
            </a:pPr>
            <a:r>
              <a:rPr lang="ru-RU" sz="3800" b="1" spc="-24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Ималац кредитне картице </a:t>
            </a:r>
            <a:r>
              <a:rPr lang="ru-RU" sz="3800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- на </a:t>
            </a:r>
            <a:r>
              <a:rPr lang="ru-RU" sz="3800" spc="-24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једноставан начин и уз повољне услове користи </a:t>
            </a:r>
            <a:r>
              <a:rPr lang="ru-RU" sz="3800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картицу као </a:t>
            </a:r>
            <a:r>
              <a:rPr lang="ru-RU" sz="3800" spc="-24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посебан вид потрошачког </a:t>
            </a:r>
            <a:r>
              <a:rPr lang="ru-RU" sz="3800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кредита</a:t>
            </a:r>
          </a:p>
          <a:p>
            <a:pPr marL="1299210" lvl="2" indent="-421005">
              <a:lnSpc>
                <a:spcPts val="4836"/>
              </a:lnSpc>
              <a:buFont typeface="Arial"/>
              <a:buChar char="•"/>
            </a:pPr>
            <a:r>
              <a:rPr lang="ru-RU" sz="3800" b="1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Продавац робе и </a:t>
            </a:r>
            <a:r>
              <a:rPr lang="ru-RU" sz="3800" b="1" spc="-24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услуга </a:t>
            </a:r>
            <a:r>
              <a:rPr lang="ru-RU" sz="3800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- знатно повећање промета </a:t>
            </a:r>
          </a:p>
          <a:p>
            <a:pPr marL="1299210" lvl="2" indent="-421005">
              <a:lnSpc>
                <a:spcPts val="4836"/>
              </a:lnSpc>
              <a:buFont typeface="Arial"/>
              <a:buChar char="•"/>
            </a:pPr>
            <a:r>
              <a:rPr lang="ru-RU" sz="3800" b="1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Издаваоци</a:t>
            </a:r>
            <a:r>
              <a:rPr lang="ru-RU" sz="3800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- зарада </a:t>
            </a:r>
            <a:r>
              <a:rPr lang="ru-RU" sz="3800" spc="-24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по основу камате и чланарине од власника кредитне картице и </a:t>
            </a:r>
            <a:r>
              <a:rPr lang="ru-RU" sz="3800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провизија </a:t>
            </a:r>
            <a:r>
              <a:rPr lang="ru-RU" sz="3800" spc="-24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у процентима од </a:t>
            </a:r>
            <a:r>
              <a:rPr lang="ru-RU" sz="3800" spc="-249" dirty="0" smtClean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вриједности </a:t>
            </a:r>
            <a:r>
              <a:rPr lang="ru-RU" sz="3800" spc="-249" dirty="0">
                <a:solidFill>
                  <a:srgbClr val="191919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исплаћених фактура продавцима за продату робу и услуге.</a:t>
            </a:r>
            <a:endParaRPr lang="en-US" sz="3800" spc="-249" dirty="0">
              <a:solidFill>
                <a:srgbClr val="191919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2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294833" cy="8361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Кредитна картица</a:t>
            </a: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571500" indent="-571500">
              <a:lnSpc>
                <a:spcPts val="4836"/>
              </a:lnSpc>
              <a:buFont typeface="Arial" panose="020B0604020202020204" pitchFamily="34" charset="0"/>
              <a:buChar char="•"/>
            </a:pP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Банка је уговорила 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са једним грађанином потрошачки кредит који ће се реализовати путем кредитне картице до максималног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износа 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од 60.000 дин.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Камата 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на искоришћени износ кредита је 6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% р.а. 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Обрачунавање се врши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мјесечно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. Провизију од 5.000 дин. уплатио је у готову ималац кредитне картице. Од продавца робе и услуга се наплаћује 2% провизије од оствареног промета путем кредитних картица. Ималац кредитне картице у току (првог) месеца купио је робу и услуге у износу од 10.000 дин. Извршена је наплата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поднијетих 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рачуна од стране продавца робе и услуга, као и обрачун са имаоцем кредтине картице.</a:t>
            </a:r>
            <a:endParaRPr lang="en-US" sz="3800" spc="-320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34754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294833" cy="918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Кредитна картица</a:t>
            </a:r>
          </a:p>
          <a:p>
            <a:pPr algn="ctr">
              <a:lnSpc>
                <a:spcPts val="6200"/>
              </a:lnSpc>
            </a:pPr>
            <a:endParaRPr lang="sr-Cyrl-BA" sz="3800" spc="-320" dirty="0" smtClean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3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Готовина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5.000</a:t>
            </a:r>
          </a:p>
          <a:p>
            <a:pPr>
              <a:lnSpc>
                <a:spcPts val="53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Приходи од провизије од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издатих кредитних 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картица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...........................................................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5.000</a:t>
            </a:r>
          </a:p>
          <a:p>
            <a:pPr>
              <a:lnSpc>
                <a:spcPts val="5300"/>
              </a:lnSpc>
            </a:pPr>
            <a:r>
              <a:rPr lang="ru-RU" sz="3800" i="1" spc="-320" dirty="0">
                <a:solidFill>
                  <a:srgbClr val="191919"/>
                </a:solidFill>
                <a:latin typeface="Open Sans 1"/>
              </a:rPr>
              <a:t>Књижење провизије од </a:t>
            </a:r>
            <a:r>
              <a:rPr lang="ru-RU" sz="3800" i="1" spc="-320" dirty="0" smtClean="0">
                <a:solidFill>
                  <a:srgbClr val="191919"/>
                </a:solidFill>
                <a:latin typeface="Open Sans 1"/>
              </a:rPr>
              <a:t>издатих </a:t>
            </a:r>
            <a:r>
              <a:rPr lang="ru-RU" sz="3800" i="1" spc="-320" dirty="0">
                <a:solidFill>
                  <a:srgbClr val="191919"/>
                </a:solidFill>
                <a:latin typeface="Open Sans 1"/>
              </a:rPr>
              <a:t>кредитних картица</a:t>
            </a:r>
          </a:p>
          <a:p>
            <a:pPr>
              <a:lnSpc>
                <a:spcPts val="53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Текући рачун..........................10.000</a:t>
            </a:r>
          </a:p>
          <a:p>
            <a:pPr>
              <a:lnSpc>
                <a:spcPts val="53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Жирорачун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................................9.800</a:t>
            </a:r>
            <a:endParaRPr lang="ru-RU" sz="38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3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Приходи од провизија од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издатих кредитних картица</a:t>
            </a:r>
          </a:p>
          <a:p>
            <a:pPr>
              <a:lnSpc>
                <a:spcPts val="5300"/>
              </a:lnSpc>
            </a:pP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...............................................................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200</a:t>
            </a:r>
          </a:p>
          <a:p>
            <a:pPr>
              <a:lnSpc>
                <a:spcPts val="5300"/>
              </a:lnSpc>
            </a:pPr>
            <a:r>
              <a:rPr lang="ru-RU" sz="3800" i="1" spc="-320" dirty="0">
                <a:solidFill>
                  <a:srgbClr val="191919"/>
                </a:solidFill>
                <a:latin typeface="Open Sans 1"/>
              </a:rPr>
              <a:t>Књижење исплате рачуна за купљену робу и услуге на кредитне картице</a:t>
            </a:r>
          </a:p>
          <a:p>
            <a:pPr>
              <a:lnSpc>
                <a:spcPts val="6200"/>
              </a:lnSpc>
            </a:pPr>
            <a:endParaRPr lang="en-US" sz="3800" spc="-320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19936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294833" cy="795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Кредитна картица</a:t>
            </a:r>
          </a:p>
          <a:p>
            <a:pPr algn="ctr">
              <a:lnSpc>
                <a:spcPts val="6200"/>
              </a:lnSpc>
            </a:pPr>
            <a:endParaRPr lang="sr-Cyrl-BA" sz="3800" spc="-320" dirty="0" smtClean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59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Текући рачун 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50</a:t>
            </a:r>
          </a:p>
          <a:p>
            <a:pPr>
              <a:lnSpc>
                <a:spcPts val="59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Приходи од камата од издатих</a:t>
            </a:r>
          </a:p>
          <a:p>
            <a:pPr>
              <a:lnSpc>
                <a:spcPts val="59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кредитних картица..........................50</a:t>
            </a:r>
          </a:p>
          <a:p>
            <a:pPr>
              <a:lnSpc>
                <a:spcPts val="5900"/>
              </a:lnSpc>
            </a:pPr>
            <a:r>
              <a:rPr lang="ru-RU" sz="3800" i="1" spc="-320" dirty="0">
                <a:solidFill>
                  <a:srgbClr val="191919"/>
                </a:solidFill>
                <a:latin typeface="Open Sans 1"/>
              </a:rPr>
              <a:t>Књижење камате од издатих кредитних картица</a:t>
            </a:r>
          </a:p>
          <a:p>
            <a:pPr>
              <a:lnSpc>
                <a:spcPts val="59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Готовина   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.....................................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10.050</a:t>
            </a:r>
          </a:p>
          <a:p>
            <a:pPr>
              <a:lnSpc>
                <a:spcPts val="5900"/>
              </a:lnSpc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Текући рачун</a:t>
            </a:r>
            <a:r>
              <a:rPr lang="ru-RU" sz="3800" spc="-320" dirty="0" smtClean="0">
                <a:solidFill>
                  <a:srgbClr val="191919"/>
                </a:solidFill>
                <a:latin typeface="Open Sans 1"/>
              </a:rPr>
              <a:t>...............................</a:t>
            </a: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10.050</a:t>
            </a:r>
          </a:p>
          <a:p>
            <a:pPr>
              <a:lnSpc>
                <a:spcPts val="5900"/>
              </a:lnSpc>
            </a:pPr>
            <a:r>
              <a:rPr lang="ru-RU" sz="3800" i="1" spc="-320" dirty="0">
                <a:solidFill>
                  <a:srgbClr val="191919"/>
                </a:solidFill>
                <a:latin typeface="Open Sans 1"/>
              </a:rPr>
              <a:t>Књижење наплате потраживања од ималаца кредитне </a:t>
            </a:r>
            <a:r>
              <a:rPr lang="ru-RU" sz="3800" i="1" spc="-320" dirty="0" smtClean="0">
                <a:solidFill>
                  <a:srgbClr val="191919"/>
                </a:solidFill>
                <a:latin typeface="Open Sans 1"/>
              </a:rPr>
              <a:t>картице</a:t>
            </a:r>
            <a:endParaRPr lang="ru-RU" sz="3800" i="1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6200"/>
              </a:lnSpc>
            </a:pPr>
            <a:endParaRPr lang="en-US" sz="3800" spc="-320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27986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294833" cy="667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Мјеница</a:t>
            </a: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>
              <a:lnSpc>
                <a:spcPts val="4836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BA" sz="3800" dirty="0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безусловна</a:t>
            </a:r>
            <a:r>
              <a:rPr lang="en-US" sz="3800" dirty="0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новчана</a:t>
            </a:r>
            <a:r>
              <a:rPr lang="en-US" sz="3800" dirty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обавеза</a:t>
            </a:r>
            <a:r>
              <a:rPr lang="en-US" sz="3800" dirty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дата</a:t>
            </a:r>
            <a:r>
              <a:rPr lang="en-US" sz="3800" dirty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у </a:t>
            </a:r>
            <a:r>
              <a:rPr lang="en-US" sz="3800" dirty="0" err="1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одре</a:t>
            </a:r>
            <a:r>
              <a:rPr lang="sr-Cyrl-BA" sz="3800" dirty="0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ђе</a:t>
            </a:r>
            <a:r>
              <a:rPr lang="en-US" sz="3800" dirty="0" err="1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ном</a:t>
            </a:r>
            <a:r>
              <a:rPr lang="en-US" sz="3800" dirty="0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правном</a:t>
            </a:r>
            <a:r>
              <a:rPr lang="en-US" sz="3800" dirty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облику</a:t>
            </a:r>
            <a:endParaRPr lang="sr-Cyrl-BA" sz="3800" dirty="0" smtClean="0">
              <a:solidFill>
                <a:srgbClr val="00000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BA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сигурност и брзина наплате мјеничних потраживања</a:t>
            </a: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sr-Cyrl-BA" sz="3800" dirty="0"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BA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 основне функције мјенице: </a:t>
            </a:r>
          </a:p>
          <a:p>
            <a:pPr marL="628650" lvl="1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BA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кредитна функција, </a:t>
            </a:r>
          </a:p>
          <a:p>
            <a:pPr marL="628650" lvl="1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BA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функција преноса и </a:t>
            </a:r>
          </a:p>
          <a:p>
            <a:pPr marL="628650" lvl="1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Cyrl-BA" sz="38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функција плаћања</a:t>
            </a:r>
            <a:r>
              <a:rPr lang="en-US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/>
            </a:r>
            <a:br>
              <a:rPr lang="en-US" sz="3800" dirty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</a:br>
            <a:endParaRPr lang="en-US" sz="3800" dirty="0"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apple-system"/>
              </a:rPr>
              <a:t/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apple-system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5"/>
          <a:stretch/>
        </p:blipFill>
        <p:spPr>
          <a:xfrm>
            <a:off x="5486400" y="0"/>
            <a:ext cx="7267575" cy="102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98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33" t="37407" r="25834" b="22593"/>
          <a:stretch/>
        </p:blipFill>
        <p:spPr>
          <a:xfrm>
            <a:off x="26529" y="1028700"/>
            <a:ext cx="18276711" cy="85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8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49375" y="4207346"/>
            <a:ext cx="10189250" cy="18723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sr-Cyrl-BA" sz="5199" dirty="0" smtClean="0">
                <a:latin typeface="Open Sans 1 Bold"/>
              </a:rPr>
              <a:t>Филијалски и кореспондентски односи</a:t>
            </a:r>
            <a:endParaRPr lang="en-US" sz="5199" dirty="0">
              <a:latin typeface="Open Sans 1 Bold"/>
            </a:endParaRPr>
          </a:p>
        </p:txBody>
      </p:sp>
    </p:spTree>
    <p:extLst>
      <p:ext uri="{BB962C8B-B14F-4D97-AF65-F5344CB8AC3E}">
        <p14:creationId xmlns:p14="http://schemas.microsoft.com/office/powerpoint/2010/main" val="1478029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294833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Мрежа платног промета</a:t>
            </a:r>
          </a:p>
          <a:p>
            <a:pPr algn="ctr">
              <a:lnSpc>
                <a:spcPts val="6200"/>
              </a:lnSpc>
            </a:pPr>
            <a:endParaRPr lang="en-US" sz="5000" spc="-320" dirty="0">
              <a:solidFill>
                <a:srgbClr val="191919"/>
              </a:solidFill>
              <a:latin typeface="Open Sans 1"/>
            </a:endParaRPr>
          </a:p>
          <a:p>
            <a:pPr marL="571500" indent="-571500">
              <a:lnSpc>
                <a:spcPts val="4836"/>
              </a:lnSpc>
              <a:buFont typeface="Arial" panose="020B0604020202020204" pitchFamily="34" charset="0"/>
              <a:buChar char="•"/>
            </a:pPr>
            <a:r>
              <a:rPr lang="ru-RU" sz="3800" spc="-320" dirty="0">
                <a:solidFill>
                  <a:srgbClr val="191919"/>
                </a:solidFill>
                <a:latin typeface="Open Sans 1"/>
              </a:rPr>
              <a:t>главна централа, централа, филијала и експозитура</a:t>
            </a:r>
            <a:endParaRPr lang="en-US" sz="3800" spc="-320" dirty="0">
              <a:solidFill>
                <a:srgbClr val="191919"/>
              </a:solidFill>
              <a:latin typeface="Open Sans 1"/>
            </a:endParaRPr>
          </a:p>
        </p:txBody>
      </p:sp>
      <p:pic>
        <p:nvPicPr>
          <p:cNvPr id="2050" name="Picture 2" descr="https://lh7-us.googleusercontent.com/lkwOdSgRe1ScfsXOnNR4eaNAb22r__MxlYzp-ij_q2LTGMwjx74Gj5joyV8DSMSMBvRX-DJ7rAC2YGvaXFWOUXP6gPLRFWQALknomqcDrWro2WBC7ICtTa2_kcRZkySTO-1Lf6e6SUk8CmeC0M0QSQ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/>
          <a:stretch/>
        </p:blipFill>
        <p:spPr bwMode="auto">
          <a:xfrm>
            <a:off x="3429000" y="4080781"/>
            <a:ext cx="10672228" cy="54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2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45890" y="881890"/>
            <a:ext cx="13294833" cy="6719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Cyrl-BA" sz="5000" spc="-320" dirty="0" smtClean="0">
                <a:solidFill>
                  <a:srgbClr val="191919"/>
                </a:solidFill>
                <a:latin typeface="Open Sans 1"/>
              </a:rPr>
              <a:t>Мрежа платног промета</a:t>
            </a:r>
          </a:p>
          <a:p>
            <a:pPr algn="ctr">
              <a:lnSpc>
                <a:spcPts val="6200"/>
              </a:lnSpc>
            </a:pPr>
            <a:endParaRPr lang="sr-Cyrl-BA" sz="5000" spc="-320" dirty="0" smtClean="0">
              <a:solidFill>
                <a:srgbClr val="191919"/>
              </a:solidFill>
              <a:latin typeface="Open Sans 1"/>
            </a:endParaRPr>
          </a:p>
          <a:p>
            <a:pPr marL="571500" indent="-57150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ru-RU" sz="3900" spc="-320" dirty="0" smtClean="0">
                <a:solidFill>
                  <a:srgbClr val="191919"/>
                </a:solidFill>
                <a:latin typeface="Open Sans 1"/>
              </a:rPr>
              <a:t>Република Српска:</a:t>
            </a:r>
          </a:p>
          <a:p>
            <a:pPr marL="571500" indent="-57150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ru-RU" sz="3900" spc="-320" dirty="0" smtClean="0">
                <a:solidFill>
                  <a:srgbClr val="191919"/>
                </a:solidFill>
                <a:latin typeface="Open Sans 1"/>
              </a:rPr>
              <a:t>организациони </a:t>
            </a:r>
            <a:r>
              <a:rPr lang="ru-RU" sz="3900" spc="-320" dirty="0">
                <a:solidFill>
                  <a:srgbClr val="191919"/>
                </a:solidFill>
                <a:latin typeface="Open Sans 1"/>
              </a:rPr>
              <a:t>дијелови банке и банке са сједиштем у Федерацији Босне и Херцеговине или Брчко Дистрикту Босне и Херцеговине су филијале као основне пословне јединице и нижи организациони дијелови зависни од филијале, као што су експозитуре, шалтери, агенције и слично, који немају својство правног лица, а обављају све послове или дио послова које може обављати банка у складу са овим законом</a:t>
            </a:r>
            <a:endParaRPr lang="en-US" sz="3900" spc="-320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21661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ziraatbank.ba/Pictures/Category/ZFG_BOSNA_organizacijska-shema-bos-jpg_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723900"/>
            <a:ext cx="18569393" cy="93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00" t="18148" r="14999" b="13704"/>
          <a:stretch/>
        </p:blipFill>
        <p:spPr>
          <a:xfrm>
            <a:off x="1752600" y="342900"/>
            <a:ext cx="15167113" cy="96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454644" y="4514461"/>
            <a:ext cx="13294833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sr-Latn-BA" sz="5400" spc="-320" dirty="0" smtClean="0">
                <a:solidFill>
                  <a:srgbClr val="191919"/>
                </a:solidFill>
                <a:latin typeface="Open Sans 1"/>
              </a:rPr>
              <a:t>E</a:t>
            </a:r>
            <a:r>
              <a:rPr lang="sr-Cyrl-BA" sz="5400" spc="-320" dirty="0" smtClean="0">
                <a:solidFill>
                  <a:srgbClr val="191919"/>
                </a:solidFill>
                <a:latin typeface="Open Sans 1"/>
              </a:rPr>
              <a:t>лектронски платни промет</a:t>
            </a:r>
          </a:p>
          <a:p>
            <a:pPr algn="ctr">
              <a:lnSpc>
                <a:spcPts val="6200"/>
              </a:lnSpc>
            </a:pPr>
            <a:r>
              <a:rPr lang="sr-Cyrl-BA" sz="5400" spc="-320" dirty="0" smtClean="0">
                <a:solidFill>
                  <a:srgbClr val="191919"/>
                </a:solidFill>
                <a:latin typeface="Open Sans 1"/>
              </a:rPr>
              <a:t>и иновације</a:t>
            </a:r>
            <a:endParaRPr lang="en-US" sz="5400" spc="-320" dirty="0">
              <a:solidFill>
                <a:srgbClr val="191919"/>
              </a:solidFill>
              <a:latin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20776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49375" y="4706393"/>
            <a:ext cx="10189250" cy="8742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sr-Cyrl-BA" sz="5199" dirty="0" smtClean="0">
                <a:latin typeface="Open Sans 1 Bold"/>
              </a:rPr>
              <a:t>Хвала на пажњи!</a:t>
            </a:r>
            <a:endParaRPr lang="en-US" sz="5199" dirty="0">
              <a:latin typeface="Open Sans 1 Bold"/>
            </a:endParaRPr>
          </a:p>
        </p:txBody>
      </p:sp>
    </p:spTree>
    <p:extLst>
      <p:ext uri="{BB962C8B-B14F-4D97-AF65-F5344CB8AC3E}">
        <p14:creationId xmlns:p14="http://schemas.microsoft.com/office/powerpoint/2010/main" val="3935387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574737" y="2430572"/>
            <a:ext cx="13138526" cy="590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2"/>
              </a:lnSpc>
            </a:pP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Платни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промет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настаје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моменту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новчаног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између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два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физичка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или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правна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лица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од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којих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једно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врши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а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друго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прима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.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Oснова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може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бити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: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робу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за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услуге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по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финансијском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(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дажбинском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) и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кредитном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односу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. </a:t>
            </a:r>
          </a:p>
          <a:p>
            <a:pPr algn="ctr">
              <a:lnSpc>
                <a:spcPts val="5242"/>
              </a:lnSpc>
            </a:pPr>
            <a:endParaRPr lang="en-US" sz="4227" spc="-169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5242"/>
              </a:lnSpc>
            </a:pP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Сва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ова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су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знатно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олакшана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организовањем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платног промета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посредством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одговарајуће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установе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као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носиоца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платног промета.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54854" y="4610100"/>
            <a:ext cx="11929408" cy="18723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sr-Cyrl-BA" sz="5199" dirty="0" smtClean="0">
                <a:solidFill>
                  <a:srgbClr val="000000"/>
                </a:solidFill>
                <a:latin typeface="Open Sans 1 Bold"/>
              </a:rPr>
              <a:t>Унутрашњи платни промет / Република Српска</a:t>
            </a:r>
            <a:endParaRPr lang="en-US" sz="5199" dirty="0">
              <a:solidFill>
                <a:srgbClr val="000000"/>
              </a:solidFill>
              <a:latin typeface="Open Sans 1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3119" y="-1315898"/>
            <a:ext cx="3499668" cy="13405540"/>
            <a:chOff x="0" y="0"/>
            <a:chExt cx="212191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2191" cy="812800"/>
            </a:xfrm>
            <a:custGeom>
              <a:avLst/>
              <a:gdLst/>
              <a:ahLst/>
              <a:cxnLst/>
              <a:rect l="l" t="t" r="r" b="b"/>
              <a:pathLst>
                <a:path w="212191" h="812800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09996" y="-7217939"/>
            <a:ext cx="10994424" cy="109944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082" y="1952203"/>
            <a:ext cx="992463" cy="99246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235" y="4447339"/>
            <a:ext cx="508158" cy="543805"/>
            <a:chOff x="0" y="0"/>
            <a:chExt cx="812800" cy="8698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8235" y="3107362"/>
            <a:ext cx="508158" cy="543805"/>
            <a:chOff x="0" y="0"/>
            <a:chExt cx="812800" cy="86981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8235" y="5115753"/>
            <a:ext cx="508158" cy="543805"/>
            <a:chOff x="0" y="0"/>
            <a:chExt cx="812800" cy="86981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8235" y="3776486"/>
            <a:ext cx="508158" cy="543805"/>
            <a:chOff x="0" y="0"/>
            <a:chExt cx="812800" cy="8698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8235" y="6455730"/>
            <a:ext cx="508158" cy="543805"/>
            <a:chOff x="0" y="0"/>
            <a:chExt cx="812800" cy="86981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7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8235" y="5784877"/>
            <a:ext cx="508158" cy="543805"/>
            <a:chOff x="0" y="0"/>
            <a:chExt cx="812800" cy="86981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6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235" y="7123361"/>
            <a:ext cx="508158" cy="543805"/>
            <a:chOff x="0" y="0"/>
            <a:chExt cx="812800" cy="86981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48235" y="7790991"/>
            <a:ext cx="508158" cy="543805"/>
            <a:chOff x="0" y="0"/>
            <a:chExt cx="812800" cy="8698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69819"/>
            </a:xfrm>
            <a:custGeom>
              <a:avLst/>
              <a:gdLst/>
              <a:ahLst/>
              <a:cxnLst/>
              <a:rect l="l" t="t" r="r" b="b"/>
              <a:pathLst>
                <a:path w="812800" h="869819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</a:rPr>
                <a:t>9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 rot="3945801">
            <a:off x="14871099" y="7898799"/>
            <a:ext cx="4776403" cy="477640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3945801">
            <a:off x="15115183" y="6886412"/>
            <a:ext cx="1577153" cy="3243522"/>
          </a:xfrm>
          <a:custGeom>
            <a:avLst/>
            <a:gdLst/>
            <a:ahLst/>
            <a:cxnLst/>
            <a:rect l="l" t="t" r="r" b="b"/>
            <a:pathLst>
              <a:path w="1577153" h="3243522">
                <a:moveTo>
                  <a:pt x="0" y="0"/>
                </a:moveTo>
                <a:lnTo>
                  <a:pt x="1577153" y="0"/>
                </a:lnTo>
                <a:lnTo>
                  <a:pt x="1577153" y="3243523"/>
                </a:lnTo>
                <a:lnTo>
                  <a:pt x="0" y="3243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04881"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962117" y="2102744"/>
            <a:ext cx="12363767" cy="664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2"/>
              </a:lnSpc>
            </a:pP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Под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унутрашњим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платним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прометом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смислу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Закона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подразумијева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 Bold"/>
              </a:rPr>
              <a:t>отварање</a:t>
            </a:r>
            <a:r>
              <a:rPr lang="en-US" sz="4227" spc="-169" dirty="0">
                <a:solidFill>
                  <a:srgbClr val="191919"/>
                </a:solidFill>
                <a:latin typeface="Open Sans 1 Bold"/>
              </a:rPr>
              <a:t> и </a:t>
            </a:r>
            <a:r>
              <a:rPr lang="en-US" sz="4227" spc="-169" dirty="0" err="1">
                <a:solidFill>
                  <a:srgbClr val="191919"/>
                </a:solidFill>
                <a:latin typeface="Open Sans 1 Bold"/>
              </a:rPr>
              <a:t>вођење</a:t>
            </a:r>
            <a:r>
              <a:rPr lang="en-US" sz="4227" spc="-169" dirty="0">
                <a:solidFill>
                  <a:srgbClr val="191919"/>
                </a:solidFill>
                <a:latin typeface="Open Sans 1 Bold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 Bold"/>
              </a:rPr>
              <a:t>рачуна</a:t>
            </a:r>
            <a:r>
              <a:rPr lang="en-US" sz="4227" spc="-169" dirty="0">
                <a:solidFill>
                  <a:srgbClr val="191919"/>
                </a:solidFill>
                <a:latin typeface="Open Sans 1 Bold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 Bold"/>
              </a:rPr>
              <a:t>учесника</a:t>
            </a:r>
            <a:r>
              <a:rPr lang="en-US" sz="4227" spc="-169" dirty="0">
                <a:solidFill>
                  <a:srgbClr val="191919"/>
                </a:solidFill>
                <a:latin typeface="Open Sans 1 Bold"/>
              </a:rPr>
              <a:t> и </a:t>
            </a:r>
            <a:r>
              <a:rPr lang="en-US" sz="4227" spc="-169" dirty="0" err="1">
                <a:solidFill>
                  <a:srgbClr val="191919"/>
                </a:solidFill>
                <a:latin typeface="Open Sans 1 Bold"/>
              </a:rPr>
              <a:t>плаћања</a:t>
            </a:r>
            <a:r>
              <a:rPr lang="en-US" sz="4227" spc="-169" dirty="0">
                <a:solidFill>
                  <a:srgbClr val="191919"/>
                </a:solidFill>
                <a:latin typeface="Open Sans 1 Bold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 Bold"/>
              </a:rPr>
              <a:t>између</a:t>
            </a:r>
            <a:r>
              <a:rPr lang="en-US" sz="4227" spc="-169" dirty="0">
                <a:solidFill>
                  <a:srgbClr val="191919"/>
                </a:solidFill>
                <a:latin typeface="Open Sans 1 Bold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 Bold"/>
              </a:rPr>
              <a:t>учесника</a:t>
            </a:r>
            <a:r>
              <a:rPr lang="en-US" sz="4227" spc="-169" dirty="0">
                <a:solidFill>
                  <a:srgbClr val="191919"/>
                </a:solidFill>
                <a:latin typeface="Open Sans 1 Bold"/>
              </a:rPr>
              <a:t> 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у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унутрашњем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платном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промету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у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конвертибилним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маркама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.</a:t>
            </a:r>
          </a:p>
          <a:p>
            <a:pPr algn="ctr">
              <a:lnSpc>
                <a:spcPts val="5242"/>
              </a:lnSpc>
            </a:pPr>
            <a:endParaRPr lang="en-US" sz="4227" spc="-169" dirty="0">
              <a:solidFill>
                <a:srgbClr val="191919"/>
              </a:solidFill>
              <a:latin typeface="Open Sans 1"/>
            </a:endParaRPr>
          </a:p>
          <a:p>
            <a:pPr algn="ctr">
              <a:lnSpc>
                <a:spcPts val="5242"/>
              </a:lnSpc>
            </a:pP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је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извршење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платних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трансакција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ради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преноса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средстава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једног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на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други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рачун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уплате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и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исплате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наплате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са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рачуна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, </a:t>
            </a:r>
            <a:r>
              <a:rPr lang="en-US" sz="4227" spc="-169" dirty="0" err="1">
                <a:solidFill>
                  <a:srgbClr val="191919"/>
                </a:solidFill>
                <a:latin typeface="Open Sans 1"/>
              </a:rPr>
              <a:t>обрачунско</a:t>
            </a:r>
            <a:r>
              <a:rPr lang="en-US" sz="4227" spc="-169" dirty="0">
                <a:solidFill>
                  <a:srgbClr val="191919"/>
                </a:solidFill>
                <a:latin typeface="Open Sans 1"/>
              </a:rPr>
              <a:t> </a:t>
            </a:r>
            <a:r>
              <a:rPr lang="en-US" sz="4227" spc="-169" dirty="0" err="1" smtClean="0">
                <a:solidFill>
                  <a:srgbClr val="191919"/>
                </a:solidFill>
                <a:latin typeface="Open Sans 1"/>
              </a:rPr>
              <a:t>плаћање</a:t>
            </a:r>
            <a:r>
              <a:rPr lang="sr-Cyrl-BA" sz="4227" spc="-169" dirty="0" smtClean="0">
                <a:solidFill>
                  <a:srgbClr val="191919"/>
                </a:solidFill>
                <a:latin typeface="Open Sans 1"/>
              </a:rPr>
              <a:t>...</a:t>
            </a:r>
            <a:endParaRPr lang="en-US" sz="4227" spc="-169" dirty="0">
              <a:solidFill>
                <a:srgbClr val="191919"/>
              </a:solidFill>
              <a:latin typeface="Open Sans 1"/>
            </a:endParaRPr>
          </a:p>
        </p:txBody>
      </p:sp>
      <p:sp>
        <p:nvSpPr>
          <p:cNvPr id="52" name="Curved Left Arrow 51"/>
          <p:cNvSpPr/>
          <p:nvPr/>
        </p:nvSpPr>
        <p:spPr>
          <a:xfrm rot="10591817">
            <a:off x="2250852" y="1539629"/>
            <a:ext cx="948604" cy="1545262"/>
          </a:xfrm>
          <a:prstGeom prst="curved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53067" y="1146935"/>
            <a:ext cx="76631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900" dirty="0" smtClean="0"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Закон о унутрашњем платном промету</a:t>
            </a:r>
            <a:endParaRPr lang="en-US" sz="2900" dirty="0"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442" y="-3378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54854" y="4610100"/>
            <a:ext cx="11929408" cy="18723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1 Bold"/>
              </a:rPr>
              <a:t>Ko</a:t>
            </a:r>
            <a:r>
              <a:rPr lang="en-US" sz="5199" dirty="0">
                <a:solidFill>
                  <a:srgbClr val="000000"/>
                </a:solidFill>
                <a:latin typeface="Open Sans 1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1 Bold"/>
              </a:rPr>
              <a:t>су</a:t>
            </a:r>
            <a:r>
              <a:rPr lang="en-US" sz="5199" dirty="0">
                <a:solidFill>
                  <a:srgbClr val="000000"/>
                </a:solidFill>
                <a:latin typeface="Open Sans 1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1 Bold"/>
              </a:rPr>
              <a:t>носиоци</a:t>
            </a:r>
            <a:r>
              <a:rPr lang="en-US" sz="5199" dirty="0">
                <a:solidFill>
                  <a:srgbClr val="000000"/>
                </a:solidFill>
                <a:latin typeface="Open Sans 1 Bold"/>
              </a:rPr>
              <a:t> платног </a:t>
            </a:r>
            <a:r>
              <a:rPr lang="en-US" sz="5199" dirty="0" smtClean="0">
                <a:solidFill>
                  <a:srgbClr val="000000"/>
                </a:solidFill>
                <a:latin typeface="Open Sans 1 Bold"/>
              </a:rPr>
              <a:t>промета</a:t>
            </a:r>
            <a:endParaRPr lang="sr-Latn-BA" sz="5199" dirty="0">
              <a:solidFill>
                <a:srgbClr val="000000"/>
              </a:solidFill>
              <a:latin typeface="Open Sans 1 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smtClean="0">
                <a:solidFill>
                  <a:srgbClr val="000000"/>
                </a:solidFill>
                <a:latin typeface="Open Sans 1 Bold"/>
              </a:rPr>
              <a:t>у </a:t>
            </a:r>
            <a:r>
              <a:rPr lang="en-US" sz="5199" dirty="0" err="1">
                <a:solidFill>
                  <a:srgbClr val="000000"/>
                </a:solidFill>
                <a:latin typeface="Open Sans 1 Bold"/>
              </a:rPr>
              <a:t>земљи</a:t>
            </a:r>
            <a:r>
              <a:rPr lang="en-US" sz="5199" dirty="0">
                <a:solidFill>
                  <a:srgbClr val="000000"/>
                </a:solidFill>
                <a:latin typeface="Open Sans 1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2605</Words>
  <Application>Microsoft Office PowerPoint</Application>
  <PresentationFormat>Custom</PresentationFormat>
  <Paragraphs>617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Calibri</vt:lpstr>
      <vt:lpstr>Open Sans 1 Light</vt:lpstr>
      <vt:lpstr>Gotham Bold</vt:lpstr>
      <vt:lpstr>Poppins</vt:lpstr>
      <vt:lpstr>-apple-system</vt:lpstr>
      <vt:lpstr>Open Sans 1 Italics</vt:lpstr>
      <vt:lpstr>Open Sans 1</vt:lpstr>
      <vt:lpstr>Open Sans 1 Bold</vt:lpstr>
      <vt:lpstr>Arial</vt:lpstr>
      <vt:lpstr>Open Sans 2</vt:lpstr>
      <vt:lpstr>Gotham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Orange Simple Portfolio Presentation</dc:title>
  <dc:creator>Korisnik</dc:creator>
  <cp:lastModifiedBy>AK</cp:lastModifiedBy>
  <cp:revision>36</cp:revision>
  <dcterms:created xsi:type="dcterms:W3CDTF">2006-08-16T00:00:00Z</dcterms:created>
  <dcterms:modified xsi:type="dcterms:W3CDTF">2026-03-25T13:55:31Z</dcterms:modified>
  <dc:identifier>DAF_bqw0DoE</dc:identifier>
</cp:coreProperties>
</file>