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316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1" r:id="rId12"/>
    <p:sldId id="307" r:id="rId13"/>
    <p:sldId id="272" r:id="rId14"/>
    <p:sldId id="273" r:id="rId15"/>
    <p:sldId id="274" r:id="rId16"/>
    <p:sldId id="275" r:id="rId17"/>
    <p:sldId id="309" r:id="rId18"/>
    <p:sldId id="277" r:id="rId19"/>
    <p:sldId id="310" r:id="rId20"/>
    <p:sldId id="311" r:id="rId21"/>
    <p:sldId id="312" r:id="rId22"/>
    <p:sldId id="295" r:id="rId23"/>
    <p:sldId id="313" r:id="rId24"/>
    <p:sldId id="314" r:id="rId25"/>
    <p:sldId id="315" r:id="rId26"/>
    <p:sldId id="280" r:id="rId27"/>
    <p:sldId id="279" r:id="rId28"/>
    <p:sldId id="281" r:id="rId29"/>
    <p:sldId id="282" r:id="rId30"/>
    <p:sldId id="283" r:id="rId31"/>
    <p:sldId id="284" r:id="rId32"/>
    <p:sldId id="285" r:id="rId33"/>
    <p:sldId id="286" r:id="rId34"/>
    <p:sldId id="288" r:id="rId35"/>
    <p:sldId id="289" r:id="rId36"/>
    <p:sldId id="290" r:id="rId37"/>
    <p:sldId id="298" r:id="rId38"/>
    <p:sldId id="299" r:id="rId39"/>
    <p:sldId id="291" r:id="rId40"/>
    <p:sldId id="292" r:id="rId41"/>
    <p:sldId id="293" r:id="rId42"/>
    <p:sldId id="308" r:id="rId4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29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011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086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311379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7577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16366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156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1328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462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186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367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200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876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304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535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0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307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868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mf.org/en/About/Factsheets/Sheets/2016/08/01/14/51/Special-Drawing-Right-SDR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276600"/>
            <a:ext cx="7315200" cy="2362200"/>
          </a:xfrm>
        </p:spPr>
        <p:txBody>
          <a:bodyPr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Finansijske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institucije</a:t>
            </a:r>
            <a:r>
              <a:rPr lang="en-US" dirty="0" smtClean="0">
                <a:solidFill>
                  <a:schemeClr val="tx1"/>
                </a:solidFill>
              </a:rPr>
              <a:t> me</a:t>
            </a:r>
            <a:r>
              <a:rPr lang="sr-Latn-BA" dirty="0" smtClean="0">
                <a:solidFill>
                  <a:schemeClr val="tx1"/>
                </a:solidFill>
              </a:rPr>
              <a:t>đ</a:t>
            </a:r>
            <a:r>
              <a:rPr lang="en-US" dirty="0" smtClean="0">
                <a:solidFill>
                  <a:schemeClr val="tx1"/>
                </a:solidFill>
              </a:rPr>
              <a:t>un</a:t>
            </a:r>
            <a:r>
              <a:rPr lang="sr-Latn-BA" dirty="0" smtClean="0">
                <a:solidFill>
                  <a:schemeClr val="tx1"/>
                </a:solidFill>
              </a:rPr>
              <a:t>a</a:t>
            </a:r>
            <a:r>
              <a:rPr lang="en-US" dirty="0" err="1" smtClean="0">
                <a:solidFill>
                  <a:schemeClr val="tx1"/>
                </a:solidFill>
              </a:rPr>
              <a:t>rodno</a:t>
            </a:r>
            <a:r>
              <a:rPr lang="sr-Latn-BA" dirty="0" smtClean="0">
                <a:solidFill>
                  <a:schemeClr val="tx1"/>
                </a:solidFill>
              </a:rPr>
              <a:t>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monetarno</a:t>
            </a:r>
            <a:r>
              <a:rPr lang="sr-Latn-BA" dirty="0" smtClean="0">
                <a:solidFill>
                  <a:schemeClr val="tx1"/>
                </a:solidFill>
              </a:rPr>
              <a:t>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sistem</a:t>
            </a:r>
            <a:r>
              <a:rPr lang="sr-Latn-BA" dirty="0" smtClean="0">
                <a:solidFill>
                  <a:schemeClr val="tx1"/>
                </a:solidFill>
              </a:rPr>
              <a:t>a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6705600" cy="6324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Latn-BA" dirty="0" smtClean="0"/>
              <a:t>2. </a:t>
            </a:r>
            <a:r>
              <a:rPr lang="en-US" b="1" u="sng" dirty="0" err="1" smtClean="0"/>
              <a:t>Obaveza</a:t>
            </a:r>
            <a:r>
              <a:rPr lang="en-US" b="1" u="sng" dirty="0" smtClean="0"/>
              <a:t> MMF-a da </a:t>
            </a:r>
            <a:r>
              <a:rPr lang="en-US" b="1" u="sng" dirty="0" err="1" smtClean="0"/>
              <a:t>vrši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redovan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i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sveobuhvatan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nadzor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makroekonomskih</a:t>
            </a:r>
            <a:r>
              <a:rPr lang="sr-Latn-BA" u="sng" dirty="0" smtClean="0"/>
              <a:t> </a:t>
            </a:r>
            <a:r>
              <a:rPr lang="en-US" b="1" u="sng" dirty="0" err="1" smtClean="0"/>
              <a:t>sistema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svih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članica</a:t>
            </a:r>
            <a:r>
              <a:rPr lang="en-US" b="1" u="sng" dirty="0" smtClean="0"/>
              <a:t> – </a:t>
            </a:r>
            <a:r>
              <a:rPr lang="en-US" b="1" u="sng" dirty="0" err="1" smtClean="0">
                <a:solidFill>
                  <a:srgbClr val="C00000"/>
                </a:solidFill>
              </a:rPr>
              <a:t>Funkcija</a:t>
            </a:r>
            <a:r>
              <a:rPr lang="en-US" b="1" u="sng" dirty="0" smtClean="0">
                <a:solidFill>
                  <a:srgbClr val="C00000"/>
                </a:solidFill>
              </a:rPr>
              <a:t> </a:t>
            </a:r>
            <a:r>
              <a:rPr lang="en-US" b="1" u="sng" dirty="0" err="1" smtClean="0">
                <a:solidFill>
                  <a:srgbClr val="C00000"/>
                </a:solidFill>
              </a:rPr>
              <a:t>nadzora</a:t>
            </a:r>
            <a:r>
              <a:rPr lang="en-US" b="1" u="sng" dirty="0" smtClean="0">
                <a:solidFill>
                  <a:srgbClr val="C00000"/>
                </a:solidFill>
              </a:rPr>
              <a:t> MMF-a</a:t>
            </a:r>
            <a:endParaRPr lang="sr-Latn-BA" b="1" u="sng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sr-Latn-BA" b="1" dirty="0" smtClean="0"/>
          </a:p>
          <a:p>
            <a:r>
              <a:rPr lang="en-US" dirty="0" err="1" smtClean="0"/>
              <a:t>Osnov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kojem</a:t>
            </a:r>
            <a:r>
              <a:rPr lang="en-US" dirty="0" smtClean="0"/>
              <a:t> je MMF </a:t>
            </a:r>
            <a:r>
              <a:rPr lang="en-US" dirty="0" err="1" smtClean="0"/>
              <a:t>ovlašćen</a:t>
            </a:r>
            <a:r>
              <a:rPr lang="en-US" dirty="0" smtClean="0"/>
              <a:t> da </a:t>
            </a:r>
            <a:r>
              <a:rPr lang="en-US" dirty="0" err="1" smtClean="0"/>
              <a:t>vrši</a:t>
            </a:r>
            <a:r>
              <a:rPr lang="en-US" dirty="0" smtClean="0"/>
              <a:t> </a:t>
            </a:r>
            <a:r>
              <a:rPr lang="en-US" dirty="0" err="1" smtClean="0"/>
              <a:t>funkciju</a:t>
            </a:r>
            <a:r>
              <a:rPr lang="en-US" dirty="0" smtClean="0"/>
              <a:t> </a:t>
            </a:r>
            <a:r>
              <a:rPr lang="en-US" dirty="0" err="1" smtClean="0"/>
              <a:t>nadzora</a:t>
            </a:r>
            <a:r>
              <a:rPr lang="en-US" dirty="0" smtClean="0"/>
              <a:t> (</a:t>
            </a:r>
            <a:r>
              <a:rPr lang="en-US" dirty="0" err="1" smtClean="0"/>
              <a:t>engl.</a:t>
            </a:r>
            <a:r>
              <a:rPr lang="en-US" dirty="0" smtClean="0"/>
              <a:t> „surveillance“) </a:t>
            </a:r>
            <a:r>
              <a:rPr lang="en-US" dirty="0" err="1" smtClean="0"/>
              <a:t>jednako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sve</a:t>
            </a:r>
            <a:r>
              <a:rPr lang="sr-Latn-BA" dirty="0" smtClean="0"/>
              <a:t> </a:t>
            </a:r>
            <a:r>
              <a:rPr lang="en-US" dirty="0" err="1" smtClean="0"/>
              <a:t>zemlje</a:t>
            </a:r>
            <a:r>
              <a:rPr lang="en-US" dirty="0" smtClean="0"/>
              <a:t> </a:t>
            </a:r>
            <a:r>
              <a:rPr lang="en-US" dirty="0" err="1" smtClean="0"/>
              <a:t>članice</a:t>
            </a:r>
            <a:r>
              <a:rPr lang="en-US" dirty="0" smtClean="0"/>
              <a:t>, </a:t>
            </a:r>
            <a:r>
              <a:rPr lang="en-US" dirty="0" err="1" smtClean="0"/>
              <a:t>sadržan</a:t>
            </a:r>
            <a:r>
              <a:rPr lang="en-US" dirty="0" smtClean="0"/>
              <a:t> je u </a:t>
            </a:r>
            <a:r>
              <a:rPr lang="en-US" i="1" dirty="0" err="1" smtClean="0">
                <a:solidFill>
                  <a:srgbClr val="FF0000"/>
                </a:solidFill>
              </a:rPr>
              <a:t>članovima</a:t>
            </a:r>
            <a:r>
              <a:rPr lang="en-US" i="1" dirty="0" smtClean="0">
                <a:solidFill>
                  <a:srgbClr val="FF0000"/>
                </a:solidFill>
              </a:rPr>
              <a:t> IV, VIII </a:t>
            </a:r>
            <a:r>
              <a:rPr lang="en-US" i="1" dirty="0" err="1" smtClean="0">
                <a:solidFill>
                  <a:srgbClr val="FF0000"/>
                </a:solidFill>
              </a:rPr>
              <a:t>i</a:t>
            </a:r>
            <a:r>
              <a:rPr lang="en-US" i="1" dirty="0" smtClean="0">
                <a:solidFill>
                  <a:srgbClr val="FF0000"/>
                </a:solidFill>
              </a:rPr>
              <a:t> XIV </a:t>
            </a:r>
            <a:r>
              <a:rPr lang="en-US" i="1" dirty="0" err="1" smtClean="0">
                <a:solidFill>
                  <a:srgbClr val="FF0000"/>
                </a:solidFill>
              </a:rPr>
              <a:t>Statuta</a:t>
            </a:r>
            <a:r>
              <a:rPr lang="en-US" i="1" dirty="0" smtClean="0">
                <a:solidFill>
                  <a:srgbClr val="FF0000"/>
                </a:solidFill>
              </a:rPr>
              <a:t> MMF-a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u „</a:t>
            </a:r>
            <a:r>
              <a:rPr lang="en-US" dirty="0" err="1" smtClean="0"/>
              <a:t>Odluci</a:t>
            </a:r>
            <a:r>
              <a:rPr lang="en-US" dirty="0" smtClean="0"/>
              <a:t> o </a:t>
            </a:r>
            <a:r>
              <a:rPr lang="en-US" dirty="0" err="1" smtClean="0"/>
              <a:t>vršenju</a:t>
            </a:r>
            <a:r>
              <a:rPr lang="en-US" dirty="0" smtClean="0"/>
              <a:t> </a:t>
            </a:r>
            <a:r>
              <a:rPr lang="en-US" dirty="0" err="1" smtClean="0"/>
              <a:t>nadzora</a:t>
            </a:r>
            <a:r>
              <a:rPr lang="en-US" dirty="0" smtClean="0"/>
              <a:t> </a:t>
            </a:r>
            <a:r>
              <a:rPr lang="en-US" dirty="0" err="1" smtClean="0"/>
              <a:t>nad</a:t>
            </a:r>
            <a:r>
              <a:rPr lang="en-US" dirty="0" smtClean="0"/>
              <a:t> </a:t>
            </a:r>
            <a:r>
              <a:rPr lang="en-US" dirty="0" err="1" smtClean="0"/>
              <a:t>politikama</a:t>
            </a:r>
            <a:r>
              <a:rPr lang="en-US" dirty="0" smtClean="0"/>
              <a:t> </a:t>
            </a:r>
            <a:r>
              <a:rPr lang="en-US" dirty="0" err="1" smtClean="0"/>
              <a:t>deviznih</a:t>
            </a:r>
            <a:r>
              <a:rPr lang="en-US" dirty="0" smtClean="0"/>
              <a:t> </a:t>
            </a:r>
            <a:r>
              <a:rPr lang="en-US" dirty="0" err="1" smtClean="0"/>
              <a:t>kurseva</a:t>
            </a:r>
            <a:r>
              <a:rPr lang="en-US" dirty="0" smtClean="0"/>
              <a:t>“ </a:t>
            </a:r>
            <a:r>
              <a:rPr lang="en-US" dirty="0" err="1" smtClean="0"/>
              <a:t>koju</a:t>
            </a:r>
            <a:r>
              <a:rPr lang="en-US" dirty="0" smtClean="0"/>
              <a:t> je</a:t>
            </a:r>
            <a:r>
              <a:rPr lang="sr-Latn-BA" dirty="0" smtClean="0"/>
              <a:t> </a:t>
            </a:r>
            <a:r>
              <a:rPr lang="en-US" dirty="0" err="1" smtClean="0"/>
              <a:t>usvojio</a:t>
            </a:r>
            <a:r>
              <a:rPr lang="en-US" dirty="0" smtClean="0"/>
              <a:t> </a:t>
            </a:r>
            <a:r>
              <a:rPr lang="en-US" dirty="0" err="1" smtClean="0"/>
              <a:t>Izvršni</a:t>
            </a:r>
            <a:r>
              <a:rPr lang="en-US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endParaRPr lang="sr-Latn-BA" dirty="0" smtClean="0"/>
          </a:p>
          <a:p>
            <a:endParaRPr lang="sr-Latn-BA" dirty="0" smtClean="0"/>
          </a:p>
          <a:p>
            <a:r>
              <a:rPr lang="en-US" dirty="0" smtClean="0"/>
              <a:t>Time je MMF</a:t>
            </a:r>
            <a:r>
              <a:rPr lang="sr-Latn-BA" dirty="0" smtClean="0"/>
              <a:t> </a:t>
            </a:r>
            <a:r>
              <a:rPr lang="en-US" dirty="0" err="1" smtClean="0"/>
              <a:t>zakonski</a:t>
            </a:r>
            <a:r>
              <a:rPr lang="en-US" dirty="0" smtClean="0"/>
              <a:t> </a:t>
            </a:r>
            <a:r>
              <a:rPr lang="en-US" dirty="0" err="1" smtClean="0"/>
              <a:t>ovlašćen</a:t>
            </a:r>
            <a:r>
              <a:rPr lang="en-US" dirty="0" smtClean="0"/>
              <a:t> da </a:t>
            </a:r>
            <a:r>
              <a:rPr lang="en-US" dirty="0" err="1" smtClean="0"/>
              <a:t>vrši</a:t>
            </a:r>
            <a:r>
              <a:rPr lang="en-US" dirty="0" smtClean="0"/>
              <a:t> </a:t>
            </a:r>
            <a:r>
              <a:rPr lang="en-US" dirty="0" err="1" smtClean="0"/>
              <a:t>nadzor</a:t>
            </a:r>
            <a:r>
              <a:rPr lang="en-US" dirty="0" smtClean="0"/>
              <a:t> da li </a:t>
            </a:r>
            <a:r>
              <a:rPr lang="en-US" dirty="0" err="1" smtClean="0"/>
              <a:t>članice</a:t>
            </a:r>
            <a:r>
              <a:rPr lang="en-US" dirty="0" smtClean="0"/>
              <a:t> </a:t>
            </a:r>
            <a:r>
              <a:rPr lang="en-US" dirty="0" err="1" smtClean="0"/>
              <a:t>poštuju</a:t>
            </a:r>
            <a:r>
              <a:rPr lang="en-US" dirty="0" smtClean="0"/>
              <a:t> </a:t>
            </a:r>
            <a:r>
              <a:rPr lang="en-US" dirty="0" err="1" smtClean="0"/>
              <a:t>prihvaćenu</a:t>
            </a:r>
            <a:r>
              <a:rPr lang="en-US" dirty="0" smtClean="0"/>
              <a:t> </a:t>
            </a:r>
            <a:r>
              <a:rPr lang="en-US" dirty="0" err="1" smtClean="0"/>
              <a:t>obavezu</a:t>
            </a:r>
            <a:r>
              <a:rPr lang="en-US" dirty="0" smtClean="0"/>
              <a:t> da </a:t>
            </a:r>
            <a:r>
              <a:rPr lang="en-US" dirty="0" err="1" smtClean="0"/>
              <a:t>će</a:t>
            </a:r>
            <a:r>
              <a:rPr lang="en-US" dirty="0" smtClean="0"/>
              <a:t> </a:t>
            </a:r>
            <a:r>
              <a:rPr lang="en-US" dirty="0" err="1" smtClean="0"/>
              <a:t>voditi</a:t>
            </a:r>
            <a:r>
              <a:rPr lang="sr-Latn-BA" dirty="0" smtClean="0"/>
              <a:t> </a:t>
            </a:r>
            <a:r>
              <a:rPr lang="en-US" dirty="0" err="1" smtClean="0"/>
              <a:t>ekonomsku</a:t>
            </a:r>
            <a:r>
              <a:rPr lang="en-US" dirty="0" smtClean="0"/>
              <a:t> </a:t>
            </a:r>
            <a:r>
              <a:rPr lang="en-US" dirty="0" err="1" smtClean="0"/>
              <a:t>politiku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je u </a:t>
            </a:r>
            <a:r>
              <a:rPr lang="en-US" dirty="0" err="1" smtClean="0"/>
              <a:t>skladu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osnovnim</a:t>
            </a:r>
            <a:r>
              <a:rPr lang="en-US" dirty="0" smtClean="0"/>
              <a:t> </a:t>
            </a:r>
            <a:r>
              <a:rPr lang="en-US" dirty="0" err="1" smtClean="0"/>
              <a:t>ciljevima</a:t>
            </a:r>
            <a:r>
              <a:rPr lang="en-US" dirty="0" smtClean="0"/>
              <a:t>/</a:t>
            </a:r>
            <a:r>
              <a:rPr lang="en-US" dirty="0" err="1" smtClean="0"/>
              <a:t>mandatom</a:t>
            </a:r>
            <a:r>
              <a:rPr lang="en-US" dirty="0" smtClean="0"/>
              <a:t> MMF-a.</a:t>
            </a:r>
            <a:endParaRPr lang="sr-Latn-BA" dirty="0" smtClean="0"/>
          </a:p>
          <a:p>
            <a:endParaRPr lang="sr-Latn-BA" dirty="0"/>
          </a:p>
          <a:p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govori</a:t>
            </a:r>
            <a:r>
              <a:rPr lang="en-US" dirty="0"/>
              <a:t> o </a:t>
            </a:r>
            <a:r>
              <a:rPr lang="en-US" dirty="0" err="1"/>
              <a:t>funkciji</a:t>
            </a:r>
            <a:r>
              <a:rPr lang="en-US" dirty="0"/>
              <a:t> </a:t>
            </a:r>
            <a:r>
              <a:rPr lang="en-US" dirty="0" err="1"/>
              <a:t>nadzora</a:t>
            </a:r>
            <a:r>
              <a:rPr lang="en-US" dirty="0"/>
              <a:t> MMF-a, </a:t>
            </a:r>
            <a:r>
              <a:rPr lang="en-US" dirty="0" err="1"/>
              <a:t>tada</a:t>
            </a:r>
            <a:r>
              <a:rPr lang="en-US" dirty="0"/>
              <a:t> se pod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podrazumijevaju</a:t>
            </a:r>
            <a:r>
              <a:rPr lang="en-US" dirty="0"/>
              <a:t> </a:t>
            </a:r>
            <a:r>
              <a:rPr lang="en-US" b="1" dirty="0" err="1"/>
              <a:t>obavezne</a:t>
            </a:r>
            <a:r>
              <a:rPr lang="en-US" b="1" dirty="0"/>
              <a:t>,</a:t>
            </a:r>
            <a:r>
              <a:rPr lang="sr-Latn-BA" dirty="0"/>
              <a:t> </a:t>
            </a:r>
            <a:r>
              <a:rPr lang="en-US" b="1" dirty="0" err="1"/>
              <a:t>bilateralne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redovne</a:t>
            </a:r>
            <a:r>
              <a:rPr lang="en-US" b="1" dirty="0"/>
              <a:t> </a:t>
            </a:r>
            <a:r>
              <a:rPr lang="en-US" b="1" dirty="0" err="1"/>
              <a:t>konsultacije</a:t>
            </a:r>
            <a:r>
              <a:rPr lang="en-US" b="1" dirty="0"/>
              <a:t> </a:t>
            </a:r>
            <a:r>
              <a:rPr lang="en-US" b="1" dirty="0" err="1"/>
              <a:t>po</a:t>
            </a:r>
            <a:r>
              <a:rPr lang="en-US" b="1" dirty="0"/>
              <a:t> </a:t>
            </a:r>
            <a:r>
              <a:rPr lang="en-US" b="1" dirty="0" err="1"/>
              <a:t>članu</a:t>
            </a:r>
            <a:r>
              <a:rPr lang="en-US" b="1" dirty="0"/>
              <a:t> IV </a:t>
            </a:r>
            <a:r>
              <a:rPr lang="en-US" b="1" dirty="0" err="1"/>
              <a:t>Statuta</a:t>
            </a:r>
            <a:r>
              <a:rPr lang="en-US" dirty="0"/>
              <a:t>. </a:t>
            </a:r>
            <a:r>
              <a:rPr lang="en-US" dirty="0" err="1"/>
              <a:t>Standarno</a:t>
            </a:r>
            <a:r>
              <a:rPr lang="en-US" dirty="0"/>
              <a:t> se </a:t>
            </a:r>
            <a:r>
              <a:rPr lang="en-US" dirty="0" err="1"/>
              <a:t>izvode</a:t>
            </a:r>
            <a:r>
              <a:rPr lang="en-US" dirty="0"/>
              <a:t> </a:t>
            </a:r>
            <a:r>
              <a:rPr lang="en-US" dirty="0" err="1"/>
              <a:t>godišnje</a:t>
            </a:r>
            <a:endParaRPr lang="sr-Latn-BA" dirty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7010400" cy="6629400"/>
          </a:xfrm>
        </p:spPr>
        <p:txBody>
          <a:bodyPr>
            <a:normAutofit/>
          </a:bodyPr>
          <a:lstStyle/>
          <a:p>
            <a:r>
              <a:rPr lang="en-US" b="1" dirty="0" err="1" smtClean="0"/>
              <a:t>Šta</a:t>
            </a:r>
            <a:r>
              <a:rPr lang="en-US" b="1" dirty="0" smtClean="0"/>
              <a:t> je </a:t>
            </a:r>
            <a:r>
              <a:rPr lang="en-US" b="1" dirty="0" err="1" smtClean="0"/>
              <a:t>definisano</a:t>
            </a:r>
            <a:r>
              <a:rPr lang="en-US" b="1" dirty="0" smtClean="0"/>
              <a:t> </a:t>
            </a:r>
            <a:r>
              <a:rPr lang="en-US" b="1" dirty="0" err="1" smtClean="0"/>
              <a:t>članom</a:t>
            </a:r>
            <a:r>
              <a:rPr lang="en-US" b="1" dirty="0" smtClean="0"/>
              <a:t> IV </a:t>
            </a:r>
            <a:r>
              <a:rPr lang="en-US" b="1" dirty="0" err="1" smtClean="0"/>
              <a:t>Statuta</a:t>
            </a:r>
            <a:r>
              <a:rPr lang="en-US" b="1" dirty="0" smtClean="0"/>
              <a:t>?</a:t>
            </a:r>
            <a:endParaRPr lang="sr-Latn-BA" b="1" dirty="0" smtClean="0"/>
          </a:p>
          <a:p>
            <a:endParaRPr lang="en-US" dirty="0" smtClean="0"/>
          </a:p>
          <a:p>
            <a:r>
              <a:rPr lang="en-US" sz="2000" dirty="0" smtClean="0"/>
              <a:t>Od </a:t>
            </a:r>
            <a:r>
              <a:rPr lang="en-US" sz="2000" dirty="0" err="1" smtClean="0"/>
              <a:t>svake</a:t>
            </a:r>
            <a:r>
              <a:rPr lang="en-US" sz="2000" dirty="0" smtClean="0"/>
              <a:t> </a:t>
            </a:r>
            <a:r>
              <a:rPr lang="en-US" sz="2000" dirty="0" err="1" smtClean="0"/>
              <a:t>članice</a:t>
            </a:r>
            <a:r>
              <a:rPr lang="en-US" sz="2000" dirty="0" smtClean="0"/>
              <a:t> se </a:t>
            </a:r>
            <a:r>
              <a:rPr lang="en-US" sz="2000" dirty="0" err="1" smtClean="0"/>
              <a:t>zahtijeva</a:t>
            </a:r>
            <a:r>
              <a:rPr lang="en-US" sz="2000" dirty="0" smtClean="0"/>
              <a:t> da, u </a:t>
            </a:r>
            <a:r>
              <a:rPr lang="en-US" sz="2000" dirty="0" err="1" smtClean="0"/>
              <a:t>saradnji</a:t>
            </a:r>
            <a:r>
              <a:rPr lang="en-US" sz="2000" dirty="0" smtClean="0"/>
              <a:t> </a:t>
            </a:r>
            <a:r>
              <a:rPr lang="en-US" sz="2000" dirty="0" err="1" smtClean="0"/>
              <a:t>sa</a:t>
            </a:r>
            <a:r>
              <a:rPr lang="en-US" sz="2000" dirty="0" smtClean="0"/>
              <a:t> MMF-om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drugim</a:t>
            </a:r>
            <a:r>
              <a:rPr lang="en-US" sz="2000" dirty="0" smtClean="0"/>
              <a:t> </a:t>
            </a:r>
            <a:r>
              <a:rPr lang="en-US" sz="2000" dirty="0" err="1" smtClean="0"/>
              <a:t>članicama</a:t>
            </a:r>
            <a:r>
              <a:rPr lang="en-US" sz="2000" dirty="0" smtClean="0"/>
              <a:t>, </a:t>
            </a:r>
            <a:r>
              <a:rPr lang="en-US" sz="2000" dirty="0" err="1" smtClean="0"/>
              <a:t>vodi</a:t>
            </a:r>
            <a:r>
              <a:rPr lang="en-US" sz="2000" dirty="0" smtClean="0"/>
              <a:t> </a:t>
            </a:r>
            <a:r>
              <a:rPr lang="en-US" sz="2000" dirty="0" err="1" smtClean="0"/>
              <a:t>ekonomsku</a:t>
            </a:r>
            <a:r>
              <a:rPr lang="sr-Latn-BA" sz="2000" dirty="0" smtClean="0"/>
              <a:t> </a:t>
            </a:r>
            <a:r>
              <a:rPr lang="en-US" sz="2000" dirty="0" err="1" smtClean="0"/>
              <a:t>politiku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preduzima</a:t>
            </a:r>
            <a:r>
              <a:rPr lang="en-US" sz="2000" dirty="0" smtClean="0"/>
              <a:t> </a:t>
            </a:r>
            <a:r>
              <a:rPr lang="en-US" sz="2000" i="1" dirty="0" err="1" smtClean="0">
                <a:solidFill>
                  <a:srgbClr val="FF0000"/>
                </a:solidFill>
              </a:rPr>
              <a:t>mjere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</a:rPr>
              <a:t>za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</a:rPr>
              <a:t>obezbjeđenje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</a:rPr>
              <a:t>uređenog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</a:rPr>
              <a:t>sistema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</a:rPr>
              <a:t>međusobne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</a:rPr>
              <a:t>razmjene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</a:rPr>
              <a:t>i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</a:rPr>
              <a:t>stabilnog</a:t>
            </a:r>
            <a:r>
              <a:rPr lang="sr-Latn-BA" sz="20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</a:rPr>
              <a:t>sistema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</a:rPr>
              <a:t>deviznih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</a:rPr>
              <a:t>kurseva</a:t>
            </a:r>
            <a:r>
              <a:rPr lang="en-US" sz="2000" i="1" dirty="0" smtClean="0">
                <a:solidFill>
                  <a:srgbClr val="FF0000"/>
                </a:solidFill>
              </a:rPr>
              <a:t>. </a:t>
            </a:r>
            <a:endParaRPr lang="sr-Latn-BA" sz="2000" i="1" dirty="0" smtClean="0">
              <a:solidFill>
                <a:srgbClr val="FF0000"/>
              </a:solidFill>
            </a:endParaRPr>
          </a:p>
          <a:p>
            <a:endParaRPr lang="sr-Latn-BA" sz="2000" i="1" dirty="0">
              <a:solidFill>
                <a:srgbClr val="FF0000"/>
              </a:solidFill>
            </a:endParaRPr>
          </a:p>
          <a:p>
            <a:r>
              <a:rPr lang="en-US" sz="2000" dirty="0" err="1" smtClean="0"/>
              <a:t>Eksplicitno</a:t>
            </a:r>
            <a:r>
              <a:rPr lang="en-US" sz="2000" dirty="0" smtClean="0"/>
              <a:t> je </a:t>
            </a:r>
            <a:r>
              <a:rPr lang="en-US" sz="2000" dirty="0" err="1" smtClean="0"/>
              <a:t>navedeno</a:t>
            </a:r>
            <a:r>
              <a:rPr lang="en-US" sz="2000" dirty="0" smtClean="0"/>
              <a:t> da se od </a:t>
            </a:r>
            <a:r>
              <a:rPr lang="en-US" sz="2000" dirty="0" err="1" smtClean="0"/>
              <a:t>svake</a:t>
            </a:r>
            <a:r>
              <a:rPr lang="en-US" sz="2000" dirty="0" smtClean="0"/>
              <a:t> </a:t>
            </a:r>
            <a:r>
              <a:rPr lang="en-US" sz="2000" dirty="0" err="1" smtClean="0"/>
              <a:t>članice</a:t>
            </a:r>
            <a:r>
              <a:rPr lang="en-US" sz="2000" dirty="0" smtClean="0"/>
              <a:t> </a:t>
            </a:r>
            <a:r>
              <a:rPr lang="en-US" sz="2000" dirty="0" err="1" smtClean="0"/>
              <a:t>zahtijeva</a:t>
            </a:r>
            <a:r>
              <a:rPr lang="en-US" sz="2000" dirty="0" smtClean="0"/>
              <a:t> </a:t>
            </a:r>
            <a:r>
              <a:rPr lang="en-US" sz="2000" u="sng" dirty="0" smtClean="0"/>
              <a:t>da </a:t>
            </a:r>
            <a:r>
              <a:rPr lang="en-US" sz="2000" u="sng" dirty="0" err="1" smtClean="0"/>
              <a:t>kao</a:t>
            </a:r>
            <a:r>
              <a:rPr lang="sr-Latn-BA" sz="2000" u="sng" dirty="0" smtClean="0"/>
              <a:t> </a:t>
            </a:r>
            <a:r>
              <a:rPr lang="en-US" sz="2000" u="sng" dirty="0" err="1" smtClean="0"/>
              <a:t>osnovne</a:t>
            </a:r>
            <a:r>
              <a:rPr lang="en-US" sz="2000" u="sng" dirty="0" smtClean="0"/>
              <a:t> </a:t>
            </a:r>
            <a:r>
              <a:rPr lang="en-US" sz="2000" u="sng" dirty="0" err="1" smtClean="0"/>
              <a:t>ciljeve</a:t>
            </a:r>
            <a:r>
              <a:rPr lang="en-US" sz="2000" u="sng" dirty="0" smtClean="0"/>
              <a:t> </a:t>
            </a:r>
            <a:r>
              <a:rPr lang="en-US" sz="2000" u="sng" dirty="0" err="1" smtClean="0"/>
              <a:t>ekonomske</a:t>
            </a:r>
            <a:r>
              <a:rPr lang="en-US" sz="2000" u="sng" dirty="0" smtClean="0"/>
              <a:t> </a:t>
            </a:r>
            <a:r>
              <a:rPr lang="en-US" sz="2000" u="sng" dirty="0" err="1" smtClean="0"/>
              <a:t>politike</a:t>
            </a:r>
            <a:r>
              <a:rPr lang="en-US" sz="2000" u="sng" dirty="0" smtClean="0"/>
              <a:t> </a:t>
            </a:r>
            <a:r>
              <a:rPr lang="en-US" sz="2000" u="sng" dirty="0" err="1" smtClean="0"/>
              <a:t>postavi</a:t>
            </a:r>
            <a:r>
              <a:rPr lang="en-US" sz="2000" dirty="0" smtClean="0"/>
              <a:t>:</a:t>
            </a:r>
            <a:endParaRPr lang="sr-Latn-BA" sz="2000" dirty="0" smtClean="0"/>
          </a:p>
          <a:p>
            <a:pPr>
              <a:buNone/>
            </a:pPr>
            <a:r>
              <a:rPr lang="en-US" sz="2000" dirty="0" smtClean="0"/>
              <a:t>1) </a:t>
            </a:r>
            <a:r>
              <a:rPr lang="en-US" sz="2000" dirty="0" err="1" smtClean="0"/>
              <a:t>uravnotežen</a:t>
            </a:r>
            <a:r>
              <a:rPr lang="en-US" sz="2000" dirty="0" smtClean="0"/>
              <a:t> </a:t>
            </a:r>
            <a:r>
              <a:rPr lang="en-US" sz="2000" dirty="0" err="1" smtClean="0"/>
              <a:t>ekonomski</a:t>
            </a:r>
            <a:r>
              <a:rPr lang="en-US" sz="2000" dirty="0" smtClean="0"/>
              <a:t> </a:t>
            </a:r>
            <a:r>
              <a:rPr lang="en-US" sz="2000" dirty="0" err="1" smtClean="0"/>
              <a:t>rast</a:t>
            </a:r>
            <a:r>
              <a:rPr lang="en-US" sz="2000" dirty="0" smtClean="0"/>
              <a:t> </a:t>
            </a:r>
            <a:r>
              <a:rPr lang="en-US" sz="2000" dirty="0" err="1" smtClean="0"/>
              <a:t>uz</a:t>
            </a:r>
            <a:r>
              <a:rPr lang="en-US" sz="2000" dirty="0" smtClean="0"/>
              <a:t> </a:t>
            </a:r>
            <a:r>
              <a:rPr lang="en-US" sz="2000" dirty="0" err="1" smtClean="0"/>
              <a:t>prihvatljivu</a:t>
            </a:r>
            <a:r>
              <a:rPr lang="sr-Latn-BA" sz="2000" dirty="0" smtClean="0"/>
              <a:t> </a:t>
            </a:r>
            <a:r>
              <a:rPr lang="en-US" sz="2000" dirty="0" err="1" smtClean="0"/>
              <a:t>stabilnost</a:t>
            </a:r>
            <a:r>
              <a:rPr lang="en-US" sz="2000" dirty="0" smtClean="0"/>
              <a:t> </a:t>
            </a:r>
            <a:r>
              <a:rPr lang="en-US" sz="2000" dirty="0" err="1" smtClean="0"/>
              <a:t>cijena</a:t>
            </a:r>
            <a:r>
              <a:rPr lang="en-US" sz="2000" dirty="0" smtClean="0"/>
              <a:t>, </a:t>
            </a:r>
            <a:endParaRPr lang="sr-Latn-BA" sz="2000" dirty="0" smtClean="0"/>
          </a:p>
          <a:p>
            <a:pPr>
              <a:buNone/>
            </a:pPr>
            <a:r>
              <a:rPr lang="en-US" sz="2000" dirty="0" smtClean="0"/>
              <a:t>2) </a:t>
            </a:r>
            <a:r>
              <a:rPr lang="en-US" sz="2000" dirty="0" err="1" smtClean="0"/>
              <a:t>stabilan</a:t>
            </a:r>
            <a:r>
              <a:rPr lang="en-US" sz="2000" dirty="0" smtClean="0"/>
              <a:t> </a:t>
            </a:r>
            <a:r>
              <a:rPr lang="en-US" sz="2000" dirty="0" err="1" smtClean="0"/>
              <a:t>monetarni</a:t>
            </a:r>
            <a:r>
              <a:rPr lang="en-US" sz="2000" dirty="0" smtClean="0"/>
              <a:t> </a:t>
            </a:r>
            <a:r>
              <a:rPr lang="en-US" sz="2000" dirty="0" err="1" smtClean="0"/>
              <a:t>sistem</a:t>
            </a:r>
            <a:r>
              <a:rPr lang="en-US" sz="2000" dirty="0" smtClean="0"/>
              <a:t>,</a:t>
            </a:r>
            <a:endParaRPr lang="sr-Latn-BA" sz="2000" dirty="0" smtClean="0"/>
          </a:p>
          <a:p>
            <a:pPr>
              <a:buNone/>
            </a:pPr>
            <a:r>
              <a:rPr lang="en-US" sz="2000" dirty="0" smtClean="0"/>
              <a:t>3) </a:t>
            </a:r>
            <a:r>
              <a:rPr lang="en-US" sz="2000" dirty="0" err="1" smtClean="0"/>
              <a:t>izbjegavanje</a:t>
            </a:r>
            <a:r>
              <a:rPr lang="en-US" sz="2000" dirty="0" smtClean="0"/>
              <a:t> </a:t>
            </a:r>
            <a:r>
              <a:rPr lang="en-US" sz="2000" dirty="0" err="1" smtClean="0"/>
              <a:t>ili</a:t>
            </a:r>
            <a:r>
              <a:rPr lang="en-US" sz="2000" dirty="0" smtClean="0"/>
              <a:t> </a:t>
            </a:r>
            <a:r>
              <a:rPr lang="en-US" sz="2000" dirty="0" err="1" smtClean="0"/>
              <a:t>uzdržavanje</a:t>
            </a:r>
            <a:r>
              <a:rPr lang="en-US" sz="2000" dirty="0" smtClean="0"/>
              <a:t> od: </a:t>
            </a:r>
            <a:r>
              <a:rPr lang="en-US" sz="2000" dirty="0" err="1" smtClean="0"/>
              <a:t>manipulacija</a:t>
            </a:r>
            <a:r>
              <a:rPr lang="sr-Latn-BA" sz="2000" dirty="0" smtClean="0"/>
              <a:t> </a:t>
            </a:r>
            <a:r>
              <a:rPr lang="en-US" sz="2000" dirty="0" err="1" smtClean="0"/>
              <a:t>deviznim</a:t>
            </a:r>
            <a:r>
              <a:rPr lang="en-US" sz="2000" dirty="0" smtClean="0"/>
              <a:t> </a:t>
            </a:r>
            <a:r>
              <a:rPr lang="en-US" sz="2000" dirty="0" err="1" smtClean="0"/>
              <a:t>kursevima</a:t>
            </a:r>
            <a:r>
              <a:rPr lang="en-US" sz="2000" dirty="0" smtClean="0"/>
              <a:t>, </a:t>
            </a:r>
            <a:r>
              <a:rPr lang="en-US" sz="2000" dirty="0" err="1" smtClean="0"/>
              <a:t>sprečavanja</a:t>
            </a:r>
            <a:r>
              <a:rPr lang="en-US" sz="2000" dirty="0" smtClean="0"/>
              <a:t> </a:t>
            </a:r>
            <a:r>
              <a:rPr lang="en-US" sz="2000" dirty="0" err="1" smtClean="0"/>
              <a:t>efikasnog</a:t>
            </a:r>
            <a:r>
              <a:rPr lang="en-US" sz="2000" dirty="0" smtClean="0"/>
              <a:t> </a:t>
            </a:r>
            <a:r>
              <a:rPr lang="en-US" sz="2000" dirty="0" err="1" smtClean="0"/>
              <a:t>prilagođavanja</a:t>
            </a:r>
            <a:r>
              <a:rPr lang="en-US" sz="2000" dirty="0" smtClean="0"/>
              <a:t> </a:t>
            </a:r>
            <a:r>
              <a:rPr lang="en-US" sz="2000" dirty="0" err="1" smtClean="0"/>
              <a:t>platnog</a:t>
            </a:r>
            <a:r>
              <a:rPr lang="en-US" sz="2000" dirty="0" smtClean="0"/>
              <a:t> </a:t>
            </a:r>
            <a:r>
              <a:rPr lang="en-US" sz="2000" dirty="0" err="1" smtClean="0"/>
              <a:t>bilansa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ostvarenja</a:t>
            </a:r>
            <a:r>
              <a:rPr lang="sr-Latn-BA" sz="2000" dirty="0" smtClean="0"/>
              <a:t> </a:t>
            </a:r>
            <a:r>
              <a:rPr lang="en-US" sz="2000" dirty="0" err="1" smtClean="0"/>
              <a:t>konkurentskih</a:t>
            </a:r>
            <a:r>
              <a:rPr lang="en-US" sz="2000" dirty="0" smtClean="0"/>
              <a:t> </a:t>
            </a:r>
            <a:r>
              <a:rPr lang="en-US" sz="2000" dirty="0" err="1" smtClean="0"/>
              <a:t>prednosti</a:t>
            </a:r>
            <a:r>
              <a:rPr lang="en-US" sz="2000" dirty="0" smtClean="0"/>
              <a:t> u </a:t>
            </a:r>
            <a:r>
              <a:rPr lang="en-US" sz="2000" dirty="0" err="1" smtClean="0"/>
              <a:t>odnosu</a:t>
            </a:r>
            <a:r>
              <a:rPr lang="en-US" sz="2000" dirty="0" smtClean="0"/>
              <a:t> </a:t>
            </a:r>
            <a:r>
              <a:rPr lang="en-US" sz="2000" dirty="0" err="1" smtClean="0"/>
              <a:t>na</a:t>
            </a:r>
            <a:r>
              <a:rPr lang="en-US" sz="2000" dirty="0" smtClean="0"/>
              <a:t> </a:t>
            </a:r>
            <a:r>
              <a:rPr lang="en-US" sz="2000" dirty="0" err="1" smtClean="0"/>
              <a:t>druge</a:t>
            </a:r>
            <a:r>
              <a:rPr lang="en-US" sz="2000" dirty="0" smtClean="0"/>
              <a:t> </a:t>
            </a:r>
            <a:r>
              <a:rPr lang="en-US" sz="2000" dirty="0" err="1" smtClean="0"/>
              <a:t>članice</a:t>
            </a:r>
            <a:r>
              <a:rPr lang="en-US" sz="2000" dirty="0" smtClean="0"/>
              <a:t>, </a:t>
            </a:r>
            <a:endParaRPr lang="sr-Latn-BA" sz="2000" dirty="0" smtClean="0"/>
          </a:p>
          <a:p>
            <a:pPr>
              <a:buNone/>
            </a:pPr>
            <a:r>
              <a:rPr lang="en-US" sz="2000" dirty="0" smtClean="0"/>
              <a:t>4) </a:t>
            </a:r>
            <a:r>
              <a:rPr lang="en-US" sz="2000" dirty="0" err="1" smtClean="0"/>
              <a:t>provođenje</a:t>
            </a:r>
            <a:r>
              <a:rPr lang="en-US" sz="2000" dirty="0" smtClean="0"/>
              <a:t> </a:t>
            </a:r>
            <a:r>
              <a:rPr lang="en-US" sz="2000" dirty="0" err="1" smtClean="0"/>
              <a:t>politika</a:t>
            </a:r>
            <a:r>
              <a:rPr lang="en-US" sz="2000" dirty="0" smtClean="0"/>
              <a:t> </a:t>
            </a:r>
            <a:r>
              <a:rPr lang="en-US" sz="2000" dirty="0" err="1" smtClean="0"/>
              <a:t>deviznih</a:t>
            </a:r>
            <a:r>
              <a:rPr lang="en-US" sz="2000" dirty="0" smtClean="0"/>
              <a:t> </a:t>
            </a:r>
            <a:r>
              <a:rPr lang="en-US" sz="2000" dirty="0" err="1" smtClean="0"/>
              <a:t>kurseva</a:t>
            </a:r>
            <a:r>
              <a:rPr lang="en-US" sz="2000" dirty="0" smtClean="0"/>
              <a:t> </a:t>
            </a:r>
            <a:r>
              <a:rPr lang="en-US" sz="2000" dirty="0" err="1" smtClean="0"/>
              <a:t>koje</a:t>
            </a:r>
            <a:r>
              <a:rPr lang="sr-Latn-BA" sz="2000" dirty="0" smtClean="0"/>
              <a:t> </a:t>
            </a:r>
            <a:r>
              <a:rPr lang="en-US" sz="2000" dirty="0" err="1" smtClean="0"/>
              <a:t>su</a:t>
            </a:r>
            <a:r>
              <a:rPr lang="en-US" sz="2000" dirty="0" smtClean="0"/>
              <a:t> u </a:t>
            </a:r>
            <a:r>
              <a:rPr lang="en-US" sz="2000" dirty="0" err="1" smtClean="0"/>
              <a:t>skladu</a:t>
            </a:r>
            <a:r>
              <a:rPr lang="en-US" sz="2000" dirty="0" smtClean="0"/>
              <a:t> </a:t>
            </a:r>
            <a:r>
              <a:rPr lang="en-US" sz="2000" dirty="0" err="1" smtClean="0"/>
              <a:t>sa</a:t>
            </a:r>
            <a:r>
              <a:rPr lang="en-US" sz="2000" dirty="0" smtClean="0"/>
              <a:t> </a:t>
            </a:r>
            <a:r>
              <a:rPr lang="en-US" sz="2000" dirty="0" err="1" smtClean="0"/>
              <a:t>odredbama</a:t>
            </a:r>
            <a:r>
              <a:rPr lang="en-US" sz="2000" dirty="0" smtClean="0"/>
              <a:t> </a:t>
            </a:r>
            <a:r>
              <a:rPr lang="en-US" sz="2000" dirty="0" err="1" smtClean="0"/>
              <a:t>člana</a:t>
            </a:r>
            <a:r>
              <a:rPr lang="en-US" sz="2000" dirty="0" smtClean="0"/>
              <a:t> IV </a:t>
            </a:r>
            <a:r>
              <a:rPr lang="en-US" sz="2000" dirty="0" err="1" smtClean="0"/>
              <a:t>Statuta</a:t>
            </a:r>
            <a:r>
              <a:rPr lang="en-US" sz="2000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7239000" cy="5867400"/>
          </a:xfrm>
        </p:spPr>
        <p:txBody>
          <a:bodyPr>
            <a:normAutofit/>
          </a:bodyPr>
          <a:lstStyle/>
          <a:p>
            <a:r>
              <a:rPr lang="en-US" dirty="0" smtClean="0"/>
              <a:t>Pored </a:t>
            </a:r>
            <a:r>
              <a:rPr lang="en-US" dirty="0" err="1" smtClean="0"/>
              <a:t>navedenog</a:t>
            </a:r>
            <a:r>
              <a:rPr lang="en-US" dirty="0" smtClean="0"/>
              <a:t>, </a:t>
            </a:r>
            <a:r>
              <a:rPr lang="en-US" dirty="0" err="1" smtClean="0"/>
              <a:t>bitno</a:t>
            </a:r>
            <a:r>
              <a:rPr lang="en-US" dirty="0" smtClean="0"/>
              <a:t> je </a:t>
            </a:r>
            <a:r>
              <a:rPr lang="en-US" dirty="0" err="1" smtClean="0"/>
              <a:t>izdvojiti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r>
              <a:rPr lang="en-US" dirty="0" smtClean="0"/>
              <a:t>1) </a:t>
            </a:r>
            <a:r>
              <a:rPr lang="en-US" dirty="0" err="1" smtClean="0"/>
              <a:t>članicama</a:t>
            </a:r>
            <a:r>
              <a:rPr lang="en-US" dirty="0" smtClean="0"/>
              <a:t> je </a:t>
            </a:r>
            <a:r>
              <a:rPr lang="en-US" dirty="0" err="1" smtClean="0"/>
              <a:t>dozvoljeno</a:t>
            </a:r>
            <a:r>
              <a:rPr lang="en-US" dirty="0" smtClean="0"/>
              <a:t> da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sopstvenom</a:t>
            </a:r>
            <a:r>
              <a:rPr lang="en-US" dirty="0" smtClean="0"/>
              <a:t> </a:t>
            </a:r>
            <a:r>
              <a:rPr lang="en-US" dirty="0" err="1" smtClean="0"/>
              <a:t>izboru</a:t>
            </a:r>
            <a:r>
              <a:rPr lang="en-US" dirty="0" smtClean="0"/>
              <a:t> </a:t>
            </a:r>
            <a:r>
              <a:rPr lang="en-US" dirty="0" err="1" smtClean="0"/>
              <a:t>definišu</a:t>
            </a:r>
            <a:r>
              <a:rPr lang="en-US" dirty="0" smtClean="0"/>
              <a:t> </a:t>
            </a:r>
            <a:r>
              <a:rPr lang="en-US" dirty="0" err="1" smtClean="0"/>
              <a:t>režim</a:t>
            </a:r>
            <a:r>
              <a:rPr lang="en-US" dirty="0" smtClean="0"/>
              <a:t> </a:t>
            </a:r>
            <a:r>
              <a:rPr lang="en-US" dirty="0" err="1" smtClean="0"/>
              <a:t>deviznih</a:t>
            </a:r>
            <a:r>
              <a:rPr lang="en-US" dirty="0" smtClean="0"/>
              <a:t> </a:t>
            </a:r>
            <a:r>
              <a:rPr lang="en-US" dirty="0" err="1" smtClean="0"/>
              <a:t>kurseva</a:t>
            </a:r>
            <a:r>
              <a:rPr lang="en-US" dirty="0" smtClean="0"/>
              <a:t>, </a:t>
            </a:r>
            <a:r>
              <a:rPr lang="en-US" dirty="0" err="1" smtClean="0"/>
              <a:t>osim</a:t>
            </a:r>
            <a:r>
              <a:rPr lang="en-US" dirty="0" smtClean="0"/>
              <a:t> u </a:t>
            </a:r>
            <a:r>
              <a:rPr lang="en-US" dirty="0" err="1" smtClean="0"/>
              <a:t>slučaju</a:t>
            </a:r>
            <a:r>
              <a:rPr lang="en-US" dirty="0" smtClean="0"/>
              <a:t> </a:t>
            </a:r>
            <a:r>
              <a:rPr lang="en-US" dirty="0" err="1" smtClean="0"/>
              <a:t>vezanosti</a:t>
            </a:r>
            <a:r>
              <a:rPr lang="en-US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 err="1" smtClean="0"/>
              <a:t>domaće</a:t>
            </a:r>
            <a:r>
              <a:rPr lang="en-US" dirty="0" smtClean="0"/>
              <a:t> </a:t>
            </a:r>
            <a:r>
              <a:rPr lang="en-US" dirty="0" err="1" smtClean="0"/>
              <a:t>valute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zlato</a:t>
            </a:r>
            <a:r>
              <a:rPr lang="en-US" dirty="0" smtClean="0"/>
              <a:t> </a:t>
            </a:r>
            <a:r>
              <a:rPr lang="en-US" dirty="0" err="1" smtClean="0"/>
              <a:t>gdje</a:t>
            </a:r>
            <a:r>
              <a:rPr lang="en-US" dirty="0" smtClean="0"/>
              <a:t> je </a:t>
            </a:r>
            <a:r>
              <a:rPr lang="en-US" dirty="0" err="1" smtClean="0"/>
              <a:t>potrebna</a:t>
            </a:r>
            <a:r>
              <a:rPr lang="en-US" dirty="0" smtClean="0"/>
              <a:t> </a:t>
            </a:r>
            <a:r>
              <a:rPr lang="en-US" dirty="0" err="1" smtClean="0"/>
              <a:t>saglasnost</a:t>
            </a:r>
            <a:r>
              <a:rPr lang="en-US" dirty="0" smtClean="0"/>
              <a:t> od MMF-a</a:t>
            </a:r>
          </a:p>
          <a:p>
            <a:endParaRPr lang="en-US" dirty="0" smtClean="0"/>
          </a:p>
          <a:p>
            <a:r>
              <a:rPr lang="en-US" dirty="0" smtClean="0"/>
              <a:t>2) </a:t>
            </a:r>
            <a:r>
              <a:rPr lang="en-US" dirty="0" err="1" smtClean="0"/>
              <a:t>dato</a:t>
            </a:r>
            <a:r>
              <a:rPr lang="en-US" dirty="0" smtClean="0"/>
              <a:t> </a:t>
            </a:r>
            <a:r>
              <a:rPr lang="en-US" dirty="0" err="1" smtClean="0"/>
              <a:t>ovlašćenje</a:t>
            </a:r>
            <a:r>
              <a:rPr lang="en-US" dirty="0" smtClean="0"/>
              <a:t> MMF-u da </a:t>
            </a:r>
            <a:r>
              <a:rPr lang="en-US" dirty="0" err="1" smtClean="0"/>
              <a:t>nadzire</a:t>
            </a:r>
            <a:r>
              <a:rPr lang="en-US" dirty="0" smtClean="0"/>
              <a:t> </a:t>
            </a:r>
            <a:r>
              <a:rPr lang="en-US" dirty="0" err="1" smtClean="0"/>
              <a:t>međunarodni</a:t>
            </a:r>
            <a:r>
              <a:rPr lang="en-US" dirty="0" smtClean="0"/>
              <a:t> </a:t>
            </a:r>
            <a:r>
              <a:rPr lang="en-US" dirty="0" err="1" smtClean="0"/>
              <a:t>monetarni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u </a:t>
            </a:r>
            <a:r>
              <a:rPr lang="en-US" dirty="0" err="1" smtClean="0"/>
              <a:t>smislu</a:t>
            </a:r>
            <a:r>
              <a:rPr lang="en-US" dirty="0" smtClean="0"/>
              <a:t> </a:t>
            </a:r>
            <a:r>
              <a:rPr lang="en-US" dirty="0" err="1" smtClean="0"/>
              <a:t>efikasnog</a:t>
            </a:r>
            <a:r>
              <a:rPr lang="en-US" dirty="0" smtClean="0"/>
              <a:t> </a:t>
            </a:r>
            <a:r>
              <a:rPr lang="en-US" dirty="0" err="1" smtClean="0"/>
              <a:t>funkcionisanja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3)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članice</a:t>
            </a:r>
            <a:r>
              <a:rPr lang="en-US" dirty="0" smtClean="0"/>
              <a:t> </a:t>
            </a:r>
            <a:r>
              <a:rPr lang="en-US" dirty="0" err="1" smtClean="0"/>
              <a:t>će</a:t>
            </a:r>
            <a:r>
              <a:rPr lang="en-US" dirty="0" smtClean="0"/>
              <a:t> </a:t>
            </a:r>
            <a:r>
              <a:rPr lang="en-US" dirty="0" err="1" smtClean="0"/>
              <a:t>obezbijediti</a:t>
            </a:r>
            <a:r>
              <a:rPr lang="en-US" dirty="0" smtClean="0"/>
              <a:t>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neophodne</a:t>
            </a:r>
            <a:r>
              <a:rPr lang="en-US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MMF-u </a:t>
            </a:r>
            <a:r>
              <a:rPr lang="sr-Latn-BA" dirty="0" smtClean="0"/>
              <a:t>u </a:t>
            </a:r>
            <a:r>
              <a:rPr lang="en-US" dirty="0" err="1" smtClean="0"/>
              <a:t>vršenju</a:t>
            </a:r>
            <a:r>
              <a:rPr lang="en-US" dirty="0" smtClean="0"/>
              <a:t> </a:t>
            </a:r>
            <a:r>
              <a:rPr lang="en-US" dirty="0" err="1" smtClean="0"/>
              <a:t>funkcije</a:t>
            </a:r>
            <a:r>
              <a:rPr lang="en-US" dirty="0" smtClean="0"/>
              <a:t> </a:t>
            </a:r>
            <a:r>
              <a:rPr lang="en-US" dirty="0" err="1" smtClean="0"/>
              <a:t>nadzora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da </a:t>
            </a:r>
            <a:r>
              <a:rPr lang="en-US" dirty="0" err="1" smtClean="0"/>
              <a:t>će</a:t>
            </a:r>
            <a:r>
              <a:rPr lang="en-US" dirty="0" smtClean="0"/>
              <a:t> se </a:t>
            </a:r>
            <a:r>
              <a:rPr lang="en-US" dirty="0" err="1" smtClean="0"/>
              <a:t>redovno</a:t>
            </a:r>
            <a:r>
              <a:rPr lang="en-US" dirty="0" smtClean="0"/>
              <a:t> </a:t>
            </a:r>
            <a:r>
              <a:rPr lang="en-US" dirty="0" err="1" smtClean="0"/>
              <a:t>konsultovati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MMF-om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zahtjev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institucije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7162800" cy="5867400"/>
          </a:xfrm>
        </p:spPr>
        <p:txBody>
          <a:bodyPr>
            <a:normAutofit/>
          </a:bodyPr>
          <a:lstStyle/>
          <a:p>
            <a:r>
              <a:rPr lang="en-US" sz="2000" b="1" dirty="0" err="1" smtClean="0"/>
              <a:t>Šta</a:t>
            </a:r>
            <a:r>
              <a:rPr lang="en-US" sz="2000" b="1" dirty="0" smtClean="0"/>
              <a:t> je </a:t>
            </a:r>
            <a:r>
              <a:rPr lang="en-US" sz="2000" b="1" dirty="0" err="1" smtClean="0"/>
              <a:t>definisano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članom</a:t>
            </a:r>
            <a:r>
              <a:rPr lang="en-US" sz="2000" b="1" dirty="0" smtClean="0"/>
              <a:t> VIII </a:t>
            </a:r>
            <a:r>
              <a:rPr lang="en-US" sz="2000" b="1" dirty="0" err="1" smtClean="0"/>
              <a:t>Statuta</a:t>
            </a:r>
            <a:r>
              <a:rPr lang="en-US" sz="2000" b="1" dirty="0" smtClean="0"/>
              <a:t>?</a:t>
            </a:r>
            <a:endParaRPr lang="sr-Latn-BA" sz="2000" b="1" dirty="0" smtClean="0"/>
          </a:p>
          <a:p>
            <a:endParaRPr lang="en-US" sz="2000" dirty="0" smtClean="0"/>
          </a:p>
          <a:p>
            <a:r>
              <a:rPr lang="en-US" sz="2000" dirty="0" err="1" smtClean="0"/>
              <a:t>Uspostavljen</a:t>
            </a:r>
            <a:r>
              <a:rPr lang="en-US" sz="2000" dirty="0" smtClean="0"/>
              <a:t> je </a:t>
            </a:r>
            <a:r>
              <a:rPr lang="en-US" sz="2000" i="1" dirty="0" err="1" smtClean="0">
                <a:solidFill>
                  <a:srgbClr val="FF0000"/>
                </a:solidFill>
              </a:rPr>
              <a:t>pravni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</a:rPr>
              <a:t>osnov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</a:rPr>
              <a:t>za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</a:rPr>
              <a:t>obavezu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</a:rPr>
              <a:t>zemalja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US" sz="2000" dirty="0" smtClean="0"/>
              <a:t>da: </a:t>
            </a:r>
            <a:endParaRPr lang="sr-Latn-BA" sz="2000" dirty="0" smtClean="0"/>
          </a:p>
          <a:p>
            <a:pPr lvl="1"/>
            <a:r>
              <a:rPr lang="en-US" sz="2000" dirty="0" smtClean="0"/>
              <a:t>1) </a:t>
            </a:r>
            <a:r>
              <a:rPr lang="en-US" sz="2000" dirty="0" err="1" smtClean="0"/>
              <a:t>održavaju</a:t>
            </a:r>
            <a:r>
              <a:rPr lang="en-US" sz="2000" dirty="0" smtClean="0"/>
              <a:t> </a:t>
            </a:r>
            <a:r>
              <a:rPr lang="en-US" sz="2000" dirty="0" err="1" smtClean="0"/>
              <a:t>konvertibilnost</a:t>
            </a:r>
            <a:r>
              <a:rPr lang="en-US" sz="2000" dirty="0" smtClean="0"/>
              <a:t> </a:t>
            </a:r>
            <a:r>
              <a:rPr lang="en-US" sz="2000" dirty="0" err="1" smtClean="0"/>
              <a:t>svojih</a:t>
            </a:r>
            <a:r>
              <a:rPr lang="en-US" sz="2000" dirty="0" smtClean="0"/>
              <a:t> </a:t>
            </a:r>
            <a:r>
              <a:rPr lang="en-US" sz="2000" dirty="0" err="1" smtClean="0"/>
              <a:t>valuta</a:t>
            </a:r>
            <a:r>
              <a:rPr lang="sr-Latn-BA" sz="2000" dirty="0" smtClean="0"/>
              <a:t> </a:t>
            </a:r>
            <a:r>
              <a:rPr lang="en-US" sz="2000" dirty="0" err="1" smtClean="0"/>
              <a:t>kupujući</a:t>
            </a:r>
            <a:r>
              <a:rPr lang="en-US" sz="2000" dirty="0" smtClean="0"/>
              <a:t> je od </a:t>
            </a:r>
            <a:r>
              <a:rPr lang="en-US" sz="2000" dirty="0" err="1" smtClean="0"/>
              <a:t>članica</a:t>
            </a:r>
            <a:r>
              <a:rPr lang="en-US" sz="2000" dirty="0" smtClean="0"/>
              <a:t> (</a:t>
            </a:r>
            <a:r>
              <a:rPr lang="en-US" sz="2000" dirty="0" err="1" smtClean="0"/>
              <a:t>na</a:t>
            </a:r>
            <a:r>
              <a:rPr lang="en-US" sz="2000" dirty="0" smtClean="0"/>
              <a:t> </a:t>
            </a:r>
            <a:r>
              <a:rPr lang="en-US" sz="2000" dirty="0" err="1" smtClean="0"/>
              <a:t>njihov</a:t>
            </a:r>
            <a:r>
              <a:rPr lang="en-US" sz="2000" dirty="0" smtClean="0"/>
              <a:t> </a:t>
            </a:r>
            <a:r>
              <a:rPr lang="en-US" sz="2000" dirty="0" err="1" smtClean="0"/>
              <a:t>zahtjev</a:t>
            </a:r>
            <a:r>
              <a:rPr lang="en-US" sz="2000" dirty="0" smtClean="0"/>
              <a:t>) </a:t>
            </a:r>
            <a:r>
              <a:rPr lang="en-US" sz="2000" dirty="0" err="1" smtClean="0"/>
              <a:t>koje</a:t>
            </a:r>
            <a:r>
              <a:rPr lang="en-US" sz="2000" dirty="0" smtClean="0"/>
              <a:t> </a:t>
            </a:r>
            <a:r>
              <a:rPr lang="en-US" sz="2000" dirty="0" err="1" smtClean="0"/>
              <a:t>drže</a:t>
            </a:r>
            <a:r>
              <a:rPr lang="en-US" sz="2000" dirty="0" smtClean="0"/>
              <a:t> </a:t>
            </a:r>
            <a:r>
              <a:rPr lang="en-US" sz="2000" dirty="0" err="1" smtClean="0"/>
              <a:t>njihovu</a:t>
            </a:r>
            <a:r>
              <a:rPr lang="en-US" sz="2000" dirty="0" smtClean="0"/>
              <a:t> </a:t>
            </a:r>
            <a:r>
              <a:rPr lang="en-US" sz="2000" dirty="0" err="1" smtClean="0"/>
              <a:t>valutu</a:t>
            </a:r>
            <a:r>
              <a:rPr lang="en-US" sz="2000" dirty="0" smtClean="0"/>
              <a:t>, </a:t>
            </a:r>
            <a:endParaRPr lang="sr-Latn-BA" sz="2000" dirty="0" smtClean="0"/>
          </a:p>
          <a:p>
            <a:pPr lvl="1"/>
            <a:r>
              <a:rPr lang="en-US" sz="2000" dirty="0" smtClean="0"/>
              <a:t>2) </a:t>
            </a:r>
            <a:r>
              <a:rPr lang="en-US" sz="2000" dirty="0" err="1" smtClean="0"/>
              <a:t>omoguće</a:t>
            </a:r>
            <a:r>
              <a:rPr lang="en-US" sz="2000" dirty="0" smtClean="0"/>
              <a:t> </a:t>
            </a:r>
            <a:r>
              <a:rPr lang="en-US" sz="2000" dirty="0" err="1" smtClean="0"/>
              <a:t>trgovinsku</a:t>
            </a:r>
            <a:r>
              <a:rPr lang="sr-Latn-BA" sz="2000" dirty="0" smtClean="0"/>
              <a:t> </a:t>
            </a:r>
            <a:r>
              <a:rPr lang="en-US" sz="2000" dirty="0" err="1" smtClean="0"/>
              <a:t>razmjenu</a:t>
            </a:r>
            <a:r>
              <a:rPr lang="en-US" sz="2000" dirty="0" smtClean="0"/>
              <a:t> bez </a:t>
            </a:r>
            <a:r>
              <a:rPr lang="en-US" sz="2000" dirty="0" err="1" smtClean="0"/>
              <a:t>primjene</a:t>
            </a:r>
            <a:r>
              <a:rPr lang="en-US" sz="2000" dirty="0" smtClean="0"/>
              <a:t> </a:t>
            </a:r>
            <a:r>
              <a:rPr lang="en-US" sz="2000" dirty="0" err="1" smtClean="0"/>
              <a:t>restriktivnih</a:t>
            </a:r>
            <a:r>
              <a:rPr lang="en-US" sz="2000" dirty="0" smtClean="0"/>
              <a:t> </a:t>
            </a:r>
            <a:r>
              <a:rPr lang="en-US" sz="2000" dirty="0" err="1" smtClean="0"/>
              <a:t>ili</a:t>
            </a:r>
            <a:r>
              <a:rPr lang="en-US" sz="2000" dirty="0" smtClean="0"/>
              <a:t> </a:t>
            </a:r>
            <a:r>
              <a:rPr lang="en-US" sz="2000" dirty="0" err="1" smtClean="0"/>
              <a:t>diskriminatornih</a:t>
            </a:r>
            <a:r>
              <a:rPr lang="en-US" sz="2000" dirty="0" smtClean="0"/>
              <a:t> </a:t>
            </a:r>
            <a:r>
              <a:rPr lang="en-US" sz="2000" dirty="0" err="1" smtClean="0"/>
              <a:t>mjera</a:t>
            </a:r>
            <a:r>
              <a:rPr lang="en-US" sz="2000" dirty="0" smtClean="0"/>
              <a:t> (</a:t>
            </a:r>
            <a:r>
              <a:rPr lang="en-US" sz="2000" dirty="0" err="1" smtClean="0"/>
              <a:t>osim</a:t>
            </a:r>
            <a:r>
              <a:rPr lang="en-US" sz="2000" dirty="0" smtClean="0"/>
              <a:t> u </a:t>
            </a:r>
            <a:r>
              <a:rPr lang="en-US" sz="2000" dirty="0" err="1" smtClean="0"/>
              <a:t>slučaju</a:t>
            </a:r>
            <a:r>
              <a:rPr lang="en-US" sz="2000" dirty="0" smtClean="0"/>
              <a:t> </a:t>
            </a:r>
            <a:r>
              <a:rPr lang="en-US" sz="2000" dirty="0" err="1" smtClean="0"/>
              <a:t>kada</a:t>
            </a:r>
            <a:r>
              <a:rPr lang="en-US" sz="2000" dirty="0" smtClean="0"/>
              <a:t> MMF to</a:t>
            </a:r>
            <a:r>
              <a:rPr lang="sr-Latn-BA" sz="2000" dirty="0" smtClean="0"/>
              <a:t> </a:t>
            </a:r>
            <a:r>
              <a:rPr lang="en-US" sz="2000" dirty="0" err="1" smtClean="0"/>
              <a:t>odobri</a:t>
            </a:r>
            <a:r>
              <a:rPr lang="en-US" sz="2000" dirty="0" smtClean="0"/>
              <a:t> </a:t>
            </a:r>
            <a:r>
              <a:rPr lang="en-US" sz="2000" dirty="0" err="1" smtClean="0"/>
              <a:t>kao</a:t>
            </a:r>
            <a:r>
              <a:rPr lang="en-US" sz="2000" dirty="0" smtClean="0"/>
              <a:t> </a:t>
            </a:r>
            <a:r>
              <a:rPr lang="en-US" sz="2000" dirty="0" err="1" smtClean="0"/>
              <a:t>privremene</a:t>
            </a:r>
            <a:r>
              <a:rPr lang="en-US" sz="2000" dirty="0" smtClean="0"/>
              <a:t> </a:t>
            </a:r>
            <a:r>
              <a:rPr lang="en-US" sz="2000" dirty="0" err="1" smtClean="0"/>
              <a:t>mjere</a:t>
            </a:r>
            <a:r>
              <a:rPr lang="en-US" sz="2000" dirty="0" smtClean="0"/>
              <a:t> </a:t>
            </a:r>
            <a:r>
              <a:rPr lang="en-US" sz="2000" dirty="0" err="1" smtClean="0"/>
              <a:t>za</a:t>
            </a:r>
            <a:r>
              <a:rPr lang="en-US" sz="2000" dirty="0" smtClean="0"/>
              <a:t> </a:t>
            </a:r>
            <a:r>
              <a:rPr lang="en-US" sz="2000" dirty="0" err="1" smtClean="0"/>
              <a:t>potrebe</a:t>
            </a:r>
            <a:r>
              <a:rPr lang="en-US" sz="2000" dirty="0" smtClean="0"/>
              <a:t> </a:t>
            </a:r>
            <a:r>
              <a:rPr lang="en-US" sz="2000" dirty="0" err="1" smtClean="0"/>
              <a:t>platnog</a:t>
            </a:r>
            <a:r>
              <a:rPr lang="en-US" sz="2000" dirty="0" smtClean="0"/>
              <a:t> </a:t>
            </a:r>
            <a:r>
              <a:rPr lang="en-US" sz="2000" dirty="0" err="1" smtClean="0"/>
              <a:t>bilansa</a:t>
            </a:r>
            <a:r>
              <a:rPr lang="en-US" sz="2000" dirty="0" smtClean="0"/>
              <a:t>)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endParaRPr lang="sr-Latn-BA" sz="2000" dirty="0" smtClean="0"/>
          </a:p>
          <a:p>
            <a:pPr lvl="1"/>
            <a:r>
              <a:rPr lang="en-US" sz="2000" dirty="0" smtClean="0"/>
              <a:t>3) da MMF-u </a:t>
            </a:r>
            <a:r>
              <a:rPr lang="en-US" sz="2000" dirty="0" err="1" smtClean="0"/>
              <a:t>obezbijede</a:t>
            </a:r>
            <a:r>
              <a:rPr lang="en-US" sz="2000" dirty="0" smtClean="0"/>
              <a:t> </a:t>
            </a:r>
            <a:r>
              <a:rPr lang="en-US" sz="2000" dirty="0" err="1" smtClean="0"/>
              <a:t>adekvatne</a:t>
            </a:r>
            <a:r>
              <a:rPr lang="sr-Latn-BA" sz="2000" dirty="0" smtClean="0"/>
              <a:t> </a:t>
            </a:r>
            <a:r>
              <a:rPr lang="en-US" sz="2000" dirty="0" err="1" smtClean="0"/>
              <a:t>informacije</a:t>
            </a:r>
            <a:r>
              <a:rPr lang="en-US" sz="2000" dirty="0" smtClean="0"/>
              <a:t> u tom </a:t>
            </a:r>
            <a:r>
              <a:rPr lang="en-US" sz="2000" dirty="0" err="1" smtClean="0"/>
              <a:t>smislu</a:t>
            </a:r>
            <a:r>
              <a:rPr lang="en-US" sz="2000" dirty="0" smtClean="0"/>
              <a:t>.</a:t>
            </a:r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28600"/>
            <a:ext cx="6781800" cy="6477000"/>
          </a:xfrm>
        </p:spPr>
        <p:txBody>
          <a:bodyPr>
            <a:normAutofit/>
          </a:bodyPr>
          <a:lstStyle/>
          <a:p>
            <a:r>
              <a:rPr lang="en-US" b="1" dirty="0" err="1" smtClean="0"/>
              <a:t>Šta</a:t>
            </a:r>
            <a:r>
              <a:rPr lang="en-US" b="1" dirty="0" smtClean="0"/>
              <a:t> je </a:t>
            </a:r>
            <a:r>
              <a:rPr lang="en-US" b="1" dirty="0" err="1" smtClean="0"/>
              <a:t>definisano</a:t>
            </a:r>
            <a:r>
              <a:rPr lang="en-US" b="1" dirty="0" smtClean="0"/>
              <a:t> </a:t>
            </a:r>
            <a:r>
              <a:rPr lang="en-US" b="1" dirty="0" err="1" smtClean="0"/>
              <a:t>članom</a:t>
            </a:r>
            <a:r>
              <a:rPr lang="en-US" b="1" dirty="0" smtClean="0"/>
              <a:t> XIV </a:t>
            </a:r>
            <a:r>
              <a:rPr lang="en-US" b="1" dirty="0" err="1" smtClean="0"/>
              <a:t>Statuta</a:t>
            </a:r>
            <a:r>
              <a:rPr lang="en-US" dirty="0" smtClean="0"/>
              <a:t>?</a:t>
            </a:r>
            <a:endParaRPr lang="sr-Latn-BA" dirty="0" smtClean="0"/>
          </a:p>
          <a:p>
            <a:endParaRPr lang="en-US" dirty="0" smtClean="0"/>
          </a:p>
          <a:p>
            <a:r>
              <a:rPr lang="en-US" sz="2000" dirty="0" err="1" smtClean="0"/>
              <a:t>Definiše</a:t>
            </a:r>
            <a:r>
              <a:rPr lang="en-US" sz="2000" dirty="0" smtClean="0"/>
              <a:t> se </a:t>
            </a:r>
            <a:r>
              <a:rPr lang="en-US" sz="2000" dirty="0" err="1" smtClean="0"/>
              <a:t>tzv</a:t>
            </a:r>
            <a:r>
              <a:rPr lang="en-US" sz="2000" dirty="0" smtClean="0"/>
              <a:t>. </a:t>
            </a:r>
            <a:r>
              <a:rPr lang="en-US" sz="2000" i="1" dirty="0" smtClean="0">
                <a:solidFill>
                  <a:srgbClr val="FF0000"/>
                </a:solidFill>
              </a:rPr>
              <a:t>„</a:t>
            </a:r>
            <a:r>
              <a:rPr lang="en-US" sz="2000" i="1" dirty="0" err="1" smtClean="0">
                <a:solidFill>
                  <a:srgbClr val="FF0000"/>
                </a:solidFill>
              </a:rPr>
              <a:t>prelazni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</a:rPr>
              <a:t>aranžman</a:t>
            </a:r>
            <a:r>
              <a:rPr lang="en-US" sz="2000" i="1" dirty="0" smtClean="0">
                <a:solidFill>
                  <a:srgbClr val="FF0000"/>
                </a:solidFill>
              </a:rPr>
              <a:t>“ </a:t>
            </a:r>
            <a:r>
              <a:rPr lang="en-US" sz="2000" i="1" dirty="0" err="1" smtClean="0">
                <a:solidFill>
                  <a:srgbClr val="FF0000"/>
                </a:solidFill>
              </a:rPr>
              <a:t>za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</a:rPr>
              <a:t>zemlje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</a:rPr>
              <a:t>koje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</a:rPr>
              <a:t>još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</a:rPr>
              <a:t>uvijek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</a:rPr>
              <a:t>nisu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</a:rPr>
              <a:t>prihvatile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</a:rPr>
              <a:t>obaveze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</a:rPr>
              <a:t>po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</a:rPr>
              <a:t>članu</a:t>
            </a:r>
            <a:r>
              <a:rPr lang="sr-Latn-BA" sz="20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 smtClean="0">
                <a:solidFill>
                  <a:srgbClr val="FF0000"/>
                </a:solidFill>
              </a:rPr>
              <a:t>VIII</a:t>
            </a:r>
            <a:r>
              <a:rPr lang="en-US" sz="2000" dirty="0" smtClean="0"/>
              <a:t>. </a:t>
            </a:r>
            <a:r>
              <a:rPr lang="en-US" sz="2000" dirty="0" err="1" smtClean="0"/>
              <a:t>Prilikom</a:t>
            </a:r>
            <a:r>
              <a:rPr lang="en-US" sz="2000" dirty="0" smtClean="0"/>
              <a:t> </a:t>
            </a:r>
            <a:r>
              <a:rPr lang="en-US" sz="2000" dirty="0" err="1" smtClean="0"/>
              <a:t>pristupanja</a:t>
            </a:r>
            <a:r>
              <a:rPr lang="en-US" sz="2000" dirty="0" smtClean="0"/>
              <a:t> </a:t>
            </a:r>
            <a:r>
              <a:rPr lang="en-US" sz="2000" dirty="0" err="1" smtClean="0"/>
              <a:t>članstvu</a:t>
            </a:r>
            <a:r>
              <a:rPr lang="en-US" sz="2000" dirty="0" smtClean="0"/>
              <a:t> MMF-a, </a:t>
            </a:r>
            <a:r>
              <a:rPr lang="en-US" sz="2000" dirty="0" err="1" smtClean="0"/>
              <a:t>zemlja</a:t>
            </a:r>
            <a:r>
              <a:rPr lang="en-US" sz="2000" dirty="0" smtClean="0"/>
              <a:t> </a:t>
            </a:r>
            <a:r>
              <a:rPr lang="en-US" sz="2000" dirty="0" err="1" smtClean="0"/>
              <a:t>obavještava</a:t>
            </a:r>
            <a:r>
              <a:rPr lang="en-US" sz="2000" dirty="0" smtClean="0"/>
              <a:t> MMF da li </a:t>
            </a:r>
            <a:r>
              <a:rPr lang="en-US" sz="2000" dirty="0" err="1" smtClean="0"/>
              <a:t>će</a:t>
            </a:r>
            <a:r>
              <a:rPr lang="en-US" sz="2000" dirty="0" smtClean="0"/>
              <a:t> </a:t>
            </a:r>
            <a:r>
              <a:rPr lang="en-US" sz="2000" dirty="0" err="1" smtClean="0"/>
              <a:t>prihvatiti</a:t>
            </a:r>
            <a:r>
              <a:rPr lang="sr-Latn-BA" sz="2000" dirty="0" smtClean="0"/>
              <a:t> </a:t>
            </a:r>
            <a:r>
              <a:rPr lang="en-US" sz="2000" dirty="0" err="1" smtClean="0"/>
              <a:t>definicije</a:t>
            </a:r>
            <a:r>
              <a:rPr lang="en-US" sz="2000" dirty="0" smtClean="0"/>
              <a:t> </a:t>
            </a:r>
            <a:r>
              <a:rPr lang="en-US" sz="2000" dirty="0" err="1" smtClean="0"/>
              <a:t>iz</a:t>
            </a:r>
            <a:r>
              <a:rPr lang="en-US" sz="2000" dirty="0" smtClean="0"/>
              <a:t> </a:t>
            </a:r>
            <a:r>
              <a:rPr lang="en-US" sz="2000" dirty="0" err="1" smtClean="0"/>
              <a:t>člana</a:t>
            </a:r>
            <a:r>
              <a:rPr lang="en-US" sz="2000" dirty="0" smtClean="0"/>
              <a:t> XIV o </a:t>
            </a:r>
            <a:r>
              <a:rPr lang="en-US" sz="2000" dirty="0" err="1" smtClean="0"/>
              <a:t>privremenom</a:t>
            </a:r>
            <a:r>
              <a:rPr lang="en-US" sz="2000" dirty="0" smtClean="0"/>
              <a:t> </a:t>
            </a:r>
            <a:r>
              <a:rPr lang="en-US" sz="2000" dirty="0" err="1" smtClean="0"/>
              <a:t>prelaznom</a:t>
            </a:r>
            <a:r>
              <a:rPr lang="en-US" sz="2000" dirty="0" smtClean="0"/>
              <a:t> </a:t>
            </a:r>
            <a:r>
              <a:rPr lang="en-US" sz="2000" dirty="0" err="1" smtClean="0"/>
              <a:t>aranžmanu</a:t>
            </a:r>
            <a:r>
              <a:rPr lang="en-US" sz="2000" dirty="0" smtClean="0"/>
              <a:t> </a:t>
            </a:r>
            <a:r>
              <a:rPr lang="en-US" sz="2000" dirty="0" err="1" smtClean="0"/>
              <a:t>ili</a:t>
            </a:r>
            <a:r>
              <a:rPr lang="en-US" sz="2000" dirty="0" smtClean="0"/>
              <a:t> je</a:t>
            </a:r>
            <a:r>
              <a:rPr lang="sr-Latn-BA" sz="2000" dirty="0" smtClean="0"/>
              <a:t> </a:t>
            </a:r>
            <a:r>
              <a:rPr lang="en-US" sz="2000" dirty="0" err="1" smtClean="0"/>
              <a:t>spremna</a:t>
            </a:r>
            <a:r>
              <a:rPr lang="en-US" sz="2000" dirty="0" smtClean="0"/>
              <a:t> da </a:t>
            </a:r>
            <a:r>
              <a:rPr lang="en-US" sz="2000" dirty="0" err="1" smtClean="0"/>
              <a:t>prihvati</a:t>
            </a:r>
            <a:r>
              <a:rPr lang="en-US" sz="2000" dirty="0" smtClean="0"/>
              <a:t> </a:t>
            </a:r>
            <a:r>
              <a:rPr lang="en-US" sz="2000" dirty="0" err="1" smtClean="0"/>
              <a:t>obaveze</a:t>
            </a:r>
            <a:r>
              <a:rPr lang="sr-Latn-BA" sz="2000" dirty="0" smtClean="0"/>
              <a:t> </a:t>
            </a:r>
            <a:r>
              <a:rPr lang="en-US" sz="2000" dirty="0" err="1" smtClean="0"/>
              <a:t>navedene</a:t>
            </a:r>
            <a:r>
              <a:rPr lang="en-US" sz="2000" dirty="0" smtClean="0"/>
              <a:t> </a:t>
            </a:r>
            <a:r>
              <a:rPr lang="en-US" sz="2000" dirty="0" err="1" smtClean="0"/>
              <a:t>članom</a:t>
            </a:r>
            <a:r>
              <a:rPr lang="en-US" sz="2000" dirty="0" smtClean="0"/>
              <a:t> VIII. </a:t>
            </a:r>
            <a:endParaRPr lang="sr-Latn-BA" sz="2000" dirty="0" smtClean="0"/>
          </a:p>
          <a:p>
            <a:endParaRPr lang="sr-Latn-BA" sz="2000" dirty="0" smtClean="0"/>
          </a:p>
          <a:p>
            <a:r>
              <a:rPr lang="en-US" sz="2000" dirty="0" smtClean="0"/>
              <a:t>Pod </a:t>
            </a:r>
            <a:r>
              <a:rPr lang="en-US" sz="2000" dirty="0" err="1" smtClean="0"/>
              <a:t>prelaznim</a:t>
            </a:r>
            <a:r>
              <a:rPr lang="en-US" sz="2000" dirty="0" smtClean="0"/>
              <a:t> </a:t>
            </a:r>
            <a:r>
              <a:rPr lang="en-US" sz="2000" dirty="0" err="1" smtClean="0"/>
              <a:t>aranžmanom</a:t>
            </a:r>
            <a:r>
              <a:rPr lang="en-US" sz="2000" dirty="0" smtClean="0"/>
              <a:t> se </a:t>
            </a:r>
            <a:r>
              <a:rPr lang="en-US" sz="2000" dirty="0" err="1" smtClean="0"/>
              <a:t>podrazumijeva</a:t>
            </a:r>
            <a:r>
              <a:rPr lang="en-US" sz="2000" dirty="0" smtClean="0"/>
              <a:t> da </a:t>
            </a:r>
            <a:r>
              <a:rPr lang="en-US" sz="2000" dirty="0" err="1" smtClean="0"/>
              <a:t>zemlja</a:t>
            </a:r>
            <a:r>
              <a:rPr lang="en-US" sz="2000" dirty="0" smtClean="0"/>
              <a:t> </a:t>
            </a:r>
            <a:r>
              <a:rPr lang="en-US" sz="2000" dirty="0" err="1" smtClean="0"/>
              <a:t>privremeno</a:t>
            </a:r>
            <a:r>
              <a:rPr lang="sr-Latn-BA" sz="2000" dirty="0" smtClean="0"/>
              <a:t> </a:t>
            </a:r>
            <a:r>
              <a:rPr lang="en-US" sz="2000" dirty="0" err="1" smtClean="0"/>
              <a:t>održava</a:t>
            </a:r>
            <a:r>
              <a:rPr lang="en-US" sz="2000" dirty="0" smtClean="0"/>
              <a:t> </a:t>
            </a:r>
            <a:r>
              <a:rPr lang="en-US" sz="2000" dirty="0" err="1" smtClean="0"/>
              <a:t>određene</a:t>
            </a:r>
            <a:r>
              <a:rPr lang="en-US" sz="2000" dirty="0" smtClean="0"/>
              <a:t> </a:t>
            </a:r>
            <a:r>
              <a:rPr lang="en-US" sz="2000" dirty="0" err="1" smtClean="0"/>
              <a:t>restrikcije</a:t>
            </a:r>
            <a:r>
              <a:rPr lang="en-US" sz="2000" dirty="0" smtClean="0"/>
              <a:t> u </a:t>
            </a:r>
            <a:r>
              <a:rPr lang="en-US" sz="2000" dirty="0" err="1" smtClean="0"/>
              <a:t>međunarodnim</a:t>
            </a:r>
            <a:r>
              <a:rPr lang="en-US" sz="2000" dirty="0" smtClean="0"/>
              <a:t> </a:t>
            </a:r>
            <a:r>
              <a:rPr lang="en-US" sz="2000" dirty="0" err="1" smtClean="0"/>
              <a:t>plaćanjima</a:t>
            </a:r>
            <a:r>
              <a:rPr lang="en-US" sz="2000" dirty="0" smtClean="0"/>
              <a:t> </a:t>
            </a:r>
            <a:r>
              <a:rPr lang="en-US" sz="2000" dirty="0" err="1" smtClean="0"/>
              <a:t>po</a:t>
            </a:r>
            <a:r>
              <a:rPr lang="en-US" sz="2000" dirty="0" smtClean="0"/>
              <a:t> </a:t>
            </a:r>
            <a:r>
              <a:rPr lang="en-US" sz="2000" dirty="0" err="1" smtClean="0"/>
              <a:t>tekućem</a:t>
            </a:r>
            <a:r>
              <a:rPr lang="en-US" sz="2000" dirty="0" smtClean="0"/>
              <a:t> </a:t>
            </a:r>
            <a:r>
              <a:rPr lang="en-US" sz="2000" dirty="0" err="1" smtClean="0"/>
              <a:t>računu</a:t>
            </a:r>
            <a:r>
              <a:rPr lang="en-US" sz="2000" dirty="0" smtClean="0"/>
              <a:t> </a:t>
            </a:r>
            <a:r>
              <a:rPr lang="en-US" sz="2000" dirty="0" err="1" smtClean="0"/>
              <a:t>platnog</a:t>
            </a:r>
            <a:r>
              <a:rPr lang="en-US" sz="2000" dirty="0" smtClean="0"/>
              <a:t> </a:t>
            </a:r>
            <a:r>
              <a:rPr lang="en-US" sz="2000" dirty="0" err="1" smtClean="0"/>
              <a:t>bilansa</a:t>
            </a:r>
            <a:r>
              <a:rPr lang="en-US" sz="2000" dirty="0" smtClean="0"/>
              <a:t>, </a:t>
            </a:r>
            <a:r>
              <a:rPr lang="en-US" sz="2000" dirty="0" err="1" smtClean="0"/>
              <a:t>ali</a:t>
            </a:r>
            <a:r>
              <a:rPr lang="sr-Latn-BA" sz="2000" dirty="0" smtClean="0"/>
              <a:t> </a:t>
            </a:r>
            <a:r>
              <a:rPr lang="en-US" sz="2000" dirty="0" smtClean="0"/>
              <a:t>da </a:t>
            </a:r>
            <a:r>
              <a:rPr lang="en-US" sz="2000" dirty="0" err="1" smtClean="0"/>
              <a:t>će</a:t>
            </a:r>
            <a:r>
              <a:rPr lang="en-US" sz="2000" dirty="0" smtClean="0"/>
              <a:t> </a:t>
            </a:r>
            <a:r>
              <a:rPr lang="en-US" sz="2000" dirty="0" err="1" smtClean="0"/>
              <a:t>raditi</a:t>
            </a:r>
            <a:r>
              <a:rPr lang="en-US" sz="2000" dirty="0" smtClean="0"/>
              <a:t> </a:t>
            </a:r>
            <a:r>
              <a:rPr lang="en-US" sz="2000" dirty="0" err="1" smtClean="0"/>
              <a:t>na</a:t>
            </a:r>
            <a:r>
              <a:rPr lang="en-US" sz="2000" dirty="0" smtClean="0"/>
              <a:t> </a:t>
            </a:r>
            <a:r>
              <a:rPr lang="en-US" sz="2000" dirty="0" err="1" smtClean="0"/>
              <a:t>izmjeni</a:t>
            </a:r>
            <a:r>
              <a:rPr lang="en-US" sz="2000" dirty="0" smtClean="0"/>
              <a:t> </a:t>
            </a:r>
            <a:r>
              <a:rPr lang="en-US" sz="2000" dirty="0" err="1" smtClean="0"/>
              <a:t>uslova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da </a:t>
            </a:r>
            <a:r>
              <a:rPr lang="en-US" sz="2000" dirty="0" err="1" smtClean="0"/>
              <a:t>će</a:t>
            </a:r>
            <a:r>
              <a:rPr lang="en-US" sz="2000" dirty="0" smtClean="0"/>
              <a:t> </a:t>
            </a:r>
            <a:r>
              <a:rPr lang="en-US" sz="2000" dirty="0" err="1" smtClean="0"/>
              <a:t>ukloniti</a:t>
            </a:r>
            <a:r>
              <a:rPr lang="en-US" sz="2000" dirty="0" smtClean="0"/>
              <a:t> </a:t>
            </a:r>
            <a:r>
              <a:rPr lang="en-US" sz="2000" dirty="0" err="1" smtClean="0"/>
              <a:t>restrikcije</a:t>
            </a:r>
            <a:r>
              <a:rPr lang="en-US" sz="2000" dirty="0" smtClean="0"/>
              <a:t> </a:t>
            </a:r>
            <a:r>
              <a:rPr lang="en-US" sz="2000" dirty="0" err="1" smtClean="0"/>
              <a:t>što</a:t>
            </a:r>
            <a:r>
              <a:rPr lang="en-US" sz="2000" dirty="0" smtClean="0"/>
              <a:t> </a:t>
            </a:r>
            <a:r>
              <a:rPr lang="en-US" sz="2000" dirty="0" err="1" smtClean="0"/>
              <a:t>prije</a:t>
            </a:r>
            <a:r>
              <a:rPr lang="en-US" sz="2000" dirty="0" smtClean="0"/>
              <a:t> to </a:t>
            </a:r>
            <a:r>
              <a:rPr lang="en-US" sz="2000" dirty="0" err="1" smtClean="0"/>
              <a:t>dozvole</a:t>
            </a:r>
            <a:r>
              <a:rPr lang="en-US" sz="2000" dirty="0" smtClean="0"/>
              <a:t> </a:t>
            </a:r>
            <a:r>
              <a:rPr lang="en-US" sz="2000" dirty="0" err="1" smtClean="0"/>
              <a:t>okolnosti</a:t>
            </a:r>
            <a:r>
              <a:rPr lang="en-US" sz="2000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6629400" cy="5486400"/>
          </a:xfrm>
        </p:spPr>
        <p:txBody>
          <a:bodyPr>
            <a:normAutofit/>
          </a:bodyPr>
          <a:lstStyle/>
          <a:p>
            <a:r>
              <a:rPr lang="en-US" b="1" dirty="0" err="1" smtClean="0"/>
              <a:t>Najveći</a:t>
            </a:r>
            <a:r>
              <a:rPr lang="en-US" b="1" dirty="0" smtClean="0"/>
              <a:t> </a:t>
            </a:r>
            <a:r>
              <a:rPr lang="en-US" b="1" dirty="0" err="1" smtClean="0"/>
              <a:t>značaj</a:t>
            </a:r>
            <a:r>
              <a:rPr lang="en-US" b="1" dirty="0" smtClean="0"/>
              <a:t> </a:t>
            </a:r>
            <a:r>
              <a:rPr lang="en-US" b="1" dirty="0" err="1" smtClean="0"/>
              <a:t>bilateralnog</a:t>
            </a:r>
            <a:r>
              <a:rPr lang="en-US" b="1" dirty="0" smtClean="0"/>
              <a:t> </a:t>
            </a:r>
            <a:r>
              <a:rPr lang="en-US" b="1" dirty="0" err="1" smtClean="0"/>
              <a:t>nadzora</a:t>
            </a:r>
            <a:r>
              <a:rPr lang="en-US" b="1" dirty="0" smtClean="0"/>
              <a:t> </a:t>
            </a:r>
            <a:r>
              <a:rPr lang="en-US" b="1" dirty="0" err="1" smtClean="0"/>
              <a:t>tj</a:t>
            </a:r>
            <a:r>
              <a:rPr lang="en-US" b="1" dirty="0" smtClean="0"/>
              <a:t>. </a:t>
            </a:r>
            <a:r>
              <a:rPr lang="en-US" b="1" dirty="0" err="1" smtClean="0"/>
              <a:t>redovnih</a:t>
            </a:r>
            <a:r>
              <a:rPr lang="en-US" b="1" dirty="0" smtClean="0"/>
              <a:t> </a:t>
            </a:r>
            <a:r>
              <a:rPr lang="en-US" b="1" dirty="0" err="1" smtClean="0"/>
              <a:t>konsultacija</a:t>
            </a:r>
            <a:r>
              <a:rPr lang="en-US" b="1" dirty="0" smtClean="0"/>
              <a:t> </a:t>
            </a:r>
            <a:r>
              <a:rPr lang="en-US" b="1" dirty="0" err="1" smtClean="0"/>
              <a:t>po</a:t>
            </a:r>
            <a:r>
              <a:rPr lang="en-US" b="1" dirty="0" smtClean="0"/>
              <a:t> </a:t>
            </a:r>
            <a:r>
              <a:rPr lang="en-US" b="1" dirty="0" err="1" smtClean="0"/>
              <a:t>članu</a:t>
            </a:r>
            <a:r>
              <a:rPr lang="en-US" b="1" dirty="0" smtClean="0"/>
              <a:t> IV</a:t>
            </a:r>
            <a:r>
              <a:rPr lang="en-US" dirty="0" smtClean="0"/>
              <a:t>, </a:t>
            </a:r>
            <a:r>
              <a:rPr lang="en-US" dirty="0" err="1" smtClean="0"/>
              <a:t>ogleda</a:t>
            </a:r>
            <a:r>
              <a:rPr lang="en-US" dirty="0" smtClean="0"/>
              <a:t> se u</a:t>
            </a:r>
            <a:r>
              <a:rPr lang="sr-Latn-BA" dirty="0" smtClean="0"/>
              <a:t> </a:t>
            </a:r>
            <a:r>
              <a:rPr lang="en-US" dirty="0" err="1" smtClean="0"/>
              <a:t>kontinuiranom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sveobuhvatnom</a:t>
            </a:r>
            <a:r>
              <a:rPr lang="en-US" dirty="0" smtClean="0"/>
              <a:t> </a:t>
            </a:r>
            <a:r>
              <a:rPr lang="en-US" dirty="0" err="1" smtClean="0"/>
              <a:t>praćenju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analizi</a:t>
            </a:r>
            <a:r>
              <a:rPr lang="en-US" dirty="0" smtClean="0"/>
              <a:t> </a:t>
            </a:r>
            <a:r>
              <a:rPr lang="en-US" dirty="0" err="1" smtClean="0"/>
              <a:t>makroekonomskih</a:t>
            </a:r>
            <a:r>
              <a:rPr lang="en-US" dirty="0" smtClean="0"/>
              <a:t> </a:t>
            </a:r>
            <a:r>
              <a:rPr lang="en-US" dirty="0" err="1" smtClean="0"/>
              <a:t>pokazatelja</a:t>
            </a:r>
            <a:r>
              <a:rPr lang="en-US" dirty="0" smtClean="0"/>
              <a:t>, </a:t>
            </a:r>
            <a:r>
              <a:rPr lang="en-US" dirty="0" err="1" smtClean="0"/>
              <a:t>što</a:t>
            </a:r>
            <a:r>
              <a:rPr lang="en-US" dirty="0" smtClean="0"/>
              <a:t> je</a:t>
            </a:r>
            <a:r>
              <a:rPr lang="sr-Latn-BA" dirty="0" smtClean="0"/>
              <a:t> </a:t>
            </a:r>
            <a:r>
              <a:rPr lang="en-US" dirty="0" err="1" smtClean="0"/>
              <a:t>sadržano</a:t>
            </a:r>
            <a:r>
              <a:rPr lang="en-US" dirty="0" smtClean="0"/>
              <a:t> u </a:t>
            </a:r>
            <a:r>
              <a:rPr lang="en-US" dirty="0" err="1" smtClean="0"/>
              <a:t>krajnjem</a:t>
            </a:r>
            <a:r>
              <a:rPr lang="en-US" dirty="0" smtClean="0"/>
              <a:t> </a:t>
            </a:r>
            <a:r>
              <a:rPr lang="en-US" dirty="0" err="1" smtClean="0"/>
              <a:t>rezultatu</a:t>
            </a:r>
            <a:r>
              <a:rPr lang="en-US" dirty="0" smtClean="0"/>
              <a:t> </a:t>
            </a:r>
            <a:r>
              <a:rPr lang="en-US" dirty="0" err="1" smtClean="0"/>
              <a:t>konsultacija</a:t>
            </a:r>
            <a:r>
              <a:rPr lang="en-US" dirty="0" smtClean="0"/>
              <a:t> – </a:t>
            </a:r>
            <a:r>
              <a:rPr lang="en-US" b="1" i="1" dirty="0" err="1" smtClean="0">
                <a:solidFill>
                  <a:srgbClr val="FF0000"/>
                </a:solidFill>
              </a:rPr>
              <a:t>izvještaju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</a:rPr>
              <a:t>i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</a:rPr>
              <a:t>preporukama</a:t>
            </a:r>
            <a:r>
              <a:rPr lang="en-US" b="1" dirty="0" smtClean="0"/>
              <a:t>, </a:t>
            </a:r>
            <a:r>
              <a:rPr lang="en-US" dirty="0" err="1" smtClean="0"/>
              <a:t>koji</a:t>
            </a:r>
            <a:r>
              <a:rPr lang="en-US" dirty="0" smtClean="0"/>
              <a:t> se </a:t>
            </a:r>
            <a:r>
              <a:rPr lang="en-US" b="1" dirty="0" err="1" smtClean="0"/>
              <a:t>javno</a:t>
            </a:r>
            <a:r>
              <a:rPr lang="sr-Latn-BA" dirty="0" smtClean="0"/>
              <a:t> </a:t>
            </a:r>
            <a:r>
              <a:rPr lang="en-US" b="1" dirty="0" err="1" smtClean="0"/>
              <a:t>objavljuju</a:t>
            </a:r>
            <a:r>
              <a:rPr lang="en-US" b="1" dirty="0" smtClean="0"/>
              <a:t> </a:t>
            </a:r>
            <a:r>
              <a:rPr lang="en-US" b="1" dirty="0" err="1" smtClean="0"/>
              <a:t>za</a:t>
            </a:r>
            <a:r>
              <a:rPr lang="en-US" b="1" dirty="0" smtClean="0"/>
              <a:t> </a:t>
            </a:r>
            <a:r>
              <a:rPr lang="en-US" b="1" dirty="0" err="1" smtClean="0"/>
              <a:t>svaku</a:t>
            </a:r>
            <a:r>
              <a:rPr lang="en-US" b="1" dirty="0" smtClean="0"/>
              <a:t> </a:t>
            </a:r>
            <a:r>
              <a:rPr lang="en-US" b="1" dirty="0" err="1" smtClean="0"/>
              <a:t>zemlju</a:t>
            </a:r>
            <a:r>
              <a:rPr lang="en-US" dirty="0" smtClean="0"/>
              <a:t>. </a:t>
            </a:r>
            <a:endParaRPr lang="sr-Latn-BA" dirty="0" smtClean="0"/>
          </a:p>
          <a:p>
            <a:endParaRPr lang="sr-Latn-BA" dirty="0" smtClean="0"/>
          </a:p>
          <a:p>
            <a:r>
              <a:rPr lang="en-US" dirty="0" err="1" smtClean="0"/>
              <a:t>Korisnici</a:t>
            </a:r>
            <a:r>
              <a:rPr lang="en-US" dirty="0" smtClean="0"/>
              <a:t> </a:t>
            </a:r>
            <a:r>
              <a:rPr lang="en-US" dirty="0" err="1" smtClean="0"/>
              <a:t>objavljenih</a:t>
            </a:r>
            <a:r>
              <a:rPr lang="en-US" dirty="0" smtClean="0"/>
              <a:t> </a:t>
            </a:r>
            <a:r>
              <a:rPr lang="en-US" dirty="0" err="1" smtClean="0"/>
              <a:t>pokazatelja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informacija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analitičari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sr-Latn-BA" dirty="0" smtClean="0"/>
              <a:t> </a:t>
            </a:r>
            <a:r>
              <a:rPr lang="en-US" dirty="0" err="1" smtClean="0"/>
              <a:t>svjetskih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, </a:t>
            </a:r>
            <a:r>
              <a:rPr lang="en-US" dirty="0" err="1" smtClean="0"/>
              <a:t>agencije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određivanje</a:t>
            </a:r>
            <a:r>
              <a:rPr lang="en-US" dirty="0" smtClean="0"/>
              <a:t> </a:t>
            </a:r>
            <a:r>
              <a:rPr lang="en-US" dirty="0" err="1" smtClean="0"/>
              <a:t>rejtinga</a:t>
            </a:r>
            <a:r>
              <a:rPr lang="en-US" dirty="0" smtClean="0"/>
              <a:t> </a:t>
            </a:r>
            <a:r>
              <a:rPr lang="en-US" dirty="0" err="1" smtClean="0"/>
              <a:t>zemalja</a:t>
            </a:r>
            <a:r>
              <a:rPr lang="en-US" dirty="0" smtClean="0"/>
              <a:t> </a:t>
            </a:r>
            <a:r>
              <a:rPr lang="en-US" dirty="0" err="1" smtClean="0"/>
              <a:t>čije</a:t>
            </a:r>
            <a:r>
              <a:rPr lang="en-US" dirty="0" smtClean="0"/>
              <a:t> </a:t>
            </a:r>
            <a:r>
              <a:rPr lang="en-US" dirty="0" err="1" smtClean="0"/>
              <a:t>analize</a:t>
            </a:r>
            <a:r>
              <a:rPr lang="en-US" dirty="0" smtClean="0"/>
              <a:t> </a:t>
            </a:r>
            <a:r>
              <a:rPr lang="en-US" dirty="0" err="1" smtClean="0"/>
              <a:t>utiču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BA" dirty="0" smtClean="0"/>
              <a:t> </a:t>
            </a:r>
            <a:r>
              <a:rPr lang="en-US" dirty="0" err="1" smtClean="0"/>
              <a:t>očekivanja</a:t>
            </a:r>
            <a:r>
              <a:rPr lang="en-US" dirty="0" smtClean="0"/>
              <a:t> </a:t>
            </a:r>
            <a:r>
              <a:rPr lang="en-US" dirty="0" err="1" smtClean="0"/>
              <a:t>investitora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visinu</a:t>
            </a:r>
            <a:r>
              <a:rPr lang="en-US" dirty="0" smtClean="0"/>
              <a:t> </a:t>
            </a:r>
            <a:r>
              <a:rPr lang="en-US" dirty="0" err="1" smtClean="0"/>
              <a:t>premije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kreditni</a:t>
            </a:r>
            <a:r>
              <a:rPr lang="en-US" dirty="0" smtClean="0"/>
              <a:t> </a:t>
            </a:r>
            <a:r>
              <a:rPr lang="en-US" dirty="0" err="1" smtClean="0"/>
              <a:t>rizik</a:t>
            </a:r>
            <a:r>
              <a:rPr lang="en-US" dirty="0" smtClean="0"/>
              <a:t> </a:t>
            </a:r>
            <a:r>
              <a:rPr lang="en-US" dirty="0" err="1" smtClean="0"/>
              <a:t>zemlje</a:t>
            </a:r>
            <a:r>
              <a:rPr lang="en-US" dirty="0" smtClean="0"/>
              <a:t> </a:t>
            </a:r>
            <a:r>
              <a:rPr lang="en-US" dirty="0" err="1" smtClean="0"/>
              <a:t>prilikom</a:t>
            </a:r>
            <a:r>
              <a:rPr lang="sr-Latn-BA" dirty="0" smtClean="0"/>
              <a:t> o</a:t>
            </a:r>
            <a:r>
              <a:rPr lang="en-US" dirty="0" err="1" smtClean="0"/>
              <a:t>dređivanja</a:t>
            </a:r>
            <a:r>
              <a:rPr lang="en-US" dirty="0" smtClean="0"/>
              <a:t> </a:t>
            </a:r>
            <a:r>
              <a:rPr lang="en-US" dirty="0" err="1" smtClean="0"/>
              <a:t>cijene</a:t>
            </a:r>
            <a:r>
              <a:rPr lang="sr-Latn-BA" dirty="0" smtClean="0"/>
              <a:t> </a:t>
            </a:r>
            <a:r>
              <a:rPr lang="en-US" dirty="0" err="1" smtClean="0"/>
              <a:t>njenog</a:t>
            </a:r>
            <a:r>
              <a:rPr lang="en-US" dirty="0" smtClean="0"/>
              <a:t> </a:t>
            </a:r>
            <a:r>
              <a:rPr lang="en-US" dirty="0" err="1" smtClean="0"/>
              <a:t>duga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6347713" cy="914400"/>
          </a:xfrm>
        </p:spPr>
        <p:txBody>
          <a:bodyPr>
            <a:normAutofit/>
          </a:bodyPr>
          <a:lstStyle/>
          <a:p>
            <a:pPr algn="ctr"/>
            <a:r>
              <a:rPr lang="en-US" b="1" dirty="0" err="1" smtClean="0"/>
              <a:t>Upravljanje</a:t>
            </a:r>
            <a:r>
              <a:rPr lang="en-US" b="1" dirty="0" smtClean="0"/>
              <a:t> u MMF-u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0504" y="1371600"/>
            <a:ext cx="8350096" cy="5334000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dirty="0" smtClean="0"/>
              <a:t>MMF je </a:t>
            </a:r>
            <a:r>
              <a:rPr lang="en-US" dirty="0" err="1" smtClean="0"/>
              <a:t>institucija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je </a:t>
            </a:r>
            <a:r>
              <a:rPr lang="en-US" dirty="0" err="1" smtClean="0"/>
              <a:t>odgovorna</a:t>
            </a:r>
            <a:r>
              <a:rPr lang="en-US" dirty="0" smtClean="0"/>
              <a:t> (</a:t>
            </a:r>
            <a:r>
              <a:rPr lang="en-US" dirty="0" err="1" smtClean="0"/>
              <a:t>podnosi</a:t>
            </a:r>
            <a:r>
              <a:rPr lang="en-US" dirty="0" smtClean="0"/>
              <a:t> </a:t>
            </a:r>
            <a:r>
              <a:rPr lang="en-US" dirty="0" err="1" smtClean="0"/>
              <a:t>račun</a:t>
            </a:r>
            <a:r>
              <a:rPr lang="en-US" dirty="0" smtClean="0"/>
              <a:t>) </a:t>
            </a:r>
            <a:r>
              <a:rPr lang="en-US" dirty="0" err="1" smtClean="0"/>
              <a:t>vladama</a:t>
            </a:r>
            <a:r>
              <a:rPr lang="en-US" dirty="0" smtClean="0"/>
              <a:t> </a:t>
            </a:r>
            <a:r>
              <a:rPr lang="sr-Latn-BA" dirty="0" smtClean="0"/>
              <a:t>190</a:t>
            </a:r>
            <a:r>
              <a:rPr lang="en-US" dirty="0" smtClean="0"/>
              <a:t> </a:t>
            </a:r>
            <a:r>
              <a:rPr lang="en-US" dirty="0" err="1" smtClean="0"/>
              <a:t>zemalja</a:t>
            </a:r>
            <a:r>
              <a:rPr lang="en-US" dirty="0" smtClean="0"/>
              <a:t> </a:t>
            </a:r>
            <a:r>
              <a:rPr lang="en-US" dirty="0" err="1" smtClean="0"/>
              <a:t>članica</a:t>
            </a:r>
            <a:r>
              <a:rPr lang="en-US" dirty="0" smtClean="0"/>
              <a:t>.</a:t>
            </a:r>
          </a:p>
          <a:p>
            <a:pPr>
              <a:buFontTx/>
              <a:buChar char="-"/>
            </a:pPr>
            <a:endParaRPr lang="en-US" dirty="0" smtClean="0"/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sr-Latn-CS" altLang="en-US" sz="2300" dirty="0"/>
              <a:t>Organi upravljanja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sr-Latn-CS" altLang="en-US" sz="2100" dirty="0">
                <a:solidFill>
                  <a:schemeClr val="tx1"/>
                </a:solidFill>
              </a:rPr>
              <a:t>Najviši organ je Odbor guvernera (svaka zemlja ima jednog predstavnika)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sr-Latn-CS" altLang="en-US" sz="2100" dirty="0">
                <a:solidFill>
                  <a:schemeClr val="tx1"/>
                </a:solidFill>
              </a:rPr>
              <a:t>Operativni organ je Odbor izvršnih direktora (24 direktora, od čega 8 imenuju zemlje sa najvećom kvotom, a ostalih 16 predstavljaju “izborna tijela” koja čine grupe zemalja.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sr-Latn-CS" altLang="en-US" sz="2100" dirty="0">
                <a:solidFill>
                  <a:schemeClr val="tx1"/>
                </a:solidFill>
              </a:rPr>
              <a:t>Na čelu Odbora direktora je Direktor MMF-a.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sr-Latn-CS" altLang="en-US" sz="2100" dirty="0">
                <a:solidFill>
                  <a:schemeClr val="tx1"/>
                </a:solidFill>
              </a:rPr>
              <a:t>Za sve važne odluke potrebno preko 85% glasova, tako da SAD presudno utiču na odluke MMF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 smtClean="0"/>
              <a:t>Izvori finansiranja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/>
            <a:r>
              <a:rPr lang="sr-Latn-CS" altLang="en-US" sz="2000" b="1" dirty="0"/>
              <a:t>Kvote</a:t>
            </a:r>
          </a:p>
          <a:p>
            <a:pPr marL="342900" lvl="1" indent="-342900"/>
            <a:r>
              <a:rPr lang="sr-Latn-CS" altLang="en-US" sz="2000" b="1" dirty="0"/>
              <a:t>Zaduživanje na finansijkom tržištu</a:t>
            </a:r>
          </a:p>
          <a:p>
            <a:pPr marL="342900" lvl="1" indent="-342900">
              <a:lnSpc>
                <a:spcPct val="90000"/>
              </a:lnSpc>
              <a:defRPr/>
            </a:pPr>
            <a:r>
              <a:rPr lang="sr-Latn-CS" altLang="en-US" sz="2000" b="1" dirty="0"/>
              <a:t>Prihod po osnovu datih zajmova (naplaćene kamate i provizije) </a:t>
            </a:r>
          </a:p>
          <a:p>
            <a:pPr marL="342900" lvl="1" indent="-342900">
              <a:lnSpc>
                <a:spcPct val="90000"/>
              </a:lnSpc>
              <a:defRPr/>
            </a:pPr>
            <a:r>
              <a:rPr lang="sr-Latn-CS" altLang="en-US" sz="2000" b="1" dirty="0"/>
              <a:t>Specijalna prava vučenja (SDR) –papirno zlato MMF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5924366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772400" cy="914400"/>
          </a:xfrm>
        </p:spPr>
        <p:txBody>
          <a:bodyPr/>
          <a:lstStyle/>
          <a:p>
            <a:r>
              <a:rPr lang="en-US" smtClean="0"/>
              <a:t>Visin</a:t>
            </a:r>
            <a:r>
              <a:rPr lang="sr-Latn-BA" smtClean="0"/>
              <a:t>a </a:t>
            </a:r>
            <a:r>
              <a:rPr lang="en-US" smtClean="0"/>
              <a:t>kvota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31985"/>
            <a:ext cx="7010400" cy="5621215"/>
          </a:xfrm>
        </p:spPr>
        <p:txBody>
          <a:bodyPr>
            <a:normAutofit/>
          </a:bodyPr>
          <a:lstStyle/>
          <a:p>
            <a:r>
              <a:rPr lang="en-US" dirty="0" err="1" smtClean="0"/>
              <a:t>Upravljanje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glasačka</a:t>
            </a:r>
            <a:r>
              <a:rPr lang="en-US" dirty="0" smtClean="0"/>
              <a:t> </a:t>
            </a:r>
            <a:r>
              <a:rPr lang="en-US" dirty="0" err="1" smtClean="0"/>
              <a:t>moć</a:t>
            </a:r>
            <a:r>
              <a:rPr lang="en-US" dirty="0" smtClean="0"/>
              <a:t> se u MMF-u </a:t>
            </a:r>
            <a:r>
              <a:rPr lang="en-US" dirty="0" err="1" smtClean="0"/>
              <a:t>zasniva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visini</a:t>
            </a:r>
            <a:r>
              <a:rPr lang="en-US" dirty="0" smtClean="0"/>
              <a:t> </a:t>
            </a:r>
            <a:r>
              <a:rPr lang="en-US" dirty="0" err="1" smtClean="0"/>
              <a:t>uplaćenog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upisanog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 smtClean="0"/>
              <a:t>članova</a:t>
            </a:r>
            <a:r>
              <a:rPr lang="en-US" dirty="0" smtClean="0"/>
              <a:t> </a:t>
            </a:r>
            <a:r>
              <a:rPr lang="en-US" dirty="0" err="1" smtClean="0"/>
              <a:t>institucije</a:t>
            </a:r>
            <a:r>
              <a:rPr lang="en-US" dirty="0" smtClean="0"/>
              <a:t>. </a:t>
            </a:r>
            <a:endParaRPr lang="sr-Latn-BA" dirty="0" smtClean="0"/>
          </a:p>
          <a:p>
            <a:endParaRPr lang="sr-Latn-BA" dirty="0" smtClean="0"/>
          </a:p>
          <a:p>
            <a:r>
              <a:rPr lang="en-US" dirty="0" smtClean="0"/>
              <a:t>U </a:t>
            </a:r>
            <a:r>
              <a:rPr lang="en-US" dirty="0" err="1" smtClean="0"/>
              <a:t>slučaju</a:t>
            </a:r>
            <a:r>
              <a:rPr lang="en-US" dirty="0" smtClean="0"/>
              <a:t> MMF-a, </a:t>
            </a:r>
            <a:r>
              <a:rPr lang="en-US" dirty="0" err="1" smtClean="0"/>
              <a:t>za</a:t>
            </a:r>
            <a:r>
              <a:rPr lang="sr-Latn-BA" dirty="0" smtClean="0"/>
              <a:t> </a:t>
            </a:r>
            <a:r>
              <a:rPr lang="en-US" dirty="0" err="1" smtClean="0"/>
              <a:t>ukupan</a:t>
            </a:r>
            <a:r>
              <a:rPr lang="en-US" dirty="0" smtClean="0"/>
              <a:t> </a:t>
            </a:r>
            <a:r>
              <a:rPr lang="en-US" dirty="0" err="1" smtClean="0"/>
              <a:t>uplaćeni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upisani</a:t>
            </a:r>
            <a:r>
              <a:rPr lang="en-US" dirty="0" smtClean="0"/>
              <a:t> </a:t>
            </a:r>
            <a:r>
              <a:rPr lang="en-US" dirty="0" err="1" smtClean="0"/>
              <a:t>kapital</a:t>
            </a:r>
            <a:r>
              <a:rPr lang="en-US" dirty="0" smtClean="0"/>
              <a:t> </a:t>
            </a:r>
            <a:r>
              <a:rPr lang="en-US" dirty="0" err="1" smtClean="0"/>
              <a:t>koristi</a:t>
            </a:r>
            <a:r>
              <a:rPr lang="en-US" dirty="0" smtClean="0"/>
              <a:t> se </a:t>
            </a:r>
            <a:r>
              <a:rPr lang="en-US" dirty="0" err="1" smtClean="0"/>
              <a:t>naziv</a:t>
            </a:r>
            <a:r>
              <a:rPr lang="en-US" dirty="0" smtClean="0"/>
              <a:t> </a:t>
            </a:r>
            <a:r>
              <a:rPr lang="en-US" b="1" dirty="0" err="1" smtClean="0"/>
              <a:t>Račun</a:t>
            </a:r>
            <a:r>
              <a:rPr lang="en-US" b="1" dirty="0" smtClean="0"/>
              <a:t> </a:t>
            </a:r>
            <a:r>
              <a:rPr lang="en-US" b="1" dirty="0" err="1" smtClean="0"/>
              <a:t>opštih</a:t>
            </a:r>
            <a:r>
              <a:rPr lang="en-US" b="1" dirty="0" smtClean="0"/>
              <a:t> </a:t>
            </a:r>
            <a:r>
              <a:rPr lang="en-US" b="1" dirty="0" err="1" smtClean="0"/>
              <a:t>izvora</a:t>
            </a:r>
            <a:r>
              <a:rPr lang="en-US" b="1" dirty="0" smtClean="0"/>
              <a:t> </a:t>
            </a:r>
            <a:r>
              <a:rPr lang="en-US" b="1" dirty="0" err="1" smtClean="0"/>
              <a:t>sredstava</a:t>
            </a:r>
            <a:r>
              <a:rPr lang="en-US" b="1" dirty="0" smtClean="0"/>
              <a:t> (General</a:t>
            </a:r>
            <a:r>
              <a:rPr lang="sr-Latn-BA" b="1" dirty="0" smtClean="0"/>
              <a:t> </a:t>
            </a:r>
            <a:r>
              <a:rPr lang="en-US" b="1" dirty="0" smtClean="0"/>
              <a:t>Resources Account - GRA)</a:t>
            </a:r>
            <a:r>
              <a:rPr lang="en-US" dirty="0" smtClean="0"/>
              <a:t>, </a:t>
            </a:r>
            <a:r>
              <a:rPr lang="en-US" dirty="0" err="1" smtClean="0"/>
              <a:t>dok</a:t>
            </a:r>
            <a:r>
              <a:rPr lang="en-US" dirty="0" smtClean="0"/>
              <a:t> se </a:t>
            </a:r>
            <a:r>
              <a:rPr lang="en-US" dirty="0" err="1" smtClean="0"/>
              <a:t>pojedinačni</a:t>
            </a:r>
            <a:r>
              <a:rPr lang="en-US" dirty="0" smtClean="0"/>
              <a:t> </a:t>
            </a:r>
            <a:r>
              <a:rPr lang="en-US" dirty="0" err="1" smtClean="0"/>
              <a:t>dio</a:t>
            </a:r>
            <a:r>
              <a:rPr lang="en-US" dirty="0" smtClean="0"/>
              <a:t> </a:t>
            </a:r>
            <a:r>
              <a:rPr lang="en-US" dirty="0" err="1" smtClean="0"/>
              <a:t>svake</a:t>
            </a:r>
            <a:r>
              <a:rPr lang="en-US" dirty="0" smtClean="0"/>
              <a:t> </a:t>
            </a:r>
            <a:r>
              <a:rPr lang="en-US" dirty="0" err="1" smtClean="0"/>
              <a:t>članice</a:t>
            </a:r>
            <a:r>
              <a:rPr lang="en-US" dirty="0" smtClean="0"/>
              <a:t> </a:t>
            </a:r>
            <a:r>
              <a:rPr lang="en-US" dirty="0" err="1" smtClean="0"/>
              <a:t>naziva</a:t>
            </a:r>
            <a:r>
              <a:rPr lang="en-US" dirty="0" smtClean="0"/>
              <a:t> </a:t>
            </a:r>
            <a:r>
              <a:rPr lang="en-US" b="1" dirty="0" err="1" smtClean="0"/>
              <a:t>kvota</a:t>
            </a:r>
            <a:r>
              <a:rPr lang="en-US" dirty="0" smtClean="0"/>
              <a:t>. </a:t>
            </a:r>
            <a:endParaRPr lang="sr-Latn-BA" dirty="0" smtClean="0"/>
          </a:p>
          <a:p>
            <a:endParaRPr lang="sr-Latn-BA" dirty="0" smtClean="0"/>
          </a:p>
          <a:p>
            <a:r>
              <a:rPr lang="en-US" b="1" dirty="0" err="1" smtClean="0"/>
              <a:t>Kvote</a:t>
            </a:r>
            <a:r>
              <a:rPr lang="en-US" b="1" dirty="0" smtClean="0"/>
              <a:t> </a:t>
            </a:r>
            <a:r>
              <a:rPr lang="en-US" dirty="0" err="1" smtClean="0"/>
              <a:t>članica</a:t>
            </a:r>
            <a:r>
              <a:rPr lang="sr-Latn-BA" dirty="0" smtClean="0"/>
              <a:t> </a:t>
            </a:r>
            <a:r>
              <a:rPr lang="en-US" dirty="0" smtClean="0"/>
              <a:t>se </a:t>
            </a:r>
            <a:r>
              <a:rPr lang="en-US" dirty="0" err="1" smtClean="0"/>
              <a:t>izražavaju</a:t>
            </a:r>
            <a:r>
              <a:rPr lang="en-US" dirty="0" smtClean="0"/>
              <a:t> u SDR, a </a:t>
            </a:r>
            <a:r>
              <a:rPr lang="en-US" b="1" dirty="0" err="1" smtClean="0"/>
              <a:t>određuju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1) </a:t>
            </a:r>
            <a:r>
              <a:rPr lang="en-US" dirty="0" err="1" smtClean="0"/>
              <a:t>kreditni</a:t>
            </a:r>
            <a:r>
              <a:rPr lang="en-US" dirty="0" smtClean="0"/>
              <a:t> </a:t>
            </a:r>
            <a:r>
              <a:rPr lang="en-US" dirty="0" err="1" smtClean="0"/>
              <a:t>potencijal</a:t>
            </a:r>
            <a:r>
              <a:rPr lang="en-US" dirty="0" smtClean="0"/>
              <a:t> MMF-a,</a:t>
            </a:r>
          </a:p>
          <a:p>
            <a:pPr lvl="1"/>
            <a:r>
              <a:rPr lang="en-US" dirty="0" smtClean="0"/>
              <a:t>2) </a:t>
            </a:r>
            <a:r>
              <a:rPr lang="en-US" dirty="0" err="1" smtClean="0"/>
              <a:t>glasačku</a:t>
            </a:r>
            <a:r>
              <a:rPr lang="en-US" dirty="0" smtClean="0"/>
              <a:t> </a:t>
            </a:r>
            <a:r>
              <a:rPr lang="en-US" dirty="0" err="1" smtClean="0"/>
              <a:t>moć</a:t>
            </a:r>
            <a:r>
              <a:rPr lang="en-US" dirty="0" smtClean="0"/>
              <a:t> </a:t>
            </a:r>
            <a:r>
              <a:rPr lang="en-US" dirty="0" err="1" smtClean="0"/>
              <a:t>članice</a:t>
            </a:r>
            <a:r>
              <a:rPr lang="en-US" dirty="0" smtClean="0"/>
              <a:t>,</a:t>
            </a:r>
          </a:p>
          <a:p>
            <a:pPr lvl="1"/>
            <a:r>
              <a:rPr lang="en-US" dirty="0" smtClean="0"/>
              <a:t>3) </a:t>
            </a:r>
            <a:r>
              <a:rPr lang="en-US" dirty="0" err="1" smtClean="0"/>
              <a:t>visinu</a:t>
            </a:r>
            <a:r>
              <a:rPr lang="en-US" dirty="0" smtClean="0"/>
              <a:t> </a:t>
            </a:r>
            <a:r>
              <a:rPr lang="en-US" dirty="0" err="1" smtClean="0"/>
              <a:t>kreditnog</a:t>
            </a:r>
            <a:r>
              <a:rPr lang="en-US" dirty="0" smtClean="0"/>
              <a:t> </a:t>
            </a:r>
            <a:r>
              <a:rPr lang="en-US" dirty="0" err="1" smtClean="0"/>
              <a:t>zaduženja</a:t>
            </a:r>
            <a:r>
              <a:rPr lang="en-US" dirty="0" smtClean="0"/>
              <a:t> </a:t>
            </a:r>
            <a:r>
              <a:rPr lang="en-US" dirty="0" err="1" smtClean="0"/>
              <a:t>članice</a:t>
            </a:r>
            <a:r>
              <a:rPr lang="en-US" dirty="0" smtClean="0"/>
              <a:t> od MMF-a,</a:t>
            </a:r>
          </a:p>
          <a:p>
            <a:pPr lvl="1"/>
            <a:r>
              <a:rPr lang="en-US" dirty="0" smtClean="0"/>
              <a:t>4) </a:t>
            </a:r>
            <a:r>
              <a:rPr lang="en-US" dirty="0" err="1" smtClean="0"/>
              <a:t>pripadajući</a:t>
            </a:r>
            <a:r>
              <a:rPr lang="en-US" dirty="0" smtClean="0"/>
              <a:t> </a:t>
            </a:r>
            <a:r>
              <a:rPr lang="en-US" dirty="0" err="1" smtClean="0"/>
              <a:t>dio</a:t>
            </a:r>
            <a:r>
              <a:rPr lang="en-US" dirty="0" smtClean="0"/>
              <a:t> </a:t>
            </a:r>
            <a:r>
              <a:rPr lang="en-US" dirty="0" err="1" smtClean="0"/>
              <a:t>ukupnog</a:t>
            </a:r>
            <a:r>
              <a:rPr lang="en-US" dirty="0" smtClean="0"/>
              <a:t> </a:t>
            </a:r>
            <a:r>
              <a:rPr lang="en-US" dirty="0" err="1" smtClean="0"/>
              <a:t>iznosa</a:t>
            </a:r>
            <a:r>
              <a:rPr lang="en-US" dirty="0" smtClean="0"/>
              <a:t> </a:t>
            </a:r>
            <a:r>
              <a:rPr lang="en-US" dirty="0" err="1" smtClean="0"/>
              <a:t>odobrene</a:t>
            </a:r>
            <a:r>
              <a:rPr lang="en-US" dirty="0" smtClean="0"/>
              <a:t> </a:t>
            </a:r>
            <a:r>
              <a:rPr lang="en-US" dirty="0" err="1" smtClean="0"/>
              <a:t>alokacije</a:t>
            </a:r>
            <a:r>
              <a:rPr lang="en-US" dirty="0" smtClean="0"/>
              <a:t> SDR.</a:t>
            </a:r>
          </a:p>
          <a:p>
            <a:endParaRPr lang="sr-Latn-BA" dirty="0" smtClean="0"/>
          </a:p>
          <a:p>
            <a:r>
              <a:rPr lang="en-US" dirty="0" err="1" smtClean="0"/>
              <a:t>Kvote</a:t>
            </a:r>
            <a:r>
              <a:rPr lang="en-US" dirty="0" smtClean="0"/>
              <a:t> se </a:t>
            </a:r>
            <a:r>
              <a:rPr lang="en-US" dirty="0" err="1" smtClean="0"/>
              <a:t>redovno</a:t>
            </a:r>
            <a:r>
              <a:rPr lang="en-US" dirty="0" smtClean="0"/>
              <a:t> </a:t>
            </a:r>
            <a:r>
              <a:rPr lang="en-US" dirty="0" err="1" smtClean="0"/>
              <a:t>preispituju</a:t>
            </a:r>
            <a:r>
              <a:rPr lang="en-US" dirty="0" smtClean="0"/>
              <a:t> </a:t>
            </a:r>
            <a:r>
              <a:rPr lang="en-US" dirty="0" err="1" smtClean="0"/>
              <a:t>svakih</a:t>
            </a:r>
            <a:r>
              <a:rPr lang="en-US" dirty="0" smtClean="0"/>
              <a:t> pet </a:t>
            </a:r>
            <a:r>
              <a:rPr lang="en-US" dirty="0" err="1" smtClean="0"/>
              <a:t>godina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8534400" cy="6248400"/>
          </a:xfrm>
        </p:spPr>
        <p:txBody>
          <a:bodyPr>
            <a:normAutofit/>
          </a:bodyPr>
          <a:lstStyle/>
          <a:p>
            <a:pPr lvl="2">
              <a:lnSpc>
                <a:spcPct val="120000"/>
              </a:lnSpc>
            </a:pPr>
            <a:r>
              <a:rPr lang="sr-Latn-CS" altLang="en-US" sz="1800" dirty="0"/>
              <a:t>Osnovni izvor finansiranja, osnov za glasačka prava, pozajmljivanje od MMF, raspodjelu SRD...</a:t>
            </a:r>
          </a:p>
          <a:p>
            <a:pPr lvl="2">
              <a:lnSpc>
                <a:spcPct val="120000"/>
              </a:lnSpc>
            </a:pPr>
            <a:r>
              <a:rPr lang="sr-Latn-CS" altLang="en-US" sz="1800" dirty="0" smtClean="0"/>
              <a:t>Od 2016. </a:t>
            </a:r>
            <a:r>
              <a:rPr lang="sr-Latn-CS" altLang="en-US" sz="1800" dirty="0"/>
              <a:t>iznose 477 milijadi SDR, a uplaćuju se 25% u konvertibilnoj valuti a 75% u nacionalnoj valuti</a:t>
            </a:r>
          </a:p>
          <a:p>
            <a:pPr lvl="2">
              <a:lnSpc>
                <a:spcPct val="120000"/>
              </a:lnSpc>
            </a:pPr>
            <a:r>
              <a:rPr lang="sr-Latn-CS" altLang="en-US" sz="1800" dirty="0"/>
              <a:t>Kvota BiH iznosi 265,2 miliona SDR</a:t>
            </a:r>
          </a:p>
          <a:p>
            <a:pPr lvl="2">
              <a:lnSpc>
                <a:spcPct val="120000"/>
              </a:lnSpc>
            </a:pPr>
            <a:r>
              <a:rPr lang="sr-Latn-CS" altLang="en-US" sz="1800" dirty="0"/>
              <a:t>Udio u ukunim kvotama: 1. SAD (17,4%), 2. Japan (6,5%), 3. Kina (6,4%), 4. Njemačka (5,6%),  5. Francuska i Velika britanija (4,2%)</a:t>
            </a:r>
          </a:p>
          <a:p>
            <a:pPr lvl="2">
              <a:lnSpc>
                <a:spcPct val="120000"/>
              </a:lnSpc>
            </a:pPr>
            <a:r>
              <a:rPr lang="sr-Latn-CS" altLang="en-US" sz="1800" dirty="0"/>
              <a:t>Svaka zemlja ima 750 osnovnih glasova (inicijalno bilo 250) plus po 1 glas na svakih 100.000 SDR</a:t>
            </a:r>
          </a:p>
          <a:p>
            <a:pPr lvl="2">
              <a:lnSpc>
                <a:spcPct val="120000"/>
              </a:lnSpc>
            </a:pPr>
            <a:r>
              <a:rPr lang="sr-Latn-CS" altLang="en-US" sz="1800" dirty="0"/>
              <a:t>Glasačka prava: SAD (16,5%), Japan (6,15), Kina (6,1%), Njemačka (5,3%), Francuska i Velika Britanija (4%), Saudijska Arabija (2%)</a:t>
            </a:r>
          </a:p>
          <a:p>
            <a:pPr lvl="2">
              <a:lnSpc>
                <a:spcPct val="120000"/>
              </a:lnSpc>
            </a:pPr>
            <a:r>
              <a:rPr lang="sr-Latn-CS" altLang="en-US" sz="1800" dirty="0"/>
              <a:t>Iznos kvote se utvrđuje prema ekonomskoj snazi zemlje (BDP, otvorenost, devizne rezerve, varijabilnost)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784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6934200" cy="6400800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Međunarodne</a:t>
            </a:r>
            <a:r>
              <a:rPr lang="en-US" dirty="0"/>
              <a:t> </a:t>
            </a:r>
            <a:r>
              <a:rPr lang="en-US" dirty="0" err="1"/>
              <a:t>monetarne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nastaju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potrebe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koordinacijom</a:t>
            </a:r>
            <a:r>
              <a:rPr lang="en-US" dirty="0"/>
              <a:t> </a:t>
            </a:r>
            <a:r>
              <a:rPr lang="en-US" dirty="0" err="1"/>
              <a:t>međunarodnih</a:t>
            </a:r>
            <a:r>
              <a:rPr lang="en-US" dirty="0"/>
              <a:t> </a:t>
            </a:r>
            <a:r>
              <a:rPr lang="en-US" dirty="0" err="1"/>
              <a:t>ekonomskih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standarda</a:t>
            </a:r>
            <a:r>
              <a:rPr lang="en-US" dirty="0"/>
              <a:t>,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velikih</a:t>
            </a:r>
            <a:r>
              <a:rPr lang="en-US" dirty="0"/>
              <a:t> </a:t>
            </a:r>
            <a:r>
              <a:rPr lang="en-US" dirty="0" err="1"/>
              <a:t>ekonomskih</a:t>
            </a:r>
            <a:r>
              <a:rPr lang="en-US" dirty="0"/>
              <a:t> </a:t>
            </a:r>
            <a:r>
              <a:rPr lang="en-US" dirty="0" err="1"/>
              <a:t>kriza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sukoba</a:t>
            </a:r>
            <a:r>
              <a:rPr lang="en-US" dirty="0"/>
              <a:t> u </a:t>
            </a:r>
            <a:r>
              <a:rPr lang="en-US" dirty="0" err="1"/>
              <a:t>prvoj</a:t>
            </a:r>
            <a:r>
              <a:rPr lang="en-US" dirty="0"/>
              <a:t> </a:t>
            </a:r>
            <a:r>
              <a:rPr lang="en-US" dirty="0" err="1"/>
              <a:t>polovini</a:t>
            </a:r>
            <a:r>
              <a:rPr lang="en-US" dirty="0"/>
              <a:t> 20. </a:t>
            </a:r>
            <a:r>
              <a:rPr lang="en-US" dirty="0" err="1"/>
              <a:t>vijeka</a:t>
            </a:r>
            <a:r>
              <a:rPr lang="en-US" dirty="0"/>
              <a:t>. </a:t>
            </a:r>
            <a:endParaRPr lang="sr-Latn-BA" dirty="0" smtClean="0"/>
          </a:p>
          <a:p>
            <a:pPr marL="0" indent="0" algn="just">
              <a:buNone/>
            </a:pPr>
            <a:endParaRPr lang="sr-Latn-BA" dirty="0" smtClean="0"/>
          </a:p>
          <a:p>
            <a:r>
              <a:rPr lang="en-US" dirty="0" err="1" smtClean="0"/>
              <a:t>Osnovni</a:t>
            </a:r>
            <a:r>
              <a:rPr lang="en-US" dirty="0" smtClean="0"/>
              <a:t> </a:t>
            </a:r>
            <a:r>
              <a:rPr lang="en-US" dirty="0" err="1"/>
              <a:t>ciljevi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uspostavljanje</a:t>
            </a:r>
            <a:r>
              <a:rPr lang="en-US" dirty="0"/>
              <a:t> </a:t>
            </a:r>
            <a:r>
              <a:rPr lang="en-US" dirty="0" err="1"/>
              <a:t>stabilnog</a:t>
            </a:r>
            <a:r>
              <a:rPr lang="en-US" dirty="0"/>
              <a:t> </a:t>
            </a:r>
            <a:r>
              <a:rPr lang="en-US" dirty="0" err="1"/>
              <a:t>međunarodnog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, </a:t>
            </a:r>
            <a:r>
              <a:rPr lang="en-US" dirty="0" err="1" smtClean="0"/>
              <a:t>unapređenje</a:t>
            </a:r>
            <a:r>
              <a:rPr lang="en-US" dirty="0" smtClean="0"/>
              <a:t> </a:t>
            </a:r>
            <a:r>
              <a:rPr lang="en-US" dirty="0" err="1"/>
              <a:t>ekonomskog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međunarodne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saradnje</a:t>
            </a:r>
            <a:r>
              <a:rPr lang="en-US" dirty="0" smtClean="0"/>
              <a:t>.</a:t>
            </a:r>
            <a:endParaRPr lang="sr-Latn-BA" dirty="0" smtClean="0"/>
          </a:p>
          <a:p>
            <a:pPr marL="0" indent="0" algn="just">
              <a:buNone/>
            </a:pPr>
            <a:endParaRPr lang="sr-Latn-BA" dirty="0" smtClean="0"/>
          </a:p>
          <a:p>
            <a:pPr algn="just"/>
            <a:r>
              <a:rPr lang="en-US" dirty="0"/>
              <a:t>Na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sporazuma</a:t>
            </a:r>
            <a:r>
              <a:rPr lang="en-US" dirty="0"/>
              <a:t> </a:t>
            </a:r>
            <a:r>
              <a:rPr lang="en-US" dirty="0" err="1"/>
              <a:t>postignutog</a:t>
            </a:r>
            <a:r>
              <a:rPr lang="en-US" dirty="0"/>
              <a:t> u Breton </a:t>
            </a:r>
            <a:r>
              <a:rPr lang="en-US" dirty="0" err="1"/>
              <a:t>Vudsu</a:t>
            </a:r>
            <a:r>
              <a:rPr lang="en-US" dirty="0"/>
              <a:t> 1944. </a:t>
            </a:r>
            <a:r>
              <a:rPr lang="en-US" dirty="0" err="1"/>
              <a:t>godine</a:t>
            </a:r>
            <a:r>
              <a:rPr lang="en-US" dirty="0"/>
              <a:t>, </a:t>
            </a:r>
            <a:r>
              <a:rPr lang="en-US" dirty="0" err="1"/>
              <a:t>osnovane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dvije</a:t>
            </a:r>
            <a:r>
              <a:rPr lang="en-US" dirty="0"/>
              <a:t> </a:t>
            </a:r>
            <a:r>
              <a:rPr lang="en-US" dirty="0" err="1"/>
              <a:t>glavne</a:t>
            </a:r>
            <a:r>
              <a:rPr lang="en-US" dirty="0"/>
              <a:t> </a:t>
            </a:r>
            <a:r>
              <a:rPr lang="en-US" dirty="0" err="1"/>
              <a:t>međunarodne</a:t>
            </a:r>
            <a:r>
              <a:rPr lang="en-US" dirty="0"/>
              <a:t> </a:t>
            </a:r>
            <a:r>
              <a:rPr lang="en-US" dirty="0" err="1"/>
              <a:t>monetarne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: </a:t>
            </a:r>
            <a:endParaRPr lang="sr-Latn-BA" dirty="0" smtClean="0"/>
          </a:p>
          <a:p>
            <a:pPr lvl="1" algn="just"/>
            <a:r>
              <a:rPr lang="en-US" dirty="0" err="1" smtClean="0"/>
              <a:t>Međunarodni</a:t>
            </a:r>
            <a:r>
              <a:rPr lang="en-US" dirty="0" smtClean="0"/>
              <a:t> </a:t>
            </a:r>
            <a:r>
              <a:rPr lang="en-US" dirty="0" err="1"/>
              <a:t>monetarni</a:t>
            </a:r>
            <a:r>
              <a:rPr lang="en-US" dirty="0"/>
              <a:t> fond (MMF) </a:t>
            </a:r>
            <a:r>
              <a:rPr lang="en-US" dirty="0" err="1"/>
              <a:t>i</a:t>
            </a:r>
            <a:r>
              <a:rPr lang="en-US" dirty="0"/>
              <a:t> </a:t>
            </a:r>
            <a:endParaRPr lang="sr-Latn-BA" dirty="0" smtClean="0"/>
          </a:p>
          <a:p>
            <a:pPr lvl="1" algn="just"/>
            <a:r>
              <a:rPr lang="en-US" dirty="0" err="1" smtClean="0"/>
              <a:t>Međunarodna</a:t>
            </a:r>
            <a:r>
              <a:rPr lang="en-US" dirty="0" smtClean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obnovu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(IBRD),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Svjetske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. </a:t>
            </a:r>
          </a:p>
          <a:p>
            <a:pPr marL="342900" lvl="1" indent="-342900"/>
            <a:r>
              <a:rPr lang="en-US" sz="1800" dirty="0" err="1"/>
              <a:t>Njihov</a:t>
            </a:r>
            <a:r>
              <a:rPr lang="en-US" sz="1800" dirty="0"/>
              <a:t> </a:t>
            </a:r>
            <a:r>
              <a:rPr lang="en-US" sz="1800" dirty="0" err="1"/>
              <a:t>nastanak</a:t>
            </a:r>
            <a:r>
              <a:rPr lang="en-US" sz="1800" dirty="0"/>
              <a:t> </a:t>
            </a:r>
            <a:r>
              <a:rPr lang="en-US" sz="1800" dirty="0" err="1"/>
              <a:t>predstavlja</a:t>
            </a:r>
            <a:r>
              <a:rPr lang="en-US" sz="1800" dirty="0"/>
              <a:t> </a:t>
            </a:r>
            <a:r>
              <a:rPr lang="en-US" sz="1800" dirty="0" err="1"/>
              <a:t>istorijski</a:t>
            </a:r>
            <a:r>
              <a:rPr lang="en-US" sz="1800" dirty="0"/>
              <a:t> period u </a:t>
            </a:r>
            <a:r>
              <a:rPr lang="en-US" sz="1800" dirty="0" err="1"/>
              <a:t>razvoju</a:t>
            </a:r>
            <a:r>
              <a:rPr lang="en-US" sz="1800" dirty="0"/>
              <a:t> </a:t>
            </a:r>
            <a:r>
              <a:rPr lang="en-US" sz="1800" dirty="0" err="1"/>
              <a:t>institucionalnog</a:t>
            </a:r>
            <a:r>
              <a:rPr lang="en-US" sz="1800" dirty="0"/>
              <a:t> </a:t>
            </a:r>
            <a:r>
              <a:rPr lang="en-US" sz="1800" dirty="0" err="1"/>
              <a:t>sistema</a:t>
            </a:r>
            <a:r>
              <a:rPr lang="en-US" sz="1800" dirty="0"/>
              <a:t> </a:t>
            </a:r>
            <a:r>
              <a:rPr lang="en-US" sz="1800" dirty="0" err="1"/>
              <a:t>međunarodne</a:t>
            </a:r>
            <a:r>
              <a:rPr lang="en-US" sz="1800" dirty="0"/>
              <a:t> </a:t>
            </a:r>
            <a:r>
              <a:rPr lang="en-US" sz="1800" dirty="0" err="1"/>
              <a:t>ekonomske</a:t>
            </a:r>
            <a:r>
              <a:rPr lang="en-US" sz="1800" dirty="0"/>
              <a:t> </a:t>
            </a:r>
            <a:r>
              <a:rPr lang="en-US" sz="1800" dirty="0" err="1"/>
              <a:t>saradnje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upravljanja</a:t>
            </a:r>
            <a:r>
              <a:rPr lang="en-US" sz="1800" dirty="0"/>
              <a:t> </a:t>
            </a:r>
            <a:r>
              <a:rPr lang="en-US" sz="1800" dirty="0" err="1"/>
              <a:t>međunarodnim</a:t>
            </a:r>
            <a:r>
              <a:rPr lang="en-US" sz="1800" dirty="0"/>
              <a:t> </a:t>
            </a:r>
            <a:r>
              <a:rPr lang="en-US" sz="1800" dirty="0" err="1"/>
              <a:t>finansijskim</a:t>
            </a:r>
            <a:r>
              <a:rPr lang="en-US" sz="1800" dirty="0"/>
              <a:t> </a:t>
            </a:r>
            <a:r>
              <a:rPr lang="en-US" sz="1800" dirty="0" err="1"/>
              <a:t>sistemom</a:t>
            </a:r>
            <a:r>
              <a:rPr lang="en-US" sz="1800" dirty="0"/>
              <a:t>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13221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153400" cy="5279363"/>
          </a:xfrm>
        </p:spPr>
        <p:txBody>
          <a:bodyPr>
            <a:normAutofit/>
          </a:bodyPr>
          <a:lstStyle/>
          <a:p>
            <a:pPr lvl="1">
              <a:lnSpc>
                <a:spcPct val="90000"/>
              </a:lnSpc>
            </a:pPr>
            <a:r>
              <a:rPr lang="sr-Latn-CS" altLang="en-US" sz="2200" b="1" dirty="0"/>
              <a:t>Zaduživanje na finansijkom tržištu</a:t>
            </a:r>
          </a:p>
          <a:p>
            <a:pPr lvl="2" algn="just">
              <a:lnSpc>
                <a:spcPct val="90000"/>
              </a:lnSpc>
            </a:pPr>
            <a:r>
              <a:rPr lang="sr-Latn-CS" altLang="en-US" sz="2200" dirty="0"/>
              <a:t>Na bazi bilateralnih sporazuma o pozajmljivanju sa pojedinim zemljama zemljama (318 mlrd SDR)</a:t>
            </a:r>
          </a:p>
          <a:p>
            <a:pPr lvl="2" algn="just">
              <a:lnSpc>
                <a:spcPct val="90000"/>
              </a:lnSpc>
            </a:pPr>
            <a:r>
              <a:rPr lang="en-US" altLang="en-US" sz="2200" dirty="0"/>
              <a:t>General Agreements to Borrow (GAB)</a:t>
            </a:r>
            <a:r>
              <a:rPr lang="bs-Latn-BA" altLang="en-US" sz="2200" dirty="0"/>
              <a:t>- sa 11 najrazvijenijih zemalja (17mldr SDR) – potpisan 1962</a:t>
            </a:r>
          </a:p>
          <a:p>
            <a:pPr lvl="2" algn="just">
              <a:lnSpc>
                <a:spcPct val="90000"/>
              </a:lnSpc>
            </a:pPr>
            <a:r>
              <a:rPr lang="en-US" altLang="en-US" sz="2200" dirty="0"/>
              <a:t>New Arrangements to Borrow (NAB)</a:t>
            </a:r>
            <a:r>
              <a:rPr lang="bs-Latn-BA" altLang="en-US" sz="2200" dirty="0"/>
              <a:t> –potpisan 1997 sa 38 zemalja (inicijalno 182,4 mlrd SDR) a danas MMF putem ovog aranžmana može pozajmiti 370 mlrd SDR za potrebe krditiranja.</a:t>
            </a:r>
            <a:endParaRPr lang="sr-Latn-CS" altLang="en-US" sz="2200" dirty="0"/>
          </a:p>
        </p:txBody>
      </p:sp>
    </p:spTree>
    <p:extLst>
      <p:ext uri="{BB962C8B-B14F-4D97-AF65-F5344CB8AC3E}">
        <p14:creationId xmlns:p14="http://schemas.microsoft.com/office/powerpoint/2010/main" val="12989675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347713" cy="381000"/>
          </a:xfrm>
          <a:solidFill>
            <a:schemeClr val="bg2">
              <a:lumMod val="90000"/>
            </a:schemeClr>
          </a:solidFill>
        </p:spPr>
        <p:txBody>
          <a:bodyPr>
            <a:noAutofit/>
          </a:bodyPr>
          <a:lstStyle/>
          <a:p>
            <a:pPr lvl="1" algn="ctr" defTabSz="457200" rtl="0">
              <a:spcBef>
                <a:spcPct val="0"/>
              </a:spcBef>
            </a:pPr>
            <a:r>
              <a:rPr lang="sr-Latn-CS" altLang="en-US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Specijalna prava vučenja (SDR) –papirno zlato MMF</a:t>
            </a:r>
            <a:r>
              <a:rPr lang="en-US" altLang="en-US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altLang="en-US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62" y="762000"/>
            <a:ext cx="8153400" cy="5943600"/>
          </a:xfrm>
        </p:spPr>
        <p:txBody>
          <a:bodyPr>
            <a:normAutofit/>
          </a:bodyPr>
          <a:lstStyle/>
          <a:p>
            <a:pPr marL="539750" lvl="2" indent="-274638">
              <a:lnSpc>
                <a:spcPct val="90000"/>
              </a:lnSpc>
              <a:defRPr/>
            </a:pPr>
            <a:r>
              <a:rPr lang="sr-Latn-CS" altLang="en-US" sz="1800" dirty="0" smtClean="0"/>
              <a:t>kreirana </a:t>
            </a:r>
            <a:r>
              <a:rPr lang="sr-Latn-CS" altLang="en-US" sz="1800" dirty="0"/>
              <a:t>1969 godine od strane MMF-a</a:t>
            </a:r>
          </a:p>
          <a:p>
            <a:pPr marL="539750" lvl="2" indent="-274638">
              <a:lnSpc>
                <a:spcPct val="90000"/>
              </a:lnSpc>
              <a:defRPr/>
            </a:pPr>
            <a:r>
              <a:rPr lang="en-US" altLang="en-US" sz="1800" dirty="0" err="1"/>
              <a:t>Specijalna</a:t>
            </a:r>
            <a:r>
              <a:rPr lang="sr-Cyrl-CS" altLang="en-US" sz="1800" dirty="0"/>
              <a:t> </a:t>
            </a:r>
            <a:r>
              <a:rPr lang="en-US" altLang="en-US" sz="1800" dirty="0" err="1"/>
              <a:t>prava</a:t>
            </a:r>
            <a:r>
              <a:rPr lang="sr-Cyrl-CS" altLang="en-US" sz="1800" dirty="0"/>
              <a:t> </a:t>
            </a:r>
            <a:r>
              <a:rPr lang="en-US" altLang="en-US" sz="1800" dirty="0" err="1"/>
              <a:t>vučenja</a:t>
            </a:r>
            <a:r>
              <a:rPr lang="sr-Cyrl-CS" altLang="en-US" sz="1800" dirty="0"/>
              <a:t> </a:t>
            </a:r>
            <a:r>
              <a:rPr lang="en-US" altLang="en-US" sz="1800" dirty="0" err="1"/>
              <a:t>trebalo</a:t>
            </a:r>
            <a:r>
              <a:rPr lang="sr-Cyrl-CS" altLang="en-US" sz="1800" dirty="0"/>
              <a:t> </a:t>
            </a:r>
            <a:r>
              <a:rPr lang="en-US" altLang="en-US" sz="1800" dirty="0"/>
              <a:t>je</a:t>
            </a:r>
            <a:r>
              <a:rPr lang="sr-Cyrl-CS" altLang="en-US" sz="1800" dirty="0"/>
              <a:t> </a:t>
            </a:r>
            <a:r>
              <a:rPr lang="en-US" altLang="en-US" sz="1800" dirty="0"/>
              <a:t>da</a:t>
            </a:r>
            <a:r>
              <a:rPr lang="sr-Cyrl-CS" altLang="en-US" sz="1800" dirty="0"/>
              <a:t> </a:t>
            </a:r>
            <a:r>
              <a:rPr lang="en-US" altLang="en-US" sz="1800" dirty="0" err="1"/>
              <a:t>zadovolje</a:t>
            </a:r>
            <a:r>
              <a:rPr lang="sr-Cyrl-CS" altLang="en-US" sz="1800" dirty="0"/>
              <a:t> </a:t>
            </a:r>
            <a:r>
              <a:rPr lang="en-US" altLang="en-US" sz="1800" dirty="0" err="1"/>
              <a:t>dva</a:t>
            </a:r>
            <a:r>
              <a:rPr lang="sr-Cyrl-CS" altLang="en-US" sz="1800" dirty="0"/>
              <a:t> </a:t>
            </a:r>
            <a:r>
              <a:rPr lang="en-US" altLang="en-US" sz="1800" dirty="0" err="1"/>
              <a:t>bitna</a:t>
            </a:r>
            <a:r>
              <a:rPr lang="sr-Cyrl-CS" altLang="en-US" sz="1800" dirty="0"/>
              <a:t> </a:t>
            </a:r>
            <a:r>
              <a:rPr lang="en-US" altLang="en-US" sz="1800" dirty="0" err="1"/>
              <a:t>zahtjeva</a:t>
            </a:r>
            <a:r>
              <a:rPr lang="sr-Cyrl-CS" altLang="en-US" sz="1800" dirty="0"/>
              <a:t> </a:t>
            </a:r>
            <a:r>
              <a:rPr lang="en-US" altLang="en-US" sz="1800" dirty="0"/>
              <a:t>me</a:t>
            </a:r>
            <a:r>
              <a:rPr lang="vi-VN" altLang="en-US" sz="1800" dirty="0"/>
              <a:t>đ</a:t>
            </a:r>
            <a:r>
              <a:rPr lang="en-US" altLang="en-US" sz="1800" dirty="0" err="1"/>
              <a:t>unarodnog</a:t>
            </a:r>
            <a:r>
              <a:rPr lang="sr-Cyrl-CS" altLang="en-US" sz="1800" dirty="0"/>
              <a:t> </a:t>
            </a:r>
            <a:r>
              <a:rPr lang="en-US" altLang="en-US" sz="1800" dirty="0" err="1"/>
              <a:t>monetarnog</a:t>
            </a:r>
            <a:r>
              <a:rPr lang="sr-Cyrl-CS" altLang="en-US" sz="1800" dirty="0"/>
              <a:t> </a:t>
            </a:r>
            <a:r>
              <a:rPr lang="en-US" altLang="en-US" sz="1800" dirty="0" err="1"/>
              <a:t>sistema</a:t>
            </a:r>
            <a:r>
              <a:rPr lang="sr-Cyrl-CS" altLang="en-US" sz="1800" dirty="0"/>
              <a:t>: </a:t>
            </a:r>
            <a:endParaRPr lang="bs-Latn-BA" altLang="en-US" sz="1800" dirty="0"/>
          </a:p>
          <a:p>
            <a:pPr marL="996950" lvl="4" indent="-274638">
              <a:lnSpc>
                <a:spcPct val="90000"/>
              </a:lnSpc>
              <a:defRPr/>
            </a:pPr>
            <a:r>
              <a:rPr lang="en-US" altLang="en-US" sz="1800" dirty="0"/>
              <a:t>da</a:t>
            </a:r>
            <a:r>
              <a:rPr lang="sr-Cyrl-CS" altLang="en-US" sz="1800" dirty="0"/>
              <a:t> </a:t>
            </a:r>
            <a:r>
              <a:rPr lang="en-US" altLang="en-US" sz="1800" dirty="0"/>
              <a:t>se</a:t>
            </a:r>
            <a:r>
              <a:rPr lang="sr-Cyrl-CS" altLang="en-US" sz="1800" dirty="0"/>
              <a:t> </a:t>
            </a:r>
            <a:r>
              <a:rPr lang="en-US" altLang="en-US" sz="1800" dirty="0" err="1"/>
              <a:t>obezbijedi</a:t>
            </a:r>
            <a:r>
              <a:rPr lang="sr-Cyrl-CS" altLang="en-US" sz="1800" dirty="0"/>
              <a:t> </a:t>
            </a:r>
            <a:r>
              <a:rPr lang="en-US" altLang="en-US" sz="1800" dirty="0" err="1"/>
              <a:t>uvećanje</a:t>
            </a:r>
            <a:r>
              <a:rPr lang="sr-Cyrl-CS" altLang="en-US" sz="1800" dirty="0"/>
              <a:t> </a:t>
            </a:r>
            <a:r>
              <a:rPr lang="en-US" altLang="en-US" sz="1800" dirty="0" err="1"/>
              <a:t>obima</a:t>
            </a:r>
            <a:r>
              <a:rPr lang="sr-Cyrl-CS" altLang="en-US" sz="1800" dirty="0"/>
              <a:t> </a:t>
            </a:r>
            <a:r>
              <a:rPr lang="en-US" altLang="en-US" sz="1800" dirty="0"/>
              <a:t>me</a:t>
            </a:r>
            <a:r>
              <a:rPr lang="vi-VN" altLang="en-US" sz="1800" dirty="0"/>
              <a:t>đ</a:t>
            </a:r>
            <a:r>
              <a:rPr lang="en-US" altLang="en-US" sz="1800" dirty="0" err="1"/>
              <a:t>unarodne</a:t>
            </a:r>
            <a:r>
              <a:rPr lang="sr-Cyrl-CS" altLang="en-US" sz="1800" dirty="0"/>
              <a:t> </a:t>
            </a:r>
            <a:r>
              <a:rPr lang="en-US" altLang="en-US" sz="1800" dirty="0" err="1"/>
              <a:t>likvidnosti</a:t>
            </a:r>
            <a:r>
              <a:rPr lang="sr-Cyrl-CS" altLang="en-US" sz="1800" dirty="0"/>
              <a:t> </a:t>
            </a:r>
            <a:r>
              <a:rPr lang="en-US" altLang="en-US" sz="1800" dirty="0" err="1"/>
              <a:t>i</a:t>
            </a:r>
            <a:r>
              <a:rPr lang="sr-Cyrl-CS" altLang="en-US" sz="1800" dirty="0"/>
              <a:t> </a:t>
            </a:r>
            <a:endParaRPr lang="bs-Latn-BA" altLang="en-US" sz="1800" dirty="0"/>
          </a:p>
          <a:p>
            <a:pPr marL="996950" lvl="4" indent="-274638">
              <a:lnSpc>
                <a:spcPct val="90000"/>
              </a:lnSpc>
              <a:defRPr/>
            </a:pPr>
            <a:r>
              <a:rPr lang="en-US" altLang="en-US" sz="1800" dirty="0"/>
              <a:t>da</a:t>
            </a:r>
            <a:r>
              <a:rPr lang="sr-Cyrl-CS" altLang="en-US" sz="1800" dirty="0"/>
              <a:t> </a:t>
            </a:r>
            <a:r>
              <a:rPr lang="en-US" altLang="en-US" sz="1800" dirty="0"/>
              <a:t>se</a:t>
            </a:r>
            <a:r>
              <a:rPr lang="sr-Cyrl-CS" altLang="en-US" sz="1800" dirty="0"/>
              <a:t> </a:t>
            </a:r>
            <a:r>
              <a:rPr lang="en-US" altLang="en-US" sz="1800" dirty="0" err="1"/>
              <a:t>osigur</a:t>
            </a:r>
            <a:r>
              <a:rPr lang="sr-Cyrl-CS" altLang="en-US" sz="1800" dirty="0"/>
              <a:t>а </a:t>
            </a:r>
            <a:r>
              <a:rPr lang="en-US" altLang="en-US" sz="1800" dirty="0" err="1"/>
              <a:t>pouzd</a:t>
            </a:r>
            <a:r>
              <a:rPr lang="sr-Cyrl-CS" altLang="en-US" sz="1800" dirty="0"/>
              <a:t>а</a:t>
            </a:r>
            <a:r>
              <a:rPr lang="en-US" altLang="en-US" sz="1800" dirty="0"/>
              <a:t>n</a:t>
            </a:r>
            <a:r>
              <a:rPr lang="sr-Cyrl-CS" altLang="en-US" sz="1800" dirty="0"/>
              <a:t> </a:t>
            </a:r>
            <a:r>
              <a:rPr lang="en-US" altLang="en-US" sz="1800" dirty="0" err="1"/>
              <a:t>denomin</a:t>
            </a:r>
            <a:r>
              <a:rPr lang="sr-Cyrl-CS" altLang="en-US" sz="1800" dirty="0"/>
              <a:t>а</a:t>
            </a:r>
            <a:r>
              <a:rPr lang="en-US" altLang="en-US" sz="1800" dirty="0"/>
              <a:t>tor</a:t>
            </a:r>
            <a:r>
              <a:rPr lang="sr-Cyrl-CS" altLang="en-US" sz="1800" dirty="0"/>
              <a:t> (</a:t>
            </a:r>
            <a:r>
              <a:rPr lang="en-US" altLang="en-US" sz="1800" dirty="0" err="1"/>
              <a:t>osnov</a:t>
            </a:r>
            <a:r>
              <a:rPr lang="sr-Cyrl-CS" altLang="en-US" sz="1800" dirty="0"/>
              <a:t>а ) </a:t>
            </a:r>
            <a:r>
              <a:rPr lang="en-US" altLang="en-US" sz="1800" dirty="0"/>
              <a:t>z</a:t>
            </a:r>
            <a:r>
              <a:rPr lang="sr-Cyrl-CS" altLang="en-US" sz="1800" dirty="0"/>
              <a:t>а </a:t>
            </a:r>
            <a:r>
              <a:rPr lang="en-US" altLang="en-US" sz="1800" dirty="0" err="1"/>
              <a:t>iskazivanje</a:t>
            </a:r>
            <a:r>
              <a:rPr lang="sr-Cyrl-CS" altLang="en-US" sz="1800" dirty="0"/>
              <a:t> </a:t>
            </a:r>
            <a:r>
              <a:rPr lang="en-US" altLang="en-US" sz="1800" dirty="0" err="1"/>
              <a:t>deviznih</a:t>
            </a:r>
            <a:r>
              <a:rPr lang="sr-Cyrl-CS" altLang="en-US" sz="1800" dirty="0"/>
              <a:t> </a:t>
            </a:r>
            <a:r>
              <a:rPr lang="en-US" altLang="en-US" sz="1800" dirty="0" err="1"/>
              <a:t>kurseva</a:t>
            </a:r>
            <a:r>
              <a:rPr lang="sr-Cyrl-CS" altLang="en-US" sz="1800" dirty="0"/>
              <a:t> </a:t>
            </a:r>
            <a:r>
              <a:rPr lang="en-US" altLang="en-US" sz="1800" dirty="0" err="1"/>
              <a:t>zemalja</a:t>
            </a:r>
            <a:r>
              <a:rPr lang="sr-Cyrl-CS" altLang="en-US" sz="1800" dirty="0"/>
              <a:t> </a:t>
            </a:r>
            <a:r>
              <a:rPr lang="en-US" altLang="en-US" sz="1800" dirty="0" err="1"/>
              <a:t>članica</a:t>
            </a:r>
            <a:r>
              <a:rPr lang="sr-Cyrl-CS" altLang="en-US" sz="1800" dirty="0"/>
              <a:t> </a:t>
            </a:r>
            <a:r>
              <a:rPr lang="en-US" altLang="en-US" sz="1800" dirty="0"/>
              <a:t>MMF</a:t>
            </a:r>
            <a:endParaRPr lang="sr-Latn-CS" altLang="en-US" sz="1800" dirty="0"/>
          </a:p>
          <a:p>
            <a:pPr marL="539750" lvl="2" indent="-274638">
              <a:lnSpc>
                <a:spcPct val="90000"/>
              </a:lnSpc>
              <a:defRPr/>
            </a:pPr>
            <a:r>
              <a:rPr lang="sr-Latn-CS" altLang="en-US" sz="1800" dirty="0"/>
              <a:t>SDR su dio deviznih rezervi CB</a:t>
            </a:r>
          </a:p>
          <a:p>
            <a:pPr marL="539750" lvl="2" indent="-274638">
              <a:lnSpc>
                <a:spcPct val="90000"/>
              </a:lnSpc>
              <a:defRPr/>
            </a:pPr>
            <a:r>
              <a:rPr lang="sr-Latn-CS" altLang="en-US" sz="1800" dirty="0"/>
              <a:t>U momentu emisije SDR su vezivane za dolar,  1SDR=1$, a kasnije se prešlo na utvrđivanje SDR na bazi korpe valuta. </a:t>
            </a:r>
          </a:p>
          <a:p>
            <a:pPr marL="539750" lvl="2" indent="-274638">
              <a:lnSpc>
                <a:spcPct val="90000"/>
              </a:lnSpc>
              <a:defRPr/>
            </a:pPr>
            <a:r>
              <a:rPr lang="sr-Latn-CS" altLang="en-US" sz="1800" dirty="0"/>
              <a:t>Od oktobra 2016 vrijednist SDR se utvrđuje na bazi SAD dolara (</a:t>
            </a:r>
            <a:r>
              <a:rPr lang="en-US" altLang="en-US" sz="1800" dirty="0"/>
              <a:t>41.73 </a:t>
            </a:r>
            <a:r>
              <a:rPr lang="bs-Latn-BA" altLang="en-US" sz="1800" dirty="0"/>
              <a:t>%)</a:t>
            </a:r>
            <a:r>
              <a:rPr lang="en-US" altLang="en-US" sz="1800" dirty="0"/>
              <a:t>, </a:t>
            </a:r>
            <a:r>
              <a:rPr lang="bs-Latn-BA" altLang="en-US" sz="1800" dirty="0"/>
              <a:t>evra (</a:t>
            </a:r>
            <a:r>
              <a:rPr lang="en-US" altLang="en-US" sz="1800" dirty="0"/>
              <a:t>30.93 </a:t>
            </a:r>
            <a:r>
              <a:rPr lang="bs-Latn-BA" altLang="en-US" sz="1800" dirty="0"/>
              <a:t>%), </a:t>
            </a:r>
            <a:r>
              <a:rPr lang="bs-Latn-BA" altLang="en-US" sz="1800" dirty="0" smtClean="0"/>
              <a:t>kineskog </a:t>
            </a:r>
            <a:r>
              <a:rPr lang="bs-Latn-BA" altLang="en-US" sz="1800" dirty="0"/>
              <a:t>juana(</a:t>
            </a:r>
            <a:r>
              <a:rPr lang="en-US" altLang="en-US" sz="1800" dirty="0"/>
              <a:t>10.92</a:t>
            </a:r>
            <a:r>
              <a:rPr lang="bs-Latn-BA" altLang="en-US" sz="1800" dirty="0"/>
              <a:t>%)</a:t>
            </a:r>
            <a:r>
              <a:rPr lang="en-US" altLang="en-US" sz="1800" dirty="0"/>
              <a:t>, </a:t>
            </a:r>
            <a:r>
              <a:rPr lang="bs-Latn-BA" altLang="en-US" sz="1800" dirty="0"/>
              <a:t>japanskog jena (</a:t>
            </a:r>
            <a:r>
              <a:rPr lang="en-US" altLang="en-US" sz="1800" dirty="0"/>
              <a:t>8.33 </a:t>
            </a:r>
            <a:r>
              <a:rPr lang="bs-Latn-BA" altLang="en-US" sz="1800" dirty="0"/>
              <a:t>%) i britanske funte (</a:t>
            </a:r>
            <a:r>
              <a:rPr lang="en-US" altLang="en-US" sz="1800" dirty="0"/>
              <a:t>8.09</a:t>
            </a:r>
            <a:r>
              <a:rPr lang="bs-Latn-BA" altLang="en-US" sz="1800" dirty="0"/>
              <a:t> %)</a:t>
            </a:r>
            <a:r>
              <a:rPr lang="en-US" altLang="en-US" sz="1800" dirty="0"/>
              <a:t>.</a:t>
            </a:r>
            <a:r>
              <a:rPr lang="en-US" altLang="en-US" sz="1800" b="1" dirty="0"/>
              <a:t> </a:t>
            </a:r>
            <a:endParaRPr lang="bs-Latn-BA" altLang="en-US" sz="1800" b="1" dirty="0"/>
          </a:p>
          <a:p>
            <a:pPr marL="539750" lvl="2" indent="-274638">
              <a:lnSpc>
                <a:spcPct val="90000"/>
              </a:lnSpc>
              <a:defRPr/>
            </a:pPr>
            <a:r>
              <a:rPr lang="bs-Latn-BA" altLang="en-US" sz="1800" dirty="0"/>
              <a:t>Kamatna stopa na SDR se računa na bazi ponderisane kratkoročne kamatne stope na valute koje ulaze u sastav </a:t>
            </a:r>
            <a:endParaRPr lang="en-US" altLang="en-US" sz="1800" dirty="0"/>
          </a:p>
          <a:p>
            <a:pPr marL="539750" lvl="2" indent="-274638">
              <a:lnSpc>
                <a:spcPct val="90000"/>
              </a:lnSpc>
              <a:defRPr/>
            </a:pPr>
            <a:r>
              <a:rPr lang="vi-VN" altLang="en-US" sz="1800" dirty="0" smtClean="0"/>
              <a:t>1 </a:t>
            </a:r>
            <a:r>
              <a:rPr lang="bs-Latn-BA" altLang="en-US" sz="1800" dirty="0"/>
              <a:t>SDR</a:t>
            </a:r>
            <a:r>
              <a:rPr lang="vi-VN" altLang="en-US" sz="1800" dirty="0"/>
              <a:t> na računu kod MMF-a, praktično znači imati mogućnost da se od MMF-a povuče određena prot</a:t>
            </a:r>
            <a:r>
              <a:rPr lang="bs-Latn-BA" altLang="en-US" sz="1800" dirty="0"/>
              <a:t>i</a:t>
            </a:r>
            <a:r>
              <a:rPr lang="vi-VN" altLang="en-US" sz="1800" dirty="0"/>
              <a:t>vrijednost jedne od </a:t>
            </a:r>
            <a:r>
              <a:rPr lang="bs-Latn-BA" altLang="en-US" sz="1800" dirty="0"/>
              <a:t>pomenutih pet valuta </a:t>
            </a:r>
            <a:r>
              <a:rPr lang="vi-VN" altLang="en-US" sz="1800" dirty="0"/>
              <a:t>valute koje čine korpu valuta koja određuje vrijednost </a:t>
            </a:r>
            <a:r>
              <a:rPr lang="hr-BA" altLang="en-US" sz="1800" dirty="0"/>
              <a:t>SDR</a:t>
            </a:r>
          </a:p>
          <a:p>
            <a:pPr marL="539750" lvl="2" indent="-274638">
              <a:lnSpc>
                <a:spcPct val="90000"/>
              </a:lnSpc>
              <a:defRPr/>
            </a:pPr>
            <a:r>
              <a:rPr lang="hr-BA" altLang="en-US" sz="1800" dirty="0">
                <a:hlinkClick r:id="rId2"/>
              </a:rPr>
              <a:t>https://www.imf.org/en/About/Factsheets/Sheets/2016/08/01/14/51/Special-Drawing-Right-SDR</a:t>
            </a:r>
            <a:r>
              <a:rPr lang="hr-BA" altLang="en-US" sz="1800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9188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228600"/>
            <a:ext cx="7772400" cy="762000"/>
          </a:xfrm>
        </p:spPr>
        <p:txBody>
          <a:bodyPr/>
          <a:lstStyle/>
          <a:p>
            <a:pPr algn="ctr" eaLnBrk="1" hangingPunct="1"/>
            <a:r>
              <a:rPr lang="sr-Latn-CS" smtClean="0"/>
              <a:t>VRSTE KREDITA MMF-a</a:t>
            </a:r>
            <a:endParaRPr lang="en-US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305800" cy="55626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60000"/>
              </a:lnSpc>
              <a:spcAft>
                <a:spcPts val="600"/>
              </a:spcAft>
              <a:buNone/>
            </a:pPr>
            <a:r>
              <a:rPr lang="sr-Latn-CS" sz="2400" b="1" i="1" dirty="0">
                <a:solidFill>
                  <a:srgbClr val="CC0000"/>
                </a:solidFill>
              </a:rPr>
              <a:t>Stand-by aranžman (kredit u pripravnosti) </a:t>
            </a:r>
            <a:r>
              <a:rPr lang="sr-Latn-CS" sz="2400" dirty="0" smtClean="0">
                <a:solidFill>
                  <a:srgbClr val="CC0000"/>
                </a:solidFill>
              </a:rPr>
              <a:t>– </a:t>
            </a:r>
            <a:r>
              <a:rPr lang="sr-Latn-CS" sz="1900" dirty="0">
                <a:solidFill>
                  <a:schemeClr val="tx1"/>
                </a:solidFill>
              </a:rPr>
              <a:t>okvirni iznos sredstava koji neka zemlja može koristititi u određenom vremenskom periodu u skladu sa potrebama. </a:t>
            </a:r>
            <a:r>
              <a:rPr lang="sr-Latn-CS" altLang="en-US" sz="1900" dirty="0">
                <a:solidFill>
                  <a:schemeClr val="tx1"/>
                </a:solidFill>
              </a:rPr>
              <a:t>Odobrava se uglavnom zemljama sa srednjim dohotkom i kratkoročnim platnobilansnim problemima. Odobravaju se na rok od 12-24 mjeseca ali ne duže od 36 mjeseci. Čine oko 55-60% ukupnih kredita.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sr-Latn-CS" sz="2400" dirty="0" smtClean="0"/>
          </a:p>
          <a:p>
            <a:pPr marL="0" indent="0" algn="just">
              <a:lnSpc>
                <a:spcPct val="150000"/>
              </a:lnSpc>
              <a:spcAft>
                <a:spcPts val="600"/>
              </a:spcAft>
              <a:buNone/>
            </a:pPr>
            <a:r>
              <a:rPr lang="sr-Latn-CS" sz="2400" b="1" i="1" dirty="0" smtClean="0">
                <a:solidFill>
                  <a:srgbClr val="CC0000"/>
                </a:solidFill>
              </a:rPr>
              <a:t>Aranžman za produženo finansiranje</a:t>
            </a:r>
            <a:r>
              <a:rPr lang="sr-Latn-CS" sz="2400" b="1" i="1" dirty="0" smtClean="0"/>
              <a:t> </a:t>
            </a:r>
            <a:r>
              <a:rPr lang="sr-Latn-CS" sz="2400" dirty="0" smtClean="0"/>
              <a:t>– </a:t>
            </a:r>
            <a:r>
              <a:rPr lang="sr-Latn-CS" altLang="en-US" sz="1900" dirty="0">
                <a:solidFill>
                  <a:schemeClr val="tx1"/>
                </a:solidFill>
              </a:rPr>
              <a:t>srednjoročni kredit za strukturna prilagođavanja i fundamentalne privredne reforme . Odobrava se zemljama sa srednjim nivoom dokotka sa strukturnim problemima ili sporim rastom i lošom platnobilansnom pozicijom. Odobrava se na period od 3-4 godine, uslovljen je reformama kojima zemlja treba da prevaziđe ekonomske i strukturne probleme . Čine oko 20-25% ukupnih kredita.</a:t>
            </a:r>
          </a:p>
          <a:p>
            <a:pPr eaLnBrk="1" hangingPunct="1">
              <a:lnSpc>
                <a:spcPct val="80000"/>
              </a:lnSpc>
            </a:pPr>
            <a:endParaRPr lang="sr-Latn-C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7239000" cy="571500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sr-Latn-BA" altLang="en-US" sz="2000" b="1" i="1" dirty="0">
                <a:solidFill>
                  <a:srgbClr val="CC0000"/>
                </a:solidFill>
              </a:rPr>
              <a:t>Proširene fondove olakšice (</a:t>
            </a:r>
            <a:r>
              <a:rPr lang="en-US" altLang="en-US" sz="2000" b="1" i="1" dirty="0">
                <a:solidFill>
                  <a:srgbClr val="CC0000"/>
                </a:solidFill>
              </a:rPr>
              <a:t>Extended Credit Facility </a:t>
            </a:r>
            <a:r>
              <a:rPr lang="sr-Latn-BA" altLang="en-US" sz="2000" b="1" i="1" dirty="0">
                <a:solidFill>
                  <a:srgbClr val="CC0000"/>
                </a:solidFill>
              </a:rPr>
              <a:t>-</a:t>
            </a:r>
            <a:r>
              <a:rPr lang="en-US" altLang="en-US" sz="2000" b="1" i="1" dirty="0">
                <a:solidFill>
                  <a:srgbClr val="CC0000"/>
                </a:solidFill>
              </a:rPr>
              <a:t>ECF)</a:t>
            </a:r>
            <a:r>
              <a:rPr lang="sr-Latn-BA" altLang="en-US" sz="2000" b="1" i="1" dirty="0">
                <a:solidFill>
                  <a:srgbClr val="CC0000"/>
                </a:solidFill>
              </a:rPr>
              <a:t> </a:t>
            </a:r>
            <a:r>
              <a:rPr lang="sr-Latn-BA" altLang="en-US" dirty="0" smtClean="0"/>
              <a:t>– </a:t>
            </a:r>
            <a:r>
              <a:rPr lang="sr-Latn-BA" altLang="en-US" dirty="0"/>
              <a:t>imaju slični namjenu kao Aranžmani za produženi finansiranje ali su namijenjeni zemljama sa </a:t>
            </a:r>
            <a:r>
              <a:rPr lang="sr-Latn-BA" altLang="en-US" i="1" dirty="0"/>
              <a:t>niskim</a:t>
            </a:r>
            <a:r>
              <a:rPr lang="sr-Latn-BA" altLang="en-US" dirty="0"/>
              <a:t> dohotkom, a trenutno se na ove zamjove ne plaća kamata. Cilj je kreiranje stabilne i održive makroekonomske pozicije u najmanje razvijenim zemljama, smanjenje siromaštva i ekonomski rast. Rok zajma je 3-5 godina. EFF i ECF su atraktivni u uslovima kriza.</a:t>
            </a:r>
            <a:endParaRPr lang="sr-Latn-CS" altLang="en-US" i="1" dirty="0"/>
          </a:p>
          <a:p>
            <a:pPr algn="just">
              <a:lnSpc>
                <a:spcPct val="140000"/>
              </a:lnSpc>
              <a:spcAft>
                <a:spcPts val="600"/>
              </a:spcAft>
            </a:pPr>
            <a:r>
              <a:rPr lang="sr-Latn-CS" altLang="en-US" sz="2000" b="1" i="1" dirty="0">
                <a:solidFill>
                  <a:srgbClr val="CC0000"/>
                </a:solidFill>
              </a:rPr>
              <a:t>Fleksibilna kreditna linija (Flexible Credit Line -FCL</a:t>
            </a:r>
            <a:r>
              <a:rPr lang="sr-Latn-CS" altLang="en-US" sz="2000" b="1" i="1" dirty="0" smtClean="0">
                <a:solidFill>
                  <a:srgbClr val="CC0000"/>
                </a:solidFill>
              </a:rPr>
              <a:t>) </a:t>
            </a:r>
            <a:r>
              <a:rPr lang="sr-Latn-CS" altLang="en-US" i="1" dirty="0" smtClean="0"/>
              <a:t>-</a:t>
            </a:r>
            <a:r>
              <a:rPr lang="sr-Latn-CS" altLang="en-US" dirty="0"/>
              <a:t>uvedena je kao dio paketa reformi još 2009. godine, ali je prošla izmjene u 2010. i 2014. godini. Ova kreditna linija namijenjena je prvenstveno zeml</a:t>
            </a:r>
            <a:r>
              <a:rPr lang="sr-Cyrl-BA" altLang="en-US" dirty="0"/>
              <a:t>ј</a:t>
            </a:r>
            <a:r>
              <a:rPr lang="sr-Latn-CS" altLang="en-US" dirty="0"/>
              <a:t>ama koje imaju snažne političke okvire, stabilne makroekonomske pokazatel</a:t>
            </a:r>
            <a:r>
              <a:rPr lang="sr-Cyrl-BA" altLang="en-US" dirty="0"/>
              <a:t>ј</a:t>
            </a:r>
            <a:r>
              <a:rPr lang="sr-Latn-CS" altLang="en-US" dirty="0"/>
              <a:t>e a za potrebe prevencije krize ili ublažavanje posljedica krize. Odobrava se na period od 3-5 godina.</a:t>
            </a:r>
          </a:p>
          <a:p>
            <a:pPr algn="just">
              <a:lnSpc>
                <a:spcPct val="13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6401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6652513" cy="5584163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40000"/>
              </a:lnSpc>
              <a:spcAft>
                <a:spcPts val="600"/>
              </a:spcAft>
              <a:buNone/>
            </a:pPr>
            <a:r>
              <a:rPr lang="en-US" altLang="en-US" sz="2000" b="1" i="1" dirty="0" err="1">
                <a:solidFill>
                  <a:srgbClr val="CC0000"/>
                </a:solidFill>
              </a:rPr>
              <a:t>Preventivna</a:t>
            </a:r>
            <a:r>
              <a:rPr lang="en-US" altLang="en-US" sz="2000" b="1" i="1" dirty="0">
                <a:solidFill>
                  <a:srgbClr val="CC0000"/>
                </a:solidFill>
              </a:rPr>
              <a:t> </a:t>
            </a:r>
            <a:r>
              <a:rPr lang="en-US" altLang="en-US" sz="2000" b="1" i="1" dirty="0" err="1">
                <a:solidFill>
                  <a:srgbClr val="CC0000"/>
                </a:solidFill>
              </a:rPr>
              <a:t>kreditna</a:t>
            </a:r>
            <a:r>
              <a:rPr lang="en-US" altLang="en-US" sz="2000" b="1" i="1" dirty="0">
                <a:solidFill>
                  <a:srgbClr val="CC0000"/>
                </a:solidFill>
              </a:rPr>
              <a:t> </a:t>
            </a:r>
            <a:r>
              <a:rPr lang="en-US" altLang="en-US" sz="2000" b="1" i="1" dirty="0" err="1">
                <a:solidFill>
                  <a:srgbClr val="CC0000"/>
                </a:solidFill>
              </a:rPr>
              <a:t>linija</a:t>
            </a:r>
            <a:r>
              <a:rPr lang="en-US" altLang="en-US" sz="2000" b="1" i="1" dirty="0">
                <a:solidFill>
                  <a:srgbClr val="CC0000"/>
                </a:solidFill>
              </a:rPr>
              <a:t> </a:t>
            </a:r>
            <a:r>
              <a:rPr lang="en-US" altLang="en-US" sz="2000" b="1" i="1" dirty="0" err="1">
                <a:solidFill>
                  <a:srgbClr val="CC0000"/>
                </a:solidFill>
              </a:rPr>
              <a:t>i</a:t>
            </a:r>
            <a:r>
              <a:rPr lang="en-US" altLang="en-US" sz="2000" b="1" i="1" dirty="0">
                <a:solidFill>
                  <a:srgbClr val="CC0000"/>
                </a:solidFill>
              </a:rPr>
              <a:t> </a:t>
            </a:r>
            <a:r>
              <a:rPr lang="en-US" altLang="en-US" sz="2000" b="1" i="1" dirty="0" err="1">
                <a:solidFill>
                  <a:srgbClr val="CC0000"/>
                </a:solidFill>
              </a:rPr>
              <a:t>linija</a:t>
            </a:r>
            <a:r>
              <a:rPr lang="en-US" altLang="en-US" sz="2000" b="1" i="1" dirty="0">
                <a:solidFill>
                  <a:srgbClr val="CC0000"/>
                </a:solidFill>
              </a:rPr>
              <a:t> </a:t>
            </a:r>
            <a:r>
              <a:rPr lang="en-US" altLang="en-US" sz="2000" b="1" i="1" dirty="0" err="1">
                <a:solidFill>
                  <a:srgbClr val="CC0000"/>
                </a:solidFill>
              </a:rPr>
              <a:t>za</a:t>
            </a:r>
            <a:r>
              <a:rPr lang="en-US" altLang="en-US" sz="2000" b="1" i="1" dirty="0">
                <a:solidFill>
                  <a:srgbClr val="CC0000"/>
                </a:solidFill>
              </a:rPr>
              <a:t> </a:t>
            </a:r>
            <a:r>
              <a:rPr lang="en-US" altLang="en-US" sz="2000" b="1" i="1" dirty="0" err="1">
                <a:solidFill>
                  <a:srgbClr val="CC0000"/>
                </a:solidFill>
              </a:rPr>
              <a:t>likvidnost</a:t>
            </a:r>
            <a:r>
              <a:rPr lang="en-US" altLang="en-US" sz="2000" b="1" i="1" dirty="0">
                <a:solidFill>
                  <a:srgbClr val="CC0000"/>
                </a:solidFill>
              </a:rPr>
              <a:t> (Precautionary and Liquidity Line </a:t>
            </a:r>
            <a:r>
              <a:rPr lang="sr-Cyrl-BA" altLang="en-US" sz="2000" b="1" i="1" dirty="0">
                <a:solidFill>
                  <a:srgbClr val="CC0000"/>
                </a:solidFill>
              </a:rPr>
              <a:t>- </a:t>
            </a:r>
            <a:r>
              <a:rPr lang="en-US" altLang="en-US" sz="2000" b="1" i="1" dirty="0">
                <a:solidFill>
                  <a:srgbClr val="CC0000"/>
                </a:solidFill>
              </a:rPr>
              <a:t>PLL) </a:t>
            </a:r>
            <a:r>
              <a:rPr lang="sr-Latn-BA" altLang="en-US" sz="2000" b="1" i="1" dirty="0" smtClean="0">
                <a:solidFill>
                  <a:srgbClr val="CC0000"/>
                </a:solidFill>
              </a:rPr>
              <a:t>- </a:t>
            </a:r>
            <a:r>
              <a:rPr lang="en-US" altLang="en-US" dirty="0" err="1" smtClean="0">
                <a:solidFill>
                  <a:schemeClr val="tx1"/>
                </a:solidFill>
              </a:rPr>
              <a:t>osmišlјena</a:t>
            </a:r>
            <a:r>
              <a:rPr lang="en-US" altLang="en-US" dirty="0" smtClean="0">
                <a:solidFill>
                  <a:schemeClr val="tx1"/>
                </a:solidFill>
              </a:rPr>
              <a:t> </a:t>
            </a:r>
            <a:r>
              <a:rPr lang="en-US" altLang="en-US" dirty="0">
                <a:solidFill>
                  <a:schemeClr val="tx1"/>
                </a:solidFill>
              </a:rPr>
              <a:t>je </a:t>
            </a:r>
            <a:r>
              <a:rPr lang="en-US" altLang="en-US" dirty="0" err="1">
                <a:solidFill>
                  <a:schemeClr val="tx1"/>
                </a:solidFill>
              </a:rPr>
              <a:t>za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zemlјe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koje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imaju</a:t>
            </a:r>
            <a:r>
              <a:rPr lang="en-US" altLang="en-US" dirty="0">
                <a:solidFill>
                  <a:schemeClr val="tx1"/>
                </a:solidFill>
              </a:rPr>
              <a:t> „</a:t>
            </a:r>
            <a:r>
              <a:rPr lang="en-US" altLang="en-US" dirty="0" err="1">
                <a:solidFill>
                  <a:schemeClr val="tx1"/>
                </a:solidFill>
              </a:rPr>
              <a:t>zdravu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privredu</a:t>
            </a:r>
            <a:r>
              <a:rPr lang="en-US" altLang="en-US" dirty="0">
                <a:solidFill>
                  <a:schemeClr val="tx1"/>
                </a:solidFill>
              </a:rPr>
              <a:t>“ da </a:t>
            </a:r>
            <a:r>
              <a:rPr lang="en-US" altLang="en-US" dirty="0" err="1">
                <a:solidFill>
                  <a:schemeClr val="tx1"/>
                </a:solidFill>
              </a:rPr>
              <a:t>podupire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kratkoročne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potrebe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za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finansiranjem</a:t>
            </a:r>
            <a:r>
              <a:rPr lang="en-US" altLang="en-US" dirty="0">
                <a:solidFill>
                  <a:schemeClr val="tx1"/>
                </a:solidFill>
              </a:rPr>
              <a:t>, </a:t>
            </a:r>
            <a:r>
              <a:rPr lang="en-US" altLang="en-US" dirty="0" err="1">
                <a:solidFill>
                  <a:schemeClr val="tx1"/>
                </a:solidFill>
              </a:rPr>
              <a:t>jer</a:t>
            </a:r>
            <a:r>
              <a:rPr lang="en-US" altLang="en-US" dirty="0">
                <a:solidFill>
                  <a:schemeClr val="tx1"/>
                </a:solidFill>
              </a:rPr>
              <a:t> ne </a:t>
            </a:r>
            <a:r>
              <a:rPr lang="en-US" altLang="en-US" dirty="0" err="1">
                <a:solidFill>
                  <a:schemeClr val="tx1"/>
                </a:solidFill>
              </a:rPr>
              <a:t>zadovolјavaju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uslove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koji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su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potrebni</a:t>
            </a:r>
            <a:r>
              <a:rPr lang="en-US" altLang="en-US" dirty="0">
                <a:solidFill>
                  <a:schemeClr val="tx1"/>
                </a:solidFill>
              </a:rPr>
              <a:t> da bi </a:t>
            </a:r>
            <a:r>
              <a:rPr lang="en-US" altLang="en-US" dirty="0" err="1">
                <a:solidFill>
                  <a:schemeClr val="tx1"/>
                </a:solidFill>
              </a:rPr>
              <a:t>mogli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koristiti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fleksibilnu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kreditnu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liniju</a:t>
            </a:r>
            <a:r>
              <a:rPr lang="en-US" altLang="en-US" dirty="0">
                <a:solidFill>
                  <a:schemeClr val="tx1"/>
                </a:solidFill>
              </a:rPr>
              <a:t>. </a:t>
            </a:r>
            <a:r>
              <a:rPr lang="en-US" altLang="en-US" dirty="0" err="1">
                <a:solidFill>
                  <a:schemeClr val="tx1"/>
                </a:solidFill>
              </a:rPr>
              <a:t>Mogu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trajati</a:t>
            </a:r>
            <a:r>
              <a:rPr lang="en-US" altLang="en-US" dirty="0">
                <a:solidFill>
                  <a:schemeClr val="tx1"/>
                </a:solidFill>
              </a:rPr>
              <a:t> od 6 </a:t>
            </a:r>
            <a:r>
              <a:rPr lang="en-US" altLang="en-US" dirty="0" err="1">
                <a:solidFill>
                  <a:schemeClr val="tx1"/>
                </a:solidFill>
              </a:rPr>
              <a:t>mjeseci</a:t>
            </a:r>
            <a:r>
              <a:rPr lang="en-US" altLang="en-US" dirty="0">
                <a:solidFill>
                  <a:schemeClr val="tx1"/>
                </a:solidFill>
              </a:rPr>
              <a:t> pa do 1 </a:t>
            </a:r>
            <a:r>
              <a:rPr lang="en-US" altLang="en-US" dirty="0" err="1">
                <a:solidFill>
                  <a:schemeClr val="tx1"/>
                </a:solidFill>
              </a:rPr>
              <a:t>ili</a:t>
            </a:r>
            <a:r>
              <a:rPr lang="en-US" altLang="en-US" dirty="0">
                <a:solidFill>
                  <a:schemeClr val="tx1"/>
                </a:solidFill>
              </a:rPr>
              <a:t> 2 </a:t>
            </a:r>
            <a:r>
              <a:rPr lang="en-US" altLang="en-US" dirty="0" err="1">
                <a:solidFill>
                  <a:schemeClr val="tx1"/>
                </a:solidFill>
              </a:rPr>
              <a:t>godine</a:t>
            </a:r>
            <a:r>
              <a:rPr lang="en-US" altLang="en-US" dirty="0">
                <a:solidFill>
                  <a:schemeClr val="tx1"/>
                </a:solidFill>
              </a:rPr>
              <a:t>, s time da je </a:t>
            </a:r>
            <a:r>
              <a:rPr lang="en-US" altLang="en-US" dirty="0" err="1">
                <a:solidFill>
                  <a:schemeClr val="tx1"/>
                </a:solidFill>
              </a:rPr>
              <a:t>šestomjesečni</a:t>
            </a:r>
            <a:r>
              <a:rPr lang="en-US" altLang="en-US" dirty="0">
                <a:solidFill>
                  <a:schemeClr val="tx1"/>
                </a:solidFill>
              </a:rPr>
              <a:t> period </a:t>
            </a:r>
            <a:r>
              <a:rPr lang="en-US" altLang="en-US" dirty="0" err="1">
                <a:solidFill>
                  <a:schemeClr val="tx1"/>
                </a:solidFill>
              </a:rPr>
              <a:t>dostupan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onim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zeml</a:t>
            </a:r>
            <a:r>
              <a:rPr lang="sr-Cyrl-BA" altLang="en-US" dirty="0">
                <a:solidFill>
                  <a:schemeClr val="tx1"/>
                </a:solidFill>
              </a:rPr>
              <a:t>ј</a:t>
            </a:r>
            <a:r>
              <a:rPr lang="en-US" altLang="en-US" dirty="0" err="1">
                <a:solidFill>
                  <a:schemeClr val="tx1"/>
                </a:solidFill>
              </a:rPr>
              <a:t>ama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koje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imaju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aktuelne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ili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kratkoročne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potrebe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za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sredstvima</a:t>
            </a:r>
            <a:r>
              <a:rPr lang="en-US" altLang="en-US" dirty="0">
                <a:solidFill>
                  <a:schemeClr val="tx1"/>
                </a:solidFill>
              </a:rPr>
              <a:t> u </a:t>
            </a:r>
            <a:r>
              <a:rPr lang="en-US" altLang="en-US" dirty="0" err="1">
                <a:solidFill>
                  <a:schemeClr val="tx1"/>
                </a:solidFill>
              </a:rPr>
              <a:t>platnim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bilansima</a:t>
            </a:r>
            <a:r>
              <a:rPr lang="en-US" altLang="en-US" dirty="0">
                <a:solidFill>
                  <a:schemeClr val="tx1"/>
                </a:solidFill>
              </a:rPr>
              <a:t>, </a:t>
            </a:r>
            <a:r>
              <a:rPr lang="en-US" altLang="en-US" dirty="0" err="1">
                <a:solidFill>
                  <a:schemeClr val="tx1"/>
                </a:solidFill>
              </a:rPr>
              <a:t>koje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će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im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omogućiti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izuzetni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napredak</a:t>
            </a:r>
            <a:r>
              <a:rPr lang="en-US" altLang="en-US" dirty="0">
                <a:solidFill>
                  <a:schemeClr val="tx1"/>
                </a:solidFill>
              </a:rPr>
              <a:t> u </a:t>
            </a:r>
            <a:r>
              <a:rPr lang="en-US" altLang="en-US" dirty="0" err="1">
                <a:solidFill>
                  <a:schemeClr val="tx1"/>
                </a:solidFill>
              </a:rPr>
              <a:t>periodu</a:t>
            </a:r>
            <a:r>
              <a:rPr lang="en-US" altLang="en-US" dirty="0">
                <a:solidFill>
                  <a:schemeClr val="tx1"/>
                </a:solidFill>
              </a:rPr>
              <a:t> od 6 </a:t>
            </a:r>
            <a:r>
              <a:rPr lang="en-US" altLang="en-US" dirty="0" err="1" smtClean="0">
                <a:solidFill>
                  <a:schemeClr val="tx1"/>
                </a:solidFill>
              </a:rPr>
              <a:t>mjeseci</a:t>
            </a:r>
            <a:r>
              <a:rPr lang="en-US" altLang="en-US" dirty="0" smtClean="0">
                <a:solidFill>
                  <a:schemeClr val="tx1"/>
                </a:solidFill>
              </a:rPr>
              <a:t>.</a:t>
            </a:r>
            <a:endParaRPr lang="sr-Latn-BA" altLang="en-US" dirty="0">
              <a:solidFill>
                <a:schemeClr val="tx1"/>
              </a:solidFill>
            </a:endParaRPr>
          </a:p>
          <a:p>
            <a:pPr algn="just">
              <a:lnSpc>
                <a:spcPct val="130000"/>
              </a:lnSpc>
              <a:buFontTx/>
              <a:buChar char="-"/>
            </a:pPr>
            <a:endParaRPr lang="sr-Latn-BA" altLang="en-US" b="1" i="1" dirty="0" smtClean="0">
              <a:solidFill>
                <a:schemeClr val="tx1"/>
              </a:solidFill>
            </a:endParaRPr>
          </a:p>
          <a:p>
            <a:pPr algn="just">
              <a:lnSpc>
                <a:spcPct val="130000"/>
              </a:lnSpc>
              <a:buFontTx/>
              <a:buChar char="-"/>
            </a:pPr>
            <a:r>
              <a:rPr lang="sr-Latn-CS" altLang="en-US" sz="2100" b="1" i="1" dirty="0">
                <a:solidFill>
                  <a:srgbClr val="CC0000"/>
                </a:solidFill>
              </a:rPr>
              <a:t>Instrument za brzo finansiranje (Rapid Financing Instrument - RFI) </a:t>
            </a:r>
            <a:r>
              <a:rPr lang="sr-Latn-CS" altLang="en-US" dirty="0"/>
              <a:t>– podrazumijeva brzi pristup finansijama IMF-a koje imaju urgentne potrebe za sredstvima i ne zahtijeva se formalni program od zemlje  kao za npr SBA i EFF. Urgentne potrebe mogu biti rezultat prirodnih katastrofa, nagle promjene cijena nekog proizvoda, ratovi</a:t>
            </a:r>
          </a:p>
          <a:p>
            <a:pPr algn="just">
              <a:lnSpc>
                <a:spcPct val="130000"/>
              </a:lnSpc>
              <a:buFontTx/>
              <a:buChar char="-"/>
            </a:pPr>
            <a:endParaRPr lang="sr-Latn-CS" alt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3163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81000"/>
            <a:ext cx="6705601" cy="56603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defRPr/>
            </a:pPr>
            <a:endParaRPr lang="sr-Latn-CS" altLang="en-US" dirty="0"/>
          </a:p>
          <a:p>
            <a:pPr marL="0" indent="0" algn="just">
              <a:lnSpc>
                <a:spcPct val="140000"/>
              </a:lnSpc>
              <a:buNone/>
              <a:defRPr/>
            </a:pPr>
            <a:r>
              <a:rPr lang="sr-Latn-CS" altLang="en-US" sz="2200" b="1" i="1" dirty="0">
                <a:solidFill>
                  <a:srgbClr val="CC0000"/>
                </a:solidFill>
              </a:rPr>
              <a:t>Brze kreditne olakšice (Rapid Credit Facility - RCF) </a:t>
            </a:r>
            <a:r>
              <a:rPr lang="sr-Latn-CS" altLang="en-US" sz="2100" dirty="0"/>
              <a:t>– slična namjena kao RFI ali je namijenjen najnerazvijenijim zemljama. Odobrava se pod povoljnijim uslovima bez uslovljavanja u pogledu reformi. Ne naplaćuje se kamata a maksimalni period povrata je 10 godina (uz grejs period od 5,5 godina).</a:t>
            </a:r>
          </a:p>
          <a:p>
            <a:pPr>
              <a:lnSpc>
                <a:spcPct val="90000"/>
              </a:lnSpc>
              <a:buNone/>
              <a:defRPr/>
            </a:pPr>
            <a:endParaRPr lang="sr-Latn-CS" altLang="en-US" sz="2100" dirty="0"/>
          </a:p>
          <a:p>
            <a:pPr>
              <a:lnSpc>
                <a:spcPct val="90000"/>
              </a:lnSpc>
              <a:defRPr/>
            </a:pPr>
            <a:r>
              <a:rPr lang="sr-Latn-CS" altLang="en-US" sz="2100" dirty="0"/>
              <a:t>U krizi iz 2007 dobio i ulogu kreditora krajnje instance</a:t>
            </a:r>
          </a:p>
          <a:p>
            <a:pPr>
              <a:lnSpc>
                <a:spcPct val="90000"/>
              </a:lnSpc>
              <a:defRPr/>
            </a:pPr>
            <a:r>
              <a:rPr lang="sr-Latn-CS" altLang="en-US" sz="2100" dirty="0"/>
              <a:t>Pomoć EMU zemljama u prevazilaženju krize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12659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130595" y="1752600"/>
            <a:ext cx="5826719" cy="2438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Grupa</a:t>
            </a:r>
            <a:r>
              <a:rPr lang="en-US" dirty="0" smtClean="0"/>
              <a:t> </a:t>
            </a:r>
            <a:r>
              <a:rPr lang="en-US" dirty="0" err="1" smtClean="0"/>
              <a:t>Sv</a:t>
            </a:r>
            <a:r>
              <a:rPr lang="sr-Latn-BA" dirty="0" smtClean="0"/>
              <a:t>j</a:t>
            </a:r>
            <a:r>
              <a:rPr lang="en-US" dirty="0" err="1" smtClean="0"/>
              <a:t>etske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601980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err="1" smtClean="0"/>
              <a:t>Grupa</a:t>
            </a:r>
            <a:r>
              <a:rPr lang="en-US" b="1" dirty="0" smtClean="0"/>
              <a:t> </a:t>
            </a:r>
            <a:r>
              <a:rPr lang="en-US" b="1" dirty="0" err="1" smtClean="0"/>
              <a:t>Sv</a:t>
            </a:r>
            <a:r>
              <a:rPr lang="sr-Latn-BA" b="1" dirty="0" smtClean="0"/>
              <a:t>j</a:t>
            </a:r>
            <a:r>
              <a:rPr lang="en-US" b="1" dirty="0" err="1" smtClean="0"/>
              <a:t>etske</a:t>
            </a:r>
            <a:r>
              <a:rPr lang="en-US" b="1" dirty="0" smtClean="0"/>
              <a:t> </a:t>
            </a:r>
            <a:r>
              <a:rPr lang="en-US" b="1" dirty="0" err="1" smtClean="0"/>
              <a:t>banke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7315200" cy="5867400"/>
          </a:xfrm>
        </p:spPr>
        <p:txBody>
          <a:bodyPr>
            <a:normAutofit/>
          </a:bodyPr>
          <a:lstStyle/>
          <a:p>
            <a:r>
              <a:rPr lang="en-US" dirty="0" err="1" smtClean="0"/>
              <a:t>Ekonomske</a:t>
            </a:r>
            <a:r>
              <a:rPr lang="en-US" dirty="0" smtClean="0"/>
              <a:t> </a:t>
            </a:r>
            <a:r>
              <a:rPr lang="en-US" dirty="0" err="1" smtClean="0"/>
              <a:t>krize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ratovi</a:t>
            </a:r>
            <a:r>
              <a:rPr lang="en-US" dirty="0" smtClean="0"/>
              <a:t> u </a:t>
            </a:r>
            <a:r>
              <a:rPr lang="en-US" dirty="0" err="1" smtClean="0"/>
              <a:t>prvoj</a:t>
            </a:r>
            <a:r>
              <a:rPr lang="en-US" dirty="0" smtClean="0"/>
              <a:t> </a:t>
            </a:r>
            <a:r>
              <a:rPr lang="en-US" dirty="0" err="1" smtClean="0"/>
              <a:t>polovini</a:t>
            </a:r>
            <a:r>
              <a:rPr lang="en-US" dirty="0" smtClean="0"/>
              <a:t> XX </a:t>
            </a:r>
            <a:r>
              <a:rPr lang="en-US" dirty="0" err="1" smtClean="0"/>
              <a:t>veka</a:t>
            </a:r>
            <a:r>
              <a:rPr lang="en-US" dirty="0" smtClean="0"/>
              <a:t> </a:t>
            </a:r>
            <a:r>
              <a:rPr lang="en-US" dirty="0" err="1" smtClean="0"/>
              <a:t>umanjili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obim</a:t>
            </a:r>
            <a:r>
              <a:rPr lang="en-US" dirty="0" smtClean="0"/>
              <a:t> </a:t>
            </a:r>
            <a:r>
              <a:rPr lang="en-US" dirty="0" err="1" smtClean="0"/>
              <a:t>međunarodne</a:t>
            </a:r>
            <a:r>
              <a:rPr lang="en-US" dirty="0" smtClean="0"/>
              <a:t> </a:t>
            </a:r>
            <a:r>
              <a:rPr lang="en-US" dirty="0" err="1" smtClean="0"/>
              <a:t>trgovine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BA" dirty="0" smtClean="0"/>
              <a:t> </a:t>
            </a:r>
            <a:r>
              <a:rPr lang="en-US" dirty="0" err="1" smtClean="0"/>
              <a:t>kretanja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, </a:t>
            </a:r>
            <a:r>
              <a:rPr lang="en-US" dirty="0" err="1" smtClean="0"/>
              <a:t>usporile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zaustavile</a:t>
            </a:r>
            <a:r>
              <a:rPr lang="en-US" dirty="0" smtClean="0"/>
              <a:t> </a:t>
            </a:r>
            <a:r>
              <a:rPr lang="en-US" dirty="0" err="1" smtClean="0"/>
              <a:t>ekonomski</a:t>
            </a:r>
            <a:r>
              <a:rPr lang="en-US" dirty="0" smtClean="0"/>
              <a:t> </a:t>
            </a:r>
            <a:r>
              <a:rPr lang="en-US" dirty="0" err="1" smtClean="0"/>
              <a:t>rast</a:t>
            </a:r>
            <a:r>
              <a:rPr lang="en-US" dirty="0" smtClean="0"/>
              <a:t>, a </a:t>
            </a:r>
            <a:r>
              <a:rPr lang="en-US" dirty="0" err="1" smtClean="0"/>
              <a:t>veliki</a:t>
            </a:r>
            <a:r>
              <a:rPr lang="en-US" dirty="0" smtClean="0"/>
              <a:t> </a:t>
            </a:r>
            <a:r>
              <a:rPr lang="en-US" dirty="0" err="1" smtClean="0"/>
              <a:t>broj</a:t>
            </a:r>
            <a:r>
              <a:rPr lang="en-US" dirty="0" smtClean="0"/>
              <a:t> </a:t>
            </a:r>
            <a:r>
              <a:rPr lang="en-US" dirty="0" err="1" smtClean="0"/>
              <a:t>zemalja</a:t>
            </a:r>
            <a:r>
              <a:rPr lang="en-US" dirty="0" smtClean="0"/>
              <a:t> je </a:t>
            </a:r>
            <a:r>
              <a:rPr lang="en-US" dirty="0" err="1" smtClean="0"/>
              <a:t>iz</a:t>
            </a:r>
            <a:r>
              <a:rPr lang="en-US" dirty="0" smtClean="0"/>
              <a:t> II </a:t>
            </a:r>
            <a:r>
              <a:rPr lang="en-US" dirty="0" err="1" smtClean="0"/>
              <a:t>sv</a:t>
            </a:r>
            <a:r>
              <a:rPr lang="sr-Latn-BA" dirty="0" smtClean="0"/>
              <a:t>j</a:t>
            </a:r>
            <a:r>
              <a:rPr lang="en-US" dirty="0" err="1" smtClean="0"/>
              <a:t>etskog</a:t>
            </a:r>
            <a:r>
              <a:rPr lang="sr-Latn-BA" dirty="0" smtClean="0"/>
              <a:t> </a:t>
            </a:r>
            <a:r>
              <a:rPr lang="en-US" dirty="0" smtClean="0"/>
              <a:t>rata </a:t>
            </a:r>
            <a:r>
              <a:rPr lang="en-US" dirty="0" err="1" smtClean="0"/>
              <a:t>izašao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potpuno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d</a:t>
            </a:r>
            <a:r>
              <a:rPr lang="sr-Latn-BA" dirty="0" smtClean="0"/>
              <a:t>j</a:t>
            </a:r>
            <a:r>
              <a:rPr lang="en-US" dirty="0" err="1" smtClean="0"/>
              <a:t>elimično</a:t>
            </a:r>
            <a:r>
              <a:rPr lang="en-US" dirty="0" smtClean="0"/>
              <a:t> </a:t>
            </a:r>
            <a:r>
              <a:rPr lang="en-US" dirty="0" err="1" smtClean="0"/>
              <a:t>razorenim</a:t>
            </a:r>
            <a:r>
              <a:rPr lang="en-US" dirty="0" smtClean="0"/>
              <a:t> </a:t>
            </a:r>
            <a:r>
              <a:rPr lang="en-US" dirty="0" err="1" smtClean="0"/>
              <a:t>privredama</a:t>
            </a:r>
            <a:r>
              <a:rPr lang="en-US" dirty="0" smtClean="0"/>
              <a:t>. </a:t>
            </a:r>
            <a:endParaRPr lang="sr-Latn-BA" dirty="0" smtClean="0"/>
          </a:p>
          <a:p>
            <a:endParaRPr lang="sr-Latn-BA" dirty="0" smtClean="0"/>
          </a:p>
          <a:p>
            <a:r>
              <a:rPr lang="en-US" dirty="0" err="1" smtClean="0"/>
              <a:t>Zbog</a:t>
            </a:r>
            <a:r>
              <a:rPr lang="en-US" dirty="0" smtClean="0"/>
              <a:t> toga je </a:t>
            </a:r>
            <a:r>
              <a:rPr lang="en-US" dirty="0" err="1" smtClean="0"/>
              <a:t>postojala</a:t>
            </a:r>
            <a:r>
              <a:rPr lang="en-US" dirty="0" smtClean="0"/>
              <a:t> </a:t>
            </a:r>
            <a:r>
              <a:rPr lang="en-US" dirty="0" err="1" smtClean="0"/>
              <a:t>potreba</a:t>
            </a:r>
            <a:r>
              <a:rPr lang="sr-Latn-BA" dirty="0" smtClean="0"/>
              <a:t> </a:t>
            </a:r>
            <a:r>
              <a:rPr lang="en-US" dirty="0" smtClean="0"/>
              <a:t>da se </a:t>
            </a:r>
            <a:r>
              <a:rPr lang="en-US" dirty="0" err="1" smtClean="0"/>
              <a:t>osnuje</a:t>
            </a:r>
            <a:r>
              <a:rPr lang="en-US" dirty="0" smtClean="0"/>
              <a:t> </a:t>
            </a:r>
            <a:r>
              <a:rPr lang="en-US" dirty="0" err="1" smtClean="0"/>
              <a:t>institucija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će</a:t>
            </a:r>
            <a:r>
              <a:rPr lang="en-US" dirty="0" smtClean="0"/>
              <a:t> </a:t>
            </a:r>
            <a:r>
              <a:rPr lang="en-US" b="1" dirty="0" err="1" smtClean="0"/>
              <a:t>pomoći</a:t>
            </a:r>
            <a:r>
              <a:rPr lang="en-US" b="1" dirty="0" smtClean="0"/>
              <a:t> </a:t>
            </a:r>
            <a:r>
              <a:rPr lang="en-US" b="1" dirty="0" err="1" smtClean="0"/>
              <a:t>ekonomski</a:t>
            </a:r>
            <a:r>
              <a:rPr lang="en-US" b="1" dirty="0" smtClean="0"/>
              <a:t> </a:t>
            </a:r>
            <a:r>
              <a:rPr lang="en-US" b="1" dirty="0" err="1" smtClean="0"/>
              <a:t>razvoj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obnovu</a:t>
            </a:r>
            <a:r>
              <a:rPr lang="en-US" b="1" dirty="0" smtClean="0"/>
              <a:t> </a:t>
            </a:r>
            <a:r>
              <a:rPr lang="en-US" b="1" dirty="0" err="1" smtClean="0"/>
              <a:t>razorenih</a:t>
            </a:r>
            <a:r>
              <a:rPr lang="en-US" b="1" dirty="0" smtClean="0"/>
              <a:t> </a:t>
            </a:r>
            <a:r>
              <a:rPr lang="en-US" b="1" dirty="0" err="1" smtClean="0"/>
              <a:t>privreda</a:t>
            </a:r>
            <a:r>
              <a:rPr lang="en-US" b="1" dirty="0" smtClean="0"/>
              <a:t> </a:t>
            </a:r>
            <a:r>
              <a:rPr lang="en-US" dirty="0" err="1" smtClean="0"/>
              <a:t>nakon</a:t>
            </a:r>
            <a:r>
              <a:rPr lang="sr-Latn-BA" dirty="0" smtClean="0"/>
              <a:t> </a:t>
            </a:r>
            <a:r>
              <a:rPr lang="en-US" dirty="0" smtClean="0"/>
              <a:t>II </a:t>
            </a:r>
            <a:r>
              <a:rPr lang="en-US" dirty="0" err="1" smtClean="0"/>
              <a:t>sv</a:t>
            </a:r>
            <a:r>
              <a:rPr lang="sr-Latn-BA" dirty="0" smtClean="0"/>
              <a:t>j</a:t>
            </a:r>
            <a:r>
              <a:rPr lang="en-US" dirty="0" err="1" smtClean="0"/>
              <a:t>etskog</a:t>
            </a:r>
            <a:r>
              <a:rPr lang="en-US" dirty="0" smtClean="0"/>
              <a:t> rata </a:t>
            </a:r>
            <a:r>
              <a:rPr lang="en-US" dirty="0" err="1" smtClean="0"/>
              <a:t>davanjem</a:t>
            </a:r>
            <a:r>
              <a:rPr lang="en-US" dirty="0" smtClean="0"/>
              <a:t> </a:t>
            </a:r>
            <a:r>
              <a:rPr lang="en-US" dirty="0" err="1" smtClean="0"/>
              <a:t>dugoročnih</a:t>
            </a:r>
            <a:r>
              <a:rPr lang="en-US" dirty="0" smtClean="0"/>
              <a:t> </a:t>
            </a:r>
            <a:r>
              <a:rPr lang="en-US" dirty="0" err="1" smtClean="0"/>
              <a:t>razvojnih</a:t>
            </a:r>
            <a:r>
              <a:rPr lang="en-US" dirty="0" smtClean="0"/>
              <a:t> </a:t>
            </a:r>
            <a:r>
              <a:rPr lang="en-US" dirty="0" err="1" smtClean="0"/>
              <a:t>kredita</a:t>
            </a:r>
            <a:r>
              <a:rPr lang="en-US" dirty="0" smtClean="0"/>
              <a:t>.</a:t>
            </a:r>
            <a:endParaRPr lang="sr-Latn-BA" dirty="0" smtClean="0"/>
          </a:p>
          <a:p>
            <a:endParaRPr lang="sr-Latn-BA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Tako</a:t>
            </a:r>
            <a:r>
              <a:rPr lang="en-US" dirty="0" smtClean="0"/>
              <a:t> je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konferenciji</a:t>
            </a:r>
            <a:r>
              <a:rPr lang="en-US" dirty="0" smtClean="0"/>
              <a:t> u Breton</a:t>
            </a:r>
            <a:r>
              <a:rPr lang="sr-Latn-BA" dirty="0" smtClean="0"/>
              <a:t> </a:t>
            </a:r>
            <a:r>
              <a:rPr lang="en-US" dirty="0" err="1" smtClean="0"/>
              <a:t>Vudsu</a:t>
            </a:r>
            <a:r>
              <a:rPr lang="en-US" dirty="0" smtClean="0"/>
              <a:t> 1944. </a:t>
            </a:r>
            <a:r>
              <a:rPr lang="en-US" dirty="0" err="1" smtClean="0"/>
              <a:t>godine</a:t>
            </a:r>
            <a:r>
              <a:rPr lang="en-US" dirty="0" smtClean="0"/>
              <a:t>, pored </a:t>
            </a:r>
            <a:r>
              <a:rPr lang="en-US" dirty="0" err="1" smtClean="0"/>
              <a:t>Međunarodnog</a:t>
            </a:r>
            <a:r>
              <a:rPr lang="en-US" dirty="0" smtClean="0"/>
              <a:t> </a:t>
            </a:r>
            <a:r>
              <a:rPr lang="en-US" dirty="0" err="1" smtClean="0"/>
              <a:t>monetarnog</a:t>
            </a:r>
            <a:r>
              <a:rPr lang="en-US" dirty="0" smtClean="0"/>
              <a:t> </a:t>
            </a:r>
            <a:r>
              <a:rPr lang="en-US" dirty="0" err="1" smtClean="0"/>
              <a:t>fonda</a:t>
            </a:r>
            <a:r>
              <a:rPr lang="en-US" dirty="0" smtClean="0"/>
              <a:t>, </a:t>
            </a:r>
            <a:r>
              <a:rPr lang="en-US" dirty="0" err="1" smtClean="0"/>
              <a:t>osnovana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Međunarodna</a:t>
            </a:r>
            <a:r>
              <a:rPr lang="sr-Latn-BA" i="1" dirty="0" smtClean="0">
                <a:solidFill>
                  <a:srgbClr val="FF0000"/>
                </a:solidFill>
              </a:rPr>
              <a:t> b</a:t>
            </a:r>
            <a:r>
              <a:rPr lang="en-US" i="1" dirty="0" err="1" smtClean="0">
                <a:solidFill>
                  <a:srgbClr val="FF0000"/>
                </a:solidFill>
              </a:rPr>
              <a:t>anka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za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obnovu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i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razvoj</a:t>
            </a:r>
            <a:r>
              <a:rPr lang="en-US" i="1" dirty="0" smtClean="0">
                <a:solidFill>
                  <a:srgbClr val="FF0000"/>
                </a:solidFill>
              </a:rPr>
              <a:t> – IBRD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endParaRPr lang="sr-Latn-BA" dirty="0" smtClean="0">
              <a:solidFill>
                <a:srgbClr val="FF0000"/>
              </a:solidFill>
            </a:endParaRPr>
          </a:p>
          <a:p>
            <a:endParaRPr lang="sr-Latn-BA" dirty="0" smtClean="0"/>
          </a:p>
          <a:p>
            <a:r>
              <a:rPr lang="en-US" dirty="0" smtClean="0"/>
              <a:t>Ove dv</a:t>
            </a:r>
            <a:r>
              <a:rPr lang="sr-Latn-BA" dirty="0" smtClean="0"/>
              <a:t>ij</a:t>
            </a:r>
            <a:r>
              <a:rPr lang="en-US" dirty="0" smtClean="0"/>
              <a:t>e </a:t>
            </a:r>
            <a:r>
              <a:rPr lang="en-US" dirty="0" err="1" smtClean="0"/>
              <a:t>institucije</a:t>
            </a:r>
            <a:r>
              <a:rPr lang="en-US" dirty="0" smtClean="0"/>
              <a:t>, </a:t>
            </a:r>
            <a:r>
              <a:rPr lang="en-US" dirty="0" err="1" smtClean="0"/>
              <a:t>obe</a:t>
            </a:r>
            <a:r>
              <a:rPr lang="en-US" dirty="0" smtClean="0"/>
              <a:t> pod </a:t>
            </a:r>
            <a:r>
              <a:rPr lang="en-US" dirty="0" err="1" smtClean="0"/>
              <a:t>okriljem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 </a:t>
            </a:r>
            <a:r>
              <a:rPr lang="en-US" dirty="0" err="1" smtClean="0"/>
              <a:t>Organizacije</a:t>
            </a:r>
            <a:r>
              <a:rPr lang="sr-Latn-BA" dirty="0" smtClean="0"/>
              <a:t> </a:t>
            </a:r>
            <a:r>
              <a:rPr lang="en-US" dirty="0" err="1" smtClean="0"/>
              <a:t>Ujedinjenih</a:t>
            </a:r>
            <a:r>
              <a:rPr lang="en-US" dirty="0" smtClean="0"/>
              <a:t> </a:t>
            </a:r>
            <a:r>
              <a:rPr lang="en-US" dirty="0" err="1" smtClean="0"/>
              <a:t>nacija</a:t>
            </a:r>
            <a:r>
              <a:rPr lang="en-US" dirty="0" smtClean="0"/>
              <a:t>, se </a:t>
            </a:r>
            <a:r>
              <a:rPr lang="en-US" dirty="0" err="1" smtClean="0"/>
              <a:t>nazivaju</a:t>
            </a:r>
            <a:r>
              <a:rPr lang="sr-Latn-BA" dirty="0" smtClean="0"/>
              <a:t> </a:t>
            </a:r>
            <a:r>
              <a:rPr lang="en-US" dirty="0" smtClean="0"/>
              <a:t>„</a:t>
            </a:r>
            <a:r>
              <a:rPr lang="en-US" dirty="0" err="1" smtClean="0"/>
              <a:t>bretonvudski</a:t>
            </a:r>
            <a:r>
              <a:rPr lang="en-US" dirty="0" smtClean="0"/>
              <a:t> </a:t>
            </a:r>
            <a:r>
              <a:rPr lang="en-US" dirty="0" err="1" smtClean="0"/>
              <a:t>blizanci</a:t>
            </a:r>
            <a:r>
              <a:rPr lang="en-US" dirty="0" smtClean="0"/>
              <a:t>“. S</a:t>
            </a:r>
            <a:r>
              <a:rPr lang="sr-Latn-BA" dirty="0" smtClean="0"/>
              <a:t>j</a:t>
            </a:r>
            <a:r>
              <a:rPr lang="en-US" dirty="0" err="1" smtClean="0"/>
              <a:t>edište</a:t>
            </a:r>
            <a:r>
              <a:rPr lang="en-US" dirty="0" smtClean="0"/>
              <a:t> </a:t>
            </a:r>
            <a:r>
              <a:rPr lang="en-US" dirty="0" err="1" smtClean="0"/>
              <a:t>ob</a:t>
            </a:r>
            <a:r>
              <a:rPr lang="sr-Latn-BA" dirty="0" smtClean="0"/>
              <a:t>j</a:t>
            </a:r>
            <a:r>
              <a:rPr lang="en-US" dirty="0" smtClean="0"/>
              <a:t>e </a:t>
            </a:r>
            <a:r>
              <a:rPr lang="en-US" dirty="0" err="1" smtClean="0"/>
              <a:t>institucije</a:t>
            </a:r>
            <a:r>
              <a:rPr lang="en-US" dirty="0" smtClean="0"/>
              <a:t> je u</a:t>
            </a:r>
            <a:r>
              <a:rPr lang="sr-Latn-BA" dirty="0" smtClean="0"/>
              <a:t> </a:t>
            </a:r>
            <a:r>
              <a:rPr lang="en-US" dirty="0" err="1" smtClean="0"/>
              <a:t>Vašingtonu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458200" cy="6477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Pod </a:t>
            </a:r>
            <a:r>
              <a:rPr lang="en-US" dirty="0" err="1" smtClean="0"/>
              <a:t>okriljem</a:t>
            </a:r>
            <a:r>
              <a:rPr lang="en-US" dirty="0" smtClean="0"/>
              <a:t> IBRD, </a:t>
            </a:r>
            <a:r>
              <a:rPr lang="en-US" dirty="0" err="1" smtClean="0"/>
              <a:t>kasnije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osnovane</a:t>
            </a:r>
            <a:r>
              <a:rPr lang="en-US" dirty="0" smtClean="0"/>
              <a:t> </a:t>
            </a:r>
            <a:r>
              <a:rPr lang="en-US" dirty="0" err="1" smtClean="0"/>
              <a:t>još</a:t>
            </a:r>
            <a:r>
              <a:rPr lang="en-US" dirty="0" smtClean="0"/>
              <a:t> </a:t>
            </a:r>
            <a:r>
              <a:rPr lang="en-US" dirty="0" err="1" smtClean="0"/>
              <a:t>četiri</a:t>
            </a:r>
            <a:r>
              <a:rPr lang="en-US" dirty="0" smtClean="0"/>
              <a:t> </a:t>
            </a:r>
            <a:r>
              <a:rPr lang="en-US" dirty="0" err="1" smtClean="0"/>
              <a:t>institucije</a:t>
            </a:r>
            <a:r>
              <a:rPr lang="en-US" dirty="0" smtClean="0"/>
              <a:t> (</a:t>
            </a:r>
            <a:r>
              <a:rPr lang="en-US" dirty="0" err="1" smtClean="0"/>
              <a:t>afilijacije</a:t>
            </a:r>
            <a:r>
              <a:rPr lang="en-US" dirty="0" smtClean="0"/>
              <a:t> IBRD)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zajedno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sr-Latn-BA" dirty="0" smtClean="0"/>
              <a:t> </a:t>
            </a:r>
            <a:r>
              <a:rPr lang="en-US" dirty="0" smtClean="0"/>
              <a:t>IBRD </a:t>
            </a:r>
            <a:r>
              <a:rPr lang="en-US" dirty="0" err="1" smtClean="0"/>
              <a:t>čine</a:t>
            </a:r>
            <a:r>
              <a:rPr lang="en-US" dirty="0" smtClean="0"/>
              <a:t> </a:t>
            </a:r>
            <a:r>
              <a:rPr lang="en-US" i="1" dirty="0" err="1" smtClean="0"/>
              <a:t>Grupu</a:t>
            </a:r>
            <a:r>
              <a:rPr lang="en-US" i="1" dirty="0" smtClean="0"/>
              <a:t> </a:t>
            </a:r>
            <a:r>
              <a:rPr lang="en-US" i="1" dirty="0" err="1" smtClean="0"/>
              <a:t>Sv</a:t>
            </a:r>
            <a:r>
              <a:rPr lang="sr-Latn-BA" i="1" dirty="0" smtClean="0"/>
              <a:t>j</a:t>
            </a:r>
            <a:r>
              <a:rPr lang="en-US" i="1" dirty="0" err="1" smtClean="0"/>
              <a:t>etske</a:t>
            </a:r>
            <a:r>
              <a:rPr lang="en-US" i="1" dirty="0" smtClean="0"/>
              <a:t> </a:t>
            </a:r>
            <a:r>
              <a:rPr lang="en-US" i="1" dirty="0" err="1" smtClean="0"/>
              <a:t>banke</a:t>
            </a:r>
            <a:r>
              <a:rPr lang="en-US" dirty="0" smtClean="0"/>
              <a:t>. </a:t>
            </a:r>
            <a:endParaRPr lang="sr-Latn-BA" dirty="0" smtClean="0"/>
          </a:p>
          <a:p>
            <a:endParaRPr lang="sr-Latn-BA" dirty="0" smtClean="0"/>
          </a:p>
          <a:p>
            <a:r>
              <a:rPr lang="en-US" i="1" dirty="0" err="1" smtClean="0">
                <a:solidFill>
                  <a:srgbClr val="FF0000"/>
                </a:solidFill>
              </a:rPr>
              <a:t>Te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četiri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afilijacije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su</a:t>
            </a:r>
            <a:r>
              <a:rPr lang="en-US" i="1" dirty="0" smtClean="0"/>
              <a:t>: </a:t>
            </a:r>
            <a:endParaRPr lang="sr-Latn-BA" i="1" dirty="0" smtClean="0"/>
          </a:p>
          <a:p>
            <a:pPr lvl="1"/>
            <a:r>
              <a:rPr lang="en-US" i="1" dirty="0" err="1" smtClean="0"/>
              <a:t>Međunarodna</a:t>
            </a:r>
            <a:r>
              <a:rPr lang="en-US" i="1" dirty="0" smtClean="0"/>
              <a:t> </a:t>
            </a:r>
            <a:r>
              <a:rPr lang="en-US" i="1" dirty="0" err="1" smtClean="0"/>
              <a:t>finansijska</a:t>
            </a:r>
            <a:r>
              <a:rPr lang="en-US" i="1" dirty="0" smtClean="0"/>
              <a:t> </a:t>
            </a:r>
            <a:r>
              <a:rPr lang="en-US" i="1" dirty="0" err="1" smtClean="0"/>
              <a:t>korporacija</a:t>
            </a:r>
            <a:r>
              <a:rPr lang="sr-Latn-BA" i="1" dirty="0" smtClean="0"/>
              <a:t> </a:t>
            </a:r>
            <a:r>
              <a:rPr lang="en-US" i="1" dirty="0" smtClean="0"/>
              <a:t>(IFC), </a:t>
            </a:r>
            <a:endParaRPr lang="sr-Latn-BA" i="1" dirty="0" smtClean="0"/>
          </a:p>
          <a:p>
            <a:pPr lvl="1"/>
            <a:r>
              <a:rPr lang="en-US" i="1" dirty="0" err="1" smtClean="0"/>
              <a:t>Međunarodno</a:t>
            </a:r>
            <a:r>
              <a:rPr lang="en-US" i="1" dirty="0" smtClean="0"/>
              <a:t> </a:t>
            </a:r>
            <a:r>
              <a:rPr lang="en-US" i="1" dirty="0" err="1" smtClean="0"/>
              <a:t>udruženje</a:t>
            </a:r>
            <a:r>
              <a:rPr lang="en-US" i="1" dirty="0" smtClean="0"/>
              <a:t> </a:t>
            </a:r>
            <a:r>
              <a:rPr lang="en-US" i="1" dirty="0" err="1" smtClean="0"/>
              <a:t>za</a:t>
            </a:r>
            <a:r>
              <a:rPr lang="en-US" i="1" dirty="0" smtClean="0"/>
              <a:t> </a:t>
            </a:r>
            <a:r>
              <a:rPr lang="en-US" i="1" dirty="0" err="1" smtClean="0"/>
              <a:t>razvoj</a:t>
            </a:r>
            <a:r>
              <a:rPr lang="en-US" i="1" dirty="0" smtClean="0"/>
              <a:t> (IDA), </a:t>
            </a:r>
            <a:endParaRPr lang="sr-Latn-BA" i="1" dirty="0" smtClean="0"/>
          </a:p>
          <a:p>
            <a:pPr lvl="1"/>
            <a:r>
              <a:rPr lang="en-US" i="1" dirty="0" err="1" smtClean="0"/>
              <a:t>Multilateralna</a:t>
            </a:r>
            <a:r>
              <a:rPr lang="en-US" i="1" dirty="0" smtClean="0"/>
              <a:t> </a:t>
            </a:r>
            <a:r>
              <a:rPr lang="en-US" i="1" dirty="0" err="1" smtClean="0"/>
              <a:t>agencija</a:t>
            </a:r>
            <a:r>
              <a:rPr lang="en-US" i="1" dirty="0" smtClean="0"/>
              <a:t> </a:t>
            </a:r>
            <a:r>
              <a:rPr lang="en-US" i="1" dirty="0" err="1" smtClean="0"/>
              <a:t>za</a:t>
            </a:r>
            <a:r>
              <a:rPr lang="en-US" i="1" dirty="0" smtClean="0"/>
              <a:t> </a:t>
            </a:r>
            <a:r>
              <a:rPr lang="en-US" i="1" dirty="0" err="1" smtClean="0"/>
              <a:t>garantovanje</a:t>
            </a:r>
            <a:r>
              <a:rPr lang="sr-Latn-BA" i="1" dirty="0" smtClean="0"/>
              <a:t> </a:t>
            </a:r>
            <a:r>
              <a:rPr lang="en-US" i="1" dirty="0" err="1" smtClean="0"/>
              <a:t>investicija</a:t>
            </a:r>
            <a:r>
              <a:rPr lang="en-US" i="1" dirty="0" smtClean="0"/>
              <a:t> (MIGA) I</a:t>
            </a:r>
            <a:endParaRPr lang="sr-Latn-BA" i="1" dirty="0" smtClean="0"/>
          </a:p>
          <a:p>
            <a:pPr lvl="1"/>
            <a:r>
              <a:rPr lang="en-US" i="1" dirty="0" err="1" smtClean="0"/>
              <a:t>Međunarodni</a:t>
            </a:r>
            <a:r>
              <a:rPr lang="en-US" i="1" dirty="0" smtClean="0"/>
              <a:t> </a:t>
            </a:r>
            <a:r>
              <a:rPr lang="en-US" i="1" dirty="0" err="1" smtClean="0"/>
              <a:t>centar</a:t>
            </a:r>
            <a:r>
              <a:rPr lang="en-US" i="1" dirty="0" smtClean="0"/>
              <a:t> </a:t>
            </a:r>
            <a:r>
              <a:rPr lang="en-US" i="1" dirty="0" err="1" smtClean="0"/>
              <a:t>za</a:t>
            </a:r>
            <a:r>
              <a:rPr lang="en-US" i="1" dirty="0" smtClean="0"/>
              <a:t> r</a:t>
            </a:r>
            <a:r>
              <a:rPr lang="sr-Latn-BA" i="1" dirty="0" smtClean="0"/>
              <a:t>j</a:t>
            </a:r>
            <a:r>
              <a:rPr lang="en-US" i="1" dirty="0" err="1" smtClean="0"/>
              <a:t>ešavanje</a:t>
            </a:r>
            <a:r>
              <a:rPr lang="en-US" i="1" dirty="0" smtClean="0"/>
              <a:t> </a:t>
            </a:r>
            <a:r>
              <a:rPr lang="en-US" i="1" dirty="0" err="1" smtClean="0"/>
              <a:t>investicionih</a:t>
            </a:r>
            <a:r>
              <a:rPr lang="en-US" i="1" dirty="0" smtClean="0"/>
              <a:t> </a:t>
            </a:r>
            <a:r>
              <a:rPr lang="en-US" i="1" dirty="0" err="1" smtClean="0"/>
              <a:t>sporova</a:t>
            </a:r>
            <a:r>
              <a:rPr lang="en-US" i="1" dirty="0" smtClean="0"/>
              <a:t> (ICSID). </a:t>
            </a:r>
            <a:endParaRPr lang="sr-Latn-BA" i="1" dirty="0" smtClean="0"/>
          </a:p>
          <a:p>
            <a:pPr lvl="1"/>
            <a:endParaRPr lang="en-US" dirty="0" smtClean="0"/>
          </a:p>
          <a:p>
            <a:r>
              <a:rPr lang="en-US" b="1" i="1" dirty="0" smtClean="0"/>
              <a:t>IBRD </a:t>
            </a:r>
            <a:r>
              <a:rPr lang="en-US" b="1" i="1" dirty="0" err="1" smtClean="0"/>
              <a:t>i</a:t>
            </a:r>
            <a:r>
              <a:rPr lang="en-US" b="1" i="1" dirty="0" smtClean="0"/>
              <a:t> IDA se </a:t>
            </a:r>
            <a:r>
              <a:rPr lang="en-US" b="1" i="1" dirty="0" err="1" smtClean="0"/>
              <a:t>jednim</a:t>
            </a:r>
            <a:r>
              <a:rPr lang="en-US" b="1" i="1" dirty="0" smtClean="0"/>
              <a:t> </a:t>
            </a:r>
            <a:r>
              <a:rPr lang="en-US" b="1" i="1" dirty="0" err="1" smtClean="0"/>
              <a:t>imenom</a:t>
            </a:r>
            <a:r>
              <a:rPr lang="en-US" b="1" i="1" dirty="0" smtClean="0"/>
              <a:t> </a:t>
            </a:r>
            <a:r>
              <a:rPr lang="en-US" b="1" i="1" dirty="0" err="1" smtClean="0"/>
              <a:t>nazivaju</a:t>
            </a:r>
            <a:r>
              <a:rPr lang="en-US" b="1" i="1" dirty="0" smtClean="0"/>
              <a:t> </a:t>
            </a:r>
            <a:r>
              <a:rPr lang="en-US" b="1" i="1" dirty="0" err="1" smtClean="0"/>
              <a:t>Sv</a:t>
            </a:r>
            <a:r>
              <a:rPr lang="sr-Latn-BA" b="1" i="1" dirty="0" smtClean="0"/>
              <a:t>j</a:t>
            </a:r>
            <a:r>
              <a:rPr lang="en-US" b="1" i="1" dirty="0" err="1" smtClean="0"/>
              <a:t>etskom</a:t>
            </a:r>
            <a:r>
              <a:rPr lang="en-US" b="1" i="1" dirty="0" smtClean="0"/>
              <a:t> </a:t>
            </a:r>
            <a:r>
              <a:rPr lang="en-US" b="1" i="1" dirty="0" err="1" smtClean="0"/>
              <a:t>bankom</a:t>
            </a:r>
            <a:r>
              <a:rPr lang="en-US" b="1" i="1" dirty="0" smtClean="0"/>
              <a:t>.</a:t>
            </a:r>
            <a:endParaRPr lang="sr-Latn-BA" b="1" i="1" dirty="0" smtClean="0"/>
          </a:p>
          <a:p>
            <a:pPr marL="0" indent="0">
              <a:buNone/>
            </a:pPr>
            <a:endParaRPr lang="sr-Latn-BA" b="1" i="1" dirty="0" smtClean="0"/>
          </a:p>
          <a:p>
            <a:r>
              <a:rPr lang="en-US" dirty="0" smtClean="0"/>
              <a:t>IFC </a:t>
            </a:r>
            <a:r>
              <a:rPr lang="en-US" dirty="0" err="1" smtClean="0"/>
              <a:t>promoviše</a:t>
            </a:r>
            <a:r>
              <a:rPr lang="en-US" dirty="0" smtClean="0"/>
              <a:t> </a:t>
            </a:r>
            <a:r>
              <a:rPr lang="en-US" dirty="0" err="1" smtClean="0"/>
              <a:t>investiranje</a:t>
            </a:r>
            <a:r>
              <a:rPr lang="en-US" dirty="0" smtClean="0"/>
              <a:t> </a:t>
            </a:r>
            <a:r>
              <a:rPr lang="en-US" dirty="0" err="1" smtClean="0"/>
              <a:t>privatnog</a:t>
            </a:r>
            <a:r>
              <a:rPr lang="sr-Latn-BA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u </a:t>
            </a:r>
            <a:r>
              <a:rPr lang="en-US" dirty="0" err="1" smtClean="0"/>
              <a:t>zemljama</a:t>
            </a:r>
            <a:r>
              <a:rPr lang="en-US" dirty="0" smtClean="0"/>
              <a:t> u </a:t>
            </a:r>
            <a:r>
              <a:rPr lang="en-US" dirty="0" err="1" smtClean="0"/>
              <a:t>razvoju</a:t>
            </a:r>
            <a:r>
              <a:rPr lang="en-US" dirty="0" smtClean="0"/>
              <a:t>, </a:t>
            </a:r>
            <a:endParaRPr lang="sr-Latn-BA" dirty="0" smtClean="0"/>
          </a:p>
          <a:p>
            <a:endParaRPr lang="sr-Latn-BA" dirty="0" smtClean="0"/>
          </a:p>
          <a:p>
            <a:r>
              <a:rPr lang="en-US" dirty="0" smtClean="0"/>
              <a:t>MIGA </a:t>
            </a:r>
            <a:r>
              <a:rPr lang="en-US" dirty="0" err="1" smtClean="0"/>
              <a:t>obezb</a:t>
            </a:r>
            <a:r>
              <a:rPr lang="sr-Latn-BA" dirty="0" smtClean="0"/>
              <a:t>j</a:t>
            </a:r>
            <a:r>
              <a:rPr lang="en-US" dirty="0" err="1" smtClean="0"/>
              <a:t>eđuje</a:t>
            </a:r>
            <a:r>
              <a:rPr lang="en-US" dirty="0" smtClean="0"/>
              <a:t> </a:t>
            </a:r>
            <a:r>
              <a:rPr lang="en-US" dirty="0" err="1" smtClean="0"/>
              <a:t>garancije</a:t>
            </a:r>
            <a:r>
              <a:rPr lang="en-US" dirty="0" smtClean="0"/>
              <a:t> od </a:t>
            </a:r>
            <a:r>
              <a:rPr lang="en-US" dirty="0" err="1" smtClean="0"/>
              <a:t>nekomercijalnih</a:t>
            </a:r>
            <a:r>
              <a:rPr lang="en-US" dirty="0" smtClean="0"/>
              <a:t>, </a:t>
            </a:r>
            <a:r>
              <a:rPr lang="en-US" dirty="0" err="1" smtClean="0"/>
              <a:t>pr</a:t>
            </a:r>
            <a:r>
              <a:rPr lang="sr-Latn-BA" dirty="0" smtClean="0"/>
              <a:t>ij</a:t>
            </a:r>
            <a:r>
              <a:rPr lang="en-US" dirty="0" smtClean="0"/>
              <a:t>e </a:t>
            </a:r>
            <a:r>
              <a:rPr lang="en-US" dirty="0" err="1" smtClean="0"/>
              <a:t>svega</a:t>
            </a:r>
            <a:r>
              <a:rPr lang="sr-Latn-BA" dirty="0" smtClean="0"/>
              <a:t> </a:t>
            </a:r>
            <a:r>
              <a:rPr lang="en-US" dirty="0" err="1" smtClean="0"/>
              <a:t>političkih</a:t>
            </a:r>
            <a:r>
              <a:rPr lang="en-US" dirty="0" smtClean="0"/>
              <a:t> </a:t>
            </a:r>
            <a:r>
              <a:rPr lang="en-US" dirty="0" err="1" smtClean="0"/>
              <a:t>rizika</a:t>
            </a:r>
            <a:r>
              <a:rPr lang="en-US" dirty="0" smtClean="0"/>
              <a:t>, </a:t>
            </a:r>
            <a:r>
              <a:rPr lang="en-US" dirty="0" err="1" smtClean="0"/>
              <a:t>investitorima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svoj</a:t>
            </a:r>
            <a:r>
              <a:rPr lang="en-US" dirty="0" smtClean="0"/>
              <a:t> </a:t>
            </a:r>
            <a:r>
              <a:rPr lang="en-US" dirty="0" err="1" smtClean="0"/>
              <a:t>kapital</a:t>
            </a:r>
            <a:r>
              <a:rPr lang="en-US" dirty="0" smtClean="0"/>
              <a:t> </a:t>
            </a:r>
            <a:r>
              <a:rPr lang="en-US" dirty="0" err="1" smtClean="0"/>
              <a:t>plasiraju</a:t>
            </a:r>
            <a:r>
              <a:rPr lang="en-US" dirty="0" smtClean="0"/>
              <a:t> u </a:t>
            </a:r>
            <a:r>
              <a:rPr lang="en-US" dirty="0" err="1" smtClean="0"/>
              <a:t>zemljama</a:t>
            </a:r>
            <a:r>
              <a:rPr lang="en-US" dirty="0" smtClean="0"/>
              <a:t> u </a:t>
            </a:r>
            <a:r>
              <a:rPr lang="en-US" dirty="0" err="1" smtClean="0"/>
              <a:t>razvoju</a:t>
            </a:r>
            <a:r>
              <a:rPr lang="en-US" dirty="0" smtClean="0"/>
              <a:t>, </a:t>
            </a:r>
            <a:r>
              <a:rPr lang="en-US" dirty="0" err="1" smtClean="0"/>
              <a:t>dok</a:t>
            </a:r>
            <a:r>
              <a:rPr lang="en-US" dirty="0" smtClean="0"/>
              <a:t> </a:t>
            </a:r>
            <a:endParaRPr lang="sr-Latn-BA" dirty="0" smtClean="0"/>
          </a:p>
          <a:p>
            <a:pPr marL="0" indent="0">
              <a:buNone/>
            </a:pPr>
            <a:endParaRPr lang="sr-Latn-BA" dirty="0" smtClean="0"/>
          </a:p>
          <a:p>
            <a:r>
              <a:rPr lang="en-US" dirty="0" smtClean="0"/>
              <a:t>ICSID</a:t>
            </a:r>
            <a:r>
              <a:rPr lang="sr-Latn-BA" dirty="0" smtClean="0"/>
              <a:t> </a:t>
            </a:r>
            <a:r>
              <a:rPr lang="en-US" dirty="0" smtClean="0"/>
              <a:t>r</a:t>
            </a:r>
            <a:r>
              <a:rPr lang="sr-Latn-BA" dirty="0" smtClean="0"/>
              <a:t>j</a:t>
            </a:r>
            <a:r>
              <a:rPr lang="en-US" dirty="0" err="1" smtClean="0"/>
              <a:t>ešava</a:t>
            </a:r>
            <a:r>
              <a:rPr lang="en-US" dirty="0" smtClean="0"/>
              <a:t> </a:t>
            </a:r>
            <a:r>
              <a:rPr lang="en-US" dirty="0" err="1" smtClean="0"/>
              <a:t>eventualne</a:t>
            </a:r>
            <a:r>
              <a:rPr lang="en-US" dirty="0" smtClean="0"/>
              <a:t> </a:t>
            </a:r>
            <a:r>
              <a:rPr lang="en-US" dirty="0" err="1" smtClean="0"/>
              <a:t>sporove</a:t>
            </a:r>
            <a:r>
              <a:rPr lang="en-US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 smtClean="0"/>
              <a:t>stranog</a:t>
            </a:r>
            <a:r>
              <a:rPr lang="en-US" dirty="0" smtClean="0"/>
              <a:t> </a:t>
            </a:r>
            <a:r>
              <a:rPr lang="en-US" dirty="0" err="1" smtClean="0"/>
              <a:t>investitora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zemlje</a:t>
            </a:r>
            <a:r>
              <a:rPr lang="en-US" dirty="0" smtClean="0"/>
              <a:t> </a:t>
            </a:r>
            <a:r>
              <a:rPr lang="en-US" dirty="0" err="1" smtClean="0"/>
              <a:t>domaćina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6324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err="1" smtClean="0"/>
              <a:t>Međunarodna</a:t>
            </a:r>
            <a:r>
              <a:rPr lang="en-US" b="1" dirty="0" smtClean="0"/>
              <a:t> </a:t>
            </a:r>
            <a:r>
              <a:rPr lang="en-US" b="1" dirty="0" err="1" smtClean="0"/>
              <a:t>banka</a:t>
            </a:r>
            <a:r>
              <a:rPr lang="en-US" b="1" dirty="0" smtClean="0"/>
              <a:t> </a:t>
            </a:r>
            <a:r>
              <a:rPr lang="en-US" b="1" dirty="0" err="1" smtClean="0"/>
              <a:t>za</a:t>
            </a:r>
            <a:r>
              <a:rPr lang="en-US" b="1" dirty="0" smtClean="0"/>
              <a:t> </a:t>
            </a:r>
            <a:r>
              <a:rPr lang="en-US" b="1" dirty="0" err="1" smtClean="0"/>
              <a:t>obnovu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razvoj</a:t>
            </a:r>
            <a:r>
              <a:rPr lang="en-US" b="1" dirty="0" smtClean="0"/>
              <a:t> (IBRD)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73914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Osnivački</a:t>
            </a:r>
            <a:r>
              <a:rPr lang="en-US" dirty="0" smtClean="0"/>
              <a:t> </a:t>
            </a:r>
            <a:r>
              <a:rPr lang="en-US" dirty="0" err="1" smtClean="0"/>
              <a:t>cilj</a:t>
            </a:r>
            <a:r>
              <a:rPr lang="en-US" dirty="0" smtClean="0"/>
              <a:t> IBRD je bio </a:t>
            </a:r>
            <a:r>
              <a:rPr lang="en-US" b="1" i="1" dirty="0" err="1" smtClean="0"/>
              <a:t>finansiranje</a:t>
            </a:r>
            <a:r>
              <a:rPr lang="en-US" b="1" i="1" dirty="0" smtClean="0"/>
              <a:t> </a:t>
            </a:r>
            <a:r>
              <a:rPr lang="en-US" b="1" i="1" dirty="0" err="1" smtClean="0"/>
              <a:t>obnove</a:t>
            </a:r>
            <a:r>
              <a:rPr lang="en-US" b="1" i="1" dirty="0" smtClean="0"/>
              <a:t> </a:t>
            </a:r>
            <a:r>
              <a:rPr lang="en-US" b="1" dirty="0" err="1" smtClean="0"/>
              <a:t>država</a:t>
            </a:r>
            <a:r>
              <a:rPr lang="en-US" b="1" dirty="0" smtClean="0"/>
              <a:t> </a:t>
            </a:r>
            <a:r>
              <a:rPr lang="en-US" b="1" dirty="0" err="1" smtClean="0"/>
              <a:t>članica</a:t>
            </a:r>
            <a:r>
              <a:rPr lang="en-US" b="1" dirty="0" smtClean="0"/>
              <a:t> </a:t>
            </a:r>
            <a:r>
              <a:rPr lang="en-US" dirty="0" err="1" smtClean="0"/>
              <a:t>nakon</a:t>
            </a:r>
            <a:r>
              <a:rPr lang="en-US" dirty="0" smtClean="0"/>
              <a:t> II </a:t>
            </a:r>
            <a:r>
              <a:rPr lang="en-US" dirty="0" err="1" smtClean="0"/>
              <a:t>sv</a:t>
            </a:r>
            <a:r>
              <a:rPr lang="sr-Latn-BA" dirty="0" smtClean="0"/>
              <a:t>j</a:t>
            </a:r>
            <a:r>
              <a:rPr lang="en-US" dirty="0" err="1" smtClean="0"/>
              <a:t>etskog</a:t>
            </a:r>
            <a:r>
              <a:rPr lang="en-US" dirty="0" smtClean="0"/>
              <a:t> rata. </a:t>
            </a:r>
            <a:endParaRPr lang="sr-Latn-BA" dirty="0" smtClean="0"/>
          </a:p>
          <a:p>
            <a:endParaRPr lang="sr-Latn-BA" dirty="0"/>
          </a:p>
          <a:p>
            <a:r>
              <a:rPr lang="en-US" dirty="0" err="1" smtClean="0"/>
              <a:t>Današnji</a:t>
            </a:r>
            <a:r>
              <a:rPr lang="sr-Latn-BA" dirty="0" smtClean="0"/>
              <a:t> </a:t>
            </a:r>
            <a:r>
              <a:rPr lang="en-US" dirty="0" err="1" smtClean="0"/>
              <a:t>cilj</a:t>
            </a:r>
            <a:r>
              <a:rPr lang="en-US" dirty="0" smtClean="0"/>
              <a:t> IBRD je </a:t>
            </a:r>
            <a:r>
              <a:rPr lang="en-US" b="1" i="1" dirty="0" err="1" smtClean="0"/>
              <a:t>finansiranje</a:t>
            </a:r>
            <a:r>
              <a:rPr lang="en-US" b="1" i="1" dirty="0" smtClean="0"/>
              <a:t> </a:t>
            </a:r>
            <a:r>
              <a:rPr lang="en-US" b="1" i="1" dirty="0" err="1" smtClean="0"/>
              <a:t>razvoja</a:t>
            </a:r>
            <a:r>
              <a:rPr lang="en-US" b="1" i="1" dirty="0" smtClean="0"/>
              <a:t> </a:t>
            </a:r>
            <a:r>
              <a:rPr lang="en-US" b="1" i="1" dirty="0" err="1" smtClean="0"/>
              <a:t>zemalja</a:t>
            </a:r>
            <a:r>
              <a:rPr lang="en-US" b="1" i="1" dirty="0" smtClean="0"/>
              <a:t> u </a:t>
            </a:r>
            <a:r>
              <a:rPr lang="en-US" b="1" i="1" dirty="0" err="1" smtClean="0"/>
              <a:t>razvoju</a:t>
            </a:r>
            <a:r>
              <a:rPr lang="en-US" b="1" i="1" dirty="0" smtClean="0"/>
              <a:t> </a:t>
            </a:r>
            <a:r>
              <a:rPr lang="en-US" i="1" dirty="0" smtClean="0"/>
              <a:t>(</a:t>
            </a:r>
            <a:r>
              <a:rPr lang="en-US" i="1" dirty="0" err="1" smtClean="0"/>
              <a:t>nerazvijenih</a:t>
            </a:r>
            <a:r>
              <a:rPr lang="en-US" i="1" dirty="0" smtClean="0"/>
              <a:t> </a:t>
            </a:r>
            <a:r>
              <a:rPr lang="en-US" i="1" dirty="0" err="1" smtClean="0"/>
              <a:t>zemalja</a:t>
            </a:r>
            <a:r>
              <a:rPr lang="en-US" i="1" dirty="0" smtClean="0"/>
              <a:t>) </a:t>
            </a:r>
            <a:r>
              <a:rPr lang="en-US" i="1" dirty="0" err="1" smtClean="0"/>
              <a:t>i</a:t>
            </a:r>
            <a:r>
              <a:rPr lang="en-US" i="1" dirty="0" smtClean="0"/>
              <a:t> </a:t>
            </a:r>
            <a:r>
              <a:rPr lang="en-US" b="1" i="1" dirty="0" err="1" smtClean="0"/>
              <a:t>smanjenje</a:t>
            </a:r>
            <a:r>
              <a:rPr lang="sr-Latn-BA" b="1" i="1" dirty="0" smtClean="0"/>
              <a:t> </a:t>
            </a:r>
            <a:r>
              <a:rPr lang="en-US" b="1" i="1" dirty="0" err="1" smtClean="0"/>
              <a:t>siromaštva</a:t>
            </a:r>
            <a:r>
              <a:rPr lang="en-US" b="1" i="1" dirty="0" smtClean="0"/>
              <a:t> u </a:t>
            </a:r>
            <a:r>
              <a:rPr lang="en-US" b="1" i="1" dirty="0" err="1" smtClean="0"/>
              <a:t>sv</a:t>
            </a:r>
            <a:r>
              <a:rPr lang="sr-Latn-BA" b="1" i="1" dirty="0" smtClean="0"/>
              <a:t>ij</a:t>
            </a:r>
            <a:r>
              <a:rPr lang="en-US" b="1" i="1" dirty="0" err="1" smtClean="0"/>
              <a:t>etu</a:t>
            </a:r>
            <a:r>
              <a:rPr lang="en-US" b="1" dirty="0" smtClean="0"/>
              <a:t>.</a:t>
            </a:r>
            <a:endParaRPr lang="sr-Latn-BA" b="1" dirty="0" smtClean="0"/>
          </a:p>
          <a:p>
            <a:endParaRPr lang="en-US" dirty="0" smtClean="0"/>
          </a:p>
          <a:p>
            <a:r>
              <a:rPr lang="en-US" dirty="0" smtClean="0"/>
              <a:t>IBRD </a:t>
            </a:r>
            <a:r>
              <a:rPr lang="en-US" dirty="0" err="1" smtClean="0"/>
              <a:t>svoj</a:t>
            </a:r>
            <a:r>
              <a:rPr lang="en-US" dirty="0" smtClean="0"/>
              <a:t> </a:t>
            </a:r>
            <a:r>
              <a:rPr lang="en-US" dirty="0" err="1" smtClean="0"/>
              <a:t>cilj</a:t>
            </a:r>
            <a:r>
              <a:rPr lang="en-US" dirty="0" smtClean="0"/>
              <a:t> </a:t>
            </a:r>
            <a:r>
              <a:rPr lang="en-US" dirty="0" err="1" smtClean="0"/>
              <a:t>ostvaruje</a:t>
            </a:r>
            <a:r>
              <a:rPr lang="en-US" dirty="0" smtClean="0"/>
              <a:t> </a:t>
            </a:r>
            <a:r>
              <a:rPr lang="en-US" dirty="0" err="1" smtClean="0"/>
              <a:t>davanjem</a:t>
            </a:r>
            <a:r>
              <a:rPr lang="en-US" dirty="0" smtClean="0"/>
              <a:t> </a:t>
            </a:r>
            <a:r>
              <a:rPr lang="en-US" dirty="0" err="1" smtClean="0"/>
              <a:t>dugoročnih</a:t>
            </a:r>
            <a:r>
              <a:rPr lang="en-US" dirty="0" smtClean="0"/>
              <a:t> </a:t>
            </a:r>
            <a:r>
              <a:rPr lang="en-US" dirty="0" err="1" smtClean="0"/>
              <a:t>zajmova</a:t>
            </a:r>
            <a:r>
              <a:rPr lang="en-US" dirty="0" smtClean="0"/>
              <a:t> (</a:t>
            </a:r>
            <a:r>
              <a:rPr lang="en-US" dirty="0" err="1" smtClean="0"/>
              <a:t>kredita</a:t>
            </a:r>
            <a:r>
              <a:rPr lang="en-US" dirty="0" smtClean="0"/>
              <a:t>) </a:t>
            </a:r>
            <a:r>
              <a:rPr lang="en-US" dirty="0" err="1" smtClean="0"/>
              <a:t>kojima</a:t>
            </a:r>
            <a:r>
              <a:rPr lang="en-US" dirty="0" smtClean="0"/>
              <a:t> se </a:t>
            </a:r>
            <a:r>
              <a:rPr lang="en-US" dirty="0" err="1" smtClean="0"/>
              <a:t>finansiraju</a:t>
            </a:r>
            <a:r>
              <a:rPr lang="en-US" dirty="0" smtClean="0"/>
              <a:t> </a:t>
            </a:r>
            <a:r>
              <a:rPr lang="en-US" dirty="0" err="1" smtClean="0"/>
              <a:t>projekti</a:t>
            </a:r>
            <a:r>
              <a:rPr lang="sr-Latn-BA" dirty="0" smtClean="0"/>
              <a:t> </a:t>
            </a:r>
            <a:r>
              <a:rPr lang="en-US" dirty="0" err="1" smtClean="0"/>
              <a:t>bitni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razvoj</a:t>
            </a:r>
            <a:r>
              <a:rPr lang="en-US" dirty="0" smtClean="0"/>
              <a:t> </a:t>
            </a:r>
            <a:r>
              <a:rPr lang="en-US" dirty="0" err="1" smtClean="0"/>
              <a:t>nacionalne</a:t>
            </a:r>
            <a:r>
              <a:rPr lang="en-US" dirty="0" smtClean="0"/>
              <a:t> </a:t>
            </a:r>
            <a:r>
              <a:rPr lang="en-US" dirty="0" err="1" smtClean="0"/>
              <a:t>privrede</a:t>
            </a:r>
            <a:r>
              <a:rPr lang="en-US" dirty="0" smtClean="0"/>
              <a:t>, a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privatni</a:t>
            </a:r>
            <a:r>
              <a:rPr lang="en-US" dirty="0" smtClean="0"/>
              <a:t> </a:t>
            </a:r>
            <a:r>
              <a:rPr lang="en-US" dirty="0" err="1" smtClean="0"/>
              <a:t>kapital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zainteresovan</a:t>
            </a:r>
            <a:r>
              <a:rPr lang="en-US" dirty="0" smtClean="0"/>
              <a:t>. </a:t>
            </a:r>
            <a:endParaRPr lang="sr-Latn-BA" dirty="0" smtClean="0"/>
          </a:p>
          <a:p>
            <a:endParaRPr lang="sr-Latn-BA" i="1" dirty="0" smtClean="0"/>
          </a:p>
          <a:p>
            <a:r>
              <a:rPr lang="en-US" dirty="0" smtClean="0"/>
              <a:t>Prim</a:t>
            </a:r>
            <a:r>
              <a:rPr lang="sr-Latn-BA" dirty="0" smtClean="0"/>
              <a:t>j</a:t>
            </a:r>
            <a:r>
              <a:rPr lang="en-US" dirty="0" err="1" smtClean="0"/>
              <a:t>er</a:t>
            </a:r>
            <a:r>
              <a:rPr lang="sr-Latn-BA" dirty="0" smtClean="0"/>
              <a:t> </a:t>
            </a:r>
            <a:r>
              <a:rPr lang="en-US" dirty="0" err="1" smtClean="0"/>
              <a:t>takvih</a:t>
            </a:r>
            <a:r>
              <a:rPr lang="en-US" dirty="0" smtClean="0"/>
              <a:t> </a:t>
            </a:r>
            <a:r>
              <a:rPr lang="en-US" dirty="0" err="1" smtClean="0"/>
              <a:t>projekata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infrastrukturni</a:t>
            </a:r>
            <a:r>
              <a:rPr lang="en-US" dirty="0" smtClean="0"/>
              <a:t> </a:t>
            </a:r>
            <a:r>
              <a:rPr lang="en-US" dirty="0" err="1" smtClean="0"/>
              <a:t>projekti</a:t>
            </a:r>
            <a:r>
              <a:rPr lang="en-US" dirty="0" smtClean="0"/>
              <a:t>, </a:t>
            </a:r>
            <a:r>
              <a:rPr lang="en-US" dirty="0" err="1" smtClean="0"/>
              <a:t>suzbijanje</a:t>
            </a:r>
            <a:r>
              <a:rPr lang="en-US" dirty="0" smtClean="0"/>
              <a:t> </a:t>
            </a:r>
            <a:r>
              <a:rPr lang="en-US" dirty="0" err="1" smtClean="0"/>
              <a:t>zaraznih</a:t>
            </a:r>
            <a:r>
              <a:rPr lang="en-US" dirty="0" smtClean="0"/>
              <a:t> </a:t>
            </a:r>
            <a:r>
              <a:rPr lang="en-US" dirty="0" err="1" smtClean="0"/>
              <a:t>bolesti</a:t>
            </a:r>
            <a:r>
              <a:rPr lang="en-US" dirty="0" smtClean="0"/>
              <a:t>, </a:t>
            </a:r>
            <a:r>
              <a:rPr lang="en-US" dirty="0" err="1" smtClean="0"/>
              <a:t>razvoj</a:t>
            </a:r>
            <a:r>
              <a:rPr lang="en-US" dirty="0" smtClean="0"/>
              <a:t> </a:t>
            </a:r>
            <a:r>
              <a:rPr lang="en-US" dirty="0" err="1" smtClean="0"/>
              <a:t>obrazovanja</a:t>
            </a:r>
            <a:r>
              <a:rPr lang="en-US" dirty="0" smtClean="0"/>
              <a:t>,</a:t>
            </a:r>
            <a:r>
              <a:rPr lang="sr-Latn-BA" dirty="0" smtClean="0"/>
              <a:t> </a:t>
            </a:r>
            <a:r>
              <a:rPr lang="en-US" dirty="0" err="1" smtClean="0"/>
              <a:t>očuvanje</a:t>
            </a:r>
            <a:r>
              <a:rPr lang="en-US" dirty="0" smtClean="0"/>
              <a:t> </a:t>
            </a:r>
            <a:r>
              <a:rPr lang="en-US" dirty="0" err="1" smtClean="0"/>
              <a:t>životne</a:t>
            </a:r>
            <a:r>
              <a:rPr lang="en-US" dirty="0" smtClean="0"/>
              <a:t> </a:t>
            </a:r>
            <a:r>
              <a:rPr lang="en-US" dirty="0" err="1" smtClean="0"/>
              <a:t>sredine</a:t>
            </a:r>
            <a:r>
              <a:rPr lang="en-US" dirty="0" smtClean="0"/>
              <a:t>, </a:t>
            </a:r>
            <a:r>
              <a:rPr lang="en-US" dirty="0" err="1" smtClean="0"/>
              <a:t>razvoj</a:t>
            </a:r>
            <a:r>
              <a:rPr lang="en-US" dirty="0" smtClean="0"/>
              <a:t> </a:t>
            </a:r>
            <a:r>
              <a:rPr lang="en-US" dirty="0" err="1" smtClean="0"/>
              <a:t>državne</a:t>
            </a:r>
            <a:r>
              <a:rPr lang="en-US" dirty="0" smtClean="0"/>
              <a:t> </a:t>
            </a:r>
            <a:r>
              <a:rPr lang="en-US" dirty="0" err="1" smtClean="0"/>
              <a:t>administracije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institucija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sl. </a:t>
            </a:r>
            <a:endParaRPr lang="sr-Latn-BA" dirty="0" smtClean="0"/>
          </a:p>
          <a:p>
            <a:endParaRPr lang="sr-Latn-BA" dirty="0"/>
          </a:p>
          <a:p>
            <a:r>
              <a:rPr lang="en-US" dirty="0" smtClean="0"/>
              <a:t>IBRD </a:t>
            </a:r>
            <a:r>
              <a:rPr lang="en-US" dirty="0" err="1" smtClean="0"/>
              <a:t>kredite</a:t>
            </a:r>
            <a:r>
              <a:rPr lang="sr-Latn-BA" dirty="0" smtClean="0"/>
              <a:t> </a:t>
            </a:r>
            <a:r>
              <a:rPr lang="en-US" dirty="0" err="1" smtClean="0"/>
              <a:t>odobrava</a:t>
            </a:r>
            <a:r>
              <a:rPr lang="en-US" dirty="0" smtClean="0"/>
              <a:t> </a:t>
            </a:r>
            <a:r>
              <a:rPr lang="en-US" dirty="0" err="1" smtClean="0"/>
              <a:t>zemljama</a:t>
            </a:r>
            <a:r>
              <a:rPr lang="en-US" dirty="0" smtClean="0"/>
              <a:t> u </a:t>
            </a:r>
            <a:r>
              <a:rPr lang="en-US" dirty="0" err="1" smtClean="0"/>
              <a:t>razvoju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srednjim</a:t>
            </a:r>
            <a:r>
              <a:rPr lang="en-US" dirty="0" smtClean="0"/>
              <a:t> </a:t>
            </a:r>
            <a:r>
              <a:rPr lang="en-US" dirty="0" err="1" smtClean="0"/>
              <a:t>nivoom</a:t>
            </a:r>
            <a:r>
              <a:rPr lang="en-US" dirty="0" smtClean="0"/>
              <a:t> </a:t>
            </a:r>
            <a:r>
              <a:rPr lang="en-US" dirty="0" err="1" smtClean="0"/>
              <a:t>dohotka</a:t>
            </a:r>
            <a:r>
              <a:rPr lang="en-US" dirty="0" smtClean="0"/>
              <a:t>, </a:t>
            </a:r>
            <a:r>
              <a:rPr lang="en-US" dirty="0" err="1" smtClean="0"/>
              <a:t>dok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najnerazvijenije</a:t>
            </a:r>
            <a:r>
              <a:rPr lang="en-US" dirty="0" smtClean="0"/>
              <a:t> </a:t>
            </a:r>
            <a:r>
              <a:rPr lang="en-US" dirty="0" err="1" smtClean="0"/>
              <a:t>zemlje</a:t>
            </a:r>
            <a:r>
              <a:rPr lang="sr-Latn-BA" dirty="0" smtClean="0"/>
              <a:t> </a:t>
            </a:r>
            <a:r>
              <a:rPr lang="en-US" dirty="0" err="1" smtClean="0"/>
              <a:t>dostupni</a:t>
            </a:r>
            <a:r>
              <a:rPr lang="en-US" dirty="0" smtClean="0"/>
              <a:t> </a:t>
            </a:r>
            <a:r>
              <a:rPr lang="en-US" dirty="0" err="1" smtClean="0"/>
              <a:t>krediti</a:t>
            </a:r>
            <a:r>
              <a:rPr lang="en-US" dirty="0" smtClean="0"/>
              <a:t> </a:t>
            </a:r>
            <a:r>
              <a:rPr lang="en-US" dirty="0" err="1" smtClean="0"/>
              <a:t>Međunarodnog</a:t>
            </a:r>
            <a:r>
              <a:rPr lang="en-US" dirty="0" smtClean="0"/>
              <a:t> </a:t>
            </a:r>
            <a:r>
              <a:rPr lang="en-US" dirty="0" err="1" smtClean="0"/>
              <a:t>udruženja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razvoj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r-Latn-BA" smtClean="0"/>
              <a:t>Međunarodni monetarni fond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04800"/>
            <a:ext cx="7620000" cy="6324600"/>
          </a:xfrm>
        </p:spPr>
        <p:txBody>
          <a:bodyPr>
            <a:normAutofit/>
          </a:bodyPr>
          <a:lstStyle/>
          <a:p>
            <a:r>
              <a:rPr lang="en-US" dirty="0" smtClean="0"/>
              <a:t>IBRD </a:t>
            </a:r>
            <a:r>
              <a:rPr lang="en-US" dirty="0" err="1" smtClean="0"/>
              <a:t>danas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1</a:t>
            </a:r>
            <a:r>
              <a:rPr lang="sr-Latn-BA" dirty="0" smtClean="0"/>
              <a:t>90</a:t>
            </a:r>
            <a:r>
              <a:rPr lang="en-US" dirty="0" smtClean="0"/>
              <a:t> </a:t>
            </a:r>
            <a:r>
              <a:rPr lang="en-US" dirty="0" err="1" smtClean="0"/>
              <a:t>zemalja</a:t>
            </a:r>
            <a:r>
              <a:rPr lang="en-US" dirty="0" smtClean="0"/>
              <a:t> </a:t>
            </a:r>
            <a:r>
              <a:rPr lang="en-US" dirty="0" err="1" smtClean="0"/>
              <a:t>članica</a:t>
            </a:r>
            <a:r>
              <a:rPr lang="en-US" dirty="0" smtClean="0"/>
              <a:t>. </a:t>
            </a:r>
            <a:endParaRPr lang="sr-Latn-BA" dirty="0" smtClean="0"/>
          </a:p>
          <a:p>
            <a:endParaRPr lang="sr-Latn-BA" dirty="0" smtClean="0"/>
          </a:p>
          <a:p>
            <a:r>
              <a:rPr lang="en-US" dirty="0" err="1" smtClean="0"/>
              <a:t>Članica</a:t>
            </a:r>
            <a:r>
              <a:rPr lang="en-US" dirty="0" smtClean="0"/>
              <a:t> IBRD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 smtClean="0"/>
              <a:t>zemlja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je </a:t>
            </a:r>
            <a:r>
              <a:rPr lang="en-US" dirty="0" err="1" smtClean="0"/>
              <a:t>član</a:t>
            </a:r>
            <a:r>
              <a:rPr lang="sr-Latn-BA" dirty="0" smtClean="0"/>
              <a:t> </a:t>
            </a:r>
            <a:r>
              <a:rPr lang="en-US" dirty="0" smtClean="0"/>
              <a:t>MMF. </a:t>
            </a:r>
            <a:endParaRPr lang="sr-Latn-BA" dirty="0" smtClean="0"/>
          </a:p>
          <a:p>
            <a:pPr marL="0" indent="0">
              <a:buNone/>
            </a:pPr>
            <a:endParaRPr lang="sr-Latn-BA" dirty="0" smtClean="0"/>
          </a:p>
          <a:p>
            <a:r>
              <a:rPr lang="en-US" dirty="0" smtClean="0"/>
              <a:t>IBRD je </a:t>
            </a:r>
            <a:r>
              <a:rPr lang="en-US" dirty="0" err="1" smtClean="0"/>
              <a:t>organizovana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akcionarsko</a:t>
            </a:r>
            <a:r>
              <a:rPr lang="en-US" dirty="0" smtClean="0"/>
              <a:t> </a:t>
            </a:r>
            <a:r>
              <a:rPr lang="en-US" dirty="0" err="1" smtClean="0"/>
              <a:t>društvo</a:t>
            </a:r>
            <a:r>
              <a:rPr lang="en-US" dirty="0" smtClean="0"/>
              <a:t>,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znači</a:t>
            </a:r>
            <a:r>
              <a:rPr lang="en-US" dirty="0" smtClean="0"/>
              <a:t> da </a:t>
            </a:r>
            <a:r>
              <a:rPr lang="en-US" dirty="0" err="1" smtClean="0"/>
              <a:t>zemlje</a:t>
            </a:r>
            <a:r>
              <a:rPr lang="en-US" dirty="0" smtClean="0"/>
              <a:t> </a:t>
            </a:r>
            <a:r>
              <a:rPr lang="en-US" dirty="0" err="1" smtClean="0"/>
              <a:t>uplaćuju</a:t>
            </a:r>
            <a:r>
              <a:rPr lang="en-US" dirty="0" smtClean="0"/>
              <a:t> </a:t>
            </a:r>
            <a:r>
              <a:rPr lang="en-US" dirty="0" err="1" smtClean="0"/>
              <a:t>kvotu</a:t>
            </a:r>
            <a:r>
              <a:rPr lang="en-US" dirty="0" smtClean="0"/>
              <a:t>, a</a:t>
            </a:r>
            <a:r>
              <a:rPr lang="sr-Latn-BA" dirty="0" smtClean="0"/>
              <a:t> </a:t>
            </a:r>
            <a:r>
              <a:rPr lang="en-US" dirty="0" smtClean="0"/>
              <a:t>od </a:t>
            </a:r>
            <a:r>
              <a:rPr lang="en-US" dirty="0" err="1" smtClean="0"/>
              <a:t>visine</a:t>
            </a:r>
            <a:r>
              <a:rPr lang="en-US" dirty="0" smtClean="0"/>
              <a:t> </a:t>
            </a:r>
            <a:r>
              <a:rPr lang="en-US" dirty="0" err="1" smtClean="0"/>
              <a:t>uplaćenog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 smtClean="0"/>
              <a:t>zavisi</a:t>
            </a:r>
            <a:r>
              <a:rPr lang="en-US" dirty="0" smtClean="0"/>
              <a:t> </a:t>
            </a:r>
            <a:r>
              <a:rPr lang="en-US" dirty="0" err="1" smtClean="0"/>
              <a:t>broj</a:t>
            </a:r>
            <a:r>
              <a:rPr lang="en-US" dirty="0" smtClean="0"/>
              <a:t> </a:t>
            </a:r>
            <a:r>
              <a:rPr lang="en-US" dirty="0" err="1" smtClean="0"/>
              <a:t>glasova</a:t>
            </a:r>
            <a:r>
              <a:rPr lang="en-US" dirty="0" smtClean="0"/>
              <a:t> </a:t>
            </a:r>
            <a:r>
              <a:rPr lang="en-US" dirty="0" err="1" smtClean="0"/>
              <a:t>pri</a:t>
            </a:r>
            <a:r>
              <a:rPr lang="en-US" dirty="0" smtClean="0"/>
              <a:t> </a:t>
            </a:r>
            <a:r>
              <a:rPr lang="en-US" dirty="0" err="1" smtClean="0"/>
              <a:t>odlučivanju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visina</a:t>
            </a:r>
            <a:r>
              <a:rPr lang="en-US" dirty="0" smtClean="0"/>
              <a:t> </a:t>
            </a:r>
            <a:r>
              <a:rPr lang="en-US" dirty="0" err="1" smtClean="0"/>
              <a:t>kredita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se </a:t>
            </a:r>
            <a:r>
              <a:rPr lang="en-US" dirty="0" err="1" smtClean="0"/>
              <a:t>može</a:t>
            </a:r>
            <a:r>
              <a:rPr lang="sr-Latn-BA" dirty="0" smtClean="0"/>
              <a:t> </a:t>
            </a:r>
            <a:r>
              <a:rPr lang="en-US" dirty="0" err="1" smtClean="0"/>
              <a:t>dobiti</a:t>
            </a:r>
            <a:r>
              <a:rPr lang="en-US" dirty="0" smtClean="0"/>
              <a:t>. </a:t>
            </a:r>
            <a:endParaRPr lang="sr-Latn-BA" dirty="0" smtClean="0"/>
          </a:p>
          <a:p>
            <a:endParaRPr lang="sr-Latn-BA" dirty="0" smtClean="0"/>
          </a:p>
          <a:p>
            <a:r>
              <a:rPr lang="en-US" dirty="0" err="1" smtClean="0"/>
              <a:t>Najveće</a:t>
            </a:r>
            <a:r>
              <a:rPr lang="en-US" dirty="0" smtClean="0"/>
              <a:t> </a:t>
            </a:r>
            <a:r>
              <a:rPr lang="en-US" dirty="0" err="1" smtClean="0"/>
              <a:t>kvote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razvijene</a:t>
            </a:r>
            <a:r>
              <a:rPr lang="en-US" dirty="0" smtClean="0"/>
              <a:t> </a:t>
            </a:r>
            <a:r>
              <a:rPr lang="en-US" dirty="0" err="1" smtClean="0"/>
              <a:t>zemlje</a:t>
            </a:r>
            <a:r>
              <a:rPr lang="en-US" dirty="0" smtClean="0"/>
              <a:t>, a </a:t>
            </a:r>
            <a:r>
              <a:rPr lang="en-US" dirty="0" err="1" smtClean="0"/>
              <a:t>najveću</a:t>
            </a:r>
            <a:r>
              <a:rPr lang="en-US" dirty="0" smtClean="0"/>
              <a:t> SAD (</a:t>
            </a:r>
            <a:r>
              <a:rPr lang="en-US" dirty="0" err="1" smtClean="0"/>
              <a:t>oko</a:t>
            </a:r>
            <a:r>
              <a:rPr lang="en-US" dirty="0" smtClean="0"/>
              <a:t> 17%),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presudno</a:t>
            </a:r>
            <a:r>
              <a:rPr lang="en-US" dirty="0" smtClean="0"/>
              <a:t> </a:t>
            </a:r>
            <a:r>
              <a:rPr lang="en-US" dirty="0" err="1" smtClean="0"/>
              <a:t>utiču</a:t>
            </a:r>
            <a:r>
              <a:rPr lang="sr-Latn-BA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odlučivanje</a:t>
            </a:r>
            <a:r>
              <a:rPr lang="en-US" dirty="0" smtClean="0"/>
              <a:t> IBRD, </a:t>
            </a:r>
            <a:r>
              <a:rPr lang="en-US" dirty="0" err="1" smtClean="0"/>
              <a:t>jer</a:t>
            </a:r>
            <a:r>
              <a:rPr lang="en-US" dirty="0" smtClean="0"/>
              <a:t> je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donošenje</a:t>
            </a:r>
            <a:r>
              <a:rPr lang="en-US" dirty="0" smtClean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 </a:t>
            </a:r>
            <a:r>
              <a:rPr lang="en-US" dirty="0" err="1" smtClean="0"/>
              <a:t>neophodno</a:t>
            </a:r>
            <a:r>
              <a:rPr lang="en-US" dirty="0" smtClean="0"/>
              <a:t> </a:t>
            </a:r>
            <a:r>
              <a:rPr lang="en-US" dirty="0" err="1" smtClean="0"/>
              <a:t>ostvariti</a:t>
            </a:r>
            <a:r>
              <a:rPr lang="en-US" dirty="0" smtClean="0"/>
              <a:t> minimum 85% </a:t>
            </a:r>
            <a:r>
              <a:rPr lang="en-US" dirty="0" err="1" smtClean="0"/>
              <a:t>glasova</a:t>
            </a:r>
            <a:r>
              <a:rPr lang="sr-Latn-BA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u MMF).</a:t>
            </a:r>
            <a:endParaRPr lang="sr-Latn-BA" dirty="0" smtClean="0"/>
          </a:p>
          <a:p>
            <a:endParaRPr lang="sr-Latn-BA" dirty="0" smtClean="0"/>
          </a:p>
          <a:p>
            <a:r>
              <a:rPr lang="en-US" dirty="0" err="1" smtClean="0"/>
              <a:t>Iako</a:t>
            </a:r>
            <a:r>
              <a:rPr lang="en-US" dirty="0" smtClean="0"/>
              <a:t> </a:t>
            </a:r>
            <a:r>
              <a:rPr lang="en-US" dirty="0" err="1" smtClean="0"/>
              <a:t>zemlje</a:t>
            </a:r>
            <a:r>
              <a:rPr lang="en-US" dirty="0" smtClean="0"/>
              <a:t> </a:t>
            </a:r>
            <a:r>
              <a:rPr lang="en-US" dirty="0" err="1" smtClean="0"/>
              <a:t>članice</a:t>
            </a:r>
            <a:r>
              <a:rPr lang="en-US" dirty="0" smtClean="0"/>
              <a:t> </a:t>
            </a:r>
            <a:r>
              <a:rPr lang="en-US" dirty="0" err="1" smtClean="0"/>
              <a:t>uplaćuju</a:t>
            </a:r>
            <a:r>
              <a:rPr lang="en-US" dirty="0" smtClean="0"/>
              <a:t> </a:t>
            </a:r>
            <a:r>
              <a:rPr lang="en-US" dirty="0" err="1" smtClean="0"/>
              <a:t>kvote</a:t>
            </a:r>
            <a:r>
              <a:rPr lang="en-US" dirty="0" smtClean="0"/>
              <a:t>, </a:t>
            </a:r>
            <a:r>
              <a:rPr lang="en-US" dirty="0" err="1" smtClean="0"/>
              <a:t>tj</a:t>
            </a:r>
            <a:r>
              <a:rPr lang="en-US" dirty="0" smtClean="0"/>
              <a:t>. </a:t>
            </a:r>
            <a:r>
              <a:rPr lang="sr-Latn-BA" dirty="0" smtClean="0"/>
              <a:t>k</a:t>
            </a:r>
            <a:r>
              <a:rPr lang="en-US" dirty="0" err="1" smtClean="0"/>
              <a:t>apital</a:t>
            </a:r>
            <a:r>
              <a:rPr lang="en-US" dirty="0" smtClean="0"/>
              <a:t>,</a:t>
            </a:r>
            <a:r>
              <a:rPr lang="sr-Latn-BA" dirty="0" smtClean="0"/>
              <a:t> </a:t>
            </a:r>
            <a:r>
              <a:rPr lang="en-US" dirty="0" err="1" smtClean="0"/>
              <a:t>najznačajniji</a:t>
            </a:r>
            <a:r>
              <a:rPr lang="en-US" dirty="0" smtClean="0"/>
              <a:t> </a:t>
            </a:r>
            <a:r>
              <a:rPr lang="en-US" dirty="0" err="1" smtClean="0"/>
              <a:t>izvor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 IBRD </a:t>
            </a:r>
            <a:r>
              <a:rPr lang="en-US" b="1" dirty="0" err="1" smtClean="0"/>
              <a:t>nisu</a:t>
            </a:r>
            <a:r>
              <a:rPr lang="en-US" b="1" dirty="0" smtClean="0"/>
              <a:t> </a:t>
            </a:r>
            <a:r>
              <a:rPr lang="en-US" b="1" dirty="0" err="1" smtClean="0"/>
              <a:t>kvote</a:t>
            </a:r>
            <a:r>
              <a:rPr lang="en-US" b="1" dirty="0" smtClean="0"/>
              <a:t>,</a:t>
            </a:r>
            <a:r>
              <a:rPr lang="sr-Latn-BA" b="1" dirty="0" smtClean="0"/>
              <a:t> </a:t>
            </a:r>
            <a:r>
              <a:rPr lang="en-US" b="1" dirty="0" err="1" smtClean="0"/>
              <a:t>već</a:t>
            </a:r>
            <a:r>
              <a:rPr lang="en-US" b="1" dirty="0" smtClean="0"/>
              <a:t> </a:t>
            </a:r>
            <a:r>
              <a:rPr lang="en-US" b="1" dirty="0" err="1" smtClean="0"/>
              <a:t>zajmovi</a:t>
            </a:r>
            <a:r>
              <a:rPr lang="en-US" b="1" dirty="0" smtClean="0"/>
              <a:t> </a:t>
            </a:r>
            <a:r>
              <a:rPr lang="en-US" b="1" dirty="0" err="1" smtClean="0"/>
              <a:t>koje</a:t>
            </a:r>
            <a:r>
              <a:rPr lang="en-US" b="1" dirty="0" smtClean="0"/>
              <a:t> </a:t>
            </a:r>
            <a:r>
              <a:rPr lang="en-US" b="1" dirty="0" err="1" smtClean="0"/>
              <a:t>sama</a:t>
            </a:r>
            <a:r>
              <a:rPr lang="en-US" b="1" dirty="0" smtClean="0"/>
              <a:t> IBRD </a:t>
            </a:r>
            <a:r>
              <a:rPr lang="en-US" b="1" dirty="0" err="1" smtClean="0"/>
              <a:t>uzima</a:t>
            </a:r>
            <a:r>
              <a:rPr lang="en-US" b="1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međunarodnom</a:t>
            </a:r>
            <a:r>
              <a:rPr lang="en-US" dirty="0" smtClean="0"/>
              <a:t> </a:t>
            </a:r>
            <a:r>
              <a:rPr lang="en-US" dirty="0" err="1" smtClean="0"/>
              <a:t>finansijskom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, </a:t>
            </a:r>
            <a:r>
              <a:rPr lang="en-US" dirty="0" err="1" smtClean="0"/>
              <a:t>putem</a:t>
            </a:r>
            <a:r>
              <a:rPr lang="sr-Latn-BA" dirty="0" smtClean="0"/>
              <a:t> </a:t>
            </a:r>
            <a:r>
              <a:rPr lang="en-US" dirty="0" err="1" smtClean="0"/>
              <a:t>emitovanja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7162800" cy="6477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Kamatna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 smtClean="0"/>
              <a:t>koju</a:t>
            </a:r>
            <a:r>
              <a:rPr lang="en-US" dirty="0" smtClean="0"/>
              <a:t> IBRD </a:t>
            </a:r>
            <a:r>
              <a:rPr lang="en-US" dirty="0" err="1" smtClean="0"/>
              <a:t>plaća</a:t>
            </a:r>
            <a:r>
              <a:rPr lang="en-US" dirty="0" smtClean="0"/>
              <a:t> je </a:t>
            </a:r>
            <a:r>
              <a:rPr lang="en-US" dirty="0" err="1" smtClean="0"/>
              <a:t>niska</a:t>
            </a:r>
            <a:r>
              <a:rPr lang="en-US" dirty="0" smtClean="0"/>
              <a:t> </a:t>
            </a:r>
            <a:r>
              <a:rPr lang="en-US" dirty="0" err="1" smtClean="0"/>
              <a:t>jer</a:t>
            </a:r>
            <a:r>
              <a:rPr lang="en-US" dirty="0" smtClean="0"/>
              <a:t> </a:t>
            </a:r>
            <a:r>
              <a:rPr lang="en-US" dirty="0" err="1" smtClean="0"/>
              <a:t>Sv</a:t>
            </a:r>
            <a:r>
              <a:rPr lang="sr-Latn-BA" dirty="0" smtClean="0"/>
              <a:t>j</a:t>
            </a:r>
            <a:r>
              <a:rPr lang="en-US" dirty="0" err="1" smtClean="0"/>
              <a:t>etska</a:t>
            </a:r>
            <a:r>
              <a:rPr lang="en-US" dirty="0" smtClean="0"/>
              <a:t> </a:t>
            </a:r>
            <a:r>
              <a:rPr lang="en-US" dirty="0" err="1" smtClean="0"/>
              <a:t>banka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najbolji</a:t>
            </a:r>
            <a:r>
              <a:rPr lang="sr-Latn-BA" dirty="0" smtClean="0"/>
              <a:t> </a:t>
            </a:r>
            <a:r>
              <a:rPr lang="en-US" dirty="0" err="1" smtClean="0"/>
              <a:t>mogući</a:t>
            </a:r>
            <a:r>
              <a:rPr lang="en-US" dirty="0" smtClean="0"/>
              <a:t> </a:t>
            </a:r>
            <a:r>
              <a:rPr lang="en-US" dirty="0" err="1" smtClean="0"/>
              <a:t>ugled</a:t>
            </a:r>
            <a:r>
              <a:rPr lang="en-US" dirty="0" smtClean="0"/>
              <a:t> (</a:t>
            </a:r>
            <a:r>
              <a:rPr lang="en-US" dirty="0" err="1" smtClean="0"/>
              <a:t>rejting</a:t>
            </a:r>
            <a:r>
              <a:rPr lang="en-US" dirty="0" smtClean="0"/>
              <a:t> AAA). </a:t>
            </a:r>
            <a:endParaRPr lang="sr-Latn-BA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err="1" smtClean="0"/>
              <a:t>Kamata</a:t>
            </a:r>
            <a:r>
              <a:rPr lang="en-US" dirty="0" smtClean="0"/>
              <a:t> </a:t>
            </a:r>
            <a:r>
              <a:rPr lang="en-US" dirty="0" err="1" smtClean="0"/>
              <a:t>koju</a:t>
            </a:r>
            <a:r>
              <a:rPr lang="en-US" dirty="0" smtClean="0"/>
              <a:t> IBRD </a:t>
            </a:r>
            <a:r>
              <a:rPr lang="en-US" dirty="0" err="1" smtClean="0"/>
              <a:t>naplaćuje</a:t>
            </a:r>
            <a:r>
              <a:rPr lang="en-US" dirty="0" smtClean="0"/>
              <a:t> </a:t>
            </a:r>
            <a:r>
              <a:rPr lang="en-US" dirty="0" err="1" smtClean="0"/>
              <a:t>zemljama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od </a:t>
            </a:r>
            <a:r>
              <a:rPr lang="en-US" dirty="0" err="1" smtClean="0"/>
              <a:t>nje</a:t>
            </a:r>
            <a:r>
              <a:rPr lang="en-US" dirty="0" smtClean="0"/>
              <a:t> </a:t>
            </a:r>
            <a:r>
              <a:rPr lang="en-US" dirty="0" err="1" smtClean="0"/>
              <a:t>uzimaju</a:t>
            </a:r>
            <a:r>
              <a:rPr lang="sr-Latn-BA" dirty="0" smtClean="0"/>
              <a:t> </a:t>
            </a:r>
            <a:r>
              <a:rPr lang="en-US" dirty="0" err="1" smtClean="0"/>
              <a:t>zajam</a:t>
            </a:r>
            <a:r>
              <a:rPr lang="en-US" dirty="0" smtClean="0"/>
              <a:t> je, </a:t>
            </a:r>
            <a:r>
              <a:rPr lang="en-US" dirty="0" err="1" smtClean="0"/>
              <a:t>naravno</a:t>
            </a:r>
            <a:r>
              <a:rPr lang="en-US" dirty="0" smtClean="0"/>
              <a:t>, </a:t>
            </a:r>
            <a:r>
              <a:rPr lang="en-US" dirty="0" err="1" smtClean="0"/>
              <a:t>viša</a:t>
            </a:r>
            <a:r>
              <a:rPr lang="en-US" dirty="0" smtClean="0"/>
              <a:t>, </a:t>
            </a:r>
            <a:r>
              <a:rPr lang="en-US" dirty="0" err="1" smtClean="0"/>
              <a:t>ali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dalje</a:t>
            </a:r>
            <a:r>
              <a:rPr lang="en-US" dirty="0" smtClean="0"/>
              <a:t> </a:t>
            </a:r>
            <a:r>
              <a:rPr lang="en-US" dirty="0" err="1" smtClean="0"/>
              <a:t>povoljna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zaduživanje</a:t>
            </a:r>
            <a:r>
              <a:rPr lang="en-US" dirty="0" smtClean="0"/>
              <a:t>, a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zemlje</a:t>
            </a:r>
            <a:r>
              <a:rPr lang="en-US" dirty="0" smtClean="0"/>
              <a:t> u </a:t>
            </a:r>
            <a:r>
              <a:rPr lang="en-US" dirty="0" err="1" smtClean="0"/>
              <a:t>razvoju</a:t>
            </a:r>
            <a:r>
              <a:rPr lang="en-US" dirty="0" smtClean="0"/>
              <a:t> </a:t>
            </a:r>
            <a:r>
              <a:rPr lang="en-US" dirty="0" err="1" smtClean="0"/>
              <a:t>skoro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sr-Latn-BA" dirty="0" smtClean="0"/>
              <a:t> </a:t>
            </a:r>
            <a:r>
              <a:rPr lang="en-US" dirty="0" err="1" smtClean="0"/>
              <a:t>pravilu</a:t>
            </a:r>
            <a:r>
              <a:rPr lang="en-US" dirty="0" smtClean="0"/>
              <a:t> </a:t>
            </a:r>
            <a:r>
              <a:rPr lang="en-US" dirty="0" err="1" smtClean="0"/>
              <a:t>niža</a:t>
            </a:r>
            <a:r>
              <a:rPr lang="en-US" dirty="0" smtClean="0"/>
              <a:t> od one </a:t>
            </a:r>
            <a:r>
              <a:rPr lang="en-US" dirty="0" err="1" smtClean="0"/>
              <a:t>koju</a:t>
            </a:r>
            <a:r>
              <a:rPr lang="en-US" dirty="0" smtClean="0"/>
              <a:t> bi </a:t>
            </a:r>
            <a:r>
              <a:rPr lang="en-US" dirty="0" err="1" smtClean="0"/>
              <a:t>zemlje</a:t>
            </a:r>
            <a:r>
              <a:rPr lang="en-US" dirty="0" smtClean="0"/>
              <a:t> </a:t>
            </a:r>
            <a:r>
              <a:rPr lang="en-US" dirty="0" err="1" smtClean="0"/>
              <a:t>dobile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finansijskom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bi </a:t>
            </a:r>
            <a:r>
              <a:rPr lang="en-US" dirty="0" err="1" smtClean="0"/>
              <a:t>samostalno</a:t>
            </a:r>
            <a:r>
              <a:rPr lang="en-US" dirty="0" smtClean="0"/>
              <a:t> </a:t>
            </a:r>
            <a:r>
              <a:rPr lang="en-US" dirty="0" err="1" smtClean="0"/>
              <a:t>tražile</a:t>
            </a:r>
            <a:r>
              <a:rPr lang="sr-Latn-BA" dirty="0" smtClean="0"/>
              <a:t> </a:t>
            </a:r>
            <a:r>
              <a:rPr lang="en-US" dirty="0" err="1" smtClean="0"/>
              <a:t>zajam</a:t>
            </a:r>
            <a:r>
              <a:rPr lang="en-US" dirty="0" smtClean="0"/>
              <a:t>.</a:t>
            </a:r>
            <a:endParaRPr lang="sr-Latn-BA" dirty="0" smtClean="0"/>
          </a:p>
          <a:p>
            <a:endParaRPr lang="en-US" dirty="0" smtClean="0"/>
          </a:p>
          <a:p>
            <a:r>
              <a:rPr lang="en-US" dirty="0" err="1" smtClean="0"/>
              <a:t>Organi</a:t>
            </a:r>
            <a:r>
              <a:rPr lang="en-US" dirty="0" smtClean="0"/>
              <a:t> IBRD </a:t>
            </a:r>
            <a:r>
              <a:rPr lang="en-US" dirty="0" err="1" smtClean="0"/>
              <a:t>su</a:t>
            </a:r>
            <a:r>
              <a:rPr lang="en-US" dirty="0" smtClean="0"/>
              <a:t>: </a:t>
            </a:r>
            <a:endParaRPr lang="sr-Latn-BA" dirty="0" smtClean="0"/>
          </a:p>
          <a:p>
            <a:pPr lvl="1"/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 smtClean="0"/>
              <a:t>guvernera</a:t>
            </a:r>
            <a:r>
              <a:rPr lang="en-US" dirty="0" smtClean="0"/>
              <a:t> (</a:t>
            </a:r>
            <a:r>
              <a:rPr lang="en-US" dirty="0" err="1" smtClean="0"/>
              <a:t>čine</a:t>
            </a:r>
            <a:r>
              <a:rPr lang="en-US" dirty="0" smtClean="0"/>
              <a:t> </a:t>
            </a:r>
            <a:r>
              <a:rPr lang="en-US" dirty="0" err="1" smtClean="0"/>
              <a:t>ga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jedan</a:t>
            </a:r>
            <a:r>
              <a:rPr lang="en-US" dirty="0" smtClean="0"/>
              <a:t> </a:t>
            </a:r>
            <a:r>
              <a:rPr lang="en-US" dirty="0" err="1" smtClean="0"/>
              <a:t>predstavnik</a:t>
            </a:r>
            <a:r>
              <a:rPr lang="en-US" dirty="0" smtClean="0"/>
              <a:t> </a:t>
            </a:r>
            <a:r>
              <a:rPr lang="en-US" dirty="0" err="1" smtClean="0"/>
              <a:t>svake</a:t>
            </a:r>
            <a:r>
              <a:rPr lang="en-US" dirty="0" smtClean="0"/>
              <a:t> </a:t>
            </a:r>
            <a:r>
              <a:rPr lang="en-US" dirty="0" err="1" smtClean="0"/>
              <a:t>zemlje</a:t>
            </a:r>
            <a:r>
              <a:rPr lang="en-US" dirty="0" smtClean="0"/>
              <a:t> </a:t>
            </a:r>
            <a:r>
              <a:rPr lang="en-US" dirty="0" err="1" smtClean="0"/>
              <a:t>članice</a:t>
            </a:r>
            <a:r>
              <a:rPr lang="en-US" dirty="0" smtClean="0"/>
              <a:t>), </a:t>
            </a:r>
            <a:endParaRPr lang="sr-Latn-BA" dirty="0" smtClean="0"/>
          </a:p>
          <a:p>
            <a:pPr lvl="1"/>
            <a:r>
              <a:rPr lang="en-US" dirty="0" err="1" smtClean="0"/>
              <a:t>Odbor</a:t>
            </a:r>
            <a:r>
              <a:rPr lang="sr-Latn-BA" dirty="0" smtClean="0"/>
              <a:t> </a:t>
            </a:r>
            <a:r>
              <a:rPr lang="en-US" dirty="0" err="1" smtClean="0"/>
              <a:t>izvršnih</a:t>
            </a:r>
            <a:r>
              <a:rPr lang="en-US" dirty="0" smtClean="0"/>
              <a:t> </a:t>
            </a:r>
            <a:r>
              <a:rPr lang="en-US" dirty="0" err="1" smtClean="0"/>
              <a:t>direktora</a:t>
            </a:r>
            <a:r>
              <a:rPr lang="en-US" dirty="0" smtClean="0"/>
              <a:t> (</a:t>
            </a:r>
            <a:r>
              <a:rPr lang="en-US" dirty="0" err="1" smtClean="0"/>
              <a:t>čine</a:t>
            </a:r>
            <a:r>
              <a:rPr lang="en-US" dirty="0" smtClean="0"/>
              <a:t> </a:t>
            </a:r>
            <a:r>
              <a:rPr lang="en-US" dirty="0" err="1" smtClean="0"/>
              <a:t>ga</a:t>
            </a:r>
            <a:r>
              <a:rPr lang="en-US" dirty="0" smtClean="0"/>
              <a:t> 24 </a:t>
            </a:r>
            <a:r>
              <a:rPr lang="en-US" dirty="0" err="1" smtClean="0"/>
              <a:t>direktora</a:t>
            </a:r>
            <a:r>
              <a:rPr lang="en-US" dirty="0" smtClean="0"/>
              <a:t>)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endParaRPr lang="sr-Latn-BA" dirty="0" smtClean="0"/>
          </a:p>
          <a:p>
            <a:pPr lvl="1"/>
            <a:r>
              <a:rPr lang="en-US" dirty="0" err="1" smtClean="0"/>
              <a:t>Preds</a:t>
            </a:r>
            <a:r>
              <a:rPr lang="sr-Latn-BA" dirty="0" smtClean="0"/>
              <a:t>j</a:t>
            </a:r>
            <a:r>
              <a:rPr lang="en-US" dirty="0" err="1" smtClean="0"/>
              <a:t>ednik</a:t>
            </a:r>
            <a:r>
              <a:rPr lang="en-US" dirty="0" smtClean="0"/>
              <a:t>. </a:t>
            </a:r>
            <a:endParaRPr lang="sr-Latn-BA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Po </a:t>
            </a:r>
            <a:r>
              <a:rPr lang="en-US" dirty="0" err="1" smtClean="0"/>
              <a:t>neformalnom</a:t>
            </a:r>
            <a:r>
              <a:rPr lang="en-US" dirty="0" smtClean="0"/>
              <a:t>, </a:t>
            </a:r>
            <a:r>
              <a:rPr lang="en-US" dirty="0" err="1" smtClean="0"/>
              <a:t>ali</a:t>
            </a:r>
            <a:r>
              <a:rPr lang="en-US" dirty="0" smtClean="0"/>
              <a:t> do </a:t>
            </a:r>
            <a:r>
              <a:rPr lang="en-US" dirty="0" err="1" smtClean="0"/>
              <a:t>sada</a:t>
            </a:r>
            <a:r>
              <a:rPr lang="en-US" dirty="0" smtClean="0"/>
              <a:t> </a:t>
            </a:r>
            <a:r>
              <a:rPr lang="en-US" dirty="0" err="1" smtClean="0"/>
              <a:t>dosl</a:t>
            </a:r>
            <a:r>
              <a:rPr lang="sr-Latn-BA" dirty="0" smtClean="0"/>
              <a:t>j</a:t>
            </a:r>
            <a:r>
              <a:rPr lang="en-US" dirty="0" err="1" smtClean="0"/>
              <a:t>edno</a:t>
            </a:r>
            <a:r>
              <a:rPr lang="en-US" dirty="0" smtClean="0"/>
              <a:t> </a:t>
            </a:r>
            <a:r>
              <a:rPr lang="en-US" dirty="0" err="1" smtClean="0"/>
              <a:t>sprovođenom</a:t>
            </a:r>
            <a:r>
              <a:rPr lang="en-US" dirty="0" smtClean="0"/>
              <a:t> </a:t>
            </a:r>
            <a:r>
              <a:rPr lang="en-US" dirty="0" err="1" smtClean="0"/>
              <a:t>dogovoru</a:t>
            </a:r>
            <a:r>
              <a:rPr lang="en-US" dirty="0" smtClean="0"/>
              <a:t>, </a:t>
            </a:r>
            <a:r>
              <a:rPr lang="en-US" dirty="0" err="1" smtClean="0"/>
              <a:t>preds</a:t>
            </a:r>
            <a:r>
              <a:rPr lang="sr-Latn-BA" dirty="0" smtClean="0"/>
              <a:t>j</a:t>
            </a:r>
            <a:r>
              <a:rPr lang="en-US" dirty="0" err="1" smtClean="0"/>
              <a:t>ednik</a:t>
            </a:r>
            <a:r>
              <a:rPr lang="en-US" dirty="0" smtClean="0"/>
              <a:t> IBRD je </a:t>
            </a:r>
            <a:r>
              <a:rPr lang="en-US" dirty="0" err="1" smtClean="0"/>
              <a:t>uv</a:t>
            </a:r>
            <a:r>
              <a:rPr lang="sr-Latn-BA" dirty="0" smtClean="0"/>
              <a:t>ij</a:t>
            </a:r>
            <a:r>
              <a:rPr lang="en-US" dirty="0" err="1" smtClean="0"/>
              <a:t>ek</a:t>
            </a:r>
            <a:r>
              <a:rPr lang="en-US" dirty="0" smtClean="0"/>
              <a:t> </a:t>
            </a:r>
            <a:r>
              <a:rPr lang="en-US" dirty="0" err="1" smtClean="0"/>
              <a:t>Amerikanac</a:t>
            </a:r>
            <a:r>
              <a:rPr lang="en-US" dirty="0" smtClean="0"/>
              <a:t>, a </a:t>
            </a:r>
            <a:r>
              <a:rPr lang="en-US" dirty="0" err="1" smtClean="0"/>
              <a:t>Direktor</a:t>
            </a:r>
            <a:r>
              <a:rPr lang="en-US" dirty="0" smtClean="0"/>
              <a:t> MMF </a:t>
            </a:r>
            <a:r>
              <a:rPr lang="en-US" dirty="0" err="1" smtClean="0"/>
              <a:t>Evropljanin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7086600" cy="6629400"/>
          </a:xfrm>
        </p:spPr>
        <p:txBody>
          <a:bodyPr>
            <a:normAutofit/>
          </a:bodyPr>
          <a:lstStyle/>
          <a:p>
            <a:r>
              <a:rPr lang="en-US" dirty="0" smtClean="0"/>
              <a:t>IBRD </a:t>
            </a:r>
            <a:r>
              <a:rPr lang="en-US" dirty="0" err="1" smtClean="0"/>
              <a:t>odobrava</a:t>
            </a:r>
            <a:r>
              <a:rPr lang="en-US" dirty="0" smtClean="0"/>
              <a:t> </a:t>
            </a:r>
            <a:r>
              <a:rPr lang="en-US" dirty="0" err="1" smtClean="0"/>
              <a:t>kredite</a:t>
            </a:r>
            <a:r>
              <a:rPr lang="en-US" dirty="0" smtClean="0"/>
              <a:t> </a:t>
            </a:r>
            <a:r>
              <a:rPr lang="en-US" dirty="0" err="1" smtClean="0"/>
              <a:t>vladama</a:t>
            </a:r>
            <a:r>
              <a:rPr lang="en-US" dirty="0" smtClean="0"/>
              <a:t> </a:t>
            </a:r>
            <a:r>
              <a:rPr lang="en-US" dirty="0" err="1" smtClean="0"/>
              <a:t>zemalja</a:t>
            </a:r>
            <a:r>
              <a:rPr lang="en-US" dirty="0" smtClean="0"/>
              <a:t> </a:t>
            </a:r>
            <a:r>
              <a:rPr lang="en-US" dirty="0" err="1" smtClean="0"/>
              <a:t>članica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preduzećima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bankama</a:t>
            </a:r>
            <a:r>
              <a:rPr lang="en-US" dirty="0" smtClean="0"/>
              <a:t>, </a:t>
            </a:r>
            <a:r>
              <a:rPr lang="en-US" dirty="0" err="1" smtClean="0"/>
              <a:t>ali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uz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obaveznu</a:t>
            </a:r>
            <a:r>
              <a:rPr lang="sr-Latn-BA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državnu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garanciju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(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znači</a:t>
            </a:r>
            <a:r>
              <a:rPr lang="en-US" dirty="0" smtClean="0"/>
              <a:t> da </a:t>
            </a:r>
            <a:r>
              <a:rPr lang="en-US" dirty="0" err="1" smtClean="0"/>
              <a:t>će</a:t>
            </a:r>
            <a:r>
              <a:rPr lang="en-US" dirty="0" smtClean="0"/>
              <a:t> </a:t>
            </a:r>
            <a:r>
              <a:rPr lang="en-US" dirty="0" err="1" smtClean="0"/>
              <a:t>država</a:t>
            </a:r>
            <a:r>
              <a:rPr lang="en-US" dirty="0" smtClean="0"/>
              <a:t> </a:t>
            </a:r>
            <a:r>
              <a:rPr lang="en-US" dirty="0" err="1" smtClean="0"/>
              <a:t>preuzeti</a:t>
            </a:r>
            <a:r>
              <a:rPr lang="en-US" dirty="0" smtClean="0"/>
              <a:t> </a:t>
            </a:r>
            <a:r>
              <a:rPr lang="en-US" dirty="0" err="1" smtClean="0"/>
              <a:t>obavezu</a:t>
            </a:r>
            <a:r>
              <a:rPr lang="en-US" dirty="0" smtClean="0"/>
              <a:t> </a:t>
            </a:r>
            <a:r>
              <a:rPr lang="en-US" dirty="0" err="1" smtClean="0"/>
              <a:t>vraćanja</a:t>
            </a:r>
            <a:r>
              <a:rPr lang="en-US" dirty="0" smtClean="0"/>
              <a:t> </a:t>
            </a:r>
            <a:r>
              <a:rPr lang="en-US" dirty="0" err="1" smtClean="0"/>
              <a:t>kredita</a:t>
            </a:r>
            <a:r>
              <a:rPr lang="en-US" dirty="0" smtClean="0"/>
              <a:t>,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preduzeće</a:t>
            </a:r>
            <a:r>
              <a:rPr lang="sr-Latn-BA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banka</a:t>
            </a:r>
            <a:r>
              <a:rPr lang="en-US" dirty="0" smtClean="0"/>
              <a:t> </a:t>
            </a:r>
            <a:r>
              <a:rPr lang="en-US" dirty="0" err="1" smtClean="0"/>
              <a:t>dužnik</a:t>
            </a:r>
            <a:r>
              <a:rPr lang="en-US" dirty="0" smtClean="0"/>
              <a:t> ne </a:t>
            </a:r>
            <a:r>
              <a:rPr lang="en-US" dirty="0" err="1" smtClean="0"/>
              <a:t>budu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to </a:t>
            </a:r>
            <a:r>
              <a:rPr lang="en-US" dirty="0" err="1" smtClean="0"/>
              <a:t>sposobni</a:t>
            </a:r>
            <a:r>
              <a:rPr lang="en-US" dirty="0" smtClean="0"/>
              <a:t>). </a:t>
            </a:r>
            <a:endParaRPr lang="sr-Latn-BA" dirty="0" smtClean="0"/>
          </a:p>
          <a:p>
            <a:endParaRPr lang="sr-Latn-BA" i="1" dirty="0" smtClean="0"/>
          </a:p>
          <a:p>
            <a:r>
              <a:rPr lang="en-US" dirty="0" err="1" smtClean="0"/>
              <a:t>Krediti</a:t>
            </a:r>
            <a:r>
              <a:rPr lang="en-US" dirty="0" smtClean="0"/>
              <a:t> se </a:t>
            </a:r>
            <a:r>
              <a:rPr lang="en-US" dirty="0" err="1" smtClean="0"/>
              <a:t>najčešće</a:t>
            </a:r>
            <a:r>
              <a:rPr lang="en-US" dirty="0" smtClean="0"/>
              <a:t> </a:t>
            </a:r>
            <a:r>
              <a:rPr lang="en-US" dirty="0" err="1" smtClean="0"/>
              <a:t>odobravaju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rok</a:t>
            </a:r>
            <a:r>
              <a:rPr lang="en-US" dirty="0" smtClean="0"/>
              <a:t> od 15 do 20</a:t>
            </a:r>
            <a:r>
              <a:rPr lang="sr-Latn-BA" dirty="0" smtClean="0"/>
              <a:t> </a:t>
            </a:r>
            <a:r>
              <a:rPr lang="en-US" dirty="0" err="1" smtClean="0"/>
              <a:t>godina</a:t>
            </a:r>
            <a:r>
              <a:rPr lang="en-US" dirty="0" smtClean="0"/>
              <a:t>,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počekom</a:t>
            </a:r>
            <a:r>
              <a:rPr lang="en-US" dirty="0" smtClean="0"/>
              <a:t> (</a:t>
            </a:r>
            <a:r>
              <a:rPr lang="en-US" dirty="0" err="1" smtClean="0"/>
              <a:t>grejs</a:t>
            </a:r>
            <a:r>
              <a:rPr lang="en-US" dirty="0" smtClean="0"/>
              <a:t> </a:t>
            </a:r>
            <a:r>
              <a:rPr lang="en-US" dirty="0" err="1" smtClean="0"/>
              <a:t>periodom</a:t>
            </a:r>
            <a:r>
              <a:rPr lang="en-US" dirty="0" smtClean="0"/>
              <a:t>) od 3 do 5 </a:t>
            </a:r>
            <a:r>
              <a:rPr lang="en-US" dirty="0" err="1" smtClean="0"/>
              <a:t>godina</a:t>
            </a:r>
            <a:r>
              <a:rPr lang="en-US" dirty="0" smtClean="0"/>
              <a:t>.</a:t>
            </a:r>
            <a:endParaRPr lang="sr-Latn-BA" dirty="0" smtClean="0"/>
          </a:p>
          <a:p>
            <a:endParaRPr lang="sr-Latn-BA" dirty="0" smtClean="0"/>
          </a:p>
          <a:p>
            <a:r>
              <a:rPr lang="en-US" dirty="0" smtClean="0"/>
              <a:t>U </a:t>
            </a:r>
            <a:r>
              <a:rPr lang="en-US" dirty="0" err="1" smtClean="0"/>
              <a:t>finansiranju</a:t>
            </a:r>
            <a:r>
              <a:rPr lang="en-US" dirty="0" smtClean="0"/>
              <a:t> </a:t>
            </a:r>
            <a:r>
              <a:rPr lang="en-US" dirty="0" err="1" smtClean="0"/>
              <a:t>konkretnog</a:t>
            </a:r>
            <a:r>
              <a:rPr lang="en-US" dirty="0" smtClean="0"/>
              <a:t> </a:t>
            </a:r>
            <a:r>
              <a:rPr lang="en-US" dirty="0" err="1" smtClean="0"/>
              <a:t>projekta</a:t>
            </a:r>
            <a:r>
              <a:rPr lang="en-US" dirty="0" smtClean="0"/>
              <a:t>,</a:t>
            </a:r>
            <a:r>
              <a:rPr lang="sr-Latn-BA" dirty="0" smtClean="0"/>
              <a:t> </a:t>
            </a:r>
            <a:r>
              <a:rPr lang="en-US" dirty="0" smtClean="0"/>
              <a:t>IBRD </a:t>
            </a:r>
            <a:r>
              <a:rPr lang="en-US" dirty="0" err="1" smtClean="0"/>
              <a:t>učestvuje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maksimalno</a:t>
            </a:r>
            <a:r>
              <a:rPr lang="en-US" dirty="0" smtClean="0"/>
              <a:t> 50% </a:t>
            </a:r>
            <a:r>
              <a:rPr lang="en-US" dirty="0" err="1" smtClean="0"/>
              <a:t>ukupno</a:t>
            </a:r>
            <a:r>
              <a:rPr lang="en-US" dirty="0" smtClean="0"/>
              <a:t> </a:t>
            </a:r>
            <a:r>
              <a:rPr lang="en-US" dirty="0" err="1" smtClean="0"/>
              <a:t>potrebnih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. </a:t>
            </a:r>
            <a:r>
              <a:rPr lang="en-US" dirty="0" err="1" smtClean="0"/>
              <a:t>Uplata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 se </a:t>
            </a:r>
            <a:r>
              <a:rPr lang="en-US" dirty="0" err="1" smtClean="0"/>
              <a:t>vrši</a:t>
            </a:r>
            <a:r>
              <a:rPr lang="en-US" dirty="0" smtClean="0"/>
              <a:t> u</a:t>
            </a:r>
            <a:r>
              <a:rPr lang="sr-Latn-BA" dirty="0" smtClean="0"/>
              <a:t> </a:t>
            </a:r>
            <a:r>
              <a:rPr lang="en-US" dirty="0" err="1" smtClean="0"/>
              <a:t>tranšama</a:t>
            </a:r>
            <a:r>
              <a:rPr lang="en-US" dirty="0" smtClean="0"/>
              <a:t>, u </a:t>
            </a:r>
            <a:r>
              <a:rPr lang="en-US" dirty="0" err="1" smtClean="0"/>
              <a:t>skladu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kontinuiranim</a:t>
            </a:r>
            <a:r>
              <a:rPr lang="en-US" dirty="0" smtClean="0"/>
              <a:t> </a:t>
            </a:r>
            <a:r>
              <a:rPr lang="en-US" dirty="0" err="1" smtClean="0"/>
              <a:t>praćenjem</a:t>
            </a:r>
            <a:r>
              <a:rPr lang="en-US" dirty="0" smtClean="0"/>
              <a:t> </a:t>
            </a:r>
            <a:r>
              <a:rPr lang="en-US" dirty="0" err="1" smtClean="0"/>
              <a:t>realizacije</a:t>
            </a:r>
            <a:r>
              <a:rPr lang="en-US" dirty="0" smtClean="0"/>
              <a:t> </a:t>
            </a:r>
            <a:r>
              <a:rPr lang="en-US" dirty="0" err="1" smtClean="0"/>
              <a:t>projekta</a:t>
            </a:r>
            <a:r>
              <a:rPr lang="en-US" dirty="0" smtClean="0"/>
              <a:t>.</a:t>
            </a:r>
            <a:endParaRPr lang="sr-Latn-BA" dirty="0" smtClean="0"/>
          </a:p>
          <a:p>
            <a:endParaRPr lang="en-US" dirty="0" smtClean="0"/>
          </a:p>
          <a:p>
            <a:r>
              <a:rPr lang="en-US" i="1" dirty="0" smtClean="0"/>
              <a:t>IBRD </a:t>
            </a:r>
            <a:r>
              <a:rPr lang="en-US" i="1" dirty="0" err="1" smtClean="0"/>
              <a:t>odobrava</a:t>
            </a:r>
            <a:r>
              <a:rPr lang="en-US" i="1" dirty="0" smtClean="0"/>
              <a:t> dv</a:t>
            </a:r>
            <a:r>
              <a:rPr lang="sr-Latn-BA" i="1" dirty="0" smtClean="0"/>
              <a:t>ij</a:t>
            </a:r>
            <a:r>
              <a:rPr lang="en-US" i="1" dirty="0" smtClean="0"/>
              <a:t>e </a:t>
            </a:r>
            <a:r>
              <a:rPr lang="en-US" i="1" dirty="0" err="1" smtClean="0"/>
              <a:t>vrste</a:t>
            </a:r>
            <a:r>
              <a:rPr lang="en-US" i="1" dirty="0" smtClean="0"/>
              <a:t> </a:t>
            </a:r>
            <a:r>
              <a:rPr lang="en-US" i="1" dirty="0" err="1" smtClean="0"/>
              <a:t>zajmova</a:t>
            </a:r>
            <a:r>
              <a:rPr lang="en-US" i="1" dirty="0" smtClean="0"/>
              <a:t>:</a:t>
            </a:r>
            <a:endParaRPr lang="en-US" dirty="0" smtClean="0"/>
          </a:p>
          <a:p>
            <a:pPr lvl="1"/>
            <a:r>
              <a:rPr lang="en-US" dirty="0" smtClean="0"/>
              <a:t>- </a:t>
            </a:r>
            <a:r>
              <a:rPr lang="en-US" i="1" dirty="0" err="1" smtClean="0">
                <a:solidFill>
                  <a:srgbClr val="FF0000"/>
                </a:solidFill>
              </a:rPr>
              <a:t>investicione</a:t>
            </a:r>
            <a:r>
              <a:rPr lang="en-US" dirty="0" smtClean="0"/>
              <a:t>, </a:t>
            </a:r>
            <a:r>
              <a:rPr lang="en-US" dirty="0" err="1" smtClean="0"/>
              <a:t>kojima</a:t>
            </a:r>
            <a:r>
              <a:rPr lang="en-US" dirty="0" smtClean="0"/>
              <a:t> se </a:t>
            </a:r>
            <a:r>
              <a:rPr lang="en-US" dirty="0" err="1" smtClean="0"/>
              <a:t>finansiraju</a:t>
            </a:r>
            <a:r>
              <a:rPr lang="en-US" dirty="0" smtClean="0"/>
              <a:t> </a:t>
            </a:r>
            <a:r>
              <a:rPr lang="en-US" dirty="0" err="1" smtClean="0"/>
              <a:t>konkretni</a:t>
            </a:r>
            <a:r>
              <a:rPr lang="en-US" dirty="0" smtClean="0"/>
              <a:t> </a:t>
            </a:r>
            <a:r>
              <a:rPr lang="en-US" dirty="0" err="1" smtClean="0"/>
              <a:t>projekti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potpomaže</a:t>
            </a:r>
            <a:r>
              <a:rPr lang="en-US" dirty="0" smtClean="0"/>
              <a:t> IBRD </a:t>
            </a:r>
            <a:r>
              <a:rPr lang="sr-Latn-BA" dirty="0" smtClean="0"/>
              <a:t> </a:t>
            </a:r>
            <a:r>
              <a:rPr lang="en-US" dirty="0" err="1" smtClean="0"/>
              <a:t>i</a:t>
            </a:r>
            <a:endParaRPr lang="en-US" dirty="0" smtClean="0"/>
          </a:p>
          <a:p>
            <a:pPr lvl="1"/>
            <a:r>
              <a:rPr lang="en-US" dirty="0" smtClean="0"/>
              <a:t>- </a:t>
            </a:r>
            <a:r>
              <a:rPr lang="en-US" i="1" dirty="0" err="1" smtClean="0">
                <a:solidFill>
                  <a:srgbClr val="FF0000"/>
                </a:solidFill>
              </a:rPr>
              <a:t>razvojne</a:t>
            </a:r>
            <a:r>
              <a:rPr lang="en-US" i="1" dirty="0" smtClean="0"/>
              <a:t>,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nisu</a:t>
            </a:r>
            <a:r>
              <a:rPr lang="en-US" dirty="0" smtClean="0"/>
              <a:t> </a:t>
            </a:r>
            <a:r>
              <a:rPr lang="en-US" dirty="0" err="1" smtClean="0"/>
              <a:t>namenjeni</a:t>
            </a:r>
            <a:r>
              <a:rPr lang="en-US" dirty="0" smtClean="0"/>
              <a:t> </a:t>
            </a:r>
            <a:r>
              <a:rPr lang="en-US" dirty="0" err="1" smtClean="0"/>
              <a:t>konkretnim</a:t>
            </a:r>
            <a:r>
              <a:rPr lang="en-US" dirty="0" smtClean="0"/>
              <a:t> </a:t>
            </a:r>
            <a:r>
              <a:rPr lang="en-US" dirty="0" err="1" smtClean="0"/>
              <a:t>projektima</a:t>
            </a:r>
            <a:r>
              <a:rPr lang="en-US" dirty="0" smtClean="0"/>
              <a:t>, </a:t>
            </a:r>
            <a:r>
              <a:rPr lang="en-US" dirty="0" err="1" smtClean="0"/>
              <a:t>već</a:t>
            </a:r>
            <a:r>
              <a:rPr lang="en-US" dirty="0" smtClean="0"/>
              <a:t> </a:t>
            </a:r>
            <a:r>
              <a:rPr lang="en-US" dirty="0" err="1" smtClean="0"/>
              <a:t>opštem</a:t>
            </a:r>
            <a:r>
              <a:rPr lang="en-US" dirty="0" smtClean="0"/>
              <a:t> </a:t>
            </a:r>
            <a:r>
              <a:rPr lang="en-US" dirty="0" err="1" smtClean="0"/>
              <a:t>ekonomskom</a:t>
            </a:r>
            <a:r>
              <a:rPr lang="sr-Latn-BA" dirty="0" smtClean="0"/>
              <a:t> </a:t>
            </a:r>
            <a:r>
              <a:rPr lang="en-US" dirty="0" err="1" smtClean="0"/>
              <a:t>razvoju</a:t>
            </a:r>
            <a:r>
              <a:rPr lang="en-US" dirty="0" smtClean="0"/>
              <a:t> </a:t>
            </a:r>
            <a:r>
              <a:rPr lang="en-US" dirty="0" err="1" smtClean="0"/>
              <a:t>zemlje</a:t>
            </a:r>
            <a:r>
              <a:rPr lang="en-US" dirty="0" smtClean="0"/>
              <a:t> </a:t>
            </a:r>
            <a:r>
              <a:rPr lang="en-US" dirty="0" err="1" smtClean="0"/>
              <a:t>dužnika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2064"/>
            <a:ext cx="8305800" cy="914400"/>
          </a:xfrm>
        </p:spPr>
        <p:txBody>
          <a:bodyPr>
            <a:normAutofit fontScale="90000"/>
          </a:bodyPr>
          <a:lstStyle/>
          <a:p>
            <a:r>
              <a:rPr lang="en-US" sz="3600" b="1" dirty="0" err="1" smtClean="0"/>
              <a:t>Međunarodno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udruženje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za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razvoj</a:t>
            </a:r>
            <a:r>
              <a:rPr lang="en-US" sz="3600" b="1" dirty="0" smtClean="0"/>
              <a:t> (IDA)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7543800" cy="5562600"/>
          </a:xfrm>
        </p:spPr>
        <p:txBody>
          <a:bodyPr>
            <a:normAutofit/>
          </a:bodyPr>
          <a:lstStyle/>
          <a:p>
            <a:r>
              <a:rPr lang="en-US" dirty="0" err="1" smtClean="0"/>
              <a:t>Iako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uslovi</a:t>
            </a:r>
            <a:r>
              <a:rPr lang="en-US" dirty="0" smtClean="0"/>
              <a:t> </a:t>
            </a:r>
            <a:r>
              <a:rPr lang="en-US" dirty="0" err="1" smtClean="0"/>
              <a:t>kreditiranja</a:t>
            </a:r>
            <a:r>
              <a:rPr lang="en-US" dirty="0" smtClean="0"/>
              <a:t> IBRD </a:t>
            </a:r>
            <a:r>
              <a:rPr lang="en-US" dirty="0" err="1" smtClean="0"/>
              <a:t>povoljniji</a:t>
            </a:r>
            <a:r>
              <a:rPr lang="en-US" dirty="0" smtClean="0"/>
              <a:t> od </a:t>
            </a:r>
            <a:r>
              <a:rPr lang="en-US" dirty="0" err="1" smtClean="0"/>
              <a:t>komercijalnih</a:t>
            </a:r>
            <a:r>
              <a:rPr lang="en-US" dirty="0" smtClean="0"/>
              <a:t> (</a:t>
            </a:r>
            <a:r>
              <a:rPr lang="en-US" dirty="0" err="1" smtClean="0"/>
              <a:t>tj</a:t>
            </a:r>
            <a:r>
              <a:rPr lang="en-US" dirty="0" smtClean="0"/>
              <a:t>.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međunarodnom</a:t>
            </a:r>
            <a:r>
              <a:rPr lang="en-US" dirty="0" smtClean="0"/>
              <a:t> </a:t>
            </a:r>
            <a:r>
              <a:rPr lang="en-US" dirty="0" err="1" smtClean="0"/>
              <a:t>privatnom</a:t>
            </a:r>
            <a:r>
              <a:rPr lang="sr-Latn-BA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), </a:t>
            </a:r>
            <a:r>
              <a:rPr lang="en-US" dirty="0" err="1" smtClean="0"/>
              <a:t>najnerazvijenijim</a:t>
            </a:r>
            <a:r>
              <a:rPr lang="en-US" dirty="0" smtClean="0"/>
              <a:t> </a:t>
            </a:r>
            <a:r>
              <a:rPr lang="en-US" dirty="0" err="1" smtClean="0"/>
              <a:t>zemljama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takvi</a:t>
            </a:r>
            <a:r>
              <a:rPr lang="en-US" dirty="0" smtClean="0"/>
              <a:t> </a:t>
            </a:r>
            <a:r>
              <a:rPr lang="en-US" dirty="0" err="1" smtClean="0"/>
              <a:t>zajmovi</a:t>
            </a:r>
            <a:r>
              <a:rPr lang="en-US" dirty="0" smtClean="0"/>
              <a:t> </a:t>
            </a:r>
            <a:r>
              <a:rPr lang="en-US" dirty="0" err="1" smtClean="0"/>
              <a:t>skupi</a:t>
            </a:r>
            <a:r>
              <a:rPr lang="en-US" dirty="0" smtClean="0"/>
              <a:t>. </a:t>
            </a:r>
            <a:endParaRPr lang="sr-Latn-BA" dirty="0" smtClean="0"/>
          </a:p>
          <a:p>
            <a:endParaRPr lang="sr-Latn-BA" dirty="0"/>
          </a:p>
          <a:p>
            <a:r>
              <a:rPr lang="en-US" dirty="0" smtClean="0"/>
              <a:t>Da bi se </a:t>
            </a:r>
            <a:r>
              <a:rPr lang="en-US" dirty="0" err="1" smtClean="0"/>
              <a:t>omogućilo</a:t>
            </a:r>
            <a:r>
              <a:rPr lang="sr-Latn-BA" dirty="0" smtClean="0"/>
              <a:t> </a:t>
            </a:r>
            <a:r>
              <a:rPr lang="en-US" dirty="0" err="1" smtClean="0"/>
              <a:t>finansiranje</a:t>
            </a:r>
            <a:r>
              <a:rPr lang="en-US" dirty="0" smtClean="0"/>
              <a:t> </a:t>
            </a:r>
            <a:r>
              <a:rPr lang="en-US" dirty="0" err="1" smtClean="0"/>
              <a:t>ekonomskog</a:t>
            </a:r>
            <a:r>
              <a:rPr lang="en-US" dirty="0" smtClean="0"/>
              <a:t> </a:t>
            </a:r>
            <a:r>
              <a:rPr lang="en-US" dirty="0" err="1" smtClean="0"/>
              <a:t>razvoja</a:t>
            </a:r>
            <a:r>
              <a:rPr lang="en-US" dirty="0" smtClean="0"/>
              <a:t> </a:t>
            </a:r>
            <a:r>
              <a:rPr lang="en-US" i="1" dirty="0" err="1" smtClean="0"/>
              <a:t>najmanje</a:t>
            </a:r>
            <a:r>
              <a:rPr lang="en-US" i="1" dirty="0" smtClean="0"/>
              <a:t> </a:t>
            </a:r>
            <a:r>
              <a:rPr lang="en-US" i="1" dirty="0" err="1" smtClean="0"/>
              <a:t>razvijenih</a:t>
            </a:r>
            <a:r>
              <a:rPr lang="en-US" i="1" dirty="0" smtClean="0"/>
              <a:t> </a:t>
            </a:r>
            <a:r>
              <a:rPr lang="en-US" i="1" dirty="0" err="1" smtClean="0"/>
              <a:t>zemalja</a:t>
            </a:r>
            <a:r>
              <a:rPr lang="en-US" dirty="0" smtClean="0"/>
              <a:t>, 1960. </a:t>
            </a:r>
            <a:r>
              <a:rPr lang="en-US" dirty="0" err="1" smtClean="0"/>
              <a:t>godine</a:t>
            </a:r>
            <a:r>
              <a:rPr lang="en-US" dirty="0" smtClean="0"/>
              <a:t> je</a:t>
            </a:r>
            <a:r>
              <a:rPr lang="sr-Latn-BA" dirty="0" smtClean="0"/>
              <a:t> </a:t>
            </a:r>
            <a:r>
              <a:rPr lang="en-US" dirty="0" err="1" smtClean="0"/>
              <a:t>osnovano</a:t>
            </a:r>
            <a:r>
              <a:rPr lang="en-US" dirty="0" smtClean="0"/>
              <a:t> </a:t>
            </a:r>
            <a:r>
              <a:rPr lang="en-US" dirty="0" err="1" smtClean="0"/>
              <a:t>Međunarodno</a:t>
            </a:r>
            <a:r>
              <a:rPr lang="en-US" dirty="0" smtClean="0"/>
              <a:t> </a:t>
            </a:r>
            <a:r>
              <a:rPr lang="en-US" dirty="0" err="1" smtClean="0"/>
              <a:t>udruženje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razvoj</a:t>
            </a:r>
            <a:r>
              <a:rPr lang="en-US" dirty="0" smtClean="0"/>
              <a:t> (IDA),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afilijacija</a:t>
            </a:r>
            <a:r>
              <a:rPr lang="en-US" dirty="0" smtClean="0"/>
              <a:t> (</a:t>
            </a:r>
            <a:r>
              <a:rPr lang="en-US" dirty="0" err="1" smtClean="0"/>
              <a:t>ogranak</a:t>
            </a:r>
            <a:r>
              <a:rPr lang="en-US" dirty="0" smtClean="0"/>
              <a:t>) IBRD.</a:t>
            </a:r>
            <a:endParaRPr lang="sr-Latn-BA" dirty="0" smtClean="0"/>
          </a:p>
          <a:p>
            <a:endParaRPr lang="en-US" dirty="0" smtClean="0"/>
          </a:p>
          <a:p>
            <a:r>
              <a:rPr lang="en-US" i="1" dirty="0" err="1" smtClean="0"/>
              <a:t>Oblasti</a:t>
            </a:r>
            <a:r>
              <a:rPr lang="en-US" i="1" dirty="0" smtClean="0"/>
              <a:t> </a:t>
            </a:r>
            <a:r>
              <a:rPr lang="en-US" i="1" dirty="0" err="1" smtClean="0"/>
              <a:t>koje</a:t>
            </a:r>
            <a:r>
              <a:rPr lang="en-US" i="1" dirty="0" smtClean="0"/>
              <a:t> IDA </a:t>
            </a:r>
            <a:r>
              <a:rPr lang="en-US" i="1" dirty="0" err="1" smtClean="0"/>
              <a:t>finansira</a:t>
            </a:r>
            <a:r>
              <a:rPr lang="en-US" i="1" dirty="0" smtClean="0"/>
              <a:t> </a:t>
            </a:r>
            <a:r>
              <a:rPr lang="en-US" i="1" dirty="0" err="1" smtClean="0"/>
              <a:t>su</a:t>
            </a:r>
            <a:r>
              <a:rPr lang="en-US" i="1" dirty="0" smtClean="0"/>
              <a:t> </a:t>
            </a:r>
            <a:r>
              <a:rPr lang="en-US" i="1" dirty="0" err="1" smtClean="0"/>
              <a:t>slične</a:t>
            </a:r>
            <a:r>
              <a:rPr lang="en-US" i="1" dirty="0" smtClean="0"/>
              <a:t> </a:t>
            </a:r>
            <a:r>
              <a:rPr lang="en-US" i="1" dirty="0" err="1" smtClean="0"/>
              <a:t>onima</a:t>
            </a:r>
            <a:r>
              <a:rPr lang="en-US" i="1" dirty="0" smtClean="0"/>
              <a:t> </a:t>
            </a:r>
            <a:r>
              <a:rPr lang="en-US" i="1" dirty="0" err="1" smtClean="0"/>
              <a:t>koje</a:t>
            </a:r>
            <a:r>
              <a:rPr lang="en-US" i="1" dirty="0" smtClean="0"/>
              <a:t> </a:t>
            </a:r>
            <a:r>
              <a:rPr lang="en-US" i="1" dirty="0" err="1" smtClean="0"/>
              <a:t>finansira</a:t>
            </a:r>
            <a:r>
              <a:rPr lang="en-US" i="1" dirty="0" smtClean="0"/>
              <a:t> IBRD, </a:t>
            </a:r>
            <a:r>
              <a:rPr lang="en-US" i="1" dirty="0" err="1" smtClean="0"/>
              <a:t>ali</a:t>
            </a:r>
            <a:r>
              <a:rPr lang="en-US" i="1" dirty="0" smtClean="0"/>
              <a:t> </a:t>
            </a:r>
            <a:r>
              <a:rPr lang="en-US" i="1" dirty="0" err="1" smtClean="0"/>
              <a:t>su</a:t>
            </a:r>
            <a:r>
              <a:rPr lang="en-US" i="1" dirty="0" smtClean="0"/>
              <a:t> </a:t>
            </a:r>
            <a:r>
              <a:rPr lang="en-US" i="1" dirty="0" err="1" smtClean="0"/>
              <a:t>uslovi</a:t>
            </a:r>
            <a:r>
              <a:rPr lang="en-US" i="1" dirty="0" smtClean="0"/>
              <a:t> </a:t>
            </a:r>
            <a:r>
              <a:rPr lang="en-US" i="1" dirty="0" err="1" smtClean="0"/>
              <a:t>kreditiranja</a:t>
            </a:r>
            <a:r>
              <a:rPr lang="en-US" i="1" dirty="0" smtClean="0"/>
              <a:t> </a:t>
            </a:r>
            <a:r>
              <a:rPr lang="en-US" i="1" dirty="0" err="1" smtClean="0"/>
              <a:t>bolji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period </a:t>
            </a:r>
            <a:r>
              <a:rPr lang="en-US" dirty="0" err="1" smtClean="0"/>
              <a:t>otplate</a:t>
            </a:r>
            <a:r>
              <a:rPr lang="en-US" dirty="0" smtClean="0"/>
              <a:t> je </a:t>
            </a:r>
            <a:r>
              <a:rPr lang="en-US" dirty="0" err="1" smtClean="0"/>
              <a:t>duži</a:t>
            </a:r>
            <a:r>
              <a:rPr lang="en-US" dirty="0" smtClean="0"/>
              <a:t> (35 do 40 </a:t>
            </a:r>
            <a:r>
              <a:rPr lang="en-US" dirty="0" err="1" smtClean="0"/>
              <a:t>godina</a:t>
            </a:r>
            <a:r>
              <a:rPr lang="en-US" dirty="0" smtClean="0"/>
              <a:t>), </a:t>
            </a:r>
            <a:r>
              <a:rPr lang="en-US" dirty="0" err="1" smtClean="0"/>
              <a:t>grejs</a:t>
            </a:r>
            <a:r>
              <a:rPr lang="en-US" dirty="0" smtClean="0"/>
              <a:t> period </a:t>
            </a:r>
            <a:r>
              <a:rPr lang="en-US" dirty="0" err="1" smtClean="0"/>
              <a:t>duži</a:t>
            </a:r>
            <a:r>
              <a:rPr lang="en-US" dirty="0" smtClean="0"/>
              <a:t> (5 do 10 </a:t>
            </a:r>
            <a:r>
              <a:rPr lang="en-US" dirty="0" err="1" smtClean="0"/>
              <a:t>godina</a:t>
            </a:r>
            <a:r>
              <a:rPr lang="en-US" dirty="0" smtClean="0"/>
              <a:t>), a </a:t>
            </a:r>
            <a:r>
              <a:rPr lang="en-US" dirty="0" err="1" smtClean="0"/>
              <a:t>kamatna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sr-Latn-BA" dirty="0" smtClean="0"/>
              <a:t> </a:t>
            </a:r>
            <a:r>
              <a:rPr lang="en-US" dirty="0" err="1" smtClean="0"/>
              <a:t>niža</a:t>
            </a:r>
            <a:r>
              <a:rPr lang="en-US" dirty="0" smtClean="0"/>
              <a:t>. </a:t>
            </a:r>
            <a:endParaRPr lang="sr-Latn-BA" dirty="0" smtClean="0"/>
          </a:p>
          <a:p>
            <a:pPr lvl="1"/>
            <a:r>
              <a:rPr lang="sr-Latn-BA" dirty="0" smtClean="0"/>
              <a:t>u</a:t>
            </a:r>
            <a:r>
              <a:rPr lang="en-US" dirty="0" smtClean="0"/>
              <a:t> </a:t>
            </a:r>
            <a:r>
              <a:rPr lang="en-US" dirty="0" err="1" smtClean="0"/>
              <a:t>najvećem</a:t>
            </a:r>
            <a:r>
              <a:rPr lang="en-US" dirty="0" smtClean="0"/>
              <a:t> </a:t>
            </a:r>
            <a:r>
              <a:rPr lang="en-US" dirty="0" err="1" smtClean="0"/>
              <a:t>broju</a:t>
            </a:r>
            <a:r>
              <a:rPr lang="en-US" dirty="0" smtClean="0"/>
              <a:t> </a:t>
            </a:r>
            <a:r>
              <a:rPr lang="en-US" dirty="0" err="1" smtClean="0"/>
              <a:t>slučajeva</a:t>
            </a:r>
            <a:r>
              <a:rPr lang="en-US" dirty="0" smtClean="0"/>
              <a:t>, </a:t>
            </a:r>
            <a:r>
              <a:rPr lang="en-US" dirty="0" err="1" smtClean="0"/>
              <a:t>krediti</a:t>
            </a:r>
            <a:r>
              <a:rPr lang="en-US" dirty="0" smtClean="0"/>
              <a:t> IDA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i="1" dirty="0" err="1" smtClean="0"/>
              <a:t>beskamatni</a:t>
            </a:r>
            <a:r>
              <a:rPr lang="en-US" dirty="0" smtClean="0"/>
              <a:t>, </a:t>
            </a:r>
            <a:r>
              <a:rPr lang="en-US" dirty="0" err="1" smtClean="0"/>
              <a:t>tj</a:t>
            </a:r>
            <a:r>
              <a:rPr lang="en-US" dirty="0" smtClean="0"/>
              <a:t>. </a:t>
            </a:r>
            <a:r>
              <a:rPr lang="en-US" dirty="0" err="1" smtClean="0"/>
              <a:t>plaća</a:t>
            </a:r>
            <a:r>
              <a:rPr lang="en-US" dirty="0" smtClean="0"/>
              <a:t> se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 smtClean="0"/>
              <a:t>trošak</a:t>
            </a:r>
            <a:r>
              <a:rPr lang="en-US" dirty="0" smtClean="0"/>
              <a:t> </a:t>
            </a:r>
            <a:r>
              <a:rPr lang="en-US" dirty="0" err="1" smtClean="0"/>
              <a:t>obrade</a:t>
            </a:r>
            <a:r>
              <a:rPr lang="sr-Latn-BA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niska</a:t>
            </a:r>
            <a:r>
              <a:rPr lang="en-US" dirty="0" smtClean="0"/>
              <a:t> </a:t>
            </a:r>
            <a:r>
              <a:rPr lang="en-US" dirty="0" err="1" smtClean="0"/>
              <a:t>provizija</a:t>
            </a:r>
            <a:r>
              <a:rPr lang="en-US" dirty="0" smtClean="0"/>
              <a:t>. </a:t>
            </a:r>
            <a:endParaRPr lang="sr-Latn-BA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762000"/>
            <a:ext cx="6324600" cy="5638800"/>
          </a:xfrm>
        </p:spPr>
        <p:txBody>
          <a:bodyPr>
            <a:normAutofit/>
          </a:bodyPr>
          <a:lstStyle/>
          <a:p>
            <a:r>
              <a:rPr lang="en-US" dirty="0" smtClean="0"/>
              <a:t>Da bi </a:t>
            </a:r>
            <a:r>
              <a:rPr lang="en-US" dirty="0" err="1" smtClean="0"/>
              <a:t>zemlja</a:t>
            </a:r>
            <a:r>
              <a:rPr lang="en-US" dirty="0" smtClean="0"/>
              <a:t> </a:t>
            </a:r>
            <a:r>
              <a:rPr lang="en-US" dirty="0" err="1" smtClean="0"/>
              <a:t>dobila</a:t>
            </a:r>
            <a:r>
              <a:rPr lang="en-US" dirty="0" smtClean="0"/>
              <a:t> </a:t>
            </a:r>
            <a:r>
              <a:rPr lang="en-US" dirty="0" err="1" smtClean="0"/>
              <a:t>kredit</a:t>
            </a:r>
            <a:r>
              <a:rPr lang="en-US" dirty="0" smtClean="0"/>
              <a:t> od IDA </a:t>
            </a:r>
            <a:r>
              <a:rPr lang="en-US" dirty="0" err="1" smtClean="0"/>
              <a:t>potrebno</a:t>
            </a:r>
            <a:r>
              <a:rPr lang="en-US" dirty="0" smtClean="0"/>
              <a:t> je da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tzv</a:t>
            </a:r>
            <a:r>
              <a:rPr lang="en-US" dirty="0" smtClean="0"/>
              <a:t>. </a:t>
            </a:r>
            <a:r>
              <a:rPr lang="en-US" dirty="0" smtClean="0">
                <a:solidFill>
                  <a:srgbClr val="FF0000"/>
                </a:solidFill>
              </a:rPr>
              <a:t>„IDA status“, </a:t>
            </a:r>
            <a:r>
              <a:rPr lang="en-US" dirty="0" err="1" smtClean="0"/>
              <a:t>tj</a:t>
            </a:r>
            <a:r>
              <a:rPr lang="en-US" dirty="0" smtClean="0"/>
              <a:t>. da </a:t>
            </a:r>
            <a:r>
              <a:rPr lang="en-US" dirty="0" err="1" smtClean="0"/>
              <a:t>spada</a:t>
            </a:r>
            <a:r>
              <a:rPr lang="en-US" dirty="0" smtClean="0"/>
              <a:t> u</a:t>
            </a:r>
            <a:r>
              <a:rPr lang="sr-Latn-BA" dirty="0" smtClean="0"/>
              <a:t> </a:t>
            </a:r>
            <a:r>
              <a:rPr lang="en-US" dirty="0" err="1" smtClean="0"/>
              <a:t>siromašne</a:t>
            </a:r>
            <a:r>
              <a:rPr lang="en-US" dirty="0" smtClean="0"/>
              <a:t> </a:t>
            </a:r>
            <a:r>
              <a:rPr lang="en-US" dirty="0" err="1" smtClean="0"/>
              <a:t>zemlje</a:t>
            </a:r>
            <a:r>
              <a:rPr lang="en-US" dirty="0" smtClean="0"/>
              <a:t>, </a:t>
            </a:r>
            <a:r>
              <a:rPr lang="en-US" dirty="0" err="1" smtClean="0"/>
              <a:t>tj</a:t>
            </a:r>
            <a:r>
              <a:rPr lang="en-US" dirty="0" smtClean="0"/>
              <a:t>. </a:t>
            </a:r>
            <a:r>
              <a:rPr lang="en-US" dirty="0" err="1" smtClean="0"/>
              <a:t>zemlje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niskim</a:t>
            </a:r>
            <a:r>
              <a:rPr lang="en-US" dirty="0" smtClean="0"/>
              <a:t> BDP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stanovniku</a:t>
            </a:r>
            <a:r>
              <a:rPr lang="en-US" dirty="0" smtClean="0"/>
              <a:t>. </a:t>
            </a:r>
            <a:endParaRPr lang="sr-Latn-BA" dirty="0" smtClean="0"/>
          </a:p>
          <a:p>
            <a:endParaRPr lang="sr-Latn-BA" dirty="0" smtClean="0"/>
          </a:p>
          <a:p>
            <a:r>
              <a:rPr lang="en-US" dirty="0" err="1" smtClean="0"/>
              <a:t>Prag</a:t>
            </a:r>
            <a:r>
              <a:rPr lang="en-US" dirty="0" smtClean="0"/>
              <a:t> </a:t>
            </a:r>
            <a:r>
              <a:rPr lang="en-US" dirty="0" err="1" smtClean="0"/>
              <a:t>siromaštva</a:t>
            </a:r>
            <a:r>
              <a:rPr lang="en-US" dirty="0" smtClean="0"/>
              <a:t> je </a:t>
            </a:r>
            <a:r>
              <a:rPr lang="en-US" dirty="0" err="1" smtClean="0"/>
              <a:t>određen</a:t>
            </a:r>
            <a:r>
              <a:rPr lang="en-US" dirty="0" smtClean="0"/>
              <a:t> BDP</a:t>
            </a:r>
            <a:r>
              <a:rPr lang="sr-Latn-BA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stanovniku</a:t>
            </a:r>
            <a:r>
              <a:rPr lang="sr-Latn-BA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trenutno</a:t>
            </a:r>
            <a:r>
              <a:rPr lang="en-US" dirty="0" smtClean="0"/>
              <a:t> </a:t>
            </a:r>
            <a:r>
              <a:rPr lang="en-US" dirty="0" err="1" smtClean="0"/>
              <a:t>iznosi</a:t>
            </a:r>
            <a:r>
              <a:rPr lang="en-US" dirty="0" smtClean="0"/>
              <a:t> </a:t>
            </a:r>
            <a:r>
              <a:rPr lang="en-US" dirty="0" err="1" smtClean="0"/>
              <a:t>oko</a:t>
            </a:r>
            <a:r>
              <a:rPr lang="en-US" dirty="0" smtClean="0"/>
              <a:t> 1000 </a:t>
            </a:r>
            <a:r>
              <a:rPr lang="en-US" dirty="0" err="1" smtClean="0"/>
              <a:t>dolara</a:t>
            </a:r>
            <a:r>
              <a:rPr lang="en-US" dirty="0" smtClean="0"/>
              <a:t>. </a:t>
            </a:r>
          </a:p>
          <a:p>
            <a:endParaRPr lang="sr-Latn-BA" dirty="0" smtClean="0"/>
          </a:p>
          <a:p>
            <a:r>
              <a:rPr lang="en-US" dirty="0" smtClean="0"/>
              <a:t>Da</a:t>
            </a:r>
            <a:r>
              <a:rPr lang="sr-Latn-BA" dirty="0" smtClean="0"/>
              <a:t> </a:t>
            </a:r>
            <a:r>
              <a:rPr lang="en-US" dirty="0" smtClean="0"/>
              <a:t>bi </a:t>
            </a:r>
            <a:r>
              <a:rPr lang="en-US" dirty="0" err="1" smtClean="0"/>
              <a:t>zemlja</a:t>
            </a:r>
            <a:r>
              <a:rPr lang="en-US" dirty="0" smtClean="0"/>
              <a:t> </a:t>
            </a:r>
            <a:r>
              <a:rPr lang="en-US" dirty="0" err="1" smtClean="0"/>
              <a:t>dobila</a:t>
            </a:r>
            <a:r>
              <a:rPr lang="en-US" dirty="0" smtClean="0"/>
              <a:t> </a:t>
            </a:r>
            <a:r>
              <a:rPr lang="en-US" dirty="0" err="1" smtClean="0"/>
              <a:t>kredit</a:t>
            </a:r>
            <a:r>
              <a:rPr lang="en-US" dirty="0" smtClean="0"/>
              <a:t> od IDA </a:t>
            </a:r>
            <a:r>
              <a:rPr lang="en-US" dirty="0" err="1" smtClean="0"/>
              <a:t>potrebno</a:t>
            </a:r>
            <a:r>
              <a:rPr lang="en-US" dirty="0" smtClean="0"/>
              <a:t> je </a:t>
            </a:r>
            <a:r>
              <a:rPr lang="en-US" dirty="0" err="1" smtClean="0"/>
              <a:t>još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da </a:t>
            </a:r>
            <a:r>
              <a:rPr lang="en-US" dirty="0" err="1" smtClean="0"/>
              <a:t>sprovodi</a:t>
            </a:r>
            <a:r>
              <a:rPr lang="en-US" dirty="0" smtClean="0"/>
              <a:t> m</a:t>
            </a:r>
            <a:r>
              <a:rPr lang="sr-Latn-BA" dirty="0" smtClean="0"/>
              <a:t>j</a:t>
            </a:r>
            <a:r>
              <a:rPr lang="en-US" dirty="0" smtClean="0"/>
              <a:t>ere </a:t>
            </a:r>
            <a:r>
              <a:rPr lang="en-US" dirty="0" err="1" smtClean="0"/>
              <a:t>ekonomske</a:t>
            </a:r>
            <a:r>
              <a:rPr lang="en-US" dirty="0" smtClean="0"/>
              <a:t> </a:t>
            </a:r>
            <a:r>
              <a:rPr lang="en-US" dirty="0" err="1" smtClean="0"/>
              <a:t>politike</a:t>
            </a:r>
            <a:r>
              <a:rPr lang="sr-Latn-BA" dirty="0" smtClean="0"/>
              <a:t> </a:t>
            </a:r>
            <a:r>
              <a:rPr lang="en-US" dirty="0" err="1" smtClean="0"/>
              <a:t>prethodno</a:t>
            </a:r>
            <a:r>
              <a:rPr lang="en-US" dirty="0" smtClean="0"/>
              <a:t> </a:t>
            </a:r>
            <a:r>
              <a:rPr lang="en-US" dirty="0" err="1" smtClean="0"/>
              <a:t>dogovorene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IDA </a:t>
            </a:r>
            <a:r>
              <a:rPr lang="en-US" dirty="0" err="1" smtClean="0"/>
              <a:t>i</a:t>
            </a:r>
            <a:r>
              <a:rPr lang="en-US" dirty="0" smtClean="0"/>
              <a:t> da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loš</a:t>
            </a:r>
            <a:r>
              <a:rPr lang="en-US" dirty="0" smtClean="0"/>
              <a:t> </a:t>
            </a:r>
            <a:r>
              <a:rPr lang="en-US" dirty="0" err="1" smtClean="0"/>
              <a:t>kreditni</a:t>
            </a:r>
            <a:r>
              <a:rPr lang="en-US" dirty="0" smtClean="0"/>
              <a:t> </a:t>
            </a:r>
            <a:r>
              <a:rPr lang="en-US" dirty="0" err="1" smtClean="0"/>
              <a:t>rejting</a:t>
            </a:r>
            <a:r>
              <a:rPr lang="en-US" dirty="0" smtClean="0"/>
              <a:t> </a:t>
            </a:r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 smtClean="0"/>
              <a:t>kojeg</a:t>
            </a:r>
            <a:r>
              <a:rPr lang="en-US" dirty="0" smtClean="0"/>
              <a:t> </a:t>
            </a:r>
            <a:r>
              <a:rPr lang="en-US" dirty="0" err="1" smtClean="0"/>
              <a:t>nema</a:t>
            </a:r>
            <a:r>
              <a:rPr lang="en-US" dirty="0" smtClean="0"/>
              <a:t> </a:t>
            </a:r>
            <a:r>
              <a:rPr lang="en-US" dirty="0" err="1" smtClean="0"/>
              <a:t>pristup</a:t>
            </a:r>
            <a:r>
              <a:rPr lang="sr-Latn-BA" dirty="0" smtClean="0"/>
              <a:t> </a:t>
            </a:r>
            <a:r>
              <a:rPr lang="en-US" dirty="0" err="1" smtClean="0"/>
              <a:t>međunarodnom</a:t>
            </a:r>
            <a:r>
              <a:rPr lang="en-US" dirty="0" smtClean="0"/>
              <a:t> </a:t>
            </a:r>
            <a:r>
              <a:rPr lang="en-US" dirty="0" err="1" smtClean="0"/>
              <a:t>finansijskom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617220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err="1" smtClean="0"/>
              <a:t>Međunarodna</a:t>
            </a:r>
            <a:r>
              <a:rPr lang="en-US" b="1" dirty="0" smtClean="0"/>
              <a:t> </a:t>
            </a:r>
            <a:r>
              <a:rPr lang="en-US" b="1" dirty="0" err="1" smtClean="0"/>
              <a:t>finansijska</a:t>
            </a:r>
            <a:r>
              <a:rPr lang="en-US" b="1" dirty="0" smtClean="0"/>
              <a:t> </a:t>
            </a:r>
            <a:r>
              <a:rPr lang="en-US" b="1" dirty="0" err="1" smtClean="0"/>
              <a:t>korporacija</a:t>
            </a:r>
            <a:r>
              <a:rPr lang="en-US" b="1" dirty="0" smtClean="0"/>
              <a:t> (IFC)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83560"/>
            <a:ext cx="7391400" cy="5074440"/>
          </a:xfrm>
        </p:spPr>
        <p:txBody>
          <a:bodyPr>
            <a:normAutofit/>
          </a:bodyPr>
          <a:lstStyle/>
          <a:p>
            <a:r>
              <a:rPr lang="en-US" i="1" dirty="0" err="1" smtClean="0"/>
              <a:t>Međunarodna</a:t>
            </a:r>
            <a:r>
              <a:rPr lang="en-US" i="1" dirty="0" smtClean="0"/>
              <a:t> </a:t>
            </a:r>
            <a:r>
              <a:rPr lang="en-US" i="1" dirty="0" err="1" smtClean="0"/>
              <a:t>finansijska</a:t>
            </a:r>
            <a:r>
              <a:rPr lang="en-US" i="1" dirty="0" smtClean="0"/>
              <a:t> </a:t>
            </a:r>
            <a:r>
              <a:rPr lang="en-US" i="1" dirty="0" err="1" smtClean="0"/>
              <a:t>korporacija</a:t>
            </a:r>
            <a:r>
              <a:rPr lang="en-US" i="1" dirty="0" smtClean="0"/>
              <a:t> (IFC) je </a:t>
            </a:r>
            <a:r>
              <a:rPr lang="en-US" i="1" dirty="0" err="1" smtClean="0"/>
              <a:t>osnovana</a:t>
            </a:r>
            <a:r>
              <a:rPr lang="en-US" i="1" dirty="0" smtClean="0"/>
              <a:t> </a:t>
            </a:r>
            <a:r>
              <a:rPr lang="en-US" i="1" dirty="0" err="1" smtClean="0"/>
              <a:t>kao</a:t>
            </a:r>
            <a:r>
              <a:rPr lang="en-US" i="1" dirty="0" smtClean="0"/>
              <a:t> </a:t>
            </a:r>
            <a:r>
              <a:rPr lang="en-US" i="1" dirty="0" err="1" smtClean="0"/>
              <a:t>afilijacija</a:t>
            </a:r>
            <a:r>
              <a:rPr lang="en-US" i="1" dirty="0" smtClean="0"/>
              <a:t> IBRD 1956. </a:t>
            </a:r>
            <a:r>
              <a:rPr lang="en-US" i="1" dirty="0" err="1" smtClean="0"/>
              <a:t>godine</a:t>
            </a:r>
            <a:r>
              <a:rPr lang="en-US" i="1" dirty="0" smtClean="0"/>
              <a:t>, </a:t>
            </a:r>
            <a:r>
              <a:rPr lang="en-US" i="1" dirty="0" err="1" smtClean="0"/>
              <a:t>sa</a:t>
            </a:r>
            <a:r>
              <a:rPr lang="sr-Latn-BA" i="1" dirty="0" smtClean="0"/>
              <a:t> </a:t>
            </a:r>
            <a:r>
              <a:rPr lang="en-US" i="1" dirty="0" err="1" smtClean="0"/>
              <a:t>ciljem</a:t>
            </a:r>
            <a:r>
              <a:rPr lang="en-US" i="1" dirty="0" smtClean="0"/>
              <a:t> da </a:t>
            </a:r>
            <a:r>
              <a:rPr lang="en-US" b="1" i="1" dirty="0" err="1" smtClean="0"/>
              <a:t>promoviše</a:t>
            </a:r>
            <a:r>
              <a:rPr lang="en-US" b="1" i="1" dirty="0" smtClean="0"/>
              <a:t> </a:t>
            </a:r>
            <a:r>
              <a:rPr lang="en-US" b="1" i="1" dirty="0" err="1" smtClean="0"/>
              <a:t>razvoj</a:t>
            </a:r>
            <a:r>
              <a:rPr lang="en-US" b="1" i="1" dirty="0" smtClean="0"/>
              <a:t> </a:t>
            </a:r>
            <a:r>
              <a:rPr lang="en-US" b="1" i="1" dirty="0" err="1" smtClean="0"/>
              <a:t>i</a:t>
            </a:r>
            <a:r>
              <a:rPr lang="en-US" b="1" i="1" dirty="0" smtClean="0"/>
              <a:t> </a:t>
            </a:r>
            <a:r>
              <a:rPr lang="en-US" b="1" i="1" dirty="0" err="1" smtClean="0"/>
              <a:t>investicije</a:t>
            </a:r>
            <a:r>
              <a:rPr lang="en-US" b="1" i="1" dirty="0" smtClean="0"/>
              <a:t> </a:t>
            </a:r>
            <a:r>
              <a:rPr lang="en-US" b="1" i="1" dirty="0" err="1" smtClean="0"/>
              <a:t>privatnog</a:t>
            </a:r>
            <a:r>
              <a:rPr lang="en-US" b="1" i="1" dirty="0" smtClean="0"/>
              <a:t> </a:t>
            </a:r>
            <a:r>
              <a:rPr lang="en-US" b="1" i="1" dirty="0" err="1" smtClean="0"/>
              <a:t>sektora</a:t>
            </a:r>
            <a:r>
              <a:rPr lang="en-US" b="1" i="1" dirty="0" smtClean="0"/>
              <a:t> </a:t>
            </a:r>
            <a:r>
              <a:rPr lang="en-US" b="1" i="1" dirty="0" err="1" smtClean="0"/>
              <a:t>zemalja</a:t>
            </a:r>
            <a:r>
              <a:rPr lang="en-US" b="1" i="1" dirty="0" smtClean="0"/>
              <a:t> u </a:t>
            </a:r>
            <a:r>
              <a:rPr lang="en-US" b="1" i="1" dirty="0" err="1" smtClean="0"/>
              <a:t>razvoju</a:t>
            </a:r>
            <a:r>
              <a:rPr lang="en-US" b="1" dirty="0" smtClean="0"/>
              <a:t>.</a:t>
            </a:r>
            <a:endParaRPr lang="sr-Latn-BA" b="1" dirty="0" smtClean="0"/>
          </a:p>
          <a:p>
            <a:endParaRPr lang="en-US" b="1" dirty="0" smtClean="0"/>
          </a:p>
          <a:p>
            <a:r>
              <a:rPr lang="en-US" dirty="0" err="1" smtClean="0"/>
              <a:t>Svoj</a:t>
            </a:r>
            <a:r>
              <a:rPr lang="en-US" dirty="0" smtClean="0"/>
              <a:t> </a:t>
            </a:r>
            <a:r>
              <a:rPr lang="en-US" dirty="0" err="1" smtClean="0"/>
              <a:t>cilj</a:t>
            </a:r>
            <a:r>
              <a:rPr lang="en-US" dirty="0" smtClean="0"/>
              <a:t> IFC </a:t>
            </a:r>
            <a:r>
              <a:rPr lang="en-US" dirty="0" err="1" smtClean="0"/>
              <a:t>ostvaruje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tri </a:t>
            </a:r>
            <a:r>
              <a:rPr lang="en-US" dirty="0" err="1" smtClean="0"/>
              <a:t>načina</a:t>
            </a:r>
            <a:r>
              <a:rPr lang="en-US" dirty="0" smtClean="0"/>
              <a:t>:</a:t>
            </a:r>
          </a:p>
          <a:p>
            <a:pPr lvl="1"/>
            <a:r>
              <a:rPr lang="en-US" sz="2000" i="1" dirty="0" err="1" smtClean="0">
                <a:solidFill>
                  <a:srgbClr val="FF0000"/>
                </a:solidFill>
              </a:rPr>
              <a:t>finansiranjem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</a:rPr>
              <a:t>privatnih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</a:rPr>
              <a:t>preduzeća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/</a:t>
            </a:r>
            <a:r>
              <a:rPr lang="en-US" sz="2000" dirty="0" err="1" smtClean="0"/>
              <a:t>ili</a:t>
            </a:r>
            <a:r>
              <a:rPr lang="en-US" sz="2000" dirty="0" smtClean="0"/>
              <a:t> </a:t>
            </a:r>
            <a:r>
              <a:rPr lang="en-US" sz="2000" dirty="0" err="1" smtClean="0"/>
              <a:t>finansiranjem</a:t>
            </a:r>
            <a:r>
              <a:rPr lang="en-US" sz="2000" dirty="0" smtClean="0"/>
              <a:t> </a:t>
            </a:r>
            <a:r>
              <a:rPr lang="en-US" sz="2000" dirty="0" err="1" smtClean="0"/>
              <a:t>projekata</a:t>
            </a:r>
            <a:r>
              <a:rPr lang="en-US" sz="2000" dirty="0" smtClean="0"/>
              <a:t> </a:t>
            </a:r>
            <a:r>
              <a:rPr lang="en-US" sz="2000" dirty="0" err="1" smtClean="0"/>
              <a:t>razvoja</a:t>
            </a:r>
            <a:r>
              <a:rPr lang="en-US" sz="2000" dirty="0" smtClean="0"/>
              <a:t> </a:t>
            </a:r>
            <a:r>
              <a:rPr lang="en-US" sz="2000" dirty="0" err="1" smtClean="0"/>
              <a:t>privatnog</a:t>
            </a:r>
            <a:r>
              <a:rPr lang="sr-Latn-BA" sz="2000" dirty="0" smtClean="0"/>
              <a:t> </a:t>
            </a:r>
            <a:r>
              <a:rPr lang="en-US" sz="2000" dirty="0" err="1" smtClean="0"/>
              <a:t>preduzetništva</a:t>
            </a:r>
            <a:r>
              <a:rPr lang="en-US" sz="2000" dirty="0" smtClean="0"/>
              <a:t> u </a:t>
            </a:r>
            <a:r>
              <a:rPr lang="en-US" sz="2000" dirty="0" err="1" smtClean="0"/>
              <a:t>zemljama</a:t>
            </a:r>
            <a:r>
              <a:rPr lang="en-US" sz="2000" dirty="0" smtClean="0"/>
              <a:t> u </a:t>
            </a:r>
            <a:r>
              <a:rPr lang="en-US" sz="2000" dirty="0" err="1" smtClean="0"/>
              <a:t>razvoju</a:t>
            </a:r>
            <a:r>
              <a:rPr lang="en-US" sz="2000" dirty="0" smtClean="0"/>
              <a:t>;</a:t>
            </a:r>
          </a:p>
          <a:p>
            <a:pPr lvl="1"/>
            <a:r>
              <a:rPr lang="en-US" sz="2000" i="1" dirty="0" err="1" smtClean="0">
                <a:solidFill>
                  <a:srgbClr val="FF0000"/>
                </a:solidFill>
              </a:rPr>
              <a:t>posredovanjem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</a:rPr>
              <a:t>na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</a:rPr>
              <a:t>međunarodnom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</a:rPr>
              <a:t>finansijskom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</a:rPr>
              <a:t>tržištu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US" sz="2000" dirty="0" smtClean="0"/>
              <a:t>(</a:t>
            </a:r>
            <a:r>
              <a:rPr lang="en-US" sz="2000" dirty="0" err="1" smtClean="0"/>
              <a:t>pomaganjem</a:t>
            </a:r>
            <a:r>
              <a:rPr lang="en-US" sz="2000" dirty="0" smtClean="0"/>
              <a:t> </a:t>
            </a:r>
            <a:r>
              <a:rPr lang="en-US" sz="2000" dirty="0" err="1" smtClean="0"/>
              <a:t>privatnim</a:t>
            </a:r>
            <a:r>
              <a:rPr lang="sr-Latn-BA" sz="2000" dirty="0" smtClean="0"/>
              <a:t> </a:t>
            </a:r>
            <a:r>
              <a:rPr lang="en-US" sz="2000" dirty="0" err="1" smtClean="0"/>
              <a:t>preduzećima</a:t>
            </a:r>
            <a:r>
              <a:rPr lang="en-US" sz="2000" dirty="0" smtClean="0"/>
              <a:t> </a:t>
            </a:r>
            <a:r>
              <a:rPr lang="en-US" sz="2000" dirty="0" err="1" smtClean="0"/>
              <a:t>iz</a:t>
            </a:r>
            <a:r>
              <a:rPr lang="en-US" sz="2000" dirty="0" smtClean="0"/>
              <a:t> </a:t>
            </a:r>
            <a:r>
              <a:rPr lang="en-US" sz="2000" dirty="0" err="1" smtClean="0"/>
              <a:t>zemalja</a:t>
            </a:r>
            <a:r>
              <a:rPr lang="en-US" sz="2000" dirty="0" smtClean="0"/>
              <a:t> u </a:t>
            </a:r>
            <a:r>
              <a:rPr lang="en-US" sz="2000" dirty="0" err="1" smtClean="0"/>
              <a:t>razvoju</a:t>
            </a:r>
            <a:r>
              <a:rPr lang="en-US" sz="2000" dirty="0" smtClean="0"/>
              <a:t> da </a:t>
            </a:r>
            <a:r>
              <a:rPr lang="en-US" sz="2000" dirty="0" err="1" smtClean="0"/>
              <a:t>pronađu</a:t>
            </a:r>
            <a:r>
              <a:rPr lang="en-US" sz="2000" dirty="0" smtClean="0"/>
              <a:t> </a:t>
            </a:r>
            <a:r>
              <a:rPr lang="en-US" sz="2000" dirty="0" err="1" smtClean="0"/>
              <a:t>investitore</a:t>
            </a:r>
            <a:r>
              <a:rPr lang="en-US" sz="2000" dirty="0" smtClean="0"/>
              <a:t> </a:t>
            </a:r>
            <a:r>
              <a:rPr lang="en-US" sz="2000" dirty="0" err="1" smtClean="0"/>
              <a:t>iz</a:t>
            </a:r>
            <a:r>
              <a:rPr lang="en-US" sz="2000" dirty="0" smtClean="0"/>
              <a:t> </a:t>
            </a:r>
            <a:r>
              <a:rPr lang="en-US" sz="2000" dirty="0" err="1" smtClean="0"/>
              <a:t>razvijenih</a:t>
            </a:r>
            <a:r>
              <a:rPr lang="en-US" sz="2000" dirty="0" smtClean="0"/>
              <a:t> </a:t>
            </a:r>
            <a:r>
              <a:rPr lang="en-US" sz="2000" dirty="0" err="1" smtClean="0"/>
              <a:t>zemalja</a:t>
            </a:r>
            <a:r>
              <a:rPr lang="en-US" sz="2000" dirty="0" smtClean="0"/>
              <a:t>); </a:t>
            </a:r>
            <a:r>
              <a:rPr lang="sr-Latn-BA" sz="2000" dirty="0" smtClean="0"/>
              <a:t>i</a:t>
            </a:r>
          </a:p>
          <a:p>
            <a:pPr lvl="1"/>
            <a:r>
              <a:rPr lang="en-US" sz="2000" i="1" dirty="0" err="1" smtClean="0">
                <a:solidFill>
                  <a:srgbClr val="FF0000"/>
                </a:solidFill>
              </a:rPr>
              <a:t>pružanjem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</a:rPr>
              <a:t>sav</a:t>
            </a:r>
            <a:r>
              <a:rPr lang="sr-Latn-BA" sz="2000" i="1" dirty="0" smtClean="0">
                <a:solidFill>
                  <a:srgbClr val="FF0000"/>
                </a:solidFill>
              </a:rPr>
              <a:t>j</a:t>
            </a:r>
            <a:r>
              <a:rPr lang="en-US" sz="2000" i="1" dirty="0" err="1" smtClean="0">
                <a:solidFill>
                  <a:srgbClr val="FF0000"/>
                </a:solidFill>
              </a:rPr>
              <a:t>etodavne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</a:rPr>
              <a:t>pomoći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/>
              <a:t>privatnim</a:t>
            </a:r>
            <a:r>
              <a:rPr lang="en-US" sz="2000" dirty="0" smtClean="0"/>
              <a:t> </a:t>
            </a:r>
            <a:r>
              <a:rPr lang="en-US" sz="2000" dirty="0" err="1" smtClean="0"/>
              <a:t>preduzećima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vladama</a:t>
            </a:r>
            <a:r>
              <a:rPr lang="en-US" sz="2000" dirty="0" smtClean="0"/>
              <a:t> </a:t>
            </a:r>
            <a:r>
              <a:rPr lang="en-US" sz="2000" dirty="0" err="1" smtClean="0"/>
              <a:t>zemalja</a:t>
            </a:r>
            <a:r>
              <a:rPr lang="en-US" sz="2000" dirty="0" smtClean="0"/>
              <a:t> u </a:t>
            </a:r>
            <a:r>
              <a:rPr lang="en-US" sz="2000" dirty="0" err="1" smtClean="0"/>
              <a:t>razvoju</a:t>
            </a:r>
            <a:r>
              <a:rPr lang="en-US" sz="2000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09600"/>
            <a:ext cx="67818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U </a:t>
            </a:r>
            <a:r>
              <a:rPr lang="en-US" dirty="0" err="1" smtClean="0"/>
              <a:t>praksi</a:t>
            </a:r>
            <a:r>
              <a:rPr lang="en-US" dirty="0" smtClean="0"/>
              <a:t>, pored </a:t>
            </a:r>
            <a:r>
              <a:rPr lang="en-US" dirty="0" err="1" smtClean="0"/>
              <a:t>finansiranja</a:t>
            </a:r>
            <a:r>
              <a:rPr lang="en-US" dirty="0" smtClean="0"/>
              <a:t>, IFC </a:t>
            </a:r>
            <a:r>
              <a:rPr lang="en-US" dirty="0" err="1" smtClean="0"/>
              <a:t>ponekad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kupuje</a:t>
            </a:r>
            <a:r>
              <a:rPr lang="en-US" dirty="0" smtClean="0"/>
              <a:t> d</a:t>
            </a:r>
            <a:r>
              <a:rPr lang="sr-Latn-BA" dirty="0" smtClean="0"/>
              <a:t>i</a:t>
            </a:r>
            <a:r>
              <a:rPr lang="en-US" dirty="0" smtClean="0"/>
              <a:t>o </a:t>
            </a:r>
            <a:r>
              <a:rPr lang="en-US" dirty="0" err="1" smtClean="0"/>
              <a:t>preduzeća</a:t>
            </a:r>
            <a:r>
              <a:rPr lang="en-US" dirty="0" smtClean="0"/>
              <a:t> (</a:t>
            </a:r>
            <a:r>
              <a:rPr lang="en-US" dirty="0" err="1" smtClean="0"/>
              <a:t>postaje</a:t>
            </a:r>
            <a:r>
              <a:rPr lang="en-US" dirty="0" smtClean="0"/>
              <a:t> </a:t>
            </a:r>
            <a:r>
              <a:rPr lang="en-US" dirty="0" err="1" smtClean="0"/>
              <a:t>suvlasnik</a:t>
            </a:r>
            <a:r>
              <a:rPr lang="sr-Latn-BA" dirty="0" smtClean="0"/>
              <a:t> </a:t>
            </a:r>
            <a:r>
              <a:rPr lang="en-US" dirty="0" err="1" smtClean="0"/>
              <a:t>kupovinom</a:t>
            </a:r>
            <a:r>
              <a:rPr lang="en-US" dirty="0" smtClean="0"/>
              <a:t> 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 smtClean="0"/>
              <a:t>preduzeća</a:t>
            </a:r>
            <a:r>
              <a:rPr lang="en-US" dirty="0" smtClean="0"/>
              <a:t>)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taj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 smtClean="0"/>
              <a:t>pomaže</a:t>
            </a:r>
            <a:r>
              <a:rPr lang="en-US" dirty="0" smtClean="0"/>
              <a:t> </a:t>
            </a:r>
            <a:r>
              <a:rPr lang="en-US" dirty="0" err="1" smtClean="0"/>
              <a:t>njegovom</a:t>
            </a:r>
            <a:r>
              <a:rPr lang="en-US" dirty="0" smtClean="0"/>
              <a:t> </a:t>
            </a:r>
            <a:r>
              <a:rPr lang="en-US" dirty="0" err="1" smtClean="0"/>
              <a:t>razvoju</a:t>
            </a:r>
            <a:r>
              <a:rPr lang="en-US" dirty="0" smtClean="0"/>
              <a:t>, </a:t>
            </a:r>
            <a:r>
              <a:rPr lang="en-US" dirty="0" err="1" smtClean="0"/>
              <a:t>ali</a:t>
            </a:r>
            <a:r>
              <a:rPr lang="en-US" dirty="0" smtClean="0"/>
              <a:t> </a:t>
            </a:r>
            <a:r>
              <a:rPr lang="en-US" dirty="0" err="1" smtClean="0"/>
              <a:t>nikada</a:t>
            </a:r>
            <a:r>
              <a:rPr lang="en-US" dirty="0" smtClean="0"/>
              <a:t> ne </a:t>
            </a:r>
            <a:r>
              <a:rPr lang="en-US" dirty="0" err="1" smtClean="0"/>
              <a:t>kupuje</a:t>
            </a:r>
            <a:r>
              <a:rPr lang="sr-Latn-BA" dirty="0" smtClean="0"/>
              <a:t> </a:t>
            </a:r>
            <a:r>
              <a:rPr lang="en-US" dirty="0" err="1" smtClean="0"/>
              <a:t>većinski</a:t>
            </a:r>
            <a:r>
              <a:rPr lang="en-US" dirty="0" smtClean="0"/>
              <a:t> </a:t>
            </a:r>
            <a:r>
              <a:rPr lang="en-US" dirty="0" err="1" smtClean="0"/>
              <a:t>paket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ne </a:t>
            </a:r>
            <a:r>
              <a:rPr lang="en-US" dirty="0" err="1" smtClean="0"/>
              <a:t>učestvuje</a:t>
            </a:r>
            <a:r>
              <a:rPr lang="en-US" dirty="0" smtClean="0"/>
              <a:t> u </a:t>
            </a:r>
            <a:r>
              <a:rPr lang="en-US" dirty="0" err="1" smtClean="0"/>
              <a:t>odlučivanju</a:t>
            </a:r>
            <a:r>
              <a:rPr lang="en-US" dirty="0" smtClean="0"/>
              <a:t>.</a:t>
            </a:r>
            <a:endParaRPr lang="sr-Latn-BA" dirty="0" smtClean="0"/>
          </a:p>
          <a:p>
            <a:endParaRPr lang="en-US" dirty="0" smtClean="0"/>
          </a:p>
          <a:p>
            <a:r>
              <a:rPr lang="en-US" dirty="0" smtClean="0"/>
              <a:t>Kao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ostale</a:t>
            </a:r>
            <a:r>
              <a:rPr lang="en-US" dirty="0" smtClean="0"/>
              <a:t> </a:t>
            </a:r>
            <a:r>
              <a:rPr lang="en-US" dirty="0" err="1" smtClean="0"/>
              <a:t>članice</a:t>
            </a:r>
            <a:r>
              <a:rPr lang="en-US" dirty="0" smtClean="0"/>
              <a:t> </a:t>
            </a:r>
            <a:r>
              <a:rPr lang="en-US" dirty="0" err="1" smtClean="0"/>
              <a:t>Grupe</a:t>
            </a:r>
            <a:r>
              <a:rPr lang="en-US" dirty="0" smtClean="0"/>
              <a:t> </a:t>
            </a:r>
            <a:r>
              <a:rPr lang="en-US" dirty="0" err="1" smtClean="0"/>
              <a:t>Sv</a:t>
            </a:r>
            <a:r>
              <a:rPr lang="sr-Latn-BA" dirty="0" smtClean="0"/>
              <a:t>j</a:t>
            </a:r>
            <a:r>
              <a:rPr lang="en-US" dirty="0" err="1" smtClean="0"/>
              <a:t>etske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, </a:t>
            </a:r>
            <a:r>
              <a:rPr lang="en-US" dirty="0" err="1" smtClean="0"/>
              <a:t>i</a:t>
            </a:r>
            <a:r>
              <a:rPr lang="en-US" dirty="0" smtClean="0"/>
              <a:t> IFC je </a:t>
            </a:r>
            <a:r>
              <a:rPr lang="en-US" dirty="0" err="1" smtClean="0"/>
              <a:t>organizacija</a:t>
            </a:r>
            <a:r>
              <a:rPr lang="en-US" dirty="0" smtClean="0"/>
              <a:t> </a:t>
            </a:r>
            <a:r>
              <a:rPr lang="en-US" dirty="0" err="1" smtClean="0"/>
              <a:t>akcionarskog</a:t>
            </a:r>
            <a:r>
              <a:rPr lang="en-US" dirty="0" smtClean="0"/>
              <a:t> </a:t>
            </a:r>
            <a:r>
              <a:rPr lang="en-US" dirty="0" err="1" smtClean="0"/>
              <a:t>tipa</a:t>
            </a:r>
            <a:r>
              <a:rPr lang="en-US" dirty="0" smtClean="0"/>
              <a:t>,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većinskim</a:t>
            </a:r>
            <a:r>
              <a:rPr lang="sr-Latn-BA" dirty="0" smtClean="0"/>
              <a:t> </a:t>
            </a:r>
            <a:r>
              <a:rPr lang="en-US" dirty="0" err="1" smtClean="0"/>
              <a:t>ud</a:t>
            </a:r>
            <a:r>
              <a:rPr lang="sr-Latn-BA" dirty="0" smtClean="0"/>
              <a:t>j</a:t>
            </a:r>
            <a:r>
              <a:rPr lang="en-US" dirty="0" err="1" smtClean="0"/>
              <a:t>elom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 smtClean="0"/>
              <a:t>najrazvijenijih</a:t>
            </a:r>
            <a:r>
              <a:rPr lang="en-US" dirty="0" smtClean="0"/>
              <a:t> </a:t>
            </a:r>
            <a:r>
              <a:rPr lang="en-US" dirty="0" err="1" smtClean="0"/>
              <a:t>zemalja</a:t>
            </a:r>
            <a:r>
              <a:rPr lang="en-US" dirty="0" smtClean="0"/>
              <a:t>. </a:t>
            </a:r>
            <a:endParaRPr lang="sr-Latn-BA" dirty="0" smtClean="0"/>
          </a:p>
          <a:p>
            <a:endParaRPr lang="sr-Latn-BA" dirty="0" smtClean="0"/>
          </a:p>
          <a:p>
            <a:r>
              <a:rPr lang="en-US" dirty="0" err="1" smtClean="0"/>
              <a:t>Organe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IFC d</a:t>
            </a:r>
            <a:r>
              <a:rPr lang="sr-Latn-BA" dirty="0" smtClean="0"/>
              <a:t>ij</a:t>
            </a:r>
            <a:r>
              <a:rPr lang="en-US" dirty="0" err="1" smtClean="0"/>
              <a:t>eli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IBRD.</a:t>
            </a:r>
            <a:endParaRPr lang="sr-Latn-BA" dirty="0" smtClean="0"/>
          </a:p>
          <a:p>
            <a:endParaRPr lang="en-US" dirty="0" smtClean="0"/>
          </a:p>
          <a:p>
            <a:r>
              <a:rPr lang="en-US" dirty="0" err="1" smtClean="0"/>
              <a:t>Zanimljivo</a:t>
            </a:r>
            <a:r>
              <a:rPr lang="en-US" dirty="0" smtClean="0"/>
              <a:t> je da je SFRJ </a:t>
            </a:r>
            <a:r>
              <a:rPr lang="en-US" dirty="0" err="1" smtClean="0"/>
              <a:t>postala</a:t>
            </a:r>
            <a:r>
              <a:rPr lang="en-US" dirty="0" smtClean="0"/>
              <a:t> </a:t>
            </a:r>
            <a:r>
              <a:rPr lang="en-US" dirty="0" err="1" smtClean="0"/>
              <a:t>članica</a:t>
            </a:r>
            <a:r>
              <a:rPr lang="en-US" dirty="0" smtClean="0"/>
              <a:t> IFC </a:t>
            </a:r>
            <a:r>
              <a:rPr lang="en-US" dirty="0" err="1" smtClean="0"/>
              <a:t>tek</a:t>
            </a:r>
            <a:r>
              <a:rPr lang="en-US" dirty="0" smtClean="0"/>
              <a:t> 1968. </a:t>
            </a:r>
            <a:r>
              <a:rPr lang="en-US" dirty="0" err="1" smtClean="0"/>
              <a:t>godine</a:t>
            </a:r>
            <a:r>
              <a:rPr lang="en-US" dirty="0" smtClean="0"/>
              <a:t>, </a:t>
            </a:r>
            <a:r>
              <a:rPr lang="en-US" dirty="0" err="1" smtClean="0"/>
              <a:t>tj</a:t>
            </a:r>
            <a:r>
              <a:rPr lang="en-US" dirty="0" smtClean="0"/>
              <a:t>. </a:t>
            </a:r>
            <a:r>
              <a:rPr lang="en-US" dirty="0" err="1" smtClean="0"/>
              <a:t>onda</a:t>
            </a:r>
            <a:r>
              <a:rPr lang="en-US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je </a:t>
            </a:r>
            <a:r>
              <a:rPr lang="en-US" dirty="0" err="1" smtClean="0"/>
              <a:t>prihvaćeno</a:t>
            </a:r>
            <a:r>
              <a:rPr lang="sr-Latn-BA" dirty="0" smtClean="0"/>
              <a:t> </a:t>
            </a:r>
            <a:r>
              <a:rPr lang="en-US" dirty="0" err="1" smtClean="0"/>
              <a:t>objašnjenje</a:t>
            </a:r>
            <a:r>
              <a:rPr lang="en-US" dirty="0" smtClean="0"/>
              <a:t> da </a:t>
            </a:r>
            <a:r>
              <a:rPr lang="en-US" dirty="0" err="1" smtClean="0"/>
              <a:t>jugoslovenska</a:t>
            </a:r>
            <a:r>
              <a:rPr lang="en-US" dirty="0" smtClean="0"/>
              <a:t> </a:t>
            </a:r>
            <a:r>
              <a:rPr lang="en-US" dirty="0" err="1" smtClean="0"/>
              <a:t>preduzeća</a:t>
            </a:r>
            <a:r>
              <a:rPr lang="en-US" dirty="0" smtClean="0"/>
              <a:t> </a:t>
            </a:r>
            <a:r>
              <a:rPr lang="en-US" dirty="0" err="1" smtClean="0"/>
              <a:t>nisu</a:t>
            </a:r>
            <a:r>
              <a:rPr lang="en-US" dirty="0" smtClean="0"/>
              <a:t> </a:t>
            </a:r>
            <a:r>
              <a:rPr lang="en-US" dirty="0" err="1" smtClean="0"/>
              <a:t>državna</a:t>
            </a:r>
            <a:r>
              <a:rPr lang="en-US" dirty="0" smtClean="0"/>
              <a:t>, </a:t>
            </a:r>
            <a:r>
              <a:rPr lang="en-US" dirty="0" err="1" smtClean="0"/>
              <a:t>već</a:t>
            </a:r>
            <a:r>
              <a:rPr lang="en-US" dirty="0" smtClean="0"/>
              <a:t> </a:t>
            </a:r>
            <a:r>
              <a:rPr lang="en-US" dirty="0" err="1" smtClean="0"/>
              <a:t>društvena</a:t>
            </a:r>
            <a:r>
              <a:rPr lang="en-US" dirty="0" smtClean="0"/>
              <a:t>. </a:t>
            </a:r>
            <a:endParaRPr lang="sr-Latn-BA" dirty="0" smtClean="0"/>
          </a:p>
          <a:p>
            <a:endParaRPr lang="sr-Latn-BA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6934199" cy="1274064"/>
          </a:xfrm>
        </p:spPr>
        <p:txBody>
          <a:bodyPr>
            <a:normAutofit/>
          </a:bodyPr>
          <a:lstStyle/>
          <a:p>
            <a:pPr algn="ctr"/>
            <a:r>
              <a:rPr lang="sr-Latn-CS" b="1" dirty="0" smtClean="0"/>
              <a:t>Multilateralna agencija za garantovanje investicija - </a:t>
            </a:r>
            <a:r>
              <a:rPr lang="sr-Latn-CS" dirty="0" smtClean="0"/>
              <a:t>MIGA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2057400"/>
            <a:ext cx="6781801" cy="3983963"/>
          </a:xfrm>
        </p:spPr>
        <p:txBody>
          <a:bodyPr>
            <a:normAutofit/>
          </a:bodyPr>
          <a:lstStyle/>
          <a:p>
            <a:r>
              <a:rPr lang="sr-Latn-CS" sz="2000" dirty="0" smtClean="0"/>
              <a:t>osnovana 1988. kao članica Grupe Svjetske banke za promociju direktnih stranih investicija u zemlje u razvoju za podršku ekonomskog razvoja, smanjenja siromaštva i poboljšanja životnih uslova. </a:t>
            </a:r>
          </a:p>
          <a:p>
            <a:endParaRPr lang="sr-Latn-CS" sz="2000" dirty="0" smtClean="0"/>
          </a:p>
          <a:p>
            <a:r>
              <a:rPr lang="sr-Latn-CS" sz="2000" dirty="0" smtClean="0"/>
              <a:t>MIGA ispunjava ovaj mandat nudeći osiguranje od političkog rizika (garancije) za investitora i kreditora.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7010400" cy="1240536"/>
          </a:xfrm>
        </p:spPr>
        <p:txBody>
          <a:bodyPr>
            <a:normAutofit fontScale="90000"/>
          </a:bodyPr>
          <a:lstStyle/>
          <a:p>
            <a:pPr algn="ctr"/>
            <a:r>
              <a:rPr lang="sr-Latn-CS" sz="2400" b="1" dirty="0" smtClean="0"/>
              <a:t>Međunarodni centar za rješavanje investicionih sporova</a:t>
            </a:r>
            <a:r>
              <a:rPr lang="sr-Latn-CS" sz="2200" b="1" dirty="0" smtClean="0"/>
              <a:t/>
            </a:r>
            <a:br>
              <a:rPr lang="sr-Latn-CS" sz="2200" b="1" dirty="0" smtClean="0"/>
            </a:br>
            <a:r>
              <a:rPr lang="sr-Latn-CS" sz="1800" dirty="0" smtClean="0"/>
              <a:t>(International </a:t>
            </a:r>
            <a:r>
              <a:rPr lang="sr-Latn-CS" sz="1800" dirty="0"/>
              <a:t>Centre for Settlement of Investment Disputes – ICSID)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05000"/>
            <a:ext cx="6934200" cy="4724400"/>
          </a:xfrm>
        </p:spPr>
        <p:txBody>
          <a:bodyPr>
            <a:normAutofit fontScale="92500" lnSpcReduction="20000"/>
          </a:bodyPr>
          <a:lstStyle/>
          <a:p>
            <a:r>
              <a:rPr lang="sr-Latn-CS" sz="2000" dirty="0" smtClean="0"/>
              <a:t>obezbjeđuje međunarodne pogodnosti za poravnanje nagodbom ili arbitražom investicionih sporova</a:t>
            </a:r>
          </a:p>
          <a:p>
            <a:endParaRPr lang="sr-Latn-CS" sz="2000" dirty="0"/>
          </a:p>
          <a:p>
            <a:r>
              <a:rPr lang="sr-Latn-BA" sz="2000" dirty="0"/>
              <a:t>Inostrani investitori pažljivo prate i procjenjuju investicionu i preduzetničku klimu u zainteresovanim zemljama, </a:t>
            </a:r>
            <a:r>
              <a:rPr lang="sr-Latn-BA" sz="2000" dirty="0">
                <a:solidFill>
                  <a:schemeClr val="tx1"/>
                </a:solidFill>
              </a:rPr>
              <a:t>odmjeravajući stepen </a:t>
            </a:r>
            <a:r>
              <a:rPr lang="sr-Latn-BA" sz="2000" dirty="0" smtClean="0">
                <a:solidFill>
                  <a:schemeClr val="tx1"/>
                </a:solidFill>
              </a:rPr>
              <a:t>rizika</a:t>
            </a:r>
          </a:p>
          <a:p>
            <a:pPr marL="0" indent="0">
              <a:buNone/>
            </a:pPr>
            <a:endParaRPr lang="sr-Latn-BA" sz="2000" dirty="0"/>
          </a:p>
          <a:p>
            <a:r>
              <a:rPr lang="sr-Latn-BA" sz="2000" dirty="0"/>
              <a:t>Stepeni rizika plasmana kapitala u inostranstvo mogu se svrstati u tri grupe:</a:t>
            </a:r>
          </a:p>
          <a:p>
            <a:pPr lvl="1"/>
            <a:r>
              <a:rPr lang="sr-Latn-BA" sz="2000" i="1" dirty="0">
                <a:solidFill>
                  <a:srgbClr val="FF0000"/>
                </a:solidFill>
              </a:rPr>
              <a:t>Socijalno-politička</a:t>
            </a:r>
            <a:r>
              <a:rPr lang="sr-Latn-BA" sz="2000" dirty="0"/>
              <a:t> situacija u zemlji i njena perspektiva</a:t>
            </a:r>
          </a:p>
          <a:p>
            <a:pPr lvl="1"/>
            <a:r>
              <a:rPr lang="sr-Latn-BA" sz="2000" i="1" dirty="0">
                <a:solidFill>
                  <a:srgbClr val="FF0000"/>
                </a:solidFill>
              </a:rPr>
              <a:t>Unutrašnja ekonomska situacija</a:t>
            </a:r>
            <a:r>
              <a:rPr lang="sr-Latn-BA" sz="2000" dirty="0"/>
              <a:t> i perspektiva njenog razvoja (rast, nezaposlenost, inflacija)</a:t>
            </a:r>
          </a:p>
          <a:p>
            <a:pPr lvl="1"/>
            <a:r>
              <a:rPr lang="sr-Latn-BA" sz="2000" i="1" dirty="0">
                <a:solidFill>
                  <a:srgbClr val="FF0000"/>
                </a:solidFill>
              </a:rPr>
              <a:t>Spoljnoekonomska djelatnost</a:t>
            </a:r>
            <a:r>
              <a:rPr lang="sr-Latn-BA" sz="2000" dirty="0"/>
              <a:t> i njene perspektive (izvoz, uvoz platni bilans</a:t>
            </a:r>
            <a:r>
              <a:rPr lang="en-US" sz="2000" dirty="0"/>
              <a:t>)</a:t>
            </a:r>
            <a:endParaRPr lang="sr-Latn-BA" sz="2000" dirty="0"/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655320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err="1" smtClean="0"/>
              <a:t>Evropska</a:t>
            </a:r>
            <a:r>
              <a:rPr lang="en-US" b="1" dirty="0" smtClean="0"/>
              <a:t> </a:t>
            </a:r>
            <a:r>
              <a:rPr lang="en-US" b="1" dirty="0" err="1" smtClean="0"/>
              <a:t>investiciona</a:t>
            </a:r>
            <a:r>
              <a:rPr lang="en-US" b="1" dirty="0" smtClean="0"/>
              <a:t> </a:t>
            </a:r>
            <a:r>
              <a:rPr lang="en-US" b="1" dirty="0" err="1" smtClean="0"/>
              <a:t>banka</a:t>
            </a:r>
            <a:r>
              <a:rPr lang="en-US" b="1" dirty="0" smtClean="0"/>
              <a:t> (EIB)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7315200" cy="5486400"/>
          </a:xfrm>
        </p:spPr>
        <p:txBody>
          <a:bodyPr>
            <a:normAutofit/>
          </a:bodyPr>
          <a:lstStyle/>
          <a:p>
            <a:r>
              <a:rPr lang="en-US" dirty="0" err="1" smtClean="0"/>
              <a:t>Evropska</a:t>
            </a:r>
            <a:r>
              <a:rPr lang="en-US" dirty="0" smtClean="0"/>
              <a:t> </a:t>
            </a:r>
            <a:r>
              <a:rPr lang="en-US" dirty="0" err="1" smtClean="0"/>
              <a:t>investiciona</a:t>
            </a:r>
            <a:r>
              <a:rPr lang="en-US" dirty="0" smtClean="0"/>
              <a:t> </a:t>
            </a:r>
            <a:r>
              <a:rPr lang="en-US" dirty="0" err="1" smtClean="0"/>
              <a:t>banka</a:t>
            </a:r>
            <a:r>
              <a:rPr lang="en-US" dirty="0" smtClean="0"/>
              <a:t> je </a:t>
            </a:r>
            <a:r>
              <a:rPr lang="en-US" dirty="0" err="1" smtClean="0"/>
              <a:t>osnovana</a:t>
            </a:r>
            <a:r>
              <a:rPr lang="en-US" dirty="0" smtClean="0"/>
              <a:t> 1958. </a:t>
            </a:r>
            <a:r>
              <a:rPr lang="en-US" dirty="0" err="1" smtClean="0"/>
              <a:t>godine</a:t>
            </a:r>
            <a:r>
              <a:rPr lang="en-US" dirty="0" smtClean="0"/>
              <a:t>, u </a:t>
            </a:r>
            <a:r>
              <a:rPr lang="en-US" dirty="0" err="1" smtClean="0"/>
              <a:t>sklopu</a:t>
            </a:r>
            <a:r>
              <a:rPr lang="en-US" dirty="0" smtClean="0"/>
              <a:t> </a:t>
            </a:r>
            <a:r>
              <a:rPr lang="en-US" dirty="0" err="1" smtClean="0"/>
              <a:t>osnivanja</a:t>
            </a:r>
            <a:r>
              <a:rPr lang="en-US" dirty="0" smtClean="0"/>
              <a:t> </a:t>
            </a:r>
            <a:r>
              <a:rPr lang="en-US" dirty="0" err="1" smtClean="0"/>
              <a:t>Evropske</a:t>
            </a:r>
            <a:r>
              <a:rPr lang="sr-Latn-BA" dirty="0" smtClean="0"/>
              <a:t> </a:t>
            </a:r>
            <a:r>
              <a:rPr lang="en-US" dirty="0" err="1" smtClean="0"/>
              <a:t>ekonomske</a:t>
            </a:r>
            <a:r>
              <a:rPr lang="en-US" dirty="0" smtClean="0"/>
              <a:t> </a:t>
            </a:r>
            <a:r>
              <a:rPr lang="en-US" dirty="0" err="1" smtClean="0"/>
              <a:t>zajednice</a:t>
            </a:r>
            <a:r>
              <a:rPr lang="en-US" dirty="0" smtClean="0"/>
              <a:t> (</a:t>
            </a:r>
            <a:r>
              <a:rPr lang="en-US" dirty="0" err="1" smtClean="0"/>
              <a:t>preteče</a:t>
            </a:r>
            <a:r>
              <a:rPr lang="en-US" dirty="0" smtClean="0"/>
              <a:t> </a:t>
            </a:r>
            <a:r>
              <a:rPr lang="en-US" dirty="0" err="1" smtClean="0"/>
              <a:t>današnje</a:t>
            </a:r>
            <a:r>
              <a:rPr lang="en-US" dirty="0" smtClean="0"/>
              <a:t> </a:t>
            </a:r>
            <a:r>
              <a:rPr lang="en-US" dirty="0" err="1" smtClean="0"/>
              <a:t>Evropske</a:t>
            </a:r>
            <a:r>
              <a:rPr lang="en-US" dirty="0" smtClean="0"/>
              <a:t> </a:t>
            </a:r>
            <a:r>
              <a:rPr lang="en-US" dirty="0" err="1" smtClean="0"/>
              <a:t>unije</a:t>
            </a:r>
            <a:r>
              <a:rPr lang="en-US" dirty="0" smtClean="0"/>
              <a:t>). </a:t>
            </a:r>
            <a:endParaRPr lang="sr-Latn-BA" dirty="0" smtClean="0"/>
          </a:p>
          <a:p>
            <a:endParaRPr lang="sr-Latn-BA" dirty="0" smtClean="0"/>
          </a:p>
          <a:p>
            <a:r>
              <a:rPr lang="en-US" dirty="0" err="1" smtClean="0"/>
              <a:t>Prvi</a:t>
            </a:r>
            <a:r>
              <a:rPr lang="en-US" dirty="0" smtClean="0"/>
              <a:t> </a:t>
            </a:r>
            <a:r>
              <a:rPr lang="en-US" dirty="0" err="1" smtClean="0"/>
              <a:t>akcionari</a:t>
            </a:r>
            <a:r>
              <a:rPr lang="en-US" dirty="0" smtClean="0"/>
              <a:t> EIB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zemlje</a:t>
            </a:r>
            <a:r>
              <a:rPr lang="sr-Latn-BA" dirty="0" smtClean="0"/>
              <a:t> </a:t>
            </a:r>
            <a:r>
              <a:rPr lang="en-US" dirty="0" err="1" smtClean="0"/>
              <a:t>osnivači</a:t>
            </a:r>
            <a:r>
              <a:rPr lang="en-US" dirty="0" smtClean="0"/>
              <a:t> </a:t>
            </a:r>
            <a:r>
              <a:rPr lang="en-US" dirty="0" err="1" smtClean="0"/>
              <a:t>Evropske</a:t>
            </a:r>
            <a:r>
              <a:rPr lang="en-US" dirty="0" smtClean="0"/>
              <a:t> </a:t>
            </a:r>
            <a:r>
              <a:rPr lang="en-US" dirty="0" err="1" smtClean="0"/>
              <a:t>ekonomske</a:t>
            </a:r>
            <a:r>
              <a:rPr lang="en-US" dirty="0" smtClean="0"/>
              <a:t> </a:t>
            </a:r>
            <a:r>
              <a:rPr lang="en-US" dirty="0" err="1" smtClean="0"/>
              <a:t>zajednice</a:t>
            </a:r>
            <a:r>
              <a:rPr lang="en-US" dirty="0" smtClean="0"/>
              <a:t> (EEZ): SR N</a:t>
            </a:r>
            <a:r>
              <a:rPr lang="sr-Latn-BA" dirty="0" smtClean="0"/>
              <a:t>j</a:t>
            </a:r>
            <a:r>
              <a:rPr lang="en-US" dirty="0" err="1" smtClean="0"/>
              <a:t>emačka</a:t>
            </a:r>
            <a:r>
              <a:rPr lang="en-US" dirty="0" smtClean="0"/>
              <a:t>, </a:t>
            </a:r>
            <a:r>
              <a:rPr lang="en-US" dirty="0" err="1" smtClean="0"/>
              <a:t>Francuska</a:t>
            </a:r>
            <a:r>
              <a:rPr lang="en-US" dirty="0" smtClean="0"/>
              <a:t>, </a:t>
            </a:r>
            <a:r>
              <a:rPr lang="en-US" dirty="0" err="1" smtClean="0"/>
              <a:t>italija</a:t>
            </a:r>
            <a:r>
              <a:rPr lang="en-US" dirty="0" smtClean="0"/>
              <a:t>, </a:t>
            </a:r>
            <a:r>
              <a:rPr lang="en-US" dirty="0" err="1" smtClean="0"/>
              <a:t>Holandija</a:t>
            </a:r>
            <a:r>
              <a:rPr lang="en-US" dirty="0" smtClean="0"/>
              <a:t>,</a:t>
            </a:r>
            <a:r>
              <a:rPr lang="sr-Latn-BA" dirty="0" smtClean="0"/>
              <a:t> </a:t>
            </a:r>
            <a:r>
              <a:rPr lang="en-US" dirty="0" err="1" smtClean="0"/>
              <a:t>Belgija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Luksemburg</a:t>
            </a:r>
            <a:r>
              <a:rPr lang="en-US" dirty="0" smtClean="0"/>
              <a:t>. </a:t>
            </a:r>
            <a:endParaRPr lang="sr-Latn-BA" dirty="0" smtClean="0"/>
          </a:p>
          <a:p>
            <a:endParaRPr lang="sr-Latn-BA" dirty="0" smtClean="0"/>
          </a:p>
          <a:p>
            <a:r>
              <a:rPr lang="en-US" dirty="0" err="1" smtClean="0"/>
              <a:t>Kasnije</a:t>
            </a:r>
            <a:r>
              <a:rPr lang="en-US" dirty="0" smtClean="0"/>
              <a:t>, </a:t>
            </a:r>
            <a:r>
              <a:rPr lang="en-US" dirty="0" err="1" smtClean="0"/>
              <a:t>kako</a:t>
            </a:r>
            <a:r>
              <a:rPr lang="en-US" dirty="0" smtClean="0"/>
              <a:t> se </a:t>
            </a:r>
            <a:r>
              <a:rPr lang="en-US" dirty="0" err="1" smtClean="0"/>
              <a:t>broj</a:t>
            </a:r>
            <a:r>
              <a:rPr lang="en-US" dirty="0" smtClean="0"/>
              <a:t> </a:t>
            </a:r>
            <a:r>
              <a:rPr lang="en-US" dirty="0" err="1" smtClean="0"/>
              <a:t>članica</a:t>
            </a:r>
            <a:r>
              <a:rPr lang="en-US" dirty="0" smtClean="0"/>
              <a:t> EEZ, </a:t>
            </a:r>
            <a:r>
              <a:rPr lang="en-US" dirty="0" err="1" smtClean="0"/>
              <a:t>odnosno</a:t>
            </a:r>
            <a:r>
              <a:rPr lang="en-US" dirty="0" smtClean="0"/>
              <a:t> EU, </a:t>
            </a:r>
            <a:r>
              <a:rPr lang="en-US" dirty="0" err="1" smtClean="0"/>
              <a:t>povećavao</a:t>
            </a:r>
            <a:r>
              <a:rPr lang="en-US" dirty="0" smtClean="0"/>
              <a:t>, </a:t>
            </a:r>
            <a:r>
              <a:rPr lang="en-US" dirty="0" err="1" smtClean="0"/>
              <a:t>rastao</a:t>
            </a:r>
            <a:r>
              <a:rPr lang="en-US" dirty="0" smtClean="0"/>
              <a:t> je </a:t>
            </a:r>
            <a:r>
              <a:rPr lang="en-US" dirty="0" err="1" smtClean="0"/>
              <a:t>i</a:t>
            </a:r>
            <a:r>
              <a:rPr lang="sr-Latn-BA" dirty="0" smtClean="0"/>
              <a:t> </a:t>
            </a:r>
            <a:r>
              <a:rPr lang="en-US" dirty="0" err="1" smtClean="0"/>
              <a:t>broj</a:t>
            </a:r>
            <a:r>
              <a:rPr lang="en-US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. </a:t>
            </a:r>
            <a:endParaRPr lang="sr-Latn-BA" dirty="0" smtClean="0"/>
          </a:p>
          <a:p>
            <a:endParaRPr lang="sr-Latn-BA" dirty="0" smtClean="0"/>
          </a:p>
          <a:p>
            <a:r>
              <a:rPr lang="en-US" dirty="0" err="1" smtClean="0"/>
              <a:t>Osnovni</a:t>
            </a:r>
            <a:r>
              <a:rPr lang="en-US" dirty="0" smtClean="0"/>
              <a:t> </a:t>
            </a:r>
            <a:r>
              <a:rPr lang="en-US" dirty="0" err="1" smtClean="0"/>
              <a:t>cilj</a:t>
            </a:r>
            <a:r>
              <a:rPr lang="en-US" dirty="0" smtClean="0"/>
              <a:t> EIB je </a:t>
            </a:r>
            <a:r>
              <a:rPr lang="en-US" dirty="0" err="1" smtClean="0"/>
              <a:t>finansiranje</a:t>
            </a:r>
            <a:r>
              <a:rPr lang="en-US" dirty="0" smtClean="0"/>
              <a:t> </a:t>
            </a:r>
            <a:r>
              <a:rPr lang="en-US" dirty="0" err="1" smtClean="0"/>
              <a:t>razvoja</a:t>
            </a:r>
            <a:r>
              <a:rPr lang="en-US" dirty="0" smtClean="0"/>
              <a:t> </a:t>
            </a:r>
            <a:r>
              <a:rPr lang="en-US" dirty="0" err="1" smtClean="0"/>
              <a:t>manje</a:t>
            </a:r>
            <a:r>
              <a:rPr lang="en-US" dirty="0" smtClean="0"/>
              <a:t> </a:t>
            </a:r>
            <a:r>
              <a:rPr lang="en-US" dirty="0" err="1" smtClean="0"/>
              <a:t>razvijenih</a:t>
            </a:r>
            <a:r>
              <a:rPr lang="en-US" dirty="0" smtClean="0"/>
              <a:t> </a:t>
            </a:r>
            <a:r>
              <a:rPr lang="en-US" dirty="0" err="1" smtClean="0"/>
              <a:t>regiona</a:t>
            </a:r>
            <a:r>
              <a:rPr lang="en-US" dirty="0" smtClean="0"/>
              <a:t>, </a:t>
            </a:r>
            <a:r>
              <a:rPr lang="en-US" dirty="0" err="1" smtClean="0"/>
              <a:t>kako</a:t>
            </a:r>
            <a:r>
              <a:rPr lang="sr-Latn-BA" dirty="0" smtClean="0"/>
              <a:t> </a:t>
            </a:r>
            <a:r>
              <a:rPr lang="en-US" dirty="0" smtClean="0"/>
              <a:t>bi se </a:t>
            </a:r>
            <a:r>
              <a:rPr lang="en-US" dirty="0" err="1" smtClean="0"/>
              <a:t>podstakao</a:t>
            </a:r>
            <a:r>
              <a:rPr lang="en-US" dirty="0" smtClean="0"/>
              <a:t> </a:t>
            </a:r>
            <a:r>
              <a:rPr lang="en-US" dirty="0" err="1" smtClean="0"/>
              <a:t>ujednačeni</a:t>
            </a:r>
            <a:r>
              <a:rPr lang="en-US" dirty="0" smtClean="0"/>
              <a:t> </a:t>
            </a:r>
            <a:r>
              <a:rPr lang="en-US" dirty="0" err="1" smtClean="0"/>
              <a:t>regionalni</a:t>
            </a:r>
            <a:r>
              <a:rPr lang="en-US" dirty="0" smtClean="0"/>
              <a:t> </a:t>
            </a:r>
            <a:r>
              <a:rPr lang="en-US" dirty="0" err="1" smtClean="0"/>
              <a:t>razvoj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BA" smtClean="0"/>
              <a:t>Ciljevi formiranja i sredstva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7086600" cy="53340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Na </a:t>
            </a:r>
            <a:r>
              <a:rPr lang="en-US" sz="2000" dirty="0" err="1" smtClean="0"/>
              <a:t>konferenciji</a:t>
            </a:r>
            <a:r>
              <a:rPr lang="en-US" sz="2000" dirty="0" smtClean="0"/>
              <a:t> </a:t>
            </a:r>
            <a:r>
              <a:rPr lang="en-US" sz="2000" dirty="0" err="1" smtClean="0"/>
              <a:t>posvećenoj</a:t>
            </a:r>
            <a:r>
              <a:rPr lang="en-US" sz="2000" dirty="0" smtClean="0"/>
              <a:t> </a:t>
            </a:r>
            <a:r>
              <a:rPr lang="en-US" sz="2000" dirty="0" err="1" smtClean="0"/>
              <a:t>definisanju</a:t>
            </a:r>
            <a:r>
              <a:rPr lang="en-US" sz="2000" dirty="0" smtClean="0"/>
              <a:t> </a:t>
            </a:r>
            <a:r>
              <a:rPr lang="en-US" sz="2000" dirty="0" err="1" smtClean="0"/>
              <a:t>novog</a:t>
            </a:r>
            <a:r>
              <a:rPr lang="en-US" sz="2000" dirty="0" smtClean="0"/>
              <a:t> </a:t>
            </a:r>
            <a:r>
              <a:rPr lang="en-US" sz="2000" dirty="0" err="1" smtClean="0"/>
              <a:t>međunarodnog</a:t>
            </a:r>
            <a:r>
              <a:rPr lang="en-US" sz="2000" dirty="0" smtClean="0"/>
              <a:t> </a:t>
            </a:r>
            <a:r>
              <a:rPr lang="en-US" sz="2000" dirty="0" err="1" smtClean="0"/>
              <a:t>monetarnog</a:t>
            </a:r>
            <a:r>
              <a:rPr lang="en-US" sz="2000" dirty="0" smtClean="0"/>
              <a:t> </a:t>
            </a:r>
            <a:r>
              <a:rPr lang="en-US" sz="2000" dirty="0" err="1" smtClean="0"/>
              <a:t>sistema</a:t>
            </a:r>
            <a:r>
              <a:rPr lang="en-US" sz="2000" dirty="0" smtClean="0"/>
              <a:t>, </a:t>
            </a:r>
            <a:r>
              <a:rPr lang="en-US" sz="2000" dirty="0" err="1" smtClean="0"/>
              <a:t>koja</a:t>
            </a:r>
            <a:r>
              <a:rPr lang="en-US" sz="2000" dirty="0" smtClean="0"/>
              <a:t> je</a:t>
            </a:r>
            <a:r>
              <a:rPr lang="sr-Latn-BA" sz="2000" dirty="0" smtClean="0"/>
              <a:t> </a:t>
            </a:r>
            <a:r>
              <a:rPr lang="en-US" sz="2000" dirty="0" err="1" smtClean="0"/>
              <a:t>održana</a:t>
            </a:r>
            <a:r>
              <a:rPr lang="en-US" sz="2000" dirty="0" smtClean="0"/>
              <a:t> u Bretton </a:t>
            </a:r>
            <a:r>
              <a:rPr lang="en-US" sz="2000" dirty="0" err="1" smtClean="0"/>
              <a:t>Woodsu</a:t>
            </a:r>
            <a:r>
              <a:rPr lang="en-US" sz="2000" dirty="0" smtClean="0"/>
              <a:t> (u SAD, 1944. </a:t>
            </a:r>
            <a:r>
              <a:rPr lang="en-US" sz="2000" dirty="0" err="1" smtClean="0"/>
              <a:t>godine</a:t>
            </a:r>
            <a:r>
              <a:rPr lang="en-US" sz="2000" dirty="0" smtClean="0"/>
              <a:t>), </a:t>
            </a:r>
            <a:r>
              <a:rPr lang="en-US" sz="2000" dirty="0" err="1" smtClean="0"/>
              <a:t>dogovoreno</a:t>
            </a:r>
            <a:r>
              <a:rPr lang="en-US" sz="2000" dirty="0" smtClean="0"/>
              <a:t> je </a:t>
            </a:r>
            <a:r>
              <a:rPr lang="en-US" sz="2000" dirty="0" err="1" smtClean="0"/>
              <a:t>sljedeće</a:t>
            </a:r>
            <a:r>
              <a:rPr lang="en-US" sz="2000" dirty="0" smtClean="0"/>
              <a:t>:</a:t>
            </a:r>
          </a:p>
          <a:p>
            <a:pPr lvl="1"/>
            <a:r>
              <a:rPr lang="en-US" sz="2000" dirty="0" smtClean="0"/>
              <a:t>da se </a:t>
            </a:r>
            <a:r>
              <a:rPr lang="en-US" sz="2000" dirty="0" err="1" smtClean="0"/>
              <a:t>uspostavi</a:t>
            </a:r>
            <a:r>
              <a:rPr lang="en-US" sz="2000" dirty="0" smtClean="0"/>
              <a:t> </a:t>
            </a:r>
            <a:r>
              <a:rPr lang="en-US" sz="2000" dirty="0" err="1" smtClean="0"/>
              <a:t>novi</a:t>
            </a:r>
            <a:r>
              <a:rPr lang="en-US" sz="2000" dirty="0" smtClean="0"/>
              <a:t> </a:t>
            </a:r>
            <a:r>
              <a:rPr lang="en-US" sz="2000" dirty="0" err="1" smtClean="0"/>
              <a:t>međunarodni</a:t>
            </a:r>
            <a:r>
              <a:rPr lang="en-US" sz="2000" dirty="0" smtClean="0"/>
              <a:t> </a:t>
            </a:r>
            <a:r>
              <a:rPr lang="en-US" sz="2000" dirty="0" err="1" smtClean="0"/>
              <a:t>monetarni</a:t>
            </a:r>
            <a:r>
              <a:rPr lang="en-US" sz="2000" dirty="0" smtClean="0"/>
              <a:t> </a:t>
            </a:r>
            <a:r>
              <a:rPr lang="en-US" sz="2000" dirty="0" err="1" smtClean="0"/>
              <a:t>sistem</a:t>
            </a:r>
            <a:r>
              <a:rPr lang="en-US" sz="2000" dirty="0" smtClean="0"/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sa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režimom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fiksnih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deviznih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kurseva</a:t>
            </a:r>
            <a:r>
              <a:rPr lang="sr-Latn-BA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/>
              <a:t>po</a:t>
            </a:r>
            <a:r>
              <a:rPr lang="en-US" sz="2000" dirty="0" smtClean="0"/>
              <a:t> </a:t>
            </a:r>
            <a:r>
              <a:rPr lang="en-US" sz="2000" dirty="0" err="1" smtClean="0"/>
              <a:t>kojem</a:t>
            </a:r>
            <a:r>
              <a:rPr lang="en-US" sz="2000" dirty="0" smtClean="0"/>
              <a:t> </a:t>
            </a:r>
            <a:r>
              <a:rPr lang="en-US" sz="2000" dirty="0" err="1" smtClean="0"/>
              <a:t>su</a:t>
            </a:r>
            <a:r>
              <a:rPr lang="en-US" sz="2000" dirty="0" smtClean="0"/>
              <a:t> </a:t>
            </a:r>
            <a:r>
              <a:rPr lang="en-US" sz="2000" dirty="0" err="1" smtClean="0"/>
              <a:t>centralne</a:t>
            </a:r>
            <a:r>
              <a:rPr lang="en-US" sz="2000" dirty="0" smtClean="0"/>
              <a:t> </a:t>
            </a:r>
            <a:r>
              <a:rPr lang="en-US" sz="2000" dirty="0" err="1" smtClean="0"/>
              <a:t>banke</a:t>
            </a:r>
            <a:r>
              <a:rPr lang="en-US" sz="2000" dirty="0" smtClean="0"/>
              <a:t> </a:t>
            </a:r>
            <a:r>
              <a:rPr lang="en-US" sz="2000" dirty="0" err="1" smtClean="0"/>
              <a:t>obavezne</a:t>
            </a:r>
            <a:r>
              <a:rPr lang="en-US" sz="2000" dirty="0" smtClean="0"/>
              <a:t> da </a:t>
            </a:r>
            <a:r>
              <a:rPr lang="en-US" sz="2000" dirty="0" err="1" smtClean="0"/>
              <a:t>intervenišu</a:t>
            </a:r>
            <a:r>
              <a:rPr lang="en-US" sz="2000" dirty="0" smtClean="0"/>
              <a:t> (</a:t>
            </a:r>
            <a:r>
              <a:rPr lang="en-US" sz="2000" dirty="0" err="1" smtClean="0"/>
              <a:t>kupuju</a:t>
            </a:r>
            <a:r>
              <a:rPr lang="en-US" sz="2000" dirty="0" smtClean="0"/>
              <a:t>/</a:t>
            </a:r>
            <a:r>
              <a:rPr lang="en-US" sz="2000" dirty="0" err="1" smtClean="0"/>
              <a:t>prodaju</a:t>
            </a:r>
            <a:r>
              <a:rPr lang="en-US" sz="2000" dirty="0" smtClean="0"/>
              <a:t> </a:t>
            </a:r>
            <a:r>
              <a:rPr lang="en-US" sz="2000" dirty="0" err="1" smtClean="0"/>
              <a:t>domaću</a:t>
            </a:r>
            <a:r>
              <a:rPr lang="en-US" sz="2000" dirty="0" smtClean="0"/>
              <a:t> </a:t>
            </a:r>
            <a:r>
              <a:rPr lang="en-US" sz="2000" dirty="0" err="1" smtClean="0"/>
              <a:t>valutu</a:t>
            </a:r>
            <a:r>
              <a:rPr lang="en-US" sz="2000" dirty="0" smtClean="0"/>
              <a:t>) </a:t>
            </a:r>
            <a:r>
              <a:rPr lang="en-US" sz="2000" dirty="0" err="1" smtClean="0"/>
              <a:t>na</a:t>
            </a:r>
            <a:r>
              <a:rPr lang="sr-Latn-BA" sz="2000" dirty="0" smtClean="0"/>
              <a:t> </a:t>
            </a:r>
            <a:r>
              <a:rPr lang="en-US" sz="2000" dirty="0" err="1" smtClean="0"/>
              <a:t>deviznom</a:t>
            </a:r>
            <a:r>
              <a:rPr lang="en-US" sz="2000" dirty="0" smtClean="0"/>
              <a:t> </a:t>
            </a:r>
            <a:r>
              <a:rPr lang="en-US" sz="2000" dirty="0" err="1" smtClean="0"/>
              <a:t>tržištu</a:t>
            </a:r>
            <a:r>
              <a:rPr lang="en-US" sz="2000" dirty="0" smtClean="0"/>
              <a:t> da bi </a:t>
            </a:r>
            <a:r>
              <a:rPr lang="en-US" sz="2000" dirty="0" err="1" smtClean="0"/>
              <a:t>održale</a:t>
            </a:r>
            <a:r>
              <a:rPr lang="en-US" sz="2000" dirty="0" smtClean="0"/>
              <a:t> </a:t>
            </a:r>
            <a:r>
              <a:rPr lang="en-US" sz="2000" dirty="0" err="1" smtClean="0"/>
              <a:t>fiksni</a:t>
            </a:r>
            <a:r>
              <a:rPr lang="en-US" sz="2000" dirty="0" smtClean="0"/>
              <a:t> </a:t>
            </a:r>
            <a:r>
              <a:rPr lang="en-US" sz="2000" dirty="0" err="1" smtClean="0"/>
              <a:t>devizni</a:t>
            </a:r>
            <a:r>
              <a:rPr lang="en-US" sz="2000" dirty="0" smtClean="0"/>
              <a:t> </a:t>
            </a:r>
            <a:r>
              <a:rPr lang="en-US" sz="2000" dirty="0" err="1" smtClean="0"/>
              <a:t>kurs</a:t>
            </a:r>
            <a:r>
              <a:rPr lang="en-US" sz="2000" dirty="0" smtClean="0"/>
              <a:t>,</a:t>
            </a:r>
          </a:p>
          <a:p>
            <a:pPr lvl="1"/>
            <a:r>
              <a:rPr lang="en-US" sz="2000" dirty="0" smtClean="0"/>
              <a:t>da se </a:t>
            </a:r>
            <a:r>
              <a:rPr lang="en-US" sz="2000" dirty="0" err="1" smtClean="0">
                <a:solidFill>
                  <a:srgbClr val="FF0000"/>
                </a:solidFill>
              </a:rPr>
              <a:t>osnuje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međunarodna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finansijska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institucija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/>
              <a:t>sa</a:t>
            </a:r>
            <a:r>
              <a:rPr lang="en-US" sz="2000" dirty="0" smtClean="0"/>
              <a:t> </a:t>
            </a:r>
            <a:r>
              <a:rPr lang="en-US" sz="2000" dirty="0" err="1" smtClean="0"/>
              <a:t>jasnim</a:t>
            </a:r>
            <a:r>
              <a:rPr lang="en-US" sz="2000" dirty="0" smtClean="0"/>
              <a:t> </a:t>
            </a:r>
            <a:r>
              <a:rPr lang="en-US" sz="2000" dirty="0" err="1" smtClean="0"/>
              <a:t>ciljevima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zadacima</a:t>
            </a:r>
            <a:r>
              <a:rPr lang="en-US" sz="2000" dirty="0" smtClean="0"/>
              <a:t> u tom</a:t>
            </a:r>
            <a:r>
              <a:rPr lang="sr-Latn-BA" sz="2000" dirty="0" smtClean="0"/>
              <a:t> </a:t>
            </a:r>
            <a:r>
              <a:rPr lang="en-US" sz="2000" dirty="0" err="1" smtClean="0"/>
              <a:t>sistemu</a:t>
            </a:r>
            <a:r>
              <a:rPr lang="en-US" sz="2000" dirty="0" smtClean="0"/>
              <a:t>  </a:t>
            </a:r>
            <a:r>
              <a:rPr lang="en-US" sz="2000" dirty="0" err="1" smtClean="0"/>
              <a:t>i</a:t>
            </a:r>
            <a:endParaRPr lang="en-US" sz="2000" dirty="0" smtClean="0"/>
          </a:p>
          <a:p>
            <a:pPr lvl="1"/>
            <a:r>
              <a:rPr lang="en-US" sz="2000" dirty="0" smtClean="0"/>
              <a:t>da se </a:t>
            </a:r>
            <a:r>
              <a:rPr lang="en-US" sz="2000" dirty="0" err="1" smtClean="0">
                <a:solidFill>
                  <a:srgbClr val="FF0000"/>
                </a:solidFill>
              </a:rPr>
              <a:t>obezbijede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međunarodne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monetarne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rezerve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/>
              <a:t>za</a:t>
            </a:r>
            <a:r>
              <a:rPr lang="en-US" sz="2000" dirty="0" smtClean="0"/>
              <a:t> </a:t>
            </a:r>
            <a:r>
              <a:rPr lang="en-US" sz="2000" dirty="0" err="1" smtClean="0"/>
              <a:t>funkcionisanje</a:t>
            </a:r>
            <a:r>
              <a:rPr lang="en-US" sz="2000" dirty="0" smtClean="0"/>
              <a:t> </a:t>
            </a:r>
            <a:r>
              <a:rPr lang="en-US" sz="2000" dirty="0" err="1" smtClean="0"/>
              <a:t>sistema</a:t>
            </a:r>
            <a:r>
              <a:rPr lang="sr-Latn-BA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prilagođavanja</a:t>
            </a:r>
            <a:r>
              <a:rPr lang="en-US" sz="2000" dirty="0" smtClean="0"/>
              <a:t> (</a:t>
            </a:r>
            <a:r>
              <a:rPr lang="en-US" sz="2000" dirty="0" err="1" smtClean="0"/>
              <a:t>ili</a:t>
            </a:r>
            <a:r>
              <a:rPr lang="en-US" sz="2000" dirty="0" smtClean="0"/>
              <a:t> </a:t>
            </a:r>
            <a:r>
              <a:rPr lang="en-US" sz="2000" dirty="0" err="1" smtClean="0"/>
              <a:t>podešavanja</a:t>
            </a:r>
            <a:r>
              <a:rPr lang="en-US" sz="2000" dirty="0" smtClean="0"/>
              <a:t>) </a:t>
            </a:r>
            <a:r>
              <a:rPr lang="en-US" sz="2000" dirty="0" err="1" smtClean="0"/>
              <a:t>platnog</a:t>
            </a:r>
            <a:r>
              <a:rPr lang="en-US" sz="2000" dirty="0" smtClean="0"/>
              <a:t> </a:t>
            </a:r>
            <a:r>
              <a:rPr lang="en-US" sz="2000" dirty="0" err="1" smtClean="0"/>
              <a:t>bilansa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457200"/>
            <a:ext cx="6781800" cy="62484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EIB </a:t>
            </a:r>
            <a:r>
              <a:rPr lang="en-US" sz="2000" dirty="0" err="1" smtClean="0"/>
              <a:t>finansira</a:t>
            </a:r>
            <a:r>
              <a:rPr lang="en-US" sz="2000" dirty="0" smtClean="0"/>
              <a:t> </a:t>
            </a:r>
            <a:r>
              <a:rPr lang="en-US" sz="2000" dirty="0" err="1" smtClean="0"/>
              <a:t>uglavnom</a:t>
            </a:r>
            <a:r>
              <a:rPr lang="en-US" sz="2000" dirty="0" smtClean="0"/>
              <a:t> </a:t>
            </a:r>
            <a:r>
              <a:rPr lang="en-US" sz="2000" dirty="0" err="1" smtClean="0"/>
              <a:t>infrastrukturne</a:t>
            </a:r>
            <a:r>
              <a:rPr lang="sr-Latn-BA" sz="2000" dirty="0" smtClean="0"/>
              <a:t> </a:t>
            </a:r>
            <a:r>
              <a:rPr lang="en-US" sz="2000" dirty="0" err="1" smtClean="0"/>
              <a:t>projekte</a:t>
            </a:r>
            <a:r>
              <a:rPr lang="en-US" sz="2000" dirty="0" smtClean="0"/>
              <a:t>, do 50% </a:t>
            </a:r>
            <a:r>
              <a:rPr lang="en-US" sz="2000" dirty="0" err="1" smtClean="0"/>
              <a:t>vr</a:t>
            </a:r>
            <a:r>
              <a:rPr lang="sr-Latn-BA" sz="2000" dirty="0" smtClean="0"/>
              <a:t>ij</a:t>
            </a:r>
            <a:r>
              <a:rPr lang="en-US" sz="2000" dirty="0" err="1" smtClean="0"/>
              <a:t>ednosti</a:t>
            </a:r>
            <a:r>
              <a:rPr lang="en-US" sz="2000" dirty="0" smtClean="0"/>
              <a:t> </a:t>
            </a:r>
            <a:r>
              <a:rPr lang="en-US" sz="2000" dirty="0" err="1" smtClean="0"/>
              <a:t>projekta</a:t>
            </a:r>
            <a:r>
              <a:rPr lang="en-US" sz="2000" dirty="0" smtClean="0"/>
              <a:t>. </a:t>
            </a:r>
            <a:endParaRPr lang="sr-Latn-BA" sz="2000" dirty="0" smtClean="0"/>
          </a:p>
          <a:p>
            <a:endParaRPr lang="sr-Latn-BA" sz="2000" dirty="0" smtClean="0"/>
          </a:p>
          <a:p>
            <a:r>
              <a:rPr lang="en-US" sz="2000" dirty="0" smtClean="0"/>
              <a:t>Po </a:t>
            </a:r>
            <a:r>
              <a:rPr lang="en-US" sz="2000" dirty="0" err="1" smtClean="0"/>
              <a:t>pravilu</a:t>
            </a:r>
            <a:r>
              <a:rPr lang="en-US" sz="2000" dirty="0" smtClean="0"/>
              <a:t> se </a:t>
            </a:r>
            <a:r>
              <a:rPr lang="en-US" sz="2000" dirty="0" err="1" smtClean="0"/>
              <a:t>odobrava</a:t>
            </a:r>
            <a:r>
              <a:rPr lang="en-US" sz="2000" dirty="0" smtClean="0"/>
              <a:t> </a:t>
            </a:r>
            <a:r>
              <a:rPr lang="en-US" sz="2000" dirty="0" err="1" smtClean="0"/>
              <a:t>finansiranje</a:t>
            </a:r>
            <a:r>
              <a:rPr lang="en-US" sz="2000" dirty="0" smtClean="0"/>
              <a:t> </a:t>
            </a:r>
            <a:r>
              <a:rPr lang="en-US" sz="2000" dirty="0" err="1" smtClean="0"/>
              <a:t>samo</a:t>
            </a:r>
            <a:r>
              <a:rPr lang="en-US" sz="2000" dirty="0" smtClean="0"/>
              <a:t> </a:t>
            </a:r>
            <a:r>
              <a:rPr lang="en-US" sz="2000" dirty="0" err="1" smtClean="0"/>
              <a:t>onih</a:t>
            </a:r>
            <a:r>
              <a:rPr lang="sr-Latn-BA" sz="2000" dirty="0" smtClean="0"/>
              <a:t> </a:t>
            </a:r>
            <a:r>
              <a:rPr lang="en-US" sz="2000" dirty="0" err="1" smtClean="0"/>
              <a:t>projekata</a:t>
            </a:r>
            <a:r>
              <a:rPr lang="en-US" sz="2000" dirty="0" smtClean="0"/>
              <a:t> </a:t>
            </a:r>
            <a:r>
              <a:rPr lang="en-US" sz="2000" dirty="0" err="1" smtClean="0"/>
              <a:t>koji</a:t>
            </a:r>
            <a:r>
              <a:rPr lang="en-US" sz="2000" dirty="0" smtClean="0"/>
              <a:t> se </a:t>
            </a:r>
            <a:r>
              <a:rPr lang="en-US" sz="2000" dirty="0" err="1" smtClean="0"/>
              <a:t>realizuju</a:t>
            </a:r>
            <a:r>
              <a:rPr lang="en-US" sz="2000" dirty="0" smtClean="0"/>
              <a:t> </a:t>
            </a:r>
            <a:r>
              <a:rPr lang="en-US" sz="2000" dirty="0" err="1" smtClean="0"/>
              <a:t>na</a:t>
            </a:r>
            <a:r>
              <a:rPr lang="en-US" sz="2000" dirty="0" smtClean="0"/>
              <a:t> </a:t>
            </a:r>
            <a:r>
              <a:rPr lang="en-US" sz="2000" dirty="0" err="1" smtClean="0"/>
              <a:t>teritorijama</a:t>
            </a:r>
            <a:r>
              <a:rPr lang="en-US" sz="2000" dirty="0" smtClean="0"/>
              <a:t> </a:t>
            </a:r>
            <a:r>
              <a:rPr lang="en-US" sz="2000" dirty="0" err="1" smtClean="0"/>
              <a:t>zemalja</a:t>
            </a:r>
            <a:r>
              <a:rPr lang="en-US" sz="2000" dirty="0" smtClean="0"/>
              <a:t> </a:t>
            </a:r>
            <a:r>
              <a:rPr lang="en-US" sz="2000" dirty="0" err="1" smtClean="0"/>
              <a:t>akcionara</a:t>
            </a:r>
            <a:r>
              <a:rPr lang="en-US" sz="2000" dirty="0" smtClean="0"/>
              <a:t> (</a:t>
            </a:r>
            <a:r>
              <a:rPr lang="en-US" sz="2000" dirty="0" err="1" smtClean="0"/>
              <a:t>članica</a:t>
            </a:r>
            <a:r>
              <a:rPr lang="en-US" sz="2000" dirty="0" smtClean="0"/>
              <a:t> EEZ, </a:t>
            </a:r>
            <a:r>
              <a:rPr lang="en-US" sz="2000" dirty="0" err="1" smtClean="0"/>
              <a:t>odnosno</a:t>
            </a:r>
            <a:r>
              <a:rPr lang="en-US" sz="2000" dirty="0" smtClean="0"/>
              <a:t> EU), </a:t>
            </a:r>
            <a:r>
              <a:rPr lang="en-US" sz="2000" dirty="0" err="1" smtClean="0"/>
              <a:t>ali</a:t>
            </a:r>
            <a:r>
              <a:rPr lang="sr-Latn-BA" sz="2000" dirty="0" smtClean="0"/>
              <a:t> </a:t>
            </a:r>
            <a:r>
              <a:rPr lang="en-US" sz="2000" dirty="0" err="1" smtClean="0"/>
              <a:t>postoje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izuzeci</a:t>
            </a:r>
            <a:r>
              <a:rPr lang="en-US" sz="2000" dirty="0" smtClean="0"/>
              <a:t>, </a:t>
            </a:r>
            <a:r>
              <a:rPr lang="en-US" sz="2000" dirty="0" err="1" smtClean="0"/>
              <a:t>ukoliko</a:t>
            </a:r>
            <a:r>
              <a:rPr lang="en-US" sz="2000" dirty="0" smtClean="0"/>
              <a:t> je </a:t>
            </a:r>
            <a:r>
              <a:rPr lang="en-US" sz="2000" dirty="0" err="1" smtClean="0"/>
              <a:t>projekat</a:t>
            </a:r>
            <a:r>
              <a:rPr lang="en-US" sz="2000" dirty="0" smtClean="0"/>
              <a:t> u </a:t>
            </a:r>
            <a:r>
              <a:rPr lang="en-US" sz="2000" dirty="0" err="1" smtClean="0"/>
              <a:t>interesu</a:t>
            </a:r>
            <a:r>
              <a:rPr lang="en-US" sz="2000" dirty="0" smtClean="0"/>
              <a:t> </a:t>
            </a:r>
            <a:r>
              <a:rPr lang="en-US" sz="2000" dirty="0" err="1" smtClean="0"/>
              <a:t>zemalja</a:t>
            </a:r>
            <a:r>
              <a:rPr lang="en-US" sz="2000" dirty="0" smtClean="0"/>
              <a:t> </a:t>
            </a:r>
            <a:r>
              <a:rPr lang="en-US" sz="2000" dirty="0" err="1" smtClean="0"/>
              <a:t>članica</a:t>
            </a:r>
            <a:r>
              <a:rPr lang="en-US" sz="2000" dirty="0" smtClean="0"/>
              <a:t> </a:t>
            </a:r>
            <a:endParaRPr lang="sr-Latn-BA" sz="2000" dirty="0" smtClean="0"/>
          </a:p>
          <a:p>
            <a:endParaRPr lang="sr-Latn-BA" sz="2000" dirty="0" smtClean="0"/>
          </a:p>
          <a:p>
            <a:r>
              <a:rPr lang="sr-Latn-BA" sz="2000" dirty="0" smtClean="0"/>
              <a:t>N</a:t>
            </a:r>
            <a:r>
              <a:rPr lang="en-US" sz="2000" dirty="0" err="1" smtClean="0"/>
              <a:t>pr</a:t>
            </a:r>
            <a:r>
              <a:rPr lang="sr-Latn-BA" sz="2000" dirty="0" smtClean="0"/>
              <a:t>.</a:t>
            </a:r>
            <a:r>
              <a:rPr lang="en-US" sz="2000" dirty="0" smtClean="0"/>
              <a:t> </a:t>
            </a:r>
            <a:r>
              <a:rPr lang="en-US" sz="2000" dirty="0" err="1" smtClean="0"/>
              <a:t>finans</a:t>
            </a:r>
            <a:r>
              <a:rPr lang="sr-Latn-BA" sz="2000" dirty="0" smtClean="0"/>
              <a:t>i</a:t>
            </a:r>
            <a:r>
              <a:rPr lang="en-US" sz="2000" dirty="0" err="1" smtClean="0"/>
              <a:t>ranje</a:t>
            </a:r>
            <a:r>
              <a:rPr lang="sr-Latn-BA" sz="2000" dirty="0" smtClean="0"/>
              <a:t> </a:t>
            </a:r>
            <a:r>
              <a:rPr lang="en-US" sz="2000" dirty="0" err="1" smtClean="0"/>
              <a:t>projekta</a:t>
            </a:r>
            <a:r>
              <a:rPr lang="en-US" sz="2000" dirty="0" smtClean="0"/>
              <a:t> </a:t>
            </a:r>
            <a:r>
              <a:rPr lang="en-US" sz="2000" dirty="0" err="1" smtClean="0"/>
              <a:t>izgradnje</a:t>
            </a:r>
            <a:r>
              <a:rPr lang="en-US" sz="2000" dirty="0" smtClean="0"/>
              <a:t> </a:t>
            </a:r>
            <a:r>
              <a:rPr lang="en-US" sz="2000" dirty="0" err="1" smtClean="0"/>
              <a:t>gasovoda</a:t>
            </a:r>
            <a:r>
              <a:rPr lang="en-US" sz="2000" dirty="0" smtClean="0"/>
              <a:t> od </a:t>
            </a:r>
            <a:r>
              <a:rPr lang="en-US" sz="2000" dirty="0" err="1" smtClean="0"/>
              <a:t>Rusije</a:t>
            </a:r>
            <a:r>
              <a:rPr lang="en-US" sz="2000" dirty="0" smtClean="0"/>
              <a:t> do </a:t>
            </a:r>
            <a:r>
              <a:rPr lang="en-US" sz="2000" dirty="0" err="1" smtClean="0"/>
              <a:t>zemalja</a:t>
            </a:r>
            <a:r>
              <a:rPr lang="en-US" sz="2000" dirty="0" smtClean="0"/>
              <a:t> </a:t>
            </a:r>
            <a:r>
              <a:rPr lang="en-US" sz="2000" dirty="0" err="1" smtClean="0"/>
              <a:t>članica</a:t>
            </a:r>
            <a:r>
              <a:rPr lang="en-US" sz="2000" dirty="0" smtClean="0"/>
              <a:t> EU, </a:t>
            </a:r>
            <a:r>
              <a:rPr lang="en-US" sz="2000" dirty="0" err="1" smtClean="0"/>
              <a:t>ili</a:t>
            </a:r>
            <a:r>
              <a:rPr lang="en-US" sz="2000" dirty="0" smtClean="0"/>
              <a:t> </a:t>
            </a:r>
            <a:r>
              <a:rPr lang="en-US" sz="2000" dirty="0" err="1" smtClean="0"/>
              <a:t>izgradnja</a:t>
            </a:r>
            <a:r>
              <a:rPr lang="en-US" sz="2000" dirty="0" smtClean="0"/>
              <a:t> </a:t>
            </a:r>
            <a:r>
              <a:rPr lang="en-US" sz="2000" dirty="0" err="1" smtClean="0"/>
              <a:t>žel</a:t>
            </a:r>
            <a:r>
              <a:rPr lang="sr-Latn-BA" sz="2000" dirty="0" smtClean="0"/>
              <a:t>j</a:t>
            </a:r>
            <a:r>
              <a:rPr lang="en-US" sz="2000" dirty="0" err="1" smtClean="0"/>
              <a:t>eznice</a:t>
            </a:r>
            <a:r>
              <a:rPr lang="en-US" sz="2000" dirty="0" smtClean="0"/>
              <a:t> </a:t>
            </a:r>
            <a:r>
              <a:rPr lang="en-US" sz="2000" dirty="0" err="1" smtClean="0"/>
              <a:t>ili</a:t>
            </a:r>
            <a:r>
              <a:rPr lang="en-US" sz="2000" dirty="0" smtClean="0"/>
              <a:t> </a:t>
            </a:r>
            <a:r>
              <a:rPr lang="en-US" sz="2000" dirty="0" err="1" smtClean="0"/>
              <a:t>puteva</a:t>
            </a:r>
            <a:r>
              <a:rPr lang="sr-Latn-BA" sz="2000" dirty="0" smtClean="0"/>
              <a:t> </a:t>
            </a:r>
            <a:r>
              <a:rPr lang="en-US" sz="2000" dirty="0" err="1" smtClean="0"/>
              <a:t>kroz</a:t>
            </a:r>
            <a:r>
              <a:rPr lang="en-US" sz="2000" dirty="0" smtClean="0"/>
              <a:t> </a:t>
            </a:r>
            <a:r>
              <a:rPr lang="en-US" sz="2000" dirty="0" err="1" smtClean="0"/>
              <a:t>zemlje</a:t>
            </a:r>
            <a:r>
              <a:rPr lang="en-US" sz="2000" dirty="0" smtClean="0"/>
              <a:t> </a:t>
            </a:r>
            <a:r>
              <a:rPr lang="en-US" sz="2000" dirty="0" err="1" smtClean="0"/>
              <a:t>nečlanice</a:t>
            </a:r>
            <a:r>
              <a:rPr lang="en-US" sz="2000" dirty="0" smtClean="0"/>
              <a:t>, </a:t>
            </a:r>
            <a:r>
              <a:rPr lang="en-US" sz="2000" dirty="0" err="1" smtClean="0"/>
              <a:t>ali</a:t>
            </a:r>
            <a:r>
              <a:rPr lang="en-US" sz="2000" dirty="0" smtClean="0"/>
              <a:t> </a:t>
            </a:r>
            <a:r>
              <a:rPr lang="en-US" sz="2000" dirty="0" err="1" smtClean="0"/>
              <a:t>koji</a:t>
            </a:r>
            <a:r>
              <a:rPr lang="en-US" sz="2000" dirty="0" smtClean="0"/>
              <a:t> </a:t>
            </a:r>
            <a:r>
              <a:rPr lang="en-US" sz="2000" dirty="0" err="1" smtClean="0"/>
              <a:t>povezuju</a:t>
            </a:r>
            <a:r>
              <a:rPr lang="en-US" sz="2000" dirty="0" smtClean="0"/>
              <a:t> </a:t>
            </a:r>
            <a:r>
              <a:rPr lang="en-US" sz="2000" dirty="0" err="1" smtClean="0"/>
              <a:t>zemlje</a:t>
            </a:r>
            <a:r>
              <a:rPr lang="en-US" sz="2000" dirty="0" smtClean="0"/>
              <a:t> </a:t>
            </a:r>
            <a:r>
              <a:rPr lang="en-US" sz="2000" dirty="0" err="1" smtClean="0"/>
              <a:t>članice</a:t>
            </a:r>
            <a:r>
              <a:rPr lang="en-US" sz="2000" dirty="0" smtClean="0"/>
              <a:t>.</a:t>
            </a:r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624840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err="1" smtClean="0"/>
              <a:t>Evropska</a:t>
            </a:r>
            <a:r>
              <a:rPr lang="en-US" b="1" dirty="0" smtClean="0"/>
              <a:t> </a:t>
            </a:r>
            <a:r>
              <a:rPr lang="en-US" b="1" dirty="0" err="1" smtClean="0"/>
              <a:t>banka</a:t>
            </a:r>
            <a:r>
              <a:rPr lang="en-US" b="1" dirty="0" smtClean="0"/>
              <a:t> </a:t>
            </a:r>
            <a:r>
              <a:rPr lang="en-US" b="1" dirty="0" err="1" smtClean="0"/>
              <a:t>za</a:t>
            </a:r>
            <a:r>
              <a:rPr lang="en-US" b="1" dirty="0" smtClean="0"/>
              <a:t> </a:t>
            </a:r>
            <a:r>
              <a:rPr lang="en-US" b="1" dirty="0" err="1" smtClean="0"/>
              <a:t>obnovu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razvoj</a:t>
            </a:r>
            <a:r>
              <a:rPr lang="en-US" b="1" dirty="0" smtClean="0"/>
              <a:t> (EBRD)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83560"/>
            <a:ext cx="7162800" cy="4769640"/>
          </a:xfrm>
        </p:spPr>
        <p:txBody>
          <a:bodyPr>
            <a:normAutofit/>
          </a:bodyPr>
          <a:lstStyle/>
          <a:p>
            <a:r>
              <a:rPr lang="en-US" dirty="0" err="1" smtClean="0"/>
              <a:t>Evropska</a:t>
            </a:r>
            <a:r>
              <a:rPr lang="en-US" dirty="0" smtClean="0"/>
              <a:t> </a:t>
            </a:r>
            <a:r>
              <a:rPr lang="en-US" dirty="0" err="1" smtClean="0"/>
              <a:t>banka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obnovu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razvoj</a:t>
            </a:r>
            <a:r>
              <a:rPr lang="en-US" dirty="0" smtClean="0"/>
              <a:t> je </a:t>
            </a:r>
            <a:r>
              <a:rPr lang="en-US" dirty="0" err="1" smtClean="0"/>
              <a:t>osnovana</a:t>
            </a:r>
            <a:r>
              <a:rPr lang="en-US" dirty="0" smtClean="0"/>
              <a:t> 1990. </a:t>
            </a:r>
            <a:r>
              <a:rPr lang="en-US" dirty="0" err="1" smtClean="0"/>
              <a:t>godine</a:t>
            </a:r>
            <a:r>
              <a:rPr lang="en-US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bi </a:t>
            </a:r>
            <a:r>
              <a:rPr lang="en-US" dirty="0" err="1" smtClean="0"/>
              <a:t>pomogla</a:t>
            </a:r>
            <a:r>
              <a:rPr lang="en-US" dirty="0" smtClean="0"/>
              <a:t> </a:t>
            </a:r>
            <a:r>
              <a:rPr lang="en-US" dirty="0" err="1" smtClean="0"/>
              <a:t>finansiranje</a:t>
            </a:r>
            <a:r>
              <a:rPr lang="sr-Latn-BA" dirty="0" smtClean="0"/>
              <a:t> </a:t>
            </a:r>
            <a:r>
              <a:rPr lang="en-US" dirty="0" err="1" smtClean="0"/>
              <a:t>projekata</a:t>
            </a:r>
            <a:r>
              <a:rPr lang="en-US" dirty="0" smtClean="0"/>
              <a:t> u </a:t>
            </a:r>
            <a:r>
              <a:rPr lang="en-US" dirty="0" err="1" smtClean="0"/>
              <a:t>evropskim</a:t>
            </a:r>
            <a:r>
              <a:rPr lang="en-US" dirty="0" smtClean="0"/>
              <a:t> </a:t>
            </a:r>
            <a:r>
              <a:rPr lang="en-US" b="1" i="1" dirty="0" err="1" smtClean="0"/>
              <a:t>tranzicionim</a:t>
            </a:r>
            <a:r>
              <a:rPr lang="en-US" b="1" i="1" dirty="0" smtClean="0"/>
              <a:t> </a:t>
            </a:r>
            <a:r>
              <a:rPr lang="en-US" b="1" i="1" dirty="0" err="1" smtClean="0"/>
              <a:t>zemljama</a:t>
            </a:r>
            <a:r>
              <a:rPr lang="en-US" b="1" i="1" dirty="0" smtClean="0"/>
              <a:t>, </a:t>
            </a:r>
            <a:r>
              <a:rPr lang="en-US" b="1" i="1" dirty="0" err="1" smtClean="0"/>
              <a:t>koje</a:t>
            </a:r>
            <a:r>
              <a:rPr lang="en-US" b="1" i="1" dirty="0" smtClean="0"/>
              <a:t> </a:t>
            </a:r>
            <a:r>
              <a:rPr lang="en-US" b="1" i="1" dirty="0" err="1" smtClean="0"/>
              <a:t>su</a:t>
            </a:r>
            <a:r>
              <a:rPr lang="en-US" b="1" i="1" dirty="0" smtClean="0"/>
              <a:t> </a:t>
            </a:r>
            <a:r>
              <a:rPr lang="en-US" b="1" i="1" dirty="0" err="1" smtClean="0"/>
              <a:t>prelazile</a:t>
            </a:r>
            <a:r>
              <a:rPr lang="en-US" b="1" i="1" dirty="0" smtClean="0"/>
              <a:t> </a:t>
            </a:r>
            <a:r>
              <a:rPr lang="en-US" b="1" i="1" dirty="0" err="1" smtClean="0"/>
              <a:t>sa</a:t>
            </a:r>
            <a:r>
              <a:rPr lang="en-US" b="1" i="1" dirty="0" smtClean="0"/>
              <a:t> </a:t>
            </a:r>
            <a:r>
              <a:rPr lang="en-US" b="1" i="1" dirty="0" err="1" smtClean="0"/>
              <a:t>centralno-planskog</a:t>
            </a:r>
            <a:r>
              <a:rPr lang="en-US" b="1" i="1" dirty="0" smtClean="0"/>
              <a:t> </a:t>
            </a:r>
            <a:r>
              <a:rPr lang="en-US" b="1" i="1" dirty="0" err="1" smtClean="0"/>
              <a:t>na</a:t>
            </a:r>
            <a:r>
              <a:rPr lang="sr-Latn-BA" b="1" i="1" dirty="0" smtClean="0"/>
              <a:t> </a:t>
            </a:r>
            <a:r>
              <a:rPr lang="en-US" b="1" i="1" dirty="0" err="1" smtClean="0"/>
              <a:t>tržišni</a:t>
            </a:r>
            <a:r>
              <a:rPr lang="en-US" b="1" i="1" dirty="0" smtClean="0"/>
              <a:t> </a:t>
            </a:r>
            <a:r>
              <a:rPr lang="en-US" b="1" i="1" dirty="0" err="1" smtClean="0"/>
              <a:t>ekonomski</a:t>
            </a:r>
            <a:r>
              <a:rPr lang="en-US" b="1" i="1" dirty="0" smtClean="0"/>
              <a:t> </a:t>
            </a:r>
            <a:r>
              <a:rPr lang="en-US" b="1" i="1" dirty="0" err="1" smtClean="0"/>
              <a:t>sistem</a:t>
            </a:r>
            <a:r>
              <a:rPr lang="en-US" b="1" i="1" dirty="0" smtClean="0"/>
              <a:t>. </a:t>
            </a:r>
            <a:endParaRPr lang="sr-Latn-BA" b="1" i="1" dirty="0" smtClean="0"/>
          </a:p>
          <a:p>
            <a:endParaRPr lang="sr-Latn-BA" dirty="0" smtClean="0"/>
          </a:p>
          <a:p>
            <a:r>
              <a:rPr lang="en-US" dirty="0" err="1" smtClean="0"/>
              <a:t>Osnivački</a:t>
            </a:r>
            <a:r>
              <a:rPr lang="en-US" dirty="0" smtClean="0"/>
              <a:t> </a:t>
            </a:r>
            <a:r>
              <a:rPr lang="en-US" dirty="0" err="1" smtClean="0"/>
              <a:t>kapital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obezb</a:t>
            </a:r>
            <a:r>
              <a:rPr lang="sr-Latn-BA" dirty="0" smtClean="0"/>
              <a:t>ij</a:t>
            </a:r>
            <a:r>
              <a:rPr lang="en-US" dirty="0" err="1" smtClean="0"/>
              <a:t>edile</a:t>
            </a:r>
            <a:r>
              <a:rPr lang="en-US" dirty="0" smtClean="0"/>
              <a:t> </a:t>
            </a:r>
            <a:r>
              <a:rPr lang="en-US" dirty="0" err="1" smtClean="0"/>
              <a:t>zemlje</a:t>
            </a:r>
            <a:r>
              <a:rPr lang="en-US" dirty="0" smtClean="0"/>
              <a:t> OECD (</a:t>
            </a:r>
            <a:r>
              <a:rPr lang="en-US" dirty="0" err="1" smtClean="0"/>
              <a:t>Organizacije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sr-Latn-BA" dirty="0" smtClean="0"/>
              <a:t> </a:t>
            </a:r>
            <a:r>
              <a:rPr lang="en-US" dirty="0" err="1" smtClean="0"/>
              <a:t>ekonomsku</a:t>
            </a:r>
            <a:r>
              <a:rPr lang="en-US" dirty="0" smtClean="0"/>
              <a:t> </a:t>
            </a:r>
            <a:r>
              <a:rPr lang="en-US" dirty="0" err="1" smtClean="0"/>
              <a:t>saradnju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razvoj</a:t>
            </a:r>
            <a:r>
              <a:rPr lang="en-US" dirty="0" smtClean="0"/>
              <a:t>, </a:t>
            </a:r>
            <a:r>
              <a:rPr lang="en-US" dirty="0" err="1" smtClean="0"/>
              <a:t>koju</a:t>
            </a:r>
            <a:r>
              <a:rPr lang="en-US" dirty="0" smtClean="0"/>
              <a:t> </a:t>
            </a:r>
            <a:r>
              <a:rPr lang="en-US" dirty="0" err="1" smtClean="0"/>
              <a:t>čine</a:t>
            </a:r>
            <a:r>
              <a:rPr lang="en-US" dirty="0" smtClean="0"/>
              <a:t> 24 </a:t>
            </a:r>
            <a:r>
              <a:rPr lang="en-US" dirty="0" err="1" smtClean="0"/>
              <a:t>razvijene</a:t>
            </a:r>
            <a:r>
              <a:rPr lang="en-US" dirty="0" smtClean="0"/>
              <a:t> </a:t>
            </a:r>
            <a:r>
              <a:rPr lang="en-US" dirty="0" err="1" smtClean="0"/>
              <a:t>sv</a:t>
            </a:r>
            <a:r>
              <a:rPr lang="sr-Latn-BA" dirty="0" smtClean="0"/>
              <a:t>j</a:t>
            </a:r>
            <a:r>
              <a:rPr lang="en-US" dirty="0" err="1" smtClean="0"/>
              <a:t>etske</a:t>
            </a:r>
            <a:r>
              <a:rPr lang="en-US" dirty="0" smtClean="0"/>
              <a:t> </a:t>
            </a:r>
            <a:r>
              <a:rPr lang="en-US" dirty="0" err="1" smtClean="0"/>
              <a:t>ekonomije</a:t>
            </a:r>
            <a:r>
              <a:rPr lang="en-US" dirty="0" smtClean="0"/>
              <a:t>), a </a:t>
            </a:r>
            <a:r>
              <a:rPr lang="en-US" dirty="0" err="1" smtClean="0"/>
              <a:t>danas</a:t>
            </a:r>
            <a:r>
              <a:rPr lang="en-US" dirty="0" smtClean="0"/>
              <a:t> EBRD </a:t>
            </a:r>
            <a:r>
              <a:rPr lang="en-US" dirty="0" err="1" smtClean="0"/>
              <a:t>ima</a:t>
            </a:r>
            <a:r>
              <a:rPr lang="sr-Latn-BA" dirty="0" smtClean="0"/>
              <a:t> </a:t>
            </a:r>
            <a:r>
              <a:rPr lang="en-US" dirty="0" smtClean="0"/>
              <a:t>64 </a:t>
            </a:r>
            <a:r>
              <a:rPr lang="en-US" dirty="0" err="1" smtClean="0"/>
              <a:t>akcionara</a:t>
            </a:r>
            <a:r>
              <a:rPr lang="en-US" dirty="0" smtClean="0"/>
              <a:t> (</a:t>
            </a:r>
            <a:r>
              <a:rPr lang="en-US" dirty="0" err="1" smtClean="0"/>
              <a:t>među</a:t>
            </a:r>
            <a:r>
              <a:rPr lang="en-US" dirty="0" smtClean="0"/>
              <a:t> </a:t>
            </a:r>
            <a:r>
              <a:rPr lang="en-US" dirty="0" err="1" smtClean="0"/>
              <a:t>kojima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najveći</a:t>
            </a:r>
            <a:r>
              <a:rPr lang="en-US" dirty="0" smtClean="0"/>
              <a:t> SAD, </a:t>
            </a:r>
            <a:r>
              <a:rPr lang="en-US" dirty="0" err="1" smtClean="0"/>
              <a:t>Velika</a:t>
            </a:r>
            <a:r>
              <a:rPr lang="en-US" dirty="0" smtClean="0"/>
              <a:t> </a:t>
            </a:r>
            <a:r>
              <a:rPr lang="en-US" dirty="0" err="1" smtClean="0"/>
              <a:t>Britanija</a:t>
            </a:r>
            <a:r>
              <a:rPr lang="en-US" dirty="0" smtClean="0"/>
              <a:t>, Japan, </a:t>
            </a:r>
            <a:r>
              <a:rPr lang="en-US" dirty="0" err="1" smtClean="0"/>
              <a:t>Italija</a:t>
            </a:r>
            <a:r>
              <a:rPr lang="en-US" dirty="0" smtClean="0"/>
              <a:t>, </a:t>
            </a:r>
            <a:r>
              <a:rPr lang="sr-Latn-BA" dirty="0" smtClean="0"/>
              <a:t>Nj</a:t>
            </a:r>
            <a:r>
              <a:rPr lang="en-US" dirty="0" err="1" smtClean="0"/>
              <a:t>emačka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BA" dirty="0" smtClean="0"/>
              <a:t> </a:t>
            </a:r>
            <a:r>
              <a:rPr lang="en-US" dirty="0" err="1" smtClean="0"/>
              <a:t>Francuska</a:t>
            </a:r>
            <a:r>
              <a:rPr lang="en-US" dirty="0" smtClean="0"/>
              <a:t>). </a:t>
            </a:r>
            <a:endParaRPr lang="sr-Latn-BA" dirty="0" smtClean="0"/>
          </a:p>
          <a:p>
            <a:endParaRPr lang="sr-Latn-BA" dirty="0"/>
          </a:p>
          <a:p>
            <a:r>
              <a:rPr lang="en-US" dirty="0"/>
              <a:t>Banka </a:t>
            </a:r>
            <a:r>
              <a:rPr lang="en-US" dirty="0" err="1"/>
              <a:t>odobrava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javnom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privatnom</a:t>
            </a:r>
            <a:r>
              <a:rPr lang="en-US" dirty="0"/>
              <a:t> </a:t>
            </a:r>
            <a:r>
              <a:rPr lang="en-US" dirty="0" err="1"/>
              <a:t>sektoru</a:t>
            </a:r>
            <a:r>
              <a:rPr lang="en-US" dirty="0"/>
              <a:t>, u </a:t>
            </a:r>
            <a:r>
              <a:rPr lang="en-US" dirty="0" err="1"/>
              <a:t>iznosu</a:t>
            </a:r>
            <a:r>
              <a:rPr lang="sr-Latn-BA" dirty="0"/>
              <a:t> </a:t>
            </a:r>
            <a:r>
              <a:rPr lang="en-US" dirty="0" err="1"/>
              <a:t>manjem</a:t>
            </a:r>
            <a:r>
              <a:rPr lang="en-US" dirty="0"/>
              <a:t> od 40% </a:t>
            </a:r>
            <a:r>
              <a:rPr lang="en-US" dirty="0" err="1"/>
              <a:t>vr</a:t>
            </a:r>
            <a:r>
              <a:rPr lang="sr-Latn-BA" dirty="0"/>
              <a:t>ij</a:t>
            </a:r>
            <a:r>
              <a:rPr lang="en-US" dirty="0" err="1"/>
              <a:t>ednosti</a:t>
            </a:r>
            <a:r>
              <a:rPr lang="en-US" dirty="0"/>
              <a:t> </a:t>
            </a:r>
            <a:r>
              <a:rPr lang="en-US" dirty="0" err="1"/>
              <a:t>projekta</a:t>
            </a:r>
            <a:r>
              <a:rPr lang="en-US" dirty="0"/>
              <a:t>. </a:t>
            </a:r>
            <a:endParaRPr lang="sr-Latn-BA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5029200"/>
            <a:ext cx="6347714" cy="1012163"/>
          </a:xfrm>
        </p:spPr>
        <p:txBody>
          <a:bodyPr/>
          <a:lstStyle/>
          <a:p>
            <a:pPr algn="r"/>
            <a:r>
              <a:rPr lang="sr-Latn-BA" dirty="0" smtClean="0"/>
              <a:t>Hvala na pažnji!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174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6934200" cy="6477000"/>
          </a:xfrm>
        </p:spPr>
        <p:txBody>
          <a:bodyPr>
            <a:normAutofit/>
          </a:bodyPr>
          <a:lstStyle/>
          <a:p>
            <a:endParaRPr lang="sr-Latn-BA" dirty="0" smtClean="0"/>
          </a:p>
          <a:p>
            <a:r>
              <a:rPr lang="en-US" dirty="0" err="1" smtClean="0"/>
              <a:t>Međunarodni</a:t>
            </a:r>
            <a:r>
              <a:rPr lang="en-US" dirty="0" smtClean="0"/>
              <a:t> </a:t>
            </a:r>
            <a:r>
              <a:rPr lang="en-US" dirty="0" err="1" smtClean="0"/>
              <a:t>monetarni</a:t>
            </a:r>
            <a:r>
              <a:rPr lang="en-US" dirty="0" smtClean="0"/>
              <a:t> fond – MMF, </a:t>
            </a:r>
            <a:r>
              <a:rPr lang="en-US" dirty="0" err="1" smtClean="0"/>
              <a:t>operativno</a:t>
            </a:r>
            <a:r>
              <a:rPr lang="en-US" dirty="0" smtClean="0"/>
              <a:t> </a:t>
            </a:r>
            <a:r>
              <a:rPr lang="en-US" dirty="0" err="1" smtClean="0"/>
              <a:t>djeluje</a:t>
            </a:r>
            <a:r>
              <a:rPr lang="en-US" dirty="0" smtClean="0"/>
              <a:t> </a:t>
            </a:r>
            <a:r>
              <a:rPr lang="sr-Latn-BA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danas</a:t>
            </a:r>
            <a:r>
              <a:rPr lang="en-US" dirty="0" smtClean="0"/>
              <a:t>,</a:t>
            </a:r>
            <a:r>
              <a:rPr lang="sr-Latn-BA" dirty="0" smtClean="0"/>
              <a:t> </a:t>
            </a:r>
            <a:r>
              <a:rPr lang="en-US" dirty="0" err="1" smtClean="0"/>
              <a:t>počevši</a:t>
            </a:r>
            <a:r>
              <a:rPr lang="en-US" dirty="0" smtClean="0"/>
              <a:t> od 1945. </a:t>
            </a:r>
            <a:r>
              <a:rPr lang="en-US" dirty="0" err="1" smtClean="0"/>
              <a:t>godine</a:t>
            </a:r>
            <a:r>
              <a:rPr lang="en-US" dirty="0" smtClean="0"/>
              <a:t>. </a:t>
            </a:r>
          </a:p>
          <a:p>
            <a:endParaRPr lang="sr-Latn-BA" dirty="0" smtClean="0"/>
          </a:p>
          <a:p>
            <a:r>
              <a:rPr lang="en-US" dirty="0" smtClean="0"/>
              <a:t>Novo </a:t>
            </a:r>
            <a:r>
              <a:rPr lang="en-US" dirty="0" err="1" smtClean="0"/>
              <a:t>međunarodno</a:t>
            </a:r>
            <a:r>
              <a:rPr lang="en-US" dirty="0" smtClean="0"/>
              <a:t> </a:t>
            </a:r>
            <a:r>
              <a:rPr lang="en-US" dirty="0" err="1" smtClean="0"/>
              <a:t>priznato</a:t>
            </a:r>
            <a:r>
              <a:rPr lang="en-US" dirty="0" smtClean="0"/>
              <a:t> </a:t>
            </a:r>
            <a:r>
              <a:rPr lang="en-US" dirty="0" err="1" smtClean="0"/>
              <a:t>sredstvo</a:t>
            </a:r>
            <a:r>
              <a:rPr lang="en-US" dirty="0" smtClean="0"/>
              <a:t> </a:t>
            </a:r>
            <a:r>
              <a:rPr lang="en-US" dirty="0" err="1" smtClean="0"/>
              <a:t>rezervi</a:t>
            </a:r>
            <a:r>
              <a:rPr lang="en-US" dirty="0" smtClean="0"/>
              <a:t> je</a:t>
            </a:r>
            <a:r>
              <a:rPr lang="sr-Latn-BA" dirty="0" smtClean="0"/>
              <a:t> </a:t>
            </a:r>
            <a:r>
              <a:rPr lang="en-US" dirty="0" err="1" smtClean="0"/>
              <a:t>kreirano</a:t>
            </a:r>
            <a:r>
              <a:rPr lang="en-US" dirty="0" smtClean="0"/>
              <a:t> 1969. </a:t>
            </a:r>
            <a:r>
              <a:rPr lang="en-US" dirty="0" err="1" smtClean="0"/>
              <a:t>godine</a:t>
            </a:r>
            <a:r>
              <a:rPr lang="en-US" dirty="0" smtClean="0"/>
              <a:t> pod </a:t>
            </a:r>
            <a:r>
              <a:rPr lang="en-US" dirty="0" err="1" smtClean="0"/>
              <a:t>pokroviteljstvom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strogim</a:t>
            </a:r>
            <a:r>
              <a:rPr lang="en-US" dirty="0" smtClean="0"/>
              <a:t> </a:t>
            </a:r>
            <a:r>
              <a:rPr lang="en-US" dirty="0" err="1" smtClean="0"/>
              <a:t>pravilima</a:t>
            </a:r>
            <a:r>
              <a:rPr lang="en-US" dirty="0" smtClean="0"/>
              <a:t> MMF-a, 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prilično</a:t>
            </a:r>
            <a:r>
              <a:rPr lang="en-US" dirty="0" smtClean="0"/>
              <a:t> </a:t>
            </a:r>
            <a:r>
              <a:rPr lang="en-US" dirty="0" err="1" smtClean="0"/>
              <a:t>složenim</a:t>
            </a:r>
            <a:r>
              <a:rPr lang="sr-Latn-BA" dirty="0" smtClean="0"/>
              <a:t> </a:t>
            </a:r>
            <a:r>
              <a:rPr lang="en-US" dirty="0" err="1" smtClean="0"/>
              <a:t>nazivom</a:t>
            </a:r>
            <a:r>
              <a:rPr lang="en-US" dirty="0" smtClean="0"/>
              <a:t> – </a:t>
            </a:r>
            <a:r>
              <a:rPr lang="en-US" b="1" dirty="0" err="1" smtClean="0"/>
              <a:t>specijalna</a:t>
            </a:r>
            <a:r>
              <a:rPr lang="en-US" b="1" dirty="0" smtClean="0"/>
              <a:t> </a:t>
            </a:r>
            <a:r>
              <a:rPr lang="en-US" b="1" dirty="0" err="1" smtClean="0"/>
              <a:t>prava</a:t>
            </a:r>
            <a:r>
              <a:rPr lang="en-US" b="1" dirty="0" smtClean="0"/>
              <a:t> </a:t>
            </a:r>
            <a:r>
              <a:rPr lang="en-US" b="1" dirty="0" err="1" smtClean="0"/>
              <a:t>vučenja</a:t>
            </a:r>
            <a:r>
              <a:rPr lang="en-US" b="1" dirty="0" smtClean="0"/>
              <a:t> (</a:t>
            </a:r>
            <a:r>
              <a:rPr lang="en-US" b="1" dirty="0" err="1" smtClean="0"/>
              <a:t>međunarodna</a:t>
            </a:r>
            <a:r>
              <a:rPr lang="en-US" b="1" dirty="0" smtClean="0"/>
              <a:t> </a:t>
            </a:r>
            <a:r>
              <a:rPr lang="en-US" b="1" dirty="0" err="1" smtClean="0"/>
              <a:t>oznaka</a:t>
            </a:r>
            <a:r>
              <a:rPr lang="en-US" b="1" dirty="0" smtClean="0"/>
              <a:t> SDR). </a:t>
            </a:r>
          </a:p>
          <a:p>
            <a:endParaRPr lang="sr-Latn-BA" dirty="0" smtClean="0"/>
          </a:p>
          <a:p>
            <a:r>
              <a:rPr lang="en-US" dirty="0" err="1" smtClean="0"/>
              <a:t>Specijalna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sr-Latn-BA" dirty="0" smtClean="0"/>
              <a:t> </a:t>
            </a:r>
            <a:r>
              <a:rPr lang="en-US" dirty="0" err="1" smtClean="0"/>
              <a:t>vučenja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neizmijenjenu</a:t>
            </a:r>
            <a:r>
              <a:rPr lang="en-US" dirty="0" smtClean="0"/>
              <a:t> </a:t>
            </a:r>
            <a:r>
              <a:rPr lang="en-US" dirty="0" err="1" smtClean="0"/>
              <a:t>osnovnu</a:t>
            </a:r>
            <a:r>
              <a:rPr lang="en-US" dirty="0" smtClean="0"/>
              <a:t> </a:t>
            </a:r>
            <a:r>
              <a:rPr lang="en-US" dirty="0" err="1" smtClean="0"/>
              <a:t>ulogu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danas</a:t>
            </a:r>
            <a:r>
              <a:rPr lang="en-US" dirty="0" smtClean="0"/>
              <a:t> – da </a:t>
            </a:r>
            <a:r>
              <a:rPr lang="en-US" dirty="0" err="1" smtClean="0"/>
              <a:t>služe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sr-Latn-BA" dirty="0" smtClean="0"/>
              <a:t>:</a:t>
            </a:r>
          </a:p>
          <a:p>
            <a:pPr lvl="1"/>
            <a:r>
              <a:rPr lang="en-US" i="1" dirty="0" err="1" smtClean="0">
                <a:solidFill>
                  <a:srgbClr val="FF0000"/>
                </a:solidFill>
              </a:rPr>
              <a:t>svjetski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priznato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sredstvo</a:t>
            </a:r>
            <a:r>
              <a:rPr lang="sr-Latn-BA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rezervi</a:t>
            </a:r>
            <a:r>
              <a:rPr lang="en-US" i="1" dirty="0" smtClean="0">
                <a:solidFill>
                  <a:srgbClr val="FF0000"/>
                </a:solidFill>
              </a:rPr>
              <a:t>, </a:t>
            </a:r>
            <a:endParaRPr lang="sr-Latn-BA" i="1" dirty="0" smtClean="0">
              <a:solidFill>
                <a:srgbClr val="FF0000"/>
              </a:solidFill>
            </a:endParaRPr>
          </a:p>
          <a:p>
            <a:pPr lvl="1"/>
            <a:r>
              <a:rPr lang="en-US" i="1" dirty="0" err="1" smtClean="0">
                <a:solidFill>
                  <a:srgbClr val="FF0000"/>
                </a:solidFill>
              </a:rPr>
              <a:t>koriste</a:t>
            </a:r>
            <a:r>
              <a:rPr lang="en-US" i="1" dirty="0" smtClean="0">
                <a:solidFill>
                  <a:srgbClr val="FF0000"/>
                </a:solidFill>
              </a:rPr>
              <a:t> se u </a:t>
            </a:r>
            <a:r>
              <a:rPr lang="en-US" i="1" dirty="0" err="1" smtClean="0">
                <a:solidFill>
                  <a:srgbClr val="FF0000"/>
                </a:solidFill>
              </a:rPr>
              <a:t>svim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transakcijama</a:t>
            </a:r>
            <a:r>
              <a:rPr lang="en-US" i="1" dirty="0" smtClean="0">
                <a:solidFill>
                  <a:srgbClr val="FF0000"/>
                </a:solidFill>
              </a:rPr>
              <a:t> MMF-a </a:t>
            </a:r>
            <a:r>
              <a:rPr lang="en-US" i="1" dirty="0" err="1" smtClean="0">
                <a:solidFill>
                  <a:srgbClr val="FF0000"/>
                </a:solidFill>
              </a:rPr>
              <a:t>sa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članicama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i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endParaRPr lang="sr-Latn-BA" i="1" dirty="0" smtClean="0">
              <a:solidFill>
                <a:srgbClr val="FF0000"/>
              </a:solidFill>
            </a:endParaRPr>
          </a:p>
          <a:p>
            <a:pPr lvl="1"/>
            <a:r>
              <a:rPr lang="en-US" i="1" dirty="0" err="1" smtClean="0">
                <a:solidFill>
                  <a:srgbClr val="FF0000"/>
                </a:solidFill>
              </a:rPr>
              <a:t>služe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kao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izvještajna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i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obračunska</a:t>
            </a:r>
            <a:r>
              <a:rPr lang="sr-Latn-BA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jedinica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smtClean="0">
                <a:solidFill>
                  <a:srgbClr val="FF0000"/>
                </a:solidFill>
              </a:rPr>
              <a:t>MMF-a</a:t>
            </a:r>
            <a:r>
              <a:rPr lang="sr-Latn-BA" i="1" dirty="0" smtClean="0">
                <a:solidFill>
                  <a:srgbClr val="FF0000"/>
                </a:solidFill>
              </a:rPr>
              <a:t>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772400" cy="609600"/>
          </a:xfrm>
        </p:spPr>
        <p:txBody>
          <a:bodyPr>
            <a:normAutofit fontScale="90000"/>
          </a:bodyPr>
          <a:lstStyle/>
          <a:p>
            <a:r>
              <a:rPr lang="sr-Latn-BA" smtClean="0"/>
              <a:t>Mandat MMF-a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6781800" cy="6019800"/>
          </a:xfrm>
        </p:spPr>
        <p:txBody>
          <a:bodyPr>
            <a:normAutofit/>
          </a:bodyPr>
          <a:lstStyle/>
          <a:p>
            <a:endParaRPr lang="sr-Latn-BA" dirty="0" smtClean="0"/>
          </a:p>
          <a:p>
            <a:r>
              <a:rPr lang="en-US" dirty="0" err="1" smtClean="0"/>
              <a:t>Svrha</a:t>
            </a:r>
            <a:r>
              <a:rPr lang="en-US" dirty="0" smtClean="0"/>
              <a:t> </a:t>
            </a:r>
            <a:r>
              <a:rPr lang="en-US" dirty="0" err="1" smtClean="0"/>
              <a:t>postojanja</a:t>
            </a:r>
            <a:r>
              <a:rPr lang="en-US" dirty="0" smtClean="0"/>
              <a:t> MMF-a </a:t>
            </a:r>
            <a:r>
              <a:rPr lang="en-US" dirty="0" err="1" smtClean="0"/>
              <a:t>nalazi</a:t>
            </a:r>
            <a:r>
              <a:rPr lang="en-US" dirty="0" smtClean="0"/>
              <a:t> se u </a:t>
            </a:r>
            <a:r>
              <a:rPr lang="en-US" dirty="0" err="1" smtClean="0"/>
              <a:t>opisu</a:t>
            </a:r>
            <a:r>
              <a:rPr lang="en-US" dirty="0" smtClean="0"/>
              <a:t> </a:t>
            </a:r>
            <a:r>
              <a:rPr lang="en-US" dirty="0" err="1" smtClean="0"/>
              <a:t>mandata</a:t>
            </a:r>
            <a:r>
              <a:rPr lang="en-US" dirty="0" smtClean="0"/>
              <a:t> MMF:</a:t>
            </a:r>
            <a:endParaRPr lang="sr-Latn-BA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sr-Latn-BA" dirty="0" smtClean="0"/>
              <a:t>1. </a:t>
            </a:r>
            <a:r>
              <a:rPr lang="en-US" dirty="0" smtClean="0"/>
              <a:t>da </a:t>
            </a:r>
            <a:r>
              <a:rPr lang="en-US" i="1" dirty="0" err="1" smtClean="0">
                <a:solidFill>
                  <a:srgbClr val="FF0000"/>
                </a:solidFill>
              </a:rPr>
              <a:t>unaprijedi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međunarodnu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monetarnu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saradnju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putem</a:t>
            </a:r>
            <a:r>
              <a:rPr lang="en-US" dirty="0" smtClean="0"/>
              <a:t> </a:t>
            </a:r>
            <a:r>
              <a:rPr lang="en-US" dirty="0" err="1" smtClean="0"/>
              <a:t>trajno</a:t>
            </a:r>
            <a:r>
              <a:rPr lang="en-US" dirty="0" smtClean="0"/>
              <a:t> </a:t>
            </a:r>
            <a:r>
              <a:rPr lang="en-US" dirty="0" err="1" smtClean="0"/>
              <a:t>uspostavljene</a:t>
            </a:r>
            <a:r>
              <a:rPr lang="en-US" dirty="0" smtClean="0"/>
              <a:t> </a:t>
            </a:r>
            <a:r>
              <a:rPr lang="en-US" dirty="0" err="1" smtClean="0"/>
              <a:t>institucije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sr-Latn-BA" dirty="0" smtClean="0"/>
              <a:t> </a:t>
            </a:r>
            <a:r>
              <a:rPr lang="en-US" dirty="0" err="1" smtClean="0"/>
              <a:t>obezbjeđuje</a:t>
            </a:r>
            <a:r>
              <a:rPr lang="sr-Latn-BA" dirty="0" smtClean="0"/>
              <a:t> </a:t>
            </a:r>
            <a:r>
              <a:rPr lang="en-US" dirty="0" err="1" smtClean="0"/>
              <a:t>mehanizam</a:t>
            </a:r>
            <a:r>
              <a:rPr lang="en-US" dirty="0" smtClean="0"/>
              <a:t> </a:t>
            </a:r>
            <a:r>
              <a:rPr lang="en-US" dirty="0" err="1" smtClean="0"/>
              <a:t>konsultacija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saradnje</a:t>
            </a:r>
            <a:r>
              <a:rPr lang="en-US" dirty="0" smtClean="0"/>
              <a:t> u </a:t>
            </a:r>
            <a:r>
              <a:rPr lang="en-US" dirty="0" err="1" smtClean="0"/>
              <a:t>vezi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međunarodnim</a:t>
            </a:r>
            <a:r>
              <a:rPr lang="en-US" dirty="0" smtClean="0"/>
              <a:t> </a:t>
            </a:r>
            <a:r>
              <a:rPr lang="en-US" dirty="0" err="1" smtClean="0"/>
              <a:t>monetarnim</a:t>
            </a:r>
            <a:r>
              <a:rPr lang="sr-Latn-BA" dirty="0" smtClean="0"/>
              <a:t> </a:t>
            </a:r>
            <a:r>
              <a:rPr lang="en-US" dirty="0" err="1" smtClean="0"/>
              <a:t>problemima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sr-Latn-BA" dirty="0" smtClean="0"/>
              <a:t>2. </a:t>
            </a:r>
            <a:r>
              <a:rPr lang="en-US" dirty="0" smtClean="0"/>
              <a:t>da </a:t>
            </a:r>
            <a:r>
              <a:rPr lang="en-US" i="1" dirty="0" err="1" smtClean="0">
                <a:solidFill>
                  <a:srgbClr val="FF0000"/>
                </a:solidFill>
              </a:rPr>
              <a:t>obezbijedi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uravnotežen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rast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međunarodne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trgovine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i</a:t>
            </a:r>
            <a:r>
              <a:rPr lang="en-US" dirty="0" smtClean="0"/>
              <a:t> time </a:t>
            </a:r>
            <a:r>
              <a:rPr lang="en-US" dirty="0" err="1" smtClean="0"/>
              <a:t>doprinese</a:t>
            </a:r>
            <a:r>
              <a:rPr lang="en-US" dirty="0" smtClean="0"/>
              <a:t> </a:t>
            </a:r>
            <a:r>
              <a:rPr lang="en-US" dirty="0" err="1" smtClean="0"/>
              <a:t>povećanju</a:t>
            </a:r>
            <a:r>
              <a:rPr lang="sr-Latn-BA" dirty="0" smtClean="0"/>
              <a:t> </a:t>
            </a:r>
            <a:r>
              <a:rPr lang="en-US" dirty="0" err="1" smtClean="0"/>
              <a:t>zaposlenosti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realnog</a:t>
            </a:r>
            <a:r>
              <a:rPr lang="en-US" dirty="0" smtClean="0"/>
              <a:t> </a:t>
            </a:r>
            <a:r>
              <a:rPr lang="en-US" dirty="0" err="1" smtClean="0"/>
              <a:t>dohotka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razvoju</a:t>
            </a:r>
            <a:r>
              <a:rPr lang="en-US" dirty="0" smtClean="0"/>
              <a:t> </a:t>
            </a:r>
            <a:r>
              <a:rPr lang="en-US" dirty="0" err="1" smtClean="0"/>
              <a:t>proizvodnih</a:t>
            </a:r>
            <a:r>
              <a:rPr lang="en-US" dirty="0" smtClean="0"/>
              <a:t> </a:t>
            </a:r>
            <a:r>
              <a:rPr lang="en-US" dirty="0" err="1" smtClean="0"/>
              <a:t>resursa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primarnih</a:t>
            </a:r>
            <a:r>
              <a:rPr lang="en-US" dirty="0" smtClean="0"/>
              <a:t> </a:t>
            </a:r>
            <a:r>
              <a:rPr lang="en-US" dirty="0" err="1" smtClean="0"/>
              <a:t>ciljeva</a:t>
            </a:r>
            <a:r>
              <a:rPr lang="sr-Latn-BA" dirty="0" smtClean="0"/>
              <a:t> </a:t>
            </a:r>
            <a:r>
              <a:rPr lang="en-US" dirty="0" err="1" smtClean="0"/>
              <a:t>ekonomske</a:t>
            </a:r>
            <a:r>
              <a:rPr lang="en-US" dirty="0" smtClean="0"/>
              <a:t> </a:t>
            </a:r>
            <a:r>
              <a:rPr lang="en-US" dirty="0" err="1" smtClean="0"/>
              <a:t>politike</a:t>
            </a:r>
            <a:r>
              <a:rPr lang="en-US" dirty="0" smtClean="0"/>
              <a:t> </a:t>
            </a:r>
            <a:r>
              <a:rPr lang="en-US" dirty="0" err="1" smtClean="0"/>
              <a:t>svih</a:t>
            </a:r>
            <a:r>
              <a:rPr lang="en-US" dirty="0" smtClean="0"/>
              <a:t> </a:t>
            </a:r>
            <a:r>
              <a:rPr lang="en-US" dirty="0" err="1" smtClean="0"/>
              <a:t>članica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sr-Latn-BA" dirty="0" smtClean="0"/>
              <a:t>3. </a:t>
            </a:r>
            <a:r>
              <a:rPr lang="en-US" dirty="0" smtClean="0"/>
              <a:t>da </a:t>
            </a:r>
            <a:r>
              <a:rPr lang="en-US" dirty="0" err="1" smtClean="0"/>
              <a:t>obezbijedi</a:t>
            </a:r>
            <a:r>
              <a:rPr lang="en-US" dirty="0" smtClean="0"/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stabilnost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deviznih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kurseva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održavajući</a:t>
            </a:r>
            <a:r>
              <a:rPr lang="en-US" dirty="0" smtClean="0"/>
              <a:t> </a:t>
            </a:r>
            <a:r>
              <a:rPr lang="en-US" dirty="0" err="1" smtClean="0"/>
              <a:t>uređen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 smtClean="0"/>
              <a:t>članica</a:t>
            </a:r>
            <a:r>
              <a:rPr lang="en-US" dirty="0" smtClean="0"/>
              <a:t> </a:t>
            </a:r>
            <a:r>
              <a:rPr lang="en-US" dirty="0" err="1" smtClean="0"/>
              <a:t>uz</a:t>
            </a:r>
            <a:r>
              <a:rPr lang="sr-Latn-BA" dirty="0" smtClean="0"/>
              <a:t> </a:t>
            </a:r>
            <a:r>
              <a:rPr lang="en-US" dirty="0" err="1" smtClean="0"/>
              <a:t>izbjegavanje</a:t>
            </a:r>
            <a:r>
              <a:rPr lang="en-US" dirty="0" smtClean="0"/>
              <a:t> </a:t>
            </a:r>
            <a:r>
              <a:rPr lang="en-US" dirty="0" err="1" smtClean="0"/>
              <a:t>konkurentskih</a:t>
            </a:r>
            <a:r>
              <a:rPr lang="en-US" dirty="0" smtClean="0"/>
              <a:t> </a:t>
            </a:r>
            <a:r>
              <a:rPr lang="en-US" dirty="0" err="1" smtClean="0"/>
              <a:t>deprecijacija</a:t>
            </a:r>
            <a:r>
              <a:rPr lang="en-US" dirty="0" smtClean="0"/>
              <a:t> </a:t>
            </a:r>
            <a:r>
              <a:rPr lang="en-US" dirty="0" err="1" smtClean="0"/>
              <a:t>deviznih</a:t>
            </a:r>
            <a:r>
              <a:rPr lang="en-US" dirty="0" smtClean="0"/>
              <a:t> </a:t>
            </a:r>
            <a:r>
              <a:rPr lang="en-US" dirty="0" err="1" smtClean="0"/>
              <a:t>kurseva</a:t>
            </a:r>
            <a:r>
              <a:rPr lang="en-US" dirty="0" smtClean="0"/>
              <a:t>;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Mandat MMF-a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52600"/>
            <a:ext cx="6705601" cy="4775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Latn-BA" dirty="0" smtClean="0"/>
              <a:t>4. </a:t>
            </a:r>
            <a:r>
              <a:rPr lang="en-US" dirty="0" smtClean="0"/>
              <a:t>da </a:t>
            </a:r>
            <a:r>
              <a:rPr lang="en-US" dirty="0" err="1" smtClean="0"/>
              <a:t>pomogne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uspostavljanju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multilateralnog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sistema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plaćanja</a:t>
            </a:r>
            <a:r>
              <a:rPr lang="en-US" dirty="0" smtClean="0"/>
              <a:t> u </a:t>
            </a:r>
            <a:r>
              <a:rPr lang="en-US" dirty="0" err="1" smtClean="0"/>
              <a:t>vezi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tekućim</a:t>
            </a:r>
            <a:r>
              <a:rPr lang="sr-Latn-BA" dirty="0" smtClean="0"/>
              <a:t> </a:t>
            </a:r>
            <a:r>
              <a:rPr lang="en-US" dirty="0" err="1" smtClean="0"/>
              <a:t>transakcijama</a:t>
            </a:r>
            <a:r>
              <a:rPr lang="en-US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 smtClean="0"/>
              <a:t>članica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uklanjanju</a:t>
            </a:r>
            <a:r>
              <a:rPr lang="en-US" dirty="0" smtClean="0"/>
              <a:t> </a:t>
            </a:r>
            <a:r>
              <a:rPr lang="en-US" dirty="0" err="1" smtClean="0"/>
              <a:t>deviznih</a:t>
            </a:r>
            <a:r>
              <a:rPr lang="en-US" dirty="0" smtClean="0"/>
              <a:t> </a:t>
            </a:r>
            <a:r>
              <a:rPr lang="en-US" dirty="0" err="1" smtClean="0"/>
              <a:t>ograničenja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predstavljaju</a:t>
            </a:r>
            <a:r>
              <a:rPr lang="sr-Latn-BA" dirty="0" smtClean="0"/>
              <a:t> </a:t>
            </a:r>
            <a:r>
              <a:rPr lang="en-US" dirty="0" err="1" smtClean="0"/>
              <a:t>prepreku</a:t>
            </a:r>
            <a:r>
              <a:rPr lang="en-US" dirty="0" smtClean="0"/>
              <a:t> </a:t>
            </a:r>
            <a:r>
              <a:rPr lang="en-US" dirty="0" err="1" smtClean="0"/>
              <a:t>rastu</a:t>
            </a:r>
            <a:r>
              <a:rPr lang="en-US" dirty="0" smtClean="0"/>
              <a:t> </a:t>
            </a:r>
            <a:r>
              <a:rPr lang="en-US" dirty="0" err="1" smtClean="0"/>
              <a:t>svjetske</a:t>
            </a:r>
            <a:r>
              <a:rPr lang="en-US" dirty="0" smtClean="0"/>
              <a:t> </a:t>
            </a:r>
            <a:r>
              <a:rPr lang="en-US" dirty="0" err="1" smtClean="0"/>
              <a:t>trgovine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sr-Latn-BA" dirty="0" smtClean="0"/>
              <a:t>5. </a:t>
            </a:r>
            <a:r>
              <a:rPr lang="en-US" dirty="0" smtClean="0"/>
              <a:t>da </a:t>
            </a:r>
            <a:r>
              <a:rPr lang="en-US" i="1" dirty="0" err="1" smtClean="0">
                <a:solidFill>
                  <a:srgbClr val="FF0000"/>
                </a:solidFill>
              </a:rPr>
              <a:t>kod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članica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stvori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povjerenje</a:t>
            </a:r>
            <a:r>
              <a:rPr lang="en-US" dirty="0" smtClean="0"/>
              <a:t>, </a:t>
            </a:r>
            <a:r>
              <a:rPr lang="en-US" dirty="0" err="1" smtClean="0"/>
              <a:t>sigurnost</a:t>
            </a:r>
            <a:r>
              <a:rPr lang="en-US" dirty="0" smtClean="0"/>
              <a:t> da </a:t>
            </a:r>
            <a:r>
              <a:rPr lang="en-US" dirty="0" err="1" smtClean="0"/>
              <a:t>će</a:t>
            </a:r>
            <a:r>
              <a:rPr lang="en-US" dirty="0" smtClean="0"/>
              <a:t> </a:t>
            </a:r>
            <a:r>
              <a:rPr lang="en-US" dirty="0" err="1" smtClean="0"/>
              <a:t>im</a:t>
            </a:r>
            <a:r>
              <a:rPr lang="en-US" dirty="0" smtClean="0"/>
              <a:t> </a:t>
            </a:r>
            <a:r>
              <a:rPr lang="en-US" dirty="0" err="1" smtClean="0"/>
              <a:t>finansijska</a:t>
            </a:r>
            <a:r>
              <a:rPr lang="en-US" dirty="0" smtClean="0"/>
              <a:t> </a:t>
            </a:r>
            <a:r>
              <a:rPr lang="en-US" dirty="0" err="1" smtClean="0"/>
              <a:t>sredstva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sr-Latn-BA" dirty="0" smtClean="0"/>
              <a:t> </a:t>
            </a:r>
            <a:r>
              <a:rPr lang="en-US" dirty="0" err="1" smtClean="0"/>
              <a:t>opštih</a:t>
            </a:r>
            <a:r>
              <a:rPr lang="en-US" dirty="0" smtClean="0"/>
              <a:t> </a:t>
            </a:r>
            <a:r>
              <a:rPr lang="en-US" dirty="0" err="1" smtClean="0"/>
              <a:t>izvora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 MMF-a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trenutno</a:t>
            </a:r>
            <a:r>
              <a:rPr lang="en-US" dirty="0" smtClean="0"/>
              <a:t> </a:t>
            </a:r>
            <a:r>
              <a:rPr lang="en-US" dirty="0" err="1" smtClean="0"/>
              <a:t>raspoloživa</a:t>
            </a:r>
            <a:r>
              <a:rPr lang="en-US" dirty="0" smtClean="0"/>
              <a:t> pod </a:t>
            </a:r>
            <a:r>
              <a:rPr lang="en-US" dirty="0" err="1" smtClean="0"/>
              <a:t>adekvatnim</a:t>
            </a:r>
            <a:r>
              <a:rPr lang="en-US" dirty="0" smtClean="0"/>
              <a:t> </a:t>
            </a:r>
            <a:r>
              <a:rPr lang="en-US" dirty="0" err="1" smtClean="0"/>
              <a:t>obezbjeđenjem</a:t>
            </a:r>
            <a:r>
              <a:rPr lang="en-US" dirty="0" smtClean="0"/>
              <a:t>,</a:t>
            </a:r>
            <a:r>
              <a:rPr lang="sr-Latn-BA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bi </a:t>
            </a:r>
            <a:r>
              <a:rPr lang="en-US" dirty="0" err="1" smtClean="0"/>
              <a:t>članice</a:t>
            </a:r>
            <a:r>
              <a:rPr lang="en-US" dirty="0" smtClean="0"/>
              <a:t> </a:t>
            </a:r>
            <a:r>
              <a:rPr lang="en-US" dirty="0" err="1" smtClean="0"/>
              <a:t>izvršile</a:t>
            </a:r>
            <a:r>
              <a:rPr lang="en-US" dirty="0" smtClean="0"/>
              <a:t> </a:t>
            </a:r>
            <a:r>
              <a:rPr lang="en-US" dirty="0" err="1" smtClean="0"/>
              <a:t>korekcije</a:t>
            </a:r>
            <a:r>
              <a:rPr lang="en-US" dirty="0" smtClean="0"/>
              <a:t> </a:t>
            </a:r>
            <a:r>
              <a:rPr lang="en-US" dirty="0" err="1" smtClean="0"/>
              <a:t>platnog</a:t>
            </a:r>
            <a:r>
              <a:rPr lang="en-US" dirty="0" smtClean="0"/>
              <a:t> </a:t>
            </a:r>
            <a:r>
              <a:rPr lang="en-US" dirty="0" err="1" smtClean="0"/>
              <a:t>bilansa</a:t>
            </a:r>
            <a:r>
              <a:rPr lang="en-US" dirty="0" smtClean="0"/>
              <a:t>, </a:t>
            </a:r>
            <a:r>
              <a:rPr lang="en-US" dirty="0" err="1" smtClean="0"/>
              <a:t>ali</a:t>
            </a:r>
            <a:r>
              <a:rPr lang="en-US" dirty="0" smtClean="0"/>
              <a:t> bez </a:t>
            </a:r>
            <a:r>
              <a:rPr lang="en-US" dirty="0" err="1" smtClean="0"/>
              <a:t>preduzimanja</a:t>
            </a:r>
            <a:r>
              <a:rPr lang="en-US" dirty="0" smtClean="0"/>
              <a:t> </a:t>
            </a:r>
            <a:r>
              <a:rPr lang="en-US" dirty="0" err="1" smtClean="0"/>
              <a:t>mjera</a:t>
            </a:r>
            <a:r>
              <a:rPr lang="en-US" dirty="0" smtClean="0"/>
              <a:t> </a:t>
            </a:r>
            <a:r>
              <a:rPr lang="en-US" dirty="0" err="1" smtClean="0"/>
              <a:t>štetnih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sr-Latn-BA" dirty="0" smtClean="0"/>
              <a:t> </a:t>
            </a:r>
            <a:r>
              <a:rPr lang="en-US" dirty="0" err="1" smtClean="0"/>
              <a:t>nacionalni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međunarodni</a:t>
            </a:r>
            <a:r>
              <a:rPr lang="en-US" dirty="0" smtClean="0"/>
              <a:t> </a:t>
            </a:r>
            <a:r>
              <a:rPr lang="en-US" dirty="0" err="1" smtClean="0"/>
              <a:t>prosperitet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sr-Latn-BA" dirty="0" smtClean="0"/>
              <a:t>6. </a:t>
            </a:r>
            <a:r>
              <a:rPr lang="en-US" dirty="0" smtClean="0"/>
              <a:t>da </a:t>
            </a:r>
            <a:r>
              <a:rPr lang="en-US" dirty="0" err="1" smtClean="0"/>
              <a:t>skrati</a:t>
            </a:r>
            <a:r>
              <a:rPr lang="en-US" dirty="0" smtClean="0"/>
              <a:t> </a:t>
            </a:r>
            <a:r>
              <a:rPr lang="en-US" dirty="0" err="1" smtClean="0"/>
              <a:t>trajanje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umanji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stepen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neravnoteža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u </a:t>
            </a:r>
            <a:r>
              <a:rPr lang="en-US" dirty="0" err="1" smtClean="0"/>
              <a:t>međunarodnim</a:t>
            </a:r>
            <a:r>
              <a:rPr lang="en-US" dirty="0" smtClean="0"/>
              <a:t> </a:t>
            </a:r>
            <a:r>
              <a:rPr lang="en-US" dirty="0" err="1" smtClean="0"/>
              <a:t>platnim</a:t>
            </a:r>
            <a:r>
              <a:rPr lang="en-US" dirty="0" smtClean="0"/>
              <a:t> </a:t>
            </a:r>
            <a:r>
              <a:rPr lang="en-US" dirty="0" err="1" smtClean="0"/>
              <a:t>bilansima</a:t>
            </a:r>
            <a:r>
              <a:rPr lang="en-US" dirty="0" smtClean="0"/>
              <a:t> </a:t>
            </a:r>
            <a:r>
              <a:rPr lang="en-US" dirty="0" err="1" smtClean="0"/>
              <a:t>članica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smtClean="0"/>
              <a:t>Osnovne funkcije MMF-a</a:t>
            </a:r>
            <a:r>
              <a:rPr lang="en-US" smtClean="0"/>
              <a:t/>
            </a:r>
            <a:br>
              <a:rPr lang="en-US" smtClean="0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610600" cy="5486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Latn-BA" b="1" dirty="0" smtClean="0"/>
              <a:t>1. </a:t>
            </a:r>
            <a:r>
              <a:rPr lang="en-US" sz="2800" b="1" u="sng" dirty="0" err="1" smtClean="0"/>
              <a:t>Spremnost</a:t>
            </a:r>
            <a:r>
              <a:rPr lang="en-US" sz="2800" b="1" u="sng" dirty="0" smtClean="0"/>
              <a:t> MMF-a da </a:t>
            </a:r>
            <a:r>
              <a:rPr lang="en-US" sz="2800" b="1" u="sng" dirty="0" err="1" smtClean="0"/>
              <a:t>svim</a:t>
            </a:r>
            <a:r>
              <a:rPr lang="en-US" sz="2800" b="1" u="sng" dirty="0" smtClean="0"/>
              <a:t> </a:t>
            </a:r>
            <a:r>
              <a:rPr lang="en-US" sz="2800" b="1" u="sng" dirty="0" err="1" smtClean="0"/>
              <a:t>članicama</a:t>
            </a:r>
            <a:r>
              <a:rPr lang="en-US" sz="2800" b="1" u="sng" dirty="0" smtClean="0"/>
              <a:t> u </a:t>
            </a:r>
            <a:r>
              <a:rPr lang="en-US" sz="2800" b="1" u="sng" dirty="0" err="1" smtClean="0"/>
              <a:t>najkraćem</a:t>
            </a:r>
            <a:r>
              <a:rPr lang="en-US" sz="2800" b="1" u="sng" dirty="0" smtClean="0"/>
              <a:t> </a:t>
            </a:r>
            <a:r>
              <a:rPr lang="en-US" sz="2800" b="1" u="sng" dirty="0" err="1" smtClean="0"/>
              <a:t>roku</a:t>
            </a:r>
            <a:r>
              <a:rPr lang="en-US" sz="2800" b="1" u="sng" dirty="0" smtClean="0"/>
              <a:t> </a:t>
            </a:r>
            <a:r>
              <a:rPr lang="en-US" sz="2800" b="1" u="sng" dirty="0" err="1" smtClean="0"/>
              <a:t>pruži</a:t>
            </a:r>
            <a:r>
              <a:rPr lang="en-US" sz="2800" b="1" u="sng" dirty="0" smtClean="0"/>
              <a:t> </a:t>
            </a:r>
            <a:r>
              <a:rPr lang="en-US" sz="2800" b="1" u="sng" dirty="0" err="1" smtClean="0"/>
              <a:t>finansijsku</a:t>
            </a:r>
            <a:r>
              <a:rPr lang="sr-Latn-BA" sz="2800" u="sng" dirty="0" smtClean="0"/>
              <a:t> </a:t>
            </a:r>
            <a:r>
              <a:rPr lang="en-US" sz="2800" b="1" u="sng" dirty="0" err="1" smtClean="0"/>
              <a:t>pomoć</a:t>
            </a:r>
            <a:r>
              <a:rPr lang="en-US" sz="2800" b="1" u="sng" dirty="0" smtClean="0"/>
              <a:t> –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Finansijska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funkcija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en-US" sz="2800" b="1" u="sng" dirty="0" smtClean="0"/>
              <a:t>MMF-a</a:t>
            </a:r>
            <a:endParaRPr lang="en-US" sz="2800" u="sng" dirty="0" smtClean="0"/>
          </a:p>
          <a:p>
            <a:endParaRPr lang="sr-Latn-BA" dirty="0" smtClean="0"/>
          </a:p>
          <a:p>
            <a:r>
              <a:rPr lang="en-US" dirty="0" err="1" smtClean="0"/>
              <a:t>Kada</a:t>
            </a:r>
            <a:r>
              <a:rPr lang="en-US" dirty="0" smtClean="0"/>
              <a:t> se </a:t>
            </a:r>
            <a:r>
              <a:rPr lang="en-US" dirty="0" err="1" smtClean="0"/>
              <a:t>određena</a:t>
            </a:r>
            <a:r>
              <a:rPr lang="en-US" dirty="0" smtClean="0"/>
              <a:t> </a:t>
            </a:r>
            <a:r>
              <a:rPr lang="en-US" dirty="0" err="1" smtClean="0"/>
              <a:t>zemlja</a:t>
            </a:r>
            <a:r>
              <a:rPr lang="en-US" dirty="0" smtClean="0"/>
              <a:t> </a:t>
            </a:r>
            <a:r>
              <a:rPr lang="en-US" dirty="0" err="1" smtClean="0"/>
              <a:t>članica</a:t>
            </a:r>
            <a:r>
              <a:rPr lang="en-US" dirty="0" smtClean="0"/>
              <a:t> MMF-a </a:t>
            </a:r>
            <a:r>
              <a:rPr lang="en-US" dirty="0" err="1" smtClean="0"/>
              <a:t>suoči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fundamentalnom</a:t>
            </a:r>
            <a:r>
              <a:rPr lang="en-US" dirty="0" smtClean="0"/>
              <a:t> </a:t>
            </a:r>
            <a:r>
              <a:rPr lang="en-US" dirty="0" err="1" smtClean="0"/>
              <a:t>makroekonomskom</a:t>
            </a:r>
            <a:r>
              <a:rPr lang="sr-Latn-BA" dirty="0" smtClean="0"/>
              <a:t> </a:t>
            </a:r>
            <a:r>
              <a:rPr lang="en-US" dirty="0" err="1" smtClean="0"/>
              <a:t>neravnotežom</a:t>
            </a:r>
            <a:r>
              <a:rPr lang="en-US" dirty="0" smtClean="0"/>
              <a:t>, </a:t>
            </a:r>
            <a:r>
              <a:rPr lang="en-US" dirty="0" err="1" smtClean="0"/>
              <a:t>tada</a:t>
            </a:r>
            <a:r>
              <a:rPr lang="en-US" dirty="0" smtClean="0"/>
              <a:t> se u </a:t>
            </a:r>
            <a:r>
              <a:rPr lang="en-US" dirty="0" err="1" smtClean="0"/>
              <a:t>rješenje</a:t>
            </a:r>
            <a:r>
              <a:rPr lang="en-US" dirty="0" smtClean="0"/>
              <a:t> </a:t>
            </a:r>
            <a:r>
              <a:rPr lang="en-US" dirty="0" err="1" smtClean="0"/>
              <a:t>problema</a:t>
            </a:r>
            <a:r>
              <a:rPr lang="en-US" dirty="0" smtClean="0"/>
              <a:t>,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njen</a:t>
            </a:r>
            <a:r>
              <a:rPr lang="en-US" dirty="0" smtClean="0"/>
              <a:t> </a:t>
            </a:r>
            <a:r>
              <a:rPr lang="en-US" dirty="0" err="1" smtClean="0"/>
              <a:t>poziv</a:t>
            </a:r>
            <a:r>
              <a:rPr lang="en-US" dirty="0" smtClean="0"/>
              <a:t>, </a:t>
            </a:r>
            <a:r>
              <a:rPr lang="en-US" dirty="0" err="1" smtClean="0"/>
              <a:t>uključuje</a:t>
            </a:r>
            <a:r>
              <a:rPr lang="en-US" dirty="0" smtClean="0"/>
              <a:t> MMF. </a:t>
            </a:r>
            <a:endParaRPr lang="sr-Latn-BA" dirty="0" smtClean="0"/>
          </a:p>
          <a:p>
            <a:r>
              <a:rPr lang="en-US" dirty="0" smtClean="0"/>
              <a:t>MMF </a:t>
            </a:r>
            <a:r>
              <a:rPr lang="en-US" dirty="0" err="1" smtClean="0"/>
              <a:t>kroz</a:t>
            </a:r>
            <a:r>
              <a:rPr lang="en-US" dirty="0" smtClean="0"/>
              <a:t> </a:t>
            </a:r>
            <a:r>
              <a:rPr lang="en-US" dirty="0" err="1" smtClean="0"/>
              <a:t>pregovore</a:t>
            </a:r>
            <a:r>
              <a:rPr lang="sr-Latn-BA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članicom</a:t>
            </a:r>
            <a:r>
              <a:rPr lang="en-US" dirty="0" smtClean="0"/>
              <a:t> </a:t>
            </a:r>
            <a:r>
              <a:rPr lang="en-US" dirty="0" err="1" smtClean="0"/>
              <a:t>donosi</a:t>
            </a:r>
            <a:r>
              <a:rPr lang="en-US" dirty="0" smtClean="0"/>
              <a:t> </a:t>
            </a:r>
            <a:r>
              <a:rPr lang="en-US" dirty="0" err="1" smtClean="0"/>
              <a:t>okvirni</a:t>
            </a:r>
            <a:r>
              <a:rPr lang="en-US" dirty="0" smtClean="0"/>
              <a:t> program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sadrži</a:t>
            </a:r>
            <a:r>
              <a:rPr lang="en-US" dirty="0" smtClean="0"/>
              <a:t> </a:t>
            </a:r>
            <a:r>
              <a:rPr lang="en-US" dirty="0" err="1" smtClean="0"/>
              <a:t>makroekonomske</a:t>
            </a:r>
            <a:r>
              <a:rPr lang="en-US" dirty="0" smtClean="0"/>
              <a:t> </a:t>
            </a:r>
            <a:r>
              <a:rPr lang="en-US" dirty="0" err="1" smtClean="0"/>
              <a:t>mjere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politike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članica</a:t>
            </a:r>
            <a:r>
              <a:rPr lang="sr-Latn-BA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da </a:t>
            </a:r>
            <a:r>
              <a:rPr lang="en-US" dirty="0" err="1" smtClean="0"/>
              <a:t>usvoji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sprovede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uslove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da </a:t>
            </a:r>
            <a:r>
              <a:rPr lang="en-US" dirty="0" err="1" smtClean="0"/>
              <a:t>ispuni</a:t>
            </a:r>
            <a:r>
              <a:rPr lang="en-US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bi MMF </a:t>
            </a:r>
            <a:r>
              <a:rPr lang="en-US" dirty="0" err="1" smtClean="0"/>
              <a:t>odobrio</a:t>
            </a:r>
            <a:r>
              <a:rPr lang="en-US" dirty="0" smtClean="0"/>
              <a:t> </a:t>
            </a:r>
            <a:r>
              <a:rPr lang="en-US" dirty="0" err="1" smtClean="0"/>
              <a:t>odgovarajuću</a:t>
            </a:r>
            <a:r>
              <a:rPr lang="sr-Latn-BA" dirty="0" smtClean="0"/>
              <a:t> </a:t>
            </a:r>
            <a:r>
              <a:rPr lang="en-US" dirty="0" err="1" smtClean="0"/>
              <a:t>finansijsku</a:t>
            </a:r>
            <a:r>
              <a:rPr lang="en-US" dirty="0" smtClean="0"/>
              <a:t> </a:t>
            </a:r>
            <a:r>
              <a:rPr lang="en-US" dirty="0" err="1" smtClean="0"/>
              <a:t>pomoć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 smtClean="0"/>
              <a:t>navedene</a:t>
            </a:r>
            <a:r>
              <a:rPr lang="en-US" dirty="0" smtClean="0"/>
              <a:t> </a:t>
            </a:r>
            <a:r>
              <a:rPr lang="en-US" dirty="0" err="1" smtClean="0"/>
              <a:t>spremnosti</a:t>
            </a:r>
            <a:r>
              <a:rPr lang="en-US" dirty="0" smtClean="0"/>
              <a:t> da u </a:t>
            </a:r>
            <a:r>
              <a:rPr lang="en-US" dirty="0" err="1" smtClean="0"/>
              <a:t>najkraćem</a:t>
            </a:r>
            <a:r>
              <a:rPr lang="en-US" dirty="0" smtClean="0"/>
              <a:t> </a:t>
            </a:r>
            <a:r>
              <a:rPr lang="en-US" dirty="0" err="1" smtClean="0"/>
              <a:t>roku</a:t>
            </a:r>
            <a:r>
              <a:rPr lang="en-US" dirty="0" smtClean="0"/>
              <a:t> </a:t>
            </a:r>
            <a:r>
              <a:rPr lang="en-US" dirty="0" err="1" smtClean="0"/>
              <a:t>članicama</a:t>
            </a:r>
            <a:r>
              <a:rPr lang="en-US" dirty="0" smtClean="0"/>
              <a:t> </a:t>
            </a:r>
            <a:r>
              <a:rPr lang="en-US" dirty="0" err="1" smtClean="0"/>
              <a:t>pruži</a:t>
            </a:r>
            <a:r>
              <a:rPr lang="en-US" dirty="0" smtClean="0"/>
              <a:t> </a:t>
            </a:r>
            <a:r>
              <a:rPr lang="en-US" dirty="0" err="1" smtClean="0"/>
              <a:t>finansijsku</a:t>
            </a:r>
            <a:r>
              <a:rPr lang="sr-Latn-BA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savjetodavnu</a:t>
            </a:r>
            <a:r>
              <a:rPr lang="en-US" dirty="0" smtClean="0"/>
              <a:t>) </a:t>
            </a:r>
            <a:r>
              <a:rPr lang="en-US" dirty="0" err="1" smtClean="0"/>
              <a:t>podršku</a:t>
            </a:r>
            <a:r>
              <a:rPr lang="en-US" dirty="0" smtClean="0"/>
              <a:t>, </a:t>
            </a:r>
            <a:r>
              <a:rPr lang="en-US" dirty="0" err="1" smtClean="0"/>
              <a:t>za</a:t>
            </a:r>
            <a:r>
              <a:rPr lang="en-US" dirty="0" smtClean="0"/>
              <a:t> MMF se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engleskom</a:t>
            </a:r>
            <a:r>
              <a:rPr lang="en-US" dirty="0" smtClean="0"/>
              <a:t> </a:t>
            </a:r>
            <a:r>
              <a:rPr lang="en-US" dirty="0" err="1" smtClean="0"/>
              <a:t>jeziku</a:t>
            </a:r>
            <a:r>
              <a:rPr lang="en-US" dirty="0" smtClean="0"/>
              <a:t> </a:t>
            </a:r>
            <a:r>
              <a:rPr lang="en-US" dirty="0" err="1" smtClean="0"/>
              <a:t>kaže</a:t>
            </a:r>
            <a:r>
              <a:rPr lang="en-US" dirty="0" smtClean="0"/>
              <a:t> da je </a:t>
            </a:r>
            <a:endParaRPr lang="sr-Latn-BA" dirty="0" smtClean="0"/>
          </a:p>
          <a:p>
            <a:pPr marL="0" indent="0">
              <a:buNone/>
            </a:pPr>
            <a:r>
              <a:rPr lang="en-US" i="1" dirty="0" smtClean="0">
                <a:solidFill>
                  <a:srgbClr val="FF0000"/>
                </a:solidFill>
              </a:rPr>
              <a:t>«Stand-by Lender». </a:t>
            </a:r>
            <a:endParaRPr lang="en-US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762000"/>
            <a:ext cx="6629400" cy="5593560"/>
          </a:xfrm>
        </p:spPr>
        <p:txBody>
          <a:bodyPr>
            <a:normAutofit/>
          </a:bodyPr>
          <a:lstStyle/>
          <a:p>
            <a:pPr algn="just"/>
            <a:endParaRPr lang="sr-Latn-BA" dirty="0" smtClean="0"/>
          </a:p>
          <a:p>
            <a:pPr algn="just"/>
            <a:r>
              <a:rPr lang="sr-Latn-BA" dirty="0" smtClean="0"/>
              <a:t>O</a:t>
            </a:r>
            <a:r>
              <a:rPr lang="en-US" dirty="0" smtClean="0"/>
              <a:t>d </a:t>
            </a:r>
            <a:r>
              <a:rPr lang="en-US" dirty="0" err="1" smtClean="0"/>
              <a:t>iznosa</a:t>
            </a:r>
            <a:r>
              <a:rPr lang="en-US" dirty="0" smtClean="0"/>
              <a:t> </a:t>
            </a:r>
            <a:r>
              <a:rPr lang="en-US" dirty="0" err="1" smtClean="0"/>
              <a:t>finansijske</a:t>
            </a:r>
            <a:r>
              <a:rPr lang="en-US" dirty="0" smtClean="0"/>
              <a:t> </a:t>
            </a:r>
            <a:r>
              <a:rPr lang="en-US" dirty="0" err="1" smtClean="0"/>
              <a:t>pomoći</a:t>
            </a:r>
            <a:r>
              <a:rPr lang="en-US" dirty="0" smtClean="0"/>
              <a:t> MMF-a </a:t>
            </a:r>
            <a:r>
              <a:rPr lang="en-US" dirty="0" err="1" smtClean="0"/>
              <a:t>mnogo</a:t>
            </a:r>
            <a:r>
              <a:rPr lang="en-US" dirty="0" smtClean="0"/>
              <a:t> </a:t>
            </a:r>
            <a:r>
              <a:rPr lang="sr-Latn-BA" dirty="0" smtClean="0"/>
              <a:t>je </a:t>
            </a:r>
            <a:r>
              <a:rPr lang="en-US" dirty="0" err="1" smtClean="0"/>
              <a:t>važnija</a:t>
            </a:r>
            <a:r>
              <a:rPr lang="en-US" dirty="0" smtClean="0"/>
              <a:t> </a:t>
            </a:r>
            <a:r>
              <a:rPr lang="en-US" dirty="0" err="1" smtClean="0"/>
              <a:t>poruka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se </a:t>
            </a:r>
            <a:r>
              <a:rPr lang="en-US" dirty="0" err="1" smtClean="0"/>
              <a:t>upućuje</a:t>
            </a:r>
            <a:r>
              <a:rPr lang="sr-Latn-BA" dirty="0" smtClean="0"/>
              <a:t> </a:t>
            </a:r>
            <a:r>
              <a:rPr lang="en-US" dirty="0" err="1" smtClean="0"/>
              <a:t>svim</a:t>
            </a:r>
            <a:r>
              <a:rPr lang="en-US" dirty="0" smtClean="0"/>
              <a:t> </a:t>
            </a:r>
            <a:r>
              <a:rPr lang="en-US" dirty="0" err="1" smtClean="0"/>
              <a:t>ostalim</a:t>
            </a:r>
            <a:r>
              <a:rPr lang="en-US" dirty="0" smtClean="0"/>
              <a:t> </a:t>
            </a:r>
            <a:r>
              <a:rPr lang="en-US" dirty="0" err="1" smtClean="0"/>
              <a:t>bilateralnim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multilateralnim</a:t>
            </a:r>
            <a:r>
              <a:rPr lang="en-US" dirty="0" smtClean="0"/>
              <a:t> </a:t>
            </a:r>
            <a:r>
              <a:rPr lang="en-US" dirty="0" err="1" smtClean="0"/>
              <a:t>investitorima</a:t>
            </a:r>
            <a:r>
              <a:rPr lang="en-US" dirty="0" smtClean="0"/>
              <a:t> – da se </a:t>
            </a:r>
            <a:r>
              <a:rPr lang="en-US" dirty="0" err="1" smtClean="0"/>
              <a:t>zemlja</a:t>
            </a:r>
            <a:r>
              <a:rPr lang="en-US" dirty="0" smtClean="0"/>
              <a:t> </a:t>
            </a:r>
            <a:r>
              <a:rPr lang="en-US" dirty="0" err="1" smtClean="0"/>
              <a:t>obavezala</a:t>
            </a:r>
            <a:r>
              <a:rPr lang="en-US" dirty="0" smtClean="0"/>
              <a:t> da </a:t>
            </a:r>
            <a:r>
              <a:rPr lang="en-US" dirty="0" err="1" smtClean="0"/>
              <a:t>će</a:t>
            </a:r>
            <a:r>
              <a:rPr lang="en-US" dirty="0" smtClean="0"/>
              <a:t> </a:t>
            </a:r>
            <a:r>
              <a:rPr lang="en-US" dirty="0" err="1" smtClean="0"/>
              <a:t>izvršiti</a:t>
            </a:r>
            <a:r>
              <a:rPr lang="sr-Latn-BA" dirty="0" smtClean="0"/>
              <a:t> </a:t>
            </a:r>
            <a:r>
              <a:rPr lang="en-US" dirty="0" err="1" smtClean="0"/>
              <a:t>potrebne</a:t>
            </a:r>
            <a:r>
              <a:rPr lang="en-US" dirty="0" smtClean="0"/>
              <a:t> </a:t>
            </a:r>
            <a:r>
              <a:rPr lang="en-US" dirty="0" err="1" smtClean="0"/>
              <a:t>reforme</a:t>
            </a:r>
            <a:r>
              <a:rPr lang="en-US" dirty="0" smtClean="0"/>
              <a:t> </a:t>
            </a:r>
            <a:r>
              <a:rPr lang="en-US" dirty="0" err="1" smtClean="0"/>
              <a:t>privrednog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, </a:t>
            </a:r>
            <a:r>
              <a:rPr lang="en-US" dirty="0" err="1" smtClean="0"/>
              <a:t>tj</a:t>
            </a:r>
            <a:r>
              <a:rPr lang="en-US" dirty="0" smtClean="0"/>
              <a:t>. </a:t>
            </a:r>
            <a:r>
              <a:rPr lang="en-US" b="1" i="1" dirty="0" smtClean="0"/>
              <a:t>da </a:t>
            </a:r>
            <a:r>
              <a:rPr lang="en-US" b="1" i="1" dirty="0" err="1" smtClean="0"/>
              <a:t>će</a:t>
            </a:r>
            <a:r>
              <a:rPr lang="en-US" b="1" i="1" dirty="0" smtClean="0"/>
              <a:t> </a:t>
            </a:r>
            <a:r>
              <a:rPr lang="en-US" b="1" i="1" dirty="0" err="1" smtClean="0"/>
              <a:t>izvršiti</a:t>
            </a:r>
            <a:r>
              <a:rPr lang="en-US" b="1" i="1" dirty="0" smtClean="0"/>
              <a:t> </a:t>
            </a:r>
            <a:r>
              <a:rPr lang="en-US" b="1" i="1" dirty="0" err="1" smtClean="0"/>
              <a:t>potrebne</a:t>
            </a:r>
            <a:r>
              <a:rPr lang="en-US" b="1" i="1" dirty="0" smtClean="0"/>
              <a:t> </a:t>
            </a:r>
            <a:r>
              <a:rPr lang="en-US" b="1" i="1" dirty="0" err="1" smtClean="0"/>
              <a:t>strukturne</a:t>
            </a:r>
            <a:r>
              <a:rPr lang="en-US" b="1" i="1" dirty="0" smtClean="0"/>
              <a:t> </a:t>
            </a:r>
            <a:r>
              <a:rPr lang="en-US" b="1" i="1" dirty="0" err="1" smtClean="0"/>
              <a:t>reforme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unapređenje</a:t>
            </a:r>
            <a:r>
              <a:rPr lang="sr-Latn-BA" dirty="0" smtClean="0"/>
              <a:t> </a:t>
            </a:r>
            <a:r>
              <a:rPr lang="en-US" dirty="0" err="1" smtClean="0"/>
              <a:t>cjelokupnog</a:t>
            </a:r>
            <a:r>
              <a:rPr lang="en-US" dirty="0" smtClean="0"/>
              <a:t> </a:t>
            </a:r>
            <a:r>
              <a:rPr lang="en-US" dirty="0" err="1" smtClean="0"/>
              <a:t>institucionalnog</a:t>
            </a:r>
            <a:r>
              <a:rPr lang="en-US" dirty="0" smtClean="0"/>
              <a:t> </a:t>
            </a:r>
            <a:r>
              <a:rPr lang="en-US" dirty="0" err="1" smtClean="0"/>
              <a:t>okvira</a:t>
            </a:r>
            <a:r>
              <a:rPr lang="en-US" dirty="0" smtClean="0"/>
              <a:t>. </a:t>
            </a:r>
          </a:p>
          <a:p>
            <a:pPr algn="just"/>
            <a:endParaRPr lang="sr-Latn-BA" dirty="0" smtClean="0"/>
          </a:p>
          <a:p>
            <a:pPr algn="just"/>
            <a:r>
              <a:rPr lang="en-US" dirty="0" err="1" smtClean="0"/>
              <a:t>Finansijska</a:t>
            </a:r>
            <a:r>
              <a:rPr lang="en-US" dirty="0" smtClean="0"/>
              <a:t> </a:t>
            </a:r>
            <a:r>
              <a:rPr lang="en-US" dirty="0" err="1" smtClean="0"/>
              <a:t>pomoć</a:t>
            </a:r>
            <a:r>
              <a:rPr lang="en-US" dirty="0" smtClean="0"/>
              <a:t> od MMF-a </a:t>
            </a:r>
            <a:r>
              <a:rPr lang="en-US" dirty="0" err="1" smtClean="0"/>
              <a:t>obično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dovoljna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sr-Latn-BA" dirty="0" smtClean="0"/>
              <a:t> </a:t>
            </a:r>
            <a:r>
              <a:rPr lang="en-US" dirty="0" err="1" smtClean="0"/>
              <a:t>rješenje</a:t>
            </a:r>
            <a:r>
              <a:rPr lang="en-US" dirty="0" smtClean="0"/>
              <a:t> </a:t>
            </a:r>
            <a:r>
              <a:rPr lang="en-US" dirty="0" err="1" smtClean="0"/>
              <a:t>svih</a:t>
            </a:r>
            <a:r>
              <a:rPr lang="en-US" dirty="0" smtClean="0"/>
              <a:t> </a:t>
            </a:r>
            <a:r>
              <a:rPr lang="en-US" dirty="0" err="1" smtClean="0"/>
              <a:t>problema</a:t>
            </a:r>
            <a:r>
              <a:rPr lang="en-US" dirty="0" smtClean="0"/>
              <a:t>, </a:t>
            </a:r>
            <a:r>
              <a:rPr lang="en-US" dirty="0" err="1" smtClean="0"/>
              <a:t>ali</a:t>
            </a:r>
            <a:r>
              <a:rPr lang="en-US" dirty="0" smtClean="0"/>
              <a:t> </a:t>
            </a:r>
            <a:r>
              <a:rPr lang="en-US" dirty="0" err="1" smtClean="0"/>
              <a:t>predstavlja</a:t>
            </a:r>
            <a:r>
              <a:rPr lang="en-US" dirty="0" smtClean="0"/>
              <a:t> </a:t>
            </a:r>
            <a:r>
              <a:rPr lang="en-US" dirty="0" err="1" smtClean="0"/>
              <a:t>svojevrstan</a:t>
            </a:r>
            <a:r>
              <a:rPr lang="en-US" dirty="0" smtClean="0"/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katalizator</a:t>
            </a:r>
            <a:r>
              <a:rPr lang="en-US" dirty="0" smtClean="0"/>
              <a:t>, </a:t>
            </a:r>
            <a:r>
              <a:rPr lang="en-US" dirty="0" err="1" smtClean="0"/>
              <a:t>jer</a:t>
            </a:r>
            <a:r>
              <a:rPr lang="en-US" dirty="0" smtClean="0"/>
              <a:t> </a:t>
            </a:r>
            <a:r>
              <a:rPr lang="en-US" dirty="0" err="1" smtClean="0"/>
              <a:t>pokreće</a:t>
            </a:r>
            <a:r>
              <a:rPr lang="en-US" dirty="0" smtClean="0"/>
              <a:t> </a:t>
            </a:r>
            <a:r>
              <a:rPr lang="en-US" dirty="0" err="1" smtClean="0"/>
              <a:t>finansiranje</a:t>
            </a:r>
            <a:r>
              <a:rPr lang="en-US" dirty="0" smtClean="0"/>
              <a:t> od </a:t>
            </a:r>
            <a:r>
              <a:rPr lang="en-US" dirty="0" err="1" smtClean="0"/>
              <a:t>drugih</a:t>
            </a:r>
            <a:r>
              <a:rPr lang="sr-Latn-BA" dirty="0" smtClean="0"/>
              <a:t> </a:t>
            </a:r>
            <a:r>
              <a:rPr lang="en-US" dirty="0" err="1" smtClean="0"/>
              <a:t>institucija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zemalja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1025</TotalTime>
  <Words>3873</Words>
  <Application>Microsoft Office PowerPoint</Application>
  <PresentationFormat>On-screen Show (4:3)</PresentationFormat>
  <Paragraphs>267</Paragraphs>
  <Slides>42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7" baseType="lpstr">
      <vt:lpstr>Arial</vt:lpstr>
      <vt:lpstr>Calibri</vt:lpstr>
      <vt:lpstr>Trebuchet MS</vt:lpstr>
      <vt:lpstr>Wingdings 3</vt:lpstr>
      <vt:lpstr>Facet</vt:lpstr>
      <vt:lpstr>Finansijske institucije međunarodnog monetarnog sistema</vt:lpstr>
      <vt:lpstr>PowerPoint Presentation</vt:lpstr>
      <vt:lpstr>Međunarodni monetarni fond</vt:lpstr>
      <vt:lpstr>Ciljevi formiranja i sredstva</vt:lpstr>
      <vt:lpstr>PowerPoint Presentation</vt:lpstr>
      <vt:lpstr>Mandat MMF-a</vt:lpstr>
      <vt:lpstr>Mandat MMF-a</vt:lpstr>
      <vt:lpstr>Osnovne funkcije MMF-a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Upravljanje u MMF-u</vt:lpstr>
      <vt:lpstr>Izvori finansiranja</vt:lpstr>
      <vt:lpstr>Visina kvota</vt:lpstr>
      <vt:lpstr>PowerPoint Presentation</vt:lpstr>
      <vt:lpstr>PowerPoint Presentation</vt:lpstr>
      <vt:lpstr>Specijalna prava vučenja (SDR) –papirno zlato MMF </vt:lpstr>
      <vt:lpstr>VRSTE KREDITA MMF-a</vt:lpstr>
      <vt:lpstr>PowerPoint Presentation</vt:lpstr>
      <vt:lpstr>PowerPoint Presentation</vt:lpstr>
      <vt:lpstr>PowerPoint Presentation</vt:lpstr>
      <vt:lpstr>Grupa Svjetske banke </vt:lpstr>
      <vt:lpstr>Grupa Svjetske banke </vt:lpstr>
      <vt:lpstr>PowerPoint Presentation</vt:lpstr>
      <vt:lpstr>Međunarodna banka za obnovu i razvoj (IBRD) </vt:lpstr>
      <vt:lpstr>PowerPoint Presentation</vt:lpstr>
      <vt:lpstr>PowerPoint Presentation</vt:lpstr>
      <vt:lpstr>PowerPoint Presentation</vt:lpstr>
      <vt:lpstr>Međunarodno udruženje za razvoj (IDA) </vt:lpstr>
      <vt:lpstr>PowerPoint Presentation</vt:lpstr>
      <vt:lpstr>Međunarodna finansijska korporacija (IFC) </vt:lpstr>
      <vt:lpstr>PowerPoint Presentation</vt:lpstr>
      <vt:lpstr>Multilateralna agencija za garantovanje investicija - MIGA</vt:lpstr>
      <vt:lpstr>Međunarodni centar za rješavanje investicionih sporova (International Centre for Settlement of Investment Disputes – ICSID)</vt:lpstr>
      <vt:lpstr>Evropska investiciona banka (EIB) </vt:lpstr>
      <vt:lpstr>PowerPoint Presentation</vt:lpstr>
      <vt:lpstr>Evropska banka za obnovu i razvoj (EBRD)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Finansijske institucije u međunarodnom monetarnom sistemu</dc:title>
  <dc:creator>User</dc:creator>
  <cp:lastModifiedBy>Branka</cp:lastModifiedBy>
  <cp:revision>220</cp:revision>
  <dcterms:created xsi:type="dcterms:W3CDTF">2006-08-16T00:00:00Z</dcterms:created>
  <dcterms:modified xsi:type="dcterms:W3CDTF">2025-03-05T12:49:17Z</dcterms:modified>
</cp:coreProperties>
</file>