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docx" ContentType="application/vnd.openxmlformats-officedocument.wordprocessingml.document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81" r:id="rId1"/>
  </p:sldMasterIdLst>
  <p:sldIdLst>
    <p:sldId id="256" r:id="rId2"/>
    <p:sldId id="260" r:id="rId3"/>
    <p:sldId id="259" r:id="rId4"/>
    <p:sldId id="261" r:id="rId5"/>
    <p:sldId id="258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71" r:id="rId14"/>
    <p:sldId id="270" r:id="rId15"/>
    <p:sldId id="269" r:id="rId16"/>
    <p:sldId id="272" r:id="rId17"/>
    <p:sldId id="274" r:id="rId18"/>
    <p:sldId id="277" r:id="rId19"/>
    <p:sldId id="276" r:id="rId20"/>
    <p:sldId id="275" r:id="rId21"/>
    <p:sldId id="278" r:id="rId22"/>
    <p:sldId id="279" r:id="rId23"/>
    <p:sldId id="282" r:id="rId24"/>
    <p:sldId id="281" r:id="rId25"/>
    <p:sldId id="283" r:id="rId26"/>
    <p:sldId id="280" r:id="rId27"/>
    <p:sldId id="284" r:id="rId28"/>
    <p:sldId id="286" r:id="rId29"/>
    <p:sldId id="287" r:id="rId30"/>
    <p:sldId id="288" r:id="rId3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33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Relationship Id="rId8" Type="http://schemas.openxmlformats.org/officeDocument/2006/relationships/slide" Target="slides/slide7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emf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2099733"/>
            <a:ext cx="8825658" cy="2677648"/>
          </a:xfrm>
        </p:spPr>
        <p:txBody>
          <a:bodyPr anchor="b"/>
          <a:lstStyle>
            <a:lvl1pPr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 bwMode="gray"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gray">
          <a:xfrm rot="5400000">
            <a:off x="10158984" y="1792224"/>
            <a:ext cx="990599" cy="304799"/>
          </a:xfrm>
        </p:spPr>
        <p:txBody>
          <a:bodyPr anchor="t"/>
          <a:lstStyle>
            <a:lvl1pPr algn="l"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smtClean="0"/>
              <a:pPr/>
              <a:t>12/5/2023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gray">
          <a:xfrm rot="5400000">
            <a:off x="8951976" y="3227832"/>
            <a:ext cx="3859795" cy="304801"/>
          </a:xfrm>
        </p:spPr>
        <p:txBody>
          <a:bodyPr/>
          <a:lstStyle>
            <a:lvl1pPr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352540" y="295729"/>
            <a:ext cx="838199" cy="767687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941647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3" name="Rectangle 12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5"/>
            <p:cNvSpPr/>
            <p:nvPr/>
          </p:nvSpPr>
          <p:spPr bwMode="gray">
            <a:xfrm rot="10371525">
              <a:off x="263767" y="443825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1" name="Freeform 5"/>
            <p:cNvSpPr/>
            <p:nvPr/>
          </p:nvSpPr>
          <p:spPr bwMode="gray">
            <a:xfrm rot="10800000">
              <a:off x="459506" y="321130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4969927"/>
            <a:ext cx="8825659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4" y="685800"/>
            <a:ext cx="8825659" cy="3429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5536665"/>
            <a:ext cx="8825658" cy="493712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12/5/2023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44061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Freeform 5"/>
            <p:cNvSpPr/>
            <p:nvPr/>
          </p:nvSpPr>
          <p:spPr bwMode="gray">
            <a:xfrm rot="21010068">
              <a:off x="8490951" y="271487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7" name="Freeform 5"/>
            <p:cNvSpPr/>
            <p:nvPr/>
          </p:nvSpPr>
          <p:spPr bwMode="gray">
            <a:xfrm>
              <a:off x="455612" y="2801319"/>
              <a:ext cx="11277600" cy="3602637"/>
            </a:xfrm>
            <a:custGeom>
              <a:avLst/>
              <a:gdLst/>
              <a:ahLst/>
              <a:cxnLst/>
              <a:rect l="l" t="t" r="r" b="b"/>
              <a:pathLst>
                <a:path w="10000" h="7946">
                  <a:moveTo>
                    <a:pt x="0" y="0"/>
                  </a:moveTo>
                  <a:lnTo>
                    <a:pt x="0" y="7945"/>
                  </a:lnTo>
                  <a:lnTo>
                    <a:pt x="10000" y="7946"/>
                  </a:lnTo>
                  <a:lnTo>
                    <a:pt x="10000" y="4"/>
                  </a:lnTo>
                  <a:lnTo>
                    <a:pt x="10000" y="4"/>
                  </a:lnTo>
                  <a:lnTo>
                    <a:pt x="9773" y="91"/>
                  </a:lnTo>
                  <a:lnTo>
                    <a:pt x="9547" y="175"/>
                  </a:lnTo>
                  <a:lnTo>
                    <a:pt x="9320" y="256"/>
                  </a:lnTo>
                  <a:lnTo>
                    <a:pt x="9092" y="326"/>
                  </a:lnTo>
                  <a:lnTo>
                    <a:pt x="8865" y="396"/>
                  </a:lnTo>
                  <a:lnTo>
                    <a:pt x="8637" y="462"/>
                  </a:lnTo>
                  <a:lnTo>
                    <a:pt x="8412" y="518"/>
                  </a:lnTo>
                  <a:lnTo>
                    <a:pt x="8184" y="571"/>
                  </a:lnTo>
                  <a:lnTo>
                    <a:pt x="7957" y="620"/>
                  </a:lnTo>
                  <a:lnTo>
                    <a:pt x="7734" y="662"/>
                  </a:lnTo>
                  <a:lnTo>
                    <a:pt x="7508" y="704"/>
                  </a:lnTo>
                  <a:lnTo>
                    <a:pt x="7285" y="739"/>
                  </a:lnTo>
                  <a:lnTo>
                    <a:pt x="7062" y="767"/>
                  </a:lnTo>
                  <a:lnTo>
                    <a:pt x="6840" y="795"/>
                  </a:lnTo>
                  <a:lnTo>
                    <a:pt x="6620" y="819"/>
                  </a:lnTo>
                  <a:lnTo>
                    <a:pt x="6402" y="837"/>
                  </a:lnTo>
                  <a:lnTo>
                    <a:pt x="6184" y="851"/>
                  </a:lnTo>
                  <a:lnTo>
                    <a:pt x="5968" y="865"/>
                  </a:lnTo>
                  <a:lnTo>
                    <a:pt x="5755" y="872"/>
                  </a:lnTo>
                  <a:lnTo>
                    <a:pt x="5542" y="879"/>
                  </a:lnTo>
                  <a:lnTo>
                    <a:pt x="5332" y="882"/>
                  </a:lnTo>
                  <a:lnTo>
                    <a:pt x="5124" y="879"/>
                  </a:lnTo>
                  <a:lnTo>
                    <a:pt x="4918" y="879"/>
                  </a:lnTo>
                  <a:lnTo>
                    <a:pt x="4714" y="872"/>
                  </a:lnTo>
                  <a:lnTo>
                    <a:pt x="4514" y="861"/>
                  </a:lnTo>
                  <a:lnTo>
                    <a:pt x="4316" y="851"/>
                  </a:lnTo>
                  <a:lnTo>
                    <a:pt x="4122" y="840"/>
                  </a:lnTo>
                  <a:lnTo>
                    <a:pt x="3929" y="823"/>
                  </a:lnTo>
                  <a:lnTo>
                    <a:pt x="3739" y="805"/>
                  </a:lnTo>
                  <a:lnTo>
                    <a:pt x="3553" y="788"/>
                  </a:lnTo>
                  <a:lnTo>
                    <a:pt x="3190" y="742"/>
                  </a:lnTo>
                  <a:lnTo>
                    <a:pt x="2842" y="693"/>
                  </a:lnTo>
                  <a:lnTo>
                    <a:pt x="2508" y="641"/>
                  </a:lnTo>
                  <a:lnTo>
                    <a:pt x="2192" y="585"/>
                  </a:lnTo>
                  <a:lnTo>
                    <a:pt x="1890" y="525"/>
                  </a:lnTo>
                  <a:lnTo>
                    <a:pt x="1610" y="462"/>
                  </a:lnTo>
                  <a:lnTo>
                    <a:pt x="1347" y="399"/>
                  </a:lnTo>
                  <a:lnTo>
                    <a:pt x="1105" y="336"/>
                  </a:lnTo>
                  <a:lnTo>
                    <a:pt x="883" y="277"/>
                  </a:lnTo>
                  <a:lnTo>
                    <a:pt x="686" y="221"/>
                  </a:lnTo>
                  <a:lnTo>
                    <a:pt x="508" y="168"/>
                  </a:lnTo>
                  <a:lnTo>
                    <a:pt x="358" y="123"/>
                  </a:lnTo>
                  <a:lnTo>
                    <a:pt x="232" y="81"/>
                  </a:lnTo>
                  <a:lnTo>
                    <a:pt x="59" y="21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8798" y="1063417"/>
            <a:ext cx="8831816" cy="1372986"/>
          </a:xfrm>
        </p:spPr>
        <p:txBody>
          <a:bodyPr/>
          <a:lstStyle>
            <a:lvl1pPr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543300"/>
            <a:ext cx="8825659" cy="24765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12/5/2023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923858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7" name="Rectangle 16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Oval 22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Oval 23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Oval 24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Freeform 5"/>
            <p:cNvSpPr/>
            <p:nvPr/>
          </p:nvSpPr>
          <p:spPr bwMode="gray">
            <a:xfrm rot="21010068">
              <a:off x="8490951" y="41851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8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16" name="TextBox 15"/>
          <p:cNvSpPr txBox="1"/>
          <p:nvPr/>
        </p:nvSpPr>
        <p:spPr bwMode="gray">
          <a:xfrm>
            <a:off x="881566" y="607336"/>
            <a:ext cx="8019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6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 bwMode="gray">
          <a:xfrm>
            <a:off x="9884458" y="2613787"/>
            <a:ext cx="65276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6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81878" y="982134"/>
            <a:ext cx="8453906" cy="2696632"/>
          </a:xfrm>
        </p:spPr>
        <p:txBody>
          <a:bodyPr/>
          <a:lstStyle>
            <a:lvl1pPr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 bwMode="gray">
          <a:xfrm>
            <a:off x="1945945" y="3678766"/>
            <a:ext cx="7731219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>
                    <a:lumMod val="60000"/>
                    <a:lumOff val="40000"/>
                  </a:schemeClr>
                </a:solidFill>
                <a:latin typeface="+mn-lt"/>
                <a:ea typeface="+mn-ea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5029199"/>
            <a:ext cx="9244897" cy="997857"/>
          </a:xfrm>
        </p:spPr>
        <p:txBody>
          <a:bodyPr anchor="ctr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12/5/2023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9" name="Rectangle 18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0441664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5"/>
            <p:cNvSpPr/>
            <p:nvPr/>
          </p:nvSpPr>
          <p:spPr bwMode="gray">
            <a:xfrm rot="21010068">
              <a:off x="8490951" y="4193583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370667"/>
            <a:ext cx="8825660" cy="1822514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5024967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12/5/2023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4665483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2"/>
            <a:ext cx="314187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54953" y="3179764"/>
            <a:ext cx="3141879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2721" y="2603500"/>
            <a:ext cx="314700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12721" y="3179763"/>
            <a:ext cx="3147009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88135" y="2603501"/>
            <a:ext cx="314573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88329" y="3179762"/>
            <a:ext cx="3145536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440397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777240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12/5/2023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876809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532844"/>
            <a:ext cx="30504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334553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54954" y="5109106"/>
            <a:ext cx="3050438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68865" y="4532844"/>
            <a:ext cx="3050438" cy="576263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1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748462" y="2603500"/>
            <a:ext cx="2691243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4570172" y="5109105"/>
            <a:ext cx="3050438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82775" y="4532845"/>
            <a:ext cx="305109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2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163031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82775" y="5109104"/>
            <a:ext cx="3051096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cxnSp>
        <p:nvCxnSpPr>
          <p:cNvPr id="43" name="Straight Connector 42"/>
          <p:cNvCxnSpPr/>
          <p:nvPr/>
        </p:nvCxnSpPr>
        <p:spPr>
          <a:xfrm>
            <a:off x="440583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>
            <a:off x="7797802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12/5/2023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561111" y="6391838"/>
            <a:ext cx="3644282" cy="304801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6499055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2603500"/>
            <a:ext cx="8825659" cy="3416300"/>
          </a:xfrm>
        </p:spPr>
        <p:txBody>
          <a:bodyPr vert="eaVert" anchor="t" anchorCtr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695439" y="6391838"/>
            <a:ext cx="990599" cy="304799"/>
          </a:xfrm>
        </p:spPr>
        <p:txBody>
          <a:bodyPr/>
          <a:lstStyle/>
          <a:p>
            <a:fld id="{B61BEF0D-F0BB-DE4B-95CE-6DB70DBA9567}" type="datetimeFigureOut">
              <a:rPr lang="en-US" smtClean="0"/>
              <a:pPr/>
              <a:t>12/5/2023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5304023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Rectangle 6"/>
            <p:cNvSpPr/>
            <p:nvPr/>
          </p:nvSpPr>
          <p:spPr bwMode="gray">
            <a:xfrm>
              <a:off x="414867" y="402165"/>
              <a:ext cx="6510866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Freeform 5"/>
            <p:cNvSpPr/>
            <p:nvPr/>
          </p:nvSpPr>
          <p:spPr bwMode="gray">
            <a:xfrm rot="5101749">
              <a:off x="6294738" y="457773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0" name="Freeform 5"/>
            <p:cNvSpPr/>
            <p:nvPr/>
          </p:nvSpPr>
          <p:spPr bwMode="gray">
            <a:xfrm rot="5400000">
              <a:off x="44492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3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585235" y="1278467"/>
            <a:ext cx="1409965" cy="4748590"/>
          </a:xfrm>
        </p:spPr>
        <p:txBody>
          <a:bodyPr vert="eaVert" anchor="b" anchorCtr="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1278467"/>
            <a:ext cx="6256025" cy="474859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653104" y="6391838"/>
            <a:ext cx="992135" cy="304799"/>
          </a:xfrm>
        </p:spPr>
        <p:txBody>
          <a:bodyPr/>
          <a:lstStyle/>
          <a:p>
            <a:fld id="{B61BEF0D-F0BB-DE4B-95CE-6DB70DBA9567}" type="datetimeFigureOut">
              <a:rPr lang="en-US" smtClean="0"/>
              <a:pPr/>
              <a:t>12/5/2023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431904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54954" y="2603500"/>
            <a:ext cx="8825659" cy="34163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12/5/2023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044122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Rectangle 9"/>
            <p:cNvSpPr/>
            <p:nvPr/>
          </p:nvSpPr>
          <p:spPr bwMode="gray">
            <a:xfrm>
              <a:off x="7289800" y="402165"/>
              <a:ext cx="44788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5"/>
            <p:cNvSpPr/>
            <p:nvPr/>
          </p:nvSpPr>
          <p:spPr bwMode="gray">
            <a:xfrm rot="16200000">
              <a:off x="3787244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5922489">
              <a:off x="4698352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677645"/>
            <a:ext cx="4351025" cy="2283824"/>
          </a:xfrm>
        </p:spPr>
        <p:txBody>
          <a:bodyPr anchor="ctr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95559" y="2677644"/>
            <a:ext cx="3757545" cy="2283824"/>
          </a:xfrm>
        </p:spPr>
        <p:txBody>
          <a:bodyPr anchor="ctr"/>
          <a:lstStyle>
            <a:lvl1pPr marL="0" indent="0" algn="l">
              <a:buNone/>
              <a:defRPr sz="2000"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12/5/2023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760506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54954" y="2603500"/>
            <a:ext cx="4825158" cy="3416301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8712" y="2603500"/>
            <a:ext cx="4825159" cy="3416300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12/5/2023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5623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4825157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4954" y="3179762"/>
            <a:ext cx="4825158" cy="2840039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08712" y="2603500"/>
            <a:ext cx="482515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08712" y="3179762"/>
            <a:ext cx="4825159" cy="2840039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12/5/2023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714992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761413" cy="706964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12/5/2023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211152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12/5/2023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042939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 bwMode="gray">
            <a:xfrm>
              <a:off x="5713412" y="402165"/>
              <a:ext cx="6055253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Freeform 5"/>
            <p:cNvSpPr/>
            <p:nvPr/>
          </p:nvSpPr>
          <p:spPr bwMode="gray">
            <a:xfrm rot="15922489">
              <a:off x="3140485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6200000">
              <a:off x="2229377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5" y="1295400"/>
            <a:ext cx="2793158" cy="16002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81146" y="1447800"/>
            <a:ext cx="5190066" cy="4572000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4" y="3129280"/>
            <a:ext cx="2793158" cy="2895599"/>
          </a:xfrm>
        </p:spPr>
        <p:txBody>
          <a:bodyPr/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12/5/2023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509048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 bwMode="gray">
            <a:xfrm>
              <a:off x="6172200" y="402165"/>
              <a:ext cx="55964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5"/>
            <p:cNvSpPr/>
            <p:nvPr/>
          </p:nvSpPr>
          <p:spPr bwMode="gray">
            <a:xfrm rot="15922489">
              <a:off x="4203594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6200000">
              <a:off x="32954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5" y="1693333"/>
            <a:ext cx="3865134" cy="1735667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547870" y="1143000"/>
            <a:ext cx="3227193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marL="0" lvl="0" indent="0" algn="ctr">
              <a:buNone/>
            </a:pPr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4" y="3657600"/>
            <a:ext cx="3859212" cy="1371600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12/5/2023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187544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jpe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7" name="Rectangle 6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19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5"/>
            <p:cNvSpPr/>
            <p:nvPr/>
          </p:nvSpPr>
          <p:spPr bwMode="gray">
            <a:xfrm rot="21010068">
              <a:off x="8490951" y="17975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9" name="Freeform 5"/>
            <p:cNvSpPr/>
            <p:nvPr/>
          </p:nvSpPr>
          <p:spPr bwMode="gray">
            <a:xfrm>
              <a:off x="459506" y="1866405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4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gray">
          <a:xfrm>
            <a:off x="1154954" y="973668"/>
            <a:ext cx="8761413" cy="7069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8761413" cy="34163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653104" y="6391838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1" i="0">
                <a:solidFill>
                  <a:schemeClr val="accent1"/>
                </a:solidFill>
              </a:defRPr>
            </a:lvl1pPr>
          </a:lstStyle>
          <a:p>
            <a:fld id="{B61BEF0D-F0BB-DE4B-95CE-6DB70DBA9567}" type="datetimeFigureOut">
              <a:rPr lang="en-US" smtClean="0"/>
              <a:pPr/>
              <a:t>12/5/2023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61110" y="6391838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1" i="0">
                <a:solidFill>
                  <a:schemeClr val="accent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21" name="Rectangle 20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bg1"/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923353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2" r:id="rId1"/>
    <p:sldLayoutId id="2147483683" r:id="rId2"/>
    <p:sldLayoutId id="2147483684" r:id="rId3"/>
    <p:sldLayoutId id="2147483685" r:id="rId4"/>
    <p:sldLayoutId id="2147483686" r:id="rId5"/>
    <p:sldLayoutId id="2147483687" r:id="rId6"/>
    <p:sldLayoutId id="2147483688" r:id="rId7"/>
    <p:sldLayoutId id="2147483689" r:id="rId8"/>
    <p:sldLayoutId id="2147483690" r:id="rId9"/>
    <p:sldLayoutId id="2147483691" r:id="rId10"/>
    <p:sldLayoutId id="2147483692" r:id="rId11"/>
    <p:sldLayoutId id="2147483693" r:id="rId12"/>
    <p:sldLayoutId id="2147483694" r:id="rId13"/>
    <p:sldLayoutId id="2147483695" r:id="rId14"/>
    <p:sldLayoutId id="2147483696" r:id="rId15"/>
    <p:sldLayoutId id="2147483697" r:id="rId16"/>
    <p:sldLayoutId id="2147483698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b="0" i="0" kern="1200">
          <a:solidFill>
            <a:schemeClr val="bg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4" Type="http://schemas.openxmlformats.org/officeDocument/2006/relationships/image" Target="../media/image6.emf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4" Type="http://schemas.openxmlformats.org/officeDocument/2006/relationships/image" Target="../media/image9.em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Word_Document1.doc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2.emf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3.emf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2099733"/>
            <a:ext cx="8825658" cy="1681435"/>
          </a:xfrm>
        </p:spPr>
        <p:txBody>
          <a:bodyPr/>
          <a:lstStyle/>
          <a:p>
            <a:r>
              <a:rPr lang="sr-Latn-BA" dirty="0" smtClean="0">
                <a:solidFill>
                  <a:schemeClr val="tx1"/>
                </a:solidFill>
              </a:rPr>
              <a:t>IV UPRAVLJANJE RASTOM</a:t>
            </a:r>
            <a:endParaRPr lang="sr-Latn-BA" dirty="0">
              <a:solidFill>
                <a:schemeClr val="tx1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algn="ctr"/>
            <a:r>
              <a:rPr lang="sr-Latn-BA" dirty="0" smtClean="0"/>
              <a:t>IV poglavlje</a:t>
            </a:r>
            <a:endParaRPr lang="sr-Latn-BA" dirty="0"/>
          </a:p>
        </p:txBody>
      </p:sp>
    </p:spTree>
    <p:extLst>
      <p:ext uri="{BB962C8B-B14F-4D97-AF65-F5344CB8AC3E}">
        <p14:creationId xmlns:p14="http://schemas.microsoft.com/office/powerpoint/2010/main" val="40373900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5060" y="973667"/>
            <a:ext cx="8771308" cy="1019889"/>
          </a:xfrm>
        </p:spPr>
        <p:txBody>
          <a:bodyPr/>
          <a:lstStyle/>
          <a:p>
            <a:pPr algn="ctr"/>
            <a:r>
              <a:rPr lang="sr-Latn-BA" dirty="0" smtClean="0"/>
              <a:t>2</a:t>
            </a:r>
            <a:r>
              <a:rPr lang="sr-Latn-BA" dirty="0"/>
              <a:t>. Međuzavisnost održive stope rasta i faza životnog ciklusa preduzeća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33168" y="2331309"/>
            <a:ext cx="10684475" cy="4151870"/>
          </a:xfrm>
        </p:spPr>
        <p:txBody>
          <a:bodyPr>
            <a:normAutofit fontScale="92500" lnSpcReduction="10000"/>
          </a:bodyPr>
          <a:lstStyle/>
          <a:p>
            <a:r>
              <a:rPr lang="sr-Cyrl-BA" sz="2400" b="1" i="1" dirty="0"/>
              <a:t>Uvođenj</a:t>
            </a:r>
            <a:r>
              <a:rPr lang="bs-Latn-BA" sz="2400" b="1" i="1" dirty="0" smtClean="0"/>
              <a:t>e - </a:t>
            </a:r>
            <a:r>
              <a:rPr lang="sr-Cyrl-BA" sz="2400" dirty="0" smtClean="0"/>
              <a:t>početn</a:t>
            </a:r>
            <a:r>
              <a:rPr lang="bs-Latn-BA" sz="2400" dirty="0"/>
              <a:t>a</a:t>
            </a:r>
            <a:r>
              <a:rPr lang="bs-Latn-BA" sz="2400" dirty="0" smtClean="0"/>
              <a:t> </a:t>
            </a:r>
            <a:r>
              <a:rPr lang="sr-Latn-BA" sz="2400" dirty="0"/>
              <a:t>f</a:t>
            </a:r>
            <a:r>
              <a:rPr lang="sr-Cyrl-BA" sz="2400" dirty="0" smtClean="0"/>
              <a:t>az</a:t>
            </a:r>
            <a:r>
              <a:rPr lang="bs-Latn-BA" sz="2400" dirty="0" smtClean="0"/>
              <a:t>a</a:t>
            </a:r>
            <a:r>
              <a:rPr lang="sr-Cyrl-BA" sz="2400" dirty="0" smtClean="0"/>
              <a:t> </a:t>
            </a:r>
            <a:r>
              <a:rPr lang="sr-Cyrl-BA" sz="2400" dirty="0"/>
              <a:t>poslovanja, gdje preduzeće </a:t>
            </a:r>
            <a:r>
              <a:rPr lang="sr-Latn-BA" sz="2400" dirty="0"/>
              <a:t>prije nego što razvije svoj proizvod i svijest o novom proizvodu kod potrošača te o njegovom brendu, i dok se ne </a:t>
            </a:r>
            <a:r>
              <a:rPr lang="sr-Cyrl-BA" sz="2400" dirty="0"/>
              <a:t>pozicionira na tržištu</a:t>
            </a:r>
            <a:r>
              <a:rPr lang="sr-Latn-BA" sz="2400" dirty="0"/>
              <a:t>,</a:t>
            </a:r>
            <a:r>
              <a:rPr lang="sr-Cyrl-BA" sz="2400" dirty="0"/>
              <a:t> gubi odnosno ima odliv novca. </a:t>
            </a:r>
            <a:endParaRPr lang="sr-Latn-BA" sz="2400" dirty="0" smtClean="0"/>
          </a:p>
          <a:p>
            <a:r>
              <a:rPr lang="sr-Cyrl-BA" sz="2400" b="1" i="1" dirty="0"/>
              <a:t>Brz</a:t>
            </a:r>
            <a:r>
              <a:rPr lang="bs-Latn-BA" sz="2400" b="1" i="1" dirty="0"/>
              <a:t>i</a:t>
            </a:r>
            <a:r>
              <a:rPr lang="sr-Cyrl-BA" sz="2400" b="1" i="1" dirty="0"/>
              <a:t> rast.</a:t>
            </a:r>
            <a:r>
              <a:rPr lang="sr-Cyrl-BA" sz="2400" dirty="0"/>
              <a:t> </a:t>
            </a:r>
            <a:r>
              <a:rPr lang="bs-Latn-BA" sz="2400" dirty="0"/>
              <a:t>U ovoj fazi</a:t>
            </a:r>
            <a:r>
              <a:rPr lang="sr-Cyrl-BA" sz="2400" dirty="0"/>
              <a:t> preduzeće </a:t>
            </a:r>
            <a:r>
              <a:rPr lang="bs-Latn-BA" sz="2400" dirty="0"/>
              <a:t>je </a:t>
            </a:r>
            <a:r>
              <a:rPr lang="sr-Cyrl-BA" sz="2400" dirty="0"/>
              <a:t>obično rentabilno, ali takav tempo rasta zahtijeva i dodatno eksterno (spoljno) finansiranje</a:t>
            </a:r>
            <a:r>
              <a:rPr lang="sr-Cyrl-CS" sz="2200" dirty="0" smtClean="0"/>
              <a:t>.</a:t>
            </a:r>
            <a:endParaRPr lang="sr-Latn-BA" sz="2200" dirty="0" smtClean="0"/>
          </a:p>
          <a:p>
            <a:r>
              <a:rPr lang="sr-Cyrl-BA" sz="2400" b="1" i="1" dirty="0"/>
              <a:t>Zrelost</a:t>
            </a:r>
            <a:r>
              <a:rPr lang="bs-Latn-BA" sz="2400" b="1" i="1" dirty="0"/>
              <a:t>.</a:t>
            </a:r>
            <a:r>
              <a:rPr lang="bs-Latn-BA" sz="2400" i="1" dirty="0"/>
              <a:t> </a:t>
            </a:r>
            <a:r>
              <a:rPr lang="bs-Latn-BA" sz="2400" dirty="0"/>
              <a:t>K</a:t>
            </a:r>
            <a:r>
              <a:rPr lang="sr-Cyrl-BA" sz="2400" dirty="0"/>
              <a:t>arakteriše </a:t>
            </a:r>
            <a:r>
              <a:rPr lang="bs-Latn-BA" sz="2400" dirty="0"/>
              <a:t>je </a:t>
            </a:r>
            <a:r>
              <a:rPr lang="sr-Cyrl-BA" sz="2400" dirty="0"/>
              <a:t>pad stope rasta, smanjenje potreba za eksternim izvorima samofinansiranja </a:t>
            </a:r>
            <a:r>
              <a:rPr lang="sr-Cyrl-BA" sz="2400" dirty="0" smtClean="0"/>
              <a:t>i </a:t>
            </a:r>
            <a:r>
              <a:rPr lang="sr-Cyrl-BA" sz="2400" dirty="0"/>
              <a:t>pozajmljenih izvora, jer se u ovoj fazi životnog ciklusa usp</a:t>
            </a:r>
            <a:r>
              <a:rPr lang="bs-Latn-BA" sz="2400" dirty="0"/>
              <a:t>i</a:t>
            </a:r>
            <a:r>
              <a:rPr lang="sr-Cyrl-BA" sz="2400" dirty="0"/>
              <a:t>jeva generisati više gotovine iz internih izvora s</a:t>
            </a:r>
            <a:r>
              <a:rPr lang="en-US" sz="2400" dirty="0"/>
              <a:t>a</a:t>
            </a:r>
            <a:r>
              <a:rPr lang="sr-Cyrl-BA" sz="2400" dirty="0"/>
              <a:t>mofinansiranja</a:t>
            </a:r>
            <a:r>
              <a:rPr lang="sr-Latn-BA" sz="2400" dirty="0"/>
              <a:t> (pozitivan tok gotovine)</a:t>
            </a:r>
            <a:r>
              <a:rPr lang="sr-Cyrl-BA" sz="2400" dirty="0"/>
              <a:t> nego što se može rentabilno </a:t>
            </a:r>
            <a:r>
              <a:rPr lang="sr-Cyrl-BA" sz="2400" dirty="0" smtClean="0"/>
              <a:t>reinvestirati</a:t>
            </a:r>
            <a:r>
              <a:rPr lang="sr-Latn-BA" sz="2200" dirty="0" smtClean="0"/>
              <a:t>.</a:t>
            </a:r>
          </a:p>
          <a:p>
            <a:r>
              <a:rPr lang="sr-Cyrl-BA" sz="2400" b="1" i="1" dirty="0"/>
              <a:t>Opadanj</a:t>
            </a:r>
            <a:r>
              <a:rPr lang="bs-Latn-BA" sz="2400" b="1" i="1" dirty="0"/>
              <a:t>e.</a:t>
            </a:r>
            <a:r>
              <a:rPr lang="bs-Latn-BA" sz="2400" dirty="0"/>
              <a:t> U ovoj fazi</a:t>
            </a:r>
            <a:r>
              <a:rPr lang="sr-Cyrl-BA" sz="2400" dirty="0"/>
              <a:t> pod pritiskom konkurencije preduzeće gubi kupce, dolazi do pada prodaje</a:t>
            </a:r>
            <a:r>
              <a:rPr lang="bs-Latn-BA" sz="2400" dirty="0"/>
              <a:t>,</a:t>
            </a:r>
            <a:r>
              <a:rPr lang="sr-Cyrl-BA" sz="2400" dirty="0"/>
              <a:t> ali je i dalje rentabilno i stvara više gotovine nego što može reinvestirati. </a:t>
            </a:r>
            <a:endParaRPr lang="sr-Latn-BA" sz="2200" dirty="0" smtClean="0"/>
          </a:p>
          <a:p>
            <a:endParaRPr lang="sr-Latn-BA" sz="2200" dirty="0">
              <a:solidFill>
                <a:schemeClr val="accent5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431210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5060" y="973667"/>
            <a:ext cx="8771308" cy="1019889"/>
          </a:xfrm>
        </p:spPr>
        <p:txBody>
          <a:bodyPr/>
          <a:lstStyle/>
          <a:p>
            <a:pPr algn="ctr"/>
            <a:r>
              <a:rPr lang="sr-Latn-BA" dirty="0" smtClean="0"/>
              <a:t>3. Utvrđivanje održive stope rasta</a:t>
            </a:r>
            <a:endParaRPr lang="sr-Latn-B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33168" y="2331309"/>
            <a:ext cx="10684475" cy="4151870"/>
          </a:xfrm>
        </p:spPr>
        <p:txBody>
          <a:bodyPr>
            <a:normAutofit/>
          </a:bodyPr>
          <a:lstStyle/>
          <a:p>
            <a:r>
              <a:rPr lang="sr-Cyrl-CS" sz="2400" dirty="0"/>
              <a:t>Mnogi</a:t>
            </a:r>
            <a:r>
              <a:rPr lang="sr-Cyrl-BA" sz="2400" dirty="0"/>
              <a:t> autori </a:t>
            </a:r>
            <a:r>
              <a:rPr lang="sr-Cyrl-CS" sz="2400" dirty="0"/>
              <a:t>pri</a:t>
            </a:r>
            <a:r>
              <a:rPr lang="sr-Cyrl-BA" sz="2400" dirty="0"/>
              <a:t> projekcij</a:t>
            </a:r>
            <a:r>
              <a:rPr lang="sr-Cyrl-CS" sz="2400" dirty="0"/>
              <a:t>i</a:t>
            </a:r>
            <a:r>
              <a:rPr lang="sr-Cyrl-BA" sz="2400" dirty="0"/>
              <a:t> bilansa uspjeha i </a:t>
            </a:r>
            <a:r>
              <a:rPr lang="sr-Latn-BA" sz="2400" dirty="0"/>
              <a:t>bilansa </a:t>
            </a:r>
            <a:r>
              <a:rPr lang="sr-Cyrl-BA" sz="2400" dirty="0"/>
              <a:t>stanja zagovara</a:t>
            </a:r>
            <a:r>
              <a:rPr lang="sr-Cyrl-CS" sz="2400" dirty="0"/>
              <a:t>ju</a:t>
            </a:r>
            <a:r>
              <a:rPr lang="sr-Cyrl-BA" sz="2400" dirty="0"/>
              <a:t> primjenu najjednostavnije metod</a:t>
            </a:r>
            <a:r>
              <a:rPr lang="bs-Latn-BA" sz="2400" dirty="0"/>
              <a:t>e</a:t>
            </a:r>
            <a:r>
              <a:rPr lang="sr-Cyrl-CS" sz="2400" dirty="0"/>
              <a:t> – </a:t>
            </a:r>
            <a:r>
              <a:rPr lang="sr-Cyrl-BA" sz="2400" dirty="0"/>
              <a:t>procenta prodaje</a:t>
            </a:r>
            <a:endParaRPr lang="en-US" sz="2400" dirty="0"/>
          </a:p>
          <a:p>
            <a:r>
              <a:rPr lang="sr-Cyrl-BA" sz="2400" dirty="0"/>
              <a:t>Međutim, </a:t>
            </a:r>
            <a:r>
              <a:rPr lang="sr-Cyrl-CS" sz="2400" dirty="0"/>
              <a:t>prema  mišljenju</a:t>
            </a:r>
            <a:r>
              <a:rPr lang="sr-Latn-BA" sz="2400" dirty="0"/>
              <a:t> </a:t>
            </a:r>
            <a:r>
              <a:rPr lang="sr-Latn-BA" sz="2400" dirty="0" smtClean="0"/>
              <a:t>drugih</a:t>
            </a:r>
            <a:r>
              <a:rPr lang="sr-Cyrl-CS" sz="2400" dirty="0" smtClean="0"/>
              <a:t>,</a:t>
            </a:r>
            <a:r>
              <a:rPr lang="sr-Cyrl-BA" sz="2400" dirty="0" smtClean="0"/>
              <a:t> </a:t>
            </a:r>
            <a:r>
              <a:rPr lang="sr-Cyrl-BA" sz="2400" dirty="0"/>
              <a:t>u realnom životu </a:t>
            </a:r>
            <a:r>
              <a:rPr lang="en-US" sz="2400" dirty="0"/>
              <a:t>rast </a:t>
            </a:r>
            <a:r>
              <a:rPr lang="sr-Cyrl-BA" sz="2400" dirty="0"/>
              <a:t>imovin</a:t>
            </a:r>
            <a:r>
              <a:rPr lang="en-US" sz="2400" dirty="0"/>
              <a:t>e</a:t>
            </a:r>
            <a:r>
              <a:rPr lang="sr-Cyrl-BA" sz="2400" dirty="0"/>
              <a:t> ne mora biti proporcional</a:t>
            </a:r>
            <a:r>
              <a:rPr lang="en-US" sz="2400" dirty="0"/>
              <a:t>a</a:t>
            </a:r>
            <a:r>
              <a:rPr lang="sr-Cyrl-BA" sz="2400" dirty="0"/>
              <a:t>n s povećanjem prihoda od prodaje </a:t>
            </a:r>
            <a:r>
              <a:rPr lang="sr-Cyrl-BA" sz="2400" dirty="0" smtClean="0"/>
              <a:t>kao</a:t>
            </a:r>
            <a:r>
              <a:rPr lang="sr-Latn-BA" sz="2400" dirty="0"/>
              <a:t> </a:t>
            </a:r>
            <a:r>
              <a:rPr lang="sr-Cyrl-BA" sz="2400" dirty="0" smtClean="0"/>
              <a:t>što </a:t>
            </a:r>
            <a:r>
              <a:rPr lang="sr-Cyrl-BA" sz="2400" dirty="0"/>
              <a:t>zalihe i saldo gotovine rastu sporije od prihoda od </a:t>
            </a:r>
            <a:r>
              <a:rPr lang="sr-Cyrl-BA" sz="2400" dirty="0" smtClean="0"/>
              <a:t>prodaje</a:t>
            </a:r>
            <a:r>
              <a:rPr lang="sr-Latn-BA" sz="2400" dirty="0" smtClean="0"/>
              <a:t>.</a:t>
            </a:r>
          </a:p>
          <a:p>
            <a:r>
              <a:rPr lang="sr-Latn-BA" sz="2400" dirty="0" err="1"/>
              <a:t>P</a:t>
            </a:r>
            <a:r>
              <a:rPr lang="en-US" sz="2400" dirty="0" smtClean="0"/>
              <a:t>rihodi </a:t>
            </a:r>
            <a:r>
              <a:rPr lang="en-US" sz="2400" dirty="0"/>
              <a:t>od prodaje služe za ulaganje u stalnu imovinu i neto obrtnu imovinu </a:t>
            </a:r>
            <a:r>
              <a:rPr lang="en-US" sz="2400" dirty="0">
                <a:solidFill>
                  <a:schemeClr val="accent5">
                    <a:lumMod val="50000"/>
                  </a:schemeClr>
                </a:solidFill>
              </a:rPr>
              <a:t>gdje se dio ovih ulaganja finansira iz internih, a drugi dio iz eksternih izvora finansiranja i izbor strukture izvora finansiranja nije nimalo jednostavan</a:t>
            </a:r>
          </a:p>
          <a:p>
            <a:endParaRPr lang="sr-Latn-BA" sz="2200" dirty="0">
              <a:solidFill>
                <a:schemeClr val="accent5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812418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5060" y="973667"/>
            <a:ext cx="8771308" cy="1019889"/>
          </a:xfrm>
        </p:spPr>
        <p:txBody>
          <a:bodyPr/>
          <a:lstStyle/>
          <a:p>
            <a:pPr algn="ctr"/>
            <a:r>
              <a:rPr lang="sr-Latn-BA" dirty="0" smtClean="0"/>
              <a:t>3. Utvrđivanje održive stope rasta</a:t>
            </a:r>
            <a:endParaRPr lang="sr-Latn-B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33168" y="2331309"/>
            <a:ext cx="10684475" cy="4151870"/>
          </a:xfrm>
        </p:spPr>
        <p:txBody>
          <a:bodyPr>
            <a:normAutofit/>
          </a:bodyPr>
          <a:lstStyle/>
          <a:p>
            <a:r>
              <a:rPr lang="en-US" sz="2400" dirty="0"/>
              <a:t>Neophodna sredstva iz eksternih izvora izračunavaju se pomoću </a:t>
            </a:r>
            <a:r>
              <a:rPr lang="en-US" sz="2400" dirty="0" smtClean="0"/>
              <a:t>jednačine</a:t>
            </a:r>
            <a:r>
              <a:rPr lang="sr-Latn-BA" sz="2400" dirty="0" smtClean="0"/>
              <a:t>:</a:t>
            </a:r>
          </a:p>
          <a:p>
            <a:endParaRPr lang="sr-Latn-BA" sz="2400" dirty="0" smtClean="0"/>
          </a:p>
          <a:p>
            <a:endParaRPr lang="sr-Latn-BA" sz="2400" dirty="0"/>
          </a:p>
          <a:p>
            <a:endParaRPr lang="sr-Latn-BA" sz="2400" dirty="0" smtClean="0"/>
          </a:p>
          <a:p>
            <a:r>
              <a:rPr lang="sr-Latn-BA" sz="2400" dirty="0" smtClean="0"/>
              <a:t>Pod </a:t>
            </a:r>
            <a:r>
              <a:rPr lang="sr-Latn-BA" sz="2400" dirty="0"/>
              <a:t>neto imovinom se podrazumijeva sadašnja vrijednost stalne i obrtne imovine koja se dobije kao razlika između bruto imovine i ispravke vrijednosti.</a:t>
            </a:r>
            <a:endParaRPr lang="en-US" sz="2400" dirty="0"/>
          </a:p>
          <a:p>
            <a:pPr marL="0" indent="0">
              <a:buNone/>
            </a:pPr>
            <a:endParaRPr lang="sr-Latn-BA" sz="2200" dirty="0">
              <a:solidFill>
                <a:schemeClr val="accent5">
                  <a:lumMod val="50000"/>
                </a:schemeClr>
              </a:solidFill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6" name="Rectangle 5"/>
              <p:cNvSpPr/>
              <p:nvPr/>
            </p:nvSpPr>
            <p:spPr>
              <a:xfrm>
                <a:off x="930875" y="3426939"/>
                <a:ext cx="10289060" cy="89165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m>
                        <m:mPr>
                          <m:mcs>
                            <m:mc>
                              <m:mcPr>
                                <m:count m:val="1"/>
                                <m:mcJc m:val="center"/>
                              </m:mcPr>
                            </m:mc>
                          </m:mcs>
                          <m:ctrlPr>
                            <a:rPr lang="sr-Latn-BA">
                              <a:latin typeface="Cambria Math" panose="02040503050406030204" pitchFamily="18" charset="0"/>
                            </a:rPr>
                          </m:ctrlPr>
                        </m:mPr>
                        <m:mr>
                          <m:e>
                            <m:r>
                              <a:rPr lang="sr-Latn-BA" i="1">
                                <a:latin typeface="Cambria Math" panose="02040503050406030204" pitchFamily="18" charset="0"/>
                              </a:rPr>
                              <m:t>𝑁𝑒𝑜𝑝h𝑜𝑑𝑛𝑎</m:t>
                            </m:r>
                            <m:r>
                              <a:rPr lang="sr-Latn-BA" i="0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sr-Latn-BA" i="1">
                                <a:latin typeface="Cambria Math" panose="02040503050406030204" pitchFamily="18" charset="0"/>
                              </a:rPr>
                              <m:t>𝑠𝑟𝑒𝑑𝑠𝑡𝑣𝑎</m:t>
                            </m:r>
                          </m:e>
                        </m:mr>
                        <m:mr>
                          <m:e>
                            <m:r>
                              <a:rPr lang="sr-Latn-BA" i="1">
                                <a:latin typeface="Cambria Math" panose="02040503050406030204" pitchFamily="18" charset="0"/>
                              </a:rPr>
                              <m:t>𝑖𝑧</m:t>
                            </m:r>
                            <m:r>
                              <a:rPr lang="sr-Latn-BA" i="0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sr-Latn-BA" i="1">
                                <a:latin typeface="Cambria Math" panose="02040503050406030204" pitchFamily="18" charset="0"/>
                              </a:rPr>
                              <m:t>𝑒𝑘𝑠𝑡𝑒𝑟𝑛𝑖h</m:t>
                            </m:r>
                          </m:e>
                        </m:mr>
                        <m:mr>
                          <m:e>
                            <m:r>
                              <a:rPr lang="sr-Latn-BA" i="1">
                                <a:latin typeface="Cambria Math" panose="02040503050406030204" pitchFamily="18" charset="0"/>
                              </a:rPr>
                              <m:t>𝑖𝑧𝑣𝑜𝑟𝑎</m:t>
                            </m:r>
                            <m:r>
                              <a:rPr lang="sr-Latn-BA" i="0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sr-Latn-BA" i="1">
                                <a:latin typeface="Cambria Math" panose="02040503050406030204" pitchFamily="18" charset="0"/>
                              </a:rPr>
                              <m:t>𝑓𝑖𝑛𝑎𝑛𝑠𝑖𝑟𝑎𝑛𝑗𝑎</m:t>
                            </m:r>
                          </m:e>
                        </m:mr>
                      </m:m>
                      <m:r>
                        <a:rPr lang="sr-Latn-BA" i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sr-Latn-BA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sr-Latn-BA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sr-Latn-BA" i="1">
                                  <a:latin typeface="Cambria Math" panose="02040503050406030204" pitchFamily="18" charset="0"/>
                                </a:rPr>
                                <m:t>𝑁𝑒𝑡𝑜</m:t>
                              </m:r>
                              <m:r>
                                <a:rPr lang="sr-Latn-BA" i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sr-Latn-BA" i="1">
                                  <a:latin typeface="Cambria Math" panose="02040503050406030204" pitchFamily="18" charset="0"/>
                                </a:rPr>
                                <m:t>𝑖𝑚𝑜𝑣𝑖𝑛𝑎</m:t>
                              </m:r>
                            </m:num>
                            <m:den>
                              <m:r>
                                <a:rPr lang="sr-Latn-BA" i="1">
                                  <a:latin typeface="Cambria Math" panose="02040503050406030204" pitchFamily="18" charset="0"/>
                                </a:rPr>
                                <m:t>𝑃𝑟𝑖h𝑜𝑑𝑖</m:t>
                              </m:r>
                              <m:r>
                                <a:rPr lang="sr-Latn-BA" i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sr-Latn-BA" i="1">
                                  <a:latin typeface="Cambria Math" panose="02040503050406030204" pitchFamily="18" charset="0"/>
                                </a:rPr>
                                <m:t>𝑜𝑑</m:t>
                              </m:r>
                              <m:r>
                                <a:rPr lang="sr-Latn-BA" i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sr-Latn-BA" i="1">
                                  <a:latin typeface="Cambria Math" panose="02040503050406030204" pitchFamily="18" charset="0"/>
                                </a:rPr>
                                <m:t>𝑝𝑟𝑜𝑑𝑎𝑗𝑒</m:t>
                              </m:r>
                            </m:den>
                          </m:f>
                        </m:e>
                      </m:d>
                      <m:r>
                        <a:rPr lang="sr-Latn-BA" i="0"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sr-Latn-BA" i="0">
                          <a:latin typeface="Cambria Math" panose="02040503050406030204" pitchFamily="18" charset="0"/>
                        </a:rPr>
                        <m:t>x</m:t>
                      </m:r>
                      <m:r>
                        <a:rPr lang="sr-Latn-BA" i="0">
                          <a:latin typeface="Cambria Math" panose="02040503050406030204" pitchFamily="18" charset="0"/>
                        </a:rPr>
                        <m:t> </m:t>
                      </m:r>
                      <m:m>
                        <m:mPr>
                          <m:mcs>
                            <m:mc>
                              <m:mcPr>
                                <m:count m:val="1"/>
                                <m:mcJc m:val="center"/>
                              </m:mcPr>
                            </m:mc>
                          </m:mcs>
                          <m:ctrlPr>
                            <a:rPr lang="sr-Latn-BA" i="1">
                              <a:latin typeface="Cambria Math" panose="02040503050406030204" pitchFamily="18" charset="0"/>
                            </a:rPr>
                          </m:ctrlPr>
                        </m:mPr>
                        <m:mr>
                          <m:e>
                            <m:r>
                              <a:rPr lang="sr-Latn-BA" i="1">
                                <a:latin typeface="Cambria Math" panose="02040503050406030204" pitchFamily="18" charset="0"/>
                              </a:rPr>
                              <m:t>𝑃𝑜𝑣𝑒</m:t>
                            </m:r>
                            <m:r>
                              <a:rPr lang="sr-Latn-BA" i="0">
                                <a:latin typeface="Cambria Math" panose="02040503050406030204" pitchFamily="18" charset="0"/>
                              </a:rPr>
                              <m:t>ć</m:t>
                            </m:r>
                            <m:r>
                              <a:rPr lang="sr-Latn-BA" i="1">
                                <a:latin typeface="Cambria Math" panose="02040503050406030204" pitchFamily="18" charset="0"/>
                              </a:rPr>
                              <m:t>𝑎𝑛𝑗𝑒</m:t>
                            </m:r>
                          </m:e>
                        </m:mr>
                        <m:mr>
                          <m:e>
                            <m:r>
                              <a:rPr lang="sr-Latn-BA" i="1">
                                <a:latin typeface="Cambria Math" panose="02040503050406030204" pitchFamily="18" charset="0"/>
                              </a:rPr>
                              <m:t>𝑝𝑟𝑖h𝑜𝑑𝑎</m:t>
                            </m:r>
                            <m:r>
                              <a:rPr lang="sr-Latn-BA" i="0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sr-Latn-BA" i="1">
                                <a:latin typeface="Cambria Math" panose="02040503050406030204" pitchFamily="18" charset="0"/>
                              </a:rPr>
                              <m:t>𝑜𝑑</m:t>
                            </m:r>
                            <m:r>
                              <a:rPr lang="sr-Latn-BA" i="0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sr-Latn-BA" i="1">
                                <a:latin typeface="Cambria Math" panose="02040503050406030204" pitchFamily="18" charset="0"/>
                              </a:rPr>
                              <m:t>𝑝𝑟𝑜𝑑𝑎𝑗𝑒</m:t>
                            </m:r>
                          </m:e>
                        </m:mr>
                      </m:m>
                      <m:r>
                        <a:rPr lang="sr-Latn-BA" i="0">
                          <a:latin typeface="Cambria Math" panose="02040503050406030204" pitchFamily="18" charset="0"/>
                        </a:rPr>
                        <m:t>− </m:t>
                      </m:r>
                      <m:m>
                        <m:mPr>
                          <m:mcs>
                            <m:mc>
                              <m:mcPr>
                                <m:count m:val="1"/>
                                <m:mcJc m:val="center"/>
                              </m:mcPr>
                            </m:mc>
                          </m:mcs>
                          <m:ctrlPr>
                            <a:rPr lang="sr-Latn-BA" i="1">
                              <a:latin typeface="Cambria Math" panose="02040503050406030204" pitchFamily="18" charset="0"/>
                            </a:rPr>
                          </m:ctrlPr>
                        </m:mPr>
                        <m:mr>
                          <m:e>
                            <m:r>
                              <a:rPr lang="sr-Latn-BA" i="1">
                                <a:latin typeface="Cambria Math" panose="02040503050406030204" pitchFamily="18" charset="0"/>
                              </a:rPr>
                              <m:t>𝐴𝑘𝑢𝑚𝑢𝑙𝑖𝑟𝑎𝑛𝑖</m:t>
                            </m:r>
                          </m:e>
                        </m:mr>
                        <m:mr>
                          <m:e>
                            <m:r>
                              <a:rPr lang="sr-Latn-BA" i="1">
                                <a:latin typeface="Cambria Math" panose="02040503050406030204" pitchFamily="18" charset="0"/>
                              </a:rPr>
                              <m:t>𝑑𝑜𝑏𝑖𝑡𝑎𝑘</m:t>
                            </m:r>
                          </m:e>
                        </m:mr>
                      </m:m>
                    </m:oMath>
                  </m:oMathPara>
                </a14:m>
                <a:endParaRPr lang="sr-Latn-BA" dirty="0"/>
              </a:p>
            </p:txBody>
          </p:sp>
        </mc:Choice>
        <mc:Fallback>
          <p:sp>
            <p:nvSpPr>
              <p:cNvPr id="6" name="Rectangle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0875" y="3426939"/>
                <a:ext cx="10289060" cy="891654"/>
              </a:xfrm>
              <a:prstGeom prst="rect">
                <a:avLst/>
              </a:prstGeom>
              <a:blipFill rotWithShape="0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sr-Latn-BA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77223638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5060" y="973667"/>
            <a:ext cx="8771308" cy="1019889"/>
          </a:xfrm>
        </p:spPr>
        <p:txBody>
          <a:bodyPr/>
          <a:lstStyle/>
          <a:p>
            <a:pPr algn="ctr"/>
            <a:r>
              <a:rPr lang="sr-Latn-BA" dirty="0" smtClean="0"/>
              <a:t>3. Utvrđivanje održive stope rasta</a:t>
            </a:r>
            <a:endParaRPr lang="sr-Latn-BA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733168" y="2331309"/>
                <a:ext cx="10684475" cy="4151870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 smtClean="0"/>
                        <m:t>𝑁𝑜𝑣𝑒</m:t>
                      </m:r>
                      <m:r>
                        <a:rPr lang="en-US" sz="2400" i="1" smtClean="0"/>
                        <m:t> </m:t>
                      </m:r>
                      <m:r>
                        <a:rPr lang="en-US" sz="2400" i="1" smtClean="0"/>
                        <m:t>𝑖𝑛𝑣𝑒𝑠𝑡𝑖𝑐𝑖𝑗𝑒</m:t>
                      </m:r>
                      <m:r>
                        <a:rPr lang="en-US" sz="2400" i="1" smtClean="0"/>
                        <m:t>=</m:t>
                      </m:r>
                      <m:r>
                        <a:rPr lang="en-US" sz="2400" i="1" smtClean="0"/>
                        <m:t>𝑠𝑡𝑜𝑝𝑎</m:t>
                      </m:r>
                      <m:r>
                        <a:rPr lang="en-US" sz="2400" i="1" smtClean="0"/>
                        <m:t> </m:t>
                      </m:r>
                      <m:r>
                        <a:rPr lang="en-US" sz="2400" i="1" smtClean="0"/>
                        <m:t>𝑟𝑎𝑠𝑡𝑎</m:t>
                      </m:r>
                      <m:r>
                        <a:rPr lang="en-US" sz="2400" i="1" smtClean="0"/>
                        <m:t> </m:t>
                      </m:r>
                      <m:r>
                        <m:rPr>
                          <m:sty m:val="p"/>
                        </m:rPr>
                        <a:rPr lang="en-US" sz="2400"/>
                        <m:t>x</m:t>
                      </m:r>
                      <m:r>
                        <a:rPr lang="en-US" sz="2400" i="1"/>
                        <m:t> </m:t>
                      </m:r>
                      <m:r>
                        <a:rPr lang="en-US" sz="2400" i="1"/>
                        <m:t>𝑝𝑜</m:t>
                      </m:r>
                      <m:r>
                        <a:rPr lang="en-US" sz="2400" i="1"/>
                        <m:t>č</m:t>
                      </m:r>
                      <m:r>
                        <a:rPr lang="en-US" sz="2400" i="1"/>
                        <m:t>𝑒𝑡𝑛𝑎</m:t>
                      </m:r>
                      <m:r>
                        <a:rPr lang="en-US" sz="2400" i="1"/>
                        <m:t> </m:t>
                      </m:r>
                      <m:r>
                        <a:rPr lang="en-US" sz="2400" i="1"/>
                        <m:t>𝑖𝑚𝑜𝑣𝑖𝑛𝑎</m:t>
                      </m:r>
                    </m:oMath>
                  </m:oMathPara>
                </a14:m>
                <a:endParaRPr lang="sr-Latn-BA" sz="2400" dirty="0" smtClean="0"/>
              </a:p>
              <a:p>
                <a:pPr marL="0" indent="0">
                  <a:buNone/>
                </a:pPr>
                <a:endParaRPr lang="en-US" sz="2400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m>
                        <m:mPr>
                          <m:mcs>
                            <m:mc>
                              <m:mcPr>
                                <m:count m:val="1"/>
                                <m:mcJc m:val="center"/>
                              </m:mcPr>
                            </m:mc>
                          </m:mcs>
                          <m:ctrlPr>
                            <a:rPr lang="en-US" sz="2400" i="1"/>
                          </m:ctrlPr>
                        </m:mPr>
                        <m:mr>
                          <m:e>
                            <m:r>
                              <a:rPr lang="en-US" sz="2400" i="1"/>
                              <m:t>𝑁𝑒𝑜𝑝h𝑜𝑑𝑛𝑎</m:t>
                            </m:r>
                            <m:r>
                              <a:rPr lang="en-US" sz="2400" i="1"/>
                              <m:t> </m:t>
                            </m:r>
                            <m:r>
                              <a:rPr lang="en-US" sz="2400" i="1"/>
                              <m:t>𝑠𝑟𝑒𝑑𝑠𝑡𝑣𝑎</m:t>
                            </m:r>
                          </m:e>
                        </m:mr>
                        <m:mr>
                          <m:e>
                            <m:r>
                              <a:rPr lang="en-US" sz="2400" i="1"/>
                              <m:t>𝑖𝑧</m:t>
                            </m:r>
                            <m:r>
                              <a:rPr lang="en-US" sz="2400" i="1"/>
                              <m:t> </m:t>
                            </m:r>
                            <m:r>
                              <a:rPr lang="en-US" sz="2400" i="1"/>
                              <m:t>𝑒𝑘𝑠𝑡𝑒𝑟𝑛𝑖h</m:t>
                            </m:r>
                          </m:e>
                        </m:mr>
                        <m:mr>
                          <m:e>
                            <m:r>
                              <a:rPr lang="en-US" sz="2400" i="1"/>
                              <m:t>𝑖𝑧𝑣𝑜𝑟𝑎</m:t>
                            </m:r>
                            <m:r>
                              <a:rPr lang="en-US" sz="2400" i="1"/>
                              <m:t> </m:t>
                            </m:r>
                            <m:r>
                              <a:rPr lang="en-US" sz="2400" i="1"/>
                              <m:t>𝑓𝑖𝑛𝑎𝑛𝑠𝑖𝑟𝑎𝑛𝑗𝑎</m:t>
                            </m:r>
                          </m:e>
                        </m:mr>
                      </m:m>
                      <m:m>
                        <m:mPr>
                          <m:mcs>
                            <m:mc>
                              <m:mcPr>
                                <m:count m:val="1"/>
                                <m:mcJc m:val="center"/>
                              </m:mcPr>
                            </m:mc>
                          </m:mcs>
                          <m:ctrlPr>
                            <a:rPr lang="en-US" sz="2400" i="1"/>
                          </m:ctrlPr>
                        </m:mPr>
                        <m:mr>
                          <m:e>
                            <m:r>
                              <a:rPr lang="en-US" sz="2400" i="1"/>
                              <m:t> </m:t>
                            </m:r>
                          </m:e>
                        </m:mr>
                        <m:mr>
                          <m:e>
                            <m:r>
                              <a:rPr lang="en-US" sz="2400" i="1"/>
                              <m:t> </m:t>
                            </m:r>
                          </m:e>
                        </m:mr>
                      </m:m>
                      <m:r>
                        <a:rPr lang="en-US" sz="2400" i="1"/>
                        <m:t>=</m:t>
                      </m:r>
                      <m:r>
                        <a:rPr lang="en-US" sz="2400" i="1"/>
                        <m:t>𝑁𝑜𝑣𝑒</m:t>
                      </m:r>
                      <m:r>
                        <a:rPr lang="en-US" sz="2400" i="1"/>
                        <m:t> </m:t>
                      </m:r>
                      <m:r>
                        <a:rPr lang="en-US" sz="2400" i="1"/>
                        <m:t>𝑖𝑛𝑣𝑒𝑠𝑡𝑖𝑐𝑖𝑗𝑒</m:t>
                      </m:r>
                      <m:r>
                        <a:rPr lang="en-US" sz="2400" i="1"/>
                        <m:t>−</m:t>
                      </m:r>
                      <m:r>
                        <a:rPr lang="en-US" sz="2400" i="1"/>
                        <m:t>𝑎𝑘𝑢𝑚𝑢𝑙𝑖𝑟𝑎𝑛𝑖</m:t>
                      </m:r>
                      <m:r>
                        <a:rPr lang="en-US" sz="2400" i="1"/>
                        <m:t> </m:t>
                      </m:r>
                      <m:r>
                        <a:rPr lang="en-US" sz="2400" i="1"/>
                        <m:t>𝑑𝑜𝑏𝑖𝑡𝑎𝑘</m:t>
                      </m:r>
                    </m:oMath>
                  </m:oMathPara>
                </a14:m>
                <a:endParaRPr lang="en-US" sz="2400" dirty="0"/>
              </a:p>
              <a:p>
                <a:pPr marL="0" indent="0">
                  <a:buNone/>
                </a:pPr>
                <a:r>
                  <a:rPr lang="en-US" sz="2400" dirty="0"/>
                  <a:t>Prethodna relacija zapravo pokazuje da neophodna sredstva iz eksternih izvora zavise od projektovanog rasta preduzeća i što je ta stopa rasta veća, neophodna su i veća dodatna sredstva iz sopstvenih ili/i pozajmljenih izvora.</a:t>
                </a:r>
              </a:p>
              <a:p>
                <a:pPr marL="0" indent="0">
                  <a:buNone/>
                </a:pPr>
                <a:endParaRPr lang="sr-Latn-BA" sz="2200" dirty="0">
                  <a:solidFill>
                    <a:schemeClr val="accent5">
                      <a:lumMod val="50000"/>
                    </a:schemeClr>
                  </a:solidFill>
                </a:endParaRPr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733168" y="2331309"/>
                <a:ext cx="10684475" cy="4151870"/>
              </a:xfrm>
              <a:blipFill rotWithShape="0">
                <a:blip r:embed="rId2"/>
                <a:stretch>
                  <a:fillRect l="-856" r="-1312"/>
                </a:stretch>
              </a:blipFill>
            </p:spPr>
            <p:txBody>
              <a:bodyPr/>
              <a:lstStyle/>
              <a:p>
                <a:r>
                  <a:rPr lang="sr-Latn-BA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7812207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5060" y="973667"/>
            <a:ext cx="8771308" cy="1019889"/>
          </a:xfrm>
        </p:spPr>
        <p:txBody>
          <a:bodyPr/>
          <a:lstStyle/>
          <a:p>
            <a:pPr algn="ctr"/>
            <a:r>
              <a:rPr lang="sr-Latn-BA" dirty="0" smtClean="0"/>
              <a:t>3. Utvrđivanje održive stope rasta</a:t>
            </a:r>
            <a:endParaRPr lang="sr-Latn-B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33168" y="2331309"/>
            <a:ext cx="10684475" cy="4151870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sr-Latn-BA" sz="2400" dirty="0" smtClean="0"/>
              <a:t>Projekcija stope rasta:</a:t>
            </a:r>
          </a:p>
          <a:p>
            <a:pPr marL="0" indent="0">
              <a:buNone/>
            </a:pPr>
            <a:endParaRPr lang="sr-Latn-BA" sz="2400" dirty="0" smtClean="0"/>
          </a:p>
          <a:p>
            <a:pPr marL="0" indent="0">
              <a:buNone/>
            </a:pPr>
            <a:endParaRPr lang="bs-Latn-BA" sz="2400" dirty="0" smtClean="0"/>
          </a:p>
          <a:p>
            <a:pPr marL="0" indent="0">
              <a:buNone/>
            </a:pPr>
            <a:endParaRPr lang="bs-Latn-BA" sz="2400" dirty="0"/>
          </a:p>
          <a:p>
            <a:pPr marL="0" indent="0">
              <a:buNone/>
            </a:pPr>
            <a:endParaRPr lang="bs-Latn-BA" sz="2400" dirty="0" smtClean="0"/>
          </a:p>
          <a:p>
            <a:pPr marL="0" indent="0">
              <a:buNone/>
            </a:pPr>
            <a:endParaRPr lang="bs-Latn-BA" sz="2400" dirty="0"/>
          </a:p>
          <a:p>
            <a:pPr marL="0" indent="0">
              <a:buNone/>
            </a:pPr>
            <a:endParaRPr lang="bs-Latn-BA" sz="2400" dirty="0" smtClean="0"/>
          </a:p>
          <a:p>
            <a:pPr marL="0" indent="0">
              <a:buNone/>
            </a:pPr>
            <a:r>
              <a:rPr lang="sr-Latn-BA" sz="2400" dirty="0" smtClean="0"/>
              <a:t>Nagib </a:t>
            </a:r>
            <a:r>
              <a:rPr lang="sr-Latn-BA" sz="2400" dirty="0"/>
              <a:t>linije na slici ilustruje da se potreba za eksternim izvorima finansiranja povećava sa stopom </a:t>
            </a:r>
            <a:r>
              <a:rPr lang="sr-Latn-BA" sz="2400" dirty="0" smtClean="0"/>
              <a:t>rasta.</a:t>
            </a:r>
            <a:endParaRPr lang="sr-Latn-BA" sz="2200" dirty="0">
              <a:solidFill>
                <a:schemeClr val="accent5">
                  <a:lumMod val="50000"/>
                </a:schemeClr>
              </a:solidFill>
            </a:endParaRP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65237114"/>
              </p:ext>
            </p:extLst>
          </p:nvPr>
        </p:nvGraphicFramePr>
        <p:xfrm>
          <a:off x="3405056" y="2623963"/>
          <a:ext cx="6437313" cy="261915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4" r:id="rId3" imgW="6437440" imgH="3016691" progId="">
                  <p:embed/>
                </p:oleObj>
              </mc:Choice>
              <mc:Fallback>
                <p:oleObj r:id="rId3" imgW="6437440" imgH="3016691" progId="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405056" y="2623963"/>
                        <a:ext cx="6437313" cy="261915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28362512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5060" y="973667"/>
            <a:ext cx="8771308" cy="1019889"/>
          </a:xfrm>
        </p:spPr>
        <p:txBody>
          <a:bodyPr/>
          <a:lstStyle/>
          <a:p>
            <a:pPr algn="ctr"/>
            <a:r>
              <a:rPr lang="sr-Latn-BA" dirty="0" smtClean="0"/>
              <a:t>3. Utvrđivanje održive stope rasta</a:t>
            </a:r>
            <a:endParaRPr lang="sr-Latn-BA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733168" y="2331309"/>
                <a:ext cx="10684475" cy="4151870"/>
              </a:xfrm>
            </p:spPr>
            <p:txBody>
              <a:bodyPr>
                <a:normAutofit/>
              </a:bodyPr>
              <a:lstStyle/>
              <a:p>
                <a:r>
                  <a:rPr lang="sr-Cyrl-BA" sz="2400" dirty="0" smtClean="0"/>
                  <a:t>Do </a:t>
                </a:r>
                <a:r>
                  <a:rPr lang="sr-Cyrl-BA" sz="2400" dirty="0"/>
                  <a:t>te tačke </a:t>
                </a:r>
                <a:r>
                  <a:rPr lang="sr-Cyrl-BA" sz="2400" dirty="0"/>
                  <a:t>gdje kriva linija pres</a:t>
                </a:r>
                <a:r>
                  <a:rPr lang="sr-Cyrl-CS" sz="2400" dirty="0"/>
                  <a:t>i</a:t>
                </a:r>
                <a:r>
                  <a:rPr lang="sr-Cyrl-BA" sz="2400" dirty="0"/>
                  <a:t>jeca apscisu </a:t>
                </a:r>
                <a:r>
                  <a:rPr lang="sr-Cyrl-BA" sz="2400" dirty="0" smtClean="0"/>
                  <a:t>rast </a:t>
                </a:r>
                <a:r>
                  <a:rPr lang="sr-Cyrl-BA" sz="2400" dirty="0"/>
                  <a:t>preduzeća se finansira iz internih</a:t>
                </a:r>
                <a:r>
                  <a:rPr lang="sr-Latn-BA" sz="2400" dirty="0"/>
                  <a:t> izvora finansiranja koji predstavljaju internu stopu rasta</a:t>
                </a:r>
                <a:r>
                  <a:rPr lang="sr-Cyrl-BA" sz="2400" dirty="0"/>
                  <a:t>, a preko te tačke iz eksternih </a:t>
                </a:r>
                <a:r>
                  <a:rPr lang="sr-Cyrl-BA" sz="2400" dirty="0" smtClean="0"/>
                  <a:t>izvora</a:t>
                </a:r>
                <a:r>
                  <a:rPr lang="bs-Latn-BA" sz="2400" dirty="0" smtClean="0"/>
                  <a:t>.</a:t>
                </a:r>
              </a:p>
              <a:p>
                <a:r>
                  <a:rPr lang="sr-Latn-BA" sz="2400" dirty="0"/>
                  <a:t>U</a:t>
                </a:r>
                <a:r>
                  <a:rPr lang="sr-Latn-BA" sz="2400" dirty="0" smtClean="0"/>
                  <a:t>koliko </a:t>
                </a:r>
                <a:r>
                  <a:rPr lang="sr-Latn-BA" sz="2400" dirty="0"/>
                  <a:t>je stopa rasta nula, finansijska sredstva za ekspanziju i nisu potrebna, tako da je sav akumuliran dobitak zapravo višak </a:t>
                </a:r>
                <a:r>
                  <a:rPr lang="sr-Latn-BA" sz="2400" dirty="0" smtClean="0"/>
                  <a:t>gotovine. </a:t>
                </a:r>
                <a:endParaRPr lang="sr-Latn-BA" sz="2400" i="1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sr-Latn-BA" sz="2400" i="1"/>
                        <m:t>𝐼𝑛𝑡𝑒𝑟𝑛𝑎</m:t>
                      </m:r>
                      <m:r>
                        <a:rPr lang="sr-Latn-BA" sz="2400" i="1"/>
                        <m:t> </m:t>
                      </m:r>
                      <m:r>
                        <a:rPr lang="sr-Latn-BA" sz="2400" i="1"/>
                        <m:t>𝑠𝑡𝑜𝑝𝑎</m:t>
                      </m:r>
                      <m:r>
                        <a:rPr lang="sr-Latn-BA" sz="2400" i="1"/>
                        <m:t> </m:t>
                      </m:r>
                      <m:r>
                        <a:rPr lang="sr-Latn-BA" sz="2400" i="1"/>
                        <m:t>𝑟𝑎𝑠𝑡𝑎</m:t>
                      </m:r>
                      <m:r>
                        <a:rPr lang="sr-Latn-BA" sz="2400" i="1"/>
                        <m:t>=</m:t>
                      </m:r>
                      <m:f>
                        <m:fPr>
                          <m:ctrlPr>
                            <a:rPr lang="en-US" sz="2400" i="1"/>
                          </m:ctrlPr>
                        </m:fPr>
                        <m:num>
                          <m:r>
                            <a:rPr lang="sr-Latn-BA" sz="2400" i="1"/>
                            <m:t>𝐴𝑘𝑢𝑚𝑢𝑙𝑖𝑟𝑎𝑛𝑖</m:t>
                          </m:r>
                          <m:r>
                            <a:rPr lang="sr-Latn-BA" sz="2400" i="1"/>
                            <m:t> </m:t>
                          </m:r>
                          <m:r>
                            <a:rPr lang="sr-Latn-BA" sz="2400" i="1"/>
                            <m:t>𝑑𝑜𝑏𝑖𝑡𝑎𝑘</m:t>
                          </m:r>
                        </m:num>
                        <m:den>
                          <m:r>
                            <a:rPr lang="sr-Latn-BA" sz="2400" i="1"/>
                            <m:t>𝑃𝑟𝑜𝑠𝑗𝑒</m:t>
                          </m:r>
                          <m:r>
                            <a:rPr lang="sr-Latn-BA" sz="2400" i="1"/>
                            <m:t>č</m:t>
                          </m:r>
                          <m:r>
                            <a:rPr lang="sr-Latn-BA" sz="2400" i="1"/>
                            <m:t>𝑛𝑎</m:t>
                          </m:r>
                          <m:r>
                            <a:rPr lang="sr-Latn-BA" sz="2400" i="1"/>
                            <m:t> </m:t>
                          </m:r>
                          <m:r>
                            <a:rPr lang="sr-Latn-BA" sz="2400" i="1"/>
                            <m:t>𝑝𝑜𝑠𝑙𝑜𝑣𝑛𝑎</m:t>
                          </m:r>
                          <m:r>
                            <a:rPr lang="sr-Latn-BA" sz="2400" i="1"/>
                            <m:t> </m:t>
                          </m:r>
                          <m:r>
                            <a:rPr lang="sr-Latn-BA" sz="2400" i="1"/>
                            <m:t>𝑖𝑚𝑜𝑣𝑖𝑛𝑎</m:t>
                          </m:r>
                        </m:den>
                      </m:f>
                      <m:r>
                        <a:rPr lang="sr-Latn-BA" sz="2400" i="1"/>
                        <m:t>.</m:t>
                      </m:r>
                    </m:oMath>
                  </m:oMathPara>
                </a14:m>
                <a:endParaRPr lang="en-US" sz="2400" dirty="0"/>
              </a:p>
              <a:p>
                <a:pPr marL="0" indent="0">
                  <a:buNone/>
                </a:pPr>
                <a:endParaRPr lang="sr-Latn-BA" sz="2200" dirty="0">
                  <a:solidFill>
                    <a:schemeClr val="accent5">
                      <a:lumMod val="50000"/>
                    </a:schemeClr>
                  </a:solidFill>
                </a:endParaRPr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733168" y="2331309"/>
                <a:ext cx="10684475" cy="4151870"/>
              </a:xfrm>
              <a:blipFill rotWithShape="0">
                <a:blip r:embed="rId2"/>
                <a:stretch>
                  <a:fillRect l="-456" t="-1173"/>
                </a:stretch>
              </a:blipFill>
            </p:spPr>
            <p:txBody>
              <a:bodyPr/>
              <a:lstStyle/>
              <a:p>
                <a:r>
                  <a:rPr lang="sr-Latn-BA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6487955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5060" y="973667"/>
            <a:ext cx="8771308" cy="1019889"/>
          </a:xfrm>
        </p:spPr>
        <p:txBody>
          <a:bodyPr/>
          <a:lstStyle/>
          <a:p>
            <a:pPr algn="ctr"/>
            <a:r>
              <a:rPr lang="sr-Latn-BA" dirty="0" smtClean="0"/>
              <a:t>3. Utvrđivanje održive stope rasta</a:t>
            </a:r>
            <a:endParaRPr lang="sr-Latn-BA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972066" y="2224217"/>
                <a:ext cx="10684475" cy="4151870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sr-Latn-BA" sz="2400" i="1"/>
                        <m:t>𝐼𝑛𝑡𝑒𝑟𝑛𝑎</m:t>
                      </m:r>
                      <m:r>
                        <a:rPr lang="sr-Latn-BA" sz="2400" i="1"/>
                        <m:t> </m:t>
                      </m:r>
                      <m:r>
                        <a:rPr lang="sr-Latn-BA" sz="2400" i="1"/>
                        <m:t>𝑠𝑡𝑜𝑝𝑎</m:t>
                      </m:r>
                      <m:r>
                        <a:rPr lang="sr-Latn-BA" sz="2400" i="1"/>
                        <m:t> </m:t>
                      </m:r>
                      <m:r>
                        <a:rPr lang="sr-Latn-BA" sz="2400" i="1"/>
                        <m:t>𝑟𝑎𝑠𝑡𝑎</m:t>
                      </m:r>
                      <m:r>
                        <a:rPr lang="sr-Latn-BA" sz="2400" i="1"/>
                        <m:t>=</m:t>
                      </m:r>
                      <m:f>
                        <m:fPr>
                          <m:ctrlPr>
                            <a:rPr lang="en-US" sz="2400" i="1"/>
                          </m:ctrlPr>
                        </m:fPr>
                        <m:num>
                          <m:r>
                            <a:rPr lang="sr-Latn-BA" sz="2400" i="1"/>
                            <m:t>𝐴𝑘𝑢𝑚𝑢𝑙𝑖𝑟𝑎𝑛𝑖</m:t>
                          </m:r>
                          <m:r>
                            <a:rPr lang="sr-Latn-BA" sz="2400" i="1"/>
                            <m:t> </m:t>
                          </m:r>
                          <m:r>
                            <a:rPr lang="sr-Latn-BA" sz="2400" i="1"/>
                            <m:t>𝑑𝑜𝑏𝑖𝑡𝑎𝑘</m:t>
                          </m:r>
                        </m:num>
                        <m:den>
                          <m:r>
                            <a:rPr lang="sr-Latn-BA" sz="2400" i="1"/>
                            <m:t>𝑁𝑒𝑡𝑜</m:t>
                          </m:r>
                          <m:r>
                            <a:rPr lang="sr-Latn-BA" sz="2400" i="1"/>
                            <m:t> </m:t>
                          </m:r>
                          <m:r>
                            <a:rPr lang="sr-Latn-BA" sz="2400" i="1"/>
                            <m:t>𝑑𝑜𝑏𝑖𝑡𝑎𝑘</m:t>
                          </m:r>
                        </m:den>
                      </m:f>
                      <m:r>
                        <m:rPr>
                          <m:sty m:val="p"/>
                        </m:rPr>
                        <a:rPr lang="sr-Latn-BA" sz="2400"/>
                        <m:t>x</m:t>
                      </m:r>
                      <m:f>
                        <m:fPr>
                          <m:ctrlPr>
                            <a:rPr lang="en-US" sz="2400" i="1"/>
                          </m:ctrlPr>
                        </m:fPr>
                        <m:num>
                          <m:r>
                            <a:rPr lang="sr-Latn-BA" sz="2400" i="1"/>
                            <m:t>𝑁𝑒𝑡𝑜</m:t>
                          </m:r>
                          <m:r>
                            <a:rPr lang="sr-Latn-BA" sz="2400" i="1"/>
                            <m:t> </m:t>
                          </m:r>
                          <m:r>
                            <a:rPr lang="sr-Latn-BA" sz="2400" i="1"/>
                            <m:t>𝑑𝑜𝑏𝑖𝑡𝑎𝑘</m:t>
                          </m:r>
                        </m:num>
                        <m:den>
                          <m:r>
                            <a:rPr lang="sr-Latn-BA" sz="2400" i="1"/>
                            <m:t>𝑆𝑜𝑝𝑠𝑡𝑣𝑒𝑛𝑖</m:t>
                          </m:r>
                          <m:r>
                            <a:rPr lang="sr-Latn-BA" sz="2400" i="1"/>
                            <m:t> </m:t>
                          </m:r>
                          <m:r>
                            <a:rPr lang="sr-Latn-BA" sz="2400" i="1"/>
                            <m:t>𝑘𝑎𝑝𝑖𝑡𝑎𝑙</m:t>
                          </m:r>
                          <m:r>
                            <a:rPr lang="sr-Latn-BA" sz="2400" i="1"/>
                            <m:t> </m:t>
                          </m:r>
                        </m:den>
                      </m:f>
                      <m:r>
                        <m:rPr>
                          <m:sty m:val="p"/>
                        </m:rPr>
                        <a:rPr lang="sr-Latn-BA" sz="2400"/>
                        <m:t>x</m:t>
                      </m:r>
                      <m:f>
                        <m:fPr>
                          <m:ctrlPr>
                            <a:rPr lang="en-US" sz="2400" i="1"/>
                          </m:ctrlPr>
                        </m:fPr>
                        <m:num>
                          <m:r>
                            <a:rPr lang="sr-Latn-BA" sz="2400" i="1"/>
                            <m:t>𝑆𝑜𝑝𝑠𝑡𝑣𝑒𝑛𝑖</m:t>
                          </m:r>
                          <m:r>
                            <a:rPr lang="sr-Latn-BA" sz="2400" i="1"/>
                            <m:t> </m:t>
                          </m:r>
                          <m:r>
                            <a:rPr lang="sr-Latn-BA" sz="2400" i="1"/>
                            <m:t>𝑘𝑎𝑝𝑖𝑡𝑎𝑙</m:t>
                          </m:r>
                        </m:num>
                        <m:den>
                          <m:r>
                            <a:rPr lang="sr-Latn-BA" sz="2400" i="1"/>
                            <m:t> </m:t>
                          </m:r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2400" i="1"/>
                              </m:ctrlPr>
                            </m:mPr>
                            <m:mr>
                              <m:e>
                                <m:r>
                                  <a:rPr lang="sr-Latn-BA" sz="2400" i="1"/>
                                  <m:t>𝑃𝑟𝑜𝑠𝑗𝑒</m:t>
                                </m:r>
                                <m:r>
                                  <a:rPr lang="sr-Latn-BA" sz="2400" i="1"/>
                                  <m:t>č</m:t>
                                </m:r>
                                <m:r>
                                  <a:rPr lang="sr-Latn-BA" sz="2400" i="1"/>
                                  <m:t>𝑛𝑎</m:t>
                                </m:r>
                                <m:r>
                                  <a:rPr lang="sr-Latn-BA" sz="2400" i="1"/>
                                  <m:t> </m:t>
                                </m:r>
                                <m:r>
                                  <a:rPr lang="sr-Latn-BA" sz="2400" i="1"/>
                                  <m:t>𝑝𝑜𝑠𝑙𝑜𝑣𝑛𝑎</m:t>
                                </m:r>
                                <m:r>
                                  <a:rPr lang="sr-Latn-BA" sz="2400" i="1"/>
                                  <m:t> </m:t>
                                </m:r>
                              </m:e>
                            </m:mr>
                            <m:mr>
                              <m:e>
                                <m:r>
                                  <a:rPr lang="sr-Latn-BA" sz="2400" i="1"/>
                                  <m:t>𝑖𝑚𝑜𝑣𝑖𝑛𝑎</m:t>
                                </m:r>
                              </m:e>
                            </m:mr>
                          </m:m>
                        </m:den>
                      </m:f>
                    </m:oMath>
                  </m:oMathPara>
                </a14:m>
                <a:endParaRPr lang="en-US" sz="2400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sr-Latn-BA" sz="2400" i="1" smtClean="0"/>
                        <m:t>                    =</m:t>
                      </m:r>
                      <m:r>
                        <a:rPr lang="sr-Latn-BA" sz="2400" i="1" smtClean="0"/>
                        <m:t>𝑅𝑎𝑐𝑖𝑜</m:t>
                      </m:r>
                      <m:r>
                        <a:rPr lang="sr-Latn-BA" sz="2400" i="1" smtClean="0"/>
                        <m:t> </m:t>
                      </m:r>
                      <m:r>
                        <a:rPr lang="sr-Latn-BA" sz="2400" i="1" smtClean="0"/>
                        <m:t>𝑧𝑎𝑑𝑟</m:t>
                      </m:r>
                      <m:r>
                        <a:rPr lang="sr-Latn-BA" sz="2400" i="1" smtClean="0"/>
                        <m:t>ž</m:t>
                      </m:r>
                      <m:r>
                        <a:rPr lang="sr-Latn-BA" sz="2400" i="1" smtClean="0"/>
                        <m:t>𝑎𝑛𝑒</m:t>
                      </m:r>
                      <m:r>
                        <a:rPr lang="sr-Latn-BA" sz="2400" i="1" smtClean="0"/>
                        <m:t> </m:t>
                      </m:r>
                      <m:r>
                        <a:rPr lang="sr-Latn-BA" sz="2400" i="1" smtClean="0"/>
                        <m:t>𝑑𝑜𝑏𝑖𝑡𝑖</m:t>
                      </m:r>
                      <m:r>
                        <a:rPr lang="sr-Latn-BA" sz="2400" i="1" smtClean="0"/>
                        <m:t>  </m:t>
                      </m:r>
                      <m:r>
                        <m:rPr>
                          <m:sty m:val="p"/>
                        </m:rPr>
                        <a:rPr lang="sr-Latn-BA" sz="2400"/>
                        <m:t>x</m:t>
                      </m:r>
                      <m:r>
                        <a:rPr lang="sr-Latn-BA" sz="2400"/>
                        <m:t> </m:t>
                      </m:r>
                      <m:m>
                        <m:mPr>
                          <m:mcs>
                            <m:mc>
                              <m:mcPr>
                                <m:count m:val="1"/>
                                <m:mcJc m:val="center"/>
                              </m:mcPr>
                            </m:mc>
                          </m:mcs>
                          <m:ctrlPr>
                            <a:rPr lang="en-US" sz="2400" i="1"/>
                          </m:ctrlPr>
                        </m:mPr>
                        <m:mr>
                          <m:e>
                            <m:r>
                              <a:rPr lang="sr-Latn-BA" sz="2400" i="1"/>
                              <m:t>𝑆𝑡𝑜𝑝𝑎</m:t>
                            </m:r>
                            <m:r>
                              <a:rPr lang="sr-Latn-BA" sz="2400" i="1"/>
                              <m:t> </m:t>
                            </m:r>
                            <m:r>
                              <a:rPr lang="sr-Latn-BA" sz="2400" i="1"/>
                              <m:t>𝑝𝑟𝑖𝑛𝑜𝑠𝑎</m:t>
                            </m:r>
                            <m:r>
                              <a:rPr lang="sr-Latn-BA" sz="2400" i="1"/>
                              <m:t> </m:t>
                            </m:r>
                            <m:r>
                              <a:rPr lang="sr-Latn-BA" sz="2400" i="1"/>
                              <m:t>𝑛𝑎</m:t>
                            </m:r>
                            <m:r>
                              <a:rPr lang="sr-Latn-BA" sz="2400" i="1"/>
                              <m:t> </m:t>
                            </m:r>
                          </m:e>
                        </m:mr>
                        <m:mr>
                          <m:e>
                            <m:r>
                              <a:rPr lang="sr-Latn-BA" sz="2400" i="1"/>
                              <m:t>𝑘𝑎𝑝𝑖𝑡𝑎𝑙</m:t>
                            </m:r>
                            <m:r>
                              <a:rPr lang="sr-Latn-BA" sz="2400" i="1"/>
                              <m:t> (</m:t>
                            </m:r>
                            <m:r>
                              <a:rPr lang="sr-Latn-BA" sz="2400" i="1"/>
                              <m:t>𝑅𝑂𝐸</m:t>
                            </m:r>
                            <m:r>
                              <a:rPr lang="sr-Latn-BA" sz="2400" i="1"/>
                              <m:t>)</m:t>
                            </m:r>
                          </m:e>
                        </m:mr>
                      </m:m>
                      <m:r>
                        <m:rPr>
                          <m:sty m:val="p"/>
                        </m:rPr>
                        <a:rPr lang="sr-Latn-BA" sz="2400"/>
                        <m:t>x</m:t>
                      </m:r>
                      <m:r>
                        <a:rPr lang="sr-Latn-BA" sz="2400"/>
                        <m:t> </m:t>
                      </m:r>
                      <m:f>
                        <m:fPr>
                          <m:ctrlPr>
                            <a:rPr lang="en-US" sz="2400" i="1"/>
                          </m:ctrlPr>
                        </m:fPr>
                        <m:num>
                          <m:r>
                            <a:rPr lang="sr-Latn-BA" sz="2400" i="1"/>
                            <m:t>𝑆𝑜𝑝𝑠𝑡𝑣𝑒𝑛𝑖</m:t>
                          </m:r>
                          <m:r>
                            <a:rPr lang="sr-Latn-BA" sz="2400" i="1"/>
                            <m:t> </m:t>
                          </m:r>
                          <m:r>
                            <a:rPr lang="sr-Latn-BA" sz="2400" i="1"/>
                            <m:t>𝑘𝑎𝑝𝑖𝑡𝑎𝑙</m:t>
                          </m:r>
                        </m:num>
                        <m:den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2400" i="1"/>
                              </m:ctrlPr>
                            </m:mPr>
                            <m:mr>
                              <m:e>
                                <m:r>
                                  <a:rPr lang="sr-Latn-BA" sz="2400" i="1"/>
                                  <m:t>𝑃𝑟𝑜𝑠𝑗𝑒</m:t>
                                </m:r>
                                <m:r>
                                  <a:rPr lang="sr-Latn-BA" sz="2400" i="1"/>
                                  <m:t>č</m:t>
                                </m:r>
                                <m:r>
                                  <a:rPr lang="sr-Latn-BA" sz="2400" i="1"/>
                                  <m:t>𝑛𝑎</m:t>
                                </m:r>
                                <m:r>
                                  <a:rPr lang="sr-Latn-BA" sz="2400" i="1"/>
                                  <m:t> </m:t>
                                </m:r>
                                <m:r>
                                  <a:rPr lang="sr-Latn-BA" sz="2400" i="1"/>
                                  <m:t>𝑝𝑜𝑠𝑙𝑜𝑣𝑛𝑎</m:t>
                                </m:r>
                                <m:r>
                                  <a:rPr lang="sr-Latn-BA" sz="2400" i="1"/>
                                  <m:t> </m:t>
                                </m:r>
                              </m:e>
                            </m:mr>
                            <m:mr>
                              <m:e>
                                <m:r>
                                  <a:rPr lang="sr-Latn-BA" sz="2400" i="1"/>
                                  <m:t>𝑖𝑚𝑜𝑣𝑖𝑛𝑎</m:t>
                                </m:r>
                              </m:e>
                            </m:mr>
                          </m:m>
                        </m:den>
                      </m:f>
                    </m:oMath>
                  </m:oMathPara>
                </a14:m>
                <a:endParaRPr lang="sr-Latn-BA" sz="2400" dirty="0" smtClean="0"/>
              </a:p>
              <a:p>
                <a:pPr marL="0" indent="0">
                  <a:buNone/>
                </a:pPr>
                <a:r>
                  <a:rPr lang="sr-Latn-BA" sz="2000" dirty="0" smtClean="0">
                    <a:solidFill>
                      <a:schemeClr val="accent5">
                        <a:lumMod val="50000"/>
                      </a:schemeClr>
                    </a:solidFill>
                  </a:rPr>
                  <a:t>O</a:t>
                </a:r>
                <a:r>
                  <a:rPr lang="sr-Cyrl-BA" sz="2000" dirty="0" smtClean="0">
                    <a:solidFill>
                      <a:schemeClr val="accent5">
                        <a:lumMod val="50000"/>
                      </a:schemeClr>
                    </a:solidFill>
                  </a:rPr>
                  <a:t>drživa </a:t>
                </a:r>
                <a:r>
                  <a:rPr lang="sr-Cyrl-BA" sz="2000" dirty="0">
                    <a:solidFill>
                      <a:schemeClr val="accent5">
                        <a:lumMod val="50000"/>
                      </a:schemeClr>
                    </a:solidFill>
                  </a:rPr>
                  <a:t>stopa rasta je</a:t>
                </a:r>
                <a:r>
                  <a:rPr lang="sr-Cyrl-CS" sz="2000" dirty="0">
                    <a:solidFill>
                      <a:schemeClr val="accent5">
                        <a:lumMod val="50000"/>
                      </a:schemeClr>
                    </a:solidFill>
                  </a:rPr>
                  <a:t>,</a:t>
                </a:r>
                <a:r>
                  <a:rPr lang="sr-Cyrl-BA" sz="2000" dirty="0">
                    <a:solidFill>
                      <a:schemeClr val="accent5">
                        <a:lumMod val="50000"/>
                      </a:schemeClr>
                    </a:solidFill>
                  </a:rPr>
                  <a:t> zapravo</a:t>
                </a:r>
                <a:r>
                  <a:rPr lang="sr-Cyrl-CS" sz="2000" dirty="0">
                    <a:solidFill>
                      <a:schemeClr val="accent5">
                        <a:lumMod val="50000"/>
                      </a:schemeClr>
                    </a:solidFill>
                  </a:rPr>
                  <a:t>,</a:t>
                </a:r>
                <a:r>
                  <a:rPr lang="sr-Cyrl-BA" sz="2000" dirty="0">
                    <a:solidFill>
                      <a:schemeClr val="accent5">
                        <a:lumMod val="50000"/>
                      </a:schemeClr>
                    </a:solidFill>
                  </a:rPr>
                  <a:t> najviša stopa rasta koj</a:t>
                </a:r>
                <a:r>
                  <a:rPr lang="sr-Cyrl-CS" sz="2000" dirty="0">
                    <a:solidFill>
                      <a:schemeClr val="accent5">
                        <a:lumMod val="50000"/>
                      </a:schemeClr>
                    </a:solidFill>
                  </a:rPr>
                  <a:t>u</a:t>
                </a:r>
                <a:r>
                  <a:rPr lang="sr-Cyrl-BA" sz="2000" dirty="0">
                    <a:solidFill>
                      <a:schemeClr val="accent5">
                        <a:lumMod val="50000"/>
                      </a:schemeClr>
                    </a:solidFill>
                  </a:rPr>
                  <a:t> preduzeće može o</a:t>
                </a:r>
                <a:r>
                  <a:rPr lang="en-US" sz="2000" dirty="0">
                    <a:solidFill>
                      <a:schemeClr val="accent5">
                        <a:lumMod val="50000"/>
                      </a:schemeClr>
                    </a:solidFill>
                  </a:rPr>
                  <a:t>stvariti</a:t>
                </a:r>
                <a:r>
                  <a:rPr lang="sr-Cyrl-BA" sz="2000" dirty="0">
                    <a:solidFill>
                      <a:schemeClr val="accent5">
                        <a:lumMod val="50000"/>
                      </a:schemeClr>
                    </a:solidFill>
                  </a:rPr>
                  <a:t> bez povećanja finansijskog leveridža (zaduženosti).</a:t>
                </a:r>
                <a:endParaRPr lang="en-US" sz="2000" dirty="0">
                  <a:solidFill>
                    <a:schemeClr val="accent5">
                      <a:lumMod val="50000"/>
                    </a:schemeClr>
                  </a:solidFill>
                </a:endParaRPr>
              </a:p>
              <a:p>
                <a:pPr marL="0" indent="0">
                  <a:buNone/>
                </a:pPr>
                <a:r>
                  <a:rPr lang="sr-Latn-BA" sz="2400" i="1" dirty="0"/>
                  <a:t>Održiva stopa rasta = odnos zadržane zarade </a:t>
                </a:r>
                <a:r>
                  <a:rPr lang="en-US" sz="2400" i="1" dirty="0"/>
                  <a:t>x</a:t>
                </a:r>
                <a:r>
                  <a:rPr lang="sr-Latn-BA" sz="2400" i="1" dirty="0"/>
                  <a:t> povrat na akcijski kapital (ROE).</a:t>
                </a:r>
                <a:endParaRPr lang="en-US" sz="2400" i="1" dirty="0"/>
              </a:p>
              <a:p>
                <a:pPr marL="0" indent="0">
                  <a:buNone/>
                </a:pPr>
                <a:endParaRPr lang="sr-Latn-BA" sz="2200" dirty="0">
                  <a:solidFill>
                    <a:schemeClr val="accent5">
                      <a:lumMod val="50000"/>
                    </a:schemeClr>
                  </a:solidFill>
                </a:endParaRPr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972066" y="2224217"/>
                <a:ext cx="10684475" cy="4151870"/>
              </a:xfrm>
              <a:blipFill rotWithShape="0">
                <a:blip r:embed="rId2"/>
                <a:stretch>
                  <a:fillRect l="-856" r="-1255" b="-2349"/>
                </a:stretch>
              </a:blipFill>
            </p:spPr>
            <p:txBody>
              <a:bodyPr/>
              <a:lstStyle/>
              <a:p>
                <a:r>
                  <a:rPr lang="sr-Latn-BA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22672856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5060" y="973667"/>
            <a:ext cx="8771308" cy="1019889"/>
          </a:xfrm>
        </p:spPr>
        <p:txBody>
          <a:bodyPr/>
          <a:lstStyle/>
          <a:p>
            <a:pPr algn="ctr"/>
            <a:r>
              <a:rPr lang="sr-Latn-BA" dirty="0" smtClean="0"/>
              <a:t>3. Utvrđivanje održive stope rasta</a:t>
            </a:r>
            <a:endParaRPr lang="sr-Latn-B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56737" y="2388974"/>
            <a:ext cx="10116064" cy="3863546"/>
          </a:xfrm>
        </p:spPr>
        <p:txBody>
          <a:bodyPr>
            <a:normAutofit lnSpcReduction="10000"/>
          </a:bodyPr>
          <a:lstStyle/>
          <a:p>
            <a:r>
              <a:rPr lang="sr-Latn-BA" dirty="0" smtClean="0"/>
              <a:t>Održiva </a:t>
            </a:r>
            <a:r>
              <a:rPr lang="sr-Latn-BA" dirty="0"/>
              <a:t>stopa rasta prema prethodnim pretpostavkama jednaka je proizvodu četiri racija koji u stvari identifikuju komponente rasta: 	 </a:t>
            </a:r>
          </a:p>
          <a:p>
            <a:endParaRPr lang="sr-Latn-BA" dirty="0"/>
          </a:p>
          <a:p>
            <a:pPr marL="0" indent="0">
              <a:buNone/>
            </a:pPr>
            <a:r>
              <a:rPr lang="sr-Latn-BA" sz="2400" b="1" dirty="0" smtClean="0">
                <a:solidFill>
                  <a:schemeClr val="accent5">
                    <a:lumMod val="50000"/>
                  </a:schemeClr>
                </a:solidFill>
              </a:rPr>
              <a:t>g</a:t>
            </a:r>
            <a:r>
              <a:rPr lang="sr-Latn-BA" sz="2400" b="1" dirty="0">
                <a:solidFill>
                  <a:schemeClr val="accent5">
                    <a:lumMod val="50000"/>
                  </a:schemeClr>
                </a:solidFill>
              </a:rPr>
              <a:t>* = P R A T, </a:t>
            </a:r>
            <a:endParaRPr lang="sr-Latn-BA" sz="2400" b="1" dirty="0" smtClean="0">
              <a:solidFill>
                <a:schemeClr val="accent5">
                  <a:lumMod val="50000"/>
                </a:schemeClr>
              </a:solidFill>
            </a:endParaRPr>
          </a:p>
          <a:p>
            <a:pPr marL="0" indent="0">
              <a:buNone/>
            </a:pPr>
            <a:r>
              <a:rPr lang="sr-Latn-BA" dirty="0" smtClean="0"/>
              <a:t>gdje </a:t>
            </a:r>
            <a:r>
              <a:rPr lang="sr-Latn-BA" dirty="0"/>
              <a:t>je: </a:t>
            </a:r>
          </a:p>
          <a:p>
            <a:pPr marL="0" indent="0">
              <a:buNone/>
            </a:pPr>
            <a:r>
              <a:rPr lang="sr-Latn-BA" dirty="0"/>
              <a:t>g* = stopa održivog rasta, </a:t>
            </a:r>
          </a:p>
          <a:p>
            <a:pPr marL="0" indent="0">
              <a:buNone/>
            </a:pPr>
            <a:r>
              <a:rPr lang="sr-Latn-BA" dirty="0"/>
              <a:t>P  = stopa neto dobiti, </a:t>
            </a:r>
          </a:p>
          <a:p>
            <a:pPr marL="0" indent="0">
              <a:buNone/>
            </a:pPr>
            <a:r>
              <a:rPr lang="sr-Latn-BA" dirty="0"/>
              <a:t>R  = stopa akumuliranog dobitka (zadržana zarada),</a:t>
            </a:r>
          </a:p>
          <a:p>
            <a:pPr marL="0" indent="0">
              <a:buNone/>
            </a:pPr>
            <a:r>
              <a:rPr lang="sr-Latn-BA" dirty="0"/>
              <a:t>A =  koeficijent obrta ukupne poslovne imovine,</a:t>
            </a:r>
          </a:p>
          <a:p>
            <a:pPr marL="0" indent="0">
              <a:buNone/>
            </a:pPr>
            <a:r>
              <a:rPr lang="sr-Latn-BA" dirty="0"/>
              <a:t>T =  leveridž racio imovine – kapital.</a:t>
            </a:r>
          </a:p>
          <a:p>
            <a:endParaRPr lang="sr-Latn-BA" dirty="0"/>
          </a:p>
        </p:txBody>
      </p:sp>
    </p:spTree>
    <p:extLst>
      <p:ext uri="{BB962C8B-B14F-4D97-AF65-F5344CB8AC3E}">
        <p14:creationId xmlns:p14="http://schemas.microsoft.com/office/powerpoint/2010/main" val="121919229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5060" y="973667"/>
            <a:ext cx="8771308" cy="1019889"/>
          </a:xfrm>
        </p:spPr>
        <p:txBody>
          <a:bodyPr/>
          <a:lstStyle/>
          <a:p>
            <a:pPr algn="ctr"/>
            <a:r>
              <a:rPr lang="sr-Latn-BA" dirty="0" smtClean="0"/>
              <a:t>3.1. Uravnoteženi (balansirani) rast preduzeća</a:t>
            </a:r>
            <a:endParaRPr lang="sr-Latn-B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56737" y="2388974"/>
            <a:ext cx="10116064" cy="3863546"/>
          </a:xfrm>
        </p:spPr>
        <p:txBody>
          <a:bodyPr>
            <a:normAutofit/>
          </a:bodyPr>
          <a:lstStyle/>
          <a:p>
            <a:r>
              <a:rPr lang="sr-Cyrl-CS" sz="2000" dirty="0"/>
              <a:t>Ovo je drugi pristup razmišljanja o održivom rastu preduzeća, te imajući u vidu da je prinos na imovinu </a:t>
            </a:r>
            <a:r>
              <a:rPr lang="en-US" sz="2000" dirty="0"/>
              <a:t>ROA (</a:t>
            </a:r>
            <a:r>
              <a:rPr lang="sr-Latn-BA" sz="2000" dirty="0"/>
              <a:t>return on assets</a:t>
            </a:r>
            <a:r>
              <a:rPr lang="en-US" sz="2000" dirty="0"/>
              <a:t>) </a:t>
            </a:r>
            <a:r>
              <a:rPr lang="sr-Latn-BA" sz="2000" dirty="0"/>
              <a:t>umnožak</a:t>
            </a:r>
            <a:r>
              <a:rPr lang="sr-Cyrl-CS" sz="2000" dirty="0"/>
              <a:t> njene stope</a:t>
            </a:r>
            <a:r>
              <a:rPr lang="en-US" sz="2000" dirty="0"/>
              <a:t> neto</a:t>
            </a:r>
            <a:r>
              <a:rPr lang="sr-Cyrl-CS" sz="2000" dirty="0"/>
              <a:t> dobiti (</a:t>
            </a:r>
            <a:r>
              <a:rPr lang="en-US" sz="2000" dirty="0"/>
              <a:t>P</a:t>
            </a:r>
            <a:r>
              <a:rPr lang="sr-Cyrl-CS" sz="2000" dirty="0"/>
              <a:t>) i koeficijenta obrta imovine (A), jednačina održivog rasta može se izvesti kao:</a:t>
            </a:r>
            <a:endParaRPr lang="en-US" sz="2000" dirty="0"/>
          </a:p>
          <a:p>
            <a:pPr marL="0" indent="0">
              <a:buNone/>
            </a:pPr>
            <a:r>
              <a:rPr lang="sr-Latn-BA" sz="2800" dirty="0">
                <a:solidFill>
                  <a:schemeClr val="accent5">
                    <a:lumMod val="50000"/>
                  </a:schemeClr>
                </a:solidFill>
              </a:rPr>
              <a:t>g</a:t>
            </a:r>
            <a:r>
              <a:rPr lang="en-US" sz="2800" baseline="30000" dirty="0">
                <a:solidFill>
                  <a:schemeClr val="accent5">
                    <a:lumMod val="50000"/>
                  </a:schemeClr>
                </a:solidFill>
                <a:sym typeface="Symbol" panose="05050102010706020507" pitchFamily="18" charset="2"/>
              </a:rPr>
              <a:t></a:t>
            </a:r>
            <a:r>
              <a:rPr lang="en-US" sz="2800" dirty="0">
                <a:solidFill>
                  <a:schemeClr val="accent5">
                    <a:lumMod val="50000"/>
                  </a:schemeClr>
                </a:solidFill>
              </a:rPr>
              <a:t> = RT x ROA.</a:t>
            </a:r>
          </a:p>
          <a:p>
            <a:r>
              <a:rPr lang="sr-Cyrl-CS" sz="2000" dirty="0"/>
              <a:t>Naime, u ovoj jednačini </a:t>
            </a:r>
            <a:r>
              <a:rPr lang="en-US" sz="2000" dirty="0"/>
              <a:t>R </a:t>
            </a:r>
            <a:r>
              <a:rPr lang="sr-Cyrl-CS" sz="2000" dirty="0"/>
              <a:t>i T odražavaju finansijske politike preduzeća, dok </a:t>
            </a:r>
            <a:r>
              <a:rPr lang="en-US" sz="2000" dirty="0"/>
              <a:t>ROA</a:t>
            </a:r>
            <a:r>
              <a:rPr lang="sr-Cyrl-CS" sz="2000" dirty="0"/>
              <a:t> predstavlja njene poslovne (operativne) </a:t>
            </a:r>
            <a:r>
              <a:rPr lang="sr-Cyrl-CS" sz="2000" dirty="0" smtClean="0"/>
              <a:t>performanse</a:t>
            </a:r>
            <a:r>
              <a:rPr lang="sr-Latn-BA" sz="2000" dirty="0" smtClean="0"/>
              <a:t>.</a:t>
            </a:r>
          </a:p>
          <a:p>
            <a:pPr marL="0" indent="0">
              <a:buNone/>
            </a:pPr>
            <a:endParaRPr lang="sr-Latn-BA" sz="2000" dirty="0"/>
          </a:p>
        </p:txBody>
      </p:sp>
    </p:spTree>
    <p:extLst>
      <p:ext uri="{BB962C8B-B14F-4D97-AF65-F5344CB8AC3E}">
        <p14:creationId xmlns:p14="http://schemas.microsoft.com/office/powerpoint/2010/main" val="187292290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5060" y="973667"/>
            <a:ext cx="8771308" cy="1019889"/>
          </a:xfrm>
        </p:spPr>
        <p:txBody>
          <a:bodyPr/>
          <a:lstStyle/>
          <a:p>
            <a:pPr algn="ctr"/>
            <a:r>
              <a:rPr lang="sr-Latn-BA" dirty="0" smtClean="0"/>
              <a:t>3.1. Uravnoteženi (balansirani) rast preduzeća</a:t>
            </a:r>
            <a:endParaRPr lang="sr-Latn-B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56737" y="2388974"/>
            <a:ext cx="10116064" cy="386354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sr-Latn-BA" dirty="0" smtClean="0"/>
              <a:t>Grafički prikaz održivog rasta</a:t>
            </a:r>
          </a:p>
          <a:p>
            <a:endParaRPr lang="sr-Latn-BA" dirty="0"/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50721517"/>
              </p:ext>
            </p:extLst>
          </p:nvPr>
        </p:nvGraphicFramePr>
        <p:xfrm>
          <a:off x="2691071" y="3008098"/>
          <a:ext cx="5951537" cy="3178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367" r:id="rId3" imgW="5951180" imgH="3178550" progId="">
                  <p:embed/>
                </p:oleObj>
              </mc:Choice>
              <mc:Fallback>
                <p:oleObj r:id="rId3" imgW="5951180" imgH="3178550" progId="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691071" y="3008098"/>
                        <a:ext cx="5951537" cy="31781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49444348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sr-Latn-BA" dirty="0" smtClean="0"/>
              <a:t>Uvod u upravljanje rastom</a:t>
            </a:r>
            <a:endParaRPr lang="sr-Latn-B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87396" y="2446638"/>
            <a:ext cx="9976020" cy="3573162"/>
          </a:xfrm>
        </p:spPr>
        <p:txBody>
          <a:bodyPr>
            <a:noAutofit/>
          </a:bodyPr>
          <a:lstStyle/>
          <a:p>
            <a:r>
              <a:rPr lang="en-US" sz="2200" dirty="0"/>
              <a:t>Od sposobnosti menadžera da identifikuje zahtjeve ciljnog okruženja i preduzme efikasne poslovne akcije, kao i od njegove spremnosti da adekvatnom ponudom odgovori zahtjevima ciljnog tržišta, uveliko zavisi uspjeh odgovora preduzeća na izazove globalnog okruženja kao i uspjeh njegove poslovne misije. </a:t>
            </a:r>
            <a:endParaRPr lang="en-US" sz="2200" dirty="0" smtClean="0"/>
          </a:p>
          <a:p>
            <a:r>
              <a:rPr lang="en-US" sz="2200" dirty="0" smtClean="0"/>
              <a:t>Prema </a:t>
            </a:r>
            <a:r>
              <a:rPr lang="en-US" sz="2200" dirty="0"/>
              <a:t>tome, rast i ra</a:t>
            </a:r>
            <a:r>
              <a:rPr lang="sr-Latn-BA" sz="2200" dirty="0"/>
              <a:t>zvoj su</a:t>
            </a:r>
            <a:r>
              <a:rPr lang="en-US" sz="2200" dirty="0"/>
              <a:t> nužne premise opstanka preduzeća u dinamičkom okruženju dok je usklađivanje ciljeva, pravaca, metoda i tempa rasta kritični faktor njegove vitalnosti i </a:t>
            </a:r>
            <a:r>
              <a:rPr lang="en-US" sz="2200" dirty="0" smtClean="0"/>
              <a:t>fleksibilnosti</a:t>
            </a:r>
            <a:r>
              <a:rPr lang="sr-Latn-BA" sz="2200" dirty="0" smtClean="0"/>
              <a:t>.</a:t>
            </a:r>
            <a:endParaRPr lang="sr-Latn-BA" sz="2200" dirty="0"/>
          </a:p>
          <a:p>
            <a:endParaRPr lang="sr-Latn-BA" sz="2200" dirty="0"/>
          </a:p>
        </p:txBody>
      </p:sp>
    </p:spTree>
    <p:extLst>
      <p:ext uri="{BB962C8B-B14F-4D97-AF65-F5344CB8AC3E}">
        <p14:creationId xmlns:p14="http://schemas.microsoft.com/office/powerpoint/2010/main" val="318350017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5060" y="973667"/>
            <a:ext cx="8771308" cy="1019889"/>
          </a:xfrm>
        </p:spPr>
        <p:txBody>
          <a:bodyPr/>
          <a:lstStyle/>
          <a:p>
            <a:pPr algn="ctr"/>
            <a:r>
              <a:rPr lang="sr-Latn-BA" dirty="0" smtClean="0"/>
              <a:t>3.1. Uravnoteženi (balansirani) rast preduzeća</a:t>
            </a:r>
            <a:endParaRPr lang="sr-Latn-B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56737" y="2388974"/>
            <a:ext cx="10116064" cy="3863546"/>
          </a:xfrm>
        </p:spPr>
        <p:txBody>
          <a:bodyPr>
            <a:normAutofit/>
          </a:bodyPr>
          <a:lstStyle/>
          <a:p>
            <a:r>
              <a:rPr lang="sr-Cyrl-CS" sz="2200" dirty="0"/>
              <a:t>Kada kompanija doživi neuravnotežen rast, bilo da ima višak gotovine ili deficit, </a:t>
            </a:r>
            <a:r>
              <a:rPr lang="sr-Latn-BA" sz="2200" dirty="0"/>
              <a:t>gotovina se </a:t>
            </a:r>
            <a:r>
              <a:rPr lang="sr-Cyrl-CS" sz="2200" dirty="0"/>
              <a:t>kreće prema liniji uravnoteženog rasta na bilo koji od tri načina: </a:t>
            </a:r>
            <a:endParaRPr lang="en-US" sz="2200" dirty="0"/>
          </a:p>
          <a:p>
            <a:pPr lvl="0"/>
            <a:r>
              <a:rPr lang="sr-Cyrl-CS" sz="2200" dirty="0"/>
              <a:t>promjen</a:t>
            </a:r>
            <a:r>
              <a:rPr lang="sr-Latn-BA" sz="2200" dirty="0"/>
              <a:t>om svoje stope rasta</a:t>
            </a:r>
            <a:r>
              <a:rPr lang="sr-Cyrl-CS" sz="2200" dirty="0"/>
              <a:t>,</a:t>
            </a:r>
            <a:endParaRPr lang="en-US" sz="2200" dirty="0"/>
          </a:p>
          <a:p>
            <a:pPr lvl="0"/>
            <a:r>
              <a:rPr lang="sr-Cyrl-CS" sz="2200" dirty="0"/>
              <a:t>izm</a:t>
            </a:r>
            <a:r>
              <a:rPr lang="sr-Latn-BA" sz="2200" dirty="0"/>
              <a:t>jenom prinosa na imovini</a:t>
            </a:r>
            <a:r>
              <a:rPr lang="sr-Cyrl-CS" sz="2200" dirty="0"/>
              <a:t>,</a:t>
            </a:r>
            <a:endParaRPr lang="en-US" sz="2200" dirty="0"/>
          </a:p>
          <a:p>
            <a:r>
              <a:rPr lang="sr-Cyrl-CS" sz="2200" dirty="0"/>
              <a:t>p</a:t>
            </a:r>
            <a:r>
              <a:rPr lang="sr-Latn-BA" sz="2200" dirty="0"/>
              <a:t>romjenom svoje </a:t>
            </a:r>
            <a:r>
              <a:rPr lang="sr-Cyrl-CS" sz="2200" dirty="0"/>
              <a:t>finansijske </a:t>
            </a:r>
            <a:r>
              <a:rPr lang="sr-Cyrl-CS" sz="2200" dirty="0" smtClean="0"/>
              <a:t>politike.</a:t>
            </a:r>
            <a:endParaRPr lang="sr-Latn-BA" sz="2200" dirty="0"/>
          </a:p>
        </p:txBody>
      </p:sp>
    </p:spTree>
    <p:extLst>
      <p:ext uri="{BB962C8B-B14F-4D97-AF65-F5344CB8AC3E}">
        <p14:creationId xmlns:p14="http://schemas.microsoft.com/office/powerpoint/2010/main" val="231089410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296" y="716693"/>
            <a:ext cx="8763071" cy="1276864"/>
          </a:xfrm>
        </p:spPr>
        <p:txBody>
          <a:bodyPr/>
          <a:lstStyle/>
          <a:p>
            <a:pPr algn="ctr"/>
            <a:r>
              <a:rPr lang="sr-Latn-BA" sz="3200" dirty="0"/>
              <a:t>3.2. Upravljanje u uslovima kada stvarna stopa rasta nadmašuje održivu stopu rasta preduzeća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56737" y="2388974"/>
            <a:ext cx="10116064" cy="3863546"/>
          </a:xfrm>
        </p:spPr>
        <p:txBody>
          <a:bodyPr>
            <a:normAutofit/>
          </a:bodyPr>
          <a:lstStyle/>
          <a:p>
            <a:r>
              <a:rPr lang="sr-Latn-BA" sz="2400" b="1" dirty="0" smtClean="0"/>
              <a:t>Š</a:t>
            </a:r>
            <a:r>
              <a:rPr lang="sr-Cyrl-CS" sz="2400" b="1" dirty="0" smtClean="0"/>
              <a:t>ta </a:t>
            </a:r>
            <a:r>
              <a:rPr lang="sr-Cyrl-CS" sz="2400" b="1" dirty="0"/>
              <a:t>uraditi kada </a:t>
            </a:r>
            <a:r>
              <a:rPr lang="sr-Latn-BA" sz="2400" b="1" dirty="0"/>
              <a:t>trenutna (aktuelna)</a:t>
            </a:r>
            <a:r>
              <a:rPr lang="sr-Cyrl-CS" sz="2400" b="1" dirty="0"/>
              <a:t> stopa rasta nadmaši stopu održivog </a:t>
            </a:r>
            <a:r>
              <a:rPr lang="sr-Cyrl-CS" sz="2400" b="1" dirty="0" smtClean="0"/>
              <a:t>rasta</a:t>
            </a:r>
            <a:r>
              <a:rPr lang="sr-Latn-BA" sz="2400" b="1" dirty="0" smtClean="0"/>
              <a:t>?</a:t>
            </a:r>
            <a:r>
              <a:rPr lang="sr-Cyrl-CS" sz="2400" dirty="0" smtClean="0"/>
              <a:t> </a:t>
            </a:r>
            <a:endParaRPr lang="en-US" sz="2400" dirty="0"/>
          </a:p>
          <a:p>
            <a:r>
              <a:rPr lang="sr-Cyrl-CS" sz="2400" dirty="0"/>
              <a:t>Prvi korak u takvoj situaciji je da se utvrdi dužina trajanja te situacije. </a:t>
            </a:r>
            <a:endParaRPr lang="sr-Latn-BA" sz="2400" dirty="0" smtClean="0"/>
          </a:p>
          <a:p>
            <a:r>
              <a:rPr lang="sr-Cyrl-CS" sz="2400" dirty="0" smtClean="0"/>
              <a:t>Ukoliko </a:t>
            </a:r>
            <a:r>
              <a:rPr lang="sr-Cyrl-CS" sz="2400" dirty="0"/>
              <a:t>je pri tome vjerovatno da će </a:t>
            </a:r>
            <a:r>
              <a:rPr lang="sr-Latn-BA" sz="2400" dirty="0"/>
              <a:t>trenutna</a:t>
            </a:r>
            <a:r>
              <a:rPr lang="sr-Cyrl-CS" sz="2400" dirty="0"/>
              <a:t> stopa rasta pasti na nivo održive stope u kratkom roku, problem se može prevazići dodatnim kratkoročnim </a:t>
            </a:r>
            <a:r>
              <a:rPr lang="sr-Cyrl-CS" sz="2400" dirty="0" smtClean="0"/>
              <a:t>zaduženjem</a:t>
            </a:r>
            <a:r>
              <a:rPr lang="sr-Latn-BA" sz="2400" dirty="0" smtClean="0"/>
              <a:t>.</a:t>
            </a:r>
            <a:endParaRPr lang="sr-Latn-BA" sz="2400" dirty="0"/>
          </a:p>
        </p:txBody>
      </p:sp>
    </p:spTree>
    <p:extLst>
      <p:ext uri="{BB962C8B-B14F-4D97-AF65-F5344CB8AC3E}">
        <p14:creationId xmlns:p14="http://schemas.microsoft.com/office/powerpoint/2010/main" val="178633999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296" y="716693"/>
            <a:ext cx="8763071" cy="1276864"/>
          </a:xfrm>
        </p:spPr>
        <p:txBody>
          <a:bodyPr/>
          <a:lstStyle/>
          <a:p>
            <a:pPr algn="ctr"/>
            <a:r>
              <a:rPr lang="sr-Latn-BA" sz="3200" dirty="0"/>
              <a:t>3.2. Upravljanje u uslovima kada stvarna stopa rasta nadmašuje održivu stopu rasta preduzeća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56737" y="2388974"/>
            <a:ext cx="10116064" cy="3863546"/>
          </a:xfrm>
        </p:spPr>
        <p:txBody>
          <a:bodyPr>
            <a:normAutofit/>
          </a:bodyPr>
          <a:lstStyle/>
          <a:p>
            <a:r>
              <a:rPr lang="sr-Cyrl-CS" dirty="0"/>
              <a:t>Međutim, ako se ova odstupanja ne saniraju u kratkom roku, to može postati strateškim problemom preduzeća. U tom slučaju preduzeću preostaju mogućnosti:</a:t>
            </a:r>
            <a:endParaRPr lang="en-US" dirty="0"/>
          </a:p>
          <a:p>
            <a:pPr lvl="0"/>
            <a:r>
              <a:rPr lang="sr-Cyrl-CS" dirty="0"/>
              <a:t>emisije i prodaje novih akcija,</a:t>
            </a:r>
            <a:endParaRPr lang="en-US" dirty="0"/>
          </a:p>
          <a:p>
            <a:pPr lvl="0"/>
            <a:r>
              <a:rPr lang="sr-Cyrl-CS" dirty="0"/>
              <a:t>povećanja finansijskog leveridža,</a:t>
            </a:r>
            <a:endParaRPr lang="en-US" dirty="0"/>
          </a:p>
          <a:p>
            <a:pPr lvl="0"/>
            <a:r>
              <a:rPr lang="sr-Cyrl-CS" dirty="0"/>
              <a:t>smanjenja </a:t>
            </a:r>
            <a:r>
              <a:rPr lang="sr-Latn-BA" dirty="0"/>
              <a:t>racija</a:t>
            </a:r>
            <a:r>
              <a:rPr lang="sr-Cyrl-CS" dirty="0"/>
              <a:t> isplate dividende,</a:t>
            </a:r>
            <a:endParaRPr lang="en-US" dirty="0"/>
          </a:p>
          <a:p>
            <a:pPr lvl="0"/>
            <a:r>
              <a:rPr lang="sr-Cyrl-CS" dirty="0"/>
              <a:t>p</a:t>
            </a:r>
            <a:r>
              <a:rPr lang="sr-Latn-BA" dirty="0"/>
              <a:t>rilagođavanj</a:t>
            </a:r>
            <a:r>
              <a:rPr lang="sr-Cyrl-CS" dirty="0"/>
              <a:t>a poslovnih aktivnosti,</a:t>
            </a:r>
            <a:endParaRPr lang="en-US" dirty="0"/>
          </a:p>
          <a:p>
            <a:pPr lvl="0"/>
            <a:r>
              <a:rPr lang="sr-Cyrl-CS" dirty="0"/>
              <a:t>o</a:t>
            </a:r>
            <a:r>
              <a:rPr lang="sr-Latn-BA" dirty="0"/>
              <a:t>utsourcinga</a:t>
            </a:r>
            <a:r>
              <a:rPr lang="sr-Cyrl-BA" dirty="0"/>
              <a:t>,</a:t>
            </a:r>
            <a:endParaRPr lang="en-US" dirty="0"/>
          </a:p>
          <a:p>
            <a:pPr lvl="0"/>
            <a:r>
              <a:rPr lang="sr-Latn-BA" dirty="0"/>
              <a:t>povećanje cijena,</a:t>
            </a:r>
            <a:endParaRPr lang="en-US" dirty="0"/>
          </a:p>
          <a:p>
            <a:r>
              <a:rPr lang="sr-Cyrl-CS" dirty="0"/>
              <a:t>spajanja sa „zlatnom</a:t>
            </a:r>
            <a:r>
              <a:rPr lang="sr-Latn-BA" dirty="0"/>
              <a:t> kokom“</a:t>
            </a:r>
            <a:r>
              <a:rPr lang="sr-Latn-BA" dirty="0" smtClean="0"/>
              <a:t>.</a:t>
            </a:r>
            <a:endParaRPr lang="sr-Latn-BA" dirty="0"/>
          </a:p>
        </p:txBody>
      </p:sp>
    </p:spTree>
    <p:extLst>
      <p:ext uri="{BB962C8B-B14F-4D97-AF65-F5344CB8AC3E}">
        <p14:creationId xmlns:p14="http://schemas.microsoft.com/office/powerpoint/2010/main" val="285056018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296" y="716693"/>
            <a:ext cx="8763071" cy="1276864"/>
          </a:xfrm>
        </p:spPr>
        <p:txBody>
          <a:bodyPr/>
          <a:lstStyle/>
          <a:p>
            <a:pPr algn="ctr"/>
            <a:r>
              <a:rPr lang="sr-Latn-BA" sz="3200" dirty="0" smtClean="0"/>
              <a:t>3.3. </a:t>
            </a:r>
            <a:r>
              <a:rPr lang="pl-PL" sz="3200" dirty="0" smtClean="0"/>
              <a:t>Upravljanje </a:t>
            </a:r>
            <a:r>
              <a:rPr lang="pl-PL" sz="3200" dirty="0"/>
              <a:t>u uslovima kada je stvarna stopa rasta manja u odnosu na održivu stopu</a:t>
            </a:r>
            <a:endParaRPr lang="sr-Latn-BA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56737" y="2388974"/>
            <a:ext cx="10116064" cy="3863546"/>
          </a:xfrm>
        </p:spPr>
        <p:txBody>
          <a:bodyPr>
            <a:normAutofit/>
          </a:bodyPr>
          <a:lstStyle/>
          <a:p>
            <a:r>
              <a:rPr lang="sr-Cyrl-CS" sz="2400" dirty="0"/>
              <a:t>Nasuprot preduzeć</a:t>
            </a:r>
            <a:r>
              <a:rPr lang="en-US" sz="2400" dirty="0"/>
              <a:t>im</a:t>
            </a:r>
            <a:r>
              <a:rPr lang="sr-Cyrl-CS" sz="2400" dirty="0"/>
              <a:t>a sa bržim</a:t>
            </a:r>
            <a:r>
              <a:rPr lang="sr-Latn-BA" sz="2400" dirty="0"/>
              <a:t> rastom</a:t>
            </a:r>
            <a:r>
              <a:rPr lang="sr-Cyrl-CS" sz="2400" dirty="0"/>
              <a:t> od održivog, preduzeća sa sporijim rastom takođe imaju probleme s upravljanjem rastom, ali su oni drugačije prirode. </a:t>
            </a:r>
            <a:endParaRPr lang="sr-Latn-BA" sz="2400" dirty="0" smtClean="0"/>
          </a:p>
          <a:p>
            <a:r>
              <a:rPr lang="sr-Cyrl-CS" sz="2400" dirty="0" smtClean="0"/>
              <a:t>Umjesto </a:t>
            </a:r>
            <a:r>
              <a:rPr lang="sr-Cyrl-CS" sz="2400" dirty="0"/>
              <a:t>stalne borbe za svježom gotovinom </a:t>
            </a:r>
            <a:r>
              <a:rPr lang="bs-Latn-BA" sz="2400" dirty="0"/>
              <a:t>da</a:t>
            </a:r>
            <a:r>
              <a:rPr lang="sr-Cyrl-CS" sz="2400" dirty="0"/>
              <a:t> bi se ugasila vatra rasta, preduzeća sa sporijim rastom suočavaju se s dilemom šta u</a:t>
            </a:r>
            <a:r>
              <a:rPr lang="bs-Latn-BA" sz="2400" dirty="0"/>
              <a:t>činiti</a:t>
            </a:r>
            <a:r>
              <a:rPr lang="sr-Cyrl-CS" sz="2400" dirty="0"/>
              <a:t> sa </a:t>
            </a:r>
            <a:r>
              <a:rPr lang="sr-Cyrl-CS" sz="2400" dirty="0" smtClean="0"/>
              <a:t>ostvarenom </a:t>
            </a:r>
            <a:r>
              <a:rPr lang="sr-Cyrl-CS" sz="2400" dirty="0"/>
              <a:t>dobiti i prilivima gotovine koja prevazilazi potrebe </a:t>
            </a:r>
            <a:r>
              <a:rPr lang="sr-Cyrl-CS" sz="2400" dirty="0" smtClean="0"/>
              <a:t>preduzeća</a:t>
            </a:r>
            <a:r>
              <a:rPr lang="sr-Latn-BA" sz="2400" dirty="0" smtClean="0"/>
              <a:t>.</a:t>
            </a:r>
            <a:endParaRPr lang="sr-Latn-BA" sz="2400" dirty="0"/>
          </a:p>
        </p:txBody>
      </p:sp>
    </p:spTree>
    <p:extLst>
      <p:ext uri="{BB962C8B-B14F-4D97-AF65-F5344CB8AC3E}">
        <p14:creationId xmlns:p14="http://schemas.microsoft.com/office/powerpoint/2010/main" val="53642724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296" y="716693"/>
            <a:ext cx="8763071" cy="1276864"/>
          </a:xfrm>
        </p:spPr>
        <p:txBody>
          <a:bodyPr/>
          <a:lstStyle/>
          <a:p>
            <a:pPr algn="ctr"/>
            <a:r>
              <a:rPr lang="sr-Latn-BA" sz="3200" dirty="0" smtClean="0"/>
              <a:t>3.3. </a:t>
            </a:r>
            <a:r>
              <a:rPr lang="pl-PL" sz="3200" dirty="0" smtClean="0"/>
              <a:t>Upravljanje </a:t>
            </a:r>
            <a:r>
              <a:rPr lang="pl-PL" sz="3200" dirty="0"/>
              <a:t>u uslovima kada je stvarna stopa rasta manja u odnosu na održivu stopu</a:t>
            </a:r>
            <a:endParaRPr lang="sr-Latn-BA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56737" y="2388974"/>
            <a:ext cx="10116064" cy="386354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sr-Cyrl-CS" sz="2000" dirty="0" smtClean="0"/>
              <a:t>Izazovi </a:t>
            </a:r>
            <a:r>
              <a:rPr lang="sr-Cyrl-CS" sz="2000" dirty="0"/>
              <a:t>održivog rasta preduzeća „</a:t>
            </a:r>
            <a:r>
              <a:rPr lang="en-US" sz="2000" dirty="0"/>
              <a:t>X</a:t>
            </a:r>
            <a:r>
              <a:rPr lang="sr-Cyrl-CS" sz="2000" dirty="0"/>
              <a:t>“ u periodu</a:t>
            </a:r>
            <a:r>
              <a:rPr lang="sr-Cyrl-CS" sz="2000" b="1" dirty="0"/>
              <a:t> </a:t>
            </a:r>
            <a:r>
              <a:rPr lang="sr-Latn-BA" sz="2000" b="1" dirty="0"/>
              <a:t>t</a:t>
            </a:r>
            <a:r>
              <a:rPr lang="en-US" sz="2000" b="1" baseline="-25000" dirty="0"/>
              <a:t>1</a:t>
            </a:r>
            <a:r>
              <a:rPr lang="sr-Cyrl-CS" sz="2000" dirty="0"/>
              <a:t>- </a:t>
            </a:r>
            <a:r>
              <a:rPr lang="sr-Latn-BA" sz="2000" b="1" dirty="0"/>
              <a:t>t</a:t>
            </a:r>
            <a:r>
              <a:rPr lang="en-US" sz="2000" b="1" baseline="-25000" dirty="0"/>
              <a:t>5</a:t>
            </a:r>
            <a:r>
              <a:rPr lang="sr-Cyrl-CS" sz="2000" dirty="0"/>
              <a:t>. godine</a:t>
            </a:r>
            <a:endParaRPr lang="sr-Latn-BA" sz="20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36107" y="3119187"/>
            <a:ext cx="5761905" cy="31333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056462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296" y="716693"/>
            <a:ext cx="8763071" cy="1276864"/>
          </a:xfrm>
        </p:spPr>
        <p:txBody>
          <a:bodyPr/>
          <a:lstStyle/>
          <a:p>
            <a:pPr algn="ctr"/>
            <a:r>
              <a:rPr lang="sr-Latn-BA" sz="3200" dirty="0" smtClean="0"/>
              <a:t>3.3. </a:t>
            </a:r>
            <a:r>
              <a:rPr lang="pl-PL" sz="3200" dirty="0" smtClean="0"/>
              <a:t>Upravljanje </a:t>
            </a:r>
            <a:r>
              <a:rPr lang="pl-PL" sz="3200" dirty="0"/>
              <a:t>u uslovima kada je stvarna stopa rasta manja u odnosu na održivu stopu</a:t>
            </a:r>
            <a:endParaRPr lang="sr-Latn-BA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56737" y="2388974"/>
            <a:ext cx="10116064" cy="4135394"/>
          </a:xfrm>
        </p:spPr>
        <p:txBody>
          <a:bodyPr>
            <a:normAutofit/>
          </a:bodyPr>
          <a:lstStyle/>
          <a:p>
            <a:r>
              <a:rPr lang="sr-Cyrl-CS" sz="2000" dirty="0"/>
              <a:t>U traženju rješenja viška gotovine, odnosno nedovoljnog rasta, treba utvrditi da li je takvo stanje privremenog ili pak dugoročnog karaktera. Ukoliko je riječ o </a:t>
            </a:r>
            <a:r>
              <a:rPr lang="en-US" sz="2000" dirty="0"/>
              <a:t>privremenoj</a:t>
            </a:r>
            <a:r>
              <a:rPr lang="sr-Cyrl-CS" sz="2000" dirty="0"/>
              <a:t> pojavi, </a:t>
            </a:r>
            <a:r>
              <a:rPr lang="sr-Cyrl-CS" sz="2000" dirty="0">
                <a:solidFill>
                  <a:schemeClr val="accent5">
                    <a:lumMod val="50000"/>
                  </a:schemeClr>
                </a:solidFill>
              </a:rPr>
              <a:t>menadžment može jednostavno nastaviti s akumuliranjem resursa u očekivanju budućeg rasta</a:t>
            </a:r>
            <a:r>
              <a:rPr lang="sr-Cyrl-CS" sz="2000" dirty="0"/>
              <a:t>. </a:t>
            </a:r>
            <a:endParaRPr lang="sr-Latn-BA" sz="2000" dirty="0" smtClean="0"/>
          </a:p>
          <a:p>
            <a:r>
              <a:rPr lang="sr-Cyrl-CS" sz="2000" dirty="0" smtClean="0"/>
              <a:t>Međutim</a:t>
            </a:r>
            <a:r>
              <a:rPr lang="sr-Cyrl-CS" sz="2000" dirty="0"/>
              <a:t>, </a:t>
            </a:r>
            <a:r>
              <a:rPr lang="bs-Latn-BA" sz="2000" dirty="0"/>
              <a:t>ako</a:t>
            </a:r>
            <a:r>
              <a:rPr lang="sr-Cyrl-CS" sz="2000" dirty="0"/>
              <a:t> je riječ o pojavi koja će biti prisutna u dugom roku, treba identifikovati da li je nedostatak rasta posljedica stanja industrije ili grane kojoj preduzeće pripada, ili je to situacija karakteristična samo za to pre</a:t>
            </a:r>
            <a:r>
              <a:rPr lang="sr-Latn-BA" sz="2000" dirty="0"/>
              <a:t>d</a:t>
            </a:r>
            <a:r>
              <a:rPr lang="sr-Cyrl-CS" sz="2000" dirty="0"/>
              <a:t>uzeće. </a:t>
            </a:r>
            <a:endParaRPr lang="sr-Latn-BA" sz="2000" dirty="0" smtClean="0"/>
          </a:p>
          <a:p>
            <a:r>
              <a:rPr lang="sr-Cyrl-CS" sz="2000" dirty="0" smtClean="0"/>
              <a:t>Ako </a:t>
            </a:r>
            <a:r>
              <a:rPr lang="sr-Cyrl-CS" sz="2000" dirty="0"/>
              <a:t>je u pitanju </a:t>
            </a:r>
            <a:r>
              <a:rPr lang="sr-Cyrl-CS" sz="2000" dirty="0" smtClean="0"/>
              <a:t>drugo</a:t>
            </a:r>
            <a:r>
              <a:rPr lang="sr-Cyrl-CS" sz="2000" dirty="0"/>
              <a:t>, onda uzroke i rješavanja treba tražiti unutar </a:t>
            </a:r>
            <a:r>
              <a:rPr lang="sr-Cyrl-CS" sz="2000" dirty="0" smtClean="0"/>
              <a:t>preduzeća</a:t>
            </a:r>
            <a:r>
              <a:rPr lang="sr-Latn-BA" sz="2000" dirty="0" smtClean="0"/>
              <a:t>. M</a:t>
            </a:r>
            <a:r>
              <a:rPr lang="sr-Cyrl-CS" sz="2000" dirty="0" smtClean="0"/>
              <a:t>enadžment </a:t>
            </a:r>
            <a:r>
              <a:rPr lang="sr-Cyrl-CS" sz="2000" dirty="0"/>
              <a:t>je dužan da upotrijebi svoj kredibilitet i otkloni unutrašnja ograničenja rasta, bilo da je neophodno raditi na organizacionim promjenama, bilo da su neophodna veća ulaganja u njegov razvoj. </a:t>
            </a:r>
            <a:endParaRPr lang="sr-Latn-BA" sz="2000" dirty="0"/>
          </a:p>
        </p:txBody>
      </p:sp>
    </p:spTree>
    <p:extLst>
      <p:ext uri="{BB962C8B-B14F-4D97-AF65-F5344CB8AC3E}">
        <p14:creationId xmlns:p14="http://schemas.microsoft.com/office/powerpoint/2010/main" val="76741564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296" y="716693"/>
            <a:ext cx="8763071" cy="1276864"/>
          </a:xfrm>
        </p:spPr>
        <p:txBody>
          <a:bodyPr/>
          <a:lstStyle/>
          <a:p>
            <a:pPr algn="ctr"/>
            <a:r>
              <a:rPr lang="sr-Latn-BA" sz="3200" dirty="0" smtClean="0"/>
              <a:t>3.3. </a:t>
            </a:r>
            <a:r>
              <a:rPr lang="pl-PL" sz="3200" dirty="0" smtClean="0"/>
              <a:t>Upravljanje </a:t>
            </a:r>
            <a:r>
              <a:rPr lang="pl-PL" sz="3200" dirty="0"/>
              <a:t>u uslovima kada je stvarna stopa rasta manja u odnosu na održivu stopu</a:t>
            </a:r>
            <a:endParaRPr lang="sr-Latn-BA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56737" y="2388974"/>
            <a:ext cx="10116064" cy="3863546"/>
          </a:xfrm>
        </p:spPr>
        <p:txBody>
          <a:bodyPr>
            <a:normAutofit/>
          </a:bodyPr>
          <a:lstStyle/>
          <a:p>
            <a:r>
              <a:rPr lang="sr-Cyrl-CS" sz="2000" dirty="0" smtClean="0"/>
              <a:t>U </a:t>
            </a:r>
            <a:r>
              <a:rPr lang="sr-Cyrl-CS" sz="2000" dirty="0"/>
              <a:t>slučaju da preduzeće nije u mogućnosti da rast generiše iznutra, na raspologanju mu je jedna od</a:t>
            </a:r>
            <a:r>
              <a:rPr lang="bs-Latn-BA" sz="2000" dirty="0"/>
              <a:t> narednih </a:t>
            </a:r>
            <a:r>
              <a:rPr lang="sr-Cyrl-CS" sz="2000" dirty="0"/>
              <a:t>tri</a:t>
            </a:r>
            <a:r>
              <a:rPr lang="bs-Latn-BA" sz="2000" dirty="0"/>
              <a:t>ju</a:t>
            </a:r>
            <a:r>
              <a:rPr lang="sr-Cyrl-CS" sz="2000" dirty="0"/>
              <a:t> opcij</a:t>
            </a:r>
            <a:r>
              <a:rPr lang="bs-Latn-BA" sz="2000" dirty="0"/>
              <a:t>a</a:t>
            </a:r>
            <a:r>
              <a:rPr lang="sr-Cyrl-CS" sz="2000" dirty="0"/>
              <a:t>:</a:t>
            </a:r>
            <a:endParaRPr lang="en-US" sz="2000" dirty="0"/>
          </a:p>
          <a:p>
            <a:pPr lvl="0"/>
            <a:r>
              <a:rPr lang="bs-Latn-BA" sz="2000" b="1" dirty="0"/>
              <a:t>I</a:t>
            </a:r>
            <a:r>
              <a:rPr lang="sr-Cyrl-CS" sz="2000" b="1" dirty="0"/>
              <a:t>gnorisati problem</a:t>
            </a:r>
            <a:r>
              <a:rPr lang="sr-Cyrl-CS" sz="2000" dirty="0"/>
              <a:t> </a:t>
            </a:r>
            <a:r>
              <a:rPr lang="en-US" sz="2000" b="1" dirty="0"/>
              <a:t>nedovoljnog </a:t>
            </a:r>
            <a:r>
              <a:rPr lang="en-US" sz="2000" b="1" dirty="0" smtClean="0"/>
              <a:t>rasta</a:t>
            </a:r>
            <a:r>
              <a:rPr lang="sr-Latn-BA" sz="2000" b="1" dirty="0" smtClean="0"/>
              <a:t>,</a:t>
            </a:r>
            <a:endParaRPr lang="en-US" sz="2000" dirty="0"/>
          </a:p>
          <a:p>
            <a:r>
              <a:rPr lang="bs-Latn-BA" sz="2000" b="1" dirty="0"/>
              <a:t>N</a:t>
            </a:r>
            <a:r>
              <a:rPr lang="sr-Cyrl-CS" sz="2000" b="1" dirty="0"/>
              <a:t>ovac vratiti vlasnicima (</a:t>
            </a:r>
            <a:r>
              <a:rPr lang="sr-Cyrl-CS" sz="2000" b="1" dirty="0" smtClean="0"/>
              <a:t>akcionarima</a:t>
            </a:r>
            <a:r>
              <a:rPr lang="sr-Latn-BA" sz="2000" b="1" dirty="0" smtClean="0"/>
              <a:t>,</a:t>
            </a:r>
            <a:endParaRPr lang="en-US" sz="2000" dirty="0"/>
          </a:p>
          <a:p>
            <a:r>
              <a:rPr lang="bs-Latn-BA" sz="2000" b="1" dirty="0"/>
              <a:t>K</a:t>
            </a:r>
            <a:r>
              <a:rPr lang="sr-Cyrl-CS" sz="2000" b="1" dirty="0"/>
              <a:t>upiti rast</a:t>
            </a:r>
            <a:endParaRPr lang="en-US" sz="2000" dirty="0"/>
          </a:p>
          <a:p>
            <a:r>
              <a:rPr lang="sr-Latn-BA" sz="2000" dirty="0"/>
              <a:t>Kao ključni faktor rasta su: atraktivnost zemlje za strane direktne investicije, struktura privrede i karakteritike preduzeća u koje se ulaže.</a:t>
            </a:r>
            <a:endParaRPr lang="en-US" sz="2000" dirty="0"/>
          </a:p>
          <a:p>
            <a:endParaRPr lang="sr-Latn-BA" sz="2000" dirty="0"/>
          </a:p>
        </p:txBody>
      </p:sp>
    </p:spTree>
    <p:extLst>
      <p:ext uri="{BB962C8B-B14F-4D97-AF65-F5344CB8AC3E}">
        <p14:creationId xmlns:p14="http://schemas.microsoft.com/office/powerpoint/2010/main" val="234659417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296" y="716693"/>
            <a:ext cx="8763071" cy="1276864"/>
          </a:xfrm>
        </p:spPr>
        <p:txBody>
          <a:bodyPr/>
          <a:lstStyle/>
          <a:p>
            <a:pPr algn="ctr"/>
            <a:r>
              <a:rPr lang="pl-PL" sz="3200" dirty="0"/>
              <a:t>3.4. Održivi rast i njegova projekcija</a:t>
            </a:r>
            <a:endParaRPr lang="sr-Latn-BA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56737" y="2388974"/>
            <a:ext cx="10116064" cy="3863546"/>
          </a:xfrm>
        </p:spPr>
        <p:txBody>
          <a:bodyPr>
            <a:normAutofit/>
          </a:bodyPr>
          <a:lstStyle/>
          <a:p>
            <a:r>
              <a:rPr lang="en-US" sz="2000" dirty="0"/>
              <a:t>Jednačina održivog rasta je u suštini pojednostavljeno praćenje finansijskih planova</a:t>
            </a:r>
            <a:r>
              <a:rPr lang="en-US" sz="2000" dirty="0" smtClean="0"/>
              <a:t>.</a:t>
            </a:r>
            <a:endParaRPr lang="sr-Latn-BA" sz="2000" dirty="0" smtClean="0"/>
          </a:p>
          <a:p>
            <a:r>
              <a:rPr lang="en-US" sz="2000" dirty="0"/>
              <a:t>Poređenjem trenutnih (stvarnih) i održivih stopa rasta kompanija otkriva mnoge probleme s kojima se suočava menadžment tih komapnija. </a:t>
            </a:r>
            <a:endParaRPr lang="sr-Latn-BA" sz="2000" dirty="0" smtClean="0"/>
          </a:p>
          <a:p>
            <a:r>
              <a:rPr lang="en-US" sz="2000" dirty="0" smtClean="0"/>
              <a:t>Kada </a:t>
            </a:r>
            <a:r>
              <a:rPr lang="en-US" sz="2000" dirty="0"/>
              <a:t>trenutni rast premašuje održivi, fokus menadžmenta će biti na pribavljanju sredstava za finansiranje ekspanzije. </a:t>
            </a:r>
            <a:endParaRPr lang="sr-Latn-BA" sz="2000" dirty="0" smtClean="0"/>
          </a:p>
          <a:p>
            <a:r>
              <a:rPr lang="en-US" sz="2000" dirty="0" smtClean="0"/>
              <a:t>Ukoliko </a:t>
            </a:r>
            <a:r>
              <a:rPr lang="en-US" sz="2000" dirty="0"/>
              <a:t>pak trenutni rast padne ispod održivog rasta, finansijski plan tih kompanija će se uveliko promijeniti, i to na traženju šansi za neku produktivniju upotrebu viška gotovine. </a:t>
            </a:r>
            <a:endParaRPr lang="sr-Latn-BA" sz="2000" dirty="0"/>
          </a:p>
        </p:txBody>
      </p:sp>
    </p:spTree>
    <p:extLst>
      <p:ext uri="{BB962C8B-B14F-4D97-AF65-F5344CB8AC3E}">
        <p14:creationId xmlns:p14="http://schemas.microsoft.com/office/powerpoint/2010/main" val="391281951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296" y="716693"/>
            <a:ext cx="8763071" cy="1276864"/>
          </a:xfrm>
        </p:spPr>
        <p:txBody>
          <a:bodyPr/>
          <a:lstStyle/>
          <a:p>
            <a:pPr algn="ctr"/>
            <a:r>
              <a:rPr lang="pl-PL" sz="3200" dirty="0"/>
              <a:t>3.5. Finansiranje novim kapitalom</a:t>
            </a:r>
            <a:endParaRPr lang="sr-Latn-BA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15546" y="2207741"/>
            <a:ext cx="10157255" cy="4399005"/>
          </a:xfrm>
        </p:spPr>
        <p:txBody>
          <a:bodyPr>
            <a:normAutofit/>
          </a:bodyPr>
          <a:lstStyle/>
          <a:p>
            <a:r>
              <a:rPr lang="sr-Latn-BA" sz="2000" dirty="0" smtClean="0"/>
              <a:t>O</a:t>
            </a:r>
            <a:r>
              <a:rPr lang="en-US" sz="2000" dirty="0" smtClean="0"/>
              <a:t>snovna </a:t>
            </a:r>
            <a:r>
              <a:rPr lang="en-US" sz="2000" dirty="0"/>
              <a:t>pretpostavka analize održivog rasta da kompanija ne može ili ne želi da emituje nove akcije mladice. </a:t>
            </a:r>
            <a:endParaRPr lang="sr-Latn-BA" sz="2000" dirty="0" smtClean="0"/>
          </a:p>
          <a:p>
            <a:r>
              <a:rPr lang="sr-Latn-BA" sz="2000" dirty="0" smtClean="0"/>
              <a:t>Tokom </a:t>
            </a:r>
            <a:r>
              <a:rPr lang="en-US" sz="2000" dirty="0" smtClean="0"/>
              <a:t>prošle </a:t>
            </a:r>
            <a:r>
              <a:rPr lang="en-US" sz="2000" dirty="0"/>
              <a:t>dekade razlog emisije  novih akcija za američke kompanije bio upotreba gotovine, a ne njen izvor rasta, što znači da su kompanije više akcija povlačile (otkupljivale) nego što su </a:t>
            </a:r>
            <a:r>
              <a:rPr lang="en-US" sz="2000" dirty="0" smtClean="0"/>
              <a:t>izdavale</a:t>
            </a:r>
            <a:r>
              <a:rPr lang="sr-Latn-BA" sz="2000" dirty="0" smtClean="0"/>
              <a:t>.</a:t>
            </a:r>
          </a:p>
          <a:p>
            <a:r>
              <a:rPr lang="sr-Latn-BA" sz="2000" dirty="0" smtClean="0"/>
              <a:t>Ovo </a:t>
            </a:r>
            <a:r>
              <a:rPr lang="en-US" sz="2000" dirty="0" smtClean="0"/>
              <a:t>dokaz </a:t>
            </a:r>
            <a:r>
              <a:rPr lang="en-US" sz="2000" dirty="0"/>
              <a:t>o dinamičnosti američke ekonomije u kojoj mnoge kompanije povlače akcije dok u isto vrijeme druge emituju i prodaju nove </a:t>
            </a:r>
            <a:r>
              <a:rPr lang="en-US" sz="2000" dirty="0" smtClean="0"/>
              <a:t>akcije</a:t>
            </a:r>
            <a:r>
              <a:rPr lang="sr-Latn-BA" sz="2000" dirty="0" smtClean="0"/>
              <a:t>.</a:t>
            </a:r>
          </a:p>
          <a:p>
            <a:r>
              <a:rPr lang="en-US" sz="2000" dirty="0" smtClean="0"/>
              <a:t> </a:t>
            </a:r>
            <a:r>
              <a:rPr lang="sr-Latn-BA" sz="2000" dirty="0" smtClean="0"/>
              <a:t>M</a:t>
            </a:r>
            <a:r>
              <a:rPr lang="en-US" sz="2000" dirty="0" smtClean="0"/>
              <a:t>ože </a:t>
            </a:r>
            <a:r>
              <a:rPr lang="en-US" sz="2000" dirty="0"/>
              <a:t>zaključiti da, iako berza nije važan izvor kapitala za američke korporacije, ona je od kritične važnosti za kompanije koje imaju potencijal za ubrazni rast, zbog kvaliteta proizvoda i koncepata njihovog poslovanja, zbog čega se nadaju da će ih na berzi prepoznati bankari i investitori</a:t>
            </a:r>
            <a:endParaRPr lang="sr-Latn-BA" sz="2000" dirty="0"/>
          </a:p>
        </p:txBody>
      </p:sp>
    </p:spTree>
    <p:extLst>
      <p:ext uri="{BB962C8B-B14F-4D97-AF65-F5344CB8AC3E}">
        <p14:creationId xmlns:p14="http://schemas.microsoft.com/office/powerpoint/2010/main" val="110331031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296" y="716693"/>
            <a:ext cx="8763071" cy="1276864"/>
          </a:xfrm>
        </p:spPr>
        <p:txBody>
          <a:bodyPr/>
          <a:lstStyle/>
          <a:p>
            <a:pPr algn="ctr"/>
            <a:r>
              <a:rPr lang="pl-PL" sz="3200" dirty="0" smtClean="0"/>
              <a:t>3.6</a:t>
            </a:r>
            <a:r>
              <a:rPr lang="pl-PL" sz="3200" dirty="0"/>
              <a:t>. Osvrt na izložene stavove o održivoj stopi rasta</a:t>
            </a:r>
            <a:endParaRPr lang="sr-Latn-BA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15546" y="2207741"/>
            <a:ext cx="10157255" cy="4399005"/>
          </a:xfrm>
        </p:spPr>
        <p:txBody>
          <a:bodyPr>
            <a:normAutofit/>
          </a:bodyPr>
          <a:lstStyle/>
          <a:p>
            <a:r>
              <a:rPr lang="en-US" sz="2400" dirty="0"/>
              <a:t>Prethodno izloženi stavovi o ostvarivanju i finansiranju održive stope </a:t>
            </a:r>
            <a:r>
              <a:rPr lang="en-US" sz="2400" dirty="0" smtClean="0"/>
              <a:t>rasta, </a:t>
            </a:r>
            <a:r>
              <a:rPr lang="en-US" sz="2400" dirty="0"/>
              <a:t>polaze od pretpostavke da preduzeće posluje u dobrom privrednom </a:t>
            </a:r>
            <a:r>
              <a:rPr lang="en-US" sz="2400" dirty="0" smtClean="0"/>
              <a:t>ambijentu</a:t>
            </a:r>
            <a:r>
              <a:rPr lang="sr-Latn-BA" sz="2400" dirty="0" smtClean="0"/>
              <a:t>.</a:t>
            </a:r>
          </a:p>
          <a:p>
            <a:r>
              <a:rPr lang="en-US" sz="2400" dirty="0"/>
              <a:t>Stalnost poslovanja preduzeća uslovljava njegov finansijski položaj i </a:t>
            </a:r>
            <a:r>
              <a:rPr lang="en-US" sz="2400" dirty="0" smtClean="0"/>
              <a:t>zaduženost</a:t>
            </a:r>
            <a:r>
              <a:rPr lang="sr-Latn-BA" sz="2400" dirty="0"/>
              <a:t>:</a:t>
            </a:r>
            <a:endParaRPr lang="en-US" sz="2400" dirty="0"/>
          </a:p>
          <a:p>
            <a:pPr lvl="1"/>
            <a:r>
              <a:rPr lang="en-US" sz="2000" b="1" dirty="0"/>
              <a:t>Finansijski položaj </a:t>
            </a:r>
            <a:r>
              <a:rPr lang="en-US" sz="2000" dirty="0"/>
              <a:t>se izražava raciom finansijske stabilnosti (zbir kapitala i dugoročnih obaveza / stalna imovina uvećana za zalihe). </a:t>
            </a:r>
          </a:p>
          <a:p>
            <a:pPr lvl="1"/>
            <a:r>
              <a:rPr lang="en-US" sz="2000" b="1" dirty="0"/>
              <a:t>Zaduženost preduzeća</a:t>
            </a:r>
            <a:r>
              <a:rPr lang="en-US" sz="2000" dirty="0"/>
              <a:t> se mjeri finansijskim leveridžom (obaveze / kapital), a njegova prihvatljiva visina uslovljena je strukturom stalne imovine i stopom vladajuće stope </a:t>
            </a:r>
            <a:r>
              <a:rPr lang="en-US" sz="2000" dirty="0" smtClean="0"/>
              <a:t>inflacije</a:t>
            </a:r>
            <a:r>
              <a:rPr lang="sr-Latn-BA" sz="2000" dirty="0" smtClean="0"/>
              <a:t>.</a:t>
            </a:r>
            <a:r>
              <a:rPr lang="en-US" sz="2000" dirty="0" smtClean="0"/>
              <a:t> </a:t>
            </a:r>
            <a:endParaRPr lang="en-US" sz="2000" dirty="0"/>
          </a:p>
          <a:p>
            <a:endParaRPr lang="sr-Latn-BA" sz="2800" dirty="0"/>
          </a:p>
        </p:txBody>
      </p:sp>
    </p:spTree>
    <p:extLst>
      <p:ext uri="{BB962C8B-B14F-4D97-AF65-F5344CB8AC3E}">
        <p14:creationId xmlns:p14="http://schemas.microsoft.com/office/powerpoint/2010/main" val="290958500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sr-Latn-BA" dirty="0"/>
              <a:t>Uvod u upravljanje rastom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03952" y="2140067"/>
            <a:ext cx="8825659" cy="374638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 smtClean="0">
                <a:solidFill>
                  <a:schemeClr val="accent5">
                    <a:lumMod val="50000"/>
                  </a:schemeClr>
                </a:solidFill>
              </a:rPr>
              <a:t>Upravljanje rastom </a:t>
            </a:r>
            <a:r>
              <a:rPr lang="sr-Latn-BA" sz="2400" dirty="0" smtClean="0">
                <a:solidFill>
                  <a:schemeClr val="accent5">
                    <a:lumMod val="50000"/>
                  </a:schemeClr>
                </a:solidFill>
              </a:rPr>
              <a:t>i razvojem</a:t>
            </a:r>
            <a:endParaRPr lang="sr-Latn-BA" sz="2400" dirty="0">
              <a:solidFill>
                <a:schemeClr val="accent5">
                  <a:lumMod val="50000"/>
                </a:schemeClr>
              </a:solidFill>
            </a:endParaRPr>
          </a:p>
        </p:txBody>
      </p:sp>
      <p:graphicFrame>
        <p:nvGraphicFramePr>
          <p:cNvPr id="35" name="Object 3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99345818"/>
              </p:ext>
            </p:extLst>
          </p:nvPr>
        </p:nvGraphicFramePr>
        <p:xfrm>
          <a:off x="2852257" y="2603500"/>
          <a:ext cx="6621389" cy="366307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00" name="Document" r:id="rId3" imgW="5951180" imgH="3282499" progId="Word.Document.12">
                  <p:embed/>
                </p:oleObj>
              </mc:Choice>
              <mc:Fallback>
                <p:oleObj name="Document" r:id="rId3" imgW="5951180" imgH="3282499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852257" y="2603500"/>
                        <a:ext cx="6621389" cy="366307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84731693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296" y="716693"/>
            <a:ext cx="8763071" cy="1276864"/>
          </a:xfrm>
        </p:spPr>
        <p:txBody>
          <a:bodyPr/>
          <a:lstStyle/>
          <a:p>
            <a:pPr algn="ctr"/>
            <a:r>
              <a:rPr lang="pl-PL" sz="3200" dirty="0" smtClean="0"/>
              <a:t>3.6</a:t>
            </a:r>
            <a:r>
              <a:rPr lang="pl-PL" sz="3200" dirty="0"/>
              <a:t>. Osvrt na izložene stavove o održivoj stopi rasta</a:t>
            </a:r>
            <a:endParaRPr lang="sr-Latn-BA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15546" y="2207741"/>
            <a:ext cx="10157255" cy="4399005"/>
          </a:xfrm>
        </p:spPr>
        <p:txBody>
          <a:bodyPr>
            <a:normAutofit fontScale="92500" lnSpcReduction="20000"/>
          </a:bodyPr>
          <a:lstStyle/>
          <a:p>
            <a:r>
              <a:rPr lang="en-US" sz="2400" dirty="0"/>
              <a:t>Budući da mnoga preduzeća ne posluju ni u približno dobrom privrednom ambijentu, a pogotovo </a:t>
            </a:r>
            <a:r>
              <a:rPr lang="sr-Latn-BA" sz="2400" dirty="0" smtClean="0"/>
              <a:t>kod privreda</a:t>
            </a:r>
            <a:r>
              <a:rPr lang="en-US" sz="2400" dirty="0" smtClean="0"/>
              <a:t> u </a:t>
            </a:r>
            <a:r>
              <a:rPr lang="en-US" sz="2400" dirty="0"/>
              <a:t>tranziciji, proizlazi da je prihvatljiv stav profesora Rodića da se projektuje ciljni dobitak i da se kreiraju mjere za ostvarenje ciljnog dobitka</a:t>
            </a:r>
            <a:r>
              <a:rPr lang="en-US" sz="2400" dirty="0" smtClean="0"/>
              <a:t>.</a:t>
            </a:r>
            <a:r>
              <a:rPr lang="en-US" sz="2400" dirty="0"/>
              <a:t> </a:t>
            </a:r>
            <a:endParaRPr lang="sr-Latn-BA" sz="2400" dirty="0" smtClean="0"/>
          </a:p>
          <a:p>
            <a:r>
              <a:rPr lang="en-US" sz="2400" dirty="0">
                <a:solidFill>
                  <a:schemeClr val="accent5">
                    <a:lumMod val="50000"/>
                  </a:schemeClr>
                </a:solidFill>
              </a:rPr>
              <a:t>Ciljni dobitak može da bude ostvaren na </a:t>
            </a:r>
            <a:r>
              <a:rPr lang="en-US" sz="2400" dirty="0" smtClean="0">
                <a:solidFill>
                  <a:schemeClr val="accent5">
                    <a:lumMod val="50000"/>
                  </a:schemeClr>
                </a:solidFill>
              </a:rPr>
              <a:t>nivou:</a:t>
            </a:r>
            <a:r>
              <a:rPr lang="sr-Latn-BA" sz="2400" dirty="0" smtClean="0">
                <a:solidFill>
                  <a:schemeClr val="accent5">
                    <a:lumMod val="50000"/>
                  </a:schemeClr>
                </a:solidFill>
              </a:rPr>
              <a:t> (1) </a:t>
            </a:r>
            <a:r>
              <a:rPr lang="en-US" sz="2400" dirty="0" smtClean="0">
                <a:solidFill>
                  <a:schemeClr val="accent5">
                    <a:lumMod val="50000"/>
                  </a:schemeClr>
                </a:solidFill>
              </a:rPr>
              <a:t>maksimuma,</a:t>
            </a:r>
            <a:r>
              <a:rPr lang="sr-Latn-BA" sz="2400" dirty="0" smtClean="0">
                <a:solidFill>
                  <a:schemeClr val="accent5">
                    <a:lumMod val="50000"/>
                  </a:schemeClr>
                </a:solidFill>
              </a:rPr>
              <a:t> (2) </a:t>
            </a:r>
            <a:r>
              <a:rPr lang="en-US" sz="2400" dirty="0" smtClean="0">
                <a:solidFill>
                  <a:schemeClr val="accent5">
                    <a:lumMod val="50000"/>
                  </a:schemeClr>
                </a:solidFill>
              </a:rPr>
              <a:t>minimuma</a:t>
            </a:r>
            <a:r>
              <a:rPr lang="en-US" sz="2400" dirty="0">
                <a:solidFill>
                  <a:schemeClr val="accent5">
                    <a:lumMod val="50000"/>
                  </a:schemeClr>
                </a:solidFill>
              </a:rPr>
              <a:t>, </a:t>
            </a:r>
            <a:r>
              <a:rPr lang="sr-Latn-BA" sz="2400" dirty="0" smtClean="0">
                <a:solidFill>
                  <a:schemeClr val="accent5">
                    <a:lumMod val="50000"/>
                  </a:schemeClr>
                </a:solidFill>
              </a:rPr>
              <a:t>i (3) </a:t>
            </a:r>
            <a:r>
              <a:rPr lang="en-US" sz="2400" dirty="0" smtClean="0">
                <a:solidFill>
                  <a:schemeClr val="accent5">
                    <a:lumMod val="50000"/>
                  </a:schemeClr>
                </a:solidFill>
              </a:rPr>
              <a:t>viši </a:t>
            </a:r>
            <a:r>
              <a:rPr lang="en-US" sz="2400" dirty="0">
                <a:solidFill>
                  <a:schemeClr val="accent5">
                    <a:lumMod val="50000"/>
                  </a:schemeClr>
                </a:solidFill>
              </a:rPr>
              <a:t>od minimuma, ali manji od maksimuma.</a:t>
            </a:r>
          </a:p>
          <a:p>
            <a:r>
              <a:rPr lang="en-US" sz="2400" dirty="0" smtClean="0">
                <a:solidFill>
                  <a:schemeClr val="accent5">
                    <a:lumMod val="50000"/>
                  </a:schemeClr>
                </a:solidFill>
              </a:rPr>
              <a:t>Prednost </a:t>
            </a:r>
            <a:r>
              <a:rPr lang="en-US" sz="2400" dirty="0">
                <a:solidFill>
                  <a:schemeClr val="accent5">
                    <a:lumMod val="50000"/>
                  </a:schemeClr>
                </a:solidFill>
              </a:rPr>
              <a:t>ostvarenja stope rasta ovom metodom je</a:t>
            </a:r>
            <a:r>
              <a:rPr lang="en-US" sz="2400" dirty="0"/>
              <a:t>:</a:t>
            </a:r>
          </a:p>
          <a:p>
            <a:pPr lvl="1"/>
            <a:r>
              <a:rPr lang="en-US" sz="2100" dirty="0"/>
              <a:t>što se uvažava vrhunski cilj preduzeća – </a:t>
            </a:r>
            <a:r>
              <a:rPr lang="en-US" sz="2100" b="1" dirty="0"/>
              <a:t>stalnost poslovanja u neograničeno dugom roku,</a:t>
            </a:r>
            <a:endParaRPr lang="en-US" sz="2100" dirty="0"/>
          </a:p>
          <a:p>
            <a:pPr lvl="1"/>
            <a:r>
              <a:rPr lang="en-US" sz="2100" dirty="0"/>
              <a:t>što se ona ostvaruje poboljšanjem finansijske stabilnosti bez dodatnog zaduženja,</a:t>
            </a:r>
          </a:p>
          <a:p>
            <a:pPr lvl="1"/>
            <a:r>
              <a:rPr lang="en-US" sz="2100" dirty="0"/>
              <a:t>što su na tom ostvarenju uključene sve funkcije preduzeća s nagradom za ostvareni rezultat putem bonusa</a:t>
            </a:r>
            <a:r>
              <a:rPr lang="en-US" sz="2100" dirty="0" smtClean="0"/>
              <a:t>.</a:t>
            </a:r>
            <a:endParaRPr lang="en-US" sz="3300" dirty="0"/>
          </a:p>
          <a:p>
            <a:endParaRPr lang="sr-Latn-BA" sz="2000" dirty="0"/>
          </a:p>
        </p:txBody>
      </p:sp>
    </p:spTree>
    <p:extLst>
      <p:ext uri="{BB962C8B-B14F-4D97-AF65-F5344CB8AC3E}">
        <p14:creationId xmlns:p14="http://schemas.microsoft.com/office/powerpoint/2010/main" val="89134145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sr-Latn-BA" dirty="0"/>
              <a:t>Uvod u upravljanje rastom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46205" y="2281881"/>
            <a:ext cx="9737125" cy="4357815"/>
          </a:xfrm>
        </p:spPr>
        <p:txBody>
          <a:bodyPr>
            <a:normAutofit/>
          </a:bodyPr>
          <a:lstStyle/>
          <a:p>
            <a:r>
              <a:rPr lang="en-US" dirty="0"/>
              <a:t>Rast i upravljanje rastom predstavljaju poseban problem u finansijskom planiranju, djelimično zbog toga što mnogi menadžeri u rastu vide nešto što treba biti obavezno maksimirano. </a:t>
            </a:r>
            <a:endParaRPr lang="sr-Latn-BA" dirty="0" smtClean="0"/>
          </a:p>
          <a:p>
            <a:r>
              <a:rPr lang="en-US" dirty="0" smtClean="0"/>
              <a:t>Njihov </a:t>
            </a:r>
            <a:r>
              <a:rPr lang="en-US" dirty="0"/>
              <a:t>razlog za takav stav je da s povećanjem rasta treba povećati udio i dobit kompanije na tržištu. </a:t>
            </a:r>
            <a:endParaRPr lang="sr-Latn-BA" dirty="0" smtClean="0"/>
          </a:p>
          <a:p>
            <a:r>
              <a:rPr lang="en-US" dirty="0" smtClean="0"/>
              <a:t>Međutim</a:t>
            </a:r>
            <a:r>
              <a:rPr lang="en-US" dirty="0"/>
              <a:t>, sa </a:t>
            </a:r>
            <a:r>
              <a:rPr lang="sr-Latn-BA" dirty="0"/>
              <a:t>stanovišta </a:t>
            </a:r>
            <a:r>
              <a:rPr lang="en-US" dirty="0"/>
              <a:t>finansijske perspektive rast nije uvijek i najbolja odluka. </a:t>
            </a:r>
            <a:r>
              <a:rPr lang="en-US" dirty="0" smtClean="0"/>
              <a:t>Brzi </a:t>
            </a:r>
            <a:r>
              <a:rPr lang="en-US" dirty="0"/>
              <a:t>rast može izazvati znatno naprezanje resursa kompanije, i ukoliko menadžment nije svjestan ovih efekata i ne preduzme aktivne korake da ih kontroliše, brzi rast može dovesti do njenog </a:t>
            </a:r>
            <a:r>
              <a:rPr lang="en-US" dirty="0" smtClean="0"/>
              <a:t>bankrota</a:t>
            </a:r>
            <a:endParaRPr lang="sr-Latn-BA" dirty="0" smtClean="0"/>
          </a:p>
          <a:p>
            <a:r>
              <a:rPr lang="sr-Latn-BA" i="1" dirty="0"/>
              <a:t>O</a:t>
            </a:r>
            <a:r>
              <a:rPr lang="en-US" i="1" dirty="0" err="1" smtClean="0"/>
              <a:t>drživ</a:t>
            </a:r>
            <a:r>
              <a:rPr lang="sr-Latn-BA" i="1" dirty="0" smtClean="0"/>
              <a:t>a</a:t>
            </a:r>
            <a:r>
              <a:rPr lang="en-US" i="1" dirty="0" smtClean="0"/>
              <a:t> stop</a:t>
            </a:r>
            <a:r>
              <a:rPr lang="sr-Latn-BA" i="1" dirty="0" smtClean="0"/>
              <a:t>a</a:t>
            </a:r>
            <a:r>
              <a:rPr lang="en-US" i="1" dirty="0" smtClean="0"/>
              <a:t> </a:t>
            </a:r>
            <a:r>
              <a:rPr lang="en-US" i="1" dirty="0"/>
              <a:t>rasta</a:t>
            </a:r>
            <a:r>
              <a:rPr lang="en-US" dirty="0"/>
              <a:t> </a:t>
            </a:r>
            <a:r>
              <a:rPr lang="en-US" dirty="0" smtClean="0"/>
              <a:t>kompanije</a:t>
            </a:r>
            <a:r>
              <a:rPr lang="sr-Latn-BA" dirty="0" smtClean="0"/>
              <a:t> je </a:t>
            </a:r>
            <a:r>
              <a:rPr lang="en-US" b="1" dirty="0" smtClean="0"/>
              <a:t>maksimalna </a:t>
            </a:r>
            <a:r>
              <a:rPr lang="en-US" b="1" dirty="0"/>
              <a:t>stopa po kojoj se obim prodaje kompanije može povećati bez emitovanja novih akcija mladica i bez promjena u politici finansiranja i politici dividendi. </a:t>
            </a:r>
            <a:endParaRPr lang="sr-Latn-BA" dirty="0"/>
          </a:p>
        </p:txBody>
      </p:sp>
    </p:spTree>
    <p:extLst>
      <p:ext uri="{BB962C8B-B14F-4D97-AF65-F5344CB8AC3E}">
        <p14:creationId xmlns:p14="http://schemas.microsoft.com/office/powerpoint/2010/main" val="86443280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5060" y="973667"/>
            <a:ext cx="8771308" cy="1019889"/>
          </a:xfrm>
        </p:spPr>
        <p:txBody>
          <a:bodyPr/>
          <a:lstStyle/>
          <a:p>
            <a:pPr algn="ctr"/>
            <a:r>
              <a:rPr lang="sr-Latn-BA" dirty="0"/>
              <a:t>1. Pojmovno određenje održive stope rasta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34530" y="2265405"/>
            <a:ext cx="10083113" cy="4217773"/>
          </a:xfrm>
        </p:spPr>
        <p:txBody>
          <a:bodyPr/>
          <a:lstStyle/>
          <a:p>
            <a:r>
              <a:rPr lang="en-US" dirty="0"/>
              <a:t>A</a:t>
            </a:r>
            <a:r>
              <a:rPr lang="sr-Cyrl-BA" dirty="0" smtClean="0"/>
              <a:t>nalizira</a:t>
            </a:r>
            <a:r>
              <a:rPr lang="bs-Latn-BA" dirty="0"/>
              <a:t>njem</a:t>
            </a:r>
            <a:r>
              <a:rPr lang="sr-Cyrl-BA" dirty="0"/>
              <a:t> prodaj</a:t>
            </a:r>
            <a:r>
              <a:rPr lang="bs-Latn-BA" dirty="0"/>
              <a:t>e</a:t>
            </a:r>
            <a:r>
              <a:rPr lang="sr-Cyrl-BA" dirty="0"/>
              <a:t> sagledava </a:t>
            </a:r>
            <a:r>
              <a:rPr lang="bs-Latn-BA" dirty="0"/>
              <a:t>njen </a:t>
            </a:r>
            <a:r>
              <a:rPr lang="sr-Cyrl-BA" dirty="0"/>
              <a:t>obim </a:t>
            </a:r>
            <a:r>
              <a:rPr lang="bs-Latn-BA" dirty="0"/>
              <a:t>i</a:t>
            </a:r>
            <a:r>
              <a:rPr lang="sr-Cyrl-BA" dirty="0"/>
              <a:t> cijene u pojedinim vremenskim periodima, ali i struktura prodaje, način prodaje te sezonsk</a:t>
            </a:r>
            <a:r>
              <a:rPr lang="bs-Latn-BA" dirty="0"/>
              <a:t>i</a:t>
            </a:r>
            <a:r>
              <a:rPr lang="sr-Cyrl-BA" dirty="0"/>
              <a:t> i cikličn</a:t>
            </a:r>
            <a:r>
              <a:rPr lang="bs-Latn-BA" dirty="0"/>
              <a:t>i</a:t>
            </a:r>
            <a:r>
              <a:rPr lang="sr-Cyrl-BA" dirty="0"/>
              <a:t> faktor</a:t>
            </a:r>
            <a:r>
              <a:rPr lang="bs-Latn-BA" dirty="0"/>
              <a:t>i. </a:t>
            </a:r>
            <a:endParaRPr lang="en-US" dirty="0" smtClean="0"/>
          </a:p>
          <a:p>
            <a:r>
              <a:rPr lang="sr-Cyrl-BA" dirty="0" smtClean="0">
                <a:solidFill>
                  <a:schemeClr val="accent5">
                    <a:lumMod val="50000"/>
                  </a:schemeClr>
                </a:solidFill>
              </a:rPr>
              <a:t>Pri </a:t>
            </a:r>
            <a:r>
              <a:rPr lang="sr-Cyrl-BA" dirty="0">
                <a:solidFill>
                  <a:schemeClr val="accent5">
                    <a:lumMod val="50000"/>
                  </a:schemeClr>
                </a:solidFill>
              </a:rPr>
              <a:t>tome</a:t>
            </a:r>
            <a:r>
              <a:rPr lang="bs-Latn-BA" dirty="0">
                <a:solidFill>
                  <a:schemeClr val="accent5">
                    <a:lumMod val="50000"/>
                  </a:schemeClr>
                </a:solidFill>
              </a:rPr>
              <a:t> je</a:t>
            </a:r>
            <a:r>
              <a:rPr lang="sr-Cyrl-BA" dirty="0">
                <a:solidFill>
                  <a:schemeClr val="accent5">
                    <a:lumMod val="50000"/>
                  </a:schemeClr>
                </a:solidFill>
              </a:rPr>
              <a:t> dobar indikator poslovanja preduzeća promjena u obimu prodaje tokom nekog perioda, ali i njihovih prodajnih cijena</a:t>
            </a:r>
            <a:r>
              <a:rPr lang="bs-Latn-BA" dirty="0">
                <a:solidFill>
                  <a:schemeClr val="accent5">
                    <a:lumMod val="50000"/>
                  </a:schemeClr>
                </a:solidFill>
              </a:rPr>
              <a:t>,</a:t>
            </a:r>
            <a:r>
              <a:rPr lang="sr-Cyrl-BA" dirty="0">
                <a:solidFill>
                  <a:schemeClr val="accent5">
                    <a:lumMod val="50000"/>
                  </a:schemeClr>
                </a:solidFill>
              </a:rPr>
              <a:t> što se izražava u bilansu uspjeha na poziciji </a:t>
            </a:r>
            <a:r>
              <a:rPr lang="sr-Cyrl-BA" i="1" dirty="0">
                <a:solidFill>
                  <a:schemeClr val="accent5">
                    <a:lumMod val="50000"/>
                  </a:schemeClr>
                </a:solidFill>
              </a:rPr>
              <a:t>prihoda od prodaje</a:t>
            </a:r>
            <a:r>
              <a:rPr lang="sr-Cyrl-BA" i="1" dirty="0"/>
              <a:t>.</a:t>
            </a:r>
            <a:r>
              <a:rPr lang="sr-Cyrl-BA" dirty="0"/>
              <a:t> </a:t>
            </a:r>
            <a:endParaRPr lang="en-US" dirty="0" smtClean="0"/>
          </a:p>
          <a:p>
            <a:r>
              <a:rPr lang="sr-Cyrl-BA" dirty="0" smtClean="0"/>
              <a:t>Naime</a:t>
            </a:r>
            <a:r>
              <a:rPr lang="sr-Cyrl-BA" dirty="0"/>
              <a:t>, jedan od najvažnijih izvora informacija korisnika finansijskih izvještaja je bilans uspjeha koji kao integralni dio finansijskih izvještaja bitno utiče na većinu pozicija bilansa stanja</a:t>
            </a:r>
            <a:r>
              <a:rPr lang="sr-Cyrl-BA" dirty="0" smtClean="0"/>
              <a:t>.</a:t>
            </a:r>
            <a:endParaRPr lang="en-US" dirty="0" smtClean="0"/>
          </a:p>
          <a:p>
            <a:r>
              <a:rPr lang="sr-Cyrl-BA" dirty="0" smtClean="0"/>
              <a:t> </a:t>
            </a:r>
            <a:r>
              <a:rPr lang="en-US" dirty="0"/>
              <a:t>B</a:t>
            </a:r>
            <a:r>
              <a:rPr lang="sr-Cyrl-BA" dirty="0" smtClean="0"/>
              <a:t>ilans </a:t>
            </a:r>
            <a:r>
              <a:rPr lang="sr-Cyrl-BA" dirty="0"/>
              <a:t>uspjeha pokazuje nivo prodaje, odnosno prihoda od prodaje</a:t>
            </a:r>
            <a:r>
              <a:rPr lang="bs-Latn-BA" dirty="0"/>
              <a:t>,</a:t>
            </a:r>
            <a:r>
              <a:rPr lang="sr-Cyrl-BA" dirty="0"/>
              <a:t> koji je osnov opstanka i neto dobit kao pokazatelj sposobnosti opstanka u dugom roku. </a:t>
            </a:r>
            <a:endParaRPr lang="sr-Latn-BA" dirty="0"/>
          </a:p>
        </p:txBody>
      </p:sp>
    </p:spTree>
    <p:extLst>
      <p:ext uri="{BB962C8B-B14F-4D97-AF65-F5344CB8AC3E}">
        <p14:creationId xmlns:p14="http://schemas.microsoft.com/office/powerpoint/2010/main" val="184563643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5060" y="973667"/>
            <a:ext cx="8771308" cy="1019889"/>
          </a:xfrm>
        </p:spPr>
        <p:txBody>
          <a:bodyPr/>
          <a:lstStyle/>
          <a:p>
            <a:pPr algn="ctr"/>
            <a:r>
              <a:rPr lang="sr-Latn-BA" dirty="0"/>
              <a:t>1. Pojmovno određenje održive stope rasta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33168" y="2331309"/>
            <a:ext cx="10684475" cy="4151870"/>
          </a:xfrm>
        </p:spPr>
        <p:txBody>
          <a:bodyPr/>
          <a:lstStyle/>
          <a:p>
            <a:r>
              <a:rPr lang="sr-Latn-BA" dirty="0"/>
              <a:t>O</a:t>
            </a:r>
            <a:r>
              <a:rPr lang="sr-Latn-BA" dirty="0" smtClean="0"/>
              <a:t>drživost </a:t>
            </a:r>
            <a:r>
              <a:rPr lang="sr-Cyrl-CS" dirty="0" smtClean="0"/>
              <a:t>znači </a:t>
            </a:r>
            <a:r>
              <a:rPr lang="sr-Cyrl-CS" dirty="0"/>
              <a:t>da se (prividne) suprotnosti ekonomskog poslovanja, socijalne odgovornosti i ekološke podnošljivosti moraju uravnotežiti </a:t>
            </a:r>
            <a:r>
              <a:rPr lang="en-US" dirty="0"/>
              <a:t>da</a:t>
            </a:r>
            <a:r>
              <a:rPr lang="sr-Cyrl-CS" dirty="0"/>
              <a:t> bi i buduće generacije mogle živjeti od</a:t>
            </a:r>
            <a:r>
              <a:rPr lang="sr-Latn-BA" dirty="0"/>
              <a:t>, ne samo</a:t>
            </a:r>
            <a:r>
              <a:rPr lang="sr-Cyrl-CS" dirty="0"/>
              <a:t> prirodnih resursa</a:t>
            </a:r>
            <a:r>
              <a:rPr lang="sr-Latn-BA" dirty="0"/>
              <a:t>, već i iz postojećeg </a:t>
            </a:r>
            <a:r>
              <a:rPr lang="sr-Latn-BA" dirty="0" smtClean="0"/>
              <a:t>biznisa</a:t>
            </a:r>
          </a:p>
          <a:p>
            <a:pPr marL="0" indent="0">
              <a:buNone/>
            </a:pPr>
            <a:r>
              <a:rPr lang="sr-Latn-BA" i="1" dirty="0" smtClean="0">
                <a:solidFill>
                  <a:schemeClr val="accent5">
                    <a:lumMod val="50000"/>
                  </a:schemeClr>
                </a:solidFill>
              </a:rPr>
              <a:t>Slika: Uticajni </a:t>
            </a:r>
            <a:r>
              <a:rPr lang="sr-Latn-BA" i="1" dirty="0">
                <a:solidFill>
                  <a:schemeClr val="accent5">
                    <a:lumMod val="50000"/>
                  </a:schemeClr>
                </a:solidFill>
              </a:rPr>
              <a:t>faktori na održivi razvoj</a:t>
            </a:r>
            <a:endParaRPr lang="sr-Latn-BA" dirty="0">
              <a:solidFill>
                <a:schemeClr val="accent5">
                  <a:lumMod val="50000"/>
                </a:schemeClr>
              </a:solidFill>
            </a:endParaRP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87830071"/>
              </p:ext>
            </p:extLst>
          </p:nvPr>
        </p:nvGraphicFramePr>
        <p:xfrm>
          <a:off x="4239955" y="3537251"/>
          <a:ext cx="3957637" cy="2844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0" r:id="rId3" imgW="3957841" imgH="2845480" progId="">
                  <p:embed/>
                </p:oleObj>
              </mc:Choice>
              <mc:Fallback>
                <p:oleObj r:id="rId3" imgW="3957841" imgH="2845480" progId="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239955" y="3537251"/>
                        <a:ext cx="3957637" cy="28448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36165768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5060" y="973667"/>
            <a:ext cx="8771308" cy="1019889"/>
          </a:xfrm>
        </p:spPr>
        <p:txBody>
          <a:bodyPr/>
          <a:lstStyle/>
          <a:p>
            <a:pPr algn="ctr"/>
            <a:r>
              <a:rPr lang="sr-Latn-BA" dirty="0"/>
              <a:t>1. Pojmovno određenje održive stope rasta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33168" y="2331309"/>
            <a:ext cx="10684475" cy="4151870"/>
          </a:xfrm>
        </p:spPr>
        <p:txBody>
          <a:bodyPr>
            <a:normAutofit/>
          </a:bodyPr>
          <a:lstStyle/>
          <a:p>
            <a:r>
              <a:rPr lang="sr-Cyrl-CS" sz="2000" dirty="0" smtClean="0"/>
              <a:t>Preduzeća </a:t>
            </a:r>
            <a:r>
              <a:rPr lang="sr-Cyrl-CS" sz="2000" dirty="0"/>
              <a:t>koja posluju održivo u odnosu na socijalne izazove i globalne trendove, razvijaju svojevrsnu </a:t>
            </a:r>
            <a:r>
              <a:rPr lang="sr-Cyrl-CS" sz="2000" b="1" dirty="0"/>
              <a:t>svijest o odgovornosti</a:t>
            </a:r>
            <a:r>
              <a:rPr lang="sr-Cyrl-CS" sz="2000" dirty="0"/>
              <a:t> koja nadmašuje socijalne i ekološke standarde, i to bi trebao biti dio strategije </a:t>
            </a:r>
            <a:r>
              <a:rPr lang="sr-Cyrl-CS" sz="2000" dirty="0" smtClean="0"/>
              <a:t>preduzeća</a:t>
            </a:r>
            <a:r>
              <a:rPr lang="sr-Latn-BA" sz="2000" dirty="0" smtClean="0"/>
              <a:t>.</a:t>
            </a:r>
          </a:p>
          <a:p>
            <a:r>
              <a:rPr lang="sr-Cyrl-CS" sz="2000" dirty="0"/>
              <a:t>Dok je </a:t>
            </a:r>
            <a:r>
              <a:rPr lang="sr-Cyrl-CS" sz="2000" i="1" dirty="0"/>
              <a:t>rast</a:t>
            </a:r>
            <a:r>
              <a:rPr lang="sr-Cyrl-CS" sz="2000" dirty="0"/>
              <a:t> pojam koji u osnovi znači </a:t>
            </a:r>
            <a:r>
              <a:rPr lang="sr-Cyrl-CS" sz="2000" i="1" dirty="0"/>
              <a:t>kvantitativni izraz povećanja mjerljivih varijabli</a:t>
            </a:r>
            <a:r>
              <a:rPr lang="sr-Cyrl-CS" sz="2000" dirty="0"/>
              <a:t>, dotle je </a:t>
            </a:r>
            <a:r>
              <a:rPr lang="sr-Cyrl-CS" sz="2000" i="1" dirty="0"/>
              <a:t>privredni razvoj</a:t>
            </a:r>
            <a:r>
              <a:rPr lang="sr-Cyrl-CS" sz="2000" dirty="0"/>
              <a:t> daleko širi pojam</a:t>
            </a:r>
            <a:r>
              <a:rPr lang="sr-Latn-BA" sz="2000" dirty="0"/>
              <a:t> i predstavlja </a:t>
            </a:r>
            <a:r>
              <a:rPr lang="sr-Latn-BA" sz="2000" i="1" dirty="0"/>
              <a:t>kvalitativni izraz povećanja</a:t>
            </a:r>
            <a:r>
              <a:rPr lang="sr-Latn-BA" sz="2000" dirty="0"/>
              <a:t> koji je teško ili gotovo nemoguće mjeriti</a:t>
            </a:r>
            <a:r>
              <a:rPr lang="sr-Cyrl-CS" sz="2000" dirty="0"/>
              <a:t>. </a:t>
            </a:r>
            <a:endParaRPr lang="sr-Latn-BA" sz="2000" dirty="0" smtClean="0"/>
          </a:p>
          <a:p>
            <a:r>
              <a:rPr lang="sr-Cyrl-CS" sz="2000" dirty="0" smtClean="0"/>
              <a:t>Naime</a:t>
            </a:r>
            <a:r>
              <a:rPr lang="sr-Cyrl-CS" sz="2000" dirty="0"/>
              <a:t>, rast je moguć i ostvariv i bez privrednog razvoja, dok je </a:t>
            </a:r>
            <a:r>
              <a:rPr lang="bs-Latn-BA" sz="2000" dirty="0"/>
              <a:t>suprotno</a:t>
            </a:r>
            <a:r>
              <a:rPr lang="sr-Cyrl-CS" sz="2000" dirty="0"/>
              <a:t> veoma teško postići. </a:t>
            </a:r>
            <a:r>
              <a:rPr lang="sr-Latn-BA" sz="2000" dirty="0"/>
              <a:t>D</a:t>
            </a:r>
            <a:r>
              <a:rPr lang="sr-Cyrl-CS" sz="2000" dirty="0" smtClean="0"/>
              <a:t>a </a:t>
            </a:r>
            <a:r>
              <a:rPr lang="sr-Cyrl-CS" sz="2000" dirty="0"/>
              <a:t>bi do razvoja privrede uopšte došlo, rast je potreban, ali, istina, ne i dovoljan </a:t>
            </a:r>
            <a:r>
              <a:rPr lang="sr-Cyrl-CS" sz="2000" dirty="0" smtClean="0"/>
              <a:t>uslov</a:t>
            </a:r>
            <a:r>
              <a:rPr lang="sr-Latn-BA" sz="2000" dirty="0" smtClean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83601667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5060" y="973667"/>
            <a:ext cx="8771308" cy="1019889"/>
          </a:xfrm>
        </p:spPr>
        <p:txBody>
          <a:bodyPr/>
          <a:lstStyle/>
          <a:p>
            <a:pPr algn="ctr"/>
            <a:r>
              <a:rPr lang="sr-Latn-BA" dirty="0"/>
              <a:t>1. Pojmovno određenje održive stope rasta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33168" y="2331309"/>
            <a:ext cx="10684475" cy="4151870"/>
          </a:xfrm>
        </p:spPr>
        <p:txBody>
          <a:bodyPr>
            <a:normAutofit/>
          </a:bodyPr>
          <a:lstStyle/>
          <a:p>
            <a:r>
              <a:rPr lang="sr-Cyrl-CS" sz="2200" dirty="0" smtClean="0"/>
              <a:t>Iz </a:t>
            </a:r>
            <a:r>
              <a:rPr lang="sr-Cyrl-CS" sz="2200" dirty="0"/>
              <a:t>prethodnog je osnovano ustvrditi da rast</a:t>
            </a:r>
            <a:r>
              <a:rPr lang="bs-Latn-BA" sz="2200" dirty="0"/>
              <a:t>,</a:t>
            </a:r>
            <a:r>
              <a:rPr lang="sr-Latn-BA" sz="2200" dirty="0"/>
              <a:t> iako visoko pozicioniran na listi strategijskih prioriteta menadžmenta</a:t>
            </a:r>
            <a:r>
              <a:rPr lang="sr-Cyrl-CS" sz="2200" dirty="0"/>
              <a:t> preduzeća</a:t>
            </a:r>
            <a:r>
              <a:rPr lang="sr-Latn-BA" sz="2200" dirty="0"/>
              <a:t>, </a:t>
            </a:r>
            <a:r>
              <a:rPr lang="sr-Cyrl-CS" sz="2200" dirty="0"/>
              <a:t>ne predstavlja nešto što treba pošto-poto maksimi</a:t>
            </a:r>
            <a:r>
              <a:rPr lang="sr-Latn-BA" sz="2200" dirty="0"/>
              <a:t>rati</a:t>
            </a:r>
            <a:r>
              <a:rPr lang="sr-Cyrl-CS" sz="2200" dirty="0"/>
              <a:t>.</a:t>
            </a:r>
            <a:r>
              <a:rPr lang="sr-Latn-BA" sz="2200" dirty="0"/>
              <a:t> </a:t>
            </a:r>
            <a:endParaRPr lang="sr-Latn-BA" sz="2200" dirty="0" smtClean="0"/>
          </a:p>
          <a:p>
            <a:r>
              <a:rPr lang="sr-Latn-BA" sz="2200" dirty="0" smtClean="0"/>
              <a:t>Tim </a:t>
            </a:r>
            <a:r>
              <a:rPr lang="sr-Latn-BA" sz="2200" dirty="0"/>
              <a:t>prije što su menadžeri ponekad skloni da u izgradnji sopstvenog carstva prilaze potpuno jednostrano povećavajući prihode i imovinu, a zanemarujući </a:t>
            </a:r>
            <a:r>
              <a:rPr lang="sr-Latn-BA" sz="2200" i="1" dirty="0"/>
              <a:t>stopu prinosa</a:t>
            </a:r>
            <a:r>
              <a:rPr lang="sr-Latn-BA" sz="2200" dirty="0"/>
              <a:t> i </a:t>
            </a:r>
            <a:r>
              <a:rPr lang="sr-Latn-BA" sz="2200" i="1" dirty="0"/>
              <a:t>kreiranje dodate vrijednosti </a:t>
            </a:r>
            <a:r>
              <a:rPr lang="sr-Latn-BA" sz="2200" dirty="0"/>
              <a:t>kao kvalitetnim aspektima uspješnosti </a:t>
            </a:r>
            <a:r>
              <a:rPr lang="sr-Latn-BA" sz="2200" dirty="0" smtClean="0"/>
              <a:t>preduzeća. </a:t>
            </a:r>
          </a:p>
          <a:p>
            <a:r>
              <a:rPr lang="sr-Latn-BA" sz="2200" dirty="0" smtClean="0">
                <a:solidFill>
                  <a:schemeClr val="accent5">
                    <a:lumMod val="50000"/>
                  </a:schemeClr>
                </a:solidFill>
              </a:rPr>
              <a:t>Suština </a:t>
            </a:r>
            <a:r>
              <a:rPr lang="sr-Cyrl-CS" sz="2200" dirty="0">
                <a:solidFill>
                  <a:schemeClr val="accent5">
                    <a:lumMod val="50000"/>
                  </a:schemeClr>
                </a:solidFill>
              </a:rPr>
              <a:t>održiv</a:t>
            </a:r>
            <a:r>
              <a:rPr lang="sr-Latn-BA" sz="2200" dirty="0">
                <a:solidFill>
                  <a:schemeClr val="accent5">
                    <a:lumMod val="50000"/>
                  </a:schemeClr>
                </a:solidFill>
              </a:rPr>
              <a:t>e</a:t>
            </a:r>
            <a:r>
              <a:rPr lang="sr-Cyrl-CS" sz="2200" dirty="0">
                <a:solidFill>
                  <a:schemeClr val="accent5">
                    <a:lumMod val="50000"/>
                  </a:schemeClr>
                </a:solidFill>
              </a:rPr>
              <a:t> stop</a:t>
            </a:r>
            <a:r>
              <a:rPr lang="sr-Latn-BA" sz="2200" dirty="0">
                <a:solidFill>
                  <a:schemeClr val="accent5">
                    <a:lumMod val="50000"/>
                  </a:schemeClr>
                </a:solidFill>
              </a:rPr>
              <a:t>e</a:t>
            </a:r>
            <a:r>
              <a:rPr lang="sr-Cyrl-CS" sz="2200" dirty="0">
                <a:solidFill>
                  <a:schemeClr val="accent5">
                    <a:lumMod val="50000"/>
                  </a:schemeClr>
                </a:solidFill>
              </a:rPr>
              <a:t> rasta preduzeća je u stvaranju vrijednosti, a ne u rastu, jer rast može da dovede do stvaranja</a:t>
            </a:r>
            <a:r>
              <a:rPr lang="bs-Latn-BA" sz="2200" dirty="0">
                <a:solidFill>
                  <a:schemeClr val="accent5">
                    <a:lumMod val="50000"/>
                  </a:schemeClr>
                </a:solidFill>
              </a:rPr>
              <a:t>, ali i</a:t>
            </a:r>
            <a:r>
              <a:rPr lang="sr-Cyrl-CS" sz="2200" dirty="0">
                <a:solidFill>
                  <a:schemeClr val="accent5">
                    <a:lumMod val="50000"/>
                  </a:schemeClr>
                </a:solidFill>
              </a:rPr>
              <a:t> do uništavanja vrijednosti</a:t>
            </a:r>
            <a:r>
              <a:rPr lang="sr-Cyrl-CS" sz="2200" dirty="0"/>
              <a:t>. </a:t>
            </a:r>
            <a:endParaRPr lang="sr-Latn-BA" sz="2200" dirty="0">
              <a:solidFill>
                <a:schemeClr val="accent5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843678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5060" y="973667"/>
            <a:ext cx="8771308" cy="1019889"/>
          </a:xfrm>
        </p:spPr>
        <p:txBody>
          <a:bodyPr/>
          <a:lstStyle/>
          <a:p>
            <a:pPr algn="ctr"/>
            <a:r>
              <a:rPr lang="sr-Latn-BA" dirty="0" smtClean="0"/>
              <a:t>2</a:t>
            </a:r>
            <a:r>
              <a:rPr lang="sr-Latn-BA" dirty="0"/>
              <a:t>. Međuzavisnost održive stope rasta i faza životnog ciklusa preduzeća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33168" y="2331309"/>
            <a:ext cx="10684475" cy="4151870"/>
          </a:xfrm>
        </p:spPr>
        <p:txBody>
          <a:bodyPr>
            <a:normAutofit/>
          </a:bodyPr>
          <a:lstStyle/>
          <a:p>
            <a:r>
              <a:rPr lang="sr-Cyrl-BA" sz="2200" dirty="0"/>
              <a:t>Održiva stopa rasta je ovisna o faz</a:t>
            </a:r>
            <a:r>
              <a:rPr lang="bs-Latn-BA" sz="2200" dirty="0"/>
              <a:t>i </a:t>
            </a:r>
            <a:r>
              <a:rPr lang="sr-Cyrl-BA" sz="2200" dirty="0"/>
              <a:t>životnog ciklusa u kojoj se preduzeće nalazi. </a:t>
            </a:r>
            <a:endParaRPr lang="sr-Latn-BA" sz="2200" dirty="0" smtClean="0"/>
          </a:p>
          <a:p>
            <a:r>
              <a:rPr lang="sr-Latn-BA" sz="2200" dirty="0"/>
              <a:t>S</a:t>
            </a:r>
            <a:r>
              <a:rPr lang="sr-Cyrl-BA" sz="2200" dirty="0" smtClean="0"/>
              <a:t> </a:t>
            </a:r>
            <a:r>
              <a:rPr lang="sr-Cyrl-BA" sz="2200" dirty="0"/>
              <a:t>finansijskog </a:t>
            </a:r>
            <a:r>
              <a:rPr lang="sr-Cyrl-BA" sz="2200" dirty="0" smtClean="0"/>
              <a:t>aspekta</a:t>
            </a:r>
            <a:r>
              <a:rPr lang="sr-Latn-BA" sz="2200" dirty="0" smtClean="0"/>
              <a:t>, </a:t>
            </a:r>
            <a:r>
              <a:rPr lang="sr-Cyrl-BA" sz="2200" dirty="0" smtClean="0"/>
              <a:t>riječ </a:t>
            </a:r>
            <a:r>
              <a:rPr lang="sr-Cyrl-BA" sz="2200" dirty="0"/>
              <a:t>je o razvoju krive </a:t>
            </a:r>
            <a:r>
              <a:rPr lang="sr-Latn-BA" sz="2200" dirty="0"/>
              <a:t>prihoda od </a:t>
            </a:r>
            <a:r>
              <a:rPr lang="sr-Cyrl-BA" sz="2200" dirty="0"/>
              <a:t>prodaje kao posljedice obima prodaje i postignute prodajne cijene</a:t>
            </a:r>
            <a:r>
              <a:rPr lang="bs-Latn-BA" sz="2200" dirty="0"/>
              <a:t>,</a:t>
            </a:r>
            <a:r>
              <a:rPr lang="sr-Cyrl-BA" sz="2200" dirty="0"/>
              <a:t> odnosno ostvarenih i planiranih prihoda od prodaje preduzeća koje prolaz</a:t>
            </a:r>
            <a:r>
              <a:rPr lang="bs-Latn-BA" sz="2200" dirty="0"/>
              <a:t>i </a:t>
            </a:r>
            <a:r>
              <a:rPr lang="sr-Cyrl-BA" sz="2200" dirty="0"/>
              <a:t>kroz četiri faze </a:t>
            </a:r>
            <a:r>
              <a:rPr lang="bs-Latn-BA" sz="2200" dirty="0"/>
              <a:t>sopstvenog</a:t>
            </a:r>
            <a:r>
              <a:rPr lang="sr-Cyrl-BA" sz="2200" dirty="0"/>
              <a:t> životnog </a:t>
            </a:r>
            <a:r>
              <a:rPr lang="sr-Cyrl-BA" sz="2200" dirty="0" smtClean="0"/>
              <a:t>ciklusa:</a:t>
            </a:r>
            <a:r>
              <a:rPr lang="sr-Latn-BA" sz="2200" dirty="0"/>
              <a:t> </a:t>
            </a:r>
            <a:r>
              <a:rPr lang="sr-Latn-BA" sz="2200" b="1" i="1" dirty="0" smtClean="0"/>
              <a:t>u</a:t>
            </a:r>
            <a:r>
              <a:rPr lang="sr-Cyrl-BA" sz="2200" b="1" i="1" dirty="0" smtClean="0"/>
              <a:t>vođenj</a:t>
            </a:r>
            <a:r>
              <a:rPr lang="bs-Latn-BA" sz="2200" b="1" i="1" dirty="0" smtClean="0"/>
              <a:t>e, brzi rast, zrelost i opadanje.</a:t>
            </a:r>
          </a:p>
          <a:p>
            <a:r>
              <a:rPr lang="sr-Latn-BA" sz="2200" dirty="0" smtClean="0"/>
              <a:t>Prema </a:t>
            </a:r>
            <a:r>
              <a:rPr lang="sr-Cyrl-BA" sz="2200" dirty="0" smtClean="0"/>
              <a:t>Damodoranu</a:t>
            </a:r>
            <a:r>
              <a:rPr lang="bs-Latn-BA" sz="2200" dirty="0"/>
              <a:t>,</a:t>
            </a:r>
            <a:r>
              <a:rPr lang="sr-Cyrl-BA" sz="2200" dirty="0"/>
              <a:t> životni ciklus preduzeća razvrstava</a:t>
            </a:r>
            <a:r>
              <a:rPr lang="bs-Latn-BA" sz="2200" dirty="0"/>
              <a:t> se</a:t>
            </a:r>
            <a:r>
              <a:rPr lang="sr-Cyrl-BA" sz="2200" dirty="0"/>
              <a:t> u pet faza: početak poslovanja, brzi rast, visoki rast, zreli rast i </a:t>
            </a:r>
            <a:r>
              <a:rPr lang="sr-Cyrl-BA" sz="2200" dirty="0" smtClean="0"/>
              <a:t>opadanje</a:t>
            </a:r>
            <a:r>
              <a:rPr lang="sr-Cyrl-CS" sz="2200" dirty="0" smtClean="0"/>
              <a:t>. </a:t>
            </a:r>
            <a:endParaRPr lang="sr-Latn-BA" sz="2200" dirty="0">
              <a:solidFill>
                <a:schemeClr val="accent5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9106007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 Boardroom">
  <a:themeElements>
    <a:clrScheme name="Custom 14">
      <a:dk1>
        <a:sysClr val="windowText" lastClr="000000"/>
      </a:dk1>
      <a:lt1>
        <a:sysClr val="window" lastClr="FFFFFF"/>
      </a:lt1>
      <a:dk2>
        <a:srgbClr val="7F6DB0"/>
      </a:dk2>
      <a:lt2>
        <a:srgbClr val="EBEBEB"/>
      </a:lt2>
      <a:accent1>
        <a:srgbClr val="B31166"/>
      </a:accent1>
      <a:accent2>
        <a:srgbClr val="E33D6F"/>
      </a:accent2>
      <a:accent3>
        <a:srgbClr val="E45F3C"/>
      </a:accent3>
      <a:accent4>
        <a:srgbClr val="E9943A"/>
      </a:accent4>
      <a:accent5>
        <a:srgbClr val="9B6BF2"/>
      </a:accent5>
      <a:accent6>
        <a:srgbClr val="D53DD0"/>
      </a:accent6>
      <a:hlink>
        <a:srgbClr val="8F8F8F"/>
      </a:hlink>
      <a:folHlink>
        <a:srgbClr val="A5A5A5"/>
      </a:folHlink>
    </a:clrScheme>
    <a:fontScheme name="Ion Boardroom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 Boardroom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124000"/>
                <a:satMod val="148000"/>
                <a:lumMod val="124000"/>
              </a:schemeClr>
            </a:gs>
            <a:gs pos="100000">
              <a:schemeClr val="phClr">
                <a:shade val="76000"/>
                <a:hueMod val="89000"/>
                <a:satMod val="16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91000"/>
                <a:satMod val="164000"/>
                <a:lumMod val="74000"/>
              </a:schemeClr>
              <a:schemeClr val="phClr">
                <a:hueMod val="124000"/>
                <a:satMod val="140000"/>
                <a:lumMod val="14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 Boardroom" id="{FC33163D-4339-46B1-8EED-24C834239D99}" vid="{B8502691-933B-45FE-8764-BA278511EF27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 Boardroom</Template>
  <TotalTime>88</TotalTime>
  <Words>2234</Words>
  <Application>Microsoft Office PowerPoint</Application>
  <PresentationFormat>Widescreen</PresentationFormat>
  <Paragraphs>142</Paragraphs>
  <Slides>30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30</vt:i4>
      </vt:variant>
    </vt:vector>
  </HeadingPairs>
  <TitlesOfParts>
    <vt:vector size="38" baseType="lpstr">
      <vt:lpstr>Arial</vt:lpstr>
      <vt:lpstr>Cambria Math</vt:lpstr>
      <vt:lpstr>Century Gothic</vt:lpstr>
      <vt:lpstr>Symbol</vt:lpstr>
      <vt:lpstr>Wingdings 3</vt:lpstr>
      <vt:lpstr>Ion Boardroom</vt:lpstr>
      <vt:lpstr>Microsoft Word Document</vt:lpstr>
      <vt:lpstr>Visio.Drawing.11</vt:lpstr>
      <vt:lpstr>IV UPRAVLJANJE RASTOM</vt:lpstr>
      <vt:lpstr>Uvod u upravljanje rastom</vt:lpstr>
      <vt:lpstr>Uvod u upravljanje rastom</vt:lpstr>
      <vt:lpstr>Uvod u upravljanje rastom</vt:lpstr>
      <vt:lpstr>1. Pojmovno određenje održive stope rasta</vt:lpstr>
      <vt:lpstr>1. Pojmovno određenje održive stope rasta</vt:lpstr>
      <vt:lpstr>1. Pojmovno određenje održive stope rasta</vt:lpstr>
      <vt:lpstr>1. Pojmovno određenje održive stope rasta</vt:lpstr>
      <vt:lpstr>2. Međuzavisnost održive stope rasta i faza životnog ciklusa preduzeća</vt:lpstr>
      <vt:lpstr>2. Međuzavisnost održive stope rasta i faza životnog ciklusa preduzeća</vt:lpstr>
      <vt:lpstr>3. Utvrđivanje održive stope rasta</vt:lpstr>
      <vt:lpstr>3. Utvrđivanje održive stope rasta</vt:lpstr>
      <vt:lpstr>3. Utvrđivanje održive stope rasta</vt:lpstr>
      <vt:lpstr>3. Utvrđivanje održive stope rasta</vt:lpstr>
      <vt:lpstr>3. Utvrđivanje održive stope rasta</vt:lpstr>
      <vt:lpstr>3. Utvrđivanje održive stope rasta</vt:lpstr>
      <vt:lpstr>3. Utvrđivanje održive stope rasta</vt:lpstr>
      <vt:lpstr>3.1. Uravnoteženi (balansirani) rast preduzeća</vt:lpstr>
      <vt:lpstr>3.1. Uravnoteženi (balansirani) rast preduzeća</vt:lpstr>
      <vt:lpstr>3.1. Uravnoteženi (balansirani) rast preduzeća</vt:lpstr>
      <vt:lpstr>3.2. Upravljanje u uslovima kada stvarna stopa rasta nadmašuje održivu stopu rasta preduzeća</vt:lpstr>
      <vt:lpstr>3.2. Upravljanje u uslovima kada stvarna stopa rasta nadmašuje održivu stopu rasta preduzeća</vt:lpstr>
      <vt:lpstr>3.3. Upravljanje u uslovima kada je stvarna stopa rasta manja u odnosu na održivu stopu</vt:lpstr>
      <vt:lpstr>3.3. Upravljanje u uslovima kada je stvarna stopa rasta manja u odnosu na održivu stopu</vt:lpstr>
      <vt:lpstr>3.3. Upravljanje u uslovima kada je stvarna stopa rasta manja u odnosu na održivu stopu</vt:lpstr>
      <vt:lpstr>3.3. Upravljanje u uslovima kada je stvarna stopa rasta manja u odnosu na održivu stopu</vt:lpstr>
      <vt:lpstr>3.4. Održivi rast i njegova projekcija</vt:lpstr>
      <vt:lpstr>3.5. Finansiranje novim kapitalom</vt:lpstr>
      <vt:lpstr>3.6. Osvrt na izložene stavove o održivoj stopi rasta</vt:lpstr>
      <vt:lpstr>3.6. Osvrt na izložene stavove o održivoj stopi rasta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IV UPRAVLJANJE RASTOM</dc:title>
  <dc:creator>Tajana</dc:creator>
  <cp:lastModifiedBy>Tajana</cp:lastModifiedBy>
  <cp:revision>12</cp:revision>
  <dcterms:created xsi:type="dcterms:W3CDTF">2023-12-04T13:42:37Z</dcterms:created>
  <dcterms:modified xsi:type="dcterms:W3CDTF">2023-12-05T12:17:24Z</dcterms:modified>
</cp:coreProperties>
</file>