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96" r:id="rId1"/>
  </p:sldMasterIdLst>
  <p:notesMasterIdLst>
    <p:notesMasterId r:id="rId28"/>
  </p:notesMasterIdLst>
  <p:handoutMasterIdLst>
    <p:handoutMasterId r:id="rId29"/>
  </p:handoutMasterIdLst>
  <p:sldIdLst>
    <p:sldId id="256" r:id="rId2"/>
    <p:sldId id="764" r:id="rId3"/>
    <p:sldId id="775" r:id="rId4"/>
    <p:sldId id="766" r:id="rId5"/>
    <p:sldId id="767" r:id="rId6"/>
    <p:sldId id="768" r:id="rId7"/>
    <p:sldId id="759" r:id="rId8"/>
    <p:sldId id="770" r:id="rId9"/>
    <p:sldId id="769" r:id="rId10"/>
    <p:sldId id="760" r:id="rId11"/>
    <p:sldId id="761" r:id="rId12"/>
    <p:sldId id="776" r:id="rId13"/>
    <p:sldId id="762" r:id="rId14"/>
    <p:sldId id="777" r:id="rId15"/>
    <p:sldId id="763" r:id="rId16"/>
    <p:sldId id="778" r:id="rId17"/>
    <p:sldId id="771" r:id="rId18"/>
    <p:sldId id="772" r:id="rId19"/>
    <p:sldId id="773" r:id="rId20"/>
    <p:sldId id="779" r:id="rId21"/>
    <p:sldId id="783" r:id="rId22"/>
    <p:sldId id="784" r:id="rId23"/>
    <p:sldId id="819" r:id="rId24"/>
    <p:sldId id="817" r:id="rId25"/>
    <p:sldId id="818" r:id="rId26"/>
    <p:sldId id="816" r:id="rId2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CC"/>
    <a:srgbClr val="CC99FF"/>
    <a:srgbClr val="CC9900"/>
    <a:srgbClr val="FB17D0"/>
    <a:srgbClr val="FF9966"/>
    <a:srgbClr val="FBBF53"/>
    <a:srgbClr val="FFCCFF"/>
    <a:srgbClr val="F9E0AD"/>
    <a:srgbClr val="FDF3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8" autoAdjust="0"/>
    <p:restoredTop sz="94660"/>
  </p:normalViewPr>
  <p:slideViewPr>
    <p:cSldViewPr snapToGrid="0">
      <p:cViewPr varScale="1">
        <p:scale>
          <a:sx n="98" d="100"/>
          <a:sy n="98" d="100"/>
        </p:scale>
        <p:origin x="3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F7BF02-597D-4F33-9A6C-5154236FA429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DBDE30-BF15-40EB-A78E-BA1C90E7CECE}">
      <dgm:prSet phldrT="[Text]" custT="1"/>
      <dgm:spPr/>
      <dgm:t>
        <a:bodyPr/>
        <a:lstStyle/>
        <a:p>
          <a:r>
            <a:rPr lang="sr-Latn-BA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Povećavanjem nivoa razvoja </a:t>
          </a:r>
          <a:r>
            <a:rPr lang="sr-Latn-B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zemalja u međunarodnoj razmjeni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D1184A-4800-4610-9B35-7840415497E2}" type="parTrans" cxnId="{8B5891EB-8C0E-4097-BF60-1477277CAC62}">
      <dgm:prSet/>
      <dgm:spPr/>
      <dgm:t>
        <a:bodyPr/>
        <a:lstStyle/>
        <a:p>
          <a:endParaRPr lang="en-US"/>
        </a:p>
      </dgm:t>
    </dgm:pt>
    <dgm:pt modelId="{B4C9AC8E-ECA7-4342-B7D0-0AA7B7D0404B}" type="sibTrans" cxnId="{8B5891EB-8C0E-4097-BF60-1477277CAC62}">
      <dgm:prSet/>
      <dgm:spPr/>
      <dgm:t>
        <a:bodyPr/>
        <a:lstStyle/>
        <a:p>
          <a:endParaRPr lang="en-US"/>
        </a:p>
      </dgm:t>
    </dgm:pt>
    <dgm:pt modelId="{AEFA15B2-8C31-42DE-99A0-DC5C7B80FAE3}">
      <dgm:prSet phldrT="[Text]" custT="1"/>
      <dgm:spPr/>
      <dgm:t>
        <a:bodyPr/>
        <a:lstStyle/>
        <a:p>
          <a:r>
            <a:rPr lang="sr-Latn-B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Uzajamna </a:t>
          </a:r>
          <a:r>
            <a:rPr lang="sr-Latn-BA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tražnja</a:t>
          </a:r>
          <a:r>
            <a:rPr lang="sr-Latn-B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proizvoda različitih zemalja </a:t>
          </a:r>
          <a:r>
            <a:rPr lang="sr-Latn-BA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raste</a:t>
          </a:r>
          <a:r>
            <a:rPr lang="sr-Latn-B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80E350-454A-4F59-BF77-60158B04239E}" type="parTrans" cxnId="{97849E24-1CC0-440F-9AB2-CD991BBFB3AA}">
      <dgm:prSet/>
      <dgm:spPr/>
      <dgm:t>
        <a:bodyPr/>
        <a:lstStyle/>
        <a:p>
          <a:endParaRPr lang="en-US"/>
        </a:p>
      </dgm:t>
    </dgm:pt>
    <dgm:pt modelId="{51B43107-96C0-414B-95C3-BED58717C535}" type="sibTrans" cxnId="{97849E24-1CC0-440F-9AB2-CD991BBFB3AA}">
      <dgm:prSet/>
      <dgm:spPr/>
      <dgm:t>
        <a:bodyPr/>
        <a:lstStyle/>
        <a:p>
          <a:endParaRPr lang="en-US"/>
        </a:p>
      </dgm:t>
    </dgm:pt>
    <dgm:pt modelId="{A41E37D5-97A1-48E0-860C-A1FFB8C0E586}">
      <dgm:prSet phldrT="[Text]" custT="1"/>
      <dgm:spPr/>
      <dgm:t>
        <a:bodyPr/>
        <a:lstStyle/>
        <a:p>
          <a:r>
            <a:rPr lang="sr-Latn-BA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Rast per capita </a:t>
          </a:r>
          <a:r>
            <a:rPr lang="sr-Latn-B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nacionalnog dohodka pretpostavlja </a:t>
          </a:r>
          <a:r>
            <a:rPr lang="sr-Latn-BA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rast tražnje </a:t>
          </a:r>
          <a:r>
            <a:rPr lang="sr-Latn-B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za proizvodima većeg kvaliteta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D0EFB2-FCC6-4650-AED0-64EAEC043DB9}" type="parTrans" cxnId="{80896E31-EE1B-46DF-A885-2FA57F48F8DC}">
      <dgm:prSet/>
      <dgm:spPr/>
      <dgm:t>
        <a:bodyPr/>
        <a:lstStyle/>
        <a:p>
          <a:endParaRPr lang="en-US"/>
        </a:p>
      </dgm:t>
    </dgm:pt>
    <dgm:pt modelId="{C31F3F98-FA12-4B41-A5E4-EE6A99C0097D}" type="sibTrans" cxnId="{80896E31-EE1B-46DF-A885-2FA57F48F8DC}">
      <dgm:prSet/>
      <dgm:spPr/>
      <dgm:t>
        <a:bodyPr/>
        <a:lstStyle/>
        <a:p>
          <a:endParaRPr lang="en-US"/>
        </a:p>
      </dgm:t>
    </dgm:pt>
    <dgm:pt modelId="{25F81C68-9627-43B6-B6A6-75665A773223}" type="pres">
      <dgm:prSet presAssocID="{65F7BF02-597D-4F33-9A6C-5154236FA42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BAD5438-D75F-42A2-801A-BE289BC22040}" type="pres">
      <dgm:prSet presAssocID="{86DBDE30-BF15-40EB-A78E-BA1C90E7CECE}" presName="composite" presStyleCnt="0"/>
      <dgm:spPr/>
    </dgm:pt>
    <dgm:pt modelId="{B9BBB7BB-03E6-4190-9AEB-20EC47DC278C}" type="pres">
      <dgm:prSet presAssocID="{86DBDE30-BF15-40EB-A78E-BA1C90E7CECE}" presName="LShape" presStyleLbl="alignNode1" presStyleIdx="0" presStyleCnt="5" custScaleX="149470"/>
      <dgm:spPr>
        <a:solidFill>
          <a:srgbClr val="CC99FF"/>
        </a:solidFill>
      </dgm:spPr>
    </dgm:pt>
    <dgm:pt modelId="{0EF0B372-451F-4621-8314-3E84573C8960}" type="pres">
      <dgm:prSet presAssocID="{86DBDE30-BF15-40EB-A78E-BA1C90E7CECE}" presName="ParentText" presStyleLbl="revTx" presStyleIdx="0" presStyleCnt="3" custScaleX="169793" custLinFactNeighborX="8608" custLinFactNeighborY="60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64678E-160F-4A0B-A8FF-45BA6B9B14DA}" type="pres">
      <dgm:prSet presAssocID="{86DBDE30-BF15-40EB-A78E-BA1C90E7CECE}" presName="Triangle" presStyleLbl="alignNode1" presStyleIdx="1" presStyleCnt="5" custLinFactX="40382" custLinFactNeighborX="100000" custLinFactNeighborY="16173"/>
      <dgm:spPr>
        <a:solidFill>
          <a:srgbClr val="CC99FF"/>
        </a:solidFill>
      </dgm:spPr>
    </dgm:pt>
    <dgm:pt modelId="{7FEE393E-684C-4570-85C0-A6879B7ED603}" type="pres">
      <dgm:prSet presAssocID="{B4C9AC8E-ECA7-4342-B7D0-0AA7B7D0404B}" presName="sibTrans" presStyleCnt="0"/>
      <dgm:spPr/>
    </dgm:pt>
    <dgm:pt modelId="{9DAC284F-E3F2-430F-84AF-1EF7D8DABC5C}" type="pres">
      <dgm:prSet presAssocID="{B4C9AC8E-ECA7-4342-B7D0-0AA7B7D0404B}" presName="space" presStyleCnt="0"/>
      <dgm:spPr/>
    </dgm:pt>
    <dgm:pt modelId="{DCE33D9B-3C44-4C74-8E47-E93CD7857D65}" type="pres">
      <dgm:prSet presAssocID="{AEFA15B2-8C31-42DE-99A0-DC5C7B80FAE3}" presName="composite" presStyleCnt="0"/>
      <dgm:spPr/>
    </dgm:pt>
    <dgm:pt modelId="{E49FEE02-F729-4ECB-B8BD-1424630F9359}" type="pres">
      <dgm:prSet presAssocID="{AEFA15B2-8C31-42DE-99A0-DC5C7B80FAE3}" presName="LShape" presStyleLbl="alignNode1" presStyleIdx="2" presStyleCnt="5" custScaleX="149470"/>
      <dgm:spPr/>
    </dgm:pt>
    <dgm:pt modelId="{82B40A05-9150-46C7-8576-1FFF3619DC70}" type="pres">
      <dgm:prSet presAssocID="{AEFA15B2-8C31-42DE-99A0-DC5C7B80FAE3}" presName="ParentText" presStyleLbl="revTx" presStyleIdx="1" presStyleCnt="3" custScaleX="169793" custLinFactNeighborX="11416" custLinFactNeighborY="90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80BF99-40FD-4D67-8D0A-19D612C44850}" type="pres">
      <dgm:prSet presAssocID="{AEFA15B2-8C31-42DE-99A0-DC5C7B80FAE3}" presName="Triangle" presStyleLbl="alignNode1" presStyleIdx="3" presStyleCnt="5" custLinFactX="40382" custLinFactNeighborX="100000" custLinFactNeighborY="42114"/>
      <dgm:spPr>
        <a:solidFill>
          <a:srgbClr val="CC99FF"/>
        </a:solidFill>
      </dgm:spPr>
    </dgm:pt>
    <dgm:pt modelId="{39D17DA3-D94D-464B-AF2F-89F5D7C0AEE7}" type="pres">
      <dgm:prSet presAssocID="{51B43107-96C0-414B-95C3-BED58717C535}" presName="sibTrans" presStyleCnt="0"/>
      <dgm:spPr/>
    </dgm:pt>
    <dgm:pt modelId="{248823BA-D44B-4163-AE8B-ECE901804409}" type="pres">
      <dgm:prSet presAssocID="{51B43107-96C0-414B-95C3-BED58717C535}" presName="space" presStyleCnt="0"/>
      <dgm:spPr/>
    </dgm:pt>
    <dgm:pt modelId="{1C887888-E013-41A0-B671-4E83F0E71F89}" type="pres">
      <dgm:prSet presAssocID="{A41E37D5-97A1-48E0-860C-A1FFB8C0E586}" presName="composite" presStyleCnt="0"/>
      <dgm:spPr/>
    </dgm:pt>
    <dgm:pt modelId="{483C379C-A6F9-4826-952F-9B02D49A3499}" type="pres">
      <dgm:prSet presAssocID="{A41E37D5-97A1-48E0-860C-A1FFB8C0E586}" presName="LShape" presStyleLbl="alignNode1" presStyleIdx="4" presStyleCnt="5" custScaleX="149470"/>
      <dgm:spPr>
        <a:solidFill>
          <a:srgbClr val="CC99FF"/>
        </a:solidFill>
      </dgm:spPr>
    </dgm:pt>
    <dgm:pt modelId="{88A17A04-74BF-41E6-943F-03BD7A3AF672}" type="pres">
      <dgm:prSet presAssocID="{A41E37D5-97A1-48E0-860C-A1FFB8C0E586}" presName="ParentText" presStyleLbl="revTx" presStyleIdx="2" presStyleCnt="3" custScaleX="169793" custLinFactNeighborX="7611" custLinFactNeighborY="755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729B19-AE33-43F5-BB82-3BFD183FF7BB}" type="presOf" srcId="{AEFA15B2-8C31-42DE-99A0-DC5C7B80FAE3}" destId="{82B40A05-9150-46C7-8576-1FFF3619DC70}" srcOrd="0" destOrd="0" presId="urn:microsoft.com/office/officeart/2009/3/layout/StepUpProcess"/>
    <dgm:cxn modelId="{8B5891EB-8C0E-4097-BF60-1477277CAC62}" srcId="{65F7BF02-597D-4F33-9A6C-5154236FA429}" destId="{86DBDE30-BF15-40EB-A78E-BA1C90E7CECE}" srcOrd="0" destOrd="0" parTransId="{93D1184A-4800-4610-9B35-7840415497E2}" sibTransId="{B4C9AC8E-ECA7-4342-B7D0-0AA7B7D0404B}"/>
    <dgm:cxn modelId="{A03DC493-9973-42CD-8D08-6DBFAB97CC42}" type="presOf" srcId="{86DBDE30-BF15-40EB-A78E-BA1C90E7CECE}" destId="{0EF0B372-451F-4621-8314-3E84573C8960}" srcOrd="0" destOrd="0" presId="urn:microsoft.com/office/officeart/2009/3/layout/StepUpProcess"/>
    <dgm:cxn modelId="{FE3161ED-0A8B-4B59-86FB-313B050B4241}" type="presOf" srcId="{65F7BF02-597D-4F33-9A6C-5154236FA429}" destId="{25F81C68-9627-43B6-B6A6-75665A773223}" srcOrd="0" destOrd="0" presId="urn:microsoft.com/office/officeart/2009/3/layout/StepUpProcess"/>
    <dgm:cxn modelId="{E945AC93-8A6F-46F2-8F21-D814C45142D1}" type="presOf" srcId="{A41E37D5-97A1-48E0-860C-A1FFB8C0E586}" destId="{88A17A04-74BF-41E6-943F-03BD7A3AF672}" srcOrd="0" destOrd="0" presId="urn:microsoft.com/office/officeart/2009/3/layout/StepUpProcess"/>
    <dgm:cxn modelId="{97849E24-1CC0-440F-9AB2-CD991BBFB3AA}" srcId="{65F7BF02-597D-4F33-9A6C-5154236FA429}" destId="{AEFA15B2-8C31-42DE-99A0-DC5C7B80FAE3}" srcOrd="1" destOrd="0" parTransId="{4D80E350-454A-4F59-BF77-60158B04239E}" sibTransId="{51B43107-96C0-414B-95C3-BED58717C535}"/>
    <dgm:cxn modelId="{80896E31-EE1B-46DF-A885-2FA57F48F8DC}" srcId="{65F7BF02-597D-4F33-9A6C-5154236FA429}" destId="{A41E37D5-97A1-48E0-860C-A1FFB8C0E586}" srcOrd="2" destOrd="0" parTransId="{F8D0EFB2-FCC6-4650-AED0-64EAEC043DB9}" sibTransId="{C31F3F98-FA12-4B41-A5E4-EE6A99C0097D}"/>
    <dgm:cxn modelId="{16AA7303-ABFA-4105-A6DA-26DAFE7CF16C}" type="presParOf" srcId="{25F81C68-9627-43B6-B6A6-75665A773223}" destId="{9BAD5438-D75F-42A2-801A-BE289BC22040}" srcOrd="0" destOrd="0" presId="urn:microsoft.com/office/officeart/2009/3/layout/StepUpProcess"/>
    <dgm:cxn modelId="{7276A3F0-8D1D-4773-A976-45FCE63B9C9D}" type="presParOf" srcId="{9BAD5438-D75F-42A2-801A-BE289BC22040}" destId="{B9BBB7BB-03E6-4190-9AEB-20EC47DC278C}" srcOrd="0" destOrd="0" presId="urn:microsoft.com/office/officeart/2009/3/layout/StepUpProcess"/>
    <dgm:cxn modelId="{A3A3826F-E312-4D49-8247-530E4371FDF9}" type="presParOf" srcId="{9BAD5438-D75F-42A2-801A-BE289BC22040}" destId="{0EF0B372-451F-4621-8314-3E84573C8960}" srcOrd="1" destOrd="0" presId="urn:microsoft.com/office/officeart/2009/3/layout/StepUpProcess"/>
    <dgm:cxn modelId="{05257FAE-2765-4202-BA4C-489715AE4D38}" type="presParOf" srcId="{9BAD5438-D75F-42A2-801A-BE289BC22040}" destId="{0864678E-160F-4A0B-A8FF-45BA6B9B14DA}" srcOrd="2" destOrd="0" presId="urn:microsoft.com/office/officeart/2009/3/layout/StepUpProcess"/>
    <dgm:cxn modelId="{CD6F16D2-E778-4A3C-9A7C-F39B0BB3D6FB}" type="presParOf" srcId="{25F81C68-9627-43B6-B6A6-75665A773223}" destId="{7FEE393E-684C-4570-85C0-A6879B7ED603}" srcOrd="1" destOrd="0" presId="urn:microsoft.com/office/officeart/2009/3/layout/StepUpProcess"/>
    <dgm:cxn modelId="{56A5177F-5521-45A2-960A-364F5CF9101B}" type="presParOf" srcId="{7FEE393E-684C-4570-85C0-A6879B7ED603}" destId="{9DAC284F-E3F2-430F-84AF-1EF7D8DABC5C}" srcOrd="0" destOrd="0" presId="urn:microsoft.com/office/officeart/2009/3/layout/StepUpProcess"/>
    <dgm:cxn modelId="{63D8DAD8-5971-43AF-8B4D-6C1F7BE93C6F}" type="presParOf" srcId="{25F81C68-9627-43B6-B6A6-75665A773223}" destId="{DCE33D9B-3C44-4C74-8E47-E93CD7857D65}" srcOrd="2" destOrd="0" presId="urn:microsoft.com/office/officeart/2009/3/layout/StepUpProcess"/>
    <dgm:cxn modelId="{4B65788C-A766-4B7A-87AA-457F5AA43E0E}" type="presParOf" srcId="{DCE33D9B-3C44-4C74-8E47-E93CD7857D65}" destId="{E49FEE02-F729-4ECB-B8BD-1424630F9359}" srcOrd="0" destOrd="0" presId="urn:microsoft.com/office/officeart/2009/3/layout/StepUpProcess"/>
    <dgm:cxn modelId="{A4EA659B-35B3-4AFE-AF2F-C0408EB18AAE}" type="presParOf" srcId="{DCE33D9B-3C44-4C74-8E47-E93CD7857D65}" destId="{82B40A05-9150-46C7-8576-1FFF3619DC70}" srcOrd="1" destOrd="0" presId="urn:microsoft.com/office/officeart/2009/3/layout/StepUpProcess"/>
    <dgm:cxn modelId="{B0117633-C01B-414E-AD2D-7FBB8AEE836D}" type="presParOf" srcId="{DCE33D9B-3C44-4C74-8E47-E93CD7857D65}" destId="{1780BF99-40FD-4D67-8D0A-19D612C44850}" srcOrd="2" destOrd="0" presId="urn:microsoft.com/office/officeart/2009/3/layout/StepUpProcess"/>
    <dgm:cxn modelId="{4E6C101A-0CFE-4BB5-B49B-7806EB99A8FC}" type="presParOf" srcId="{25F81C68-9627-43B6-B6A6-75665A773223}" destId="{39D17DA3-D94D-464B-AF2F-89F5D7C0AEE7}" srcOrd="3" destOrd="0" presId="urn:microsoft.com/office/officeart/2009/3/layout/StepUpProcess"/>
    <dgm:cxn modelId="{26D4B9CB-DB4D-44C6-BF01-97A88599112B}" type="presParOf" srcId="{39D17DA3-D94D-464B-AF2F-89F5D7C0AEE7}" destId="{248823BA-D44B-4163-AE8B-ECE901804409}" srcOrd="0" destOrd="0" presId="urn:microsoft.com/office/officeart/2009/3/layout/StepUpProcess"/>
    <dgm:cxn modelId="{5B41F81D-3CAC-4AE5-9680-DD2F7C3EDF63}" type="presParOf" srcId="{25F81C68-9627-43B6-B6A6-75665A773223}" destId="{1C887888-E013-41A0-B671-4E83F0E71F89}" srcOrd="4" destOrd="0" presId="urn:microsoft.com/office/officeart/2009/3/layout/StepUpProcess"/>
    <dgm:cxn modelId="{29DC5602-FC82-427D-B504-E1E41773CC4F}" type="presParOf" srcId="{1C887888-E013-41A0-B671-4E83F0E71F89}" destId="{483C379C-A6F9-4826-952F-9B02D49A3499}" srcOrd="0" destOrd="0" presId="urn:microsoft.com/office/officeart/2009/3/layout/StepUpProcess"/>
    <dgm:cxn modelId="{832F113B-30D8-4DA5-BFF8-F4600C1FB46D}" type="presParOf" srcId="{1C887888-E013-41A0-B671-4E83F0E71F89}" destId="{88A17A04-74BF-41E6-943F-03BD7A3AF672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BBB7BB-03E6-4190-9AEB-20EC47DC278C}">
      <dsp:nvSpPr>
        <dsp:cNvPr id="0" name=""/>
        <dsp:cNvSpPr/>
      </dsp:nvSpPr>
      <dsp:spPr>
        <a:xfrm rot="5400000">
          <a:off x="1043841" y="155936"/>
          <a:ext cx="928504" cy="2309327"/>
        </a:xfrm>
        <a:prstGeom prst="corner">
          <a:avLst>
            <a:gd name="adj1" fmla="val 16120"/>
            <a:gd name="adj2" fmla="val 16110"/>
          </a:avLst>
        </a:prstGeom>
        <a:solidFill>
          <a:srgbClr val="CC99FF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F0B372-451F-4621-8314-3E84573C8960}">
      <dsp:nvSpPr>
        <dsp:cNvPr id="0" name=""/>
        <dsp:cNvSpPr/>
      </dsp:nvSpPr>
      <dsp:spPr>
        <a:xfrm>
          <a:off x="522167" y="1000992"/>
          <a:ext cx="2368347" cy="1222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Povećavanjem nivoa razvoja </a:t>
          </a:r>
          <a:r>
            <a:rPr lang="sr-Latn-B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zemalja u međunarodnoj razmjeni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2167" y="1000992"/>
        <a:ext cx="2368347" cy="1222662"/>
      </dsp:txXfrm>
    </dsp:sp>
    <dsp:sp modelId="{0864678E-160F-4A0B-A8FF-45BA6B9B14DA}">
      <dsp:nvSpPr>
        <dsp:cNvPr id="0" name=""/>
        <dsp:cNvSpPr/>
      </dsp:nvSpPr>
      <dsp:spPr>
        <a:xfrm>
          <a:off x="2389971" y="466913"/>
          <a:ext cx="263178" cy="263178"/>
        </a:xfrm>
        <a:prstGeom prst="triangle">
          <a:avLst>
            <a:gd name="adj" fmla="val 100000"/>
          </a:avLst>
        </a:prstGeom>
        <a:solidFill>
          <a:srgbClr val="CC99FF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9FEE02-F729-4ECB-B8BD-1424630F9359}">
      <dsp:nvSpPr>
        <dsp:cNvPr id="0" name=""/>
        <dsp:cNvSpPr/>
      </dsp:nvSpPr>
      <dsp:spPr>
        <a:xfrm rot="5400000">
          <a:off x="3620313" y="-266601"/>
          <a:ext cx="928504" cy="230932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B40A05-9150-46C7-8576-1FFF3619DC70}">
      <dsp:nvSpPr>
        <dsp:cNvPr id="0" name=""/>
        <dsp:cNvSpPr/>
      </dsp:nvSpPr>
      <dsp:spPr>
        <a:xfrm>
          <a:off x="3137806" y="688016"/>
          <a:ext cx="2368347" cy="1222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Uzajamna </a:t>
          </a:r>
          <a:r>
            <a:rPr lang="sr-Latn-BA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tražnja</a:t>
          </a:r>
          <a:r>
            <a:rPr lang="sr-Latn-B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proizvoda različitih zemalja </a:t>
          </a:r>
          <a:r>
            <a:rPr lang="sr-Latn-BA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raste</a:t>
          </a:r>
          <a:r>
            <a:rPr lang="sr-Latn-B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37806" y="688016"/>
        <a:ext cx="2368347" cy="1222662"/>
      </dsp:txXfrm>
    </dsp:sp>
    <dsp:sp modelId="{1780BF99-40FD-4D67-8D0A-19D612C44850}">
      <dsp:nvSpPr>
        <dsp:cNvPr id="0" name=""/>
        <dsp:cNvSpPr/>
      </dsp:nvSpPr>
      <dsp:spPr>
        <a:xfrm>
          <a:off x="4966443" y="112646"/>
          <a:ext cx="263178" cy="263178"/>
        </a:xfrm>
        <a:prstGeom prst="triangle">
          <a:avLst>
            <a:gd name="adj" fmla="val 100000"/>
          </a:avLst>
        </a:prstGeom>
        <a:solidFill>
          <a:srgbClr val="CC99FF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C379C-A6F9-4826-952F-9B02D49A3499}">
      <dsp:nvSpPr>
        <dsp:cNvPr id="0" name=""/>
        <dsp:cNvSpPr/>
      </dsp:nvSpPr>
      <dsp:spPr>
        <a:xfrm rot="5400000">
          <a:off x="6196785" y="-689139"/>
          <a:ext cx="928504" cy="2309327"/>
        </a:xfrm>
        <a:prstGeom prst="corner">
          <a:avLst>
            <a:gd name="adj1" fmla="val 16120"/>
            <a:gd name="adj2" fmla="val 16110"/>
          </a:avLst>
        </a:prstGeom>
        <a:solidFill>
          <a:srgbClr val="CC99FF"/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A17A04-74BF-41E6-943F-03BD7A3AF672}">
      <dsp:nvSpPr>
        <dsp:cNvPr id="0" name=""/>
        <dsp:cNvSpPr/>
      </dsp:nvSpPr>
      <dsp:spPr>
        <a:xfrm>
          <a:off x="5661204" y="247004"/>
          <a:ext cx="2368347" cy="1222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BA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Rast per capita </a:t>
          </a:r>
          <a:r>
            <a:rPr lang="sr-Latn-B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nacionalnog dohodka pretpostavlja </a:t>
          </a:r>
          <a:r>
            <a:rPr lang="sr-Latn-BA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rast tražnje </a:t>
          </a:r>
          <a:r>
            <a:rPr lang="sr-Latn-B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za proizvodima većeg kvaliteta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61204" y="247004"/>
        <a:ext cx="2368347" cy="1222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A5D1D-38BD-4DDD-A58F-79DF65543BF1}" type="datetimeFigureOut">
              <a:rPr lang="en-GB" smtClean="0"/>
              <a:t>03/04/2023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1DA44-1243-4D07-AF26-058DDBD1963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8657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7F5CE-DD99-4CFD-AB0B-5AF6C013888A}" type="datetimeFigureOut">
              <a:rPr lang="en-GB" smtClean="0"/>
              <a:t>03/04/2023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BD655-4639-4CBE-BE8D-344BFADD6D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5132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167BC-7972-4CB4-9200-F853611014CA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77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E02EE-4498-41BE-A354-A13C0C5355C8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45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51A3A-F488-4768-A9F0-0F3959A92872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0359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6FCDF-EB04-4BCA-A7E0-EFE990DDB9A1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63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30E51-8926-4FF9-99C0-86CDBFDAF08A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47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CC328-6EA3-4AAD-A60D-F794B09910E5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547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D2470-B70B-41DB-92E0-00E998FA7278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133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1D62-3C5A-44EA-83B0-811BD02260FC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52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19299-DC19-4154-8890-2A390A5A4A36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291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3A089-338B-4981-81B4-0C42B689B7D4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60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751-1927-495A-B3ED-9702D385A7FB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51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0B29C-17E4-4CE6-BB08-C98426C06A21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62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19812-87B8-449D-B732-A52EE61ADF1B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613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F2A1-F94A-490D-AA71-7A2831CB34B2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951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975C5-28A8-47F1-83FD-9CFB22A22D21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263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56DC2-D70B-41F7-9F36-3EA761FDDF93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0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A570B-0F52-4365-A829-9A7619E80A15}" type="datetime1">
              <a:rPr lang="en-US" smtClean="0"/>
              <a:t>4/3/2023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05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5764" y="4230362"/>
            <a:ext cx="7056582" cy="1265185"/>
          </a:xfrm>
        </p:spPr>
        <p:txBody>
          <a:bodyPr/>
          <a:lstStyle/>
          <a:p>
            <a:pPr algn="ctr"/>
            <a:r>
              <a:rPr lang="sr-Latn-BA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EKONOMSKI ODNOSI </a:t>
            </a:r>
            <a:endParaRPr lang="en-GB" sz="30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1966" y="5495547"/>
            <a:ext cx="6198185" cy="670714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sr-Latn-BA" b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sr-Latn-BA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 Dragana Vujičić-Stefanović, </a:t>
            </a:r>
          </a:p>
          <a:p>
            <a:pPr>
              <a:spcBef>
                <a:spcPts val="0"/>
              </a:spcBef>
            </a:pPr>
            <a:r>
              <a:rPr lang="sr-Latn-BA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</a:t>
            </a:r>
            <a:endParaRPr lang="sr-Latn-BA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Latn-BA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školska</a:t>
            </a:r>
            <a:r>
              <a:rPr lang="sr-Cyrl-BA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2022/2023</a:t>
            </a:r>
            <a:endParaRPr lang="en-GB" b="1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23850" y="308031"/>
            <a:ext cx="7778496" cy="1129812"/>
          </a:xfrm>
          <a:prstGeom prst="rect">
            <a:avLst/>
          </a:prstGeom>
        </p:spPr>
        <p:txBody>
          <a:bodyPr vert="horz" lIns="0" rIns="18288">
            <a:normAutofit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sr-Latn-BA" sz="2800" b="1" dirty="0">
              <a:ln w="3175">
                <a:noFill/>
              </a:ln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 descr="Ekonomski_fakultet_memorandum-01"/>
          <p:cNvPicPr/>
          <p:nvPr/>
        </p:nvPicPr>
        <p:blipFill>
          <a:blip r:embed="rId2"/>
          <a:srcRect l="19667" t="3636" r="20273" b="88020"/>
          <a:stretch>
            <a:fillRect/>
          </a:stretch>
        </p:blipFill>
        <p:spPr bwMode="auto">
          <a:xfrm>
            <a:off x="1278044" y="381510"/>
            <a:ext cx="5870108" cy="95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2037" y="2703028"/>
            <a:ext cx="3043890" cy="1721972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2971639" y="2407052"/>
            <a:ext cx="3204831" cy="4118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endParaRPr lang="en-GB" sz="30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4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310910" y="217398"/>
            <a:ext cx="3618348" cy="522807"/>
          </a:xfrm>
          <a:prstGeom prst="horizontalScroll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3. Teorija opšte ravnoteže-HO </a:t>
            </a:r>
            <a:endParaRPr lang="en-GB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3960" y="5221069"/>
            <a:ext cx="2106456" cy="712641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b="1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Osnovni nedostaci </a:t>
            </a:r>
          </a:p>
          <a:p>
            <a:pPr algn="ctr"/>
            <a:r>
              <a:rPr lang="sr-Latn-BA" sz="1600" b="1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HO:</a:t>
            </a:r>
            <a:endParaRPr lang="sr-Latn-BA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304076" y="4685916"/>
            <a:ext cx="5622874" cy="20591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AutoNum type="arabicPeriod"/>
            </a:pP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Troškovi rada izraženi u fizičkim a ne u novčanim jedinicama</a:t>
            </a:r>
          </a:p>
          <a:p>
            <a:pPr marL="342900" indent="-342900">
              <a:buAutoNum type="arabicPeriod"/>
            </a:pP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Neralna pp o = odnosima faktora proizvodnje u proizvodnim funkcijama ≠ zemalja </a:t>
            </a:r>
          </a:p>
          <a:p>
            <a:pPr marL="342900" indent="-342900">
              <a:buAutoNum type="arabicPeriod"/>
            </a:pP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Renta nije analizirana kao faktor proizvodnje relevantan za međunarodnu razumjenu </a:t>
            </a:r>
          </a:p>
          <a:p>
            <a:pPr marL="342900" indent="-342900">
              <a:buAutoNum type="arabicPeriod"/>
            </a:pP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 teorije je potpuna nemobilnost faktora proizvodnje </a:t>
            </a:r>
          </a:p>
          <a:p>
            <a:pPr marL="342900" indent="-342900">
              <a:buAutoNum type="arabicPeriod"/>
            </a:pP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Posmatranje međ.razmjene uz pp konstantne proizvodnje, bez efekta opadajućih prinosa ili rastućih troškova  </a:t>
            </a:r>
          </a:p>
        </p:txBody>
      </p:sp>
      <p:sp>
        <p:nvSpPr>
          <p:cNvPr id="7" name="Striped Right Arrow 6"/>
          <p:cNvSpPr/>
          <p:nvPr/>
        </p:nvSpPr>
        <p:spPr>
          <a:xfrm>
            <a:off x="2567710" y="5396560"/>
            <a:ext cx="629551" cy="700237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54439" y="1064338"/>
            <a:ext cx="2106456" cy="712641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b="1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Pretpostavke učenja HO teorije </a:t>
            </a:r>
            <a:endParaRPr lang="sr-Latn-BA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567710" y="1019538"/>
            <a:ext cx="6359240" cy="21577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AutoNum type="arabicPeriod"/>
            </a:pP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 zemlje proizvode 2 proizvoda, sa istim proizvodnim funkcijama, i uz upotrebu 2 ista proizvodna faktora </a:t>
            </a:r>
          </a:p>
          <a:p>
            <a:pPr marL="342900" indent="-342900">
              <a:buAutoNum type="arabicPeriod"/>
            </a:pP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tržištu je potpuno slobodna konkurencija, a pp se puna zaposlenost svih faktora proizvodnje </a:t>
            </a:r>
          </a:p>
          <a:p>
            <a:pPr marL="342900" indent="-342900">
              <a:buAutoNum type="arabicPeriod"/>
            </a:pP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Ukusi potrošača su isti u svim zemljama </a:t>
            </a:r>
          </a:p>
          <a:p>
            <a:pPr marL="342900" indent="-342900">
              <a:buAutoNum type="arabicPeriod"/>
            </a:pP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Proizvodne funkcije imaju nepromjenjen odnos faktora proizvodnje i imaju konstantne prinose </a:t>
            </a:r>
          </a:p>
          <a:p>
            <a:pPr marL="342900" indent="-342900">
              <a:buAutoNum type="arabicPeriod"/>
            </a:pP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Nema transportnih troškova pri razmjeni dva proizvoda 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54439" y="3278535"/>
            <a:ext cx="2106456" cy="1257263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sr-Latn-BA" sz="1600" b="1" dirty="0" smtClean="0">
              <a:solidFill>
                <a:srgbClr val="FF99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Latn-BA" sz="1600" b="1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čega potiče komparativna prednost zemlje </a:t>
            </a:r>
            <a:endParaRPr lang="sr-Latn-BA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loud Callout 11"/>
          <p:cNvSpPr/>
          <p:nvPr/>
        </p:nvSpPr>
        <p:spPr>
          <a:xfrm flipH="1">
            <a:off x="323960" y="2723076"/>
            <a:ext cx="858981" cy="711200"/>
          </a:xfrm>
          <a:prstGeom prst="cloudCallout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???</a:t>
            </a:r>
            <a:endParaRPr lang="en-GB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741257" y="3278535"/>
            <a:ext cx="6226659" cy="1306156"/>
          </a:xfrm>
          <a:prstGeom prst="rect">
            <a:avLst/>
          </a:prstGeom>
          <a:solidFill>
            <a:srgbClr val="FF9966"/>
          </a:solidFill>
          <a:ln w="28575"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razlike u Q, odnosno obilnosti pojedinih faktora proizvodnje kojima pojedine zemlje raspolažu i cijenama ovih faktora proizvodnje. </a:t>
            </a:r>
          </a:p>
          <a:p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Obilniji faktor proizvodnje je jeftiniji. </a:t>
            </a:r>
          </a:p>
          <a:p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međ.razmjeni, komparativne prednosti će imati oni proizvodi u čijoj proizvodnji se koristi obilniji (jeftiniji) faktor proizvodnje. </a:t>
            </a:r>
          </a:p>
        </p:txBody>
      </p:sp>
      <p:sp>
        <p:nvSpPr>
          <p:cNvPr id="14" name="Striped Right Arrow 13"/>
          <p:cNvSpPr/>
          <p:nvPr/>
        </p:nvSpPr>
        <p:spPr>
          <a:xfrm>
            <a:off x="2436092" y="3331692"/>
            <a:ext cx="263236" cy="1150948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solidFill>
              <a:srgbClr val="FF9966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477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5246256" y="217398"/>
            <a:ext cx="3683002" cy="522807"/>
          </a:xfrm>
          <a:prstGeom prst="horizontalScroll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3. Teorija opšte ravnoteže-HO </a:t>
            </a:r>
            <a:endParaRPr lang="en-GB" b="1" dirty="0"/>
          </a:p>
        </p:txBody>
      </p:sp>
      <p:sp>
        <p:nvSpPr>
          <p:cNvPr id="6" name="Cloud Callout 5"/>
          <p:cNvSpPr/>
          <p:nvPr/>
        </p:nvSpPr>
        <p:spPr>
          <a:xfrm flipH="1">
            <a:off x="964309" y="889709"/>
            <a:ext cx="612479" cy="508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??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677821" y="1780716"/>
            <a:ext cx="1754909" cy="4710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Rikardo </a:t>
            </a:r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97037" y="2491009"/>
            <a:ext cx="1787773" cy="10372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Bazira se jednom faktoru proizvodnje </a:t>
            </a:r>
          </a:p>
          <a:p>
            <a:pPr algn="ctr"/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</a:t>
            </a:r>
          </a:p>
        </p:txBody>
      </p:sp>
      <p:sp>
        <p:nvSpPr>
          <p:cNvPr id="9" name="Oval 8"/>
          <p:cNvSpPr/>
          <p:nvPr/>
        </p:nvSpPr>
        <p:spPr>
          <a:xfrm>
            <a:off x="3868985" y="1755329"/>
            <a:ext cx="1754909" cy="4710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HO</a:t>
            </a:r>
            <a:endParaRPr lang="en-GB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750310" y="2608090"/>
            <a:ext cx="2009217" cy="9201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sr-Latn-BA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Uključuje ostale faktore: </a:t>
            </a:r>
          </a:p>
        </p:txBody>
      </p:sp>
      <p:sp>
        <p:nvSpPr>
          <p:cNvPr id="11" name="Striped Right Arrow 10"/>
          <p:cNvSpPr/>
          <p:nvPr/>
        </p:nvSpPr>
        <p:spPr>
          <a:xfrm rot="5400000">
            <a:off x="1439924" y="2071133"/>
            <a:ext cx="230701" cy="609053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Striped Right Arrow 11"/>
          <p:cNvSpPr/>
          <p:nvPr/>
        </p:nvSpPr>
        <p:spPr>
          <a:xfrm rot="5400000">
            <a:off x="4666060" y="2077052"/>
            <a:ext cx="323136" cy="597215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Not Equal 12"/>
          <p:cNvSpPr/>
          <p:nvPr/>
        </p:nvSpPr>
        <p:spPr>
          <a:xfrm>
            <a:off x="2690965" y="2700872"/>
            <a:ext cx="655782" cy="482204"/>
          </a:xfrm>
          <a:prstGeom prst="mathNotEqual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33" y="887204"/>
            <a:ext cx="572976" cy="710687"/>
          </a:xfrm>
          <a:prstGeom prst="rect">
            <a:avLst/>
          </a:prstGeom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1590924" y="943617"/>
            <a:ext cx="7338334" cy="59785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 je </a:t>
            </a:r>
            <a:r>
              <a:rPr lang="sr-Latn-BA" sz="1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razlika</a:t>
            </a: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Rikardove teorije u odnosu na HO teoriju?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6308509" y="1402656"/>
            <a:ext cx="2259707" cy="347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Nadnice 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6308509" y="1812356"/>
            <a:ext cx="2259707" cy="347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Troškovi kapitala 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308509" y="2201871"/>
            <a:ext cx="2259707" cy="347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Renta 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308508" y="2616104"/>
            <a:ext cx="2259707" cy="347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Ponuda i tražnja </a:t>
            </a:r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6308508" y="3000752"/>
            <a:ext cx="2259707" cy="347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Prirodno geog.elementi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6308507" y="3385400"/>
            <a:ext cx="2259707" cy="3475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Transportni troškovi...</a:t>
            </a:r>
          </a:p>
        </p:txBody>
      </p:sp>
      <p:sp>
        <p:nvSpPr>
          <p:cNvPr id="22" name="Striped Right Arrow 21"/>
          <p:cNvSpPr/>
          <p:nvPr/>
        </p:nvSpPr>
        <p:spPr>
          <a:xfrm>
            <a:off x="5895160" y="2226383"/>
            <a:ext cx="387926" cy="1009928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solidFill>
              <a:srgbClr val="FBBF53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523811" y="3861553"/>
            <a:ext cx="8244254" cy="937846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FF9966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u="sng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HO teoriji:</a:t>
            </a:r>
          </a:p>
          <a:p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Razlog za međunarodnu razmjenu potiče iz različitosti nivoa cijena dva regiona, ili dvije zemlje, pročemu cijene ne određuje samo utrošena radna snaga.  </a:t>
            </a: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45699" y="4984826"/>
            <a:ext cx="8322365" cy="1342083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Obim međunarodne razmjene je uslovljen elementom tražnje.</a:t>
            </a:r>
          </a:p>
          <a:p>
            <a:pPr algn="just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Tražju definišu ukusi potrašača, vlasništvo nad faktorima proizvodnje... </a:t>
            </a:r>
          </a:p>
          <a:p>
            <a:pPr algn="just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Ponuda i tražnja faktora proizvodnje determinišu  ponudu i tražnu proizvoda, odnosno međunarodnu razmjenu. Ukoliko je veća ponuda i tražnja faktora proizvodnje, manja je međunarodna razmjena roba odnosno finalnih proizvoda.  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sr-Latn-BA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689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246256" y="217398"/>
            <a:ext cx="3683002" cy="522807"/>
          </a:xfrm>
          <a:prstGeom prst="horizontalScroll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3. Teorija opšte ravnoteže-HO </a:t>
            </a:r>
            <a:endParaRPr lang="en-GB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34797" y="5099680"/>
            <a:ext cx="8244254" cy="152916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FF9966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HO teoriji: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Količina faktora proizvodnje je ≠ u različitim zemljama. Pošto </a:t>
            </a:r>
            <a:r>
              <a:rPr lang="sr-Latn-BA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jedan faktor proizvodnje u jednoj zemlji obilniji, on je time jefitniji, a međunarodna razmjena se temelji na odnosu cijena.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sr-Latn-BA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Svaka 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zemlja će se specijalizovati </a:t>
            </a: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izvoz 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onog proizvoda </a:t>
            </a: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čijoj proizvodnji zemlja 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intezivnije koristi onaj faktor proizvodnje kojim obiluje (koji je jeftiniji)</a:t>
            </a: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849745" y="5897443"/>
            <a:ext cx="720437" cy="287840"/>
          </a:xfrm>
          <a:prstGeom prst="downArrow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592502" y="955966"/>
            <a:ext cx="9236" cy="152861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01738" y="2452254"/>
            <a:ext cx="3245895" cy="3232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680248" y="2789384"/>
            <a:ext cx="40188" cy="2068943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700342" y="4825999"/>
            <a:ext cx="3245895" cy="3232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601738" y="1540082"/>
            <a:ext cx="1947498" cy="36946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540001" y="1557730"/>
            <a:ext cx="9235" cy="839107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958109" y="3268490"/>
            <a:ext cx="4620" cy="1573673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746866" y="3232149"/>
            <a:ext cx="1211243" cy="18473"/>
          </a:xfrm>
          <a:prstGeom prst="line">
            <a:avLst/>
          </a:prstGeom>
          <a:ln w="19050">
            <a:solidFill>
              <a:schemeClr val="tx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76008" y="2431073"/>
            <a:ext cx="615440" cy="29486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100" dirty="0" smtClean="0">
                <a:solidFill>
                  <a:schemeClr val="tx1"/>
                </a:solidFill>
              </a:rPr>
              <a:t>Ox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4761" y="4678568"/>
            <a:ext cx="615440" cy="29486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100" dirty="0" smtClean="0">
                <a:solidFill>
                  <a:schemeClr val="tx1"/>
                </a:solidFill>
              </a:rPr>
              <a:t>Ox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2501775" y="1252928"/>
            <a:ext cx="615440" cy="29486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100" dirty="0" smtClean="0">
                <a:solidFill>
                  <a:schemeClr val="tx1"/>
                </a:solidFill>
              </a:rPr>
              <a:t>Oy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2015569" y="3004974"/>
            <a:ext cx="615440" cy="29486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100" dirty="0" smtClean="0">
                <a:solidFill>
                  <a:schemeClr val="tx1"/>
                </a:solidFill>
              </a:rPr>
              <a:t>Oy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65939" y="2513328"/>
            <a:ext cx="781694" cy="183861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050" dirty="0" smtClean="0">
                <a:solidFill>
                  <a:schemeClr val="tx1"/>
                </a:solidFill>
              </a:rPr>
              <a:t>Rad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065939" y="4873389"/>
            <a:ext cx="781694" cy="183861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050" dirty="0" smtClean="0">
                <a:solidFill>
                  <a:schemeClr val="tx1"/>
                </a:solidFill>
              </a:rPr>
              <a:t>Rad</a:t>
            </a:r>
            <a:endParaRPr lang="en-GB" sz="1050" dirty="0">
              <a:solidFill>
                <a:schemeClr val="tx1"/>
              </a:solidFill>
            </a:endParaRPr>
          </a:p>
        </p:txBody>
      </p:sp>
      <p:cxnSp>
        <p:nvCxnSpPr>
          <p:cNvPr id="40" name="Straight Connector 39"/>
          <p:cNvCxnSpPr>
            <a:endCxn id="35" idx="3"/>
          </p:cNvCxnSpPr>
          <p:nvPr/>
        </p:nvCxnSpPr>
        <p:spPr>
          <a:xfrm flipV="1">
            <a:off x="552903" y="1504608"/>
            <a:ext cx="2039001" cy="10008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714882" y="3211322"/>
            <a:ext cx="1243227" cy="16097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552903" y="1819394"/>
            <a:ext cx="1968402" cy="69098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969818" y="3293052"/>
            <a:ext cx="953187" cy="159107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2587675" y="1636018"/>
            <a:ext cx="615440" cy="294862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100" dirty="0" smtClean="0">
                <a:solidFill>
                  <a:schemeClr val="tx1"/>
                </a:solidFill>
              </a:rPr>
              <a:t>G1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1209963" y="4499414"/>
            <a:ext cx="615440" cy="294862"/>
          </a:xfrm>
          <a:prstGeom prst="ellipse">
            <a:avLst/>
          </a:prstGeom>
          <a:solidFill>
            <a:schemeClr val="bg1"/>
          </a:solidFill>
          <a:ln>
            <a:solidFill>
              <a:srgbClr val="FF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100" dirty="0" smtClean="0">
                <a:solidFill>
                  <a:schemeClr val="tx1"/>
                </a:solidFill>
              </a:rPr>
              <a:t>G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13621" y="1478382"/>
            <a:ext cx="297719" cy="234554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050" dirty="0" smtClean="0">
                <a:solidFill>
                  <a:schemeClr val="tx1"/>
                </a:solidFill>
              </a:rPr>
              <a:t>F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221313" y="3073745"/>
            <a:ext cx="404815" cy="197849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050" dirty="0" smtClean="0">
                <a:solidFill>
                  <a:schemeClr val="tx1"/>
                </a:solidFill>
              </a:rPr>
              <a:t>F1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352915" y="2490302"/>
            <a:ext cx="297719" cy="234554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050" dirty="0" smtClean="0">
                <a:solidFill>
                  <a:schemeClr val="tx1"/>
                </a:solidFill>
              </a:rPr>
              <a:t>E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757796" y="4830012"/>
            <a:ext cx="434685" cy="233932"/>
          </a:xfrm>
          <a:prstGeom prst="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050" dirty="0" smtClean="0">
                <a:solidFill>
                  <a:schemeClr val="tx1"/>
                </a:solidFill>
              </a:rPr>
              <a:t>E1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55" name="Arc 54"/>
          <p:cNvSpPr/>
          <p:nvPr/>
        </p:nvSpPr>
        <p:spPr>
          <a:xfrm rot="16709340" flipH="1" flipV="1">
            <a:off x="-738252" y="2241334"/>
            <a:ext cx="3492084" cy="1897849"/>
          </a:xfrm>
          <a:prstGeom prst="arc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 rot="19535204" flipH="1" flipV="1">
            <a:off x="384460" y="796568"/>
            <a:ext cx="3616161" cy="1197636"/>
          </a:xfrm>
          <a:prstGeom prst="arc">
            <a:avLst>
              <a:gd name="adj1" fmla="val 16199998"/>
              <a:gd name="adj2" fmla="val 0"/>
            </a:avLst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ounded Rectangle 56"/>
          <p:cNvSpPr/>
          <p:nvPr/>
        </p:nvSpPr>
        <p:spPr>
          <a:xfrm>
            <a:off x="670201" y="874637"/>
            <a:ext cx="4151181" cy="297132"/>
          </a:xfrm>
          <a:prstGeom prst="round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dirty="0" smtClean="0">
                <a:solidFill>
                  <a:schemeClr val="tx1"/>
                </a:solidFill>
              </a:rPr>
              <a:t>Grafički prikaz proizvodne funkcije dvije zemlje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4935228" y="1023203"/>
            <a:ext cx="3884700" cy="3919640"/>
          </a:xfrm>
          <a:prstGeom prst="round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Grafički prikaz  HO teorije - komparativne prednosti dvije zemlje u međ.razmjeni koje objašnjavaju razloge međ.specijalizacije u proizvodnji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proizvodna faktora (rad i kapital)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Zemlja A obiluje radnom snagom;</a:t>
            </a:r>
          </a:p>
          <a:p>
            <a:pPr algn="just"/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OE (zemlje A) &gt; OE1 (zemlje B)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sr-Latn-B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Zemlja </a:t>
            </a:r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sr-Latn-B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obiluje </a:t>
            </a:r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kapitalom:</a:t>
            </a:r>
            <a:endParaRPr lang="sr-Latn-B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Latn-B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OF1 </a:t>
            </a:r>
            <a:r>
              <a:rPr lang="sr-Latn-B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(zemlje </a:t>
            </a:r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sr-Latn-B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sr-Latn-B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(zemlje A</a:t>
            </a:r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 u zemlji A je radno intezivan, a u zemlji B proizvod je kapitalno intezivan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sr-Latn-B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Tačke G i G1→granične produktivnosti (proizvodne funkcije 2 zemlje su identične, granične produktivnosti rada i kapitala u proizvodnji proizvoda u zemlji Ai B su = na liniji OG i OG1. </a:t>
            </a:r>
          </a:p>
          <a:p>
            <a:pPr algn="just"/>
            <a:endParaRPr lang="sr-Latn-B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315345" y="1369291"/>
            <a:ext cx="1012863" cy="2181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050" dirty="0" smtClean="0">
                <a:solidFill>
                  <a:schemeClr val="tx1"/>
                </a:solidFill>
              </a:rPr>
              <a:t>Zemlja A</a:t>
            </a:r>
            <a:endParaRPr lang="en-GB" sz="105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41201" y="3323535"/>
            <a:ext cx="1012863" cy="2181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050" dirty="0" smtClean="0">
                <a:solidFill>
                  <a:schemeClr val="tx1"/>
                </a:solidFill>
              </a:rPr>
              <a:t>Zemlja B</a:t>
            </a:r>
            <a:endParaRPr lang="en-GB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679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985163" y="237985"/>
            <a:ext cx="2862680" cy="522807"/>
          </a:xfrm>
          <a:prstGeom prst="horizontalScroll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4. Leontijev paradoks</a:t>
            </a:r>
            <a:endParaRPr lang="en-GB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67471" y="957870"/>
            <a:ext cx="8480372" cy="11602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800" b="1" dirty="0" smtClean="0">
                <a:solidFill>
                  <a:srgbClr val="CC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Leontijev paradoks:</a:t>
            </a:r>
          </a:p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Dodatni doprinos teoriji komparativnih prednosti. Tvrdnja da SAD izvozi porizvode radnointezivne proizvodnje (iako imaju nedostatak radne snage), a uvoze kapitalno intezivne proizvode (iako obiluju kapitalom).</a:t>
            </a:r>
          </a:p>
          <a:p>
            <a:endParaRPr lang="sr-Latn-BA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20520" y="3405062"/>
            <a:ext cx="8480372" cy="1114577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druge strane, prema HO teorije opšte ravnoteže, SAD bi morao da izvozi proizvode u čijoj proizvodnji učestvuje više raspoloživi faktor proizvodnje – kapital, a uvoze proizvode u kojima je učešće oskudnog faktora proizvodanje za SAD (radno intezivne proizvode).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82594" y="2245489"/>
            <a:ext cx="3179293" cy="913172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Leontijeva </a:t>
            </a:r>
          </a:p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input-output analiza</a:t>
            </a:r>
          </a:p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1947.godine: 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727" y="2461219"/>
            <a:ext cx="559978" cy="35617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823901" y="2415395"/>
            <a:ext cx="1172971" cy="3360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Uvoz SAD </a:t>
            </a: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817106" y="2807747"/>
            <a:ext cx="1172971" cy="3360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Izvoz  SAD </a:t>
            </a: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099007" y="2429201"/>
            <a:ext cx="715832" cy="3962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dirty="0" smtClean="0"/>
              <a:t>30%</a:t>
            </a:r>
            <a:endParaRPr lang="en-GB" sz="1400" dirty="0"/>
          </a:p>
        </p:txBody>
      </p:sp>
      <p:sp>
        <p:nvSpPr>
          <p:cNvPr id="12" name="Striped Right Arrow 11"/>
          <p:cNvSpPr/>
          <p:nvPr/>
        </p:nvSpPr>
        <p:spPr>
          <a:xfrm>
            <a:off x="3419346" y="2254505"/>
            <a:ext cx="332556" cy="799010"/>
          </a:xfrm>
          <a:prstGeom prst="stripedRightArrow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5814840" y="2292880"/>
            <a:ext cx="2941234" cy="8878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Uvoz SAD sadrži 30% više kapitala po radniku, u odnosu na učešće kapitala u izvoznim proizvodima SAD </a:t>
            </a: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75702" y="4636150"/>
            <a:ext cx="8480372" cy="678345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Lentijev paradoks ne potvrđuje HO teoriju (međunarodna razmjena se bazira na proizvodnji obilnijeg – jeftinijeg faktora proizvodnje). 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020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985163" y="237985"/>
            <a:ext cx="2862680" cy="522807"/>
          </a:xfrm>
          <a:prstGeom prst="horizontalScroll">
            <a:avLst/>
          </a:prstGeom>
          <a:solidFill>
            <a:srgbClr val="CC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4. Leontijev paradoks</a:t>
            </a:r>
            <a:endParaRPr lang="en-GB" b="1" dirty="0"/>
          </a:p>
        </p:txBody>
      </p:sp>
      <p:sp>
        <p:nvSpPr>
          <p:cNvPr id="5" name="Rounded Rectangle 4"/>
          <p:cNvSpPr/>
          <p:nvPr/>
        </p:nvSpPr>
        <p:spPr>
          <a:xfrm>
            <a:off x="176178" y="1440872"/>
            <a:ext cx="8671665" cy="195811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sr-Latn-BA" u="sng" dirty="0" smtClean="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sr-Latn-B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Izbor godine </a:t>
            </a: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koja ne može biti tipična za donošenje zaključaka (uzimana poslijeratna godina u kojoj nisu bili ustanovljeni slobodni tokovi međunarodne razmjene)</a:t>
            </a:r>
          </a:p>
          <a:p>
            <a:pPr marL="342900" indent="-342900" algn="just">
              <a:buAutoNum type="arabicPeriod"/>
            </a:pP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Leontijev nije uzimao u obzir činjenicu </a:t>
            </a:r>
            <a:r>
              <a:rPr lang="sr-Latn-B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rad sadrži kapital u vidu uloženih sredstava u obrazovanje</a:t>
            </a:r>
          </a:p>
          <a:p>
            <a:pPr marL="342900" indent="-342900" algn="just">
              <a:buAutoNum type="arabicPeriod"/>
            </a:pP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Uzimao je </a:t>
            </a:r>
            <a:r>
              <a:rPr lang="sr-Latn-B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prosječno učešće faktora proizvodnje </a:t>
            </a: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ukupnom uvozu i izvozu SAD, a </a:t>
            </a:r>
            <a:r>
              <a:rPr lang="sr-Latn-B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učešće faktora proizvodnje u pojedinačno ostvarenom uvozu ili izvozu</a:t>
            </a:r>
            <a:r>
              <a:rPr lang="sr-Latn-BA" dirty="0" smtClean="0">
                <a:solidFill>
                  <a:schemeClr val="tx1"/>
                </a:solidFill>
              </a:rPr>
              <a:t>. 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0116" y="988216"/>
            <a:ext cx="4395822" cy="3360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solidFill>
                  <a:srgbClr val="CC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Nedostaci(kritike) Leontijevog paradoksa</a:t>
            </a: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GB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425407" y="3515569"/>
            <a:ext cx="1144775" cy="437595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rgbClr val="CC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b="1" dirty="0" smtClean="0"/>
              <a:t>1951.</a:t>
            </a:r>
            <a:endParaRPr lang="en-GB" sz="1400" b="1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764144" y="3602182"/>
            <a:ext cx="7036747" cy="701963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Lentijev je 1951.godine ponovio analizu, u cilju opovrgavanja kritika svoje teorije. 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Striped Right Arrow 8"/>
          <p:cNvSpPr/>
          <p:nvPr/>
        </p:nvSpPr>
        <p:spPr>
          <a:xfrm rot="5400000">
            <a:off x="776554" y="3944626"/>
            <a:ext cx="456067" cy="650897"/>
          </a:xfrm>
          <a:prstGeom prst="stripedRightArrow">
            <a:avLst/>
          </a:prstGeom>
          <a:solidFill>
            <a:srgbClr val="CC99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323960" y="4696691"/>
            <a:ext cx="1606592" cy="80818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Leontijev je </a:t>
            </a:r>
            <a:r>
              <a:rPr lang="sr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potvrdio</a:t>
            </a: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svoj paradoks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323633" y="4511964"/>
            <a:ext cx="6524210" cy="5588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C99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Prosječno učešće rada u uvoznim proizvodima veće za 6% u odnosu na učešće kapitala po radniku u iz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323633" y="5137726"/>
            <a:ext cx="6524210" cy="165100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CC99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Neuključivanje kapitala u obrazovanju kvalifikovane radne snage – po L.radna snaga nije oskudan faktor proizvodnje u SAD. Produktivnost radne snage u SAD je 3x veća  odnosu na prosječnu produktivnost radne snage u svijetu (1sat rada u SAD = 3sata rada u ostalom dijelu svijeta→SAD ne oskudjeva r.snagom. </a:t>
            </a:r>
          </a:p>
        </p:txBody>
      </p:sp>
      <p:sp>
        <p:nvSpPr>
          <p:cNvPr id="16" name="Bent Arrow 15"/>
          <p:cNvSpPr/>
          <p:nvPr/>
        </p:nvSpPr>
        <p:spPr>
          <a:xfrm flipV="1">
            <a:off x="1062601" y="5576989"/>
            <a:ext cx="1135653" cy="592901"/>
          </a:xfrm>
          <a:prstGeom prst="bentArrow">
            <a:avLst/>
          </a:prstGeom>
          <a:solidFill>
            <a:srgbClr val="CC99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Striped Right Arrow 16"/>
          <p:cNvSpPr/>
          <p:nvPr/>
        </p:nvSpPr>
        <p:spPr>
          <a:xfrm>
            <a:off x="1977495" y="4671826"/>
            <a:ext cx="299195" cy="350981"/>
          </a:xfrm>
          <a:prstGeom prst="stripedRightArrow">
            <a:avLst/>
          </a:prstGeom>
          <a:solidFill>
            <a:srgbClr val="CC99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1063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985163" y="237985"/>
            <a:ext cx="2862680" cy="522807"/>
          </a:xfrm>
          <a:prstGeom prst="horizontalScroll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5. Linderov doprinos</a:t>
            </a:r>
            <a:endParaRPr lang="en-GB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05752" y="977460"/>
            <a:ext cx="8480372" cy="12669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800" b="1" dirty="0" smtClean="0"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S.Linder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dao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doprinos HO teoriji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uvodeći element </a:t>
            </a:r>
            <a:r>
              <a:rPr lang="sr-Latn-BA" sz="1800" b="1" dirty="0" smtClean="0">
                <a:solidFill>
                  <a:srgbClr val="CC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tražnje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jer teorija opšte ravnoteže prioritetan značaj u međunarodnoj razmjeni daje elementu </a:t>
            </a:r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ponude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(posmatrajući međunarodnu razmjenu kroz kroz karakteristike proizvodnih funkcija zemalja u razmjeni).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44033" y="3416801"/>
            <a:ext cx="8442091" cy="27494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Linderu troškovi proizvodnje nisu od priorietnog značajau međunarodnoj razmjeni. 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23960" y="2564563"/>
            <a:ext cx="1348510" cy="439978"/>
          </a:xfrm>
          <a:prstGeom prst="ellipse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Tražnja </a:t>
            </a:r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65014" y="2383713"/>
            <a:ext cx="6821110" cy="893811"/>
          </a:xfrm>
          <a:prstGeom prst="rect">
            <a:avLst/>
          </a:prstGeom>
          <a:solidFill>
            <a:schemeClr val="bg1"/>
          </a:solidFill>
          <a:ln w="28575">
            <a:solidFill>
              <a:srgbClr val="CC99FF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Daje stimulans proizvodnji, a time i ponudi  jedne zemlje na međunarodnoj razmjeni. Ako se domaća tražnja dvije zemlje ≠, veće su potencijalne mogućnosti međunarodne razmjene. 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1763688" y="2383713"/>
            <a:ext cx="210108" cy="7542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44033" y="3866954"/>
            <a:ext cx="8442091" cy="10747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Linder  prihvata  teorije opte ravnoteže (međunarodnu razmjenu kao posljedicu obimnosti faktora proizvodnje) samo kod primarnih proizvoda. </a:t>
            </a:r>
          </a:p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njemu, razmjena industrijskih proizvoda na međunarodnom tržištu zavisi od faktora čiji osnovni kvalitet nije raspoloživost nego:</a:t>
            </a:r>
          </a:p>
          <a:p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918691" y="5098386"/>
            <a:ext cx="5929152" cy="130810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CC99FF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AutoNum type="arabicPeriod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Tehnološki razvoj i tehnička opremljenost </a:t>
            </a:r>
          </a:p>
          <a:p>
            <a:pPr marL="342900" indent="-342900">
              <a:buAutoNum type="arabicPeriod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Ekonomija obima </a:t>
            </a:r>
          </a:p>
          <a:p>
            <a:pPr marL="342900" indent="-342900">
              <a:buAutoNum type="arabicPeriod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Marketinški pristup</a:t>
            </a:r>
          </a:p>
          <a:p>
            <a:pPr marL="342900" indent="-342900">
              <a:buAutoNum type="arabicPeriod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Drugi faktori koji opredjeljuju tražnju proizvoda....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17237" y="5158465"/>
            <a:ext cx="1893455" cy="1187943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Faktori koji utiču na međunarodnu razmjenu prema Linderu </a:t>
            </a:r>
            <a:endParaRPr lang="en-GB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2522691" y="5158465"/>
            <a:ext cx="294399" cy="1031156"/>
          </a:xfrm>
          <a:prstGeom prst="rightArrow">
            <a:avLst/>
          </a:prstGeom>
          <a:solidFill>
            <a:schemeClr val="bg1">
              <a:lumMod val="75000"/>
            </a:schemeClr>
          </a:solidFill>
          <a:ln w="19050">
            <a:solidFill>
              <a:srgbClr val="CC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080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985163" y="237985"/>
            <a:ext cx="2862680" cy="522807"/>
          </a:xfrm>
          <a:prstGeom prst="horizontalScroll">
            <a:avLst/>
          </a:prstGeom>
          <a:solidFill>
            <a:srgbClr val="CC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5. Linderov doprinos</a:t>
            </a:r>
            <a:endParaRPr lang="en-GB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3960" y="1080001"/>
            <a:ext cx="8442091" cy="17647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Linderu: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Međunarodna razmjena je </a:t>
            </a:r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posljedica sličnosti u ukusima i potrebam potrošača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Veći nivo razvijenosti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mjeren učešćem vanjske trgovine u nacionalnom dohodku, preptostavlja </a:t>
            </a:r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veću tražnju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ovih zemalja na međunarodnom tržištu.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Razvijene industrijske zemlje imaju veće učešće u međunarodnoj razmjeni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Veći dio međunarodne razmjene čini razmjene razvijenih zemalja međusobno.  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241261104"/>
              </p:ext>
            </p:extLst>
          </p:nvPr>
        </p:nvGraphicFramePr>
        <p:xfrm>
          <a:off x="323960" y="3465945"/>
          <a:ext cx="8276821" cy="22236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rved Up Arrow 6"/>
          <p:cNvSpPr/>
          <p:nvPr/>
        </p:nvSpPr>
        <p:spPr>
          <a:xfrm>
            <a:off x="2789381" y="5421745"/>
            <a:ext cx="1154546" cy="53570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Curved Up Arrow 7"/>
          <p:cNvSpPr/>
          <p:nvPr/>
        </p:nvSpPr>
        <p:spPr>
          <a:xfrm>
            <a:off x="5657273" y="4964936"/>
            <a:ext cx="1154546" cy="53570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561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02286" y="237985"/>
            <a:ext cx="8949349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264775" y="258572"/>
            <a:ext cx="3693952" cy="522807"/>
          </a:xfrm>
          <a:prstGeom prst="horizontalScroll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6. T.životnog ciklusa proizvoda </a:t>
            </a:r>
            <a:endParaRPr lang="en-GB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7776" y="1707168"/>
            <a:ext cx="8598367" cy="11829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Vernon</a:t>
            </a:r>
            <a:r>
              <a:rPr lang="sr-Latn-BA" sz="1800" dirty="0" smtClean="0">
                <a:solidFill>
                  <a:srgbClr val="FB17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(Raymond Vernon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zastupnik liberalističkog koncepta slobodne trgovine, i pripada grupi neoklasičara (zagovornika komparativnih prednosti D.Rikarada). </a:t>
            </a:r>
          </a:p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Vernon </a:t>
            </a:r>
            <a:r>
              <a:rPr lang="sr-Latn-BA" sz="1800" dirty="0" smtClean="0">
                <a:solidFill>
                  <a:srgbClr val="FB17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opravdava ekonomsku opravdanost međunarodne razmjene u svim fazama proizvodnje,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bez potrebe zaštite proizvodnje u bilo kojoj fazi razvoja proizvoda. </a:t>
            </a:r>
          </a:p>
          <a:p>
            <a:endParaRPr lang="sr-Latn-BA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77776" y="3064008"/>
            <a:ext cx="1781933" cy="705110"/>
          </a:xfrm>
          <a:prstGeom prst="ellipse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Tehnološki razvoj  </a:t>
            </a:r>
            <a:endParaRPr lang="en-GB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77776" y="955311"/>
            <a:ext cx="8598367" cy="5779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Teorija životnog ciklusa</a:t>
            </a: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(R.Vernon) – definiše </a:t>
            </a:r>
            <a:r>
              <a:rPr lang="sr-Latn-BA" sz="1800" dirty="0" smtClean="0">
                <a:solidFill>
                  <a:srgbClr val="FB17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životni ciklus proizvoda </a:t>
            </a:r>
            <a:r>
              <a:rPr lang="sr-Latn-BA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 aspekta </a:t>
            </a:r>
            <a:r>
              <a:rPr lang="sr-Latn-BA" sz="1800" dirty="0" smtClean="0">
                <a:solidFill>
                  <a:srgbClr val="FB17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sposobnosti posmatranog proizvoda da učestvuje u međunarodnoj razmjeni</a:t>
            </a: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401812" y="3191193"/>
            <a:ext cx="6474332" cy="5779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 </a:t>
            </a:r>
            <a:r>
              <a:rPr lang="sr-Latn-BA" sz="1800" dirty="0" smtClean="0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faktor komparativne pr</a:t>
            </a: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ednosti daje komparativnu prednost u međunarodnoj razmjeni, zemljama na </a:t>
            </a:r>
            <a:r>
              <a:rPr lang="sr-Latn-BA" sz="1800" dirty="0" smtClean="0">
                <a:solidFill>
                  <a:srgbClr val="FF66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višem</a:t>
            </a: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tehnološkom nivou. </a:t>
            </a:r>
            <a:endParaRPr lang="sr-Latn-BA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Left Arrow 8"/>
          <p:cNvSpPr/>
          <p:nvPr/>
        </p:nvSpPr>
        <p:spPr>
          <a:xfrm flipH="1">
            <a:off x="2087776" y="3191193"/>
            <a:ext cx="314036" cy="51258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286327" y="4304145"/>
            <a:ext cx="1644073" cy="56341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Razvijene zemlje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68540" y="5402591"/>
            <a:ext cx="1644073" cy="933554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Manje </a:t>
            </a:r>
          </a:p>
          <a:p>
            <a:pPr algn="ctr"/>
            <a:r>
              <a:rPr lang="sr-Latn-BA" dirty="0" smtClean="0">
                <a:solidFill>
                  <a:schemeClr val="tx1"/>
                </a:solidFill>
              </a:rPr>
              <a:t>Razvijene zemlje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204490" y="4071065"/>
            <a:ext cx="6671653" cy="115591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Odnosno zemlje na višem nivou tehnološkog razvoja,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imaju prednosti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vidu proizvodnje produktivnijeg, jeftinijeg, savremenijeg, i kvalitetnijeg proizvoda sa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kojim se mogu ostvariti komparativne prednosti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odnosu na druge (nerazvijene ) zemlje. 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204489" y="5402591"/>
            <a:ext cx="6671653" cy="115591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Nerazvijene i zaostale u razvoju,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nemaju vremensku i finansijsku mogućnost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dostignu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nivo tehnološkog razvoja razvijenih zemalja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(zahvaljujući niskom stepenu razvoja nisu u mogućnosti da izdvoje fin.sredstva za razvoj tehnologije). 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Left Arrow 13"/>
          <p:cNvSpPr/>
          <p:nvPr/>
        </p:nvSpPr>
        <p:spPr>
          <a:xfrm flipH="1">
            <a:off x="1956608" y="4329560"/>
            <a:ext cx="314036" cy="512589"/>
          </a:xfrm>
          <a:prstGeom prst="leftArrow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eft Arrow 14"/>
          <p:cNvSpPr/>
          <p:nvPr/>
        </p:nvSpPr>
        <p:spPr>
          <a:xfrm flipH="1">
            <a:off x="1956608" y="5615025"/>
            <a:ext cx="314036" cy="512589"/>
          </a:xfrm>
          <a:prstGeom prst="leftArrow">
            <a:avLst/>
          </a:prstGeom>
          <a:solidFill>
            <a:srgbClr val="C00000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8211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02286" y="237985"/>
            <a:ext cx="8949349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264775" y="258572"/>
            <a:ext cx="3693952" cy="522807"/>
          </a:xfrm>
          <a:prstGeom prst="horizontalScroll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6. T.životnog ciklusa proizvoda </a:t>
            </a:r>
            <a:endParaRPr lang="en-GB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7776" y="955311"/>
            <a:ext cx="8598367" cy="5779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Teoriji životnog ciklusa,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svakoj fazi razvoja proizvoda ≠ je mogućnost konkurentskog učešća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ovog proizvoda na međunarodnoj razmjeni. </a:t>
            </a:r>
          </a:p>
          <a:p>
            <a:endParaRPr lang="sr-Latn-BA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14722" y="1863279"/>
            <a:ext cx="599679" cy="334974"/>
          </a:xfrm>
          <a:prstGeom prst="ellipse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1.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983672" y="1729165"/>
            <a:ext cx="1644073" cy="563419"/>
          </a:xfrm>
          <a:prstGeom prst="round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Faza stvaranja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83672" y="3479380"/>
            <a:ext cx="1644073" cy="563419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Faza sazrijevanja 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14401" y="5370165"/>
            <a:ext cx="1644073" cy="789785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Faza standardnog proizvoda 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14722" y="3525619"/>
            <a:ext cx="599679" cy="334974"/>
          </a:xfrm>
          <a:prstGeom prst="ellipse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2.</a:t>
            </a:r>
            <a:endParaRPr lang="en-GB" dirty="0"/>
          </a:p>
        </p:txBody>
      </p:sp>
      <p:sp>
        <p:nvSpPr>
          <p:cNvPr id="11" name="Oval 10"/>
          <p:cNvSpPr/>
          <p:nvPr/>
        </p:nvSpPr>
        <p:spPr>
          <a:xfrm>
            <a:off x="277776" y="5597570"/>
            <a:ext cx="599679" cy="334974"/>
          </a:xfrm>
          <a:prstGeom prst="ellipse">
            <a:avLst/>
          </a:prstGeom>
          <a:solidFill>
            <a:srgbClr val="FF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3.</a:t>
            </a:r>
            <a:endParaRPr lang="en-GB" dirty="0"/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697016" y="1620297"/>
            <a:ext cx="6179127" cy="1344575"/>
          </a:xfrm>
          <a:prstGeom prst="rect">
            <a:avLst/>
          </a:prstGeom>
          <a:solidFill>
            <a:schemeClr val="bg1"/>
          </a:solidFill>
          <a:ln>
            <a:solidFill>
              <a:srgbClr val="FF66CC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Faza stvaranja novog proizvoda odvija se uglavnom na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domaćem tržištu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gdje je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potreban kvalifikovan, visokostručni rad 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marketinški kontakt između proizvođača i potrošača. Visokokvalifikovan stručan rad uglavnom imaju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razvijene zemlje. </a:t>
            </a:r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697016" y="3051933"/>
            <a:ext cx="6179127" cy="2439028"/>
          </a:xfrm>
          <a:prstGeom prst="rect">
            <a:avLst/>
          </a:prstGeom>
          <a:solidFill>
            <a:schemeClr val="bg1"/>
          </a:solidFill>
          <a:ln>
            <a:solidFill>
              <a:srgbClr val="FF66CC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Faza sazrijevanja – podrazumjeva standardizaciju proizvoda. Uslijed sve veće tražnje, čak i van zemlje proizvodđala,  slijedi  razvoj masovne proizvodnje radi korištenja efekta ekonomije obima. Tražnja se javlja uglavnom u zemljama koje imaju približno isti nivo razvoja i slične ukuse potrošača.</a:t>
            </a:r>
          </a:p>
          <a:p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Moguće organizovanje proizvodnje ili dijela proizvodnje na drugu lokaciju (npr. proizvod stvoren u zemlji A, a proizvodni se u zemlji B, i/Ili izvozi se u zemlju C). Proizvodanja se organizuje prema teoriji komparativne prednosti.  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2697015" y="5524522"/>
            <a:ext cx="6179127" cy="1199551"/>
          </a:xfrm>
          <a:prstGeom prst="rect">
            <a:avLst/>
          </a:prstGeom>
          <a:solidFill>
            <a:schemeClr val="bg1"/>
          </a:solidFill>
          <a:ln>
            <a:solidFill>
              <a:srgbClr val="FF66CC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Faza u kojoj se proizvođač otjenitše na najniže troškove proizvodnje. Za radno intezivne proizvode →proizvodnja se organizuje u slabo  razvijenim zemljama. Zemlja čak može postati uvoznik proizvoda koji je sama razvila. </a:t>
            </a:r>
            <a:endParaRPr lang="sr-Latn-BA" sz="1800" b="1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2314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19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02286" y="237985"/>
            <a:ext cx="8949349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514109" y="258572"/>
            <a:ext cx="3444618" cy="522807"/>
          </a:xfrm>
          <a:prstGeom prst="horizontalScroll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7. MMR u uslovima monopola</a:t>
            </a:r>
            <a:endParaRPr lang="en-GB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5507" y="959928"/>
            <a:ext cx="8442091" cy="951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Suština teorija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koje predstavljaju 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varijante teorije komparativnih prednosti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jeste u </a:t>
            </a:r>
            <a:r>
              <a:rPr lang="sr-Latn-BA" sz="18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liberalističkim postavkama međunarodne razmjene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 pretpostavku </a:t>
            </a:r>
            <a:r>
              <a:rPr lang="sr-Latn-BA" sz="1800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perfektnog  tržišta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uključivanja u analizu </a:t>
            </a:r>
            <a:r>
              <a:rPr lang="sr-Latn-BA" sz="18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realnog postojanja oligopola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odnosno </a:t>
            </a:r>
            <a:r>
              <a:rPr lang="sr-Latn-BA" sz="18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monopola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02067" y="2825017"/>
            <a:ext cx="4174893" cy="25729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modelu dejstva </a:t>
            </a:r>
            <a:r>
              <a:rPr lang="sr-Latn-BA" sz="18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oligopola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 pp postojanja više zemalja u međunarodnoj razmjeni koje su jednake veličine (identične  u svojim proizvodnim funkcijama), </a:t>
            </a:r>
            <a:r>
              <a:rPr lang="sr-Latn-BA" sz="1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postojeći oligopoli suočavaju se s prisutnom konkurencijom 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sr-Latn-BA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prisiljeni su na snižavanje troškova proizvodnje i cijena na međunarodnom tržištu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što je </a:t>
            </a:r>
            <a:r>
              <a:rPr lang="sr-Latn-BA" sz="1800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korisno za sve učesnice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razmjeni.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800623" y="2229926"/>
            <a:ext cx="3936975" cy="31641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Povećanje korisnosti od međ.razmjene potiče od povećanja veličine tržišta, sa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efektima u vidu efekata obima proizvodnje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 ostalih efekata čije je dejstvo proporcionalno veličini tržišta. Među zemljama ≠veličine postoji potreba za međunarodnom razmjenom.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Ukupna koristi od ↑ obima razmjene se povećava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ali ona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neće biti jednako raspoređena na na sve zemlje učesnice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međunarodnoj razmjeni.   </a:t>
            </a:r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51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75896" y="2050917"/>
            <a:ext cx="7878330" cy="44529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teorije u međunarodnoj trgovini </a:t>
            </a:r>
          </a:p>
          <a:p>
            <a:endParaRPr lang="sr-Latn-B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50938" y="197993"/>
            <a:ext cx="8510192" cy="88076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r-Latn-BA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ekonomski odnosi </a:t>
            </a:r>
            <a:endParaRPr lang="en-GB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00953" y="1189917"/>
            <a:ext cx="8428216" cy="10533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sr-Latn-B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endParaRPr lang="sr-Latn-BA" sz="32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</a:t>
            </a: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839931" y="6269940"/>
            <a:ext cx="3121458" cy="536261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Dragana-Vujičić Stefanović, </a:t>
            </a:r>
          </a:p>
          <a:p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53" y="1144176"/>
            <a:ext cx="1756813" cy="993854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431530" y="2329372"/>
            <a:ext cx="7201917" cy="270892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Tausigova teorija </a:t>
            </a:r>
            <a:endParaRPr lang="sr-Latn-B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Teorija troškova supstitucije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Teorija opšte ravnoteže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Leontijeve paradoks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Linederov doprinos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Teorija životnog ciklusa proizvoda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međunarodne razmjene u uslovima monopola  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39713" y="5116718"/>
            <a:ext cx="7878330" cy="44529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Protekcionističke koncepcije   </a:t>
            </a:r>
          </a:p>
          <a:p>
            <a:endParaRPr lang="sr-Latn-B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526234" y="5420986"/>
            <a:ext cx="7201917" cy="46626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Kejnzov model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Međ.ekonomija i spoljnotrgovinski multiplikator  </a:t>
            </a:r>
            <a:endParaRPr lang="sr-Latn-B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48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20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02286" y="237985"/>
            <a:ext cx="8949349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514109" y="258572"/>
            <a:ext cx="3444618" cy="522807"/>
          </a:xfrm>
          <a:prstGeom prst="horizontalScroll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7. MMR u uslovima monopola</a:t>
            </a:r>
            <a:endParaRPr lang="en-GB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5507" y="959928"/>
            <a:ext cx="8442091" cy="11551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dejstva monopola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prema teoriji monopola u slučaju postojanja monopola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manja zemlja kao uvoznik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monopolizovanog proizvoda će imati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veću korist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međunarodne razmjene, dok će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veća zemlja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kao uvoznik monopolozivanog proizvoda imati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štetu od međunarodne razmjene. </a:t>
            </a:r>
          </a:p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Efekat gubitka zemlje, velike po broju potrošača koriguje se + efektima u ↓ troškova proizvodnje, zbog mogućnosti korištenja efekata obima proizvodnje uslijed velike tražnje u velikoj zemlji.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Ukupan efekat međunarodne razmjene na međunarodnom tržištu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uslvima oligopola dakle zavisi od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veličine marginalnih prinosa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odnosno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marginalnih troškova koji je proizvoda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koji je predmet oligopola. </a:t>
            </a:r>
          </a:p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 Helpman i Krugman u teoriji monopola uključuju 3 faktora: </a:t>
            </a:r>
          </a:p>
          <a:p>
            <a:endParaRPr lang="sr-Latn-BA" sz="1800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8764" y="3897745"/>
            <a:ext cx="3352800" cy="498764"/>
          </a:xfrm>
          <a:prstGeom prst="round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dirty="0" smtClean="0"/>
              <a:t>1. Veličina marginalnih troškova proizvodnje pojedinih proizvoda </a:t>
            </a:r>
            <a:endParaRPr lang="en-GB" sz="1400" dirty="0"/>
          </a:p>
        </p:txBody>
      </p:sp>
      <p:sp>
        <p:nvSpPr>
          <p:cNvPr id="7" name="Rounded Rectangle 6"/>
          <p:cNvSpPr/>
          <p:nvPr/>
        </p:nvSpPr>
        <p:spPr>
          <a:xfrm>
            <a:off x="563389" y="5333906"/>
            <a:ext cx="2193635" cy="498764"/>
          </a:xfrm>
          <a:prstGeom prst="round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dirty="0"/>
              <a:t>2</a:t>
            </a:r>
            <a:r>
              <a:rPr lang="sr-Latn-BA" sz="1400" dirty="0" smtClean="0"/>
              <a:t>. Veličina tržišta</a:t>
            </a:r>
            <a:endParaRPr lang="en-GB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563389" y="4541935"/>
            <a:ext cx="3288175" cy="646545"/>
          </a:xfrm>
          <a:prstGeom prst="roundRect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dirty="0" smtClean="0"/>
              <a:t>3. Broj učesnika u međunarodnoj razmjeni koji nude određeni proizvod. </a:t>
            </a:r>
            <a:endParaRPr lang="en-GB" sz="14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453716" y="4724901"/>
            <a:ext cx="4470398" cy="19806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Klasične teorije</a:t>
            </a: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međunarodne trgovine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bazi komparativnih prednosti </a:t>
            </a: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primjenjive u slučaju postojanja monopola</a:t>
            </a: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samo uz pretpostavku takvih proizvodnih funkcija, po kojima su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marginalnih troškovi </a:t>
            </a: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odnosno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marginalni prinosi </a:t>
            </a: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proizvodnje različitih učesnika u međunarodnoj razmjeni </a:t>
            </a: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identični</a:t>
            </a: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61762" y="6019566"/>
            <a:ext cx="3769186" cy="669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„Teorija perfektne monopolističke konkurencije“ (K. Lancaster). </a:t>
            </a:r>
            <a:endParaRPr lang="sr-Latn-B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8651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21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50938" y="197993"/>
            <a:ext cx="8510192" cy="88076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r-Latn-BA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ekonomski odnosi </a:t>
            </a:r>
            <a:endParaRPr lang="en-GB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66869" y="3063341"/>
            <a:ext cx="8428216" cy="10533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Vježbe </a:t>
            </a:r>
          </a:p>
          <a:p>
            <a:r>
              <a:rPr lang="sr-Latn-BA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</a:t>
            </a: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839931" y="6269940"/>
            <a:ext cx="3121458" cy="536261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Dragana-Vujičić Stefanović, </a:t>
            </a:r>
          </a:p>
          <a:p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06" y="2940687"/>
            <a:ext cx="1756813" cy="993854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466869" y="4193082"/>
            <a:ext cx="7878330" cy="44529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Protekcionističke koncepcije   </a:t>
            </a:r>
          </a:p>
          <a:p>
            <a:endParaRPr lang="sr-Latn-B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59213" y="4633818"/>
            <a:ext cx="7201917" cy="46626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Kejnzov model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Međ.ekonomija i spoljnotrgovinski multiplikator  </a:t>
            </a:r>
            <a:endParaRPr lang="sr-Latn-B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70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22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76178" y="237985"/>
            <a:ext cx="8792332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Protekcionističke koncepcije u teoriji međunarodnih ekonomskih odnosa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5507" y="959928"/>
            <a:ext cx="8442091" cy="11551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Poslije Prvog svjetskog rata javlja se potreba u industrijski razvijenim zemljama (kapitalističkim zemljama) da zaštite nacionalne ekonomije, posebno u novonastalim industrijskim zemljama kao što je bila SAD.  </a:t>
            </a:r>
            <a:endParaRPr lang="sr-Latn-B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5506" y="2293676"/>
            <a:ext cx="8442091" cy="11551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Protekcionizam se prvi put javlja u SAD, u stavu ministra finansija SAD (Aleksandra Hamiltona), koji je zagovarao zaštitu mlade industije SAD u odnosu na visokorazvijenu industriju V.Britanije. </a:t>
            </a:r>
            <a:endParaRPr lang="sr-Latn-B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95506" y="3627424"/>
            <a:ext cx="2530822" cy="2779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Njemački ekonomista Fridrih List (Friedrich List) je bio stava da sve zemlje prolaze kroz ≠ faze razvoja, i da uvijek postoji opravdan razlog da se u određenom stepenu razvoja zaštiti određena grana industrije. </a:t>
            </a:r>
            <a:endParaRPr lang="sr-Latn-B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131127" y="3731492"/>
            <a:ext cx="4313382" cy="369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1. Koje grane industrije treba zaštititi?</a:t>
            </a:r>
            <a:endParaRPr lang="en-GB" dirty="0"/>
          </a:p>
        </p:txBody>
      </p:sp>
      <p:sp>
        <p:nvSpPr>
          <p:cNvPr id="8" name="Rounded Rectangle 7"/>
          <p:cNvSpPr/>
          <p:nvPr/>
        </p:nvSpPr>
        <p:spPr>
          <a:xfrm>
            <a:off x="3131127" y="4776445"/>
            <a:ext cx="4313382" cy="369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2. Koja stopa zaštite je optimalna?</a:t>
            </a:r>
            <a:endParaRPr lang="en-GB" dirty="0"/>
          </a:p>
        </p:txBody>
      </p:sp>
      <p:sp>
        <p:nvSpPr>
          <p:cNvPr id="9" name="Rounded Rectangle 8"/>
          <p:cNvSpPr/>
          <p:nvPr/>
        </p:nvSpPr>
        <p:spPr>
          <a:xfrm>
            <a:off x="3131127" y="5806659"/>
            <a:ext cx="4313382" cy="369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/>
              <a:t>3</a:t>
            </a:r>
            <a:r>
              <a:rPr lang="sr-Latn-BA" dirty="0" smtClean="0"/>
              <a:t>. Na koji rok je zaštita opravdana? 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3893127" y="4131376"/>
            <a:ext cx="4918364" cy="5329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BA" dirty="0" smtClean="0">
                <a:solidFill>
                  <a:schemeClr val="tx1"/>
                </a:solidFill>
              </a:rPr>
              <a:t>Zavisno od prirodnih bogatstava i nacionalni prioriteta zemlje.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Bent Arrow 10"/>
          <p:cNvSpPr/>
          <p:nvPr/>
        </p:nvSpPr>
        <p:spPr>
          <a:xfrm flipV="1">
            <a:off x="3260435" y="4136616"/>
            <a:ext cx="632691" cy="458053"/>
          </a:xfrm>
          <a:prstGeom prst="ben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893126" y="5195509"/>
            <a:ext cx="4918364" cy="5329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BA" dirty="0">
                <a:solidFill>
                  <a:schemeClr val="tx1"/>
                </a:solidFill>
              </a:rPr>
              <a:t>d</a:t>
            </a:r>
            <a:r>
              <a:rPr lang="sr-Latn-BA" dirty="0" smtClean="0">
                <a:solidFill>
                  <a:schemeClr val="tx1"/>
                </a:solidFill>
              </a:rPr>
              <a:t>o 20..30 godina....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893126" y="6265890"/>
            <a:ext cx="4918364" cy="5329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BA" dirty="0">
                <a:solidFill>
                  <a:schemeClr val="tx1"/>
                </a:solidFill>
              </a:rPr>
              <a:t>d</a:t>
            </a:r>
            <a:r>
              <a:rPr lang="sr-Latn-BA" dirty="0" smtClean="0">
                <a:solidFill>
                  <a:schemeClr val="tx1"/>
                </a:solidFill>
              </a:rPr>
              <a:t>o 25% vrijednosti proizvedene robe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581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23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76178" y="237985"/>
            <a:ext cx="8792332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Kejnzov model ekonomskog rasta nacionalne ekonomije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Vertical Scroll 3"/>
          <p:cNvSpPr/>
          <p:nvPr/>
        </p:nvSpPr>
        <p:spPr>
          <a:xfrm>
            <a:off x="176178" y="869291"/>
            <a:ext cx="2954949" cy="868218"/>
          </a:xfrm>
          <a:prstGeom prst="vertic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Džon Mejnard Kejnz (John Meynard Keynes)  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3519054" y="849693"/>
            <a:ext cx="5329382" cy="895928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Najznačajniji zagovornik protekcionističkih mjera u cilju očuvanja opšte ekonomske ravnoteže jedne nacionalne države.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131126" y="1317790"/>
            <a:ext cx="387928" cy="46181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96960" y="1786719"/>
            <a:ext cx="8672258" cy="8648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Povećanje investicija ima za posljedicu povećanje dohodka, zaposlenosti i potrošnje.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Ukupni efekti investicija zavise od različitih sklonosti koje su prisutne na domaćem tržištu(tkz.“bazni elementi Kejnzove analize“): </a:t>
            </a:r>
            <a:endParaRPr lang="sr-Latn-BA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63579" y="2704204"/>
            <a:ext cx="2780145" cy="3694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Sklonost ka potrošnji </a:t>
            </a:r>
            <a:endParaRPr lang="en-GB" dirty="0"/>
          </a:p>
        </p:txBody>
      </p:sp>
      <p:sp>
        <p:nvSpPr>
          <p:cNvPr id="10" name="Rounded Rectangle 9"/>
          <p:cNvSpPr/>
          <p:nvPr/>
        </p:nvSpPr>
        <p:spPr>
          <a:xfrm>
            <a:off x="3202881" y="2738350"/>
            <a:ext cx="2780145" cy="3694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Sklonost ka investiranju  </a:t>
            </a:r>
            <a:endParaRPr lang="en-GB" dirty="0"/>
          </a:p>
        </p:txBody>
      </p:sp>
      <p:sp>
        <p:nvSpPr>
          <p:cNvPr id="11" name="Rounded Rectangle 10"/>
          <p:cNvSpPr/>
          <p:nvPr/>
        </p:nvSpPr>
        <p:spPr>
          <a:xfrm>
            <a:off x="6068291" y="2738350"/>
            <a:ext cx="2780145" cy="3694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Sklonost ka štednji. </a:t>
            </a:r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309761" y="3418819"/>
            <a:ext cx="8525166" cy="369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>
                <a:solidFill>
                  <a:srgbClr val="00B050"/>
                </a:solidFill>
              </a:rPr>
              <a:t>Sklonost ka potrošnji- </a:t>
            </a:r>
            <a:r>
              <a:rPr lang="sr-Latn-BA" dirty="0" smtClean="0"/>
              <a:t>učešće potrošnje u jednoj jedinici dohodka.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3764162" y="3835400"/>
            <a:ext cx="5052292" cy="572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Marginalna sklonost ka potrošnji- porast  potrošnje u jednoj jedinici porasta  dohodka.</a:t>
            </a:r>
            <a:endParaRPr lang="en-GB" dirty="0"/>
          </a:p>
        </p:txBody>
      </p:sp>
      <p:sp>
        <p:nvSpPr>
          <p:cNvPr id="14" name="Rounded Rectangle 13"/>
          <p:cNvSpPr/>
          <p:nvPr/>
        </p:nvSpPr>
        <p:spPr>
          <a:xfrm>
            <a:off x="309761" y="4542486"/>
            <a:ext cx="8446657" cy="369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>
                <a:solidFill>
                  <a:srgbClr val="00B050"/>
                </a:solidFill>
              </a:rPr>
              <a:t>Sklonost ka štednji </a:t>
            </a:r>
            <a:r>
              <a:rPr lang="sr-Latn-BA" dirty="0" smtClean="0"/>
              <a:t>učešće štednje u jednoj jedinici dohodka.</a:t>
            </a:r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3764162" y="4951457"/>
            <a:ext cx="5052292" cy="572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Marginalna sklonost ka štednji porast  štednje u jednoj jedinici porasta  dohodka.</a:t>
            </a:r>
            <a:endParaRPr lang="en-GB" dirty="0"/>
          </a:p>
        </p:txBody>
      </p:sp>
      <p:sp>
        <p:nvSpPr>
          <p:cNvPr id="16" name="Rounded Rectangle 15"/>
          <p:cNvSpPr/>
          <p:nvPr/>
        </p:nvSpPr>
        <p:spPr>
          <a:xfrm>
            <a:off x="323271" y="5696320"/>
            <a:ext cx="8545947" cy="3694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>
                <a:solidFill>
                  <a:srgbClr val="00B050"/>
                </a:solidFill>
              </a:rPr>
              <a:t>Sklonost ka investicijama  </a:t>
            </a:r>
            <a:r>
              <a:rPr lang="sr-Latn-BA" dirty="0" smtClean="0"/>
              <a:t>učešće investicija u jednoj jedinici dohodka.</a:t>
            </a:r>
            <a:endParaRPr lang="en-GB" dirty="0"/>
          </a:p>
        </p:txBody>
      </p:sp>
      <p:sp>
        <p:nvSpPr>
          <p:cNvPr id="17" name="Rounded Rectangle 16"/>
          <p:cNvSpPr/>
          <p:nvPr/>
        </p:nvSpPr>
        <p:spPr>
          <a:xfrm>
            <a:off x="263579" y="2655407"/>
            <a:ext cx="2780145" cy="3694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Sklonost ka potrošnji </a:t>
            </a:r>
            <a:endParaRPr lang="en-GB" dirty="0"/>
          </a:p>
        </p:txBody>
      </p:sp>
      <p:sp>
        <p:nvSpPr>
          <p:cNvPr id="18" name="Rounded Rectangle 17"/>
          <p:cNvSpPr/>
          <p:nvPr/>
        </p:nvSpPr>
        <p:spPr>
          <a:xfrm>
            <a:off x="3202881" y="2689553"/>
            <a:ext cx="2780145" cy="3694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Sklonost ka investiranju  </a:t>
            </a:r>
            <a:endParaRPr lang="en-GB" dirty="0"/>
          </a:p>
        </p:txBody>
      </p:sp>
      <p:sp>
        <p:nvSpPr>
          <p:cNvPr id="19" name="Rounded Rectangle 18"/>
          <p:cNvSpPr/>
          <p:nvPr/>
        </p:nvSpPr>
        <p:spPr>
          <a:xfrm>
            <a:off x="6068291" y="2689553"/>
            <a:ext cx="2780145" cy="36945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Sklonost ka štednji. </a:t>
            </a:r>
            <a:endParaRPr lang="en-GB" dirty="0"/>
          </a:p>
        </p:txBody>
      </p:sp>
      <p:sp>
        <p:nvSpPr>
          <p:cNvPr id="20" name="Rounded Rectangle 19"/>
          <p:cNvSpPr/>
          <p:nvPr/>
        </p:nvSpPr>
        <p:spPr>
          <a:xfrm>
            <a:off x="3816926" y="6120317"/>
            <a:ext cx="5052292" cy="5723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Marginalna sklonost ka investicijama porast  investicija u jednoj jedinici porasta  dohodka.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0999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24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76178" y="237985"/>
            <a:ext cx="8792332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Kejnzov model ekonomskog rasta nacionalne ekonomije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Vertical Scroll 3"/>
          <p:cNvSpPr/>
          <p:nvPr/>
        </p:nvSpPr>
        <p:spPr>
          <a:xfrm>
            <a:off x="93052" y="940633"/>
            <a:ext cx="2280693" cy="868218"/>
          </a:xfrm>
          <a:prstGeom prst="verticalScrol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Osnovna Kejnzova teza: 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3565235" y="1051470"/>
            <a:ext cx="5329383" cy="50947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Potrošnja nikad nije jednaka dohodku.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Left Arrow 5"/>
          <p:cNvSpPr/>
          <p:nvPr/>
        </p:nvSpPr>
        <p:spPr>
          <a:xfrm flipH="1">
            <a:off x="2313707" y="1015625"/>
            <a:ext cx="1251527" cy="718233"/>
          </a:xfrm>
          <a:prstGeom prst="lef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93052" y="2189019"/>
            <a:ext cx="2220655" cy="1117599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Investicioni multiplikator </a:t>
            </a:r>
            <a:endParaRPr lang="en-GB" b="1" dirty="0"/>
          </a:p>
        </p:txBody>
      </p:sp>
      <p:sp>
        <p:nvSpPr>
          <p:cNvPr id="8" name="Rounded Rectangle 7"/>
          <p:cNvSpPr/>
          <p:nvPr/>
        </p:nvSpPr>
        <p:spPr>
          <a:xfrm>
            <a:off x="3639127" y="2512110"/>
            <a:ext cx="5329383" cy="69290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</a:rPr>
              <a:t>Odnos između  povećanja investicija i povećanja dohodka, ako je data sklonost ka potrošnji.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Left Arrow 8"/>
          <p:cNvSpPr/>
          <p:nvPr/>
        </p:nvSpPr>
        <p:spPr>
          <a:xfrm flipH="1">
            <a:off x="2373745" y="2486784"/>
            <a:ext cx="1251527" cy="718233"/>
          </a:xfrm>
          <a:prstGeom prst="leftArrow">
            <a:avLst/>
          </a:prstGeom>
          <a:solidFill>
            <a:schemeClr val="bg1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Bent Arrow 9"/>
          <p:cNvSpPr/>
          <p:nvPr/>
        </p:nvSpPr>
        <p:spPr>
          <a:xfrm flipV="1">
            <a:off x="3158834" y="4116884"/>
            <a:ext cx="692730" cy="60289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851564" y="4242841"/>
            <a:ext cx="2096654" cy="4769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↑dohodak te grane</a:t>
            </a:r>
            <a:r>
              <a:rPr lang="sr-Latn-BA" dirty="0" smtClean="0">
                <a:solidFill>
                  <a:schemeClr val="tx1"/>
                </a:solidFill>
              </a:rPr>
              <a:t>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373745" y="3423977"/>
            <a:ext cx="1653310" cy="69290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Investicije u jednoj grani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072909" y="4026875"/>
            <a:ext cx="2692400" cy="69290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↑proizvodnju u drugim granama koje su međusobno povezane.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" name="Cloud Callout 14"/>
          <p:cNvSpPr/>
          <p:nvPr/>
        </p:nvSpPr>
        <p:spPr>
          <a:xfrm flipH="1">
            <a:off x="152399" y="3423977"/>
            <a:ext cx="2096654" cy="138838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dirty="0" smtClean="0">
                <a:solidFill>
                  <a:schemeClr val="tx1"/>
                </a:solidFill>
              </a:rPr>
              <a:t>Koliki je multiplikacioni efekat investicija?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74071" y="5109614"/>
            <a:ext cx="8391238" cy="115264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zavisi od sklonosti ka potrošnji, odnosno ka štednji u datoj nacionalnoj ekonomiji. Ukoliko je sklonost ka potrošnji veća, a sklonost ka štednji manja, multiplikator investicija na nacionalni dohodak je veći. </a:t>
            </a:r>
          </a:p>
          <a:p>
            <a:pPr algn="just"/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Multiplikator je uvije &gt;1.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75121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25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76178" y="237985"/>
            <a:ext cx="8792332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Međunarodna ekonomija i spoljnotrgovinski multiplikator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883708" y="1366875"/>
            <a:ext cx="5861163" cy="101747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Američki ekonomista koji je razradio Kejnzove koncepcije dejstva investicionog multiplikatora, ali na principu otvorene ekonomije.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Vertical Scroll 4"/>
          <p:cNvSpPr/>
          <p:nvPr/>
        </p:nvSpPr>
        <p:spPr>
          <a:xfrm>
            <a:off x="316688" y="1414559"/>
            <a:ext cx="2428475" cy="868218"/>
          </a:xfrm>
          <a:prstGeom prst="verticalScroll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Fric MakluP (Fritz Machlup) </a:t>
            </a:r>
            <a:endParaRPr lang="en-GB" dirty="0"/>
          </a:p>
        </p:txBody>
      </p:sp>
      <p:sp>
        <p:nvSpPr>
          <p:cNvPr id="6" name="Rounded Rectangle 5"/>
          <p:cNvSpPr/>
          <p:nvPr/>
        </p:nvSpPr>
        <p:spPr>
          <a:xfrm>
            <a:off x="381343" y="2502147"/>
            <a:ext cx="8363528" cy="126314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Maklup izjednačava efekte </a:t>
            </a:r>
            <a:r>
              <a:rPr lang="sr-Latn-B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uvoza</a:t>
            </a: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nacionalnu privredu sa efektima </a:t>
            </a:r>
            <a:r>
              <a:rPr lang="sr-Latn-B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štednje</a:t>
            </a: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 što </a:t>
            </a:r>
            <a:r>
              <a:rPr lang="sr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štednja</a:t>
            </a: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sr-Latn-BA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zatvorenoj ekonomiji </a:t>
            </a:r>
            <a:r>
              <a:rPr lang="sr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blokira investicije</a:t>
            </a: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 time i njihov multiplikativni efekat, tako </a:t>
            </a:r>
            <a:r>
              <a:rPr lang="sr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uvoz</a:t>
            </a: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u </a:t>
            </a:r>
            <a:r>
              <a:rPr lang="sr-Latn-BA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otvorenoj ekonomiji </a:t>
            </a:r>
            <a:r>
              <a:rPr lang="sr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stimuliše strane umjesto domaćih proizvođača robe.  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90580" y="3987323"/>
            <a:ext cx="8363528" cy="6890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Veličina multiplikatora je određena </a:t>
            </a:r>
            <a:r>
              <a:rPr lang="sr-Latn-B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postojećom sklonošću ka uvozu</a:t>
            </a: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sklonošću ka </a:t>
            </a:r>
            <a:r>
              <a:rPr lang="sr-Latn-B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potrošnji</a:t>
            </a: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sr-Latn-BA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sklonošću ka štednji</a:t>
            </a: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90580" y="4865754"/>
            <a:ext cx="8363528" cy="173015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Maklup izjednačava efekte štednje sa efektima kao faktore koji djeluju destruktivno na povećanje nacionalnog dohodka.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Sklonost ka potrošnji definiše veliinu multiplikatora. Ukoliko se veći dio dohodka ostvaren izvozom koristi u potošnji na domaćem tržištu, to će biti stiumulans povećanju domaće proizvodnje i dodatnog rasta bruto nacinalnog proizvoda odnosno bruto nacionalnog dohodka. </a:t>
            </a:r>
          </a:p>
        </p:txBody>
      </p:sp>
    </p:spTree>
    <p:extLst>
      <p:ext uri="{BB962C8B-B14F-4D97-AF65-F5344CB8AC3E}">
        <p14:creationId xmlns:p14="http://schemas.microsoft.com/office/powerpoint/2010/main" val="34578608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23273" y="3129396"/>
            <a:ext cx="8442036" cy="19089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4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pažnji. </a:t>
            </a:r>
            <a:endParaRPr lang="en-GB" sz="48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30" y="5139978"/>
            <a:ext cx="1793577" cy="1476081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26</a:t>
            </a:fld>
            <a:endParaRPr lang="en-US" dirty="0"/>
          </a:p>
        </p:txBody>
      </p:sp>
      <p:pic>
        <p:nvPicPr>
          <p:cNvPr id="6" name="Picture 5" descr="Ekonomski_fakultet_memorandum-01"/>
          <p:cNvPicPr/>
          <p:nvPr/>
        </p:nvPicPr>
        <p:blipFill>
          <a:blip r:embed="rId3"/>
          <a:srcRect l="19667" t="3636" r="20273" b="88020"/>
          <a:stretch>
            <a:fillRect/>
          </a:stretch>
        </p:blipFill>
        <p:spPr bwMode="auto">
          <a:xfrm>
            <a:off x="1278044" y="223851"/>
            <a:ext cx="5870108" cy="95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6618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6869" y="3006406"/>
            <a:ext cx="7878330" cy="44529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teorije u međunarodnoj trgovini </a:t>
            </a:r>
          </a:p>
          <a:p>
            <a:endParaRPr lang="sr-Latn-B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50938" y="197993"/>
            <a:ext cx="8510192" cy="880762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r-Latn-BA" sz="32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ekonomski odnosi </a:t>
            </a:r>
            <a:endParaRPr lang="en-GB" sz="32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32914" y="2050462"/>
            <a:ext cx="8428216" cy="10533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Vježbe </a:t>
            </a:r>
          </a:p>
          <a:p>
            <a:r>
              <a:rPr lang="sr-Latn-BA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</a:t>
            </a: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Latn-BA" sz="3000" b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839931" y="6269940"/>
            <a:ext cx="3121458" cy="536261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 Dragana-Vujičić Stefanović, </a:t>
            </a:r>
          </a:p>
          <a:p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</a:t>
            </a: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89" y="1991109"/>
            <a:ext cx="1756813" cy="993854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1385348" y="3332434"/>
            <a:ext cx="7201917" cy="270892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Tausigova teorija </a:t>
            </a:r>
            <a:endParaRPr lang="sr-Latn-B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Teorija troškova supstitucije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Teorija opšte ravnoteže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Leontijeve paradoks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Linederov doprinos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Teorija životnog ciklusa proizvoda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sr-Latn-BA" sz="2400" b="1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međunarodne razmjene u uslovima monopola  </a:t>
            </a:r>
          </a:p>
        </p:txBody>
      </p:sp>
    </p:spTree>
    <p:extLst>
      <p:ext uri="{BB962C8B-B14F-4D97-AF65-F5344CB8AC3E}">
        <p14:creationId xmlns:p14="http://schemas.microsoft.com/office/powerpoint/2010/main" val="326654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9261" y="868125"/>
            <a:ext cx="7630309" cy="63889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 V. Tausig (Franka Viliam Tausig) , „Međunarodna trgovina „ (International trade)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60004" y="4320109"/>
            <a:ext cx="8028825" cy="83473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Kamata kao cijena kapitala 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 da utiče na proizvodnu funkciju </a:t>
            </a: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(cijenu proizvoda) samo u onom slučaju ukoliko je 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kamatna stopa ≠  u zemljama </a:t>
            </a: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koje su uključene u međunarodnu razmjenu</a:t>
            </a:r>
            <a:r>
              <a:rPr lang="sr-Latn-BA" sz="18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23" y="1126518"/>
            <a:ext cx="759869" cy="409575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3774984" y="1507017"/>
            <a:ext cx="4959928" cy="136891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radna snga  relativno nemobilna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međ. Robna razmjena počiva na ≠ robnim funkcijama dvije zemlje  </a:t>
            </a:r>
          </a:p>
        </p:txBody>
      </p:sp>
      <p:sp>
        <p:nvSpPr>
          <p:cNvPr id="3" name="Vertical Scroll 2"/>
          <p:cNvSpPr/>
          <p:nvPr/>
        </p:nvSpPr>
        <p:spPr>
          <a:xfrm>
            <a:off x="593057" y="3028544"/>
            <a:ext cx="2414388" cy="98227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>
                <a:latin typeface="Arial Narrow" panose="020B0606020202030204" pitchFamily="34" charset="0"/>
              </a:rPr>
              <a:t>Tausigovi faktori komparativne prednosti </a:t>
            </a:r>
            <a:endParaRPr lang="en-GB" b="1" dirty="0">
              <a:latin typeface="Arial Narrow" panose="020B0606020202030204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278909" y="3063990"/>
            <a:ext cx="595318" cy="3871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1.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3278909" y="3601285"/>
            <a:ext cx="595318" cy="3871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2.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3934097" y="3067366"/>
            <a:ext cx="4641702" cy="3776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Nadnice (cijena radne snage) </a:t>
            </a:r>
            <a:endParaRPr lang="en-GB" dirty="0"/>
          </a:p>
        </p:txBody>
      </p:sp>
      <p:sp>
        <p:nvSpPr>
          <p:cNvPr id="15" name="Rounded Rectangle 14"/>
          <p:cNvSpPr/>
          <p:nvPr/>
        </p:nvSpPr>
        <p:spPr>
          <a:xfrm>
            <a:off x="3934097" y="3633119"/>
            <a:ext cx="4641702" cy="3776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Kamata (cijena kapitala) </a:t>
            </a:r>
            <a:endParaRPr lang="en-GB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1800252" y="5160884"/>
            <a:ext cx="6512475" cy="5964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Kada će zemlja koja obiluje kapitalom  imati komparativnu prednost u međunarodnoj razmjeni?  </a:t>
            </a:r>
            <a:endParaRPr lang="sr-Latn-BA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Cloud Callout 16"/>
          <p:cNvSpPr/>
          <p:nvPr/>
        </p:nvSpPr>
        <p:spPr>
          <a:xfrm flipH="1">
            <a:off x="972992" y="5201343"/>
            <a:ext cx="758068" cy="4623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???</a:t>
            </a:r>
            <a:endParaRPr lang="en-GB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52838" y="5832824"/>
            <a:ext cx="7659889" cy="64913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učestvuje u međunarodnoj razmjeni sa onim faktorom proizvodnje </a:t>
            </a:r>
            <a:r>
              <a:rPr lang="sr-Latn-BA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koji treba veći kapital </a:t>
            </a: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(kamata kao cijena kapitala je niža u zemlji koja obiluje kapitalom) .</a:t>
            </a:r>
            <a:endParaRPr lang="sr-Latn-BA" sz="32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urved Left Arrow 18"/>
          <p:cNvSpPr/>
          <p:nvPr/>
        </p:nvSpPr>
        <p:spPr>
          <a:xfrm>
            <a:off x="8274570" y="5360169"/>
            <a:ext cx="602458" cy="99546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Notched Right Arrow 19"/>
          <p:cNvSpPr/>
          <p:nvPr/>
        </p:nvSpPr>
        <p:spPr>
          <a:xfrm>
            <a:off x="2972304" y="2922215"/>
            <a:ext cx="341746" cy="1194927"/>
          </a:xfrm>
          <a:prstGeom prst="notched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593058" y="1531297"/>
            <a:ext cx="2902220" cy="140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Tausig ne mjeri utrošak radne snage u fizičkim veličinama utroška, več u analizu uvodi element:</a:t>
            </a:r>
          </a:p>
          <a:p>
            <a:pPr algn="just"/>
            <a:r>
              <a:rPr lang="sr-Latn-BA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CIJENA RADNE SNAGE.  </a:t>
            </a:r>
          </a:p>
        </p:txBody>
      </p:sp>
      <p:sp>
        <p:nvSpPr>
          <p:cNvPr id="22" name="Horizontal Scroll 21"/>
          <p:cNvSpPr/>
          <p:nvPr/>
        </p:nvSpPr>
        <p:spPr>
          <a:xfrm>
            <a:off x="6392446" y="237985"/>
            <a:ext cx="2484582" cy="522807"/>
          </a:xfrm>
          <a:prstGeom prst="horizontalScroll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1. Tausigova teorija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94597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–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8886" y="1106781"/>
            <a:ext cx="2469806" cy="113765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 faktora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komparativne prednosti iz perspektive Tausiga...</a:t>
            </a:r>
          </a:p>
        </p:txBody>
      </p:sp>
      <p:sp>
        <p:nvSpPr>
          <p:cNvPr id="5" name="Isosceles Triangle 4"/>
          <p:cNvSpPr/>
          <p:nvPr/>
        </p:nvSpPr>
        <p:spPr>
          <a:xfrm>
            <a:off x="3528292" y="849746"/>
            <a:ext cx="1995054" cy="1394691"/>
          </a:xfrm>
          <a:prstGeom prst="triangle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b="1" dirty="0" smtClean="0"/>
              <a:t>Nadnice</a:t>
            </a:r>
            <a:r>
              <a:rPr lang="sr-Latn-BA" sz="1600" dirty="0" smtClean="0"/>
              <a:t> </a:t>
            </a:r>
            <a:endParaRPr lang="en-GB" sz="1600" dirty="0"/>
          </a:p>
        </p:txBody>
      </p:sp>
      <p:sp>
        <p:nvSpPr>
          <p:cNvPr id="7" name="Isosceles Triangle 6"/>
          <p:cNvSpPr/>
          <p:nvPr/>
        </p:nvSpPr>
        <p:spPr>
          <a:xfrm>
            <a:off x="6444677" y="1011383"/>
            <a:ext cx="1960414" cy="1233054"/>
          </a:xfrm>
          <a:prstGeom prst="triangle">
            <a:avLst/>
          </a:prstGeom>
          <a:solidFill>
            <a:schemeClr val="bg1">
              <a:lumMod val="85000"/>
            </a:schemeClr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/>
              <a:t>Visina kamate </a:t>
            </a:r>
            <a:endParaRPr lang="en-GB" sz="1600" dirty="0"/>
          </a:p>
        </p:txBody>
      </p:sp>
      <p:sp>
        <p:nvSpPr>
          <p:cNvPr id="8" name="Rounded Rectangle 7"/>
          <p:cNvSpPr/>
          <p:nvPr/>
        </p:nvSpPr>
        <p:spPr>
          <a:xfrm rot="1079360">
            <a:off x="5576833" y="1270972"/>
            <a:ext cx="969818" cy="923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 rot="20422554">
            <a:off x="5580046" y="1576744"/>
            <a:ext cx="969818" cy="923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448886" y="2547385"/>
            <a:ext cx="8168641" cy="87930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Značaj nadnica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kao faktora komparativne prednosti proističe iz </a:t>
            </a:r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nedovoljne mobilnosti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radne snage što je što je razlog nemogućnosti izjednačavanja cijene radne snage u međunarodnoj razmjeni. 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44944" y="3471304"/>
            <a:ext cx="8146474" cy="11838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Tausigova teorija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Uslijed različite visine nadnica (kao cijena rada), zemlja </a:t>
            </a:r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 nižom produktivnošću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može da ima </a:t>
            </a:r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veće komparativne prednosti 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odnosu na </a:t>
            </a:r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zemlju sa višom produktivnošću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ako je </a:t>
            </a:r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cijena rada u zemlji sa nižom produktivnošću n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iža od one u zemlji sa višom produktivnošću.</a:t>
            </a:r>
          </a:p>
        </p:txBody>
      </p:sp>
      <p:sp>
        <p:nvSpPr>
          <p:cNvPr id="13" name="Striped Right Arrow 12"/>
          <p:cNvSpPr/>
          <p:nvPr/>
        </p:nvSpPr>
        <p:spPr>
          <a:xfrm>
            <a:off x="2918693" y="1161149"/>
            <a:ext cx="609600" cy="969819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789" y="5005544"/>
            <a:ext cx="572976" cy="710687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1452528" y="5570347"/>
            <a:ext cx="1105945" cy="471016"/>
          </a:xfrm>
          <a:prstGeom prst="ellipse">
            <a:avLst/>
          </a:prstGeom>
          <a:solidFill>
            <a:srgbClr val="F9E0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b="1" dirty="0" smtClean="0"/>
              <a:t>Zemlja A </a:t>
            </a:r>
            <a:endParaRPr lang="en-GB" sz="1400" b="1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743" y="5659954"/>
            <a:ext cx="844246" cy="755817"/>
          </a:xfrm>
          <a:prstGeom prst="rect">
            <a:avLst/>
          </a:prstGeom>
        </p:spPr>
      </p:pic>
      <p:sp>
        <p:nvSpPr>
          <p:cNvPr id="18" name="Rounded Rectangle 17"/>
          <p:cNvSpPr/>
          <p:nvPr/>
        </p:nvSpPr>
        <p:spPr>
          <a:xfrm>
            <a:off x="3807444" y="5719949"/>
            <a:ext cx="1293091" cy="325501"/>
          </a:xfrm>
          <a:prstGeom prst="roundRect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/>
              <a:t>100 časova rada </a:t>
            </a:r>
            <a:endParaRPr lang="en-GB" sz="1200" dirty="0"/>
          </a:p>
        </p:txBody>
      </p:sp>
      <p:sp>
        <p:nvSpPr>
          <p:cNvPr id="19" name="Rounded Rectangle 18"/>
          <p:cNvSpPr/>
          <p:nvPr/>
        </p:nvSpPr>
        <p:spPr>
          <a:xfrm>
            <a:off x="3807444" y="6215079"/>
            <a:ext cx="1293091" cy="32550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/>
              <a:t>80 časova rada </a:t>
            </a:r>
            <a:endParaRPr lang="en-GB" sz="1200" dirty="0"/>
          </a:p>
        </p:txBody>
      </p:sp>
      <p:sp>
        <p:nvSpPr>
          <p:cNvPr id="20" name="Oval 19"/>
          <p:cNvSpPr/>
          <p:nvPr/>
        </p:nvSpPr>
        <p:spPr>
          <a:xfrm>
            <a:off x="1452529" y="6170980"/>
            <a:ext cx="1105945" cy="471016"/>
          </a:xfrm>
          <a:prstGeom prst="ellipse">
            <a:avLst/>
          </a:prstGeom>
          <a:solidFill>
            <a:srgbClr val="F9E0A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b="1" dirty="0" smtClean="0"/>
              <a:t>Zemlja B</a:t>
            </a:r>
            <a:endParaRPr lang="en-GB" sz="1400" b="1" dirty="0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992372" y="5047805"/>
            <a:ext cx="1787773" cy="30043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sr-Latn-BA" sz="16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Primjer...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284362" y="5688911"/>
            <a:ext cx="1470718" cy="325501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/>
              <a:t>1č rada =6 Eura </a:t>
            </a:r>
            <a:endParaRPr lang="en-GB" sz="1200" dirty="0"/>
          </a:p>
        </p:txBody>
      </p:sp>
      <p:sp>
        <p:nvSpPr>
          <p:cNvPr id="23" name="Rounded Rectangle 22"/>
          <p:cNvSpPr/>
          <p:nvPr/>
        </p:nvSpPr>
        <p:spPr>
          <a:xfrm>
            <a:off x="5284362" y="6243737"/>
            <a:ext cx="1472854" cy="325501"/>
          </a:xfrm>
          <a:prstGeom prst="round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/>
              <a:t>1č rada =11 Eura </a:t>
            </a:r>
            <a:endParaRPr lang="en-GB" sz="1200" dirty="0"/>
          </a:p>
        </p:txBody>
      </p:sp>
      <p:sp>
        <p:nvSpPr>
          <p:cNvPr id="24" name="Rounded Rectangle 23"/>
          <p:cNvSpPr/>
          <p:nvPr/>
        </p:nvSpPr>
        <p:spPr>
          <a:xfrm>
            <a:off x="7180730" y="5659265"/>
            <a:ext cx="1376123" cy="32550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/>
              <a:t>600 EuR</a:t>
            </a:r>
            <a:endParaRPr lang="en-GB" sz="1200" dirty="0"/>
          </a:p>
        </p:txBody>
      </p:sp>
      <p:sp>
        <p:nvSpPr>
          <p:cNvPr id="25" name="Rounded Rectangle 24"/>
          <p:cNvSpPr/>
          <p:nvPr/>
        </p:nvSpPr>
        <p:spPr>
          <a:xfrm>
            <a:off x="7222245" y="6230999"/>
            <a:ext cx="1293091" cy="325501"/>
          </a:xfrm>
          <a:prstGeom prst="roundRect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/>
              <a:t>880 EuR</a:t>
            </a:r>
            <a:endParaRPr lang="en-GB" sz="1200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3639127" y="5273964"/>
            <a:ext cx="1602855" cy="9237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7001163" y="5260043"/>
            <a:ext cx="1602855" cy="9237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3619679" y="4913354"/>
            <a:ext cx="1664683" cy="32550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/>
              <a:t>Mjereno časovima rada </a:t>
            </a:r>
            <a:endParaRPr lang="en-GB" sz="1200" dirty="0"/>
          </a:p>
        </p:txBody>
      </p:sp>
      <p:sp>
        <p:nvSpPr>
          <p:cNvPr id="31" name="Rounded Rectangle 30"/>
          <p:cNvSpPr/>
          <p:nvPr/>
        </p:nvSpPr>
        <p:spPr>
          <a:xfrm>
            <a:off x="6882934" y="4872192"/>
            <a:ext cx="1664683" cy="32550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/>
              <a:t>Mjereno nadnicom</a:t>
            </a:r>
            <a:endParaRPr lang="en-GB" sz="1200" dirty="0"/>
          </a:p>
        </p:txBody>
      </p:sp>
      <p:sp>
        <p:nvSpPr>
          <p:cNvPr id="32" name="Right Arrow 31"/>
          <p:cNvSpPr/>
          <p:nvPr/>
        </p:nvSpPr>
        <p:spPr>
          <a:xfrm>
            <a:off x="6882934" y="5659265"/>
            <a:ext cx="229066" cy="386185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ight Arrow 33"/>
          <p:cNvSpPr/>
          <p:nvPr/>
        </p:nvSpPr>
        <p:spPr>
          <a:xfrm>
            <a:off x="6933436" y="6183053"/>
            <a:ext cx="229066" cy="386185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Horizontal Scroll 34"/>
          <p:cNvSpPr/>
          <p:nvPr/>
        </p:nvSpPr>
        <p:spPr>
          <a:xfrm>
            <a:off x="6444676" y="235701"/>
            <a:ext cx="2484582" cy="522807"/>
          </a:xfrm>
          <a:prstGeom prst="horizontalScroll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1. Tausigova teorija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02235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–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48886" y="1014406"/>
            <a:ext cx="8480372" cy="5734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Liberalistička koncepcija vanjske trgovine, Gotfrid Haberler, The Theory of International Trade.</a:t>
            </a: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613118" y="5342161"/>
            <a:ext cx="8065639" cy="85151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Haberler posmatra koliko se može proizvesti jedne robe sa aspekta ova tri faktora(ako se odustrane od proizvodnje druge robe) i pri tom postavlja samo problem datih kapaciteta za proizvodnju.  </a:t>
            </a:r>
          </a:p>
        </p:txBody>
      </p:sp>
      <p:sp>
        <p:nvSpPr>
          <p:cNvPr id="13" name="Striped Right Arrow 12"/>
          <p:cNvSpPr/>
          <p:nvPr/>
        </p:nvSpPr>
        <p:spPr>
          <a:xfrm rot="5400000">
            <a:off x="662819" y="1582468"/>
            <a:ext cx="609600" cy="969819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60" y="3755060"/>
            <a:ext cx="572976" cy="710687"/>
          </a:xfrm>
          <a:prstGeom prst="rect">
            <a:avLst/>
          </a:prstGeom>
        </p:spPr>
      </p:pic>
      <p:sp>
        <p:nvSpPr>
          <p:cNvPr id="32" name="Right Arrow 31"/>
          <p:cNvSpPr/>
          <p:nvPr/>
        </p:nvSpPr>
        <p:spPr>
          <a:xfrm>
            <a:off x="3468824" y="1859766"/>
            <a:ext cx="229066" cy="386185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ight Arrow 33"/>
          <p:cNvSpPr/>
          <p:nvPr/>
        </p:nvSpPr>
        <p:spPr>
          <a:xfrm>
            <a:off x="3505146" y="2302577"/>
            <a:ext cx="229066" cy="386185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Horizontal Scroll 34"/>
          <p:cNvSpPr/>
          <p:nvPr/>
        </p:nvSpPr>
        <p:spPr>
          <a:xfrm>
            <a:off x="5241982" y="217398"/>
            <a:ext cx="3687276" cy="522807"/>
          </a:xfrm>
          <a:prstGeom prst="horizontalScroll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2. Teorija troškova supstitucije</a:t>
            </a:r>
            <a:endParaRPr lang="en-GB" b="1" dirty="0"/>
          </a:p>
        </p:txBody>
      </p:sp>
      <p:sp>
        <p:nvSpPr>
          <p:cNvPr id="33" name="Rounded Rectangle 32"/>
          <p:cNvSpPr/>
          <p:nvPr/>
        </p:nvSpPr>
        <p:spPr>
          <a:xfrm>
            <a:off x="323960" y="2428123"/>
            <a:ext cx="3014750" cy="325501"/>
          </a:xfrm>
          <a:prstGeom prst="round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dirty="0" smtClean="0"/>
              <a:t>3  FAKTORA PROIZVODNJE </a:t>
            </a:r>
            <a:endParaRPr lang="en-GB" sz="1400" dirty="0"/>
          </a:p>
        </p:txBody>
      </p:sp>
      <p:sp>
        <p:nvSpPr>
          <p:cNvPr id="36" name="Right Arrow 35"/>
          <p:cNvSpPr/>
          <p:nvPr/>
        </p:nvSpPr>
        <p:spPr>
          <a:xfrm>
            <a:off x="3505146" y="2730909"/>
            <a:ext cx="229066" cy="386185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3813644" y="1869302"/>
            <a:ext cx="1470718" cy="325501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/>
              <a:t>kapital</a:t>
            </a:r>
            <a:r>
              <a:rPr lang="sr-Latn-BA" sz="1200" dirty="0" smtClean="0"/>
              <a:t> </a:t>
            </a:r>
            <a:endParaRPr lang="en-GB" sz="1200" dirty="0"/>
          </a:p>
        </p:txBody>
      </p:sp>
      <p:sp>
        <p:nvSpPr>
          <p:cNvPr id="38" name="Rounded Rectangle 37"/>
          <p:cNvSpPr/>
          <p:nvPr/>
        </p:nvSpPr>
        <p:spPr>
          <a:xfrm>
            <a:off x="3819737" y="2306050"/>
            <a:ext cx="1470718" cy="325501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/>
              <a:t>Rad </a:t>
            </a:r>
            <a:endParaRPr lang="en-GB" sz="1200" dirty="0"/>
          </a:p>
        </p:txBody>
      </p:sp>
      <p:sp>
        <p:nvSpPr>
          <p:cNvPr id="39" name="Rounded Rectangle 38"/>
          <p:cNvSpPr/>
          <p:nvPr/>
        </p:nvSpPr>
        <p:spPr>
          <a:xfrm>
            <a:off x="3807444" y="2791593"/>
            <a:ext cx="1470718" cy="325501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/>
              <a:t>Zemljište </a:t>
            </a:r>
            <a:endParaRPr lang="en-GB" sz="1200" dirty="0"/>
          </a:p>
        </p:txBody>
      </p:sp>
      <p:sp>
        <p:nvSpPr>
          <p:cNvPr id="6" name="Right Brace 5"/>
          <p:cNvSpPr/>
          <p:nvPr/>
        </p:nvSpPr>
        <p:spPr>
          <a:xfrm>
            <a:off x="5302747" y="1832943"/>
            <a:ext cx="295564" cy="1388740"/>
          </a:xfrm>
          <a:prstGeom prst="rightBrace">
            <a:avLst/>
          </a:prstGeom>
          <a:solidFill>
            <a:schemeClr val="bg1">
              <a:lumMod val="85000"/>
            </a:schemeClr>
          </a:solidFill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/>
          <p:cNvSpPr/>
          <p:nvPr/>
        </p:nvSpPr>
        <p:spPr>
          <a:xfrm>
            <a:off x="5786829" y="1854728"/>
            <a:ext cx="2453125" cy="1227983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b="1" dirty="0" smtClean="0"/>
              <a:t>Cijena u međunarodnoj razmjeni </a:t>
            </a:r>
            <a:br>
              <a:rPr lang="sr-Latn-BA" sz="1400" b="1" dirty="0" smtClean="0"/>
            </a:br>
            <a:r>
              <a:rPr lang="sr-Latn-BA" sz="1400" dirty="0" smtClean="0"/>
              <a:t>(proizvodnu funkciju) </a:t>
            </a:r>
            <a:endParaRPr lang="en-GB" sz="1400" dirty="0"/>
          </a:p>
        </p:txBody>
      </p:sp>
      <p:sp>
        <p:nvSpPr>
          <p:cNvPr id="9" name="Left Brace 8"/>
          <p:cNvSpPr/>
          <p:nvPr/>
        </p:nvSpPr>
        <p:spPr>
          <a:xfrm>
            <a:off x="7070138" y="3569651"/>
            <a:ext cx="475660" cy="835936"/>
          </a:xfrm>
          <a:prstGeom prst="lef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6945772" y="3559081"/>
            <a:ext cx="2093155" cy="64417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>
              <a:buFont typeface="Wingdings" panose="05000000000000000000" pitchFamily="2" charset="2"/>
              <a:buChar char="§"/>
            </a:pP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Troškovi nadnice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Troškovi rente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Troškovi kapitala 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714017" y="3690198"/>
            <a:ext cx="8168641" cy="595387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Teorija troškova supstitucije:</a:t>
            </a:r>
          </a:p>
          <a:p>
            <a:pPr algn="just"/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cijena svakog proizvoda = marginalnim troškovima proizvodnje.</a:t>
            </a: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714017" y="4334377"/>
            <a:ext cx="8065639" cy="85151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sr-Latn-BA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 istom kapacitetu proizvodnje, cijene su konstante, odnosno pri ∆ kapaciteta, cijene se mjenjaju, pa prema tome </a:t>
            </a:r>
            <a:r>
              <a:rPr lang="sr-Latn-BA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 marginalne cijene definišu komparativne prednosti u procesu proizvodnje.</a:t>
            </a:r>
          </a:p>
        </p:txBody>
      </p:sp>
    </p:spTree>
    <p:extLst>
      <p:ext uri="{BB962C8B-B14F-4D97-AF65-F5344CB8AC3E}">
        <p14:creationId xmlns:p14="http://schemas.microsoft.com/office/powerpoint/2010/main" val="412924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–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241982" y="217398"/>
            <a:ext cx="3687276" cy="522807"/>
          </a:xfrm>
          <a:prstGeom prst="horizontalScroll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2. Teorija troškova supstitucije</a:t>
            </a:r>
            <a:endParaRPr lang="en-GB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33" y="887204"/>
            <a:ext cx="572976" cy="71068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590924" y="943617"/>
            <a:ext cx="7338334" cy="597859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Šta je </a:t>
            </a:r>
            <a:r>
              <a:rPr lang="sr-Latn-BA" sz="16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razlika</a:t>
            </a: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Rikardove teorije komparativnih prednosti u odnosu na Haberler-ovu teoriju komparativnih prednosti???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loud Callout 6"/>
          <p:cNvSpPr/>
          <p:nvPr/>
        </p:nvSpPr>
        <p:spPr>
          <a:xfrm flipH="1">
            <a:off x="964309" y="889709"/>
            <a:ext cx="612479" cy="5080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??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677821" y="1780716"/>
            <a:ext cx="1754909" cy="4710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Rikardo </a:t>
            </a:r>
            <a:endParaRPr lang="en-GB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97037" y="2491010"/>
            <a:ext cx="1787773" cy="7806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Bazira se na konstantnim prinosima </a:t>
            </a:r>
          </a:p>
        </p:txBody>
      </p:sp>
      <p:sp>
        <p:nvSpPr>
          <p:cNvPr id="10" name="Oval 9"/>
          <p:cNvSpPr/>
          <p:nvPr/>
        </p:nvSpPr>
        <p:spPr>
          <a:xfrm>
            <a:off x="3868985" y="1755329"/>
            <a:ext cx="1754909" cy="4710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Haberler  </a:t>
            </a:r>
            <a:endParaRPr lang="en-GB" dirty="0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3614677" y="2524934"/>
            <a:ext cx="2425905" cy="83408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Bazira se na opadajućim prinosima</a:t>
            </a:r>
          </a:p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(Rastućim troškovima) </a:t>
            </a:r>
          </a:p>
        </p:txBody>
      </p:sp>
      <p:sp>
        <p:nvSpPr>
          <p:cNvPr id="12" name="Striped Right Arrow 11"/>
          <p:cNvSpPr/>
          <p:nvPr/>
        </p:nvSpPr>
        <p:spPr>
          <a:xfrm rot="5400000">
            <a:off x="1439924" y="2071133"/>
            <a:ext cx="230701" cy="609053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Striped Right Arrow 12"/>
          <p:cNvSpPr/>
          <p:nvPr/>
        </p:nvSpPr>
        <p:spPr>
          <a:xfrm rot="5400000">
            <a:off x="4666060" y="2077052"/>
            <a:ext cx="323136" cy="597215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Not Equal 13"/>
          <p:cNvSpPr/>
          <p:nvPr/>
        </p:nvSpPr>
        <p:spPr>
          <a:xfrm>
            <a:off x="2690965" y="2700872"/>
            <a:ext cx="655782" cy="482204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23960" y="3528410"/>
            <a:ext cx="8643956" cy="60024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Zakon opadajućih prinosa</a:t>
            </a: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ako se povećanje proizvodnje (kao posljedica međunarodne razmjene) povećava ulaganjem samo </a:t>
            </a:r>
            <a:r>
              <a:rPr lang="sr-Latn-BA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 varijabilnog faktora proizvodnje</a:t>
            </a: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granična produktinost opada.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384365" y="5958727"/>
            <a:ext cx="8643956" cy="73446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Komparativna prednosot zemlje </a:t>
            </a: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proizvodnji jednog proizvoda u odnosu na druge proizvode, ili proizvode drugih zemalja </a:t>
            </a:r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međunarodnoj razmjeni se smanjuje, </a:t>
            </a: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 ona u cilju proizvodnje dodatne  količine proizvoda </a:t>
            </a:r>
            <a:r>
              <a:rPr lang="sr-Latn-BA" sz="1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koristi sve više rada u odnosu na potreban</a:t>
            </a: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sr-Latn-BA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391333" y="4182290"/>
            <a:ext cx="8643956" cy="56520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slučaju opadajućih prinosa, jedna zemlja će proizvoditi onu </a:t>
            </a:r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kombinaciju dobara </a:t>
            </a: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koju je granična stopa transformacije (</a:t>
            </a:r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opadajući trošak</a:t>
            </a: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sr-Latn-BA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jednaka</a:t>
            </a: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BA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odnosu cijene tih dobara</a:t>
            </a:r>
            <a:r>
              <a:rPr lang="sr-Latn-BA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Latn-BA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61509" y="4868285"/>
            <a:ext cx="2023301" cy="80498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Granična stopa transformacije </a:t>
            </a:r>
          </a:p>
          <a:p>
            <a:pPr algn="ctr"/>
            <a:r>
              <a:rPr lang="sr-Latn-BA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(oportunitetni trošak) </a:t>
            </a:r>
          </a:p>
        </p:txBody>
      </p:sp>
      <p:sp>
        <p:nvSpPr>
          <p:cNvPr id="20" name="Striped Right Arrow 19"/>
          <p:cNvSpPr/>
          <p:nvPr/>
        </p:nvSpPr>
        <p:spPr>
          <a:xfrm>
            <a:off x="2561732" y="4761500"/>
            <a:ext cx="609600" cy="969819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3286518" y="4843741"/>
            <a:ext cx="5719662" cy="50220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Koliko se za proizvodnju dodatne jedinice proizvoda X, mora relativno niše smanjiti proizvodnja proizvoda Y. 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3286518" y="5396777"/>
            <a:ext cx="5719662" cy="50220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Oportunitetni trošak je trošak dodatne proizvodnje proizvoda X, izražen u broju smanjenja jedinica proizvoda Y. </a:t>
            </a:r>
          </a:p>
        </p:txBody>
      </p:sp>
    </p:spTree>
    <p:extLst>
      <p:ext uri="{BB962C8B-B14F-4D97-AF65-F5344CB8AC3E}">
        <p14:creationId xmlns:p14="http://schemas.microsoft.com/office/powerpoint/2010/main" val="3432067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–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241982" y="217398"/>
            <a:ext cx="3687276" cy="522807"/>
          </a:xfrm>
          <a:prstGeom prst="horizontalScroll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2. Teorija troškova supstitucije</a:t>
            </a:r>
            <a:endParaRPr lang="en-GB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37310" y="1558672"/>
            <a:ext cx="0" cy="2265183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637310" y="3823855"/>
            <a:ext cx="2854035" cy="0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65200" y="1706453"/>
            <a:ext cx="2526145" cy="1969619"/>
          </a:xfrm>
          <a:prstGeom prst="line">
            <a:avLst/>
          </a:prstGeom>
          <a:ln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950026" y="2571759"/>
            <a:ext cx="8083" cy="1252096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60400" y="2563534"/>
            <a:ext cx="1403927" cy="16448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3" name="Arc 22"/>
          <p:cNvSpPr/>
          <p:nvPr/>
        </p:nvSpPr>
        <p:spPr>
          <a:xfrm>
            <a:off x="-1334655" y="2132055"/>
            <a:ext cx="3990109" cy="3471417"/>
          </a:xfrm>
          <a:prstGeom prst="arc">
            <a:avLst/>
          </a:prstGeom>
          <a:ln w="28575">
            <a:solidFill>
              <a:srgbClr val="FB17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C0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1950026" y="2132055"/>
            <a:ext cx="589974" cy="3205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dirty="0" smtClean="0"/>
              <a:t>P</a:t>
            </a:r>
            <a:endParaRPr lang="en-GB" dirty="0"/>
          </a:p>
        </p:txBody>
      </p:sp>
      <p:sp>
        <p:nvSpPr>
          <p:cNvPr id="25" name="Oval 24"/>
          <p:cNvSpPr/>
          <p:nvPr/>
        </p:nvSpPr>
        <p:spPr>
          <a:xfrm>
            <a:off x="3270824" y="3292586"/>
            <a:ext cx="589974" cy="3205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/>
              <a:t>p2</a:t>
            </a:r>
            <a:endParaRPr lang="en-GB" sz="1200" dirty="0"/>
          </a:p>
        </p:txBody>
      </p:sp>
      <p:sp>
        <p:nvSpPr>
          <p:cNvPr id="26" name="Oval 25"/>
          <p:cNvSpPr/>
          <p:nvPr/>
        </p:nvSpPr>
        <p:spPr>
          <a:xfrm>
            <a:off x="942111" y="1393606"/>
            <a:ext cx="589974" cy="3205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/>
              <a:t>p1</a:t>
            </a:r>
            <a:endParaRPr lang="en-GB" sz="1200" dirty="0"/>
          </a:p>
        </p:txBody>
      </p:sp>
      <p:sp>
        <p:nvSpPr>
          <p:cNvPr id="27" name="Oval 26"/>
          <p:cNvSpPr/>
          <p:nvPr/>
        </p:nvSpPr>
        <p:spPr>
          <a:xfrm>
            <a:off x="70425" y="1307175"/>
            <a:ext cx="589974" cy="32053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>
                <a:solidFill>
                  <a:schemeClr val="tx1"/>
                </a:solidFill>
              </a:rPr>
              <a:t>y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3335480" y="3867763"/>
            <a:ext cx="589974" cy="32053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200" dirty="0" smtClean="0">
                <a:solidFill>
                  <a:schemeClr val="tx1"/>
                </a:solidFill>
              </a:rPr>
              <a:t>x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86513" y="876505"/>
            <a:ext cx="3985539" cy="451496"/>
          </a:xfrm>
          <a:prstGeom prst="round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400" dirty="0" smtClean="0">
                <a:solidFill>
                  <a:schemeClr val="tx1"/>
                </a:solidFill>
              </a:rPr>
              <a:t>Proizvodna mogućnost zemlje u slučaju  opadajućih prinose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632040" y="853225"/>
            <a:ext cx="3841655" cy="1838037"/>
          </a:xfrm>
          <a:prstGeom prst="round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r-Latn-BA" sz="1400" dirty="0" smtClean="0">
                <a:solidFill>
                  <a:schemeClr val="tx1"/>
                </a:solidFill>
              </a:rPr>
              <a:t>P- tačka korištenja kapaciteta </a:t>
            </a:r>
          </a:p>
          <a:p>
            <a:pPr algn="just"/>
            <a:r>
              <a:rPr lang="sr-Latn-BA" sz="1400" dirty="0" smtClean="0">
                <a:solidFill>
                  <a:schemeClr val="tx1"/>
                </a:solidFill>
              </a:rPr>
              <a:t>p1-p2 : proizvodna kriva u slučaju konstantnih prinosa</a:t>
            </a:r>
          </a:p>
          <a:p>
            <a:pPr algn="just"/>
            <a:r>
              <a:rPr lang="sr-Latn-BA" sz="1400" dirty="0" smtClean="0">
                <a:solidFill>
                  <a:schemeClr val="tx1"/>
                </a:solidFill>
              </a:rPr>
              <a:t>            * </a:t>
            </a:r>
            <a:r>
              <a:rPr lang="sr-Latn-BA" sz="1400" dirty="0" smtClean="0">
                <a:solidFill>
                  <a:schemeClr val="accent3">
                    <a:lumMod val="75000"/>
                  </a:schemeClr>
                </a:solidFill>
              </a:rPr>
              <a:t>ima oblik ravne linije </a:t>
            </a:r>
          </a:p>
          <a:p>
            <a:pPr algn="just"/>
            <a:r>
              <a:rPr lang="sr-Latn-BA" sz="1400" dirty="0" smtClean="0">
                <a:solidFill>
                  <a:schemeClr val="tx1"/>
                </a:solidFill>
              </a:rPr>
              <a:t>S : proizvodna kriva u slučaju opadajućih prinosa</a:t>
            </a:r>
          </a:p>
          <a:p>
            <a:pPr algn="just"/>
            <a:r>
              <a:rPr lang="sr-Latn-BA" sz="1400" dirty="0">
                <a:solidFill>
                  <a:schemeClr val="tx1"/>
                </a:solidFill>
              </a:rPr>
              <a:t> </a:t>
            </a:r>
            <a:r>
              <a:rPr lang="sr-Latn-BA" sz="1400" dirty="0" smtClean="0">
                <a:solidFill>
                  <a:schemeClr val="tx1"/>
                </a:solidFill>
              </a:rPr>
              <a:t>          * </a:t>
            </a:r>
            <a:r>
              <a:rPr lang="sr-Latn-BA" sz="1400" dirty="0" smtClean="0">
                <a:solidFill>
                  <a:srgbClr val="FB17D0"/>
                </a:solidFill>
              </a:rPr>
              <a:t>konveksna prema ishodištu   </a:t>
            </a:r>
          </a:p>
        </p:txBody>
      </p:sp>
      <p:sp>
        <p:nvSpPr>
          <p:cNvPr id="32" name="Curved Up Arrow 31"/>
          <p:cNvSpPr/>
          <p:nvPr/>
        </p:nvSpPr>
        <p:spPr>
          <a:xfrm rot="5400000" flipV="1">
            <a:off x="8333823" y="1402722"/>
            <a:ext cx="517686" cy="417649"/>
          </a:xfrm>
          <a:prstGeom prst="curvedUp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Curved Up Arrow 32"/>
          <p:cNvSpPr/>
          <p:nvPr/>
        </p:nvSpPr>
        <p:spPr>
          <a:xfrm rot="5643345" flipV="1">
            <a:off x="8388553" y="2026963"/>
            <a:ext cx="517686" cy="417649"/>
          </a:xfrm>
          <a:prstGeom prst="curvedUpArrow">
            <a:avLst/>
          </a:prstGeom>
          <a:solidFill>
            <a:srgbClr val="FB17D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B17D0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4674271" y="2904837"/>
            <a:ext cx="3841655" cy="1620982"/>
          </a:xfrm>
          <a:prstGeom prst="roundRect">
            <a:avLst/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r-Latn-BA" sz="1400" dirty="0" smtClean="0">
                <a:solidFill>
                  <a:schemeClr val="tx1"/>
                </a:solidFill>
              </a:rPr>
              <a:t>Za dalje povećanje proizvodnje od tačke P, biće potrebno </a:t>
            </a:r>
            <a:r>
              <a:rPr lang="sr-Latn-BA" sz="1400" b="1" dirty="0" smtClean="0">
                <a:solidFill>
                  <a:schemeClr val="tx1"/>
                </a:solidFill>
              </a:rPr>
              <a:t>sve veće ulaganje faktora proizvodnje.</a:t>
            </a:r>
            <a:r>
              <a:rPr lang="sr-Latn-BA" sz="1400" dirty="0" smtClean="0">
                <a:solidFill>
                  <a:schemeClr val="tx1"/>
                </a:solidFill>
              </a:rPr>
              <a:t> Ali, tada će </a:t>
            </a:r>
            <a:r>
              <a:rPr lang="sr-Latn-BA" sz="1400" dirty="0" smtClean="0">
                <a:solidFill>
                  <a:srgbClr val="FB17D0"/>
                </a:solidFill>
              </a:rPr>
              <a:t>troškovi u jedinici proizvoda rasti</a:t>
            </a:r>
            <a:r>
              <a:rPr lang="sr-Latn-BA" sz="1400" dirty="0" smtClean="0">
                <a:solidFill>
                  <a:schemeClr val="tx1"/>
                </a:solidFill>
              </a:rPr>
              <a:t>, i jedna zemlja će za jednu dodatno proizvedenu jedinicu proizvoda Y, moći dobiti sve manje proizvoda X druge zemlje.  </a:t>
            </a:r>
            <a:endParaRPr lang="sr-Latn-BA" sz="1400" dirty="0" smtClean="0">
              <a:solidFill>
                <a:srgbClr val="FB17D0"/>
              </a:solidFill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312630" y="4151626"/>
            <a:ext cx="4333308" cy="11835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Zakonu opadajućih prinosa </a:t>
            </a:r>
            <a:r>
              <a:rPr lang="sr-Latn-BA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zbog rastućih troškova (opadajućih prinosa), </a:t>
            </a:r>
            <a:r>
              <a:rPr lang="sr-Latn-BA" sz="1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specijalizacija u proizvodnji uglavnom je do nivo </a:t>
            </a:r>
            <a:r>
              <a:rPr lang="sr-Latn-BA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kome se rastući oportunitetni troškovi proizvodnje izjednačavaju sa odnosom cijena na svjetskom tržištu. .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sr-Latn-BA" sz="15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r-Latn-BA" sz="3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339042" y="5515655"/>
            <a:ext cx="4280483" cy="10928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Zbog rastućih troškova, odnosno opadajućih prinosa nijedna zemlja se ne specijalizuje u proizvodnji isključivo jednog, onog proizvoda u kome ima komparativne prednosti. </a:t>
            </a:r>
            <a:endParaRPr lang="sr-Latn-BA" sz="15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BA" sz="15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4713633" y="4627418"/>
            <a:ext cx="4087858" cy="208741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BA" u="sng" dirty="0" smtClean="0">
              <a:solidFill>
                <a:schemeClr val="tx1"/>
              </a:solidFill>
            </a:endParaRPr>
          </a:p>
          <a:p>
            <a:pPr algn="ctr"/>
            <a:r>
              <a:rPr lang="sr-Latn-BA" u="sng" dirty="0" smtClean="0">
                <a:solidFill>
                  <a:schemeClr val="tx1"/>
                </a:solidFill>
              </a:rPr>
              <a:t>Nedostaci: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Zanemarivanje postojanje monopola i monopolističkih cijena koji skreću tokove razmjene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Zemljama na ≠nivou razvoja u međ.razmjeni, neće biti omogućena = korist od razmjene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r-Latn-BA" sz="15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razmatra element tražnje (ne definiše cijenu po kojoj će se vršiti robna razmjena) </a:t>
            </a:r>
          </a:p>
          <a:p>
            <a:pPr marL="285750" indent="-285750" algn="ctr">
              <a:buFontTx/>
              <a:buChar char="-"/>
            </a:pP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448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323960" y="217398"/>
            <a:ext cx="8643956" cy="543394"/>
          </a:xfrm>
          <a:prstGeom prst="roundRect">
            <a:avLst/>
          </a:prstGeom>
          <a:ln w="3810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sr-Latn-BA" sz="20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Neoklasične terorije u međunarodnoj trgovini  </a:t>
            </a:r>
            <a:endParaRPr lang="en-GB" sz="20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5357092" y="217398"/>
            <a:ext cx="3572166" cy="522807"/>
          </a:xfrm>
          <a:prstGeom prst="horizontalScroll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b="1" dirty="0" smtClean="0"/>
              <a:t>3. Teorija opšte ravnoteže-HO </a:t>
            </a:r>
            <a:endParaRPr lang="en-GB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05752" y="977460"/>
            <a:ext cx="8480372" cy="8849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TOR  (učenje Bertina Olina)  se temelji na teoriji komparativnih prednosti,  nastavak teorije njegovog učitelja </a:t>
            </a:r>
            <a:r>
              <a:rPr lang="sr-Latn-BA" sz="1800" b="1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Elija Hekšera</a:t>
            </a: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 se teorija opšte privredne ravnoteže naziva: </a:t>
            </a:r>
            <a:r>
              <a:rPr lang="sr-Latn-BA" sz="1800" b="1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 teorija.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Latn-BA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Teorija optše ravnoteže, kao posljedica ≠karakteristika trgovine  unutar navionalnih granica i međunarodne trgovine.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5144" y="2550668"/>
            <a:ext cx="3842975" cy="5969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b="1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Bertlil Olin (Bertil Ohlin) </a:t>
            </a:r>
          </a:p>
          <a:p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„Međunarodna i međuregionalna trgovina“  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124941" y="2521799"/>
            <a:ext cx="3842975" cy="59691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FF9966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postoji suštinska ≠ između međuregionalne i međunarodne razmjene 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4522606" y="2491332"/>
            <a:ext cx="457848" cy="700237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093201" y="3388295"/>
            <a:ext cx="4874715" cy="108210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FF9966"/>
            </a:solidFill>
          </a:ln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285750" indent="-285750">
              <a:buFont typeface="Wingdings" panose="05000000000000000000" pitchFamily="2" charset="2"/>
              <a:buChar char="Ø"/>
            </a:pP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Karaktera proizvodnih funkcija svake zemlje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Obilja faktora proizvodnje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Prirode vlasništva nad sredstvima proizvodnje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r-Latn-BA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Tražnje (iskazane potrebe) za proizvodima </a:t>
            </a:r>
          </a:p>
        </p:txBody>
      </p:sp>
      <p:sp>
        <p:nvSpPr>
          <p:cNvPr id="10" name="Striped Right Arrow 9"/>
          <p:cNvSpPr/>
          <p:nvPr/>
        </p:nvSpPr>
        <p:spPr>
          <a:xfrm rot="5400000">
            <a:off x="1877588" y="3066778"/>
            <a:ext cx="457848" cy="700237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lowchart: Alternate Process 10"/>
          <p:cNvSpPr/>
          <p:nvPr/>
        </p:nvSpPr>
        <p:spPr>
          <a:xfrm>
            <a:off x="535144" y="3686215"/>
            <a:ext cx="3334327" cy="49348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BA" sz="1600" dirty="0" smtClean="0"/>
              <a:t>Cijene u međunarodnoj razmjeni zavise od:</a:t>
            </a:r>
            <a:endParaRPr lang="en-GB" sz="1600" dirty="0"/>
          </a:p>
        </p:txBody>
      </p:sp>
      <p:sp>
        <p:nvSpPr>
          <p:cNvPr id="13" name="Bent Arrow 12"/>
          <p:cNvSpPr/>
          <p:nvPr/>
        </p:nvSpPr>
        <p:spPr>
          <a:xfrm flipV="1">
            <a:off x="2060793" y="4220098"/>
            <a:ext cx="1920543" cy="277948"/>
          </a:xfrm>
          <a:prstGeom prst="bentArrow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821471" y="5060868"/>
            <a:ext cx="2106456" cy="980495"/>
          </a:xfrm>
          <a:prstGeom prst="rect">
            <a:avLst/>
          </a:prstGeom>
          <a:ln w="381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b="1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Preduslov spoljnotrgovinske razmjene po HO</a:t>
            </a:r>
            <a:endParaRPr lang="sr-Latn-BA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triped Right Arrow 15"/>
          <p:cNvSpPr/>
          <p:nvPr/>
        </p:nvSpPr>
        <p:spPr>
          <a:xfrm>
            <a:off x="3021064" y="5200996"/>
            <a:ext cx="629551" cy="700237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ln>
            <a:solidFill>
              <a:srgbClr val="FF9966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Not Equal 16"/>
          <p:cNvSpPr/>
          <p:nvPr/>
        </p:nvSpPr>
        <p:spPr>
          <a:xfrm>
            <a:off x="3820077" y="5246519"/>
            <a:ext cx="1143605" cy="566685"/>
          </a:xfrm>
          <a:prstGeom prst="mathNotEqual">
            <a:avLst/>
          </a:prstGeom>
          <a:solidFill>
            <a:srgbClr val="FF99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980454" y="5246519"/>
            <a:ext cx="3987462" cy="570391"/>
          </a:xfrm>
          <a:prstGeom prst="rect">
            <a:avLst/>
          </a:prstGeom>
          <a:ln w="3810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sr-Latn-BA" sz="1600" b="1" dirty="0" smtClean="0">
                <a:solidFill>
                  <a:srgbClr val="FF99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Veličini proizvodnih troškova dvije zemlje</a:t>
            </a:r>
            <a:endParaRPr lang="sr-Latn-BA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41844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40820</TotalTime>
  <Words>3368</Words>
  <Application>Microsoft Office PowerPoint</Application>
  <PresentationFormat>On-screen Show (4:3)</PresentationFormat>
  <Paragraphs>397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Arial Narrow</vt:lpstr>
      <vt:lpstr>Calibri</vt:lpstr>
      <vt:lpstr>Times New Roman</vt:lpstr>
      <vt:lpstr>Trebuchet MS</vt:lpstr>
      <vt:lpstr>Wingdings</vt:lpstr>
      <vt:lpstr>Wingdings 2</vt:lpstr>
      <vt:lpstr>Wingdings 3</vt:lpstr>
      <vt:lpstr>Facet</vt:lpstr>
      <vt:lpstr>MEĐUNARODNI EKONOMSKI ODNOSI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Dragana Vujičić</dc:creator>
  <cp:lastModifiedBy>Dragana Vujičić</cp:lastModifiedBy>
  <cp:revision>1014</cp:revision>
  <cp:lastPrinted>2020-11-03T13:16:20Z</cp:lastPrinted>
  <dcterms:created xsi:type="dcterms:W3CDTF">2019-03-20T17:06:19Z</dcterms:created>
  <dcterms:modified xsi:type="dcterms:W3CDTF">2023-04-03T13:31:13Z</dcterms:modified>
</cp:coreProperties>
</file>