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3" r:id="rId1"/>
  </p:sldMasterIdLst>
  <p:sldIdLst>
    <p:sldId id="277" r:id="rId2"/>
    <p:sldId id="261" r:id="rId3"/>
    <p:sldId id="279" r:id="rId4"/>
    <p:sldId id="336" r:id="rId5"/>
    <p:sldId id="337" r:id="rId6"/>
    <p:sldId id="275" r:id="rId7"/>
    <p:sldId id="295" r:id="rId8"/>
    <p:sldId id="296" r:id="rId9"/>
    <p:sldId id="338" r:id="rId10"/>
    <p:sldId id="339" r:id="rId11"/>
    <p:sldId id="297" r:id="rId12"/>
    <p:sldId id="298" r:id="rId13"/>
    <p:sldId id="340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  <p:sldId id="308" r:id="rId24"/>
    <p:sldId id="309" r:id="rId25"/>
    <p:sldId id="314" r:id="rId26"/>
    <p:sldId id="310" r:id="rId27"/>
    <p:sldId id="311" r:id="rId28"/>
    <p:sldId id="312" r:id="rId29"/>
    <p:sldId id="343" r:id="rId30"/>
    <p:sldId id="313" r:id="rId31"/>
    <p:sldId id="341" r:id="rId32"/>
    <p:sldId id="315" r:id="rId33"/>
    <p:sldId id="316" r:id="rId34"/>
    <p:sldId id="317" r:id="rId35"/>
    <p:sldId id="318" r:id="rId36"/>
    <p:sldId id="319" r:id="rId37"/>
    <p:sldId id="344" r:id="rId38"/>
    <p:sldId id="324" r:id="rId39"/>
    <p:sldId id="320" r:id="rId40"/>
    <p:sldId id="321" r:id="rId41"/>
    <p:sldId id="322" r:id="rId42"/>
    <p:sldId id="323" r:id="rId43"/>
    <p:sldId id="325" r:id="rId44"/>
    <p:sldId id="326" r:id="rId45"/>
    <p:sldId id="327" r:id="rId46"/>
    <p:sldId id="328" r:id="rId47"/>
    <p:sldId id="330" r:id="rId48"/>
    <p:sldId id="332" r:id="rId49"/>
    <p:sldId id="331" r:id="rId50"/>
    <p:sldId id="333" r:id="rId51"/>
    <p:sldId id="334" r:id="rId52"/>
    <p:sldId id="335" r:id="rId53"/>
    <p:sldId id="345" r:id="rId54"/>
    <p:sldId id="346" r:id="rId55"/>
    <p:sldId id="348" r:id="rId56"/>
    <p:sldId id="350" r:id="rId57"/>
    <p:sldId id="349" r:id="rId58"/>
    <p:sldId id="347" r:id="rId59"/>
    <p:sldId id="351" r:id="rId60"/>
    <p:sldId id="352" r:id="rId61"/>
    <p:sldId id="353" r:id="rId62"/>
    <p:sldId id="354" r:id="rId63"/>
  </p:sldIdLst>
  <p:sldSz cx="123444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446C421-3537-479F-91BB-AF94D870A73C}">
          <p14:sldIdLst>
            <p14:sldId id="277"/>
            <p14:sldId id="261"/>
            <p14:sldId id="279"/>
            <p14:sldId id="336"/>
            <p14:sldId id="337"/>
            <p14:sldId id="275"/>
            <p14:sldId id="295"/>
            <p14:sldId id="296"/>
            <p14:sldId id="338"/>
            <p14:sldId id="339"/>
            <p14:sldId id="297"/>
            <p14:sldId id="298"/>
            <p14:sldId id="340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4"/>
            <p14:sldId id="310"/>
            <p14:sldId id="311"/>
            <p14:sldId id="312"/>
            <p14:sldId id="343"/>
            <p14:sldId id="313"/>
            <p14:sldId id="341"/>
            <p14:sldId id="315"/>
            <p14:sldId id="316"/>
            <p14:sldId id="317"/>
            <p14:sldId id="318"/>
            <p14:sldId id="319"/>
            <p14:sldId id="344"/>
            <p14:sldId id="324"/>
          </p14:sldIdLst>
        </p14:section>
        <p14:section name="Untitled Section" id="{79AB818B-CD9B-4EDA-9BF0-2675DCC2F7BA}">
          <p14:sldIdLst>
            <p14:sldId id="320"/>
            <p14:sldId id="321"/>
            <p14:sldId id="322"/>
            <p14:sldId id="323"/>
            <p14:sldId id="325"/>
            <p14:sldId id="326"/>
            <p14:sldId id="327"/>
            <p14:sldId id="328"/>
            <p14:sldId id="330"/>
            <p14:sldId id="332"/>
            <p14:sldId id="331"/>
            <p14:sldId id="333"/>
            <p14:sldId id="334"/>
            <p14:sldId id="335"/>
            <p14:sldId id="345"/>
            <p14:sldId id="346"/>
            <p14:sldId id="348"/>
            <p14:sldId id="350"/>
            <p14:sldId id="349"/>
            <p14:sldId id="347"/>
            <p14:sldId id="351"/>
            <p14:sldId id="352"/>
            <p14:sldId id="353"/>
            <p14:sldId id="354"/>
          </p14:sldIdLst>
        </p14:section>
        <p14:section name="Untitled Section" id="{34DC51CE-8B16-4A0B-B226-0A7DE34B569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94660"/>
  </p:normalViewPr>
  <p:slideViewPr>
    <p:cSldViewPr>
      <p:cViewPr varScale="1">
        <p:scale>
          <a:sx n="116" d="100"/>
          <a:sy n="116" d="100"/>
        </p:scale>
        <p:origin x="306" y="108"/>
      </p:cViewPr>
      <p:guideLst>
        <p:guide orient="horz" pos="2160"/>
        <p:guide pos="38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E05862-3499-4AB5-9FFE-6CA6E34D86C8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AE5C53-2047-4E7D-A84C-386016F52138}">
      <dgm:prSet phldrT="[Text]" custT="1"/>
      <dgm:spPr/>
      <dgm:t>
        <a:bodyPr/>
        <a:lstStyle/>
        <a:p>
          <a:r>
            <a:rPr lang="sr-Latn-BA" sz="1600" b="1" dirty="0" smtClean="0"/>
            <a:t>Javne i insajderske informacije</a:t>
          </a:r>
          <a:endParaRPr lang="en-US" sz="1600" b="1" dirty="0"/>
        </a:p>
      </dgm:t>
    </dgm:pt>
    <dgm:pt modelId="{B3392CA9-9017-4F6C-A9B6-D50BA96FC130}" type="parTrans" cxnId="{FA34662B-138E-49C0-994F-DEA44BBE84FF}">
      <dgm:prSet/>
      <dgm:spPr/>
      <dgm:t>
        <a:bodyPr/>
        <a:lstStyle/>
        <a:p>
          <a:endParaRPr lang="en-US"/>
        </a:p>
      </dgm:t>
    </dgm:pt>
    <dgm:pt modelId="{B09DF460-145F-41A1-905A-EBE5EDBB0878}" type="sibTrans" cxnId="{FA34662B-138E-49C0-994F-DEA44BBE84FF}">
      <dgm:prSet/>
      <dgm:spPr/>
      <dgm:t>
        <a:bodyPr/>
        <a:lstStyle/>
        <a:p>
          <a:endParaRPr lang="en-US"/>
        </a:p>
      </dgm:t>
    </dgm:pt>
    <dgm:pt modelId="{3D0ACA23-56A3-4CD5-BB84-BEC11039A4C9}">
      <dgm:prSet phldrT="[Text]" custT="1"/>
      <dgm:spPr/>
      <dgm:t>
        <a:bodyPr/>
        <a:lstStyle/>
        <a:p>
          <a:r>
            <a:rPr lang="sr-Latn-BA" sz="1600" b="1" dirty="0" smtClean="0"/>
            <a:t>Javno dostupne informacije</a:t>
          </a:r>
          <a:endParaRPr lang="en-US" sz="1600" b="1" dirty="0"/>
        </a:p>
      </dgm:t>
    </dgm:pt>
    <dgm:pt modelId="{C69B9AB5-0E1A-4EF4-99F0-CAA2801BB975}" type="parTrans" cxnId="{57FD4418-FE2E-4C1B-9869-AB412AB41675}">
      <dgm:prSet/>
      <dgm:spPr/>
      <dgm:t>
        <a:bodyPr/>
        <a:lstStyle/>
        <a:p>
          <a:endParaRPr lang="en-US"/>
        </a:p>
      </dgm:t>
    </dgm:pt>
    <dgm:pt modelId="{D4F9FA32-B639-4694-AA26-923A43964811}" type="sibTrans" cxnId="{57FD4418-FE2E-4C1B-9869-AB412AB41675}">
      <dgm:prSet/>
      <dgm:spPr/>
      <dgm:t>
        <a:bodyPr/>
        <a:lstStyle/>
        <a:p>
          <a:endParaRPr lang="en-US"/>
        </a:p>
      </dgm:t>
    </dgm:pt>
    <dgm:pt modelId="{09488B60-7372-4E42-B65B-5184F618230A}">
      <dgm:prSet phldrT="[Text]" custT="1"/>
      <dgm:spPr/>
      <dgm:t>
        <a:bodyPr/>
        <a:lstStyle/>
        <a:p>
          <a:r>
            <a:rPr lang="sr-Latn-BA" sz="1600" b="1" dirty="0" smtClean="0"/>
            <a:t>Informacije o istorijskim cijenama i količinama</a:t>
          </a:r>
          <a:endParaRPr lang="en-US" sz="1600" b="1" dirty="0"/>
        </a:p>
      </dgm:t>
    </dgm:pt>
    <dgm:pt modelId="{1A695780-1018-4A1F-B614-27AFAEFA9767}" type="parTrans" cxnId="{C2AF3CCD-1AFD-480B-AC8C-0E3D06FA06FF}">
      <dgm:prSet/>
      <dgm:spPr/>
      <dgm:t>
        <a:bodyPr/>
        <a:lstStyle/>
        <a:p>
          <a:endParaRPr lang="en-US"/>
        </a:p>
      </dgm:t>
    </dgm:pt>
    <dgm:pt modelId="{A488D548-5CBA-4E37-9737-432529A7E93E}" type="sibTrans" cxnId="{C2AF3CCD-1AFD-480B-AC8C-0E3D06FA06FF}">
      <dgm:prSet/>
      <dgm:spPr/>
      <dgm:t>
        <a:bodyPr/>
        <a:lstStyle/>
        <a:p>
          <a:endParaRPr lang="en-US"/>
        </a:p>
      </dgm:t>
    </dgm:pt>
    <dgm:pt modelId="{05921D5D-FB60-4AE0-98FC-6D10C6F12825}" type="pres">
      <dgm:prSet presAssocID="{17E05862-3499-4AB5-9FFE-6CA6E34D86C8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DF43468-5DE7-4CD7-8353-A7954B320F17}" type="pres">
      <dgm:prSet presAssocID="{17E05862-3499-4AB5-9FFE-6CA6E34D86C8}" presName="comp1" presStyleCnt="0"/>
      <dgm:spPr/>
    </dgm:pt>
    <dgm:pt modelId="{88164DEB-A9BC-4F15-97EB-3AD4320842FF}" type="pres">
      <dgm:prSet presAssocID="{17E05862-3499-4AB5-9FFE-6CA6E34D86C8}" presName="circle1" presStyleLbl="node1" presStyleIdx="0" presStyleCnt="3" custScaleX="106300" custLinFactNeighborX="-20874" custLinFactNeighborY="-830"/>
      <dgm:spPr/>
      <dgm:t>
        <a:bodyPr/>
        <a:lstStyle/>
        <a:p>
          <a:endParaRPr lang="en-US"/>
        </a:p>
      </dgm:t>
    </dgm:pt>
    <dgm:pt modelId="{AC17C200-90ED-4C27-BB51-C8B1FAD32392}" type="pres">
      <dgm:prSet presAssocID="{17E05862-3499-4AB5-9FFE-6CA6E34D86C8}" presName="c1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BCDE1A-AC74-4B6D-92EA-F301D4AD8860}" type="pres">
      <dgm:prSet presAssocID="{17E05862-3499-4AB5-9FFE-6CA6E34D86C8}" presName="comp2" presStyleCnt="0"/>
      <dgm:spPr/>
    </dgm:pt>
    <dgm:pt modelId="{CB890B4B-B573-4300-9CB6-3B7B97C88BD7}" type="pres">
      <dgm:prSet presAssocID="{17E05862-3499-4AB5-9FFE-6CA6E34D86C8}" presName="circle2" presStyleLbl="node1" presStyleIdx="1" presStyleCnt="3" custScaleX="108400" custLinFactNeighborX="-25599" custLinFactNeighborY="-841"/>
      <dgm:spPr/>
      <dgm:t>
        <a:bodyPr/>
        <a:lstStyle/>
        <a:p>
          <a:endParaRPr lang="en-US"/>
        </a:p>
      </dgm:t>
    </dgm:pt>
    <dgm:pt modelId="{17933908-8A05-4A13-9BD4-F8DF32D89FA7}" type="pres">
      <dgm:prSet presAssocID="{17E05862-3499-4AB5-9FFE-6CA6E34D86C8}" presName="c2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22EB5E-80CE-4BFA-92E8-000BE733015C}" type="pres">
      <dgm:prSet presAssocID="{17E05862-3499-4AB5-9FFE-6CA6E34D86C8}" presName="comp3" presStyleCnt="0"/>
      <dgm:spPr/>
    </dgm:pt>
    <dgm:pt modelId="{9642FA9B-5559-4042-9922-734DF041D5C7}" type="pres">
      <dgm:prSet presAssocID="{17E05862-3499-4AB5-9FFE-6CA6E34D86C8}" presName="circle3" presStyleLbl="node1" presStyleIdx="2" presStyleCnt="3" custScaleX="107898" custLinFactNeighborX="-41349" custLinFactNeighborY="-862"/>
      <dgm:spPr/>
      <dgm:t>
        <a:bodyPr/>
        <a:lstStyle/>
        <a:p>
          <a:endParaRPr lang="en-US"/>
        </a:p>
      </dgm:t>
    </dgm:pt>
    <dgm:pt modelId="{38BA86A7-7085-4034-A061-1A0EA19A6836}" type="pres">
      <dgm:prSet presAssocID="{17E05862-3499-4AB5-9FFE-6CA6E34D86C8}" presName="c3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950AB37-AD96-41A9-B7A0-89414BECA77B}" type="presOf" srcId="{09488B60-7372-4E42-B65B-5184F618230A}" destId="{9642FA9B-5559-4042-9922-734DF041D5C7}" srcOrd="0" destOrd="0" presId="urn:microsoft.com/office/officeart/2005/8/layout/venn2"/>
    <dgm:cxn modelId="{2A604DC7-ADA7-4649-8AA1-F979E8FDF384}" type="presOf" srcId="{3D0ACA23-56A3-4CD5-BB84-BEC11039A4C9}" destId="{17933908-8A05-4A13-9BD4-F8DF32D89FA7}" srcOrd="1" destOrd="0" presId="urn:microsoft.com/office/officeart/2005/8/layout/venn2"/>
    <dgm:cxn modelId="{C2AF3CCD-1AFD-480B-AC8C-0E3D06FA06FF}" srcId="{17E05862-3499-4AB5-9FFE-6CA6E34D86C8}" destId="{09488B60-7372-4E42-B65B-5184F618230A}" srcOrd="2" destOrd="0" parTransId="{1A695780-1018-4A1F-B614-27AFAEFA9767}" sibTransId="{A488D548-5CBA-4E37-9737-432529A7E93E}"/>
    <dgm:cxn modelId="{BBCEA341-E68F-4A50-A88D-1157185C1ED8}" type="presOf" srcId="{F5AE5C53-2047-4E7D-A84C-386016F52138}" destId="{88164DEB-A9BC-4F15-97EB-3AD4320842FF}" srcOrd="0" destOrd="0" presId="urn:microsoft.com/office/officeart/2005/8/layout/venn2"/>
    <dgm:cxn modelId="{31C0149E-B318-4C8C-B277-A1F769DD8F24}" type="presOf" srcId="{17E05862-3499-4AB5-9FFE-6CA6E34D86C8}" destId="{05921D5D-FB60-4AE0-98FC-6D10C6F12825}" srcOrd="0" destOrd="0" presId="urn:microsoft.com/office/officeart/2005/8/layout/venn2"/>
    <dgm:cxn modelId="{FA34662B-138E-49C0-994F-DEA44BBE84FF}" srcId="{17E05862-3499-4AB5-9FFE-6CA6E34D86C8}" destId="{F5AE5C53-2047-4E7D-A84C-386016F52138}" srcOrd="0" destOrd="0" parTransId="{B3392CA9-9017-4F6C-A9B6-D50BA96FC130}" sibTransId="{B09DF460-145F-41A1-905A-EBE5EDBB0878}"/>
    <dgm:cxn modelId="{FD9033C9-F0C1-4076-8398-C531D6EBEB4C}" type="presOf" srcId="{3D0ACA23-56A3-4CD5-BB84-BEC11039A4C9}" destId="{CB890B4B-B573-4300-9CB6-3B7B97C88BD7}" srcOrd="0" destOrd="0" presId="urn:microsoft.com/office/officeart/2005/8/layout/venn2"/>
    <dgm:cxn modelId="{57FD4418-FE2E-4C1B-9869-AB412AB41675}" srcId="{17E05862-3499-4AB5-9FFE-6CA6E34D86C8}" destId="{3D0ACA23-56A3-4CD5-BB84-BEC11039A4C9}" srcOrd="1" destOrd="0" parTransId="{C69B9AB5-0E1A-4EF4-99F0-CAA2801BB975}" sibTransId="{D4F9FA32-B639-4694-AA26-923A43964811}"/>
    <dgm:cxn modelId="{9C800387-D4CE-4BE5-8106-0D3E13E30CE3}" type="presOf" srcId="{09488B60-7372-4E42-B65B-5184F618230A}" destId="{38BA86A7-7085-4034-A061-1A0EA19A6836}" srcOrd="1" destOrd="0" presId="urn:microsoft.com/office/officeart/2005/8/layout/venn2"/>
    <dgm:cxn modelId="{3223C405-D669-4C63-955D-5727E5DE0F93}" type="presOf" srcId="{F5AE5C53-2047-4E7D-A84C-386016F52138}" destId="{AC17C200-90ED-4C27-BB51-C8B1FAD32392}" srcOrd="1" destOrd="0" presId="urn:microsoft.com/office/officeart/2005/8/layout/venn2"/>
    <dgm:cxn modelId="{AFC5B35A-B2F0-4D46-82CC-06806C13D91E}" type="presParOf" srcId="{05921D5D-FB60-4AE0-98FC-6D10C6F12825}" destId="{ADF43468-5DE7-4CD7-8353-A7954B320F17}" srcOrd="0" destOrd="0" presId="urn:microsoft.com/office/officeart/2005/8/layout/venn2"/>
    <dgm:cxn modelId="{99C91B9F-B70E-4A80-AB5E-47281DEDF84D}" type="presParOf" srcId="{ADF43468-5DE7-4CD7-8353-A7954B320F17}" destId="{88164DEB-A9BC-4F15-97EB-3AD4320842FF}" srcOrd="0" destOrd="0" presId="urn:microsoft.com/office/officeart/2005/8/layout/venn2"/>
    <dgm:cxn modelId="{FC45C751-A811-47E7-BD35-E909F114CB40}" type="presParOf" srcId="{ADF43468-5DE7-4CD7-8353-A7954B320F17}" destId="{AC17C200-90ED-4C27-BB51-C8B1FAD32392}" srcOrd="1" destOrd="0" presId="urn:microsoft.com/office/officeart/2005/8/layout/venn2"/>
    <dgm:cxn modelId="{EA3A59DC-BE92-4A30-A0B0-2F9CAFA19D32}" type="presParOf" srcId="{05921D5D-FB60-4AE0-98FC-6D10C6F12825}" destId="{2ABCDE1A-AC74-4B6D-92EA-F301D4AD8860}" srcOrd="1" destOrd="0" presId="urn:microsoft.com/office/officeart/2005/8/layout/venn2"/>
    <dgm:cxn modelId="{F83D5EBC-03A6-47B3-8E6E-E83F03605345}" type="presParOf" srcId="{2ABCDE1A-AC74-4B6D-92EA-F301D4AD8860}" destId="{CB890B4B-B573-4300-9CB6-3B7B97C88BD7}" srcOrd="0" destOrd="0" presId="urn:microsoft.com/office/officeart/2005/8/layout/venn2"/>
    <dgm:cxn modelId="{A4DA05BA-D0CA-42D9-9E01-B30467951F6F}" type="presParOf" srcId="{2ABCDE1A-AC74-4B6D-92EA-F301D4AD8860}" destId="{17933908-8A05-4A13-9BD4-F8DF32D89FA7}" srcOrd="1" destOrd="0" presId="urn:microsoft.com/office/officeart/2005/8/layout/venn2"/>
    <dgm:cxn modelId="{D29660B6-BB46-4DF7-90F1-089D287E38A0}" type="presParOf" srcId="{05921D5D-FB60-4AE0-98FC-6D10C6F12825}" destId="{C722EB5E-80CE-4BFA-92E8-000BE733015C}" srcOrd="2" destOrd="0" presId="urn:microsoft.com/office/officeart/2005/8/layout/venn2"/>
    <dgm:cxn modelId="{EF95D868-9F2B-4FED-A965-A5CA63817604}" type="presParOf" srcId="{C722EB5E-80CE-4BFA-92E8-000BE733015C}" destId="{9642FA9B-5559-4042-9922-734DF041D5C7}" srcOrd="0" destOrd="0" presId="urn:microsoft.com/office/officeart/2005/8/layout/venn2"/>
    <dgm:cxn modelId="{B648FD31-404F-4820-BC53-F58E5984F7CF}" type="presParOf" srcId="{C722EB5E-80CE-4BFA-92E8-000BE733015C}" destId="{38BA86A7-7085-4034-A061-1A0EA19A6836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164DEB-A9BC-4F15-97EB-3AD4320842FF}">
      <dsp:nvSpPr>
        <dsp:cNvPr id="0" name=""/>
        <dsp:cNvSpPr/>
      </dsp:nvSpPr>
      <dsp:spPr>
        <a:xfrm>
          <a:off x="1791875" y="0"/>
          <a:ext cx="4975392" cy="46805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1600" b="1" kern="1200" dirty="0" smtClean="0"/>
            <a:t>Javne i insajderske informacije</a:t>
          </a:r>
          <a:endParaRPr lang="en-US" sz="1600" b="1" kern="1200" dirty="0"/>
        </a:p>
      </dsp:txBody>
      <dsp:txXfrm>
        <a:off x="3410122" y="234026"/>
        <a:ext cx="1738899" cy="702078"/>
      </dsp:txXfrm>
    </dsp:sp>
    <dsp:sp modelId="{CB890B4B-B573-4300-9CB6-3B7B97C88BD7}">
      <dsp:nvSpPr>
        <dsp:cNvPr id="0" name=""/>
        <dsp:cNvSpPr/>
      </dsp:nvSpPr>
      <dsp:spPr>
        <a:xfrm>
          <a:off x="2455327" y="1140607"/>
          <a:ext cx="3805262" cy="35103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1600" b="1" kern="1200" dirty="0" smtClean="0"/>
            <a:t>Javno dostupne informacije</a:t>
          </a:r>
          <a:endParaRPr lang="en-US" sz="1600" b="1" kern="1200" dirty="0"/>
        </a:p>
      </dsp:txBody>
      <dsp:txXfrm>
        <a:off x="3471333" y="1360006"/>
        <a:ext cx="1773252" cy="658198"/>
      </dsp:txXfrm>
    </dsp:sp>
    <dsp:sp modelId="{9642FA9B-5559-4042-9922-734DF041D5C7}">
      <dsp:nvSpPr>
        <dsp:cNvPr id="0" name=""/>
        <dsp:cNvSpPr/>
      </dsp:nvSpPr>
      <dsp:spPr>
        <a:xfrm>
          <a:off x="3026363" y="2320086"/>
          <a:ext cx="2525093" cy="23402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1600" b="1" kern="1200" dirty="0" smtClean="0"/>
            <a:t>Informacije o istorijskim cijenama i količinama</a:t>
          </a:r>
          <a:endParaRPr lang="en-US" sz="1600" b="1" kern="1200" dirty="0"/>
        </a:p>
      </dsp:txBody>
      <dsp:txXfrm>
        <a:off x="3396154" y="2905151"/>
        <a:ext cx="1785510" cy="1170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3444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1"/>
            <a:ext cx="123444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2915" y="4960137"/>
            <a:ext cx="7869555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18233" y="4960137"/>
            <a:ext cx="3240405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FFA5BC4-E137-4F4B-A925-BAA55055C65B}" type="datetimeFigureOut">
              <a:rPr lang="en-US" smtClean="0"/>
              <a:pPr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9C7A-4787-43E9-838C-30DE517AA86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491679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07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5BC4-E137-4F4B-A925-BAA55055C65B}" type="datetimeFigureOut">
              <a:rPr lang="en-US" smtClean="0"/>
              <a:pPr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9C7A-4787-43E9-838C-30DE517AA8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484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3962" y="762000"/>
            <a:ext cx="2661761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2983" y="762000"/>
            <a:ext cx="7676674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5BC4-E137-4F4B-A925-BAA55055C65B}" type="datetimeFigureOut">
              <a:rPr lang="en-US" smtClean="0"/>
              <a:pPr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9C7A-4787-43E9-838C-30DE517AA86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184130" y="53548"/>
            <a:ext cx="0" cy="92583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0996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5BC4-E137-4F4B-A925-BAA55055C65B}" type="datetimeFigureOut">
              <a:rPr lang="en-US" smtClean="0"/>
              <a:pPr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9C7A-4787-43E9-838C-30DE517AA8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22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23444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1"/>
            <a:ext cx="123444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915" y="4960137"/>
            <a:ext cx="7869555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18233" y="4960137"/>
            <a:ext cx="3240405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5BC4-E137-4F4B-A925-BAA55055C65B}" type="datetimeFigureOut">
              <a:rPr lang="en-US" smtClean="0"/>
              <a:pPr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9C7A-4787-43E9-838C-30DE517AA86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491679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356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0" y="585216"/>
            <a:ext cx="9841573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6929" y="2286000"/>
            <a:ext cx="4814316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64187" y="2286000"/>
            <a:ext cx="4814316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5BC4-E137-4F4B-A925-BAA55055C65B}" type="datetimeFigureOut">
              <a:rPr lang="en-US" smtClean="0"/>
              <a:pPr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9C7A-4787-43E9-838C-30DE517AA8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5648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6930" y="2179636"/>
            <a:ext cx="4814316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36930" y="2967788"/>
            <a:ext cx="4814316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65774" y="2179636"/>
            <a:ext cx="4814316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65774" y="2967788"/>
            <a:ext cx="4814316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5BC4-E137-4F4B-A925-BAA55055C65B}" type="datetimeFigureOut">
              <a:rPr lang="en-US" smtClean="0"/>
              <a:pPr/>
              <a:t>11/10/2025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9C7A-4787-43E9-838C-30DE517AA8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4633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5BC4-E137-4F4B-A925-BAA55055C65B}" type="datetimeFigureOut">
              <a:rPr lang="en-US" smtClean="0"/>
              <a:pPr/>
              <a:t>11/10/2025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9C7A-4787-43E9-838C-30DE517AA8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065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5BC4-E137-4F4B-A925-BAA55055C65B}" type="datetimeFigureOut">
              <a:rPr lang="en-US" smtClean="0"/>
              <a:pPr/>
              <a:t>11/10/2025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9C7A-4787-43E9-838C-30DE517AA8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380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36930" y="471509"/>
            <a:ext cx="4443984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6438" y="822960"/>
            <a:ext cx="574940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36930" y="2257506"/>
            <a:ext cx="4443984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5BC4-E137-4F4B-A925-BAA55055C65B}" type="datetimeFigureOut">
              <a:rPr lang="en-US" smtClean="0"/>
              <a:pPr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9C7A-4787-43E9-838C-30DE517AA86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7957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915" y="4960138"/>
            <a:ext cx="7869555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3413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18233" y="4960138"/>
            <a:ext cx="3240405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A5BC4-E137-4F4B-A925-BAA55055C65B}" type="datetimeFigureOut">
              <a:rPr lang="en-US" smtClean="0"/>
              <a:pPr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9C7A-4787-43E9-838C-30DE517AA86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491679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6602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6930" y="585216"/>
            <a:ext cx="9841573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6930" y="2286000"/>
            <a:ext cx="9841574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931" y="6470704"/>
            <a:ext cx="218107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FFA5BC4-E137-4F4B-A925-BAA55055C65B}" type="datetimeFigureOut">
              <a:rPr lang="en-US" smtClean="0"/>
              <a:pPr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03469" y="6470704"/>
            <a:ext cx="597522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2800" y="6470704"/>
            <a:ext cx="98583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DC99C7A-4787-43E9-838C-30DE517AA86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71525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6348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4" r:id="rId1"/>
    <p:sldLayoutId id="2147484125" r:id="rId2"/>
    <p:sldLayoutId id="2147484126" r:id="rId3"/>
    <p:sldLayoutId id="2147484127" r:id="rId4"/>
    <p:sldLayoutId id="2147484128" r:id="rId5"/>
    <p:sldLayoutId id="2147484129" r:id="rId6"/>
    <p:sldLayoutId id="2147484130" r:id="rId7"/>
    <p:sldLayoutId id="2147484131" r:id="rId8"/>
    <p:sldLayoutId id="2147484132" r:id="rId9"/>
    <p:sldLayoutId id="2147484133" r:id="rId10"/>
    <p:sldLayoutId id="214748413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ewsevents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9752" y="1681194"/>
            <a:ext cx="7418022" cy="35840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332656"/>
            <a:ext cx="10727946" cy="1240526"/>
          </a:xfrm>
        </p:spPr>
        <p:txBody>
          <a:bodyPr>
            <a:noAutofit/>
          </a:bodyPr>
          <a:lstStyle/>
          <a:p>
            <a:pPr algn="ctr"/>
            <a:r>
              <a:rPr lang="sr-Latn-BA" sz="4000" b="1" dirty="0">
                <a:solidFill>
                  <a:schemeClr val="accent1"/>
                </a:solidFill>
                <a:latin typeface="+mn-lt"/>
              </a:rPr>
              <a:t>Iv Finansijska tržišta I </a:t>
            </a:r>
            <a:br>
              <a:rPr lang="sr-Latn-BA" sz="4000" b="1" dirty="0">
                <a:solidFill>
                  <a:schemeClr val="accent1"/>
                </a:solidFill>
                <a:latin typeface="+mn-lt"/>
              </a:rPr>
            </a:br>
            <a:r>
              <a:rPr lang="sr-Latn-BA" sz="4000" b="1" dirty="0">
                <a:solidFill>
                  <a:schemeClr val="accent1"/>
                </a:solidFill>
                <a:latin typeface="+mn-lt"/>
              </a:rPr>
              <a:t>NjIHOVA EFIKASNOST</a:t>
            </a:r>
            <a:endParaRPr lang="en-US" sz="4000" b="1" cap="all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3973021" y="5373216"/>
            <a:ext cx="4039515" cy="11556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sr-Latn-BA" b="1" dirty="0" smtClean="0"/>
              <a:t>Prof. dr Tajana Serdar Raković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1" y="332656"/>
            <a:ext cx="9841573" cy="683544"/>
          </a:xfrm>
        </p:spPr>
        <p:txBody>
          <a:bodyPr>
            <a:normAutofit/>
          </a:bodyPr>
          <a:lstStyle/>
          <a:p>
            <a:r>
              <a:rPr lang="sr-Latn-BA" sz="3200" b="1" cap="none" dirty="0" smtClean="0">
                <a:solidFill>
                  <a:schemeClr val="accent1"/>
                </a:solidFill>
                <a:latin typeface="Tw Cen MT" panose="020B0602020104020603" pitchFamily="34" charset="0"/>
              </a:rPr>
              <a:t>2.1. Hartije od vrijednosti</a:t>
            </a:r>
            <a:endParaRPr lang="sr-Latn-BA" sz="2800" dirty="0"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930" y="1268760"/>
            <a:ext cx="9841574" cy="50406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Hartije od vrijednosti predstavljaju dokumente koji ukazuju na neki dug ili vlasništvo, tj. daju prava na određena potraživanja. Potraživanja iz hartija od vrijednosti mogu biti na prihod i/ili na određeni kapital.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Hartije od vrijednosti su osnovna i najznačajnija vrsta finansijskih instrumenata</a:t>
            </a:r>
            <a:r>
              <a:rPr lang="sr-Latn-BA" sz="2400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Podjela finansijskih instrumenata:</a:t>
            </a:r>
            <a:endParaRPr lang="sr-Latn-BA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OSNOVNI FINANSIJSKI INSTRUMENTI: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000" dirty="0" smtClean="0"/>
              <a:t>Hartije od vrijednosti tržišta novca;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000" dirty="0" smtClean="0"/>
              <a:t>Hartije od vrijednosti tržišta kapitala;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IZVEDENE HARTIJE OD VRIJEDNOSTI: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000" dirty="0" smtClean="0"/>
              <a:t>Opcije,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000" dirty="0" smtClean="0"/>
              <a:t>Fjučersi,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000" dirty="0" smtClean="0"/>
              <a:t>Svopovi,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000" dirty="0" smtClean="0"/>
              <a:t>Varanti.</a:t>
            </a:r>
            <a:endParaRPr lang="sr-Latn-BA" sz="2000" dirty="0"/>
          </a:p>
        </p:txBody>
      </p:sp>
    </p:spTree>
    <p:extLst>
      <p:ext uri="{BB962C8B-B14F-4D97-AF65-F5344CB8AC3E}">
        <p14:creationId xmlns:p14="http://schemas.microsoft.com/office/powerpoint/2010/main" val="16181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0" y="404664"/>
            <a:ext cx="9841573" cy="936104"/>
          </a:xfrm>
        </p:spPr>
        <p:txBody>
          <a:bodyPr>
            <a:normAutofit/>
          </a:bodyPr>
          <a:lstStyle/>
          <a:p>
            <a:pPr algn="ctr"/>
            <a:r>
              <a:rPr lang="sr-Latn-BA" sz="3200" b="1" cap="none" dirty="0" smtClean="0">
                <a:solidFill>
                  <a:schemeClr val="accent1"/>
                </a:solidFill>
                <a:latin typeface="Tw Cen MT" panose="020B0602020104020603" pitchFamily="34" charset="0"/>
              </a:rPr>
              <a:t>2.2. Struktura finansijskih tržišta - vrste finansijskih tržišta</a:t>
            </a:r>
            <a:endParaRPr lang="sr-Latn-BA" sz="3200" b="1" cap="none" dirty="0">
              <a:solidFill>
                <a:schemeClr val="accent1"/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556792"/>
            <a:ext cx="10106903" cy="4752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Finansijska tržišta se mogu posmatrati s nekoliko različitih aspekata, prema: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Porijeklu učesnika: </a:t>
            </a:r>
            <a:r>
              <a:rPr lang="en-US" sz="2400" b="1" dirty="0"/>
              <a:t>domaće i međunarodno tržište</a:t>
            </a:r>
            <a:r>
              <a:rPr lang="en-US" sz="2400" dirty="0"/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Obliku sredstava: </a:t>
            </a:r>
            <a:r>
              <a:rPr lang="en-US" sz="2400" b="1" dirty="0"/>
              <a:t>tržišta dužničkih i tržišta vlasničkih HOV</a:t>
            </a:r>
            <a:r>
              <a:rPr lang="en-US" sz="2400" dirty="0"/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Ročnosti izvršenja posla: </a:t>
            </a:r>
            <a:r>
              <a:rPr lang="en-US" sz="2400" b="1" dirty="0"/>
              <a:t>promptna i terminska tržišta</a:t>
            </a:r>
            <a:r>
              <a:rPr lang="en-US" sz="2400" dirty="0"/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Metodi trgovanja: </a:t>
            </a:r>
            <a:r>
              <a:rPr lang="en-US" sz="2400" b="1" dirty="0"/>
              <a:t>brokerska, dilerska i hibridna tržišta</a:t>
            </a:r>
            <a:r>
              <a:rPr lang="en-US" sz="2400" dirty="0"/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Formalnosti strukture: </a:t>
            </a:r>
            <a:r>
              <a:rPr lang="en-US" sz="2400" b="1" dirty="0" smtClean="0"/>
              <a:t>organizovana </a:t>
            </a:r>
            <a:r>
              <a:rPr lang="en-US" sz="2400" b="1" dirty="0"/>
              <a:t>i neorganizovana tržišta;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Vrsti transakcija, da li su u pitanju nove ili već emitovane HOV: </a:t>
            </a:r>
            <a:r>
              <a:rPr lang="en-US" sz="2400" b="1" dirty="0"/>
              <a:t>primarna </a:t>
            </a:r>
            <a:r>
              <a:rPr lang="sr-Latn-BA" sz="2400" b="1" dirty="0" smtClean="0"/>
              <a:t>tržišta </a:t>
            </a:r>
            <a:r>
              <a:rPr lang="en-US" sz="2400" b="1" dirty="0" smtClean="0"/>
              <a:t>i </a:t>
            </a:r>
            <a:r>
              <a:rPr lang="en-US" sz="2400" b="1" dirty="0"/>
              <a:t>sekundarna tržišta;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Roku dospijeća finansijskih instrumenata: </a:t>
            </a:r>
            <a:r>
              <a:rPr lang="en-US" sz="2400" b="1" dirty="0"/>
              <a:t>tržište novca i tržište kapitala.</a:t>
            </a:r>
            <a:endParaRPr lang="sr-Cyrl-BA" sz="2400" b="1" dirty="0" smtClean="0"/>
          </a:p>
          <a:p>
            <a:pPr>
              <a:buFont typeface="Wingdings" panose="05000000000000000000" pitchFamily="2" charset="2"/>
              <a:buChar char="§"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612070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0" y="585216"/>
            <a:ext cx="9841573" cy="971576"/>
          </a:xfrm>
        </p:spPr>
        <p:txBody>
          <a:bodyPr>
            <a:normAutofit/>
          </a:bodyPr>
          <a:lstStyle/>
          <a:p>
            <a:pPr algn="ctr"/>
            <a:r>
              <a:rPr lang="sr-Latn-BA" sz="3200" b="1" cap="none" dirty="0">
                <a:solidFill>
                  <a:schemeClr val="accent1"/>
                </a:solidFill>
                <a:latin typeface="Tw Cen MT" panose="020B0602020104020603" pitchFamily="34" charset="0"/>
              </a:rPr>
              <a:t>2.2. Struktura finansijskih tržišta - vrste finansijskih tržišta</a:t>
            </a:r>
            <a:endParaRPr lang="sr-Latn-BA" sz="3200" dirty="0">
              <a:solidFill>
                <a:schemeClr val="accent1"/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608" y="1484784"/>
            <a:ext cx="10034896" cy="51125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BA" dirty="0"/>
              <a:t>Osnovna podjela finansijskih tržišta je na: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/>
              <a:t>Tržište novca i tržište kapitala;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/>
              <a:t>Primarna i sekundarna tržišta.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/>
              <a:t>Primarno tržište </a:t>
            </a:r>
            <a:r>
              <a:rPr lang="sr-Latn-BA" dirty="0"/>
              <a:t>obuhvata promet novoemitovanih finansijskih instrumenata od emitenta gdje se obavlja prva kupoprodaja. Primarna emisija može biti javna i privatna.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/>
              <a:t>Sekundarno tržište </a:t>
            </a:r>
            <a:r>
              <a:rPr lang="sr-Latn-BA" dirty="0"/>
              <a:t>je druga i svaka sljedeća kupoprodaja gdje HOV svoj život nastavljaju nezavisno od svojih emitenata.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/>
              <a:t>Organizovana</a:t>
            </a:r>
            <a:r>
              <a:rPr lang="sr-Latn-BA" dirty="0"/>
              <a:t> tržišta predstavljaju tržište koje omogućava organizovani susret ponude i tražnje na određenom mjestu gdje će se formirati cijena finansijskih instrumenata.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/>
              <a:t>Dva osnovna organizaciona oblika sekundarnog tržišta: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b="1" dirty="0"/>
              <a:t>Berze – centralizovano tržište </a:t>
            </a:r>
            <a:r>
              <a:rPr lang="sr-Latn-BA" dirty="0"/>
              <a:t>odnosno skup institucija i organizacija koje obezbjeđuju uslove za sekundarni promet dugoročnih HOV.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b="1" dirty="0"/>
              <a:t>OTC (mrežno ili šaltersko) tržište </a:t>
            </a:r>
            <a:r>
              <a:rPr lang="sr-Latn-BA" dirty="0"/>
              <a:t>– decentralizovana, ali  hijerarhijski uređena elektronska mreža (NASDAQ).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837867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1" y="260648"/>
            <a:ext cx="9841573" cy="1224136"/>
          </a:xfrm>
        </p:spPr>
        <p:txBody>
          <a:bodyPr>
            <a:normAutofit/>
          </a:bodyPr>
          <a:lstStyle/>
          <a:p>
            <a:r>
              <a:rPr lang="sr-Latn-BA" sz="3200" b="1" cap="none" dirty="0" smtClean="0">
                <a:solidFill>
                  <a:schemeClr val="accent1"/>
                </a:solidFill>
                <a:latin typeface="Tw Cen MT" panose="020B0602020104020603" pitchFamily="34" charset="0"/>
              </a:rPr>
              <a:t>2.3. Učesnici na finansijskim tržištima</a:t>
            </a:r>
            <a:endParaRPr lang="sr-Latn-BA" sz="3200" dirty="0"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930" y="1556792"/>
            <a:ext cx="9841574" cy="4752568"/>
          </a:xfrm>
        </p:spPr>
        <p:txBody>
          <a:bodyPr>
            <a:normAutofit/>
          </a:bodyPr>
          <a:lstStyle/>
          <a:p>
            <a:r>
              <a:rPr lang="sr-Latn-BA" dirty="0">
                <a:latin typeface="Tw Cen MT" panose="020B0602020104020603" pitchFamily="34" charset="0"/>
              </a:rPr>
              <a:t>Prema širem shvatanju, sve učesnike na finansijskom tržištu možemo grupisati u četiri sektora: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>
                <a:latin typeface="Tw Cen MT" panose="020B0602020104020603" pitchFamily="34" charset="0"/>
              </a:rPr>
              <a:t>Javni sektor;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>
                <a:latin typeface="Tw Cen MT" panose="020B0602020104020603" pitchFamily="34" charset="0"/>
              </a:rPr>
              <a:t>Sektor privrede i vanprivrede (kao davaoci sredstava i kao korisnici sredstava);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>
                <a:latin typeface="Tw Cen MT" panose="020B0602020104020603" pitchFamily="34" charset="0"/>
              </a:rPr>
              <a:t>Sektor stanovništva;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>
                <a:latin typeface="Tw Cen MT" panose="020B0602020104020603" pitchFamily="34" charset="0"/>
              </a:rPr>
              <a:t>Subjekti iz inostranstva.</a:t>
            </a:r>
          </a:p>
          <a:p>
            <a:r>
              <a:rPr lang="sr-Latn-BA" dirty="0">
                <a:latin typeface="Tw Cen MT" panose="020B0602020104020603" pitchFamily="34" charset="0"/>
              </a:rPr>
              <a:t>Prema užem shvatanju, učesnici na finansijskom tržištu su: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>
                <a:latin typeface="Tw Cen MT" panose="020B0602020104020603" pitchFamily="34" charset="0"/>
              </a:rPr>
              <a:t>Finansijske institucije 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>
                <a:latin typeface="Tw Cen MT" panose="020B0602020104020603" pitchFamily="34" charset="0"/>
              </a:rPr>
              <a:t>Finansijski posrednici.</a:t>
            </a:r>
          </a:p>
        </p:txBody>
      </p:sp>
    </p:spTree>
    <p:extLst>
      <p:ext uri="{BB962C8B-B14F-4D97-AF65-F5344CB8AC3E}">
        <p14:creationId xmlns:p14="http://schemas.microsoft.com/office/powerpoint/2010/main" val="944248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624" y="404664"/>
            <a:ext cx="9841573" cy="1152128"/>
          </a:xfrm>
        </p:spPr>
        <p:txBody>
          <a:bodyPr>
            <a:normAutofit/>
          </a:bodyPr>
          <a:lstStyle/>
          <a:p>
            <a:pPr algn="ctr"/>
            <a:r>
              <a:rPr lang="sr-Cyrl-BA" sz="3200" b="1" dirty="0" smtClean="0">
                <a:solidFill>
                  <a:schemeClr val="accent1"/>
                </a:solidFill>
              </a:rPr>
              <a:t>3. </a:t>
            </a:r>
            <a:r>
              <a:rPr lang="sr-Latn-BA" sz="3200" b="1" dirty="0" smtClean="0">
                <a:solidFill>
                  <a:schemeClr val="accent1"/>
                </a:solidFill>
                <a:latin typeface="+mn-lt"/>
              </a:rPr>
              <a:t>UTICAJ NAČINA TRGOVANjA hov na  cijene</a:t>
            </a:r>
            <a:endParaRPr lang="sr-Latn-BA" sz="32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592" y="1484784"/>
            <a:ext cx="10585176" cy="525658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BA" sz="2400" dirty="0">
                <a:latin typeface="Tw Cen MT" panose="020B0602020104020603" pitchFamily="34" charset="0"/>
              </a:rPr>
              <a:t>Postoje dvije vrste transakcija: kupovina i prodaja.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>
                <a:latin typeface="Tw Cen MT" panose="020B0602020104020603" pitchFamily="34" charset="0"/>
              </a:rPr>
              <a:t>Suština svake je nastojanje transaktora da </a:t>
            </a:r>
            <a:r>
              <a:rPr lang="sr-Latn-BA" sz="2400" dirty="0" smtClean="0">
                <a:latin typeface="Tw Cen MT" panose="020B0602020104020603" pitchFamily="34" charset="0"/>
              </a:rPr>
              <a:t>proda </a:t>
            </a:r>
            <a:r>
              <a:rPr lang="sr-Latn-BA" sz="2400" dirty="0">
                <a:latin typeface="Tw Cen MT" panose="020B0602020104020603" pitchFamily="34" charset="0"/>
              </a:rPr>
              <a:t>po cijeni koja je viša od cijene kupovine.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>
                <a:latin typeface="Tw Cen MT" panose="020B0602020104020603" pitchFamily="34" charset="0"/>
              </a:rPr>
              <a:t>Cijena koja nastaje sučeljavanjem ukupne ponude i tražnje je fer cijena koju berza sama otkriva i koja je formirana u svakom prodajnom i kupovnom berzanskom nalogu.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b="1" dirty="0">
                <a:latin typeface="Tw Cen MT" panose="020B0602020104020603" pitchFamily="34" charset="0"/>
              </a:rPr>
              <a:t>Dilersko  tržište </a:t>
            </a:r>
            <a:r>
              <a:rPr lang="sr-Latn-BA" sz="2400" dirty="0">
                <a:latin typeface="Tw Cen MT" panose="020B0602020104020603" pitchFamily="34" charset="0"/>
              </a:rPr>
              <a:t>je mreža - mrežna struktura tržišta diktira otkrivanje cijene.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>
                <a:latin typeface="Tw Cen MT" panose="020B0602020104020603" pitchFamily="34" charset="0"/>
              </a:rPr>
              <a:t>Cijena se formira na više tačaka mreže. Cijena se otkriva pregovaranjem ili pogađanjem, a nosioci tog procesa su dilerske kuće.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>
                <a:latin typeface="Tw Cen MT" panose="020B0602020104020603" pitchFamily="34" charset="0"/>
              </a:rPr>
              <a:t>Grupe dilera: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000" dirty="0">
                <a:latin typeface="Tw Cen MT" panose="020B0602020104020603" pitchFamily="34" charset="0"/>
              </a:rPr>
              <a:t>Obični dileri;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000" dirty="0">
                <a:latin typeface="Tw Cen MT" panose="020B0602020104020603" pitchFamily="34" charset="0"/>
              </a:rPr>
              <a:t>Stručnjaci (market mejkeri ili nosioci tržišta) koji se specijalizuju za ogranićen broj HOV. Oni formiraju cijene HOV definišući gornji, kupovni i donji prodajni kurs.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BA" sz="24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4671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0" y="585216"/>
            <a:ext cx="9841573" cy="899568"/>
          </a:xfrm>
        </p:spPr>
        <p:txBody>
          <a:bodyPr>
            <a:normAutofit/>
          </a:bodyPr>
          <a:lstStyle/>
          <a:p>
            <a:pPr algn="ctr"/>
            <a:r>
              <a:rPr lang="sr-Cyrl-BA" sz="3200" b="1" dirty="0" smtClean="0">
                <a:solidFill>
                  <a:schemeClr val="accent1"/>
                </a:solidFill>
              </a:rPr>
              <a:t>4. </a:t>
            </a:r>
            <a:r>
              <a:rPr lang="sr-Latn-BA" sz="3200" b="1" dirty="0" smtClean="0">
                <a:solidFill>
                  <a:schemeClr val="accent1"/>
                </a:solidFill>
                <a:latin typeface="+mn-lt"/>
              </a:rPr>
              <a:t>TRŽIŠTE NOVCA U SAD</a:t>
            </a:r>
            <a:endParaRPr lang="sr-Latn-BA" sz="32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484784"/>
            <a:ext cx="10106904" cy="482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Na tržištima novca se ne razmjenjuje samo novac – na njemu se obavljaju međubankarski poslovi i vrši kupoprodaja kratkoročnih hartija od vrijednosti (sa rokom dospijeća do godinu dana).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 Hartije od vrijednosti tržišta novca su kratkoročne hartije od vrijednosti sa rokom dospijeća do jedne godine.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BA" sz="2400" dirty="0" smtClean="0"/>
          </a:p>
          <a:p>
            <a:pPr marL="0" indent="0">
              <a:buNone/>
            </a:pPr>
            <a:r>
              <a:rPr lang="sr-Latn-BA" sz="2800" b="1" dirty="0" smtClean="0">
                <a:solidFill>
                  <a:schemeClr val="accent1">
                    <a:lumMod val="75000"/>
                  </a:schemeClr>
                </a:solidFill>
              </a:rPr>
              <a:t>4.1. Svrha tržišta novca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Tržište novca obezbjeđuje jeftine izvore finansiranja za vlade, preduzeća i banke kojima su potrebne kratkoročne infuzije novca.</a:t>
            </a:r>
          </a:p>
        </p:txBody>
      </p:sp>
    </p:spTree>
    <p:extLst>
      <p:ext uri="{BB962C8B-B14F-4D97-AF65-F5344CB8AC3E}">
        <p14:creationId xmlns:p14="http://schemas.microsoft.com/office/powerpoint/2010/main" val="1036756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908720"/>
            <a:ext cx="10106903" cy="504056"/>
          </a:xfrm>
        </p:spPr>
        <p:txBody>
          <a:bodyPr>
            <a:normAutofit fontScale="90000"/>
          </a:bodyPr>
          <a:lstStyle/>
          <a:p>
            <a:r>
              <a:rPr lang="sr-Cyrl-BA" sz="3600" b="1" cap="none" dirty="0" smtClean="0"/>
              <a:t/>
            </a:r>
            <a:br>
              <a:rPr lang="sr-Cyrl-BA" sz="3600" b="1" cap="none" dirty="0" smtClean="0"/>
            </a:br>
            <a:r>
              <a:rPr lang="sr-Cyrl-BA" sz="3600" b="1" cap="none" dirty="0" smtClean="0">
                <a:solidFill>
                  <a:schemeClr val="accent1"/>
                </a:solidFill>
              </a:rPr>
              <a:t>4.2. </a:t>
            </a:r>
            <a:r>
              <a:rPr lang="pl-PL" sz="3600" b="1" cap="none" dirty="0">
                <a:solidFill>
                  <a:schemeClr val="accent1"/>
                </a:solidFill>
                <a:latin typeface="+mn-lt"/>
              </a:rPr>
              <a:t>Učesnici na tržištima novca u SAD</a:t>
            </a:r>
            <a:br>
              <a:rPr lang="pl-PL" sz="3600" b="1" cap="none" dirty="0">
                <a:solidFill>
                  <a:schemeClr val="accent1"/>
                </a:solidFill>
                <a:latin typeface="+mn-lt"/>
              </a:rPr>
            </a:br>
            <a:endParaRPr lang="sr-Latn-BA" cap="none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628800"/>
            <a:ext cx="10106904" cy="4680560"/>
          </a:xfrm>
        </p:spPr>
        <p:txBody>
          <a:bodyPr>
            <a:normAutofit lnSpcReduction="10000"/>
          </a:bodyPr>
          <a:lstStyle/>
          <a:p>
            <a:r>
              <a:rPr lang="sr-Latn-BA" dirty="0"/>
              <a:t>Učesnici na tržištima novca u SAD su: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/>
              <a:t>Američko ministarstvo trezora;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/>
              <a:t>Federalne rezerve;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/>
              <a:t>Komercijalne banke;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/>
              <a:t>Zajednički fondovi tržišta novca;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/>
              <a:t>Ostale finansijske institucije: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dirty="0"/>
              <a:t>Investicione kompanije;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dirty="0"/>
              <a:t>Osiguravajuće kompanije;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dirty="0"/>
              <a:t>Penzioni fondovi;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dirty="0"/>
              <a:t>Investicioni fondovi;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dirty="0"/>
              <a:t>Finansijske kompanije;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dirty="0"/>
              <a:t>Ostale finansijske institucije (fondovi, zadužbine, fondacije).</a:t>
            </a:r>
          </a:p>
        </p:txBody>
      </p:sp>
    </p:spTree>
    <p:extLst>
      <p:ext uri="{BB962C8B-B14F-4D97-AF65-F5344CB8AC3E}">
        <p14:creationId xmlns:p14="http://schemas.microsoft.com/office/powerpoint/2010/main" val="6599360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585216"/>
            <a:ext cx="10106903" cy="1043584"/>
          </a:xfrm>
        </p:spPr>
        <p:txBody>
          <a:bodyPr>
            <a:normAutofit/>
          </a:bodyPr>
          <a:lstStyle/>
          <a:p>
            <a:r>
              <a:rPr lang="sr-Cyrl-BA" sz="3200" b="1" dirty="0" smtClean="0">
                <a:solidFill>
                  <a:schemeClr val="accent1"/>
                </a:solidFill>
              </a:rPr>
              <a:t>4.3. </a:t>
            </a:r>
            <a:r>
              <a:rPr lang="sr-Latn-BA" sz="3200" b="1" cap="none" dirty="0">
                <a:solidFill>
                  <a:schemeClr val="accent1"/>
                </a:solidFill>
                <a:latin typeface="Tw Cen MT" panose="020B0602020104020603" pitchFamily="34" charset="0"/>
              </a:rPr>
              <a:t>H</a:t>
            </a:r>
            <a:r>
              <a:rPr lang="sr-Latn-BA" sz="3200" b="1" cap="none" dirty="0" smtClean="0">
                <a:solidFill>
                  <a:schemeClr val="accent1"/>
                </a:solidFill>
                <a:latin typeface="Tw Cen MT" panose="020B0602020104020603" pitchFamily="34" charset="0"/>
              </a:rPr>
              <a:t>artije od vrijednosti na američkom tržištu novca</a:t>
            </a:r>
            <a:endParaRPr lang="sr-Latn-BA" sz="3200" b="1" cap="none" dirty="0">
              <a:solidFill>
                <a:schemeClr val="accent1"/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592" y="1844824"/>
            <a:ext cx="10178912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Latn-BA" sz="2000" dirty="0"/>
              <a:t>Hartije od vrijednosti tržišta novca su dugoročne hartije od vrijednosti sa rokom dospijeća do jedne godine</a:t>
            </a:r>
            <a:r>
              <a:rPr lang="sr-Latn-BA" sz="2000" dirty="0" smtClean="0"/>
              <a:t>. To su:</a:t>
            </a:r>
            <a:endParaRPr lang="sr-Latn-BA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sr-Latn-BA" sz="2000" b="1" dirty="0"/>
              <a:t>Trezorski zapisi ili kratkoročne državne obveznice </a:t>
            </a:r>
            <a:r>
              <a:rPr lang="sr-Latn-BA" sz="2000" dirty="0"/>
              <a:t>(treasury bills);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000" b="1" dirty="0"/>
              <a:t>Federalni fondovi </a:t>
            </a:r>
            <a:r>
              <a:rPr lang="sr-Latn-BA" sz="2000" dirty="0"/>
              <a:t>- međubankarske pozajmice viškova žiralnog novca. To su rezerve poslovnih banaka na računu centralne banke.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000" b="1" dirty="0"/>
              <a:t>Ugovori o reotkupu (REPO)- </a:t>
            </a:r>
            <a:r>
              <a:rPr lang="sr-Latn-BA" sz="2000" dirty="0"/>
              <a:t>ugovori o rekupovini;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000" b="1" dirty="0"/>
              <a:t>Depozitni certifikati (NCD)</a:t>
            </a:r>
            <a:r>
              <a:rPr lang="sr-Latn-BA" sz="2000" dirty="0"/>
              <a:t>– prenosive HOV. To su potvrde o depozitu koje izdaju poslovne banke;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000" b="1" dirty="0"/>
              <a:t>Komercijalni zapisi </a:t>
            </a:r>
            <a:r>
              <a:rPr lang="sr-Latn-BA" sz="2000" dirty="0"/>
              <a:t>(</a:t>
            </a:r>
            <a:r>
              <a:rPr lang="sr-Latn-BA" sz="2000" dirty="0" smtClean="0"/>
              <a:t>komercijalni </a:t>
            </a:r>
            <a:r>
              <a:rPr lang="sr-Latn-BA" sz="2000" dirty="0"/>
              <a:t>papiri)– kratkoročne obligacije koje izdaju visokobonitetne korporacije;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000" b="1" dirty="0"/>
              <a:t>Blagajnički zapisi- </a:t>
            </a:r>
            <a:r>
              <a:rPr lang="sr-Latn-BA" sz="2000" dirty="0"/>
              <a:t>imaju funkciju kao i komercijalni zapisi.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000" b="1" dirty="0"/>
              <a:t>Bankarski akcepti </a:t>
            </a:r>
            <a:r>
              <a:rPr lang="sr-Latn-BA" sz="2000" dirty="0"/>
              <a:t>– pisane obligacije kojima banka prihvata i garantuje buduću isplatu.</a:t>
            </a:r>
          </a:p>
        </p:txBody>
      </p:sp>
    </p:spTree>
    <p:extLst>
      <p:ext uri="{BB962C8B-B14F-4D97-AF65-F5344CB8AC3E}">
        <p14:creationId xmlns:p14="http://schemas.microsoft.com/office/powerpoint/2010/main" val="42180608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0" y="585216"/>
            <a:ext cx="9841573" cy="1043584"/>
          </a:xfrm>
        </p:spPr>
        <p:txBody>
          <a:bodyPr>
            <a:normAutofit/>
          </a:bodyPr>
          <a:lstStyle/>
          <a:p>
            <a:pPr algn="ctr"/>
            <a:r>
              <a:rPr lang="sr-Cyrl-BA" sz="3200" b="1" dirty="0" smtClean="0">
                <a:solidFill>
                  <a:schemeClr val="accent1"/>
                </a:solidFill>
              </a:rPr>
              <a:t>5. </a:t>
            </a:r>
            <a:r>
              <a:rPr lang="sr-Latn-BA" sz="3200" b="1" dirty="0" smtClean="0">
                <a:solidFill>
                  <a:schemeClr val="accent1"/>
                </a:solidFill>
                <a:latin typeface="+mn-lt"/>
              </a:rPr>
              <a:t>TRŽIŠTE KAPITALA</a:t>
            </a:r>
            <a:endParaRPr lang="sr-Latn-BA" sz="32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484784"/>
            <a:ext cx="10729192" cy="468052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sr-Latn-BA" sz="2400" dirty="0">
                <a:latin typeface="Tw Cen MT" panose="020B0602020104020603" pitchFamily="34" charset="0"/>
              </a:rPr>
              <a:t>Tržište kapitala je tržište na kom se vrši razmjena HOV s originalnim rokom dospijeća dužim od godinu dana.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>
                <a:latin typeface="Tw Cen MT" panose="020B0602020104020603" pitchFamily="34" charset="0"/>
              </a:rPr>
              <a:t>Hartije od vrijednosti na tržištu kapitala su: dugoročne obveznice, akcije i hipoteke (kreirani radi kupovine nekretnina koje ostaju kao zalog do izmirenja obaveze - hipotekarne založnice</a:t>
            </a:r>
            <a:r>
              <a:rPr lang="sr-Latn-BA" sz="2400" dirty="0" smtClean="0">
                <a:latin typeface="Tw Cen MT" panose="020B0602020104020603" pitchFamily="34" charset="0"/>
              </a:rPr>
              <a:t>).</a:t>
            </a:r>
          </a:p>
          <a:p>
            <a:pPr marL="0" indent="0">
              <a:buNone/>
            </a:pPr>
            <a:endParaRPr lang="sr-Latn-BA" sz="2400" dirty="0">
              <a:latin typeface="Tw Cen MT" panose="020B0602020104020603" pitchFamily="34" charset="0"/>
            </a:endParaRPr>
          </a:p>
          <a:p>
            <a:pPr marL="0" indent="0">
              <a:buNone/>
            </a:pPr>
            <a:r>
              <a:rPr lang="sr-Latn-BA" sz="2400" b="1" dirty="0" smtClean="0">
                <a:solidFill>
                  <a:schemeClr val="accent1">
                    <a:lumMod val="75000"/>
                  </a:schemeClr>
                </a:solidFill>
                <a:latin typeface="Tw Cen MT" panose="020B0602020104020603" pitchFamily="34" charset="0"/>
              </a:rPr>
              <a:t>5.1. Svrha tržišta kapitala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>
                <a:latin typeface="Tw Cen MT" panose="020B0602020104020603" pitchFamily="34" charset="0"/>
              </a:rPr>
              <a:t>Tržište </a:t>
            </a:r>
            <a:r>
              <a:rPr lang="sr-Latn-BA" sz="2400" dirty="0">
                <a:latin typeface="Tw Cen MT" panose="020B0602020104020603" pitchFamily="34" charset="0"/>
              </a:rPr>
              <a:t>kapitala je </a:t>
            </a:r>
            <a:r>
              <a:rPr lang="sr-Latn-BA" sz="2400" dirty="0" smtClean="0">
                <a:latin typeface="Tw Cen MT" panose="020B0602020104020603" pitchFamily="34" charset="0"/>
              </a:rPr>
              <a:t>orijentisano </a:t>
            </a:r>
            <a:r>
              <a:rPr lang="sr-Latn-BA" sz="2400" dirty="0">
                <a:latin typeface="Tw Cen MT" panose="020B0602020104020603" pitchFamily="34" charset="0"/>
              </a:rPr>
              <a:t>na dugoročne investicije i svrha im je povećanje bogatstva investitora (akcionara, vlasnika).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>
                <a:latin typeface="Tw Cen MT" panose="020B0602020104020603" pitchFamily="34" charset="0"/>
              </a:rPr>
              <a:t>Na tržištu kapitala trguje se dugovoročnim HOV, koje mogu biti dužničke i vlasničke dugoročne HOV.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BA" sz="2400" dirty="0"/>
          </a:p>
        </p:txBody>
      </p:sp>
    </p:spTree>
    <p:extLst>
      <p:ext uri="{BB962C8B-B14F-4D97-AF65-F5344CB8AC3E}">
        <p14:creationId xmlns:p14="http://schemas.microsoft.com/office/powerpoint/2010/main" val="210620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608" y="188640"/>
            <a:ext cx="10513168" cy="1259608"/>
          </a:xfrm>
        </p:spPr>
        <p:txBody>
          <a:bodyPr>
            <a:normAutofit/>
          </a:bodyPr>
          <a:lstStyle/>
          <a:p>
            <a:r>
              <a:rPr lang="sr-Cyrl-BA" sz="3200" b="1" dirty="0" smtClean="0">
                <a:solidFill>
                  <a:schemeClr val="accent1"/>
                </a:solidFill>
              </a:rPr>
              <a:t>5.2.</a:t>
            </a:r>
            <a:r>
              <a:rPr lang="sr-Cyrl-BA" sz="3200" dirty="0" smtClean="0"/>
              <a:t> </a:t>
            </a:r>
            <a:r>
              <a:rPr lang="sr-Latn-BA" sz="3200" b="1" cap="none" dirty="0" smtClean="0">
                <a:solidFill>
                  <a:schemeClr val="accent1"/>
                </a:solidFill>
                <a:latin typeface="+mn-lt"/>
              </a:rPr>
              <a:t>Hartije od vrijednosti na američkom tržištu kapitala</a:t>
            </a:r>
            <a:endParaRPr lang="sr-Latn-BA" sz="32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340768"/>
            <a:ext cx="11017224" cy="51845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BA" b="1" dirty="0">
                <a:solidFill>
                  <a:schemeClr val="accent1"/>
                </a:solidFill>
              </a:rPr>
              <a:t>D</a:t>
            </a:r>
            <a:r>
              <a:rPr lang="sr-Latn-BA" b="1" dirty="0" smtClean="0">
                <a:solidFill>
                  <a:schemeClr val="accent1"/>
                </a:solidFill>
              </a:rPr>
              <a:t>užničke dugoročne hartije od vrijednosti</a:t>
            </a:r>
            <a:endParaRPr lang="sr-Cyrl-BA" b="1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sr-Latn-BA" dirty="0" smtClean="0"/>
              <a:t>Obveznice su hartije od vrijednosti koje predstavljaju dug. To su finansijski instrumenti koje emituju država i privredna društva radi finansiranja privrednih aktivnosti.</a:t>
            </a:r>
          </a:p>
          <a:p>
            <a:pPr marL="0" indent="0">
              <a:buNone/>
            </a:pPr>
            <a:r>
              <a:rPr lang="sr-Latn-BA" dirty="0" smtClean="0"/>
              <a:t>Vrste dugoročnih obveznica: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 smtClean="0"/>
              <a:t>Dugoročne državne obveznice </a:t>
            </a:r>
            <a:r>
              <a:rPr lang="sr-Latn-BA" dirty="0" smtClean="0"/>
              <a:t>(treasury notes): srednjoročne (1-10 god) i dugoročne (10-30 god);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 smtClean="0"/>
              <a:t>Obveznice agencija </a:t>
            </a:r>
            <a:r>
              <a:rPr lang="sr-Latn-BA" dirty="0" smtClean="0"/>
              <a:t>(Ginnie Mae, Freddie Mac, Fannie Mae, Sallie Mae);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 smtClean="0"/>
              <a:t>Municipalne (opštinske) obveznice </a:t>
            </a:r>
            <a:r>
              <a:rPr lang="sr-Latn-BA" dirty="0" smtClean="0"/>
              <a:t>(municipal bonds):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dirty="0" smtClean="0"/>
              <a:t>Opšte obveznice;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dirty="0" smtClean="0"/>
              <a:t>Prihodne obveznice;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 smtClean="0"/>
              <a:t>Korporativne obveznice </a:t>
            </a:r>
            <a:r>
              <a:rPr lang="sr-Latn-BA" dirty="0" smtClean="0"/>
              <a:t>(corporate bonds):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dirty="0" smtClean="0"/>
              <a:t>Hipotekarne obveznice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dirty="0" smtClean="0"/>
              <a:t>Dugovne obveznice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dirty="0" smtClean="0"/>
              <a:t>Obveznice s varijabilnim stopama;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dirty="0" smtClean="0"/>
              <a:t>Inovativne korporativne obveznice: amortizacioni fond, zaštitni dogovori, obveznice koje se mogu opozvati i konvertibilne obveznice.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BA" dirty="0" smtClean="0"/>
          </a:p>
        </p:txBody>
      </p:sp>
    </p:spTree>
    <p:extLst>
      <p:ext uri="{BB962C8B-B14F-4D97-AF65-F5344CB8AC3E}">
        <p14:creationId xmlns:p14="http://schemas.microsoft.com/office/powerpoint/2010/main" val="1061615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568" y="836712"/>
            <a:ext cx="11109960" cy="4071966"/>
          </a:xfrm>
        </p:spPr>
        <p:txBody>
          <a:bodyPr anchor="ctr">
            <a:normAutofit/>
          </a:bodyPr>
          <a:lstStyle/>
          <a:p>
            <a:pPr algn="ctr">
              <a:buNone/>
            </a:pPr>
            <a:endParaRPr lang="en-US" dirty="0"/>
          </a:p>
          <a:p>
            <a:pPr algn="ctr">
              <a:lnSpc>
                <a:spcPct val="150000"/>
              </a:lnSpc>
              <a:buNone/>
            </a:pPr>
            <a:r>
              <a:rPr lang="sr-Latn-BA" sz="3200" b="1" dirty="0" smtClean="0">
                <a:solidFill>
                  <a:schemeClr val="accent1"/>
                </a:solidFill>
              </a:rPr>
              <a:t>I FINANSIJSKA TRŽIŠTA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608" y="188640"/>
            <a:ext cx="10657184" cy="1080120"/>
          </a:xfrm>
        </p:spPr>
        <p:txBody>
          <a:bodyPr>
            <a:normAutofit/>
          </a:bodyPr>
          <a:lstStyle/>
          <a:p>
            <a:r>
              <a:rPr lang="sr-Cyrl-BA" sz="3200" b="1" dirty="0" smtClean="0">
                <a:solidFill>
                  <a:schemeClr val="accent1"/>
                </a:solidFill>
              </a:rPr>
              <a:t>5.2.</a:t>
            </a:r>
            <a:r>
              <a:rPr lang="sr-Cyrl-BA" sz="3200" dirty="0" smtClean="0"/>
              <a:t> </a:t>
            </a:r>
            <a:r>
              <a:rPr lang="sr-Latn-BA" sz="3200" b="1" cap="none" dirty="0">
                <a:solidFill>
                  <a:schemeClr val="accent1"/>
                </a:solidFill>
                <a:latin typeface="+mn-lt"/>
              </a:rPr>
              <a:t>Hartije od vrijednosti na američkom tržištu kapitala</a:t>
            </a:r>
            <a:endParaRPr lang="sr-Latn-BA" sz="32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124744"/>
            <a:ext cx="11017224" cy="56166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BA" b="1" dirty="0" smtClean="0">
                <a:solidFill>
                  <a:schemeClr val="accent1"/>
                </a:solidFill>
              </a:rPr>
              <a:t>Vlasničke dugoročne hartije od vrijednosti</a:t>
            </a:r>
          </a:p>
          <a:p>
            <a:pPr marL="0" indent="0">
              <a:buNone/>
            </a:pPr>
            <a:r>
              <a:rPr lang="sr-Latn-BA" dirty="0" smtClean="0"/>
              <a:t>Akcije su vlasničke HOV koje se razmijenjuju na tržištu kapitala. </a:t>
            </a:r>
          </a:p>
          <a:p>
            <a:pPr marL="0" indent="0">
              <a:buNone/>
            </a:pPr>
            <a:r>
              <a:rPr lang="sr-Latn-BA" dirty="0" smtClean="0"/>
              <a:t>Akcionari posjeduju procenat vlasništva u firmi jednak procentu akcija koje su na tržištu, što im daje određena prava: rezidualna potraživanja i pravo glasa. </a:t>
            </a:r>
          </a:p>
          <a:p>
            <a:pPr marL="0" indent="0">
              <a:buNone/>
            </a:pPr>
            <a:r>
              <a:rPr lang="sr-Latn-BA" b="1" dirty="0" smtClean="0"/>
              <a:t>Vrste akcija:</a:t>
            </a:r>
          </a:p>
          <a:p>
            <a:pPr marL="0" indent="0">
              <a:buNone/>
            </a:pPr>
            <a:r>
              <a:rPr lang="sr-Latn-BA" b="1" dirty="0" smtClean="0"/>
              <a:t>1. Obične akcije </a:t>
            </a:r>
            <a:r>
              <a:rPr lang="sr-Latn-BA" dirty="0" smtClean="0"/>
              <a:t>(Common Stock, Ordinary Share) – osnovna vrsta akcije koja institucionalizuje vlasnički odnos ulagača i korporacije. Obične akcije akcionarima obezbjeđuju: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/>
              <a:t> </a:t>
            </a:r>
            <a:r>
              <a:rPr lang="sr-Latn-BA" dirty="0" smtClean="0"/>
              <a:t>pravo na prinos (dividendu),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 pravo na upravljanje,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 pravo slobodnog raspolaganja i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 pravo na dio imovine u slučaju stečaja ili likvidacije.</a:t>
            </a:r>
          </a:p>
          <a:p>
            <a:pPr marL="0" indent="0">
              <a:buNone/>
            </a:pPr>
            <a:r>
              <a:rPr lang="sr-Latn-BA" b="1" dirty="0" smtClean="0"/>
              <a:t>2. Preferencijalne akcije</a:t>
            </a:r>
            <a:r>
              <a:rPr lang="sr-Latn-BA" dirty="0" smtClean="0"/>
              <a:t> – hibrid obične akcije i obveznice. Prednosti preferencijalnih akcija su: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 Ponašanje dividende (fiksne dividenda i pravo isplate prije isplate dividendi na obične akcija);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/>
              <a:t> </a:t>
            </a:r>
            <a:r>
              <a:rPr lang="sr-Latn-BA" dirty="0" smtClean="0"/>
              <a:t>U slučaju stečaja, preferencijalne akcije su u isplatnom redu prije običnih  akcija, a poslije vlasnika obveznica.</a:t>
            </a:r>
          </a:p>
        </p:txBody>
      </p:sp>
    </p:spTree>
    <p:extLst>
      <p:ext uri="{BB962C8B-B14F-4D97-AF65-F5344CB8AC3E}">
        <p14:creationId xmlns:p14="http://schemas.microsoft.com/office/powerpoint/2010/main" val="2196684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404664"/>
            <a:ext cx="10106903" cy="1080120"/>
          </a:xfrm>
        </p:spPr>
        <p:txBody>
          <a:bodyPr>
            <a:normAutofit/>
          </a:bodyPr>
          <a:lstStyle/>
          <a:p>
            <a:r>
              <a:rPr lang="sr-Cyrl-BA" sz="3200" b="1" cap="none" dirty="0" smtClean="0">
                <a:solidFill>
                  <a:schemeClr val="accent1"/>
                </a:solidFill>
              </a:rPr>
              <a:t>5.3. </a:t>
            </a:r>
            <a:r>
              <a:rPr lang="sr-Latn-BA" sz="3200" b="1" cap="none" dirty="0" smtClean="0">
                <a:solidFill>
                  <a:schemeClr val="accent1"/>
                </a:solidFill>
                <a:latin typeface="Tw Cen MT" panose="020B0602020104020603" pitchFamily="34" charset="0"/>
              </a:rPr>
              <a:t>Indeksi tržišta akcija</a:t>
            </a:r>
            <a:endParaRPr lang="sr-Latn-BA" sz="3200" b="1" cap="none" dirty="0">
              <a:solidFill>
                <a:schemeClr val="accent1"/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556792"/>
            <a:ext cx="10106904" cy="475256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BA" b="1" dirty="0">
                <a:latin typeface="Tw Cen MT" panose="020B0602020104020603" pitchFamily="34" charset="0"/>
              </a:rPr>
              <a:t>Dow Jones Averages (DJA) </a:t>
            </a:r>
            <a:r>
              <a:rPr lang="sr-Latn-BA" dirty="0">
                <a:latin typeface="Tw Cen MT" panose="020B0602020104020603" pitchFamily="34" charset="0"/>
              </a:rPr>
              <a:t>je najstariji indeks u svijetu, prosjek cijena 30 akcija velikih renomiranih kompanija (Blue Chip) sa NYSE.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>
                <a:latin typeface="Tw Cen MT" panose="020B0602020104020603" pitchFamily="34" charset="0"/>
              </a:rPr>
              <a:t>S&amp;P 500 </a:t>
            </a:r>
            <a:r>
              <a:rPr lang="sr-Latn-BA" dirty="0">
                <a:latin typeface="Tw Cen MT" panose="020B0602020104020603" pitchFamily="34" charset="0"/>
              </a:rPr>
              <a:t>zasniva se na 500 akcija i obuhvata 30% veličine skupa akcija na NYSE.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>
                <a:latin typeface="Tw Cen MT" panose="020B0602020104020603" pitchFamily="34" charset="0"/>
              </a:rPr>
              <a:t>Ostali značajni indeksi: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>
                <a:latin typeface="Tw Cen MT" panose="020B0602020104020603" pitchFamily="34" charset="0"/>
              </a:rPr>
              <a:t>FT-SE-100 (FOOTSIE) </a:t>
            </a:r>
            <a:r>
              <a:rPr lang="sr-Latn-BA" dirty="0">
                <a:latin typeface="Tw Cen MT" panose="020B0602020104020603" pitchFamily="34" charset="0"/>
              </a:rPr>
              <a:t>– indeks sa Londonske berze;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>
                <a:latin typeface="Tw Cen MT" panose="020B0602020104020603" pitchFamily="34" charset="0"/>
              </a:rPr>
              <a:t>Nikkei Dow Jones Index (NIKKEI 225) </a:t>
            </a:r>
            <a:r>
              <a:rPr lang="sr-Latn-BA" dirty="0">
                <a:latin typeface="Tw Cen MT" panose="020B0602020104020603" pitchFamily="34" charset="0"/>
              </a:rPr>
              <a:t>–  indeks sa Tokijske berze;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>
                <a:latin typeface="Tw Cen MT" panose="020B0602020104020603" pitchFamily="34" charset="0"/>
              </a:rPr>
              <a:t>DAX</a:t>
            </a:r>
            <a:r>
              <a:rPr lang="sr-Latn-BA" dirty="0">
                <a:latin typeface="Tw Cen MT" panose="020B0602020104020603" pitchFamily="34" charset="0"/>
              </a:rPr>
              <a:t> – njemački berzanski indeks (Frankfurtska berza);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>
                <a:latin typeface="Tw Cen MT" panose="020B0602020104020603" pitchFamily="34" charset="0"/>
              </a:rPr>
              <a:t>CAC GENERAL INDEX </a:t>
            </a:r>
            <a:r>
              <a:rPr lang="sr-Latn-BA" dirty="0">
                <a:latin typeface="Tw Cen MT" panose="020B0602020104020603" pitchFamily="34" charset="0"/>
              </a:rPr>
              <a:t>– indeks sa Pariske berze;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>
                <a:latin typeface="Tw Cen MT" panose="020B0602020104020603" pitchFamily="34" charset="0"/>
              </a:rPr>
              <a:t>SBI </a:t>
            </a:r>
            <a:r>
              <a:rPr lang="sr-Latn-BA" dirty="0">
                <a:latin typeface="Tw Cen MT" panose="020B0602020104020603" pitchFamily="34" charset="0"/>
              </a:rPr>
              <a:t>– švajcarski berzanski indeks;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>
                <a:latin typeface="Tw Cen MT" panose="020B0602020104020603" pitchFamily="34" charset="0"/>
              </a:rPr>
              <a:t>MIB General </a:t>
            </a:r>
            <a:r>
              <a:rPr lang="sr-Latn-BA" dirty="0">
                <a:latin typeface="Tw Cen MT" panose="020B0602020104020603" pitchFamily="34" charset="0"/>
              </a:rPr>
              <a:t>– italijanski berzanski indeks;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>
                <a:latin typeface="Tw Cen MT" panose="020B0602020104020603" pitchFamily="34" charset="0"/>
              </a:rPr>
              <a:t>Belex Line, Belex 15 </a:t>
            </a:r>
            <a:r>
              <a:rPr lang="sr-Latn-BA" dirty="0">
                <a:latin typeface="Tw Cen MT" panose="020B0602020104020603" pitchFamily="34" charset="0"/>
              </a:rPr>
              <a:t>– srpski berzanski indeksi.</a:t>
            </a:r>
          </a:p>
        </p:txBody>
      </p:sp>
    </p:spTree>
    <p:extLst>
      <p:ext uri="{BB962C8B-B14F-4D97-AF65-F5344CB8AC3E}">
        <p14:creationId xmlns:p14="http://schemas.microsoft.com/office/powerpoint/2010/main" val="1458030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608" y="1700808"/>
            <a:ext cx="9841573" cy="1499616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sr-Latn-BA" sz="3200" b="1" dirty="0" smtClean="0">
                <a:solidFill>
                  <a:schemeClr val="accent1"/>
                </a:solidFill>
                <a:latin typeface="Tw Cen MT" panose="020B0602020104020603" pitchFamily="34" charset="0"/>
              </a:rPr>
              <a:t>II EFIKASNOST </a:t>
            </a:r>
            <a:r>
              <a:rPr lang="sr-Latn-BA" sz="3200" b="1" dirty="0">
                <a:solidFill>
                  <a:schemeClr val="accent1"/>
                </a:solidFill>
                <a:latin typeface="Tw Cen MT" panose="020B0602020104020603" pitchFamily="34" charset="0"/>
              </a:rPr>
              <a:t>TRŽIŠTA KAPITALA </a:t>
            </a:r>
          </a:p>
        </p:txBody>
      </p:sp>
    </p:spTree>
    <p:extLst>
      <p:ext uri="{BB962C8B-B14F-4D97-AF65-F5344CB8AC3E}">
        <p14:creationId xmlns:p14="http://schemas.microsoft.com/office/powerpoint/2010/main" val="25754003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0" y="585216"/>
            <a:ext cx="9841573" cy="1187600"/>
          </a:xfrm>
        </p:spPr>
        <p:txBody>
          <a:bodyPr>
            <a:normAutofit/>
          </a:bodyPr>
          <a:lstStyle/>
          <a:p>
            <a:pPr algn="ctr"/>
            <a:r>
              <a:rPr lang="sr-Latn-BA" sz="3200" b="1" dirty="0" smtClean="0">
                <a:solidFill>
                  <a:schemeClr val="accent1"/>
                </a:solidFill>
                <a:latin typeface="Tw Cen MT" panose="020B0602020104020603" pitchFamily="34" charset="0"/>
              </a:rPr>
              <a:t>EFIKASNOST TRŽIŠTA KAPITALA </a:t>
            </a:r>
            <a:endParaRPr lang="sr-Latn-BA" sz="3200" b="1" dirty="0">
              <a:solidFill>
                <a:schemeClr val="accent1"/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1640" y="2132856"/>
            <a:ext cx="9841574" cy="460855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BA" sz="2400" dirty="0">
                <a:latin typeface="Tw Cen MT" panose="020B0602020104020603" pitchFamily="34" charset="0"/>
              </a:rPr>
              <a:t>Prema Robertu Strongu razlikujemo dva tipa efikasnosti: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b="1" dirty="0">
                <a:latin typeface="Tw Cen MT" panose="020B0602020104020603" pitchFamily="34" charset="0"/>
              </a:rPr>
              <a:t>Operativna (interna) efikasnost </a:t>
            </a:r>
            <a:r>
              <a:rPr lang="sr-Latn-BA" sz="2400" dirty="0">
                <a:latin typeface="Tw Cen MT" panose="020B0602020104020603" pitchFamily="34" charset="0"/>
              </a:rPr>
              <a:t>–odnosi se na to kako stvari funkcionišu u pogledu brzione njihovog izvršenja i tačnosti.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b="1" dirty="0">
                <a:latin typeface="Tw Cen MT" panose="020B0602020104020603" pitchFamily="34" charset="0"/>
              </a:rPr>
              <a:t>Informaciona efikasnost </a:t>
            </a:r>
            <a:r>
              <a:rPr lang="sr-Latn-BA" sz="2400" dirty="0">
                <a:latin typeface="Tw Cen MT" panose="020B0602020104020603" pitchFamily="34" charset="0"/>
              </a:rPr>
              <a:t>odnosi se na hipotezu o efikansoti tržišta kapitala (EMH –Efficient Market Hypothesis).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>
                <a:latin typeface="Tw Cen MT" panose="020B0602020104020603" pitchFamily="34" charset="0"/>
              </a:rPr>
              <a:t>Informaciona </a:t>
            </a:r>
            <a:r>
              <a:rPr lang="sr-Latn-BA" sz="2400" dirty="0" smtClean="0">
                <a:latin typeface="Tw Cen MT" panose="020B0602020104020603" pitchFamily="34" charset="0"/>
              </a:rPr>
              <a:t>efikasnost </a:t>
            </a:r>
            <a:r>
              <a:rPr lang="sr-Latn-BA" sz="2400" dirty="0">
                <a:latin typeface="Tw Cen MT" panose="020B0602020104020603" pitchFamily="34" charset="0"/>
              </a:rPr>
              <a:t>se mjeri brzinom i preciznošću kojom tržište reaguje na nove informacije.</a:t>
            </a:r>
          </a:p>
        </p:txBody>
      </p:sp>
    </p:spTree>
    <p:extLst>
      <p:ext uri="{BB962C8B-B14F-4D97-AF65-F5344CB8AC3E}">
        <p14:creationId xmlns:p14="http://schemas.microsoft.com/office/powerpoint/2010/main" val="35072143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608" y="404664"/>
            <a:ext cx="9841573" cy="1080120"/>
          </a:xfrm>
        </p:spPr>
        <p:txBody>
          <a:bodyPr>
            <a:normAutofit/>
          </a:bodyPr>
          <a:lstStyle/>
          <a:p>
            <a:pPr algn="ctr"/>
            <a:r>
              <a:rPr lang="sr-Cyrl-BA" sz="3200" b="1" dirty="0" smtClean="0">
                <a:solidFill>
                  <a:schemeClr val="accent1"/>
                </a:solidFill>
              </a:rPr>
              <a:t>1. </a:t>
            </a:r>
            <a:r>
              <a:rPr lang="sr-Latn-BA" sz="3200" b="1" dirty="0" smtClean="0">
                <a:solidFill>
                  <a:schemeClr val="accent1"/>
                </a:solidFill>
                <a:latin typeface="Tw Cen MT" panose="020B0602020104020603" pitchFamily="34" charset="0"/>
              </a:rPr>
              <a:t>Koncepti funkcionisanja tržišta kapitala</a:t>
            </a:r>
            <a:endParaRPr lang="sr-Latn-BA" sz="3200" b="1" dirty="0">
              <a:solidFill>
                <a:schemeClr val="accent1"/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628800"/>
            <a:ext cx="10729192" cy="468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800" b="1" dirty="0" smtClean="0">
                <a:solidFill>
                  <a:schemeClr val="accent1"/>
                </a:solidFill>
              </a:rPr>
              <a:t>1.1. </a:t>
            </a:r>
            <a:r>
              <a:rPr lang="sr-Latn-BA" sz="2800" b="1" dirty="0" smtClean="0">
                <a:solidFill>
                  <a:schemeClr val="accent1"/>
                </a:solidFill>
              </a:rPr>
              <a:t>Arbitraža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b="1" dirty="0" smtClean="0"/>
              <a:t>Arbitraža</a:t>
            </a:r>
            <a:r>
              <a:rPr lang="sr-Latn-BA" sz="2400" dirty="0" smtClean="0"/>
              <a:t> se odnosi na kupovinu nekog sredstva na jednom tržištu u svrhu momentalne preprodaje po višoj cijeni na drugom tržištu.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Postoji konkurencija limita arbitraže, i vrlo je tanka nit između arbitraže i špekulacije.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b="1" dirty="0" smtClean="0"/>
              <a:t>Špekulacija</a:t>
            </a:r>
            <a:r>
              <a:rPr lang="sr-Latn-BA" sz="2400" dirty="0" smtClean="0"/>
              <a:t> je aktivnost usmjerena na preuzimanje rizika u skladu s očekivanim prinosom te investicije - prihvatanje i ulazak u poslovni rizik radi ostvarenja srazmjernog dobitka.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b="1" dirty="0" smtClean="0"/>
              <a:t>Finansijsko kockanje </a:t>
            </a:r>
            <a:r>
              <a:rPr lang="sr-Latn-BA" sz="2400" dirty="0" smtClean="0"/>
              <a:t>ne podrazumijeva ostvarenje srazmjernog dobitka jer je, kao i u kazinu, očekivana zarada neizvjesna i nepoznata.</a:t>
            </a:r>
          </a:p>
        </p:txBody>
      </p:sp>
    </p:spTree>
    <p:extLst>
      <p:ext uri="{BB962C8B-B14F-4D97-AF65-F5344CB8AC3E}">
        <p14:creationId xmlns:p14="http://schemas.microsoft.com/office/powerpoint/2010/main" val="13702601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608" y="585216"/>
            <a:ext cx="10034895" cy="827560"/>
          </a:xfrm>
        </p:spPr>
        <p:txBody>
          <a:bodyPr>
            <a:normAutofit/>
          </a:bodyPr>
          <a:lstStyle/>
          <a:p>
            <a:r>
              <a:rPr lang="sr-Cyrl-BA" sz="3200" b="1" cap="none" dirty="0" smtClean="0">
                <a:solidFill>
                  <a:schemeClr val="accent1"/>
                </a:solidFill>
              </a:rPr>
              <a:t>1.2. </a:t>
            </a:r>
            <a:r>
              <a:rPr lang="sr-Latn-BA" sz="3200" b="1" cap="none" dirty="0" smtClean="0">
                <a:solidFill>
                  <a:schemeClr val="accent1"/>
                </a:solidFill>
                <a:latin typeface="Tw Cen MT" panose="020B0602020104020603" pitchFamily="34" charset="0"/>
              </a:rPr>
              <a:t>Signaliziranje</a:t>
            </a:r>
            <a:endParaRPr lang="sr-Latn-BA" sz="3200" b="1" cap="none" dirty="0">
              <a:solidFill>
                <a:schemeClr val="accent1"/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608" y="1484784"/>
            <a:ext cx="10657184" cy="482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BA" sz="2800" dirty="0" smtClean="0">
                <a:latin typeface="Tw Cen MT" panose="020B0602020104020603" pitchFamily="34" charset="0"/>
              </a:rPr>
              <a:t>Signaliziranje podrazumijeva izvođenje zaključaka pri postojanju informacione asimetrije.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800" dirty="0" smtClean="0">
                <a:latin typeface="Tw Cen MT" panose="020B0602020104020603" pitchFamily="34" charset="0"/>
              </a:rPr>
              <a:t>Informaciona asimetrija predstavlja informacije koje su poznate samo nekim ljudima.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800" dirty="0" smtClean="0">
                <a:latin typeface="Tw Cen MT" panose="020B0602020104020603" pitchFamily="34" charset="0"/>
              </a:rPr>
              <a:t>Treba voditi računa o signalima o stanju i interpretiranju signala na tržištu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BA" sz="2800" dirty="0" smtClean="0"/>
          </a:p>
        </p:txBody>
      </p:sp>
    </p:spTree>
    <p:extLst>
      <p:ext uri="{BB962C8B-B14F-4D97-AF65-F5344CB8AC3E}">
        <p14:creationId xmlns:p14="http://schemas.microsoft.com/office/powerpoint/2010/main" val="5071368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608" y="585216"/>
            <a:ext cx="10034895" cy="827560"/>
          </a:xfrm>
        </p:spPr>
        <p:txBody>
          <a:bodyPr>
            <a:normAutofit fontScale="90000"/>
          </a:bodyPr>
          <a:lstStyle/>
          <a:p>
            <a:pPr algn="ctr"/>
            <a:r>
              <a:rPr lang="sr-Cyrl-BA" sz="3200" b="1" cap="none" dirty="0" smtClean="0">
                <a:solidFill>
                  <a:schemeClr val="accent1"/>
                </a:solidFill>
              </a:rPr>
              <a:t>2. </a:t>
            </a:r>
            <a:r>
              <a:rPr lang="pl-PL" sz="3600" b="1" cap="none" dirty="0">
                <a:solidFill>
                  <a:schemeClr val="accent1"/>
                </a:solidFill>
                <a:latin typeface="Tw Cen MT" panose="020B0602020104020603" pitchFamily="34" charset="0"/>
              </a:rPr>
              <a:t>KOLEKTIVNA MUDROST U PROCJENI VRIJEDNOSTI AKCIJA</a:t>
            </a:r>
            <a:endParaRPr lang="sr-Latn-BA" sz="3600" b="1" cap="none" dirty="0">
              <a:solidFill>
                <a:schemeClr val="accent1"/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608" y="1484784"/>
            <a:ext cx="10034896" cy="482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Kolektivna mudrost je kombinacija mišljenja svih pojedinaca o vrijednosti nekih akcija.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To mišljenje nastaje kao rezultat konkurencije i sigurnije je od pojedinačne procjene.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Promjene u cijeni akcija su rezultat konkurencije u interpretiranju svih raspoloživih informacija te slučajno kretanje cijena može rezultirati iz racionalnog ponašanja.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Kretanje cijena na efikasnom tržištu je slučajno.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Tržište akcija je </a:t>
            </a:r>
            <a:r>
              <a:rPr lang="sr-Latn-BA" sz="2400" dirty="0" smtClean="0"/>
              <a:t>važan </a:t>
            </a:r>
            <a:r>
              <a:rPr lang="sr-Latn-BA" sz="2400" dirty="0"/>
              <a:t>privredni indikator.</a:t>
            </a:r>
          </a:p>
        </p:txBody>
      </p:sp>
    </p:spTree>
    <p:extLst>
      <p:ext uri="{BB962C8B-B14F-4D97-AF65-F5344CB8AC3E}">
        <p14:creationId xmlns:p14="http://schemas.microsoft.com/office/powerpoint/2010/main" val="42798697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585216"/>
            <a:ext cx="10106903" cy="899568"/>
          </a:xfrm>
        </p:spPr>
        <p:txBody>
          <a:bodyPr>
            <a:normAutofit/>
          </a:bodyPr>
          <a:lstStyle/>
          <a:p>
            <a:pPr algn="ctr"/>
            <a:r>
              <a:rPr lang="sr-Cyrl-BA" sz="3200" b="1" cap="none" dirty="0" smtClean="0">
                <a:solidFill>
                  <a:schemeClr val="accent1"/>
                </a:solidFill>
              </a:rPr>
              <a:t>3. </a:t>
            </a:r>
            <a:r>
              <a:rPr lang="sr-Latn-BA" sz="3200" b="1" cap="none" dirty="0" smtClean="0">
                <a:solidFill>
                  <a:schemeClr val="accent1"/>
                </a:solidFill>
                <a:latin typeface="Tw Cen MT" panose="020B0602020104020603" pitchFamily="34" charset="0"/>
              </a:rPr>
              <a:t>SAVRŠENO TRŽIŠTE KAPITALA</a:t>
            </a:r>
            <a:endParaRPr lang="sr-Latn-BA" sz="3200" b="1" cap="none" dirty="0">
              <a:solidFill>
                <a:schemeClr val="accent1"/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556792"/>
            <a:ext cx="10106904" cy="4752568"/>
          </a:xfrm>
        </p:spPr>
        <p:txBody>
          <a:bodyPr/>
          <a:lstStyle/>
          <a:p>
            <a:pPr marL="0" indent="0">
              <a:buNone/>
            </a:pPr>
            <a:r>
              <a:rPr lang="sr-Latn-BA" dirty="0" smtClean="0">
                <a:latin typeface="Tw Cen MT" panose="020B0602020104020603" pitchFamily="34" charset="0"/>
              </a:rPr>
              <a:t>Savršeno tržište kapitala je ono na kom: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>
                <a:latin typeface="Tw Cen MT" panose="020B0602020104020603" pitchFamily="34" charset="0"/>
              </a:rPr>
              <a:t>Nema prepreka za ulazak koje bi učesnike držale dalje od tržišta;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>
                <a:latin typeface="Tw Cen MT" panose="020B0602020104020603" pitchFamily="34" charset="0"/>
              </a:rPr>
              <a:t>Postoji savršena konkurencija;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>
                <a:latin typeface="Tw Cen MT" panose="020B0602020104020603" pitchFamily="34" charset="0"/>
              </a:rPr>
              <a:t>Finansijska sredstva su beskonačno djeljiva;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>
                <a:latin typeface="Tw Cen MT" panose="020B0602020104020603" pitchFamily="34" charset="0"/>
              </a:rPr>
              <a:t>Nema troškova transakcija, ni troškova bankrota;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>
                <a:latin typeface="Tw Cen MT" panose="020B0602020104020603" pitchFamily="34" charset="0"/>
              </a:rPr>
              <a:t>Sve postojeće informacije su dostupne svakom učesniku na tržištu kapitala bez nadoknade;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>
                <a:latin typeface="Tw Cen MT" panose="020B0602020104020603" pitchFamily="34" charset="0"/>
              </a:rPr>
              <a:t>Nema pooreskih asimetričnosti;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>
                <a:latin typeface="Tw Cen MT" panose="020B0602020104020603" pitchFamily="34" charset="0"/>
              </a:rPr>
              <a:t>Nema vladinih ni drugih ograničenja na trgovinu.</a:t>
            </a:r>
            <a:endParaRPr lang="sr-Latn-BA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6233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585216"/>
            <a:ext cx="10106903" cy="899568"/>
          </a:xfrm>
        </p:spPr>
        <p:txBody>
          <a:bodyPr>
            <a:normAutofit/>
          </a:bodyPr>
          <a:lstStyle/>
          <a:p>
            <a:pPr algn="ctr"/>
            <a:r>
              <a:rPr lang="sr-Cyrl-BA" sz="3200" b="1" cap="none" dirty="0" smtClean="0">
                <a:solidFill>
                  <a:schemeClr val="accent1"/>
                </a:solidFill>
              </a:rPr>
              <a:t>4. </a:t>
            </a:r>
            <a:r>
              <a:rPr lang="it-IT" sz="3200" b="1" cap="none" dirty="0">
                <a:solidFill>
                  <a:schemeClr val="accent1"/>
                </a:solidFill>
                <a:latin typeface="Tw Cen MT" panose="020B0602020104020603" pitchFamily="34" charset="0"/>
              </a:rPr>
              <a:t>MEĐUZAVISNOST EFIKASNOSTI, LIKVIDNOSTI I VRIJEDNOSTI</a:t>
            </a:r>
            <a:endParaRPr lang="sr-Latn-BA" sz="3200" b="1" cap="none" dirty="0">
              <a:solidFill>
                <a:schemeClr val="accent1"/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844824"/>
            <a:ext cx="10106904" cy="44645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Teorija </a:t>
            </a:r>
            <a:r>
              <a:rPr lang="sr-Latn-BA" sz="2400" dirty="0" smtClean="0"/>
              <a:t>efikasnosti finansijskih tržišta </a:t>
            </a:r>
            <a:r>
              <a:rPr lang="sr-Latn-BA" sz="2400" dirty="0"/>
              <a:t>je teorija racionalnih očekivanja primijenjena na </a:t>
            </a:r>
            <a:r>
              <a:rPr lang="sr-Latn-BA" sz="2400" dirty="0" smtClean="0"/>
              <a:t>finansijska </a:t>
            </a:r>
            <a:r>
              <a:rPr lang="sr-Latn-BA" sz="2400" dirty="0"/>
              <a:t>tržišta.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Teorija efikasnosti očekivanja zasniva se na pretpostavci da cijene HOV odražavaju sve raspoložive informacije.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Cijena HOV zavisi od stope prinosa koju </a:t>
            </a:r>
            <a:r>
              <a:rPr lang="sr-Latn-BA" sz="2400" dirty="0" smtClean="0"/>
              <a:t>investitori </a:t>
            </a:r>
            <a:r>
              <a:rPr lang="sr-Latn-BA" sz="2400" dirty="0"/>
              <a:t>očekuju od njenog posjedovanja.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BA" sz="2400" dirty="0"/>
          </a:p>
          <a:p>
            <a:pPr>
              <a:buFont typeface="Wingdings" panose="05000000000000000000" pitchFamily="2" charset="2"/>
              <a:buChar char="§"/>
            </a:pPr>
            <a:endParaRPr lang="sr-Latn-BA" sz="2400" dirty="0"/>
          </a:p>
        </p:txBody>
      </p:sp>
    </p:spTree>
    <p:extLst>
      <p:ext uri="{BB962C8B-B14F-4D97-AF65-F5344CB8AC3E}">
        <p14:creationId xmlns:p14="http://schemas.microsoft.com/office/powerpoint/2010/main" val="29540478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585216"/>
            <a:ext cx="10106903" cy="899568"/>
          </a:xfrm>
        </p:spPr>
        <p:txBody>
          <a:bodyPr>
            <a:normAutofit/>
          </a:bodyPr>
          <a:lstStyle/>
          <a:p>
            <a:pPr algn="ctr"/>
            <a:r>
              <a:rPr lang="sr-Cyrl-BA" sz="3200" b="1" cap="none" dirty="0" smtClean="0">
                <a:solidFill>
                  <a:schemeClr val="accent1"/>
                </a:solidFill>
              </a:rPr>
              <a:t>4. </a:t>
            </a:r>
            <a:r>
              <a:rPr lang="it-IT" sz="3200" b="1" cap="none" dirty="0">
                <a:solidFill>
                  <a:schemeClr val="accent1"/>
                </a:solidFill>
                <a:latin typeface="Tw Cen MT" panose="020B0602020104020603" pitchFamily="34" charset="0"/>
              </a:rPr>
              <a:t>MEĐUZAVISNOST EFIKASNOSTI, LIKVIDNOSTI I VRIJEDNOSTI</a:t>
            </a:r>
            <a:endParaRPr lang="sr-Latn-BA" sz="3200" b="1" cap="none" dirty="0">
              <a:solidFill>
                <a:schemeClr val="accent1"/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556792"/>
            <a:ext cx="10106904" cy="47525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Teorija </a:t>
            </a:r>
            <a:r>
              <a:rPr lang="sr-Latn-BA" dirty="0"/>
              <a:t>efikasnosti finansijskih tržišta polazi od toga da su cijene HOV po pravilu u stanju ravnoteže i da odražavaju očekivanja investitora na bazi raspoloživih informacija.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Na </a:t>
            </a:r>
            <a:r>
              <a:rPr lang="sr-Latn-BA" dirty="0"/>
              <a:t>tržištu nije moguće na duži rok postizati stope prinosa više od prosječne stope prinosa za tržište u cjelini.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/>
              <a:t>Ipak, ogroman broj finansijskih analitičara ne vjeruje i efikasnost tržišta i stoga smatraju da mogu da ostvare prinose veće od tržišnih (Beat the Market ili Beat the Street). </a:t>
            </a:r>
            <a:endParaRPr lang="sr-Latn-BA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Forme </a:t>
            </a:r>
            <a:r>
              <a:rPr lang="sr-Latn-BA" dirty="0"/>
              <a:t>efikasnosti su nivoi sposobnosti tržišta u uspostavljanju jednakosti optimalno predviđene i ravnotežne stope prinosa. </a:t>
            </a:r>
            <a:endParaRPr lang="sr-Latn-BA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/>
              <a:t>Princip efikasnosti tržišta kapitala se odnosi na polujaku formu efikasnosti tržišta kapitala.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BA" dirty="0"/>
          </a:p>
          <a:p>
            <a:pPr>
              <a:buFont typeface="Wingdings" panose="05000000000000000000" pitchFamily="2" charset="2"/>
              <a:buChar char="§"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842808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07365" y="228600"/>
            <a:ext cx="1152144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514350" lvl="0" indent="-514350" algn="ctr">
              <a:spcBef>
                <a:spcPct val="0"/>
              </a:spcBef>
              <a:buAutoNum type="arabicPeriod"/>
            </a:pPr>
            <a:r>
              <a:rPr lang="sr-Latn-BA" sz="3200" b="1" dirty="0" smtClean="0">
                <a:solidFill>
                  <a:schemeClr val="accent1"/>
                </a:solidFill>
                <a:ea typeface="+mj-ea"/>
                <a:cs typeface="+mj-cs"/>
              </a:rPr>
              <a:t>ZNAČAJ FINANSIJSKIH TRŽIŠTA</a:t>
            </a:r>
            <a:endParaRPr lang="sr-Cyrl-BA" sz="3200" b="1" dirty="0" smtClean="0">
              <a:solidFill>
                <a:schemeClr val="accent1"/>
              </a:solidFill>
              <a:ea typeface="+mj-ea"/>
              <a:cs typeface="+mj-cs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407365" y="1412776"/>
            <a:ext cx="11450677" cy="4954992"/>
            <a:chOff x="357158" y="1628800"/>
            <a:chExt cx="8429684" cy="4666422"/>
          </a:xfrm>
        </p:grpSpPr>
        <p:grpSp>
          <p:nvGrpSpPr>
            <p:cNvPr id="41" name="Group 40"/>
            <p:cNvGrpSpPr/>
            <p:nvPr/>
          </p:nvGrpSpPr>
          <p:grpSpPr>
            <a:xfrm>
              <a:off x="357158" y="2071678"/>
              <a:ext cx="8429684" cy="4223544"/>
              <a:chOff x="357158" y="2071678"/>
              <a:chExt cx="8429684" cy="4223544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2053490" y="2103500"/>
                <a:ext cx="5018839" cy="640589"/>
              </a:xfrm>
              <a:prstGeom prst="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r-Latn-BA" sz="2400" dirty="0" smtClean="0"/>
                  <a:t>FINANSIJSKI POSREDNICI</a:t>
                </a:r>
                <a:endParaRPr lang="sr-Cyrl-RS" sz="2400" dirty="0" smtClean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6286512" y="3143248"/>
                <a:ext cx="2500330" cy="100013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sr-Latn-BA" sz="2200" dirty="0" smtClean="0"/>
                  <a:t>TRAŽNJA SREDSTAVA</a:t>
                </a:r>
                <a:endParaRPr lang="en-US" sz="2200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3214678" y="3000372"/>
                <a:ext cx="2714644" cy="1428760"/>
              </a:xfrm>
              <a:prstGeom prst="rect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r-Latn-BA" sz="2400" dirty="0" smtClean="0"/>
                  <a:t>FINANSIJSKA TRŽIŠTA</a:t>
                </a:r>
                <a:endParaRPr lang="sr-Cyrl-RS" sz="2400" dirty="0" smtClean="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500034" y="4786322"/>
                <a:ext cx="2214578" cy="1500198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>
                  <a:lnSpc>
                    <a:spcPct val="150000"/>
                  </a:lnSpc>
                </a:pPr>
                <a:r>
                  <a:rPr lang="sr-Latn-BA" sz="16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DOMAĆINSTVA</a:t>
                </a:r>
              </a:p>
              <a:p>
                <a:pPr>
                  <a:lnSpc>
                    <a:spcPct val="150000"/>
                  </a:lnSpc>
                </a:pPr>
                <a:r>
                  <a:rPr lang="sr-Latn-BA" sz="16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PREDUZEĆA</a:t>
                </a:r>
              </a:p>
              <a:p>
                <a:pPr>
                  <a:lnSpc>
                    <a:spcPct val="150000"/>
                  </a:lnSpc>
                </a:pPr>
                <a:r>
                  <a:rPr lang="sr-Latn-BA" sz="16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DRŽAVA</a:t>
                </a:r>
              </a:p>
              <a:p>
                <a:pPr>
                  <a:lnSpc>
                    <a:spcPct val="150000"/>
                  </a:lnSpc>
                </a:pPr>
                <a:r>
                  <a:rPr lang="sr-Latn-BA" sz="16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INOSTRANSTV</a:t>
                </a:r>
                <a:r>
                  <a:rPr lang="en-US" sz="16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O</a:t>
                </a:r>
                <a:endParaRPr lang="en-US" sz="1600" b="1" dirty="0">
                  <a:solidFill>
                    <a:schemeClr val="tx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357158" y="3143248"/>
                <a:ext cx="2500330" cy="100013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sr-Latn-BA" sz="2200" dirty="0" smtClean="0"/>
                  <a:t>PONUDA SREDSTAVA</a:t>
                </a:r>
                <a:endParaRPr lang="en-US" sz="2200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6500826" y="4795024"/>
                <a:ext cx="2214578" cy="1500198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>
                  <a:lnSpc>
                    <a:spcPct val="150000"/>
                  </a:lnSpc>
                </a:pPr>
                <a:r>
                  <a:rPr lang="sr-Latn-BA" sz="16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DOMAĆINSTVA</a:t>
                </a:r>
              </a:p>
              <a:p>
                <a:pPr>
                  <a:lnSpc>
                    <a:spcPct val="150000"/>
                  </a:lnSpc>
                </a:pPr>
                <a:r>
                  <a:rPr lang="sr-Latn-BA" sz="16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PREDUZEĆA</a:t>
                </a:r>
              </a:p>
              <a:p>
                <a:pPr>
                  <a:lnSpc>
                    <a:spcPct val="150000"/>
                  </a:lnSpc>
                </a:pPr>
                <a:r>
                  <a:rPr lang="sr-Latn-BA" sz="16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DRŽAVA</a:t>
                </a:r>
              </a:p>
              <a:p>
                <a:pPr>
                  <a:lnSpc>
                    <a:spcPct val="150000"/>
                  </a:lnSpc>
                </a:pPr>
                <a:r>
                  <a:rPr lang="sr-Latn-BA" sz="16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INOSTRANSTVO</a:t>
                </a:r>
                <a:endParaRPr lang="sr-Latn-BA" sz="1600" b="1" dirty="0">
                  <a:solidFill>
                    <a:schemeClr val="tx2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1" name="Right Arrow 20"/>
              <p:cNvSpPr/>
              <p:nvPr/>
            </p:nvSpPr>
            <p:spPr>
              <a:xfrm>
                <a:off x="2928926" y="3571876"/>
                <a:ext cx="214314" cy="214314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Right Arrow 21"/>
              <p:cNvSpPr/>
              <p:nvPr/>
            </p:nvSpPr>
            <p:spPr>
              <a:xfrm>
                <a:off x="6000760" y="3571876"/>
                <a:ext cx="214314" cy="214314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Bent Arrow 22"/>
              <p:cNvSpPr/>
              <p:nvPr/>
            </p:nvSpPr>
            <p:spPr>
              <a:xfrm flipH="1">
                <a:off x="7286644" y="2071678"/>
                <a:ext cx="731520" cy="1005840"/>
              </a:xfrm>
              <a:prstGeom prst="bentArrow">
                <a:avLst>
                  <a:gd name="adj1" fmla="val 28228"/>
                  <a:gd name="adj2" fmla="val 21772"/>
                  <a:gd name="adj3" fmla="val 25000"/>
                  <a:gd name="adj4" fmla="val 45364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n w="5715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Bent Arrow 26"/>
              <p:cNvSpPr/>
              <p:nvPr/>
            </p:nvSpPr>
            <p:spPr>
              <a:xfrm>
                <a:off x="1000100" y="2071678"/>
                <a:ext cx="731520" cy="1005840"/>
              </a:xfrm>
              <a:prstGeom prst="bentArrow">
                <a:avLst>
                  <a:gd name="adj1" fmla="val 28228"/>
                  <a:gd name="adj2" fmla="val 21772"/>
                  <a:gd name="adj3" fmla="val 25000"/>
                  <a:gd name="adj4" fmla="val 45364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n w="57150">
                    <a:solidFill>
                      <a:schemeClr val="tx1"/>
                    </a:solidFill>
                  </a:ln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Down Arrow 27"/>
              <p:cNvSpPr/>
              <p:nvPr/>
            </p:nvSpPr>
            <p:spPr>
              <a:xfrm>
                <a:off x="4438957" y="2781645"/>
                <a:ext cx="214314" cy="214314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37" name="Straight Arrow Connector 36"/>
              <p:cNvCxnSpPr>
                <a:stCxn id="18" idx="2"/>
                <a:endCxn id="24" idx="0"/>
              </p:cNvCxnSpPr>
              <p:nvPr/>
            </p:nvCxnSpPr>
            <p:spPr>
              <a:xfrm>
                <a:off x="1607323" y="4143380"/>
                <a:ext cx="0" cy="64294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 rot="5400000">
                <a:off x="7250130" y="4464057"/>
                <a:ext cx="642942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/>
            <p:cNvSpPr txBox="1"/>
            <p:nvPr/>
          </p:nvSpPr>
          <p:spPr>
            <a:xfrm>
              <a:off x="2758465" y="1628800"/>
              <a:ext cx="37862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Cyrl-RS" dirty="0" smtClean="0"/>
                <a:t>посредно финансирање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714612" y="4429132"/>
              <a:ext cx="3786214" cy="3478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579912" y="1268760"/>
            <a:ext cx="468052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2400" b="1" dirty="0" smtClean="0"/>
              <a:t>FINANSIJSKI SISTEM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4288950" y="4463439"/>
            <a:ext cx="368750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2400" dirty="0" smtClean="0"/>
              <a:t>Tržište novca</a:t>
            </a:r>
            <a:endParaRPr lang="sr-Latn-BA" sz="2400" dirty="0"/>
          </a:p>
        </p:txBody>
      </p:sp>
      <p:sp>
        <p:nvSpPr>
          <p:cNvPr id="3" name="Rectangle 2"/>
          <p:cNvSpPr/>
          <p:nvPr/>
        </p:nvSpPr>
        <p:spPr>
          <a:xfrm>
            <a:off x="4288950" y="5010270"/>
            <a:ext cx="3687506" cy="525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2400" dirty="0" smtClean="0"/>
              <a:t>Tržište kapitala</a:t>
            </a:r>
            <a:endParaRPr lang="sr-Latn-B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585216"/>
            <a:ext cx="10106903" cy="899568"/>
          </a:xfrm>
        </p:spPr>
        <p:txBody>
          <a:bodyPr>
            <a:normAutofit/>
          </a:bodyPr>
          <a:lstStyle/>
          <a:p>
            <a:pPr algn="ctr"/>
            <a:r>
              <a:rPr lang="sr-Cyrl-BA" sz="3200" b="1" cap="none" dirty="0" smtClean="0">
                <a:solidFill>
                  <a:schemeClr val="accent1"/>
                </a:solidFill>
              </a:rPr>
              <a:t>4. </a:t>
            </a:r>
            <a:r>
              <a:rPr lang="it-IT" sz="3200" b="1" cap="none" dirty="0">
                <a:solidFill>
                  <a:schemeClr val="accent1"/>
                </a:solidFill>
                <a:latin typeface="Tw Cen MT" panose="020B0602020104020603" pitchFamily="34" charset="0"/>
              </a:rPr>
              <a:t>MEĐUZAVISNOST EFIKASNOSTI, LIKVIDNOSTI I VRIJEDNOSTI</a:t>
            </a:r>
            <a:endParaRPr lang="sr-Latn-BA" sz="3200" b="1" cap="none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556792"/>
            <a:ext cx="10106904" cy="47525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Cyrl-BA" dirty="0" smtClean="0"/>
              <a:t> </a:t>
            </a:r>
            <a:r>
              <a:rPr lang="sr-Latn-BA" sz="2400" dirty="0"/>
              <a:t>Stepen ispunjenja ove funkcije </a:t>
            </a:r>
            <a:r>
              <a:rPr lang="sr-Latn-BA" sz="2400" dirty="0" smtClean="0"/>
              <a:t>uspostavljanja </a:t>
            </a:r>
            <a:r>
              <a:rPr lang="sr-Latn-BA" sz="2400" dirty="0"/>
              <a:t>jednakosti optimalno predviđene i ravnotežne stope </a:t>
            </a:r>
            <a:r>
              <a:rPr lang="sr-Latn-BA" sz="2400" dirty="0" smtClean="0"/>
              <a:t>prinosa zavisi </a:t>
            </a:r>
            <a:r>
              <a:rPr lang="sr-Latn-BA" sz="2400" dirty="0"/>
              <a:t>od obima dostupnih informacija, te susrećemo forme </a:t>
            </a:r>
            <a:r>
              <a:rPr lang="sr-Latn-BA" sz="2400" dirty="0" smtClean="0"/>
              <a:t>efikasnosti</a:t>
            </a:r>
            <a:r>
              <a:rPr lang="sr-Latn-BA" sz="2400" dirty="0"/>
              <a:t>: slabu, srednje jaku i jaku</a:t>
            </a:r>
            <a:r>
              <a:rPr lang="sr-Latn-BA" sz="2400" dirty="0" smtClean="0"/>
              <a:t>.</a:t>
            </a:r>
            <a:endParaRPr lang="sr-Latn-BA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 smtClean="0"/>
              <a:t>Slaba forma efikasnosti </a:t>
            </a:r>
            <a:r>
              <a:rPr lang="sr-Latn-BA" dirty="0" smtClean="0"/>
              <a:t>=&gt; Cijene akcija na finansijskim tržištima odražavaju sve informacije vezane za trgovinu HOV (prethodna kretanja cijene i obim prometa).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 smtClean="0"/>
              <a:t>Srednje jaka forma efikasnosti </a:t>
            </a:r>
            <a:r>
              <a:rPr lang="sr-Latn-BA" dirty="0" smtClean="0"/>
              <a:t>=&gt; Cijene akcijaodražavaju se sve javno dostupne informacije o poslovnim izgledima preduzeća.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b="1" dirty="0" smtClean="0"/>
              <a:t>Jaka forma efikasnosti </a:t>
            </a:r>
            <a:r>
              <a:rPr lang="sr-Latn-BA" dirty="0" smtClean="0"/>
              <a:t>=&gt; Cijene akcija odražavaju sve raspoložive informacije, kako javne, tako i povjerljive dostupne samo insajderima, koje mogu imati uticaja na njihovo formiranje.</a:t>
            </a:r>
          </a:p>
          <a:p>
            <a:pPr>
              <a:buFont typeface="Wingdings" panose="05000000000000000000" pitchFamily="2" charset="2"/>
              <a:buChar char="§"/>
            </a:pPr>
            <a:endParaRPr lang="sr-Cyrl-BA" dirty="0" smtClean="0"/>
          </a:p>
          <a:p>
            <a:pPr>
              <a:buFont typeface="Wingdings" panose="05000000000000000000" pitchFamily="2" charset="2"/>
              <a:buChar char="§"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8075246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0" y="585216"/>
            <a:ext cx="9841573" cy="755552"/>
          </a:xfrm>
        </p:spPr>
        <p:txBody>
          <a:bodyPr>
            <a:normAutofit/>
          </a:bodyPr>
          <a:lstStyle/>
          <a:p>
            <a:pPr algn="ctr"/>
            <a:r>
              <a:rPr lang="sr-Latn-BA" sz="3200" b="1" cap="none" dirty="0">
                <a:solidFill>
                  <a:schemeClr val="accent1"/>
                </a:solidFill>
                <a:latin typeface="Tw Cen MT" panose="020B0602020104020603" pitchFamily="34" charset="0"/>
              </a:rPr>
              <a:t>F</a:t>
            </a:r>
            <a:r>
              <a:rPr lang="sr-Latn-BA" sz="3200" b="1" cap="none" dirty="0" smtClean="0">
                <a:solidFill>
                  <a:schemeClr val="accent1"/>
                </a:solidFill>
                <a:latin typeface="Tw Cen MT" panose="020B0602020104020603" pitchFamily="34" charset="0"/>
              </a:rPr>
              <a:t>orme efikasnosti tržišta kapitala</a:t>
            </a:r>
            <a:endParaRPr lang="sr-Latn-BA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7883615"/>
              </p:ext>
            </p:extLst>
          </p:nvPr>
        </p:nvGraphicFramePr>
        <p:xfrm>
          <a:off x="555576" y="1628800"/>
          <a:ext cx="10513168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/>
          <p:cNvSpPr/>
          <p:nvPr/>
        </p:nvSpPr>
        <p:spPr>
          <a:xfrm>
            <a:off x="6091577" y="2348880"/>
            <a:ext cx="1656184" cy="288032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6119373" y="3933056"/>
            <a:ext cx="1512168" cy="288032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5903349" y="5085184"/>
            <a:ext cx="1728192" cy="288032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900392" y="2024844"/>
            <a:ext cx="18722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Jaka forma efikasnosti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7900392" y="3429000"/>
            <a:ext cx="18722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Srednje jaka forma efikasnosti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7935868" y="4905164"/>
            <a:ext cx="18722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Slaba </a:t>
            </a:r>
            <a:r>
              <a:rPr lang="sr-Latn-BA" b="1" dirty="0"/>
              <a:t>forma efikasnosti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566114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585216"/>
            <a:ext cx="10106903" cy="971576"/>
          </a:xfrm>
        </p:spPr>
        <p:txBody>
          <a:bodyPr>
            <a:normAutofit/>
          </a:bodyPr>
          <a:lstStyle/>
          <a:p>
            <a:r>
              <a:rPr lang="sr-Cyrl-BA" sz="3200" b="1" cap="none" dirty="0" smtClean="0">
                <a:solidFill>
                  <a:schemeClr val="accent1"/>
                </a:solidFill>
              </a:rPr>
              <a:t>4.1. </a:t>
            </a:r>
            <a:r>
              <a:rPr lang="sr-Latn-BA" sz="3200" b="1" cap="none" dirty="0" smtClean="0">
                <a:solidFill>
                  <a:schemeClr val="accent1"/>
                </a:solidFill>
                <a:latin typeface="+mn-lt"/>
              </a:rPr>
              <a:t>Hipoteza o efikasnosti tržišta kapitala</a:t>
            </a:r>
            <a:endParaRPr lang="sr-Latn-BA" sz="3200" b="1" cap="none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556792"/>
            <a:ext cx="10441160" cy="475256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sr-Cyrl-BA" dirty="0" smtClean="0"/>
              <a:t> </a:t>
            </a:r>
            <a:r>
              <a:rPr lang="sr-Latn-BA" sz="2800" dirty="0" smtClean="0"/>
              <a:t>Hipoteza o efikasnosti tržišta je najvažniji koncept u modernoj finansijskoj literaturi i predstavlja centralnu paradigmu u finansijama.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800" dirty="0" smtClean="0"/>
              <a:t>Efikasno tržište nije isto što i koncept idealnog tržišta.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800" dirty="0" smtClean="0"/>
              <a:t>Tri su tipa efikasnosti tržišta kapitala: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Alokativna efikasnost: povezana s alokativnom funkcijom finansijskih tržišta;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Operativna (interna) efikasnost: usluge sa finansijskih tržišta se dobijaju u što kraćem roku i sa što nižim troškovima;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Cjenovna (eksterna) efikasnost odnosi se na sposobnost i brzinu reagovanja cijena na finansijskim tržištima povodom svih novih informacija.</a:t>
            </a:r>
          </a:p>
        </p:txBody>
      </p:sp>
    </p:spTree>
    <p:extLst>
      <p:ext uri="{BB962C8B-B14F-4D97-AF65-F5344CB8AC3E}">
        <p14:creationId xmlns:p14="http://schemas.microsoft.com/office/powerpoint/2010/main" val="34797001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585216"/>
            <a:ext cx="10106903" cy="971576"/>
          </a:xfrm>
        </p:spPr>
        <p:txBody>
          <a:bodyPr>
            <a:normAutofit/>
          </a:bodyPr>
          <a:lstStyle/>
          <a:p>
            <a:r>
              <a:rPr lang="sr-Cyrl-BA" sz="3200" b="1" cap="none" dirty="0" smtClean="0">
                <a:solidFill>
                  <a:schemeClr val="accent1"/>
                </a:solidFill>
              </a:rPr>
              <a:t>4.1. </a:t>
            </a:r>
            <a:r>
              <a:rPr lang="sr-Latn-BA" sz="3200" b="1" cap="none" dirty="0" smtClean="0">
                <a:solidFill>
                  <a:schemeClr val="accent1"/>
                </a:solidFill>
                <a:latin typeface="+mn-lt"/>
              </a:rPr>
              <a:t>Hipoteza </a:t>
            </a:r>
            <a:r>
              <a:rPr lang="sr-Latn-BA" sz="3200" b="1" cap="none" dirty="0">
                <a:solidFill>
                  <a:schemeClr val="accent1"/>
                </a:solidFill>
                <a:latin typeface="+mn-lt"/>
              </a:rPr>
              <a:t>o efikasnosti tržišta kapitala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556792"/>
            <a:ext cx="10369152" cy="48245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Cyrl-BA" dirty="0" smtClean="0"/>
              <a:t> </a:t>
            </a:r>
            <a:r>
              <a:rPr lang="sr-Latn-BA" sz="2400" dirty="0" smtClean="0"/>
              <a:t>Na efikasnim tržištima cijene mnogo brže reaguju na informacije nego na manje efikasnim tržištima jer se svaka nova relevantna informacija brzo i efikasno inkorporira u cijenu.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Ako je tržište akcija efikasno, očekuje se da će cijena akcija u potpunosti reflektovati raspoložive informacije.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Postoje tri bitna uslova koja utiču na efikasnost određivanja cijena na tržištu: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000" dirty="0" smtClean="0"/>
              <a:t>Sve raspoložive informacije su besplatne svim učesnicima na tržištu;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000" dirty="0" smtClean="0"/>
              <a:t>Transakcija se ne naplaćuje (ne predstavlja trošak) i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000" dirty="0" smtClean="0"/>
              <a:t>Svi investitori imaju sličan stav u vezi sa implikacijama koje raspoložive informacije imaju na tekuću cijenu i distribuciju buduće cijene na svaku HOV.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Hipoteza o efikasnosti tržišta testira se na tri različita načina: slab, polujak i jak test.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BA" sz="2400" dirty="0" smtClean="0"/>
          </a:p>
        </p:txBody>
      </p:sp>
    </p:spTree>
    <p:extLst>
      <p:ext uri="{BB962C8B-B14F-4D97-AF65-F5344CB8AC3E}">
        <p14:creationId xmlns:p14="http://schemas.microsoft.com/office/powerpoint/2010/main" val="36888328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585216"/>
            <a:ext cx="10106903" cy="971576"/>
          </a:xfrm>
        </p:spPr>
        <p:txBody>
          <a:bodyPr>
            <a:normAutofit/>
          </a:bodyPr>
          <a:lstStyle/>
          <a:p>
            <a:r>
              <a:rPr lang="sr-Cyrl-BA" sz="3200" b="1" cap="none" dirty="0" smtClean="0">
                <a:solidFill>
                  <a:schemeClr val="accent1"/>
                </a:solidFill>
              </a:rPr>
              <a:t>4.2. </a:t>
            </a:r>
            <a:r>
              <a:rPr lang="sr-Latn-BA" sz="3200" b="1" cap="none" dirty="0" smtClean="0">
                <a:solidFill>
                  <a:schemeClr val="accent1"/>
                </a:solidFill>
                <a:latin typeface="+mn-lt"/>
              </a:rPr>
              <a:t>Dokazi hipoteza o efikasnosti tržišta kapitala</a:t>
            </a:r>
            <a:endParaRPr lang="sr-Latn-BA" sz="3200" b="1" cap="none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556792"/>
            <a:ext cx="10657184" cy="49685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BA" sz="2400" b="1" dirty="0" smtClean="0">
                <a:solidFill>
                  <a:schemeClr val="accent1"/>
                </a:solidFill>
              </a:rPr>
              <a:t>Slaba forma testa</a:t>
            </a:r>
            <a:endParaRPr lang="sr-Cyrl-BA" sz="2400" b="1" dirty="0" smtClean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Slaba forma dokazana je kroz činjenicu da istorijske promjene cijena tokom vremena pokazuju visok stepen međusobne nezavisnosti.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Veza između cijene danas i cijene sutra je apsolutno slučajna.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Tekuća cijena u potpunosti reflektuje informacije koje pruža tržište na osnovu događaja iz prošlosti i investitori ne mogu nenormalno podići prinos svojih investicija niti poboljšati svoju mogućnost da izaberu akcije.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Koeficijent korelacija nizova jedan je od najjednostavnijih testova koji su prihvatili brojni autori. Odnosi se na procjenu koeficijenta korelacije između promjena u cijenama akcije kompanije tokom različitih vremenskih perioda.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Testovi kretanja i filter testovi – tehnika koja se koristi za testiranje slučajnog kretanja u cijenama akcija ispitivanjem sukcesivnog kretanja cijena.</a:t>
            </a:r>
            <a:endParaRPr lang="sr-Latn-BA" sz="2200" dirty="0" smtClean="0"/>
          </a:p>
        </p:txBody>
      </p:sp>
    </p:spTree>
    <p:extLst>
      <p:ext uri="{BB962C8B-B14F-4D97-AF65-F5344CB8AC3E}">
        <p14:creationId xmlns:p14="http://schemas.microsoft.com/office/powerpoint/2010/main" val="4032132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585216"/>
            <a:ext cx="10106903" cy="971576"/>
          </a:xfrm>
        </p:spPr>
        <p:txBody>
          <a:bodyPr>
            <a:normAutofit/>
          </a:bodyPr>
          <a:lstStyle/>
          <a:p>
            <a:r>
              <a:rPr lang="sr-Cyrl-BA" sz="3200" b="1" cap="none" dirty="0" smtClean="0">
                <a:solidFill>
                  <a:schemeClr val="accent1"/>
                </a:solidFill>
              </a:rPr>
              <a:t>4.2. </a:t>
            </a:r>
            <a:r>
              <a:rPr lang="sr-Latn-BA" sz="3200" b="1" cap="none" dirty="0">
                <a:solidFill>
                  <a:schemeClr val="accent1"/>
                </a:solidFill>
                <a:latin typeface="+mn-lt"/>
              </a:rPr>
              <a:t>Dokazi hipoteza o efikasnosti tržišta kapitala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556792"/>
            <a:ext cx="10513168" cy="4896544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sr-Latn-BA" sz="2400" b="1" dirty="0" smtClean="0">
                <a:solidFill>
                  <a:schemeClr val="accent1"/>
                </a:solidFill>
              </a:rPr>
              <a:t>Polujaka forma testa</a:t>
            </a:r>
            <a:endParaRPr lang="sr-Cyrl-BA" sz="2400" b="1" dirty="0" smtClean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Polujaka forma testirana je kroz analizu reakcija tržišta na objavljivanje informacija koje mogu uticati na cijenu HOV.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Polujaka forma testa bavi se ili problemom kako tekuće cijene akcija utiču na mišljenje javnosti o određenoj kompaniji ili problemom da li je brzina prilagođavanja cijena javnom objavljivanju informacija dovoljno velika da eliminiše mogućnost abnormalnih zarada.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Očekivani dio informacija treba da budu reflektovan u cijeni akcije</a:t>
            </a:r>
            <a:r>
              <a:rPr lang="sr-Cyrl-BA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0340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585216"/>
            <a:ext cx="10106903" cy="971576"/>
          </a:xfrm>
        </p:spPr>
        <p:txBody>
          <a:bodyPr>
            <a:normAutofit/>
          </a:bodyPr>
          <a:lstStyle/>
          <a:p>
            <a:r>
              <a:rPr lang="sr-Cyrl-BA" sz="3200" b="1" cap="none" dirty="0" smtClean="0">
                <a:solidFill>
                  <a:schemeClr val="accent1"/>
                </a:solidFill>
              </a:rPr>
              <a:t>4.2. </a:t>
            </a:r>
            <a:r>
              <a:rPr lang="sr-Latn-BA" sz="3200" b="1" cap="none" dirty="0">
                <a:solidFill>
                  <a:schemeClr val="accent1"/>
                </a:solidFill>
                <a:latin typeface="+mn-lt"/>
              </a:rPr>
              <a:t>Dokazi hipoteza o efikasnosti tržišta kapitala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556792"/>
            <a:ext cx="10513168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BA" sz="2400" b="1" dirty="0" smtClean="0">
                <a:solidFill>
                  <a:schemeClr val="accent1"/>
                </a:solidFill>
              </a:rPr>
              <a:t>Jaka forma testa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Testiranje jake forme nije moguće (nisu nam poznate insajderske informacije).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Mnogi istraživači su obezbijedili dokaze da insajderi koji plasiraju informacije imaju tzv. informacijsku prednost.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Otkriveno je da izvjesni investitori imaju pristup informacijama namijenjenim privilegovanim kategorijama prije drugih i nema sumnje da tu mogućnost oni mogu da iskoriste  za zaradu natprosječnog profita.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Da bi se održalo povjerenje javnosti i investitora, rad ljudi koji imaju povjerljive informacije treba da je zabranjen: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000" dirty="0" smtClean="0"/>
              <a:t>Informisani investitori;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000" dirty="0" smtClean="0"/>
              <a:t>Poslovanje insajdera.</a:t>
            </a:r>
          </a:p>
          <a:p>
            <a:pPr>
              <a:buFont typeface="Wingdings" panose="05000000000000000000" pitchFamily="2" charset="2"/>
              <a:buChar char="§"/>
            </a:pPr>
            <a:endParaRPr lang="sr-Cyrl-BA" sz="24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5940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585216"/>
            <a:ext cx="10106903" cy="971576"/>
          </a:xfrm>
        </p:spPr>
        <p:txBody>
          <a:bodyPr>
            <a:normAutofit/>
          </a:bodyPr>
          <a:lstStyle/>
          <a:p>
            <a:r>
              <a:rPr lang="sr-Cyrl-BA" sz="3200" b="1" cap="none" dirty="0" smtClean="0">
                <a:solidFill>
                  <a:schemeClr val="accent1"/>
                </a:solidFill>
              </a:rPr>
              <a:t>4.2. </a:t>
            </a:r>
            <a:r>
              <a:rPr lang="sr-Latn-BA" sz="3200" b="1" cap="none" dirty="0">
                <a:solidFill>
                  <a:schemeClr val="accent1"/>
                </a:solidFill>
                <a:latin typeface="+mn-lt"/>
              </a:rPr>
              <a:t>Dokazi hipoteza o efikasnosti tržišta kapitala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556792"/>
            <a:ext cx="10513168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BA" sz="2400" b="1" dirty="0" smtClean="0">
                <a:solidFill>
                  <a:schemeClr val="accent1"/>
                </a:solidFill>
              </a:rPr>
              <a:t>Jaka forma testa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Jaka forma efikasnosti ima dvije važne posljedice: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Cijena </a:t>
            </a:r>
            <a:r>
              <a:rPr lang="en-US" sz="2400" dirty="0" smtClean="0"/>
              <a:t>fin</a:t>
            </a:r>
            <a:r>
              <a:rPr lang="sr-Latn-BA" sz="2400" dirty="0" smtClean="0"/>
              <a:t>ansijskih</a:t>
            </a:r>
            <a:r>
              <a:rPr lang="en-US" sz="2400" dirty="0" smtClean="0"/>
              <a:t> </a:t>
            </a:r>
            <a:r>
              <a:rPr lang="en-US" sz="2400" dirty="0"/>
              <a:t>instrumenta na tržištu odražavala bi sve raspoložive informacije i predstavljala njegovu pravu, objektivnu, unutrašnju vrijednost;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S obzirom da su sve očekivane cijene </a:t>
            </a:r>
            <a:r>
              <a:rPr lang="en-US" sz="2400" dirty="0" smtClean="0"/>
              <a:t>fin</a:t>
            </a:r>
            <a:r>
              <a:rPr lang="sr-Latn-BA" sz="2400" dirty="0" smtClean="0"/>
              <a:t>ansijskih</a:t>
            </a:r>
            <a:r>
              <a:rPr lang="en-US" sz="2400" dirty="0" smtClean="0"/>
              <a:t> </a:t>
            </a:r>
            <a:r>
              <a:rPr lang="en-US" sz="2400" dirty="0"/>
              <a:t>instrumenata realne (nema potcijenjenih ili precijenjenih), sve investicije su međusobno iste (nema boljih ili lošijih investicija na nivou istog rizika).</a:t>
            </a:r>
            <a:endParaRPr lang="sr-Cyrl-BA" sz="2400" dirty="0"/>
          </a:p>
          <a:p>
            <a:pPr>
              <a:buFont typeface="Wingdings" panose="05000000000000000000" pitchFamily="2" charset="2"/>
              <a:buChar char="§"/>
            </a:pPr>
            <a:endParaRPr lang="sr-Cyrl-BA" sz="24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1374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585216"/>
            <a:ext cx="10106903" cy="971576"/>
          </a:xfrm>
        </p:spPr>
        <p:txBody>
          <a:bodyPr>
            <a:normAutofit/>
          </a:bodyPr>
          <a:lstStyle/>
          <a:p>
            <a:r>
              <a:rPr lang="sr-Cyrl-BA" sz="3200" b="1" cap="none" dirty="0" smtClean="0">
                <a:solidFill>
                  <a:schemeClr val="accent1"/>
                </a:solidFill>
              </a:rPr>
              <a:t>4.2. </a:t>
            </a:r>
            <a:r>
              <a:rPr lang="sr-Latn-BA" sz="3200" b="1" cap="none" dirty="0">
                <a:solidFill>
                  <a:schemeClr val="accent1"/>
                </a:solidFill>
                <a:latin typeface="+mn-lt"/>
              </a:rPr>
              <a:t>Dokazi hipoteza o efikasnosti tržišta kapitala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556792"/>
            <a:ext cx="10513168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BA" sz="2400" b="1" dirty="0" smtClean="0">
                <a:solidFill>
                  <a:schemeClr val="accent1"/>
                </a:solidFill>
              </a:rPr>
              <a:t>Dokazi u prilog efikasnosti tržišta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b="1" dirty="0" smtClean="0"/>
              <a:t>Performanse portfolija </a:t>
            </a:r>
            <a:r>
              <a:rPr lang="sr-Latn-BA" sz="2400" dirty="0" smtClean="0"/>
              <a:t>– investicioni menadžeri u pojedinim periodima ostvaruju bolje rezultate od tržišta, ali to ne ostvaruju kontinuirano.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b="1" dirty="0" smtClean="0"/>
              <a:t>Objavljivanje relevantnih informacija </a:t>
            </a:r>
            <a:r>
              <a:rPr lang="sr-Latn-BA" sz="2400" dirty="0" smtClean="0"/>
              <a:t>– sve ove informacije kreiraju osjećaj investicione javnosti tj. povjerenje investitora  koje utiče na očekivanje o budućim informacijama.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b="1" dirty="0" smtClean="0"/>
              <a:t>Slučajne promjene cijena </a:t>
            </a:r>
            <a:r>
              <a:rPr lang="sr-Latn-BA" sz="2400" dirty="0" smtClean="0"/>
              <a:t>(Random Walk) i tehnička analiza – promjene cijena ne mogu se predvidjeti što znači da tržište pokazuje efikasnost.</a:t>
            </a:r>
          </a:p>
        </p:txBody>
      </p:sp>
    </p:spTree>
    <p:extLst>
      <p:ext uri="{BB962C8B-B14F-4D97-AF65-F5344CB8AC3E}">
        <p14:creationId xmlns:p14="http://schemas.microsoft.com/office/powerpoint/2010/main" val="42185942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585216"/>
            <a:ext cx="10106903" cy="971576"/>
          </a:xfrm>
        </p:spPr>
        <p:txBody>
          <a:bodyPr>
            <a:normAutofit/>
          </a:bodyPr>
          <a:lstStyle/>
          <a:p>
            <a:r>
              <a:rPr lang="sr-Cyrl-BA" sz="3200" b="1" cap="none" dirty="0" smtClean="0">
                <a:solidFill>
                  <a:schemeClr val="accent1"/>
                </a:solidFill>
              </a:rPr>
              <a:t>4.2. </a:t>
            </a:r>
            <a:r>
              <a:rPr lang="sr-Latn-BA" sz="3200" b="1" cap="none" dirty="0">
                <a:solidFill>
                  <a:schemeClr val="accent1"/>
                </a:solidFill>
                <a:latin typeface="+mn-lt"/>
              </a:rPr>
              <a:t>Dokazi hipoteza o efikasnosti tržišta kapitala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556792"/>
            <a:ext cx="10513168" cy="45365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BA" sz="2400" b="1" dirty="0" smtClean="0">
                <a:solidFill>
                  <a:schemeClr val="accent1"/>
                </a:solidFill>
              </a:rPr>
              <a:t>Anomalije tržišta</a:t>
            </a:r>
            <a:endParaRPr lang="sr-Cyrl-BA" sz="2400" b="1" dirty="0" smtClean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r-Cyrl-BA" dirty="0"/>
              <a:t> </a:t>
            </a:r>
            <a:r>
              <a:rPr lang="sr-Latn-BA" sz="2800" dirty="0" smtClean="0"/>
              <a:t>Empirijske analize su pokazale određene nedostatke u ispoljenoj efikasnosti finansijskih tržišta.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800" dirty="0" smtClean="0"/>
              <a:t>U funkcionisanju finansijskog tržišta identifikovan je veliki broj anomalija različitih vidova: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sezonske anomalije;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anomalije oko veličine firme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anomalije oko nivoa odnosa cijena-zarada i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ostale anomalije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BA" sz="2800" dirty="0" smtClean="0"/>
          </a:p>
        </p:txBody>
      </p:sp>
    </p:spTree>
    <p:extLst>
      <p:ext uri="{BB962C8B-B14F-4D97-AF65-F5344CB8AC3E}">
        <p14:creationId xmlns:p14="http://schemas.microsoft.com/office/powerpoint/2010/main" val="49944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0" y="585216"/>
            <a:ext cx="9841573" cy="827560"/>
          </a:xfrm>
        </p:spPr>
        <p:txBody>
          <a:bodyPr>
            <a:normAutofit/>
          </a:bodyPr>
          <a:lstStyle/>
          <a:p>
            <a:pPr lvl="0"/>
            <a:r>
              <a:rPr lang="sr-Latn-BA" sz="3200" b="1" dirty="0" smtClean="0">
                <a:solidFill>
                  <a:schemeClr val="accent1"/>
                </a:solidFill>
                <a:latin typeface="Tw Cen MT" panose="020B0602020104020603" pitchFamily="34" charset="0"/>
              </a:rPr>
              <a:t>1.1. </a:t>
            </a:r>
            <a:r>
              <a:rPr lang="sr-Latn-BA" sz="3200" b="1" cap="none" dirty="0">
                <a:solidFill>
                  <a:schemeClr val="accent1"/>
                </a:solidFill>
                <a:latin typeface="Tw Cen MT" panose="020B0602020104020603" pitchFamily="34" charset="0"/>
              </a:rPr>
              <a:t>P</a:t>
            </a:r>
            <a:r>
              <a:rPr lang="sr-Latn-BA" sz="3200" b="1" cap="none" dirty="0" smtClean="0">
                <a:solidFill>
                  <a:schemeClr val="accent1"/>
                </a:solidFill>
                <a:latin typeface="Tw Cen MT" panose="020B0602020104020603" pitchFamily="34" charset="0"/>
              </a:rPr>
              <a:t>ojam finansijskih tržišta</a:t>
            </a:r>
            <a:endParaRPr lang="sr-Cyrl-BA" sz="32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616" y="1484784"/>
            <a:ext cx="9962888" cy="4824576"/>
          </a:xfrm>
        </p:spPr>
        <p:txBody>
          <a:bodyPr>
            <a:normAutofit/>
          </a:bodyPr>
          <a:lstStyle/>
          <a:p>
            <a:r>
              <a:rPr lang="sr-Latn-BA" sz="2400" b="1" dirty="0">
                <a:latin typeface="Tw Cen MT" panose="020B0602020104020603" pitchFamily="34" charset="0"/>
              </a:rPr>
              <a:t>ŠIRI KONCEPT </a:t>
            </a:r>
            <a:r>
              <a:rPr lang="sr-Latn-BA" sz="2400" dirty="0">
                <a:latin typeface="Tw Cen MT" panose="020B0602020104020603" pitchFamily="34" charset="0"/>
              </a:rPr>
              <a:t>definicije finansijskih tržišta: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>
                <a:latin typeface="Tw Cen MT" panose="020B0602020104020603" pitchFamily="34" charset="0"/>
              </a:rPr>
              <a:t>zbir svih finansijskih transakcija – neposredno i posredno </a:t>
            </a:r>
            <a:r>
              <a:rPr lang="sr-Latn-BA" sz="2400" dirty="0" smtClean="0">
                <a:latin typeface="Tw Cen MT" panose="020B0602020104020603" pitchFamily="34" charset="0"/>
              </a:rPr>
              <a:t>finansiranje.</a:t>
            </a:r>
            <a:endParaRPr lang="sr-Latn-BA" sz="2400" dirty="0">
              <a:latin typeface="Tw Cen MT" panose="020B0602020104020603" pitchFamily="34" charset="0"/>
            </a:endParaRPr>
          </a:p>
          <a:p>
            <a:r>
              <a:rPr lang="sr-Latn-BA" sz="2400" b="1" dirty="0">
                <a:latin typeface="Tw Cen MT" panose="020B0602020104020603" pitchFamily="34" charset="0"/>
              </a:rPr>
              <a:t>UŽI KONCEPT </a:t>
            </a:r>
            <a:r>
              <a:rPr lang="sr-Latn-BA" sz="2400" dirty="0">
                <a:latin typeface="Tw Cen MT" panose="020B0602020104020603" pitchFamily="34" charset="0"/>
              </a:rPr>
              <a:t>definicije finansijskih </a:t>
            </a:r>
            <a:r>
              <a:rPr lang="sr-Latn-BA" sz="2400" dirty="0" smtClean="0">
                <a:latin typeface="Tw Cen MT" panose="020B0602020104020603" pitchFamily="34" charset="0"/>
              </a:rPr>
              <a:t>tržišta:</a:t>
            </a:r>
            <a:endParaRPr lang="sr-Latn-BA" sz="2400" dirty="0">
              <a:latin typeface="Tw Cen MT" panose="020B0602020104020603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>
                <a:latin typeface="Tw Cen MT" panose="020B0602020104020603" pitchFamily="34" charset="0"/>
              </a:rPr>
              <a:t> berze </a:t>
            </a:r>
            <a:r>
              <a:rPr lang="sr-Latn-BA" sz="2400" dirty="0">
                <a:latin typeface="Tw Cen MT" panose="020B0602020104020603" pitchFamily="34" charset="0"/>
              </a:rPr>
              <a:t>i vanberzanski promet – neposredno finansiranje</a:t>
            </a:r>
          </a:p>
          <a:p>
            <a:r>
              <a:rPr lang="sr-Latn-BA" sz="2400" dirty="0">
                <a:latin typeface="Tw Cen MT" panose="020B0602020104020603" pitchFamily="34" charset="0"/>
              </a:rPr>
              <a:t>Finansijska tržišta imaju funkciju da direktno ili indirektno povezuju suficitarni i deficitarni sektor u nacionalnoj </a:t>
            </a:r>
            <a:r>
              <a:rPr lang="sr-Latn-BA" sz="2400" dirty="0" smtClean="0">
                <a:latin typeface="Tw Cen MT" panose="020B0602020104020603" pitchFamily="34" charset="0"/>
              </a:rPr>
              <a:t>ekonomiji.</a:t>
            </a:r>
            <a:endParaRPr lang="sr-Latn-BA" sz="24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8372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438237"/>
            <a:ext cx="10106903" cy="971576"/>
          </a:xfrm>
        </p:spPr>
        <p:txBody>
          <a:bodyPr>
            <a:normAutofit/>
          </a:bodyPr>
          <a:lstStyle/>
          <a:p>
            <a:r>
              <a:rPr lang="sr-Cyrl-BA" sz="3200" b="1" cap="none" dirty="0" smtClean="0">
                <a:solidFill>
                  <a:schemeClr val="accent1"/>
                </a:solidFill>
              </a:rPr>
              <a:t>4.2. </a:t>
            </a:r>
            <a:r>
              <a:rPr lang="sr-Latn-BA" sz="3200" b="1" cap="none" dirty="0">
                <a:solidFill>
                  <a:schemeClr val="accent1"/>
                </a:solidFill>
                <a:latin typeface="+mn-lt"/>
              </a:rPr>
              <a:t>Dokazi hipoteza o efikasnosti tržišta kapitala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412776"/>
            <a:ext cx="10513168" cy="51845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BA" sz="2400" b="1" dirty="0" smtClean="0">
                <a:solidFill>
                  <a:schemeClr val="accent1"/>
                </a:solidFill>
              </a:rPr>
              <a:t>Anomalije tržišta</a:t>
            </a:r>
            <a:endParaRPr lang="sr-Cyrl-BA" sz="2400" b="1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sr-Cyrl-BA" b="1" dirty="0" smtClean="0">
                <a:solidFill>
                  <a:schemeClr val="accent1"/>
                </a:solidFill>
              </a:rPr>
              <a:t>а) </a:t>
            </a:r>
            <a:r>
              <a:rPr lang="sr-Latn-BA" b="1" dirty="0" smtClean="0">
                <a:solidFill>
                  <a:schemeClr val="accent1"/>
                </a:solidFill>
              </a:rPr>
              <a:t>Sezonske anomalije</a:t>
            </a:r>
            <a:endParaRPr lang="sr-Cyrl-BA" b="1" dirty="0" smtClean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>
                <a:solidFill>
                  <a:schemeClr val="accent1">
                    <a:lumMod val="75000"/>
                  </a:schemeClr>
                </a:solidFill>
              </a:rPr>
              <a:t>Vremenske i efektivne varijacije cijena: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dirty="0" smtClean="0"/>
              <a:t>Januar i vikend – regularno pomjeranje cijena naviše u periodu od decembra do januara, rast cijena petkom, a pad ponedjeljkom i rast cijena nakon inicijalnih javnih ponuda akcija;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>
                <a:solidFill>
                  <a:schemeClr val="accent1">
                    <a:lumMod val="75000"/>
                  </a:schemeClr>
                </a:solidFill>
              </a:rPr>
              <a:t>Dnevni efekat promjene cijena: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dirty="0" smtClean="0"/>
              <a:t>efekat ponedjeljka;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 </a:t>
            </a:r>
            <a:r>
              <a:rPr lang="sr-Latn-BA" dirty="0" smtClean="0">
                <a:solidFill>
                  <a:schemeClr val="accent1">
                    <a:lumMod val="75000"/>
                  </a:schemeClr>
                </a:solidFill>
              </a:rPr>
              <a:t>Mjesečni efekat promjene cijena: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dirty="0" smtClean="0"/>
              <a:t>natprosječni prinosi tokom aprila u VB kad je početak nove fiskalne godine;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>
                <a:solidFill>
                  <a:schemeClr val="accent1">
                    <a:lumMod val="75000"/>
                  </a:schemeClr>
                </a:solidFill>
              </a:rPr>
              <a:t>Godišnji efekat promjene cijena: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dirty="0" smtClean="0"/>
              <a:t>Reverzibilni prinosi – postoji izvjesna pravilnost u kretanju cijena  tako što akcije čiji su prinosi bili slabi češće imaju nadprosječne prinose u narednom periodu, i obrnuto. </a:t>
            </a:r>
          </a:p>
        </p:txBody>
      </p:sp>
    </p:spTree>
    <p:extLst>
      <p:ext uri="{BB962C8B-B14F-4D97-AF65-F5344CB8AC3E}">
        <p14:creationId xmlns:p14="http://schemas.microsoft.com/office/powerpoint/2010/main" val="29865865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332656"/>
            <a:ext cx="10106903" cy="971576"/>
          </a:xfrm>
        </p:spPr>
        <p:txBody>
          <a:bodyPr>
            <a:normAutofit/>
          </a:bodyPr>
          <a:lstStyle/>
          <a:p>
            <a:r>
              <a:rPr lang="sr-Cyrl-BA" sz="3200" b="1" cap="none" dirty="0" smtClean="0">
                <a:solidFill>
                  <a:schemeClr val="accent1"/>
                </a:solidFill>
              </a:rPr>
              <a:t>4.2. </a:t>
            </a:r>
            <a:r>
              <a:rPr lang="sr-Latn-BA" sz="3200" b="1" cap="none" dirty="0">
                <a:solidFill>
                  <a:schemeClr val="accent1"/>
                </a:solidFill>
                <a:latin typeface="+mn-lt"/>
              </a:rPr>
              <a:t>Dokazi hipoteza o efikasnosti tržišta kapitala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557" y="1412776"/>
            <a:ext cx="10513168" cy="51845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BA" sz="2400" b="1" dirty="0">
                <a:solidFill>
                  <a:schemeClr val="accent1"/>
                </a:solidFill>
              </a:rPr>
              <a:t>Anomalije tržišta</a:t>
            </a:r>
            <a:endParaRPr lang="sr-Cyrl-BA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sr-Cyrl-BA" b="1" dirty="0" smtClean="0">
                <a:solidFill>
                  <a:schemeClr val="accent1"/>
                </a:solidFill>
              </a:rPr>
              <a:t>б) </a:t>
            </a:r>
            <a:r>
              <a:rPr lang="sr-Latn-BA" b="1" dirty="0" smtClean="0">
                <a:solidFill>
                  <a:schemeClr val="accent1"/>
                </a:solidFill>
              </a:rPr>
              <a:t>Anomalije oko veličine firme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Male firme (Small-Firm Efect) – HOV malih firmi, naročito akcije, u dugom roku uspijevaju da ostvare više prinose od stopa prinosa velikih preduzeća, kao i stopa prinosa tržišta u cjelini.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Kratkoročne prekomjerne reakcije i naglašena nestabilnost cijena</a:t>
            </a:r>
            <a:r>
              <a:rPr lang="en-US" dirty="0" smtClean="0"/>
              <a:t>:</a:t>
            </a:r>
            <a:r>
              <a:rPr lang="sr-Latn-BA" dirty="0" smtClean="0"/>
              <a:t> </a:t>
            </a:r>
            <a:r>
              <a:rPr lang="en-US" dirty="0" smtClean="0"/>
              <a:t>finansijsko </a:t>
            </a:r>
            <a:r>
              <a:rPr lang="en-US" dirty="0"/>
              <a:t>tržište prekomjerno reaguje na publikovanje neočekivanih informacija (Market Overshooting - tržišni prebačaj).</a:t>
            </a:r>
            <a:endParaRPr lang="sr-Cyrl-BA" dirty="0" smtClean="0"/>
          </a:p>
          <a:p>
            <a:pPr marL="0" indent="0">
              <a:buNone/>
            </a:pPr>
            <a:r>
              <a:rPr lang="sr-Cyrl-BA" b="1" dirty="0" smtClean="0">
                <a:solidFill>
                  <a:schemeClr val="accent1"/>
                </a:solidFill>
              </a:rPr>
              <a:t>в) </a:t>
            </a:r>
            <a:r>
              <a:rPr lang="sr-Latn-BA" b="1" dirty="0" smtClean="0">
                <a:solidFill>
                  <a:schemeClr val="accent1"/>
                </a:solidFill>
              </a:rPr>
              <a:t>Anomalije oko nivoa odnosa cijena-zarada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Uslijed pretjeranih očekivanja investitora na osnovu odnosa prošlih cijena-zarada </a:t>
            </a:r>
            <a:r>
              <a:rPr lang="en-US" dirty="0" smtClean="0"/>
              <a:t>ostv</a:t>
            </a:r>
            <a:r>
              <a:rPr lang="sr-Latn-BA" dirty="0" smtClean="0"/>
              <a:t>a</a:t>
            </a:r>
            <a:r>
              <a:rPr lang="en-US" dirty="0" smtClean="0"/>
              <a:t>ruju </a:t>
            </a:r>
            <a:r>
              <a:rPr lang="en-US" dirty="0"/>
              <a:t>se ekstraprinosi na tržištu.</a:t>
            </a:r>
            <a:endParaRPr lang="sr-Cyrl-BA" dirty="0" smtClean="0"/>
          </a:p>
        </p:txBody>
      </p:sp>
    </p:spTree>
    <p:extLst>
      <p:ext uri="{BB962C8B-B14F-4D97-AF65-F5344CB8AC3E}">
        <p14:creationId xmlns:p14="http://schemas.microsoft.com/office/powerpoint/2010/main" val="5715503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893" y="441200"/>
            <a:ext cx="10106903" cy="971576"/>
          </a:xfrm>
        </p:spPr>
        <p:txBody>
          <a:bodyPr>
            <a:normAutofit/>
          </a:bodyPr>
          <a:lstStyle/>
          <a:p>
            <a:r>
              <a:rPr lang="sr-Cyrl-BA" sz="3200" b="1" cap="none" dirty="0" smtClean="0">
                <a:solidFill>
                  <a:schemeClr val="accent1"/>
                </a:solidFill>
              </a:rPr>
              <a:t>4.2. </a:t>
            </a:r>
            <a:r>
              <a:rPr lang="sr-Latn-BA" sz="3200" b="1" cap="none" dirty="0">
                <a:solidFill>
                  <a:schemeClr val="accent1"/>
                </a:solidFill>
                <a:latin typeface="+mn-lt"/>
              </a:rPr>
              <a:t>Dokazi hipoteza o efikasnosti tržišta kapitala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412776"/>
            <a:ext cx="10513168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BA" sz="2400" b="1" dirty="0" smtClean="0">
                <a:solidFill>
                  <a:schemeClr val="accent1"/>
                </a:solidFill>
              </a:rPr>
              <a:t>Implikacije hipoteze o efikasnosti tržišta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Ukoliko je tržište efikasno, nije ga moguće u cjelosti prevariti kreativnim tehnikama računovodstva</a:t>
            </a:r>
            <a:r>
              <a:rPr lang="en-US" sz="2400" dirty="0" smtClean="0"/>
              <a:t>.</a:t>
            </a:r>
            <a:endParaRPr lang="sr-Cyrl-BA" sz="2400" b="1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sr-Latn-BA" sz="2400" b="1" dirty="0" smtClean="0">
                <a:solidFill>
                  <a:schemeClr val="accent1"/>
                </a:solidFill>
              </a:rPr>
              <a:t>Hipoteze o efikasnosti tržišta i investicioni analitičari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Tržište pretjerano reaguje u kratkom roku, ali dokazi ukazuju da se ono nakon toga samo koriguje i vremenom približava osnovnim vrijednostima.</a:t>
            </a:r>
          </a:p>
          <a:p>
            <a:pPr marL="0" indent="0">
              <a:buNone/>
            </a:pPr>
            <a:r>
              <a:rPr lang="sr-Latn-BA" sz="2400" b="1" dirty="0">
                <a:solidFill>
                  <a:schemeClr val="accent1"/>
                </a:solidFill>
              </a:rPr>
              <a:t>Implikacija hipoteza o efikasnosti tržišta na finansijske odluke preduzeća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Emisija novih akcija;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Prodaja blokova akcija;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Kupovine </a:t>
            </a:r>
            <a:r>
              <a:rPr lang="sr-Latn-BA" sz="2400" dirty="0"/>
              <a:t>(fuzije);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Finansijske nagrade.</a:t>
            </a:r>
          </a:p>
          <a:p>
            <a:pPr marL="0" indent="0">
              <a:buNone/>
            </a:pPr>
            <a:endParaRPr lang="sr-Latn-BA" sz="2400" b="1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2816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744" y="476672"/>
            <a:ext cx="10106903" cy="971576"/>
          </a:xfrm>
        </p:spPr>
        <p:txBody>
          <a:bodyPr>
            <a:normAutofit/>
          </a:bodyPr>
          <a:lstStyle/>
          <a:p>
            <a:pPr algn="ctr"/>
            <a:r>
              <a:rPr lang="sr-Cyrl-BA" sz="3200" b="1" dirty="0" smtClean="0">
                <a:solidFill>
                  <a:schemeClr val="accent1"/>
                </a:solidFill>
              </a:rPr>
              <a:t>5. </a:t>
            </a:r>
            <a:r>
              <a:rPr lang="sr-Latn-BA" sz="3200" b="1" dirty="0" smtClean="0">
                <a:solidFill>
                  <a:schemeClr val="accent1"/>
                </a:solidFill>
              </a:rPr>
              <a:t>INVESTICIONI FONDOVI:</a:t>
            </a:r>
            <a:br>
              <a:rPr lang="sr-Latn-BA" sz="3200" b="1" dirty="0" smtClean="0">
                <a:solidFill>
                  <a:schemeClr val="accent1"/>
                </a:solidFill>
              </a:rPr>
            </a:br>
            <a:r>
              <a:rPr lang="sr-Latn-BA" sz="3200" b="1" cap="none" dirty="0">
                <a:solidFill>
                  <a:schemeClr val="accent1"/>
                </a:solidFill>
              </a:rPr>
              <a:t>Š</a:t>
            </a:r>
            <a:r>
              <a:rPr lang="sr-Latn-BA" sz="3200" b="1" cap="none" dirty="0" smtClean="0">
                <a:solidFill>
                  <a:schemeClr val="accent1"/>
                </a:solidFill>
              </a:rPr>
              <a:t>anse i rizici ulaganja u investicione fondove</a:t>
            </a:r>
            <a:endParaRPr lang="sr-Latn-BA" sz="3200" b="1" cap="none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628800"/>
            <a:ext cx="10729192" cy="5040560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b="1" dirty="0"/>
              <a:t>Strukturu finansijskog sistema </a:t>
            </a:r>
            <a:r>
              <a:rPr lang="en-US" dirty="0"/>
              <a:t>čine tri bitna elementa:</a:t>
            </a: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Finansijski instrumenti;</a:t>
            </a: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Finansijska tržišta;</a:t>
            </a: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Finansijske institucije.</a:t>
            </a: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b="1" dirty="0"/>
              <a:t>Finansijske institucije </a:t>
            </a:r>
            <a:r>
              <a:rPr lang="en-US" dirty="0"/>
              <a:t>se dijele na:</a:t>
            </a: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Depozitne finansijske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institucije</a:t>
            </a:r>
            <a:r>
              <a:rPr lang="sr-Latn-BA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b="1" dirty="0"/>
          </a:p>
          <a:p>
            <a:pPr lvl="1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komercijalne banke, </a:t>
            </a:r>
          </a:p>
          <a:p>
            <a:pPr lvl="1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štedionice,</a:t>
            </a:r>
          </a:p>
          <a:p>
            <a:pPr lvl="1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štedno-kreditna udruženja i unije.</a:t>
            </a:r>
          </a:p>
          <a:p>
            <a:pPr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Nedepozitne finansijske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institucije</a:t>
            </a:r>
            <a:r>
              <a:rPr lang="sr-Latn-BA" dirty="0" smtClean="0"/>
              <a:t>:</a:t>
            </a:r>
            <a:endParaRPr lang="en-US" dirty="0"/>
          </a:p>
          <a:p>
            <a:pPr lvl="1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Institucije ugovorene štednje: osiguravajuće kompanije i penzijski fondovi.</a:t>
            </a:r>
          </a:p>
          <a:p>
            <a:pPr lvl="1"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/>
              <a:t>Investicioni posrednici: investicioni fondovi, fondovi tržišta novca i finansijske kompanije.</a:t>
            </a:r>
            <a:endParaRPr lang="sr-Cyrl-BA" dirty="0" smtClean="0"/>
          </a:p>
          <a:p>
            <a:pPr>
              <a:buFont typeface="Wingdings" panose="05000000000000000000" pitchFamily="2" charset="2"/>
              <a:buChar char="§"/>
            </a:pPr>
            <a:endParaRPr lang="sr-Cyrl-BA" dirty="0"/>
          </a:p>
        </p:txBody>
      </p:sp>
    </p:spTree>
    <p:extLst>
      <p:ext uri="{BB962C8B-B14F-4D97-AF65-F5344CB8AC3E}">
        <p14:creationId xmlns:p14="http://schemas.microsoft.com/office/powerpoint/2010/main" val="14543003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404664"/>
            <a:ext cx="10106903" cy="1008112"/>
          </a:xfrm>
        </p:spPr>
        <p:txBody>
          <a:bodyPr>
            <a:normAutofit/>
          </a:bodyPr>
          <a:lstStyle/>
          <a:p>
            <a:r>
              <a:rPr lang="sr-Cyrl-BA" sz="3200" b="1" dirty="0">
                <a:solidFill>
                  <a:schemeClr val="accent1"/>
                </a:solidFill>
              </a:rPr>
              <a:t>5.1. </a:t>
            </a:r>
            <a:r>
              <a:rPr lang="sr-Latn-BA" sz="3200" b="1" cap="none" dirty="0">
                <a:solidFill>
                  <a:schemeClr val="accent1"/>
                </a:solidFill>
                <a:latin typeface="+mn-lt"/>
              </a:rPr>
              <a:t>P</a:t>
            </a:r>
            <a:r>
              <a:rPr lang="sr-Latn-BA" sz="3200" b="1" cap="none" dirty="0" smtClean="0">
                <a:solidFill>
                  <a:schemeClr val="accent1"/>
                </a:solidFill>
                <a:latin typeface="+mn-lt"/>
              </a:rPr>
              <a:t>ojmovna razgraničenja u vezi investicionih fondova</a:t>
            </a:r>
            <a:endParaRPr lang="sr-Latn-BA" sz="3200" b="1" cap="none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628800"/>
            <a:ext cx="10729192" cy="50405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Investicioni fond predstavlja finansijsku instituciju koja povlači sredstava manjih individualnih investitora kojima zauzvrat emituje akcije (Shares) ili rjeđe, potvrde o učešću u finansijskoj aktivi fonda (Units).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>
                <a:solidFill>
                  <a:schemeClr val="accent1">
                    <a:lumMod val="75000"/>
                  </a:schemeClr>
                </a:solidFill>
              </a:rPr>
              <a:t>Društvo za upravljanje investicionim fondom </a:t>
            </a:r>
            <a:r>
              <a:rPr lang="sr-Latn-BA" dirty="0" smtClean="0"/>
              <a:t>– osniva se ao društvo kapitala s ciljem upravljanja investicionim fondom.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>
                <a:solidFill>
                  <a:schemeClr val="accent1">
                    <a:lumMod val="75000"/>
                  </a:schemeClr>
                </a:solidFill>
              </a:rPr>
              <a:t>Depozitarna banka </a:t>
            </a:r>
            <a:r>
              <a:rPr lang="sr-Latn-BA" dirty="0" smtClean="0"/>
              <a:t>– njen primarni zadatak je da se stara o imovini fonda, da vodi posebne račune za njegovu imovinu i vrši nadzor nad poštrovanjem zakona i statuta fonda štiteći interese ulagača (Zakon o investicionim fondovima);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>
                <a:solidFill>
                  <a:schemeClr val="accent1">
                    <a:lumMod val="75000"/>
                  </a:schemeClr>
                </a:solidFill>
              </a:rPr>
              <a:t>Posebna imovina </a:t>
            </a:r>
            <a:r>
              <a:rPr lang="sr-Latn-BA" dirty="0" smtClean="0"/>
              <a:t>– kod otvorenih investicionih fondova koji nemaju svojstvo pravnog lica, ulaganja u fond se tretiraju kao posebna imovina.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>
                <a:solidFill>
                  <a:schemeClr val="accent1">
                    <a:lumMod val="75000"/>
                  </a:schemeClr>
                </a:solidFill>
              </a:rPr>
              <a:t>Investicioni menadžer </a:t>
            </a:r>
            <a:r>
              <a:rPr lang="sr-Latn-BA" dirty="0" smtClean="0"/>
              <a:t>– imaju zadatak upravljanja investicionim fondom.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62599834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450" y="404664"/>
            <a:ext cx="10106903" cy="755552"/>
          </a:xfrm>
        </p:spPr>
        <p:txBody>
          <a:bodyPr>
            <a:normAutofit/>
          </a:bodyPr>
          <a:lstStyle/>
          <a:p>
            <a:r>
              <a:rPr lang="sr-Cyrl-BA" sz="3200" b="1" dirty="0" smtClean="0">
                <a:solidFill>
                  <a:schemeClr val="accent1"/>
                </a:solidFill>
              </a:rPr>
              <a:t>5.2. </a:t>
            </a:r>
            <a:r>
              <a:rPr lang="sr-Latn-BA" sz="3200" b="1" cap="none" dirty="0">
                <a:solidFill>
                  <a:schemeClr val="accent1"/>
                </a:solidFill>
                <a:latin typeface="+mn-lt"/>
              </a:rPr>
              <a:t>Z</a:t>
            </a:r>
            <a:r>
              <a:rPr lang="sr-Latn-BA" sz="3200" b="1" cap="none" dirty="0" smtClean="0">
                <a:solidFill>
                  <a:schemeClr val="accent1"/>
                </a:solidFill>
                <a:latin typeface="+mn-lt"/>
              </a:rPr>
              <a:t>načaj investicionih fondova</a:t>
            </a:r>
            <a:endParaRPr lang="sr-Latn-BA" sz="3200" b="1" cap="none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450" y="1160216"/>
            <a:ext cx="10726342" cy="5509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BA" sz="2400" dirty="0" smtClean="0"/>
              <a:t>Značaj investicionih fondova ogleda se u sljedećem: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Služe interesima pojedinaca – ulagača u HOV;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Značajne su finansijske institucije;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 Ulažu sredstva u portfolio HOV - ostvarene prihode investicioni fondovi investiraju na finansijskom tržištu stvarajući diverzifikovani investicioni portfolio;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Profesionalno su vođene firme;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Predstavljaju način plasmana novca u HOV na osnovu naloga ulagača odnosno u ime i za račun ulagača. Prihodi po osnovu HOV se dijele akcionarima fonda srazmjerno učešću, umanjeni za iznos provizije za portfolio menadžment.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Danas investicioni fondovi predstavljaju jedne od najznačajnijih institucija na finansijskom tržištu u svijetu.</a:t>
            </a:r>
          </a:p>
          <a:p>
            <a:pPr>
              <a:buFont typeface="Wingdings" panose="05000000000000000000" pitchFamily="2" charset="2"/>
              <a:buChar char="§"/>
            </a:pPr>
            <a:endParaRPr lang="sr-Cyrl-BA" sz="2400" dirty="0"/>
          </a:p>
        </p:txBody>
      </p:sp>
    </p:spTree>
    <p:extLst>
      <p:ext uri="{BB962C8B-B14F-4D97-AF65-F5344CB8AC3E}">
        <p14:creationId xmlns:p14="http://schemas.microsoft.com/office/powerpoint/2010/main" val="36156139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585216"/>
            <a:ext cx="10106903" cy="755552"/>
          </a:xfrm>
        </p:spPr>
        <p:txBody>
          <a:bodyPr>
            <a:normAutofit/>
          </a:bodyPr>
          <a:lstStyle/>
          <a:p>
            <a:r>
              <a:rPr lang="sr-Cyrl-BA" sz="3200" b="1" dirty="0" smtClean="0">
                <a:solidFill>
                  <a:schemeClr val="accent1"/>
                </a:solidFill>
              </a:rPr>
              <a:t>5.</a:t>
            </a:r>
            <a:r>
              <a:rPr lang="sr-Latn-BA" sz="32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sr-Cyrl-BA" sz="3200" b="1" dirty="0" smtClean="0">
                <a:solidFill>
                  <a:schemeClr val="accent1"/>
                </a:solidFill>
              </a:rPr>
              <a:t>. </a:t>
            </a:r>
            <a:r>
              <a:rPr lang="sr-Latn-BA" sz="3200" b="1" cap="none" dirty="0" smtClean="0">
                <a:solidFill>
                  <a:schemeClr val="accent1"/>
                </a:solidFill>
                <a:latin typeface="+mn-lt"/>
              </a:rPr>
              <a:t>Vrste investicionih fondova</a:t>
            </a:r>
            <a:endParaRPr lang="sr-Latn-BA" sz="32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592" y="1340768"/>
            <a:ext cx="10801200" cy="51125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BA" sz="2800" dirty="0" smtClean="0"/>
              <a:t>Prema načinu investiranja odnosno obliku organizovanja: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otvoreni investicioni fondovi i zatvoreni investicioni fondovi.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800" dirty="0" smtClean="0"/>
              <a:t>Na osnovu ročnosti HOV iz njihovog portfolija: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investicioni fondovi  na tržištu novca i investicioni fondovi na tržištu kapitala.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800" dirty="0" smtClean="0"/>
              <a:t>Prema upravljanju: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neupravljani investicioni fondovi (sa fiksnim portfolijom) i upravljani investicioni fondovi.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800" dirty="0" smtClean="0"/>
              <a:t>Prema investicionim ciljevima: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akcijski investicioini fondovi (Equity Funds) i obveznički investicioni fondovi (Bond Funds), mada postoji veliki broj grupa investicionih fondova prema ovom kriterijumu. 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BA" sz="2800" dirty="0"/>
          </a:p>
        </p:txBody>
      </p:sp>
    </p:spTree>
    <p:extLst>
      <p:ext uri="{BB962C8B-B14F-4D97-AF65-F5344CB8AC3E}">
        <p14:creationId xmlns:p14="http://schemas.microsoft.com/office/powerpoint/2010/main" val="25286069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476672"/>
            <a:ext cx="10106903" cy="755552"/>
          </a:xfrm>
        </p:spPr>
        <p:txBody>
          <a:bodyPr>
            <a:normAutofit/>
          </a:bodyPr>
          <a:lstStyle/>
          <a:p>
            <a:r>
              <a:rPr lang="sr-Cyrl-BA" sz="3200" b="1" dirty="0" smtClean="0">
                <a:solidFill>
                  <a:schemeClr val="accent1"/>
                </a:solidFill>
              </a:rPr>
              <a:t>5.</a:t>
            </a:r>
            <a:r>
              <a:rPr lang="sr-Latn-BA" sz="32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sr-Cyrl-BA" sz="3200" b="1" dirty="0" smtClean="0">
                <a:solidFill>
                  <a:schemeClr val="accent1"/>
                </a:solidFill>
              </a:rPr>
              <a:t>. </a:t>
            </a:r>
            <a:r>
              <a:rPr lang="sr-Latn-BA" sz="3200" b="1" cap="none" dirty="0">
                <a:solidFill>
                  <a:schemeClr val="accent1"/>
                </a:solidFill>
                <a:latin typeface="+mn-lt"/>
              </a:rPr>
              <a:t>Vrste investicionih fondova</a:t>
            </a:r>
            <a:endParaRPr lang="sr-Latn-BA" sz="32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584" y="1340768"/>
            <a:ext cx="10801200" cy="5112568"/>
          </a:xfrm>
        </p:spPr>
        <p:txBody>
          <a:bodyPr>
            <a:normAutofit/>
          </a:bodyPr>
          <a:lstStyle/>
          <a:p>
            <a:pPr lvl="1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Otvoreni investicioni fondovi </a:t>
            </a:r>
            <a:r>
              <a:rPr lang="en-US" sz="2800" dirty="0"/>
              <a:t>(Open-ended Investment Funds) poznati su i pod nazivom uzajamni fondovi (Mutual Funds).</a:t>
            </a:r>
          </a:p>
          <a:p>
            <a:pPr lvl="1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Karakteristike:</a:t>
            </a:r>
          </a:p>
          <a:p>
            <a:pPr lvl="2"/>
            <a:r>
              <a:rPr lang="en-US" sz="2400" dirty="0"/>
              <a:t>Otvoreni investicioni fondovi su dominantno prisutni na tržištu;</a:t>
            </a:r>
          </a:p>
          <a:p>
            <a:pPr lvl="2"/>
            <a:r>
              <a:rPr lang="sr-Latn-BA" sz="2400" dirty="0" smtClean="0"/>
              <a:t>I</a:t>
            </a:r>
            <a:r>
              <a:rPr lang="en-US" sz="2400" dirty="0" smtClean="0"/>
              <a:t>maju </a:t>
            </a:r>
            <a:r>
              <a:rPr lang="en-US" sz="2400" dirty="0"/>
              <a:t>obavezu da stalno prodaju akcije zainteresovanim investitorima, kao i da ih na njihov zahtjev otkupe;</a:t>
            </a:r>
          </a:p>
          <a:p>
            <a:pPr lvl="2"/>
            <a:r>
              <a:rPr lang="en-US" sz="2400" dirty="0"/>
              <a:t>Izloženi su likvidonosnom riziku;</a:t>
            </a:r>
          </a:p>
          <a:p>
            <a:pPr lvl="2"/>
            <a:r>
              <a:rPr lang="en-US" sz="2400" dirty="0"/>
              <a:t>Permanetno mijenjaju broj vlasnika i tržišnu vrijednost kapitala.</a:t>
            </a:r>
          </a:p>
          <a:p>
            <a:pPr lvl="1"/>
            <a:endParaRPr lang="sr-Cyrl-RS" sz="2800" dirty="0" smtClean="0"/>
          </a:p>
          <a:p>
            <a:pPr lvl="1"/>
            <a:endParaRPr lang="sr-Cyrl-RS" sz="3200" dirty="0"/>
          </a:p>
        </p:txBody>
      </p:sp>
    </p:spTree>
    <p:extLst>
      <p:ext uri="{BB962C8B-B14F-4D97-AF65-F5344CB8AC3E}">
        <p14:creationId xmlns:p14="http://schemas.microsoft.com/office/powerpoint/2010/main" val="16653605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404664"/>
            <a:ext cx="10106903" cy="755552"/>
          </a:xfrm>
        </p:spPr>
        <p:txBody>
          <a:bodyPr>
            <a:normAutofit/>
          </a:bodyPr>
          <a:lstStyle/>
          <a:p>
            <a:r>
              <a:rPr lang="sr-Cyrl-BA" sz="3200" b="1" dirty="0" smtClean="0">
                <a:solidFill>
                  <a:schemeClr val="accent1"/>
                </a:solidFill>
              </a:rPr>
              <a:t>5.</a:t>
            </a:r>
            <a:r>
              <a:rPr lang="sr-Latn-BA" sz="32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sr-Cyrl-BA" sz="3200" b="1" dirty="0" smtClean="0">
                <a:solidFill>
                  <a:schemeClr val="accent1"/>
                </a:solidFill>
              </a:rPr>
              <a:t>. </a:t>
            </a:r>
            <a:r>
              <a:rPr lang="sr-Latn-BA" sz="3200" b="1" cap="none" dirty="0">
                <a:solidFill>
                  <a:schemeClr val="accent1"/>
                </a:solidFill>
                <a:latin typeface="+mn-lt"/>
              </a:rPr>
              <a:t>Vrste investicionih fondova</a:t>
            </a:r>
            <a:endParaRPr lang="sr-Latn-BA" sz="3200" b="1" dirty="0">
              <a:solidFill>
                <a:schemeClr val="accent1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71600" y="1160216"/>
                <a:ext cx="10729192" cy="5293120"/>
              </a:xfrm>
            </p:spPr>
            <p:txBody>
              <a:bodyPr>
                <a:normAutofit fontScale="92500" lnSpcReduction="10000"/>
              </a:bodyPr>
              <a:lstStyle/>
              <a:p>
                <a:pPr>
                  <a:buFont typeface="Wingdings" panose="05000000000000000000" pitchFamily="2" charset="2"/>
                  <a:buChar char="§"/>
                </a:pPr>
                <a:r>
                  <a:rPr lang="en-US" sz="2400" dirty="0"/>
                  <a:t>Akcije otvorenih fondova glase na iznos koji predstavlja strazmjerni dio investitora u neto imovini fonda (likvidaciona vrijednost fonda). 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en-US" sz="2400" dirty="0"/>
                  <a:t>Cijenu akcija ne određuje tržište, već se ona se izražava kao odnos neto imovine fonda i broja emitovanih akcija (NAV).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en-US" sz="2400" dirty="0"/>
                  <a:t>NAV (Net Asset Value) je cijena po kojoj bi otvoreni investicioni fond trebao otkupiti svoje akcije od investitora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en-US" sz="2400" dirty="0"/>
                  <a:t>NAV je vrijednost koja realno pripada jednoj akciji fonda i računa se svakog dana</a:t>
                </a:r>
                <a:r>
                  <a:rPr lang="sr-Cyrl-BA" sz="2400" dirty="0" smtClean="0"/>
                  <a:t>.</a:t>
                </a:r>
                <a:endParaRPr lang="en-US" sz="1800" dirty="0"/>
              </a:p>
              <a:p>
                <a:endParaRPr lang="sr-Latn-BA" sz="2000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Cyrl-CS" sz="2000">
                        <a:latin typeface="Cambria Math" panose="02040503050406030204" pitchFamily="18" charset="0"/>
                      </a:rPr>
                      <m:t>NAV</m:t>
                    </m:r>
                    <m:r>
                      <a:rPr lang="sr-Cyrl-CS" sz="20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sr-Cyrl-CS" sz="2000">
                            <a:latin typeface="Cambria Math" panose="02040503050406030204" pitchFamily="18" charset="0"/>
                          </a:rPr>
                          <m:t>Tr</m:t>
                        </m:r>
                        <m:r>
                          <a:rPr lang="sr-Cyrl-CS" sz="2000">
                            <a:latin typeface="Cambria Math" panose="02040503050406030204" pitchFamily="18" charset="0"/>
                          </a:rPr>
                          <m:t>ž</m:t>
                        </m:r>
                        <m:r>
                          <m:rPr>
                            <m:sty m:val="p"/>
                          </m:rPr>
                          <a:rPr lang="sr-Cyrl-CS" sz="2000"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lang="sr-Cyrl-CS" sz="2000">
                            <a:latin typeface="Cambria Math" panose="02040503050406030204" pitchFamily="18" charset="0"/>
                          </a:rPr>
                          <m:t>š</m:t>
                        </m:r>
                        <m:r>
                          <m:rPr>
                            <m:sty m:val="p"/>
                          </m:rPr>
                          <a:rPr lang="sr-Cyrl-CS" sz="2000">
                            <a:latin typeface="Cambria Math" panose="02040503050406030204" pitchFamily="18" charset="0"/>
                          </a:rPr>
                          <m:t>na</m:t>
                        </m:r>
                        <m:r>
                          <a:rPr lang="sr-Cyrl-C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sr-Cyrl-CS" sz="2000">
                            <a:latin typeface="Cambria Math" panose="02040503050406030204" pitchFamily="18" charset="0"/>
                          </a:rPr>
                          <m:t>vrijednost</m:t>
                        </m:r>
                        <m:r>
                          <a:rPr lang="sr-Cyrl-C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sr-Cyrl-CS" sz="2000">
                            <a:latin typeface="Cambria Math" panose="02040503050406030204" pitchFamily="18" charset="0"/>
                          </a:rPr>
                          <m:t>portfolija</m:t>
                        </m:r>
                        <m:r>
                          <a:rPr lang="sr-Cyrl-C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sr-Cyrl-CS" sz="2000">
                            <a:latin typeface="Cambria Math" panose="02040503050406030204" pitchFamily="18" charset="0"/>
                          </a:rPr>
                          <m:t>fonda</m:t>
                        </m:r>
                        <m:r>
                          <a:rPr lang="sr-Cyrl-CS" sz="200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sr-Cyrl-CS" sz="2000">
                            <a:latin typeface="Cambria Math" panose="02040503050406030204" pitchFamily="18" charset="0"/>
                          </a:rPr>
                          <m:t>ostala</m:t>
                        </m:r>
                        <m:r>
                          <a:rPr lang="sr-Cyrl-C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sr-Cyrl-CS" sz="2000">
                            <a:latin typeface="Cambria Math" panose="02040503050406030204" pitchFamily="18" charset="0"/>
                          </a:rPr>
                          <m:t>aktiva</m:t>
                        </m:r>
                        <m:r>
                          <a:rPr lang="sr-Cyrl-CS" sz="200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sr-Cyrl-CS" sz="2000">
                                <a:latin typeface="Cambria Math" panose="02040503050406030204" pitchFamily="18" charset="0"/>
                              </a:rPr>
                              <m:t>gotovina</m:t>
                            </m:r>
                            <m:r>
                              <a:rPr lang="sr-Cyrl-CS" sz="200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m:rPr>
                                <m:sty m:val="p"/>
                              </m:rPr>
                              <a:rPr lang="sr-Cyrl-CS" sz="2000">
                                <a:latin typeface="Cambria Math" panose="02040503050406030204" pitchFamily="18" charset="0"/>
                              </a:rPr>
                              <m:t>kratkoro</m:t>
                            </m:r>
                            <m:r>
                              <a:rPr lang="sr-Cyrl-CS" sz="2000">
                                <a:latin typeface="Cambria Math" panose="02040503050406030204" pitchFamily="18" charset="0"/>
                              </a:rPr>
                              <m:t>č</m:t>
                            </m:r>
                            <m:r>
                              <m:rPr>
                                <m:sty m:val="p"/>
                              </m:rPr>
                              <a:rPr lang="sr-Cyrl-CS" sz="2000">
                                <a:latin typeface="Cambria Math" panose="02040503050406030204" pitchFamily="18" charset="0"/>
                              </a:rPr>
                              <m:t>ni</m:t>
                            </m:r>
                            <m:r>
                              <a:rPr lang="sr-Cyrl-CS" sz="200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sr-Cyrl-CS" sz="2000">
                                <a:latin typeface="Cambria Math" panose="02040503050406030204" pitchFamily="18" charset="0"/>
                              </a:rPr>
                              <m:t>plasmani</m:t>
                            </m:r>
                            <m:r>
                              <a:rPr lang="sr-Cyrl-CS" sz="2000">
                                <a:latin typeface="Cambria Math" panose="02040503050406030204" pitchFamily="18" charset="0"/>
                              </a:rPr>
                              <m:t>, …</m:t>
                            </m:r>
                          </m:e>
                        </m:d>
                        <m:r>
                          <a:rPr lang="sr-Cyrl-CS" sz="2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sr-Cyrl-CS" sz="2000">
                            <a:latin typeface="Cambria Math" panose="02040503050406030204" pitchFamily="18" charset="0"/>
                          </a:rPr>
                          <m:t>obaveze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sr-Cyrl-CS" sz="2000">
                            <a:latin typeface="Cambria Math" panose="02040503050406030204" pitchFamily="18" charset="0"/>
                          </a:rPr>
                          <m:t>Broj</m:t>
                        </m:r>
                        <m:r>
                          <a:rPr lang="sr-Cyrl-C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sr-Cyrl-CS" sz="2000">
                            <a:latin typeface="Cambria Math" panose="02040503050406030204" pitchFamily="18" charset="0"/>
                          </a:rPr>
                          <m:t>emitovanih</m:t>
                        </m:r>
                        <m:r>
                          <a:rPr lang="sr-Cyrl-C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sr-Cyrl-CS" sz="2000">
                            <a:latin typeface="Cambria Math" panose="02040503050406030204" pitchFamily="18" charset="0"/>
                          </a:rPr>
                          <m:t>akcija</m:t>
                        </m:r>
                        <m:r>
                          <a:rPr lang="sr-Cyrl-CS" sz="200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m:rPr>
                            <m:sty m:val="p"/>
                          </m:rPr>
                          <a:rPr lang="sr-Cyrl-CS" sz="2000">
                            <a:latin typeface="Cambria Math" panose="02040503050406030204" pitchFamily="18" charset="0"/>
                          </a:rPr>
                          <m:t>udjela</m:t>
                        </m:r>
                        <m:r>
                          <a:rPr lang="sr-Cyrl-CS" sz="200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sr-Cyrl-RS" sz="2000" dirty="0"/>
              </a:p>
              <a:p>
                <a:endParaRPr lang="sr-Cyrl-RS" sz="2000" dirty="0"/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sr-Cyrl-RS" sz="2400" dirty="0" smtClean="0"/>
                  <a:t> </a:t>
                </a:r>
                <a:r>
                  <a:rPr lang="sr-Latn-BA" sz="2400" dirty="0" smtClean="0"/>
                  <a:t>NAV nije dugoročna mjera performansi investicionih kompanija.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sr-Latn-BA" sz="2400" dirty="0" smtClean="0"/>
                  <a:t>NAV se često naziva i bid price ili sell price i predstavlja cijenu po kojoj je moguće prodati akciju otvorenom fondu.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endParaRPr lang="sr-Latn-BA" sz="2400" dirty="0" smtClean="0"/>
              </a:p>
              <a:p>
                <a:pPr>
                  <a:buFont typeface="Wingdings" panose="05000000000000000000" pitchFamily="2" charset="2"/>
                  <a:buChar char="§"/>
                </a:pPr>
                <a:endParaRPr lang="sr-Latn-BA" sz="2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71600" y="1160216"/>
                <a:ext cx="10729192" cy="5293120"/>
              </a:xfrm>
              <a:blipFill rotWithShape="0">
                <a:blip r:embed="rId2"/>
                <a:stretch>
                  <a:fillRect l="-1080" t="-1841" r="-1591"/>
                </a:stretch>
              </a:blipFill>
            </p:spPr>
            <p:txBody>
              <a:bodyPr/>
              <a:lstStyle/>
              <a:p>
                <a:r>
                  <a:rPr lang="sr-Latn-B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659017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585216"/>
            <a:ext cx="10106903" cy="755552"/>
          </a:xfrm>
        </p:spPr>
        <p:txBody>
          <a:bodyPr>
            <a:normAutofit/>
          </a:bodyPr>
          <a:lstStyle/>
          <a:p>
            <a:r>
              <a:rPr lang="sr-Cyrl-BA" sz="3200" b="1" dirty="0" smtClean="0">
                <a:solidFill>
                  <a:schemeClr val="accent1"/>
                </a:solidFill>
              </a:rPr>
              <a:t>5.</a:t>
            </a:r>
            <a:r>
              <a:rPr lang="sr-Latn-BA" sz="32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sr-Cyrl-BA" sz="3200" b="1" dirty="0" smtClean="0">
                <a:solidFill>
                  <a:schemeClr val="accent1"/>
                </a:solidFill>
              </a:rPr>
              <a:t>. </a:t>
            </a:r>
            <a:r>
              <a:rPr lang="sr-Latn-BA" sz="3200" b="1" cap="none" dirty="0">
                <a:solidFill>
                  <a:schemeClr val="accent1"/>
                </a:solidFill>
                <a:latin typeface="+mn-lt"/>
              </a:rPr>
              <a:t>Vrste investicionih fondova</a:t>
            </a:r>
            <a:endParaRPr lang="sr-Latn-BA" sz="32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608" y="1412776"/>
            <a:ext cx="9865096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BA" sz="2400" b="1" dirty="0" smtClean="0">
                <a:solidFill>
                  <a:schemeClr val="accent1">
                    <a:lumMod val="75000"/>
                  </a:schemeClr>
                </a:solidFill>
              </a:rPr>
              <a:t>Zatvoreni investicioni fondovi </a:t>
            </a:r>
            <a:r>
              <a:rPr lang="sr-Latn-BA" sz="2400" dirty="0" smtClean="0"/>
              <a:t>(Close-end Investment Funds):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E</a:t>
            </a:r>
            <a:r>
              <a:rPr lang="sr-Latn-BA" sz="2400" dirty="0" smtClean="0"/>
              <a:t>mituju fiksan broj akcija i nisu dužne da ih otkupljuju od investitora;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Investiranje u akcije putem IPO ili kupovinom akcija na berzi ili u vanberzanskom prometu;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Prodaja akcija samo na berzi ili u vanberzanskom prometu.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Nema garancije da će prodajna cijena u sekundarnom prometu odgovarati NAV (NAV je teorijski likvidaciona vrijednost akcije fonda).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BA" sz="2400" dirty="0"/>
          </a:p>
        </p:txBody>
      </p:sp>
    </p:spTree>
    <p:extLst>
      <p:ext uri="{BB962C8B-B14F-4D97-AF65-F5344CB8AC3E}">
        <p14:creationId xmlns:p14="http://schemas.microsoft.com/office/powerpoint/2010/main" val="2071795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0" y="585216"/>
            <a:ext cx="9841573" cy="1043584"/>
          </a:xfrm>
        </p:spPr>
        <p:txBody>
          <a:bodyPr>
            <a:noAutofit/>
          </a:bodyPr>
          <a:lstStyle/>
          <a:p>
            <a:r>
              <a:rPr lang="sr-Latn-BA" sz="3200" b="1" cap="none" dirty="0" smtClean="0">
                <a:solidFill>
                  <a:schemeClr val="accent1"/>
                </a:solidFill>
                <a:latin typeface="Tw Cen MT" panose="020B0602020104020603" pitchFamily="34" charset="0"/>
              </a:rPr>
              <a:t>1.2. Povjerenje u finansijski sistem</a:t>
            </a:r>
            <a:endParaRPr lang="sr-Latn-BA" sz="28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sz="2400" dirty="0"/>
              <a:t>Povjerenje u finansijski sistem se temelji na nekoliko elemenata: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Povjerenje u zvanične </a:t>
            </a:r>
            <a:r>
              <a:rPr lang="sr-Latn-BA" sz="2400" dirty="0" smtClean="0"/>
              <a:t>informacije;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Povjerenje </a:t>
            </a:r>
            <a:r>
              <a:rPr lang="sr-Latn-BA" sz="2400" dirty="0"/>
              <a:t>u državne institucije, nepristrasnost, ažurnost, profesionalnost i pravičnost njenih </a:t>
            </a:r>
            <a:r>
              <a:rPr lang="sr-Latn-BA" sz="2400" dirty="0" smtClean="0"/>
              <a:t>tijela;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 smtClean="0"/>
              <a:t>Povjerenje </a:t>
            </a:r>
            <a:r>
              <a:rPr lang="sr-Latn-BA" sz="2400" dirty="0"/>
              <a:t>u finansijska tržišta.</a:t>
            </a:r>
          </a:p>
          <a:p>
            <a:pPr marL="0" indent="0">
              <a:buNone/>
            </a:pPr>
            <a:r>
              <a:rPr lang="sr-Latn-BA" sz="2400" dirty="0" smtClean="0"/>
              <a:t>Sigurna </a:t>
            </a:r>
            <a:r>
              <a:rPr lang="sr-Latn-BA" sz="2400" dirty="0"/>
              <a:t>i efikasna finansijska tržišta su temeljni element ekonomskog rasta, razvoja i blagostanja tržišnih </a:t>
            </a:r>
            <a:r>
              <a:rPr lang="sr-Latn-BA" sz="2400" dirty="0" smtClean="0"/>
              <a:t>privreda.</a:t>
            </a:r>
            <a:endParaRPr lang="sr-Latn-BA" sz="2400" dirty="0"/>
          </a:p>
        </p:txBody>
      </p:sp>
    </p:spTree>
    <p:extLst>
      <p:ext uri="{BB962C8B-B14F-4D97-AF65-F5344CB8AC3E}">
        <p14:creationId xmlns:p14="http://schemas.microsoft.com/office/powerpoint/2010/main" val="31255689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704" y="404664"/>
            <a:ext cx="10106903" cy="755552"/>
          </a:xfrm>
        </p:spPr>
        <p:txBody>
          <a:bodyPr>
            <a:normAutofit fontScale="90000"/>
          </a:bodyPr>
          <a:lstStyle/>
          <a:p>
            <a:r>
              <a:rPr lang="sr-Cyrl-BA" sz="3200" b="1" dirty="0" smtClean="0">
                <a:solidFill>
                  <a:schemeClr val="accent1"/>
                </a:solidFill>
              </a:rPr>
              <a:t>5.</a:t>
            </a:r>
            <a:r>
              <a:rPr lang="sr-Latn-BA" sz="32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sr-Cyrl-BA" sz="3200" b="1" dirty="0" smtClean="0">
                <a:solidFill>
                  <a:schemeClr val="accent1"/>
                </a:solidFill>
              </a:rPr>
              <a:t>. </a:t>
            </a:r>
            <a:r>
              <a:rPr lang="sr-Latn-BA" sz="3200" b="1" cap="none" dirty="0">
                <a:solidFill>
                  <a:schemeClr val="accent1"/>
                </a:solidFill>
                <a:latin typeface="+mn-lt"/>
              </a:rPr>
              <a:t>F</a:t>
            </a:r>
            <a:r>
              <a:rPr lang="sr-Latn-BA" sz="3200" b="1" cap="none" dirty="0" smtClean="0">
                <a:solidFill>
                  <a:schemeClr val="accent1"/>
                </a:solidFill>
                <a:latin typeface="+mn-lt"/>
              </a:rPr>
              <a:t>unkcionisanje investicionih fondova</a:t>
            </a:r>
            <a:r>
              <a:rPr lang="sr-Latn-BA" sz="3200" b="1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sr-Latn-BA" sz="3200" b="1" dirty="0" smtClean="0">
                <a:solidFill>
                  <a:schemeClr val="accent1"/>
                </a:solidFill>
                <a:latin typeface="+mn-lt"/>
              </a:rPr>
            </a:br>
            <a:endParaRPr lang="sr-Latn-BA" sz="32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608" y="1412776"/>
            <a:ext cx="9865096" cy="50405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Skoro svi investicioni fondovi u SAD su organizovani tako da se poslovi upravljanja izvode spolja od strane pridruženih organizacija i nezavisnih ugovornih strana.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Investicioni fondovi po pravilu nemaju sopstvene </a:t>
            </a:r>
            <a:r>
              <a:rPr lang="en-US" sz="2400" dirty="0" smtClean="0"/>
              <a:t>zaposlene</a:t>
            </a:r>
            <a:r>
              <a:rPr lang="sr-Latn-BA" sz="2400" dirty="0" smtClean="0"/>
              <a:t>.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Formalno fond je organizovan kao posebna kompanija ili slobodno zajedničko udruženje čiji akcionari biraju upravni </a:t>
            </a:r>
            <a:r>
              <a:rPr lang="en-US" sz="2400" dirty="0" smtClean="0"/>
              <a:t>odbor</a:t>
            </a:r>
            <a:r>
              <a:rPr lang="sr-Latn-BA" sz="2400" dirty="0" smtClean="0"/>
              <a:t>.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Akcionari snose investicioni rizik kao vlasnici </a:t>
            </a:r>
            <a:r>
              <a:rPr lang="en-US" sz="2400" dirty="0" smtClean="0"/>
              <a:t>fonda</a:t>
            </a:r>
            <a:r>
              <a:rPr lang="sr-Latn-BA" sz="2400" dirty="0" smtClean="0"/>
              <a:t>.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Uloge u investicionom fondu: akcionari, upravni odbor, menadžment kompanije, savjetnik, nezavisni povjerenik (uglavnom banka), posrednik transfera (banka ili sama menadžment kompanija) i glavni pokrovitelj.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Odnosi: odnos ulagača s fondom, odnos fonda i društva za </a:t>
            </a:r>
            <a:r>
              <a:rPr lang="en-US" sz="2400" dirty="0" smtClean="0"/>
              <a:t>upravljanje</a:t>
            </a:r>
            <a:r>
              <a:rPr lang="sr-Latn-BA" sz="2400" dirty="0" smtClean="0"/>
              <a:t>.</a:t>
            </a:r>
            <a:endParaRPr lang="sr-Cyrl-BA" sz="2400" dirty="0"/>
          </a:p>
        </p:txBody>
      </p:sp>
    </p:spTree>
    <p:extLst>
      <p:ext uri="{BB962C8B-B14F-4D97-AF65-F5344CB8AC3E}">
        <p14:creationId xmlns:p14="http://schemas.microsoft.com/office/powerpoint/2010/main" val="170360604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585216"/>
            <a:ext cx="10106903" cy="755552"/>
          </a:xfrm>
        </p:spPr>
        <p:txBody>
          <a:bodyPr>
            <a:noAutofit/>
          </a:bodyPr>
          <a:lstStyle/>
          <a:p>
            <a:r>
              <a:rPr lang="sr-Cyrl-BA" sz="3200" b="1" dirty="0" smtClean="0">
                <a:solidFill>
                  <a:schemeClr val="accent1"/>
                </a:solidFill>
              </a:rPr>
              <a:t>5.</a:t>
            </a:r>
            <a:r>
              <a:rPr lang="sr-Cyrl-BA" sz="32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sr-Cyrl-BA" sz="3200" b="1" dirty="0" smtClean="0">
                <a:solidFill>
                  <a:schemeClr val="accent1"/>
                </a:solidFill>
              </a:rPr>
              <a:t>. </a:t>
            </a:r>
            <a:r>
              <a:rPr lang="it-IT" sz="3200" b="1" cap="none" dirty="0">
                <a:solidFill>
                  <a:schemeClr val="accent1"/>
                </a:solidFill>
                <a:latin typeface="+mn-lt"/>
              </a:rPr>
              <a:t>Šanse i rizici ulaganja u investicione fondove</a:t>
            </a:r>
            <a:endParaRPr lang="sr-Latn-BA" sz="32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608" y="1628800"/>
            <a:ext cx="9865096" cy="4824536"/>
          </a:xfrm>
        </p:spPr>
        <p:txBody>
          <a:bodyPr>
            <a:normAutofit/>
          </a:bodyPr>
          <a:lstStyle/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sr-Latn-BA" sz="2800" dirty="0" smtClean="0"/>
              <a:t>Cilj upravljanja fondom (od strane investicionih menadžera) jeste da se dođe do najviših prinosa iz postojeće imovine fonda uz minimiziranje rizika preko njegove disperzije.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sr-Latn-BA" sz="2800" dirty="0" smtClean="0"/>
              <a:t>Investicioni menadžeri u osnovi ulažu u četiri grupe ulaganja: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sr-Latn-BA" sz="2000" dirty="0" smtClean="0"/>
              <a:t>Vlasničke HOV;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sr-Latn-BA" sz="2000" dirty="0" smtClean="0"/>
              <a:t>Dužničke HOV;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sr-Latn-BA" sz="2000" dirty="0" smtClean="0"/>
              <a:t>Nepokretnosti;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sr-Latn-BA" sz="2000" dirty="0" smtClean="0"/>
              <a:t>Derivate.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sr-Latn-BA" sz="2800" dirty="0" smtClean="0"/>
              <a:t>Prihodi investicionih fondova: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sr-Latn-BA" sz="2000" dirty="0" smtClean="0"/>
              <a:t>Prihodi po osnovu dividendi i kamata primljenih na HOV u portfoliju;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sr-Latn-BA" sz="2000" dirty="0" smtClean="0"/>
              <a:t>Prihod po osnovu realizovane kapitalne dobiti;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sr-Latn-BA" sz="2000" dirty="0" smtClean="0"/>
              <a:t>Prihod po osnovu rasta vrijednosti HOV iz portfolija.</a:t>
            </a:r>
          </a:p>
          <a:p>
            <a:pPr marL="128016" lvl="1" indent="0">
              <a:spcBef>
                <a:spcPts val="0"/>
              </a:spcBef>
              <a:buNone/>
            </a:pPr>
            <a:endParaRPr lang="sr-Cyrl-RS" sz="2800" dirty="0" smtClean="0"/>
          </a:p>
        </p:txBody>
      </p:sp>
    </p:spTree>
    <p:extLst>
      <p:ext uri="{BB962C8B-B14F-4D97-AF65-F5344CB8AC3E}">
        <p14:creationId xmlns:p14="http://schemas.microsoft.com/office/powerpoint/2010/main" val="8131854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600" y="585216"/>
            <a:ext cx="10106903" cy="755552"/>
          </a:xfrm>
        </p:spPr>
        <p:txBody>
          <a:bodyPr>
            <a:noAutofit/>
          </a:bodyPr>
          <a:lstStyle/>
          <a:p>
            <a:r>
              <a:rPr lang="sr-Cyrl-BA" sz="3200" b="1" dirty="0" smtClean="0">
                <a:solidFill>
                  <a:schemeClr val="accent1"/>
                </a:solidFill>
              </a:rPr>
              <a:t>5.</a:t>
            </a:r>
            <a:r>
              <a:rPr lang="sr-Cyrl-BA" sz="3200" b="1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sr-Cyrl-BA" sz="3200" b="1" dirty="0" smtClean="0">
                <a:solidFill>
                  <a:schemeClr val="accent1"/>
                </a:solidFill>
              </a:rPr>
              <a:t>. </a:t>
            </a:r>
            <a:r>
              <a:rPr lang="it-IT" sz="3200" b="1" cap="none" dirty="0">
                <a:solidFill>
                  <a:schemeClr val="accent1"/>
                </a:solidFill>
                <a:latin typeface="+mn-lt"/>
              </a:rPr>
              <a:t>Šanse i rizici ulaganja u investicione fondove</a:t>
            </a:r>
            <a:endParaRPr lang="sr-Latn-BA" sz="3200" b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484784"/>
            <a:ext cx="9937104" cy="496855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Prednosti investicionih fondova za investitore: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Diversifikacija dostupna i malim </a:t>
            </a:r>
            <a:r>
              <a:rPr lang="en-US" sz="2400" dirty="0" smtClean="0"/>
              <a:t>investitorima;</a:t>
            </a:r>
            <a:endParaRPr lang="sr-Latn-BA" sz="2400" dirty="0" smtClean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Profesionalno </a:t>
            </a:r>
            <a:r>
              <a:rPr lang="en-US" sz="2400" dirty="0"/>
              <a:t>upravljanje sredstvima;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Niži transakcioni troškovi;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Lakši pristup finansijskom tržištu;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Likvidnost;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Potencijalno visoki prinosi.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sr-Cyrl-BA" sz="2400" dirty="0"/>
          </a:p>
        </p:txBody>
      </p:sp>
    </p:spTree>
    <p:extLst>
      <p:ext uri="{BB962C8B-B14F-4D97-AF65-F5344CB8AC3E}">
        <p14:creationId xmlns:p14="http://schemas.microsoft.com/office/powerpoint/2010/main" val="59370650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7624" y="548680"/>
            <a:ext cx="9859688" cy="720080"/>
          </a:xfrm>
        </p:spPr>
        <p:txBody>
          <a:bodyPr>
            <a:normAutofit fontScale="90000"/>
          </a:bodyPr>
          <a:lstStyle/>
          <a:p>
            <a:r>
              <a:rPr lang="sr-Latn-BA" sz="3200" b="1" cap="none" dirty="0" smtClean="0">
                <a:solidFill>
                  <a:schemeClr val="accent1"/>
                </a:solidFill>
                <a:latin typeface="+mn-lt"/>
              </a:rPr>
              <a:t>5.6. Prihodi investicionih fondova</a:t>
            </a:r>
            <a:r>
              <a:rPr lang="sr-Latn-BA" sz="3200" b="1" cap="none" dirty="0" smtClean="0">
                <a:solidFill>
                  <a:schemeClr val="accent1"/>
                </a:solidFill>
              </a:rPr>
              <a:t/>
            </a:r>
            <a:br>
              <a:rPr lang="sr-Latn-BA" sz="3200" b="1" cap="none" dirty="0" smtClean="0">
                <a:solidFill>
                  <a:schemeClr val="accent1"/>
                </a:solidFill>
              </a:rPr>
            </a:br>
            <a:endParaRPr lang="sr-Latn-B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7624" y="1340768"/>
            <a:ext cx="9890880" cy="49685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BA" dirty="0" smtClean="0"/>
              <a:t>1. Prihodi </a:t>
            </a:r>
            <a:r>
              <a:rPr lang="sr-Latn-BA" dirty="0"/>
              <a:t>po osnovu dividendi i kamata primljenih na HOV u portfoliju;</a:t>
            </a:r>
          </a:p>
          <a:p>
            <a:pPr marL="0" indent="0">
              <a:buNone/>
            </a:pPr>
            <a:r>
              <a:rPr lang="sr-Latn-BA" dirty="0" smtClean="0"/>
              <a:t>2. Prihod </a:t>
            </a:r>
            <a:r>
              <a:rPr lang="sr-Latn-BA" dirty="0"/>
              <a:t>po osnovu realizovane kapitalne dobiti;</a:t>
            </a:r>
          </a:p>
          <a:p>
            <a:pPr marL="0" indent="0">
              <a:buNone/>
            </a:pPr>
            <a:r>
              <a:rPr lang="sr-Latn-BA" dirty="0" smtClean="0"/>
              <a:t>3. Prihod </a:t>
            </a:r>
            <a:r>
              <a:rPr lang="sr-Latn-BA" dirty="0"/>
              <a:t>po osnovu rasta vrijednosti HOV iz portfolija.</a:t>
            </a:r>
          </a:p>
          <a:p>
            <a:pPr marL="0" indent="0">
              <a:buNone/>
            </a:pPr>
            <a:r>
              <a:rPr lang="sr-Latn-BA" b="1" dirty="0" smtClean="0">
                <a:solidFill>
                  <a:schemeClr val="accent1">
                    <a:lumMod val="75000"/>
                  </a:schemeClr>
                </a:solidFill>
              </a:rPr>
              <a:t>Stopa </a:t>
            </a:r>
            <a:r>
              <a:rPr lang="sr-Latn-BA" b="1" dirty="0">
                <a:solidFill>
                  <a:schemeClr val="accent1">
                    <a:lumMod val="75000"/>
                  </a:schemeClr>
                </a:solidFill>
              </a:rPr>
              <a:t>ukupnog prinosa otvorenog fonda:               Stopa prinosa zatvorenog fonda:</a:t>
            </a:r>
          </a:p>
          <a:p>
            <a:pPr>
              <a:buFont typeface="Wingdings" panose="05000000000000000000" pitchFamily="2" charset="2"/>
              <a:buChar char="§"/>
            </a:pPr>
            <a:endParaRPr lang="sr-Latn-BA" dirty="0"/>
          </a:p>
          <a:p>
            <a:pPr marL="0" indent="0">
              <a:buNone/>
            </a:pPr>
            <a:r>
              <a:rPr lang="sr-Latn-BA" dirty="0"/>
              <a:t>	</a:t>
            </a:r>
            <a:endParaRPr lang="sr-Latn-BA" dirty="0" smtClean="0"/>
          </a:p>
          <a:p>
            <a:pPr marL="0" indent="0">
              <a:buNone/>
            </a:pPr>
            <a:endParaRPr lang="sr-Latn-BA" dirty="0"/>
          </a:p>
          <a:p>
            <a:pPr marL="0" indent="0">
              <a:buNone/>
            </a:pPr>
            <a:r>
              <a:rPr lang="sr-Latn-BA" dirty="0"/>
              <a:t>gdje </a:t>
            </a:r>
            <a:r>
              <a:rPr lang="sr-Latn-BA" dirty="0" smtClean="0"/>
              <a:t>je: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Ct </a:t>
            </a:r>
            <a:r>
              <a:rPr lang="sr-Latn-BA" dirty="0"/>
              <a:t>– cijena akcije, a d – dividenda</a:t>
            </a:r>
            <a:r>
              <a:rPr lang="sr-Latn-BA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pt - Prinos </a:t>
            </a:r>
            <a:r>
              <a:rPr lang="sr-Latn-BA" dirty="0"/>
              <a:t>(Yield</a:t>
            </a:r>
            <a:r>
              <a:rPr lang="sr-Latn-BA" dirty="0" smtClean="0"/>
              <a:t>): prihod </a:t>
            </a:r>
            <a:r>
              <a:rPr lang="sr-Latn-BA" dirty="0"/>
              <a:t>po akciji  plaćen po osnovu dividendi i </a:t>
            </a:r>
            <a:r>
              <a:rPr lang="sr-Latn-BA" dirty="0" smtClean="0"/>
              <a:t>kamata.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kt - Isplate </a:t>
            </a:r>
            <a:r>
              <a:rPr lang="sr-Latn-BA" dirty="0"/>
              <a:t>(Distributions</a:t>
            </a:r>
            <a:r>
              <a:rPr lang="sr-Latn-BA" dirty="0" smtClean="0"/>
              <a:t>): pored </a:t>
            </a:r>
            <a:r>
              <a:rPr lang="sr-Latn-BA" dirty="0"/>
              <a:t>prinosa obuhvataju i realizovanu kapitalnu </a:t>
            </a:r>
            <a:r>
              <a:rPr lang="sr-Latn-BA" dirty="0" smtClean="0"/>
              <a:t>dobit.</a:t>
            </a:r>
            <a:endParaRPr lang="sr-Latn-BA" dirty="0"/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/>
              <a:t>Ukupan prinos (Total Return) – obuhvata isplate i nerealizovanu kapitalnu dobit</a:t>
            </a:r>
            <a:r>
              <a:rPr lang="sr-Latn-BA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dirty="0" smtClean="0"/>
              <a:t>NAV – meto vrijednost aktive fonda.</a:t>
            </a:r>
            <a:endParaRPr lang="sr-Latn-BA" dirty="0"/>
          </a:p>
          <a:p>
            <a:pPr>
              <a:buFont typeface="Wingdings" panose="05000000000000000000" pitchFamily="2" charset="2"/>
              <a:buChar char="§"/>
            </a:pPr>
            <a:endParaRPr lang="sr-Latn-BA" dirty="0"/>
          </a:p>
          <a:p>
            <a:endParaRPr lang="sr-Latn-BA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03648" y="2975977"/>
            <a:ext cx="4114799" cy="849086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0681" y="2975977"/>
            <a:ext cx="2717073" cy="7445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27490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640" y="548680"/>
            <a:ext cx="9715672" cy="936104"/>
          </a:xfrm>
        </p:spPr>
        <p:txBody>
          <a:bodyPr>
            <a:normAutofit/>
          </a:bodyPr>
          <a:lstStyle/>
          <a:p>
            <a:r>
              <a:rPr lang="sr-Latn-BA" sz="3200" b="1" cap="none" dirty="0" smtClean="0">
                <a:solidFill>
                  <a:schemeClr val="accent1"/>
                </a:solidFill>
                <a:latin typeface="+mn-lt"/>
              </a:rPr>
              <a:t>5.7. Kotacije</a:t>
            </a:r>
            <a:r>
              <a:rPr lang="sr-Latn-BA" sz="3200" b="1" cap="none" dirty="0" smtClean="0">
                <a:solidFill>
                  <a:schemeClr val="accent1"/>
                </a:solidFill>
              </a:rPr>
              <a:t/>
            </a:r>
            <a:br>
              <a:rPr lang="sr-Latn-BA" sz="3200" b="1" cap="none" dirty="0" smtClean="0">
                <a:solidFill>
                  <a:schemeClr val="accent1"/>
                </a:solidFill>
              </a:rPr>
            </a:br>
            <a:endParaRPr lang="sr-Latn-B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7624" y="1700808"/>
            <a:ext cx="9890880" cy="4608552"/>
          </a:xfrm>
        </p:spPr>
        <p:txBody>
          <a:bodyPr>
            <a:normAutofit lnSpcReduction="10000"/>
          </a:bodyPr>
          <a:lstStyle/>
          <a:p>
            <a:r>
              <a:rPr lang="sr-Latn-BA" dirty="0">
                <a:solidFill>
                  <a:schemeClr val="accent1">
                    <a:lumMod val="75000"/>
                  </a:schemeClr>
                </a:solidFill>
              </a:rPr>
              <a:t>NAV</a:t>
            </a:r>
            <a:r>
              <a:rPr lang="sr-Latn-BA" dirty="0"/>
              <a:t> – neto vrijednost aktive  fonda po akciji (otkupna, prodajna, nuđena kupovna cijena)</a:t>
            </a:r>
          </a:p>
          <a:p>
            <a:r>
              <a:rPr lang="sr-Latn-BA" dirty="0">
                <a:solidFill>
                  <a:schemeClr val="accent1">
                    <a:lumMod val="75000"/>
                  </a:schemeClr>
                </a:solidFill>
              </a:rPr>
              <a:t>Buy</a:t>
            </a:r>
            <a:r>
              <a:rPr lang="sr-Latn-BA" dirty="0"/>
              <a:t> – kupovna cijena akcije fonda</a:t>
            </a:r>
          </a:p>
          <a:p>
            <a:r>
              <a:rPr lang="sr-Latn-BA" dirty="0">
                <a:solidFill>
                  <a:schemeClr val="accent1">
                    <a:lumMod val="75000"/>
                  </a:schemeClr>
                </a:solidFill>
              </a:rPr>
              <a:t>NL</a:t>
            </a:r>
            <a:r>
              <a:rPr lang="sr-Latn-BA" dirty="0"/>
              <a:t> - neto vrijednost aktive  fonda po akciji i kupovna cijena akcije fonda su iste (nema provizije)</a:t>
            </a:r>
          </a:p>
          <a:p>
            <a:r>
              <a:rPr lang="sr-Latn-BA" dirty="0">
                <a:solidFill>
                  <a:schemeClr val="accent1">
                    <a:lumMod val="75000"/>
                  </a:schemeClr>
                </a:solidFill>
              </a:rPr>
              <a:t>Chg. </a:t>
            </a:r>
            <a:r>
              <a:rPr lang="sr-Latn-BA" dirty="0"/>
              <a:t>– promjena vrijednosti NAV  u odnosu na prethodni radni dan</a:t>
            </a:r>
          </a:p>
          <a:p>
            <a:r>
              <a:rPr lang="sr-Latn-BA" dirty="0">
                <a:solidFill>
                  <a:schemeClr val="accent1">
                    <a:lumMod val="75000"/>
                  </a:schemeClr>
                </a:solidFill>
              </a:rPr>
              <a:t>Inv. Obj. </a:t>
            </a:r>
            <a:r>
              <a:rPr lang="sr-Latn-BA" dirty="0"/>
              <a:t>– investicioni ciljevi fonda</a:t>
            </a:r>
          </a:p>
          <a:p>
            <a:r>
              <a:rPr lang="sr-Latn-BA" dirty="0">
                <a:solidFill>
                  <a:schemeClr val="accent1">
                    <a:lumMod val="75000"/>
                  </a:schemeClr>
                </a:solidFill>
              </a:rPr>
              <a:t>% Ret YTD </a:t>
            </a:r>
            <a:r>
              <a:rPr lang="sr-Latn-BA" dirty="0"/>
              <a:t>– stopa prinosa fonda od početka tekuće godine do prethodnog radnog dana</a:t>
            </a:r>
          </a:p>
          <a:p>
            <a:r>
              <a:rPr lang="sr-Latn-BA" dirty="0">
                <a:solidFill>
                  <a:schemeClr val="accent1">
                    <a:lumMod val="75000"/>
                  </a:schemeClr>
                </a:solidFill>
              </a:rPr>
              <a:t>Max. Initl. Chrg. </a:t>
            </a:r>
            <a:r>
              <a:rPr lang="sr-Latn-BA" dirty="0"/>
              <a:t>– maksimalna provizija</a:t>
            </a:r>
          </a:p>
          <a:p>
            <a:r>
              <a:rPr lang="sr-Latn-BA" dirty="0">
                <a:solidFill>
                  <a:schemeClr val="accent1">
                    <a:lumMod val="75000"/>
                  </a:schemeClr>
                </a:solidFill>
              </a:rPr>
              <a:t>Total Exp Ratio </a:t>
            </a:r>
            <a:r>
              <a:rPr lang="sr-Latn-BA" dirty="0"/>
              <a:t>– procenat godišnje nadokande troškova upravljanja fondom</a:t>
            </a:r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69572690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5656" y="1844824"/>
            <a:ext cx="9841573" cy="1499616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ZADACI</a:t>
            </a:r>
            <a:endParaRPr lang="sr-Latn-BA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1252002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0" y="404664"/>
            <a:ext cx="9841573" cy="1499616"/>
          </a:xfrm>
        </p:spPr>
        <p:txBody>
          <a:bodyPr>
            <a:normAutofit/>
          </a:bodyPr>
          <a:lstStyle/>
          <a:p>
            <a:r>
              <a:rPr lang="sr-Latn-BA" sz="3600" cap="non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Zadatak 1</a:t>
            </a:r>
            <a:endParaRPr lang="sr-Latn-BA" sz="3600" cap="none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608" y="1904280"/>
            <a:ext cx="10034896" cy="4405080"/>
          </a:xfrm>
        </p:spPr>
        <p:txBody>
          <a:bodyPr>
            <a:normAutofit/>
          </a:bodyPr>
          <a:lstStyle/>
          <a:p>
            <a:r>
              <a:rPr lang="sr-Latn-BA" sz="2800" dirty="0"/>
              <a:t>Proizvodno preduzeće Mira a.d. Prijedor ima 18.473.634 emitovanih akcija. Posljednja tržišna cijena akcija Mire iznosi 0,50 KM. </a:t>
            </a:r>
            <a:endParaRPr lang="sr-Latn-BA" sz="2800" dirty="0" smtClean="0"/>
          </a:p>
          <a:p>
            <a:r>
              <a:rPr lang="sr-Latn-BA" sz="2800" dirty="0" smtClean="0"/>
              <a:t>Kolika </a:t>
            </a:r>
            <a:r>
              <a:rPr lang="sr-Latn-BA" sz="2800" dirty="0"/>
              <a:t>je tržišna kapitalizacija ovog akcionarskog društva? </a:t>
            </a:r>
            <a:endParaRPr lang="sr-Latn-BA" sz="2800" dirty="0" smtClean="0"/>
          </a:p>
          <a:p>
            <a:r>
              <a:rPr lang="sr-Latn-BA" sz="2800" dirty="0" smtClean="0"/>
              <a:t>Koliki </a:t>
            </a:r>
            <a:r>
              <a:rPr lang="sr-Latn-BA" sz="2800" dirty="0"/>
              <a:t>je osnovni kapital preduzeća ako je nominalna vrijednost jedne akcije 1 KM?</a:t>
            </a:r>
          </a:p>
        </p:txBody>
      </p:sp>
    </p:spTree>
    <p:extLst>
      <p:ext uri="{BB962C8B-B14F-4D97-AF65-F5344CB8AC3E}">
        <p14:creationId xmlns:p14="http://schemas.microsoft.com/office/powerpoint/2010/main" val="428558868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640" y="260648"/>
            <a:ext cx="9746864" cy="1008112"/>
          </a:xfrm>
        </p:spPr>
        <p:txBody>
          <a:bodyPr>
            <a:normAutofit/>
          </a:bodyPr>
          <a:lstStyle/>
          <a:p>
            <a:r>
              <a:rPr lang="sr-Latn-BA" sz="3600" cap="non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Zadatak 2</a:t>
            </a:r>
            <a:endParaRPr lang="sr-Latn-BA" sz="3600" cap="none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608" y="1268760"/>
            <a:ext cx="10034896" cy="5328592"/>
          </a:xfrm>
        </p:spPr>
        <p:txBody>
          <a:bodyPr>
            <a:normAutofit fontScale="92500" lnSpcReduction="20000"/>
          </a:bodyPr>
          <a:lstStyle/>
          <a:p>
            <a:r>
              <a:rPr lang="sr-Latn-BA" sz="2800" dirty="0"/>
              <a:t>Ako preduzeće „A“ ima 23.228.364 emitovanih akcija i ako su dati podaci kao u tabeli</a:t>
            </a:r>
            <a:r>
              <a:rPr lang="sr-Latn-BA" sz="2800" dirty="0" smtClean="0"/>
              <a:t>:</a:t>
            </a:r>
          </a:p>
          <a:p>
            <a:endParaRPr lang="sr-Latn-BA" sz="2800" dirty="0" smtClean="0"/>
          </a:p>
          <a:p>
            <a:endParaRPr lang="sr-Latn-BA" sz="2800" dirty="0" smtClean="0"/>
          </a:p>
          <a:p>
            <a:endParaRPr lang="sr-Latn-BA" sz="2800" dirty="0"/>
          </a:p>
          <a:p>
            <a:endParaRPr lang="sr-Latn-BA" sz="2800" dirty="0" smtClean="0"/>
          </a:p>
          <a:p>
            <a:endParaRPr lang="sr-Latn-BA" sz="2800" dirty="0"/>
          </a:p>
          <a:p>
            <a:endParaRPr lang="sr-Latn-BA" sz="2800" dirty="0" smtClean="0"/>
          </a:p>
          <a:p>
            <a:endParaRPr lang="sr-Latn-BA" sz="2800" dirty="0" smtClean="0"/>
          </a:p>
          <a:p>
            <a:endParaRPr lang="sr-Latn-BA" sz="2800" dirty="0"/>
          </a:p>
          <a:p>
            <a:r>
              <a:rPr lang="sr-Latn-BA" sz="2600" dirty="0" smtClean="0"/>
              <a:t>Izračunati </a:t>
            </a:r>
            <a:r>
              <a:rPr lang="sr-Latn-BA" sz="2600" dirty="0"/>
              <a:t>kolika je dobit po akciji ovog preduzeća u </a:t>
            </a:r>
            <a:r>
              <a:rPr lang="sr-Latn-BA" sz="2600" dirty="0" smtClean="0"/>
              <a:t>2023. </a:t>
            </a:r>
            <a:r>
              <a:rPr lang="sr-Latn-BA" sz="2600" dirty="0"/>
              <a:t>i </a:t>
            </a:r>
            <a:r>
              <a:rPr lang="sr-Latn-BA" sz="2600" dirty="0" smtClean="0"/>
              <a:t>2024. </a:t>
            </a:r>
            <a:r>
              <a:rPr lang="sr-Latn-BA" sz="2600" dirty="0"/>
              <a:t>godini, te kolika je knjigovodstvena vrijednost po akciji.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565969"/>
              </p:ext>
            </p:extLst>
          </p:nvPr>
        </p:nvGraphicFramePr>
        <p:xfrm>
          <a:off x="1203648" y="2060848"/>
          <a:ext cx="6408713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5037"/>
                <a:gridCol w="1811158"/>
                <a:gridCol w="1532518"/>
              </a:tblGrid>
              <a:tr h="29432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600" dirty="0" smtClean="0"/>
                        <a:t>2023.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sz="1600" dirty="0" smtClean="0"/>
                        <a:t>2024.</a:t>
                      </a:r>
                      <a:endParaRPr lang="en-US" sz="1600" dirty="0"/>
                    </a:p>
                  </a:txBody>
                  <a:tcPr marL="123444" marR="123444"/>
                </a:tc>
              </a:tr>
              <a:tr h="294320">
                <a:tc>
                  <a:txBody>
                    <a:bodyPr/>
                    <a:lstStyle/>
                    <a:p>
                      <a:pPr algn="l"/>
                      <a:r>
                        <a:rPr lang="sr-Latn-BA" sz="1600" dirty="0" smtClean="0"/>
                        <a:t>Prihod od prodaje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11.702.127 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11.207.707</a:t>
                      </a:r>
                      <a:endParaRPr lang="en-US" sz="1600" dirty="0"/>
                    </a:p>
                  </a:txBody>
                  <a:tcPr marL="123444" marR="123444"/>
                </a:tc>
              </a:tr>
              <a:tr h="294320">
                <a:tc>
                  <a:txBody>
                    <a:bodyPr/>
                    <a:lstStyle/>
                    <a:p>
                      <a:pPr algn="l"/>
                      <a:r>
                        <a:rPr lang="sr-Latn-BA" sz="1600" dirty="0" smtClean="0"/>
                        <a:t>Amortizacija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700.102 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694.328</a:t>
                      </a:r>
                      <a:endParaRPr lang="en-US" sz="1600" dirty="0"/>
                    </a:p>
                  </a:txBody>
                  <a:tcPr marL="123444" marR="123444"/>
                </a:tc>
              </a:tr>
              <a:tr h="294320">
                <a:tc>
                  <a:txBody>
                    <a:bodyPr/>
                    <a:lstStyle/>
                    <a:p>
                      <a:pPr algn="l"/>
                      <a:r>
                        <a:rPr lang="sr-Latn-BA" sz="1600" dirty="0" smtClean="0"/>
                        <a:t>Rashodi kamata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27.192 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49.781</a:t>
                      </a:r>
                      <a:endParaRPr lang="en-US" sz="1600" dirty="0"/>
                    </a:p>
                  </a:txBody>
                  <a:tcPr marL="123444" marR="123444"/>
                </a:tc>
              </a:tr>
              <a:tr h="294320">
                <a:tc>
                  <a:txBody>
                    <a:bodyPr/>
                    <a:lstStyle/>
                    <a:p>
                      <a:pPr algn="l"/>
                      <a:r>
                        <a:rPr lang="sr-Latn-BA" sz="1600" dirty="0" smtClean="0"/>
                        <a:t>Dobitak prije oporezivanja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87.810 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179.373</a:t>
                      </a:r>
                      <a:endParaRPr lang="en-US" sz="1600" dirty="0"/>
                    </a:p>
                  </a:txBody>
                  <a:tcPr marL="123444" marR="123444"/>
                </a:tc>
              </a:tr>
              <a:tr h="294320">
                <a:tc>
                  <a:txBody>
                    <a:bodyPr/>
                    <a:lstStyle/>
                    <a:p>
                      <a:pPr algn="l"/>
                      <a:r>
                        <a:rPr lang="sr-Latn-BA" sz="1600" dirty="0" smtClean="0"/>
                        <a:t>Porezi iz dobitka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12.673 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41.362</a:t>
                      </a:r>
                      <a:endParaRPr lang="en-US" sz="1600" dirty="0"/>
                    </a:p>
                  </a:txBody>
                  <a:tcPr marL="123444" marR="123444"/>
                </a:tc>
              </a:tr>
              <a:tr h="294320">
                <a:tc>
                  <a:txBody>
                    <a:bodyPr/>
                    <a:lstStyle/>
                    <a:p>
                      <a:pPr algn="l"/>
                      <a:r>
                        <a:rPr lang="sr-Latn-BA" sz="1600" dirty="0" smtClean="0"/>
                        <a:t>Neto dobitak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75.137 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138.011</a:t>
                      </a:r>
                      <a:endParaRPr lang="en-US" sz="1600" dirty="0"/>
                    </a:p>
                  </a:txBody>
                  <a:tcPr marL="123444" marR="123444"/>
                </a:tc>
              </a:tr>
              <a:tr h="294320">
                <a:tc>
                  <a:txBody>
                    <a:bodyPr/>
                    <a:lstStyle/>
                    <a:p>
                      <a:pPr algn="l"/>
                      <a:r>
                        <a:rPr lang="sr-Latn-BA" sz="1600" dirty="0" smtClean="0"/>
                        <a:t>Prosječan broj zaposlenih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301 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349</a:t>
                      </a:r>
                      <a:endParaRPr lang="en-US" sz="1600" dirty="0"/>
                    </a:p>
                  </a:txBody>
                  <a:tcPr marL="123444" marR="123444"/>
                </a:tc>
              </a:tr>
              <a:tr h="294320">
                <a:tc>
                  <a:txBody>
                    <a:bodyPr/>
                    <a:lstStyle/>
                    <a:p>
                      <a:pPr algn="l"/>
                      <a:r>
                        <a:rPr lang="sr-Latn-BA" sz="1600" dirty="0" smtClean="0"/>
                        <a:t>Prihod po zaposlenom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38.877,50 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32.113,77</a:t>
                      </a:r>
                      <a:endParaRPr lang="en-US" sz="1600" dirty="0"/>
                    </a:p>
                  </a:txBody>
                  <a:tcPr marL="123444" marR="123444"/>
                </a:tc>
              </a:tr>
              <a:tr h="294320">
                <a:tc>
                  <a:txBody>
                    <a:bodyPr/>
                    <a:lstStyle/>
                    <a:p>
                      <a:pPr algn="l"/>
                      <a:r>
                        <a:rPr lang="sr-Latn-BA" sz="1600" dirty="0" smtClean="0"/>
                        <a:t>Ukupan kapital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24.396.846 </a:t>
                      </a:r>
                      <a:endParaRPr lang="en-US" sz="1600" dirty="0"/>
                    </a:p>
                  </a:txBody>
                  <a:tcPr marL="123444" marR="123444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24.321.709</a:t>
                      </a:r>
                    </a:p>
                  </a:txBody>
                  <a:tcPr marL="123444" marR="12344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193049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0" y="404664"/>
            <a:ext cx="9841573" cy="1499616"/>
          </a:xfrm>
        </p:spPr>
        <p:txBody>
          <a:bodyPr>
            <a:normAutofit/>
          </a:bodyPr>
          <a:lstStyle/>
          <a:p>
            <a:r>
              <a:rPr lang="sr-Latn-BA" sz="3600" cap="non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Zadatak 3</a:t>
            </a:r>
            <a:endParaRPr lang="sr-Latn-BA" sz="3600" cap="none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608" y="1904280"/>
            <a:ext cx="10034896" cy="4405080"/>
          </a:xfrm>
        </p:spPr>
        <p:txBody>
          <a:bodyPr>
            <a:normAutofit/>
          </a:bodyPr>
          <a:lstStyle/>
          <a:p>
            <a:r>
              <a:rPr lang="sr-Latn-BA" sz="2800" dirty="0"/>
              <a:t>Zarada po akciji preduzeća X iznosi 50KM. Preduzeće je isplatilo 40% neto dobiti u vidu dividende, u iznosu od 25.000KM. Tržišna cijena po akciji je 6,20KM. </a:t>
            </a:r>
            <a:endParaRPr lang="sr-Latn-BA" sz="2800" dirty="0" smtClean="0"/>
          </a:p>
          <a:p>
            <a:r>
              <a:rPr lang="sr-Latn-BA" sz="2800" dirty="0" smtClean="0"/>
              <a:t>Kolika </a:t>
            </a:r>
            <a:r>
              <a:rPr lang="sr-Latn-BA" sz="2800" dirty="0"/>
              <a:t>je tržišna kapitalizacija preduzeća?</a:t>
            </a:r>
          </a:p>
        </p:txBody>
      </p:sp>
    </p:spTree>
    <p:extLst>
      <p:ext uri="{BB962C8B-B14F-4D97-AF65-F5344CB8AC3E}">
        <p14:creationId xmlns:p14="http://schemas.microsoft.com/office/powerpoint/2010/main" val="204054117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0" y="404664"/>
            <a:ext cx="9841573" cy="1499616"/>
          </a:xfrm>
        </p:spPr>
        <p:txBody>
          <a:bodyPr>
            <a:normAutofit/>
          </a:bodyPr>
          <a:lstStyle/>
          <a:p>
            <a:r>
              <a:rPr lang="sr-Latn-BA" sz="3600" cap="non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Zadatak 4</a:t>
            </a:r>
            <a:endParaRPr lang="sr-Latn-BA" sz="3600" cap="none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608" y="1904280"/>
            <a:ext cx="10034896" cy="4405080"/>
          </a:xfrm>
        </p:spPr>
        <p:txBody>
          <a:bodyPr>
            <a:normAutofit/>
          </a:bodyPr>
          <a:lstStyle/>
          <a:p>
            <a:r>
              <a:rPr lang="sr-Latn-BA" sz="2800" dirty="0"/>
              <a:t>Pretpostavimo da ste </a:t>
            </a:r>
            <a:r>
              <a:rPr lang="sr-Latn-BA" sz="2800" dirty="0" smtClean="0"/>
              <a:t>2024. </a:t>
            </a:r>
            <a:r>
              <a:rPr lang="sr-Latn-BA" sz="2800" dirty="0"/>
              <a:t>godine kupili 2.000 akcija nekog preduzeća po cijeni od 2,50 KM. U toku </a:t>
            </a:r>
            <a:r>
              <a:rPr lang="sr-Latn-BA" sz="2800" dirty="0" smtClean="0"/>
              <a:t>2024. </a:t>
            </a:r>
            <a:r>
              <a:rPr lang="sr-Latn-BA" sz="2800" dirty="0"/>
              <a:t>godine preduzeće je isplatilo 80.000 KM dividende. Preduzeće ima emitovanih 10.000.000 akcija.</a:t>
            </a:r>
          </a:p>
          <a:p>
            <a:r>
              <a:rPr lang="sr-Latn-BA" sz="2800" dirty="0"/>
              <a:t>a) Ako ste svoje akcije prodali </a:t>
            </a:r>
            <a:r>
              <a:rPr lang="sr-Latn-BA" sz="2800" dirty="0" smtClean="0"/>
              <a:t>2025. </a:t>
            </a:r>
            <a:r>
              <a:rPr lang="sr-Latn-BA" sz="2800" dirty="0"/>
              <a:t>godine po cijeni od 2,30 KM koliku ste zaradu ostvarili? </a:t>
            </a:r>
          </a:p>
          <a:p>
            <a:r>
              <a:rPr lang="sr-Latn-BA" sz="2800" dirty="0"/>
              <a:t>b) Kolika je zarada ukoliko je ostvarena prodajna cijena od 2,70 KM po akciji?</a:t>
            </a:r>
          </a:p>
        </p:txBody>
      </p:sp>
    </p:spTree>
    <p:extLst>
      <p:ext uri="{BB962C8B-B14F-4D97-AF65-F5344CB8AC3E}">
        <p14:creationId xmlns:p14="http://schemas.microsoft.com/office/powerpoint/2010/main" val="2008092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598" y="1484784"/>
            <a:ext cx="10945217" cy="51125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Cyrl-BA" dirty="0" smtClean="0"/>
              <a:t> </a:t>
            </a:r>
            <a:r>
              <a:rPr lang="sr-Latn-BA" sz="2800" dirty="0" smtClean="0"/>
              <a:t>Finansijska tržišta su formirana kao odgovor na potrebu za likvidnošću, ali postoji i dodatna korist kada su tržišne transakcije javne – cijene obezbjeđuju mjeru vrijednosti.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800" dirty="0" smtClean="0"/>
              <a:t>Tržišta kapitala obezbjeđuju jeftin, brz i dobar način procjene fer cijena: trenutne tržišne vrijednosti.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800" dirty="0" smtClean="0"/>
              <a:t>Jedna od najvažnijih uloga tržišta kapitala je formiranje cijena HOV.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800" dirty="0" smtClean="0"/>
              <a:t>Tržište je efikasno u određivanju cijena HOV zbog sljedećih karakteristika: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Veliki obim – trgovanjem velikim brojem sličnih HOV;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Standardizovane hartije od vrijednosti;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Koncentracija trgovaca – čini tržište efikasnim odnosno pravilno procjenjuje cijene HOV.</a:t>
            </a:r>
            <a:endParaRPr lang="sr-Latn-BA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71599" y="228600"/>
            <a:ext cx="11157205" cy="896144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lvl="0">
              <a:spcBef>
                <a:spcPct val="0"/>
              </a:spcBef>
            </a:pPr>
            <a:r>
              <a:rPr lang="sr-Cyrl-BA" sz="32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1.</a:t>
            </a:r>
            <a:r>
              <a:rPr lang="sr-Latn-BA" sz="32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3</a:t>
            </a:r>
            <a:r>
              <a:rPr lang="sr-Cyrl-BA" sz="32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. </a:t>
            </a:r>
            <a:r>
              <a:rPr lang="sr-Latn-BA" sz="3200" b="1" dirty="0" smtClean="0">
                <a:solidFill>
                  <a:schemeClr val="accent1"/>
                </a:solidFill>
                <a:ea typeface="+mj-ea"/>
                <a:cs typeface="+mj-cs"/>
              </a:rPr>
              <a:t>Uloga finansijskih tržišta</a:t>
            </a:r>
            <a:r>
              <a:rPr lang="sr-Latn-BA" sz="32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 </a:t>
            </a:r>
            <a:r>
              <a:rPr lang="sr-Latn-BA" sz="3200" b="1" dirty="0" smtClean="0">
                <a:solidFill>
                  <a:schemeClr val="accent1"/>
                </a:solidFill>
                <a:ea typeface="+mj-ea"/>
                <a:cs typeface="+mj-cs"/>
              </a:rPr>
              <a:t>Formiranje cijena</a:t>
            </a:r>
            <a:endParaRPr lang="sr-Cyrl-BA" sz="3200" b="1" dirty="0" smtClean="0">
              <a:solidFill>
                <a:schemeClr val="accent1"/>
              </a:solidFill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0" y="404664"/>
            <a:ext cx="9841573" cy="1499616"/>
          </a:xfrm>
        </p:spPr>
        <p:txBody>
          <a:bodyPr>
            <a:normAutofit/>
          </a:bodyPr>
          <a:lstStyle/>
          <a:p>
            <a:r>
              <a:rPr lang="sr-Latn-BA" sz="3600" cap="non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Zadatak 5</a:t>
            </a:r>
            <a:endParaRPr lang="sr-Latn-BA" sz="3600" cap="none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608" y="1904280"/>
            <a:ext cx="10034896" cy="4405080"/>
          </a:xfrm>
        </p:spPr>
        <p:txBody>
          <a:bodyPr>
            <a:normAutofit/>
          </a:bodyPr>
          <a:lstStyle/>
          <a:p>
            <a:r>
              <a:rPr lang="sr-Latn-BA" sz="2800" dirty="0"/>
              <a:t>Preduzeće ZTC BV je </a:t>
            </a:r>
            <a:r>
              <a:rPr lang="sr-Latn-BA" sz="2800" dirty="0" smtClean="0"/>
              <a:t>2024. </a:t>
            </a:r>
            <a:r>
              <a:rPr lang="sr-Latn-BA" sz="2800" dirty="0"/>
              <a:t>godine isplatila svojim akcionarima dividendu u akcijama. Dividenda u akcijama je iznosila 1.519.064. Ako je ovo preduzeće imalo emitovanih 33.600.177 akcija nominalne vrijednosti 1,00 KM i pod pretpostavkom da ste vi bili vlasnik 7.500 akcija ovog preduzeća, koliko vam je novih akcija po osnovu dividende pripalo?</a:t>
            </a:r>
          </a:p>
          <a:p>
            <a:endParaRPr lang="sr-Latn-BA" sz="2800" dirty="0"/>
          </a:p>
        </p:txBody>
      </p:sp>
    </p:spTree>
    <p:extLst>
      <p:ext uri="{BB962C8B-B14F-4D97-AF65-F5344CB8AC3E}">
        <p14:creationId xmlns:p14="http://schemas.microsoft.com/office/powerpoint/2010/main" val="410788168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0" y="404664"/>
            <a:ext cx="9841573" cy="1499616"/>
          </a:xfrm>
        </p:spPr>
        <p:txBody>
          <a:bodyPr>
            <a:normAutofit/>
          </a:bodyPr>
          <a:lstStyle/>
          <a:p>
            <a:r>
              <a:rPr lang="sr-Latn-BA" sz="3600" cap="non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Zadatak 6</a:t>
            </a:r>
            <a:endParaRPr lang="sr-Latn-BA" sz="3600" cap="none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608" y="1904280"/>
            <a:ext cx="10034896" cy="4405080"/>
          </a:xfrm>
        </p:spPr>
        <p:txBody>
          <a:bodyPr>
            <a:normAutofit/>
          </a:bodyPr>
          <a:lstStyle/>
          <a:p>
            <a:r>
              <a:rPr lang="sr-Latn-BA" sz="2800" dirty="0"/>
              <a:t>Ivana je prodala akcije kompanije „A“ i platila 200 KM poreza na kapitalnu dobit i 15 KM poreza na dividendu. </a:t>
            </a:r>
            <a:r>
              <a:rPr lang="sr-Latn-BA" sz="2800" dirty="0" smtClean="0"/>
              <a:t>Porez </a:t>
            </a:r>
            <a:r>
              <a:rPr lang="sr-Latn-BA" sz="2800" dirty="0"/>
              <a:t>na kapitalnu dobit i na dividendu isti i iznosi 10</a:t>
            </a:r>
            <a:r>
              <a:rPr lang="sr-Latn-BA" sz="2800" dirty="0" smtClean="0"/>
              <a:t>%.</a:t>
            </a:r>
          </a:p>
          <a:p>
            <a:r>
              <a:rPr lang="sr-Latn-BA" sz="2800" dirty="0" smtClean="0"/>
              <a:t>Ako </a:t>
            </a:r>
            <a:r>
              <a:rPr lang="sr-Latn-BA" sz="2800" dirty="0"/>
              <a:t>je 2.000 akcija kupila po 1,5 KM, kolika je cijena po kojoj ih je </a:t>
            </a:r>
            <a:r>
              <a:rPr lang="sr-Latn-BA" sz="2800" dirty="0" smtClean="0"/>
              <a:t>prodala? </a:t>
            </a:r>
            <a:r>
              <a:rPr lang="sr-Latn-BA" sz="2800" dirty="0"/>
              <a:t>Koliki je ukupan prinos koji je Ivana ostvarila u KM?</a:t>
            </a:r>
          </a:p>
          <a:p>
            <a:endParaRPr lang="sr-Latn-BA" sz="2800" dirty="0"/>
          </a:p>
        </p:txBody>
      </p:sp>
    </p:spTree>
    <p:extLst>
      <p:ext uri="{BB962C8B-B14F-4D97-AF65-F5344CB8AC3E}">
        <p14:creationId xmlns:p14="http://schemas.microsoft.com/office/powerpoint/2010/main" val="13795237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0" y="404664"/>
            <a:ext cx="9841573" cy="1499616"/>
          </a:xfrm>
        </p:spPr>
        <p:txBody>
          <a:bodyPr>
            <a:normAutofit/>
          </a:bodyPr>
          <a:lstStyle/>
          <a:p>
            <a:r>
              <a:rPr lang="sr-Latn-BA" sz="3600" cap="none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Zadatak 7</a:t>
            </a:r>
            <a:endParaRPr lang="sr-Latn-BA" sz="3600" cap="none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608" y="1904280"/>
            <a:ext cx="10034896" cy="4405080"/>
          </a:xfrm>
        </p:spPr>
        <p:txBody>
          <a:bodyPr>
            <a:normAutofit/>
          </a:bodyPr>
          <a:lstStyle/>
          <a:p>
            <a:r>
              <a:rPr lang="sr-Latn-BA" sz="2800" dirty="0"/>
              <a:t>Zarada po akciji preduzeća „A“ iznosi 40 KM. Preduzeće je isplatilo 15 % neto dobiti u vidu dividende u iznosu od 9.000 KM. Tržišna cijena akcije je </a:t>
            </a:r>
            <a:r>
              <a:rPr lang="sr-Latn-BA" sz="2800" dirty="0" smtClean="0"/>
              <a:t>4,80 </a:t>
            </a:r>
            <a:r>
              <a:rPr lang="sr-Latn-BA" sz="2800" dirty="0"/>
              <a:t>KM. </a:t>
            </a:r>
            <a:endParaRPr lang="sr-Latn-BA" sz="2800" dirty="0" smtClean="0"/>
          </a:p>
          <a:p>
            <a:r>
              <a:rPr lang="sr-Latn-BA" sz="2800" dirty="0" smtClean="0"/>
              <a:t>Kolika </a:t>
            </a:r>
            <a:r>
              <a:rPr lang="sr-Latn-BA" sz="2800" dirty="0"/>
              <a:t>je tržišna kapitalizacija preduzeća?</a:t>
            </a:r>
          </a:p>
          <a:p>
            <a:endParaRPr lang="sr-Latn-BA" sz="2800" dirty="0"/>
          </a:p>
        </p:txBody>
      </p:sp>
    </p:spTree>
    <p:extLst>
      <p:ext uri="{BB962C8B-B14F-4D97-AF65-F5344CB8AC3E}">
        <p14:creationId xmlns:p14="http://schemas.microsoft.com/office/powerpoint/2010/main" val="876783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5616" y="476672"/>
            <a:ext cx="9841573" cy="1152128"/>
          </a:xfrm>
        </p:spPr>
        <p:txBody>
          <a:bodyPr>
            <a:normAutofit/>
          </a:bodyPr>
          <a:lstStyle/>
          <a:p>
            <a:r>
              <a:rPr lang="sr-Cyrl-BA" sz="3200" b="1" cap="none" dirty="0" smtClean="0">
                <a:solidFill>
                  <a:schemeClr val="accent1"/>
                </a:solidFill>
              </a:rPr>
              <a:t>1.</a:t>
            </a:r>
            <a:r>
              <a:rPr lang="sr-Latn-BA" sz="3200" b="1" cap="none" dirty="0" smtClean="0">
                <a:solidFill>
                  <a:schemeClr val="accent1"/>
                </a:solidFill>
              </a:rPr>
              <a:t>4</a:t>
            </a:r>
            <a:r>
              <a:rPr lang="sr-Cyrl-BA" sz="3200" b="1" cap="none" dirty="0" smtClean="0">
                <a:solidFill>
                  <a:schemeClr val="accent1"/>
                </a:solidFill>
              </a:rPr>
              <a:t>. </a:t>
            </a:r>
            <a:r>
              <a:rPr lang="sr-Latn-BA" sz="3200" b="1" cap="none" dirty="0">
                <a:solidFill>
                  <a:schemeClr val="accent1"/>
                </a:solidFill>
                <a:latin typeface="Tw Cen MT" panose="020B0602020104020603" pitchFamily="34" charset="0"/>
              </a:rPr>
              <a:t>U</a:t>
            </a:r>
            <a:r>
              <a:rPr lang="sr-Latn-BA" sz="3200" b="1" cap="none" dirty="0" smtClean="0">
                <a:solidFill>
                  <a:schemeClr val="accent1"/>
                </a:solidFill>
                <a:latin typeface="Tw Cen MT" panose="020B0602020104020603" pitchFamily="34" charset="0"/>
              </a:rPr>
              <a:t>loga finansijskih tržišta</a:t>
            </a:r>
            <a:r>
              <a:rPr lang="sr-Latn-BA" sz="3200" b="1" dirty="0" smtClean="0">
                <a:solidFill>
                  <a:schemeClr val="accent1"/>
                </a:solidFill>
              </a:rPr>
              <a:t>: </a:t>
            </a:r>
            <a:r>
              <a:rPr lang="sr-Latn-BA" sz="3200" b="1" cap="none" dirty="0" smtClean="0">
                <a:solidFill>
                  <a:schemeClr val="accent1"/>
                </a:solidFill>
                <a:latin typeface="+mn-lt"/>
              </a:rPr>
              <a:t>Obezbijeđivanje likvidnosti</a:t>
            </a:r>
            <a:endParaRPr lang="sr-Latn-BA" sz="3200" b="1" cap="none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1600" y="1628800"/>
            <a:ext cx="10106904" cy="46805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Likvidnost je primarni razlog  zbog kog se koristi novac jer omogućava brzu razmjenu jednog sredstva (finansijke aktive) za drugu.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Likvidnost je lakoća kojom se neko sredstvo (HOV, nekretnina, i sl.) može konvertovati u novac.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Dileri povećavaju likvidnost na tržištu jer u svoje ime kupuju HOV i kasnije ih preprodaju - dileri djeluju u svoje ime i za svoj račun.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Brokeri ne kupuju HOV svojim sredstvima, već povezuju kupce i prodavce, odnosno djeluju u tuđe ime i za tuđi račun.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400" dirty="0"/>
              <a:t>Jedan od aspekata likvidnosti je sposobnost tržišta da apsorbuje velike transakcije, a da pri tom i dalje održava fer (realne) cijene.</a:t>
            </a:r>
          </a:p>
        </p:txBody>
      </p:sp>
    </p:spTree>
    <p:extLst>
      <p:ext uri="{BB962C8B-B14F-4D97-AF65-F5344CB8AC3E}">
        <p14:creationId xmlns:p14="http://schemas.microsoft.com/office/powerpoint/2010/main" val="1093019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0" y="585216"/>
            <a:ext cx="9841573" cy="1043584"/>
          </a:xfrm>
        </p:spPr>
        <p:txBody>
          <a:bodyPr>
            <a:normAutofit/>
          </a:bodyPr>
          <a:lstStyle/>
          <a:p>
            <a:r>
              <a:rPr lang="sr-Cyrl-BA" sz="3200" b="1" dirty="0" smtClean="0">
                <a:solidFill>
                  <a:schemeClr val="accent1"/>
                </a:solidFill>
              </a:rPr>
              <a:t>1.</a:t>
            </a:r>
            <a:r>
              <a:rPr lang="sr-Latn-BA" sz="3200" b="1" dirty="0" smtClean="0">
                <a:solidFill>
                  <a:schemeClr val="accent1"/>
                </a:solidFill>
              </a:rPr>
              <a:t>5</a:t>
            </a:r>
            <a:r>
              <a:rPr lang="sr-Cyrl-BA" sz="3200" b="1" dirty="0" smtClean="0">
                <a:solidFill>
                  <a:schemeClr val="accent1"/>
                </a:solidFill>
              </a:rPr>
              <a:t>. </a:t>
            </a:r>
            <a:r>
              <a:rPr lang="sr-Latn-BA" sz="3200" b="1" cap="none" dirty="0">
                <a:solidFill>
                  <a:schemeClr val="accent1"/>
                </a:solidFill>
                <a:latin typeface="+mn-lt"/>
              </a:rPr>
              <a:t>U</a:t>
            </a:r>
            <a:r>
              <a:rPr lang="sr-Latn-BA" sz="3200" b="1" cap="none" dirty="0" smtClean="0">
                <a:solidFill>
                  <a:schemeClr val="accent1"/>
                </a:solidFill>
                <a:latin typeface="+mn-lt"/>
              </a:rPr>
              <a:t>loga finansijskih tržišta</a:t>
            </a:r>
            <a:r>
              <a:rPr lang="sr-Latn-BA" sz="3200" b="1" dirty="0" smtClean="0">
                <a:solidFill>
                  <a:schemeClr val="accent1"/>
                </a:solidFill>
              </a:rPr>
              <a:t>: </a:t>
            </a:r>
            <a:r>
              <a:rPr lang="sr-Latn-BA" sz="3200" b="1" cap="none" dirty="0" smtClean="0">
                <a:solidFill>
                  <a:schemeClr val="accent1"/>
                </a:solidFill>
                <a:latin typeface="+mn-lt"/>
              </a:rPr>
              <a:t>Minimiziranje  transakcionih troškova</a:t>
            </a:r>
            <a:endParaRPr lang="sr-Latn-BA" sz="32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608" y="1844824"/>
            <a:ext cx="10034896" cy="44645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r-Cyrl-BA" dirty="0" smtClean="0"/>
              <a:t> </a:t>
            </a:r>
            <a:r>
              <a:rPr lang="sr-Latn-BA" sz="2800" dirty="0" smtClean="0"/>
              <a:t>Najvažnija uloga finansijskog tržišta je formiranje ravnotežnih realnih (fer) cijena i obezbjeđivanje likvidnosti.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800" dirty="0" smtClean="0"/>
              <a:t>Tržište sprovodi ove funkcije održavajući troškove na što je moguće nižem nivou.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r-Latn-BA" sz="2800" dirty="0" smtClean="0"/>
              <a:t>Ukoliko su troškovi niži, HOV imaju realniju cijenu i veću likvidnost, što se postiže na na sljedeći način: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Tržišta velikog obima;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Pravila (pravila štite učesnike na tržištu);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Standardizacija (standardizovani ugovori smanjuju troškove);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r-Latn-BA" sz="2400" dirty="0" smtClean="0"/>
              <a:t>Troškovi traženja (tržište smanjuje troškove traženja).</a:t>
            </a:r>
            <a:endParaRPr lang="sr-Latn-BA" sz="2400" dirty="0"/>
          </a:p>
        </p:txBody>
      </p:sp>
    </p:spTree>
    <p:extLst>
      <p:ext uri="{BB962C8B-B14F-4D97-AF65-F5344CB8AC3E}">
        <p14:creationId xmlns:p14="http://schemas.microsoft.com/office/powerpoint/2010/main" val="337433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6930" y="585216"/>
            <a:ext cx="9841573" cy="899568"/>
          </a:xfrm>
        </p:spPr>
        <p:txBody>
          <a:bodyPr>
            <a:normAutofit/>
          </a:bodyPr>
          <a:lstStyle/>
          <a:p>
            <a:r>
              <a:rPr lang="sr-Latn-BA" sz="2800" b="1" dirty="0" smtClean="0">
                <a:solidFill>
                  <a:schemeClr val="accent1"/>
                </a:solidFill>
                <a:latin typeface="Tw Cen MT" panose="020B0602020104020603" pitchFamily="34" charset="0"/>
              </a:rPr>
              <a:t>2. SEGMENTI FINANSIJSKOG TRŽIŠTA</a:t>
            </a:r>
            <a:endParaRPr lang="sr-Latn-BA" sz="2800" dirty="0">
              <a:latin typeface="Tw Cen MT" panose="020B06020201040206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616" y="1772816"/>
            <a:ext cx="9841574" cy="4023360"/>
          </a:xfrm>
        </p:spPr>
        <p:txBody>
          <a:bodyPr>
            <a:normAutofit/>
          </a:bodyPr>
          <a:lstStyle/>
          <a:p>
            <a:r>
              <a:rPr lang="sr-Latn-BA" sz="2400" dirty="0"/>
              <a:t>Glavni segmenti finansijskog tržišta:</a:t>
            </a:r>
          </a:p>
          <a:p>
            <a:pPr marL="457200" indent="-457200">
              <a:buFont typeface="+mj-lt"/>
              <a:buAutoNum type="arabicPeriod"/>
            </a:pPr>
            <a:r>
              <a:rPr lang="sr-Latn-BA" sz="2400" b="1" dirty="0">
                <a:solidFill>
                  <a:schemeClr val="accent1">
                    <a:lumMod val="75000"/>
                  </a:schemeClr>
                </a:solidFill>
              </a:rPr>
              <a:t>Hartije od vrijednosti;</a:t>
            </a:r>
          </a:p>
          <a:p>
            <a:pPr marL="457200" indent="-457200">
              <a:buFont typeface="+mj-lt"/>
              <a:buAutoNum type="arabicPeriod"/>
            </a:pPr>
            <a:r>
              <a:rPr lang="sr-Latn-BA" sz="2400" b="1" dirty="0">
                <a:solidFill>
                  <a:schemeClr val="accent1">
                    <a:lumMod val="75000"/>
                  </a:schemeClr>
                </a:solidFill>
              </a:rPr>
              <a:t>Finansijska tržišta – vrste;</a:t>
            </a:r>
          </a:p>
          <a:p>
            <a:pPr marL="457200" indent="-457200">
              <a:buFont typeface="+mj-lt"/>
              <a:buAutoNum type="arabicPeriod"/>
            </a:pPr>
            <a:r>
              <a:rPr lang="sr-Latn-BA" sz="2400" b="1" dirty="0">
                <a:solidFill>
                  <a:schemeClr val="accent1">
                    <a:lumMod val="75000"/>
                  </a:schemeClr>
                </a:solidFill>
              </a:rPr>
              <a:t>Učesnici na finansijskom tržištu, posebno finansijske institucije.</a:t>
            </a:r>
          </a:p>
        </p:txBody>
      </p:sp>
    </p:spTree>
    <p:extLst>
      <p:ext uri="{BB962C8B-B14F-4D97-AF65-F5344CB8AC3E}">
        <p14:creationId xmlns:p14="http://schemas.microsoft.com/office/powerpoint/2010/main" val="5452451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1109</TotalTime>
  <Words>4800</Words>
  <Application>Microsoft Office PowerPoint</Application>
  <PresentationFormat>Custom</PresentationFormat>
  <Paragraphs>484</Paragraphs>
  <Slides>62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9" baseType="lpstr">
      <vt:lpstr>Calibri</vt:lpstr>
      <vt:lpstr>Cambria Math</vt:lpstr>
      <vt:lpstr>Tw Cen MT</vt:lpstr>
      <vt:lpstr>Tw Cen MT Condensed</vt:lpstr>
      <vt:lpstr>Wingdings</vt:lpstr>
      <vt:lpstr>Wingdings 3</vt:lpstr>
      <vt:lpstr>Integral</vt:lpstr>
      <vt:lpstr>Iv Finansijska tržišta I  NjIHOVA EFIKASNOST</vt:lpstr>
      <vt:lpstr>PowerPoint Presentation</vt:lpstr>
      <vt:lpstr>PowerPoint Presentation</vt:lpstr>
      <vt:lpstr>1.1. Pojam finansijskih tržišta</vt:lpstr>
      <vt:lpstr>1.2. Povjerenje u finansijski sistem</vt:lpstr>
      <vt:lpstr>PowerPoint Presentation</vt:lpstr>
      <vt:lpstr>1.4. Uloga finansijskih tržišta: Obezbijeđivanje likvidnosti</vt:lpstr>
      <vt:lpstr>1.5. Uloga finansijskih tržišta: Minimiziranje  transakcionih troškova</vt:lpstr>
      <vt:lpstr>2. SEGMENTI FINANSIJSKOG TRŽIŠTA</vt:lpstr>
      <vt:lpstr>2.1. Hartije od vrijednosti</vt:lpstr>
      <vt:lpstr>2.2. Struktura finansijskih tržišta - vrste finansijskih tržišta</vt:lpstr>
      <vt:lpstr>2.2. Struktura finansijskih tržišta - vrste finansijskih tržišta</vt:lpstr>
      <vt:lpstr>2.3. Učesnici na finansijskim tržištima</vt:lpstr>
      <vt:lpstr>3. UTICAJ NAČINA TRGOVANjA hov na  cijene</vt:lpstr>
      <vt:lpstr>4. TRŽIŠTE NOVCA U SAD</vt:lpstr>
      <vt:lpstr> 4.2. Učesnici na tržištima novca u SAD </vt:lpstr>
      <vt:lpstr>4.3. Hartije od vrijednosti na američkom tržištu novca</vt:lpstr>
      <vt:lpstr>5. TRŽIŠTE KAPITALA</vt:lpstr>
      <vt:lpstr>5.2. Hartije od vrijednosti na američkom tržištu kapitala</vt:lpstr>
      <vt:lpstr>5.2. Hartije od vrijednosti na američkom tržištu kapitala</vt:lpstr>
      <vt:lpstr>5.3. Indeksi tržišta akcija</vt:lpstr>
      <vt:lpstr>II EFIKASNOST TRŽIŠTA KAPITALA </vt:lpstr>
      <vt:lpstr>EFIKASNOST TRŽIŠTA KAPITALA </vt:lpstr>
      <vt:lpstr>1. Koncepti funkcionisanja tržišta kapitala</vt:lpstr>
      <vt:lpstr>1.2. Signaliziranje</vt:lpstr>
      <vt:lpstr>2. KOLEKTIVNA MUDROST U PROCJENI VRIJEDNOSTI AKCIJA</vt:lpstr>
      <vt:lpstr>3. SAVRŠENO TRŽIŠTE KAPITALA</vt:lpstr>
      <vt:lpstr>4. MEĐUZAVISNOST EFIKASNOSTI, LIKVIDNOSTI I VRIJEDNOSTI</vt:lpstr>
      <vt:lpstr>4. MEĐUZAVISNOST EFIKASNOSTI, LIKVIDNOSTI I VRIJEDNOSTI</vt:lpstr>
      <vt:lpstr>4. MEĐUZAVISNOST EFIKASNOSTI, LIKVIDNOSTI I VRIJEDNOSTI</vt:lpstr>
      <vt:lpstr>Forme efikasnosti tržišta kapitala</vt:lpstr>
      <vt:lpstr>4.1. Hipoteza o efikasnosti tržišta kapitala</vt:lpstr>
      <vt:lpstr>4.1. Hipoteza o efikasnosti tržišta kapitala</vt:lpstr>
      <vt:lpstr>4.2. Dokazi hipoteza o efikasnosti tržišta kapitala</vt:lpstr>
      <vt:lpstr>4.2. Dokazi hipoteza o efikasnosti tržišta kapitala</vt:lpstr>
      <vt:lpstr>4.2. Dokazi hipoteza o efikasnosti tržišta kapitala</vt:lpstr>
      <vt:lpstr>4.2. Dokazi hipoteza o efikasnosti tržišta kapitala</vt:lpstr>
      <vt:lpstr>4.2. Dokazi hipoteza o efikasnosti tržišta kapitala</vt:lpstr>
      <vt:lpstr>4.2. Dokazi hipoteza o efikasnosti tržišta kapitala</vt:lpstr>
      <vt:lpstr>4.2. Dokazi hipoteza o efikasnosti tržišta kapitala</vt:lpstr>
      <vt:lpstr>4.2. Dokazi hipoteza o efikasnosti tržišta kapitala</vt:lpstr>
      <vt:lpstr>4.2. Dokazi hipoteza o efikasnosti tržišta kapitala</vt:lpstr>
      <vt:lpstr>5. INVESTICIONI FONDOVI: Šanse i rizici ulaganja u investicione fondove</vt:lpstr>
      <vt:lpstr>5.1. Pojmovna razgraničenja u vezi investicionih fondova</vt:lpstr>
      <vt:lpstr>5.2. Značaj investicionih fondova</vt:lpstr>
      <vt:lpstr>5.3. Vrste investicionih fondova</vt:lpstr>
      <vt:lpstr>5.3. Vrste investicionih fondova</vt:lpstr>
      <vt:lpstr>5.3. Vrste investicionih fondova</vt:lpstr>
      <vt:lpstr>5.3. Vrste investicionih fondova</vt:lpstr>
      <vt:lpstr>5.4. Funkcionisanje investicionih fondova </vt:lpstr>
      <vt:lpstr>5.5. Šanse i rizici ulaganja u investicione fondove</vt:lpstr>
      <vt:lpstr>5.5. Šanse i rizici ulaganja u investicione fondove</vt:lpstr>
      <vt:lpstr>5.6. Prihodi investicionih fondova </vt:lpstr>
      <vt:lpstr>5.7. Kotacije </vt:lpstr>
      <vt:lpstr>ZADACI</vt:lpstr>
      <vt:lpstr>Zadatak 1</vt:lpstr>
      <vt:lpstr>Zadatak 2</vt:lpstr>
      <vt:lpstr>Zadatak 3</vt:lpstr>
      <vt:lpstr>Zadatak 4</vt:lpstr>
      <vt:lpstr>Zadatak 5</vt:lpstr>
      <vt:lpstr>Zadatak 6</vt:lpstr>
      <vt:lpstr>Zadatak 7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Savremeni ekonomski sistemi</dc:title>
  <dc:creator>Tajana Serdar Rakovic</dc:creator>
  <cp:lastModifiedBy>Tajana</cp:lastModifiedBy>
  <cp:revision>221</cp:revision>
  <dcterms:created xsi:type="dcterms:W3CDTF">2016-02-13T22:05:12Z</dcterms:created>
  <dcterms:modified xsi:type="dcterms:W3CDTF">2025-11-10T13:56:42Z</dcterms:modified>
</cp:coreProperties>
</file>