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handoutMasterIdLst>
    <p:handoutMasterId r:id="rId10"/>
  </p:handoutMasterIdLst>
  <p:sldIdLst>
    <p:sldId id="259" r:id="rId2"/>
    <p:sldId id="294" r:id="rId3"/>
    <p:sldId id="295" r:id="rId4"/>
    <p:sldId id="297" r:id="rId5"/>
    <p:sldId id="296" r:id="rId6"/>
    <p:sldId id="298" r:id="rId7"/>
    <p:sldId id="300" r:id="rId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E3ABD2-AAA9-4F6E-A718-CAA0D72A0173}" type="datetimeFigureOut">
              <a:rPr lang="sr-Latn-BA" smtClean="0"/>
              <a:pPr/>
              <a:t>12.1.2026</a:t>
            </a:fld>
            <a:endParaRPr lang="sr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91CFB0-06FC-43F7-B8E1-09DF8B6B7655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441EDF-09F8-4A3B-98C0-47DF112BF2E9}" type="datetimeFigureOut">
              <a:rPr lang="sr-Latn-BA" smtClean="0"/>
              <a:pPr/>
              <a:t>12.1.2026</a:t>
            </a:fld>
            <a:endParaRPr lang="sr-Latn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E5E098-A55B-4C31-AFFF-B600FB189BD8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E5E098-A55B-4C31-AFFF-B600FB189BD8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F3CB6F2-FC30-4E54-8072-145A72563AF1}" type="datetime1">
              <a:rPr lang="sr-Latn-BA" smtClean="0"/>
              <a:pPr/>
              <a:t>12.1.2026</a:t>
            </a:fld>
            <a:endParaRPr lang="sr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r-Latn-B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E8010-73D4-4D57-BDF9-9DF663767666}" type="datetime1">
              <a:rPr lang="sr-Latn-BA" smtClean="0"/>
              <a:pPr/>
              <a:t>12.1.2026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D138-6629-44E9-BC9F-EE9E91CD7266}" type="datetime1">
              <a:rPr lang="sr-Latn-BA" smtClean="0"/>
              <a:pPr/>
              <a:t>12.1.2026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DAB7CF6-C74D-44F1-BE97-794579794B21}" type="datetime1">
              <a:rPr lang="sr-Latn-BA" smtClean="0"/>
              <a:pPr/>
              <a:t>12.1.2026</a:t>
            </a:fld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50460D7-AE38-410A-8F3A-7FFF55048D77}" type="datetime1">
              <a:rPr lang="sr-Latn-BA" smtClean="0"/>
              <a:pPr/>
              <a:t>12.1.2026</a:t>
            </a:fld>
            <a:endParaRPr lang="sr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r-Latn-B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338E0-9298-4818-BC15-55AC807F26D4}" type="datetime1">
              <a:rPr lang="sr-Latn-BA" smtClean="0"/>
              <a:pPr/>
              <a:t>12.1.2026</a:t>
            </a:fld>
            <a:endParaRPr lang="sr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494F-B202-43DE-8A32-81013A59BBC9}" type="datetime1">
              <a:rPr lang="sr-Latn-BA" smtClean="0"/>
              <a:pPr/>
              <a:t>12.1.2026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50C0BF1-0578-4CD7-80D6-301979E46DE6}" type="datetime1">
              <a:rPr lang="sr-Latn-BA" smtClean="0"/>
              <a:pPr/>
              <a:t>12.1.2026</a:t>
            </a:fld>
            <a:endParaRPr lang="sr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E77C3-9D52-4293-9778-5F9AB7278152}" type="datetime1">
              <a:rPr lang="sr-Latn-BA" smtClean="0"/>
              <a:pPr/>
              <a:t>12.1.2026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0C4079E-A1AA-4F55-961B-0546FE789B9A}" type="datetime1">
              <a:rPr lang="sr-Latn-BA" smtClean="0"/>
              <a:pPr/>
              <a:t>12.1.2026</a:t>
            </a:fld>
            <a:endParaRPr lang="sr-Latn-B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16B96D-1CC8-4919-9DFB-D45714058B35}" type="datetime1">
              <a:rPr lang="sr-Latn-BA" smtClean="0"/>
              <a:pPr/>
              <a:t>12.1.2026</a:t>
            </a:fld>
            <a:endParaRPr lang="sr-Latn-B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r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D963AF3-CFCF-4113-8C0F-6C83B84192CD}" type="datetime1">
              <a:rPr lang="sr-Latn-BA" smtClean="0"/>
              <a:pPr/>
              <a:t>12.1.2026</a:t>
            </a:fld>
            <a:endParaRPr lang="sr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r-Latn-B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FCA1DB4-C1ED-4D75-A260-FC396E7E20F9}" type="slidenum">
              <a:rPr lang="sr-Latn-BA" smtClean="0"/>
              <a:pPr/>
              <a:t>‹#›</a:t>
            </a:fld>
            <a:endParaRPr lang="sr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PROFESIONALNA ETIKA I PORESKO IZVJEŠTAVANJE</a:t>
            </a: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Doc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. dr Svetlana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Sabljić</a:t>
            </a: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굆。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260648"/>
            <a:ext cx="5688632" cy="1319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FCA1DB4-C1ED-4D75-A260-FC396E7E20F9}" type="slidenum">
              <a:rPr lang="sr-Latn-BA" smtClean="0"/>
              <a:pPr/>
              <a:t>1</a:t>
            </a:fld>
            <a:endParaRPr lang="sr-Latn-B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Društvena odgovornost kompanije (</a:t>
            </a:r>
            <a:r>
              <a:rPr lang="sr-Latn-B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Corporate</a:t>
            </a:r>
            <a:r>
              <a:rPr lang="sr-Latn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Social</a:t>
            </a:r>
            <a:r>
              <a:rPr lang="sr-Latn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Responsibility</a:t>
            </a:r>
            <a:r>
              <a:rPr lang="sr-Latn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CSR)</a:t>
            </a:r>
            <a:r>
              <a:rPr lang="sr-Latn-B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sr-Latn-B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endParaRPr lang="sr-Latn-BA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Društvena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odgovornost kompanije (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Corporate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Social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Responsibility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 – CSR)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predstavlja koncept prema kojem kompanije, pored ostvarivanja profita, preuzimaju odgovornost za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uticaj svog poslovanja na društvo, državu, zaposlene, potrošače i životnu sredinu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 To znači da kompanija ne posluje isključivo u interesu vlasnika kapitala, već uzima u obzir širi društveni interes i dugoročnu održivost.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BA" dirty="0" smtClean="0"/>
              <a:t>    </a:t>
            </a:r>
            <a:r>
              <a:rPr lang="vi-VN" dirty="0" smtClean="0"/>
              <a:t>Društvena </a:t>
            </a:r>
            <a:r>
              <a:rPr lang="vi-VN" dirty="0" smtClean="0"/>
              <a:t>odgovornost se najčešće posmatra kroz nekoliko međusobno povezanih dimenzija:</a:t>
            </a:r>
          </a:p>
          <a:p>
            <a:r>
              <a:rPr lang="vi-VN" b="1" dirty="0" smtClean="0"/>
              <a:t>Ekonomska odgovornost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>Kompanija mora biti profitabilna i efikasna, jer samo stabilno preduzeće može dugoročno doprinositi društvu kroz zapošljavanje, investicije i inovacije.</a:t>
            </a:r>
          </a:p>
          <a:p>
            <a:r>
              <a:rPr lang="vi-VN" b="1" dirty="0" smtClean="0"/>
              <a:t>Pravna odgovornost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>Podrazumijeva poštovanje zakona i propisa države u kojoj kompanija posluje, uključujući radno pravo, propise o zaštiti potrošača, ekološke standarde i – naročito važno – </a:t>
            </a:r>
            <a:r>
              <a:rPr lang="vi-VN" b="1" dirty="0" smtClean="0"/>
              <a:t>poreske propise</a:t>
            </a:r>
            <a:r>
              <a:rPr lang="vi-VN" dirty="0" smtClean="0"/>
              <a:t>.</a:t>
            </a:r>
          </a:p>
          <a:p>
            <a:r>
              <a:rPr lang="vi-VN" b="1" dirty="0" smtClean="0"/>
              <a:t>Etička odgovornost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>Odnosi se na poslovanje u skladu sa etičkim principima, čak i kada zakon ne propisuje striktna pravila. To uključuje fer odnos prema zaposlenima, transparentnost i izbjegavanje agresivnih ili neetičnih praksi.</a:t>
            </a:r>
          </a:p>
          <a:p>
            <a:r>
              <a:rPr lang="vi-VN" b="1" dirty="0" smtClean="0"/>
              <a:t>Filantropska odgovornost</a:t>
            </a:r>
            <a:r>
              <a:rPr lang="vi-VN" dirty="0" smtClean="0"/>
              <a:t/>
            </a:r>
            <a:br>
              <a:rPr lang="vi-VN" dirty="0" smtClean="0"/>
            </a:br>
            <a:r>
              <a:rPr lang="vi-VN" dirty="0" smtClean="0"/>
              <a:t>Dobrovoljne aktivnosti poput donacija, podrške lokalnoj zajednici, obrazovanju, kulturi ili sportu.</a:t>
            </a:r>
          </a:p>
          <a:p>
            <a:pPr algn="just"/>
            <a:endParaRPr lang="sr-Latn-BA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Društvena odgovornost kompanije (</a:t>
            </a:r>
            <a:r>
              <a:rPr lang="sr-Latn-B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Corporate</a:t>
            </a:r>
            <a:r>
              <a:rPr lang="sr-Latn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Social</a:t>
            </a:r>
            <a:r>
              <a:rPr lang="sr-Latn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Responsibility</a:t>
            </a:r>
            <a:r>
              <a:rPr lang="sr-Latn-BA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– CSR)</a:t>
            </a:r>
            <a:r>
              <a:rPr lang="sr-Latn-BA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sr-Latn-BA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Veza društvene odgovornosti i poreza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Porezi imaju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centralnu ulogu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u konceptu društvene odgovornosti kompanija jer predstavljaju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primarni mehanizam kroz koji kompanije doprinose finansiranju javnih dobara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– obrazovanja, zdravstva, infrastrukture, socijalne zaštite i funkcionisanja države.</a:t>
            </a:r>
          </a:p>
          <a:p>
            <a:pPr algn="just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Plaćanje poreza kao temelj društvene odgovornosti</a:t>
            </a:r>
          </a:p>
          <a:p>
            <a:pPr algn="just"/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Redovno i tačno plaćanje poreza nije samo zakonska obaveza, već i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moralna i društvena obaveza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. Kompanija koja ostvaruje profit koristeći javnu infrastrukturu, obrazovani kadar i stabilan institucionalni okvir ima odgovornost da dio te vrijednosti vrati društvu kroz poreze.</a:t>
            </a:r>
          </a:p>
          <a:p>
            <a:pPr algn="just"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Razlika između poreskog planiranja i neodgovornog ponašanja</a:t>
            </a:r>
          </a:p>
          <a:p>
            <a:pPr algn="just"/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Poresko planiranje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 (zakonito korišćenje poreskih olakšica i podsticaja) može biti dio odgovornog upravljanja.</a:t>
            </a:r>
          </a:p>
          <a:p>
            <a:pPr algn="just"/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Agresivno poresko planiranje i izbjegavanje poreza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, iako ponekad formalno zakonito, često se smatra </a:t>
            </a:r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suprotnim principima društvene odgovornosti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, jer smanjuje javne prihode i narušava povjerenje u poreski sistem.</a:t>
            </a:r>
          </a:p>
          <a:p>
            <a:pPr algn="just"/>
            <a:endParaRPr lang="sr-Latn-BA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3. Transparentnost i poreska etika</a:t>
            </a:r>
          </a:p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Društveno odgovorne kompanije teže: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transparentnom poreskom izvještavanju,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jasnom prikazu plaćenih poreza po jurisdikcijama,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izbjegavanju korišćenja poreskih rajeva isključivo radi smanjenja poreskog tereta.</a:t>
            </a:r>
          </a:p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   Takvo ponašanje jača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povjerenje javnosti, investitora i regulatora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4. Dugoročni efekti odgovornog poreskog ponašanja</a:t>
            </a:r>
          </a:p>
          <a:p>
            <a:pPr>
              <a:buNone/>
            </a:pP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Kompanije koje odgovorno pristupaju poreskim obavezama: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doprinose stabilnosti javnih finansija,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jačaju institucionalni okvir države,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smanjuju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reputacione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i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regulatorne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rizike,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grade održiv odnos sa zajednicom u kojoj posluju.</a:t>
            </a:r>
          </a:p>
          <a:p>
            <a:endParaRPr lang="sr-Latn-BA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Veza društvene odgovornosti i poreza</a:t>
            </a:r>
            <a:endParaRPr lang="sr-Latn-B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Country</a:t>
            </a:r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Latn-B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Latn-B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Country</a:t>
            </a:r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Reporting</a:t>
            </a:r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sr-Latn-B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CbCR</a:t>
            </a:r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sr-Latn-B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vi-VN" b="1" dirty="0" smtClean="0">
                <a:latin typeface="+mj-lt"/>
              </a:rPr>
              <a:t>Country-by-Country Reporting (CbCR)</a:t>
            </a:r>
            <a:r>
              <a:rPr lang="vi-VN" dirty="0" smtClean="0">
                <a:latin typeface="+mj-lt"/>
              </a:rPr>
              <a:t> predstavlja instrument poreske transparentnosti kojim se od velikih multinacionalnih kompanija zahtijeva da poreskim organima dostave </a:t>
            </a:r>
            <a:r>
              <a:rPr lang="vi-VN" b="1" dirty="0" smtClean="0">
                <a:latin typeface="+mj-lt"/>
              </a:rPr>
              <a:t>strukturisane informacije o svom poslovanju, dobiti i plaćenim porezima za svaku državu u kojoj posluju</a:t>
            </a:r>
            <a:r>
              <a:rPr lang="vi-VN" dirty="0" smtClean="0">
                <a:latin typeface="+mj-lt"/>
              </a:rPr>
              <a:t>. Cilj CbCR-a je da omogući državama da procijene da li je dobit raspoređena u skladu sa stvarnom ekonomskom aktivnošću i da li se porezi plaćaju tamo gdje se vrijednost zaista stvara.</a:t>
            </a:r>
            <a:endParaRPr lang="sr-Latn-BA" dirty="0" smtClean="0">
              <a:latin typeface="+mj-lt"/>
            </a:endParaRPr>
          </a:p>
          <a:p>
            <a:pPr algn="just"/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CbCR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je razvijen u okviru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OECD-ovog BEPS projekta (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Base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Erosion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and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 Profit </a:t>
            </a:r>
            <a:r>
              <a:rPr lang="sr-Latn-BA" b="1" dirty="0" err="1" smtClean="0">
                <a:latin typeface="Times New Roman" pitchFamily="18" charset="0"/>
                <a:cs typeface="Times New Roman" pitchFamily="18" charset="0"/>
              </a:rPr>
              <a:t>Shifting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kao odgovor na praksu multinacionalnih kompanija da premještaju dobit u jurisdikcije sa niskim ili nultim porezima, često bez stvarne poslovne aktivnosti. Time se narušava pravičnost poreskog sistema i smanjuju javni prihodi država.</a:t>
            </a:r>
            <a:endParaRPr lang="sr-Latn-B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vi-VN" dirty="0" smtClean="0"/>
              <a:t>Obaveza se odnosi na </a:t>
            </a:r>
            <a:r>
              <a:rPr lang="vi-VN" b="1" dirty="0" smtClean="0"/>
              <a:t>multinacionalne grupe sa konsolidovanim godišnjim prihodom iznad 750 miliona eura</a:t>
            </a:r>
            <a:r>
              <a:rPr lang="vi-VN" dirty="0" smtClean="0"/>
              <a:t>. Izvještaj se obično podnosi u državi rezidentnosti matične kompanije, a zatim se </a:t>
            </a:r>
            <a:r>
              <a:rPr lang="vi-VN" dirty="0" smtClean="0"/>
              <a:t>razmje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sr-Latn-BA" dirty="0" smtClean="0"/>
              <a:t> 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vrši</a:t>
            </a:r>
            <a:r>
              <a:rPr lang="vi-VN" dirty="0" smtClean="0"/>
              <a:t> </a:t>
            </a:r>
            <a:r>
              <a:rPr lang="vi-VN" dirty="0" smtClean="0"/>
              <a:t>između poreskih administracija putem međunarodnih sporazuma.</a:t>
            </a:r>
            <a:endParaRPr lang="sr-Latn-BA" dirty="0" smtClean="0">
              <a:latin typeface="Centaur" pitchFamily="18" charset="0"/>
            </a:endParaRPr>
          </a:p>
          <a:p>
            <a:pPr algn="just"/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CbCR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 ima snažnu vezu sa konceptom </a:t>
            </a:r>
            <a:r>
              <a:rPr lang="sr-Latn-BA" b="1" dirty="0" smtClean="0">
                <a:latin typeface="Times New Roman" pitchFamily="18" charset="0"/>
                <a:cs typeface="Times New Roman" pitchFamily="18" charset="0"/>
              </a:rPr>
              <a:t>društvene odgovornosti kompanija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. Kompanije koje transparentno prikazuju gdje ostvaruju dobit i gdje plaćaju porez pokazuju spremnost da doprinesu društvu na pravedan način. Na taj način, </a:t>
            </a:r>
            <a:r>
              <a:rPr lang="sr-Latn-BA" dirty="0" err="1" smtClean="0">
                <a:latin typeface="Times New Roman" pitchFamily="18" charset="0"/>
                <a:cs typeface="Times New Roman" pitchFamily="18" charset="0"/>
              </a:rPr>
              <a:t>CbCR</a:t>
            </a:r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jača povjerenje javnosti u poreski sistem,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smanjuje prostor za agresivno poresko planiranje,</a:t>
            </a:r>
          </a:p>
          <a:p>
            <a:r>
              <a:rPr lang="sr-Latn-BA" dirty="0" smtClean="0">
                <a:latin typeface="Times New Roman" pitchFamily="18" charset="0"/>
                <a:cs typeface="Times New Roman" pitchFamily="18" charset="0"/>
              </a:rPr>
              <a:t>podstiče etičko poresko ponašanje.</a:t>
            </a:r>
          </a:p>
          <a:p>
            <a:pPr algn="just"/>
            <a:endParaRPr lang="sr-Latn-BA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Country</a:t>
            </a:r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Latn-B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sr-Latn-B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Country</a:t>
            </a:r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B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Reporting</a:t>
            </a:r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sr-Latn-BA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CbCR</a:t>
            </a:r>
            <a:r>
              <a:rPr lang="sr-Latn-B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sr-Latn-BA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3246</TotalTime>
  <Words>560</Words>
  <Application>Microsoft Office PowerPoint</Application>
  <PresentationFormat>On-screen Show (4:3)</PresentationFormat>
  <Paragraphs>45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Oriel</vt:lpstr>
      <vt:lpstr>Slide 1</vt:lpstr>
      <vt:lpstr>Društvena odgovornost kompanije (Corporate Social Responsibility – CSR) </vt:lpstr>
      <vt:lpstr>Društvena odgovornost kompanije (Corporate Social Responsibility – CSR) </vt:lpstr>
      <vt:lpstr>Veza društvene odgovornosti i poreza</vt:lpstr>
      <vt:lpstr>Veza društvene odgovornosti i poreza</vt:lpstr>
      <vt:lpstr>Country-by-Country Reporting (CbCR)</vt:lpstr>
      <vt:lpstr>Country-by-Country Reporting (CbCR)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u finansijskom izvještavanju</dc:title>
  <dc:creator>Svetlana</dc:creator>
  <cp:lastModifiedBy>Svetlana</cp:lastModifiedBy>
  <cp:revision>67</cp:revision>
  <dcterms:created xsi:type="dcterms:W3CDTF">2024-11-27T09:19:32Z</dcterms:created>
  <dcterms:modified xsi:type="dcterms:W3CDTF">2026-01-12T10:03:08Z</dcterms:modified>
</cp:coreProperties>
</file>