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65" r:id="rId5"/>
    <p:sldId id="259" r:id="rId6"/>
    <p:sldId id="258" r:id="rId7"/>
    <p:sldId id="263" r:id="rId8"/>
    <p:sldId id="261" r:id="rId9"/>
    <p:sldId id="262" r:id="rId10"/>
    <p:sldId id="264" r:id="rId11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7297-88B9-4109-8EC2-79244A4E78E9}" type="datetimeFigureOut">
              <a:rPr lang="sr-Latn-BA" smtClean="0"/>
              <a:pPr/>
              <a:t>12.12.2022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81935-7221-4F27-95EF-CF1789148CA6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7297-88B9-4109-8EC2-79244A4E78E9}" type="datetimeFigureOut">
              <a:rPr lang="sr-Latn-BA" smtClean="0"/>
              <a:pPr/>
              <a:t>12.12.2022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81935-7221-4F27-95EF-CF1789148CA6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7297-88B9-4109-8EC2-79244A4E78E9}" type="datetimeFigureOut">
              <a:rPr lang="sr-Latn-BA" smtClean="0"/>
              <a:pPr/>
              <a:t>12.12.2022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81935-7221-4F27-95EF-CF1789148CA6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7297-88B9-4109-8EC2-79244A4E78E9}" type="datetimeFigureOut">
              <a:rPr lang="sr-Latn-BA" smtClean="0"/>
              <a:pPr/>
              <a:t>12.12.2022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81935-7221-4F27-95EF-CF1789148CA6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7297-88B9-4109-8EC2-79244A4E78E9}" type="datetimeFigureOut">
              <a:rPr lang="sr-Latn-BA" smtClean="0"/>
              <a:pPr/>
              <a:t>12.12.2022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81935-7221-4F27-95EF-CF1789148CA6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7297-88B9-4109-8EC2-79244A4E78E9}" type="datetimeFigureOut">
              <a:rPr lang="sr-Latn-BA" smtClean="0"/>
              <a:pPr/>
              <a:t>12.12.2022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81935-7221-4F27-95EF-CF1789148CA6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7297-88B9-4109-8EC2-79244A4E78E9}" type="datetimeFigureOut">
              <a:rPr lang="sr-Latn-BA" smtClean="0"/>
              <a:pPr/>
              <a:t>12.12.2022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81935-7221-4F27-95EF-CF1789148CA6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7297-88B9-4109-8EC2-79244A4E78E9}" type="datetimeFigureOut">
              <a:rPr lang="sr-Latn-BA" smtClean="0"/>
              <a:pPr/>
              <a:t>12.12.2022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81935-7221-4F27-95EF-CF1789148CA6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7297-88B9-4109-8EC2-79244A4E78E9}" type="datetimeFigureOut">
              <a:rPr lang="sr-Latn-BA" smtClean="0"/>
              <a:pPr/>
              <a:t>12.12.2022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81935-7221-4F27-95EF-CF1789148CA6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7297-88B9-4109-8EC2-79244A4E78E9}" type="datetimeFigureOut">
              <a:rPr lang="sr-Latn-BA" smtClean="0"/>
              <a:pPr/>
              <a:t>12.12.2022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81935-7221-4F27-95EF-CF1789148CA6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7297-88B9-4109-8EC2-79244A4E78E9}" type="datetimeFigureOut">
              <a:rPr lang="sr-Latn-BA" smtClean="0"/>
              <a:pPr/>
              <a:t>12.12.2022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81935-7221-4F27-95EF-CF1789148CA6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F7297-88B9-4109-8EC2-79244A4E78E9}" type="datetimeFigureOut">
              <a:rPr lang="sr-Latn-BA" smtClean="0"/>
              <a:pPr/>
              <a:t>12.12.2022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81935-7221-4F27-95EF-CF1789148CA6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 dirty="0" smtClean="0"/>
              <a:t>Ekonomičnost</a:t>
            </a:r>
            <a:endParaRPr lang="sr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BA" dirty="0" smtClean="0"/>
              <a:t>Prof. dr Zdravko Todorović</a:t>
            </a:r>
            <a:endParaRPr lang="sr-Latn-B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/>
              <a:t>Povećanje ekonomičnosti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Latn-BA" dirty="0" smtClean="0"/>
              <a:t>Povećanje ekonomičnosti može se postići, na sve stavke ukupnog prihoda i ukupnih troškova, a najčešće na ova četiri načina: 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povećanjem količine učinaka uz </a:t>
            </a:r>
            <a:r>
              <a:rPr lang="sr-Latn-BA" dirty="0" err="1" smtClean="0"/>
              <a:t>nepromijenjene</a:t>
            </a:r>
            <a:r>
              <a:rPr lang="sr-Latn-BA" dirty="0" smtClean="0"/>
              <a:t> troškove 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ostvarenjem većih prodajnih cijena proizvoda i usluga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smanjenjem količine elemenata radnog procesa 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nižim nabavnim cijenama elemenata radnog procesa.</a:t>
            </a:r>
            <a:endParaRPr lang="sr-Latn-B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016" y="247650"/>
            <a:ext cx="8964488" cy="636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/>
              <a:t>EKONOMIČNOST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dirty="0" smtClean="0"/>
              <a:t>Ekonomičnost je parcijalni pokazatelj </a:t>
            </a:r>
            <a:r>
              <a:rPr lang="sr-Latn-BA" dirty="0" err="1" smtClean="0"/>
              <a:t>uspješnosti</a:t>
            </a:r>
            <a:r>
              <a:rPr lang="sr-Latn-BA" dirty="0" smtClean="0"/>
              <a:t> preduzeća. Izražava se odnosom između proizvedene i utrošene vrijednosti, a u praksi kao odnos ukupnih prihoda i ukupnih troškova. </a:t>
            </a:r>
          </a:p>
          <a:p>
            <a:r>
              <a:rPr lang="sr-Latn-BA" dirty="0" smtClean="0"/>
              <a:t>Princip ekonomičnosti predstavlja težnju da se ostvari vrijednost proizvodnje uz što manje troškova.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dirty="0" smtClean="0"/>
              <a:t>Naturano izračunavanje ekonomičnosti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BA" dirty="0" smtClean="0"/>
          </a:p>
          <a:p>
            <a:endParaRPr lang="sr-Latn-BA" dirty="0"/>
          </a:p>
          <a:p>
            <a:pPr>
              <a:buNone/>
            </a:pPr>
            <a:r>
              <a:rPr lang="sr-Latn-BA" dirty="0"/>
              <a:t>g</a:t>
            </a:r>
            <a:r>
              <a:rPr lang="sr-Latn-BA" dirty="0" smtClean="0"/>
              <a:t>dje su:</a:t>
            </a:r>
          </a:p>
          <a:p>
            <a:pPr>
              <a:buNone/>
            </a:pPr>
            <a:r>
              <a:rPr lang="sr-Latn-BA" dirty="0"/>
              <a:t>	</a:t>
            </a:r>
            <a:r>
              <a:rPr lang="sr-Latn-BA" dirty="0" smtClean="0"/>
              <a:t>M= </a:t>
            </a:r>
            <a:r>
              <a:rPr lang="sr-Latn-BA" dirty="0" err="1" smtClean="0"/>
              <a:t>utrošci</a:t>
            </a:r>
            <a:r>
              <a:rPr lang="sr-Latn-BA" dirty="0" smtClean="0"/>
              <a:t> materijala</a:t>
            </a:r>
          </a:p>
          <a:p>
            <a:pPr>
              <a:buNone/>
            </a:pPr>
            <a:r>
              <a:rPr lang="sr-Latn-BA" dirty="0"/>
              <a:t>	</a:t>
            </a:r>
            <a:r>
              <a:rPr lang="sr-Latn-BA" dirty="0" smtClean="0"/>
              <a:t>A= </a:t>
            </a:r>
            <a:r>
              <a:rPr lang="sr-Latn-BA" dirty="0" err="1" smtClean="0"/>
              <a:t>utrošci</a:t>
            </a:r>
            <a:r>
              <a:rPr lang="sr-Latn-BA" dirty="0" smtClean="0"/>
              <a:t> sredstava za rad</a:t>
            </a:r>
          </a:p>
          <a:p>
            <a:pPr>
              <a:buNone/>
            </a:pPr>
            <a:r>
              <a:rPr lang="sr-Latn-BA" dirty="0"/>
              <a:t>	</a:t>
            </a:r>
            <a:r>
              <a:rPr lang="sr-Latn-BA" dirty="0" smtClean="0"/>
              <a:t>L= </a:t>
            </a:r>
            <a:r>
              <a:rPr lang="sr-Latn-BA" dirty="0" err="1" smtClean="0"/>
              <a:t>utrošci</a:t>
            </a:r>
            <a:r>
              <a:rPr lang="sr-Latn-BA" dirty="0" smtClean="0"/>
              <a:t> radne snage</a:t>
            </a:r>
          </a:p>
          <a:p>
            <a:endParaRPr lang="sr-Latn-BA" dirty="0"/>
          </a:p>
          <a:p>
            <a:endParaRPr lang="sr-Latn-BA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808" y="2204864"/>
            <a:ext cx="1880210" cy="7200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dirty="0" smtClean="0"/>
              <a:t>Pokazatelji ekonomičnosti</a:t>
            </a:r>
            <a:br>
              <a:rPr lang="sr-Latn-BA" dirty="0" smtClean="0"/>
            </a:br>
            <a:r>
              <a:rPr lang="sr-Latn-BA" dirty="0" smtClean="0"/>
              <a:t>(</a:t>
            </a:r>
            <a:r>
              <a:rPr lang="sr-Latn-BA" dirty="0" err="1" smtClean="0"/>
              <a:t>vrijednosno</a:t>
            </a:r>
            <a:r>
              <a:rPr lang="sr-Latn-BA" dirty="0" smtClean="0"/>
              <a:t> izračunavanje)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ekonomičnost poslovanja; </a:t>
            </a:r>
          </a:p>
          <a:p>
            <a:r>
              <a:rPr lang="sr-Latn-BA" dirty="0" smtClean="0"/>
              <a:t>ekonomičnost prodaje i </a:t>
            </a:r>
          </a:p>
          <a:p>
            <a:r>
              <a:rPr lang="sr-Latn-BA" dirty="0" smtClean="0"/>
              <a:t>ekonomičnost finansiranja.</a:t>
            </a:r>
            <a:endParaRPr lang="sr-Latn-B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/>
              <a:t>Ekonomičnost poslovanja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Latn-BA" dirty="0" smtClean="0"/>
              <a:t>EKONOMIČNOST POSLOVANJA: </a:t>
            </a:r>
          </a:p>
          <a:p>
            <a:pPr>
              <a:buNone/>
            </a:pPr>
            <a:r>
              <a:rPr lang="sr-Latn-BA" dirty="0" smtClean="0"/>
              <a:t>ŠTEDLJIVOST:</a:t>
            </a:r>
          </a:p>
          <a:p>
            <a:pPr>
              <a:buNone/>
            </a:pPr>
            <a:r>
              <a:rPr lang="sr-Latn-BA" dirty="0" smtClean="0"/>
              <a:t>Poslovanje je:</a:t>
            </a:r>
            <a:r>
              <a:rPr lang="it-IT" dirty="0" smtClean="0"/>
              <a:t> </a:t>
            </a:r>
            <a:endParaRPr lang="sr-Latn-BA" dirty="0" smtClean="0"/>
          </a:p>
          <a:p>
            <a:pPr>
              <a:buNone/>
            </a:pPr>
            <a:r>
              <a:rPr lang="it-IT" dirty="0" err="1" smtClean="0"/>
              <a:t>Ekonomično</a:t>
            </a:r>
            <a:r>
              <a:rPr lang="sr-Latn-BA" dirty="0" smtClean="0"/>
              <a:t> </a:t>
            </a:r>
          </a:p>
          <a:p>
            <a:pPr>
              <a:buNone/>
            </a:pPr>
            <a:r>
              <a:rPr lang="sr-Latn-BA" dirty="0" smtClean="0"/>
              <a:t>Na granici ekonomičnosti</a:t>
            </a:r>
            <a:endParaRPr lang="sr-Latn-BA" dirty="0"/>
          </a:p>
          <a:p>
            <a:pPr>
              <a:buNone/>
            </a:pPr>
            <a:r>
              <a:rPr lang="it-IT" dirty="0" err="1" smtClean="0"/>
              <a:t>Neekonomično</a:t>
            </a:r>
            <a:r>
              <a:rPr lang="it-IT" dirty="0" smtClean="0"/>
              <a:t> </a:t>
            </a:r>
            <a:endParaRPr lang="sr-Latn-BA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8144" y="1597871"/>
            <a:ext cx="864096" cy="661861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1840" y="2204864"/>
            <a:ext cx="864096" cy="586933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7864" y="4725144"/>
            <a:ext cx="648072" cy="350309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4725144"/>
            <a:ext cx="685758" cy="334516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4077072"/>
            <a:ext cx="618855" cy="334516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6136" y="4102596"/>
            <a:ext cx="685758" cy="334516"/>
          </a:xfrm>
          <a:prstGeom prst="rect">
            <a:avLst/>
          </a:prstGeom>
          <a:noFill/>
        </p:spPr>
      </p:pic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59832" y="3573016"/>
            <a:ext cx="618855" cy="334516"/>
          </a:xfrm>
          <a:prstGeom prst="rect">
            <a:avLst/>
          </a:prstGeom>
          <a:noFill/>
        </p:spPr>
      </p:pic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67944" y="3573016"/>
            <a:ext cx="685758" cy="3345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7666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sr-Latn-BA" dirty="0" smtClean="0"/>
              <a:t>Analiza ekonomičnosti je veoma važan segment analize i njeni pokazatelji su neophodni </a:t>
            </a:r>
            <a:r>
              <a:rPr lang="sr-Latn-BA" dirty="0" err="1" smtClean="0"/>
              <a:t>menadžmentu</a:t>
            </a:r>
            <a:r>
              <a:rPr lang="sr-Latn-BA" dirty="0" smtClean="0"/>
              <a:t> za sagledavanje nivoa </a:t>
            </a:r>
            <a:r>
              <a:rPr lang="sr-Latn-BA" dirty="0" err="1" smtClean="0"/>
              <a:t>uspješnosti</a:t>
            </a:r>
            <a:r>
              <a:rPr lang="sr-Latn-BA" dirty="0" smtClean="0"/>
              <a:t> poslovanja. </a:t>
            </a:r>
          </a:p>
          <a:p>
            <a:pPr>
              <a:buNone/>
            </a:pPr>
            <a:r>
              <a:rPr lang="sr-Latn-BA" dirty="0" smtClean="0"/>
              <a:t>Ovi pokazatelji bi u svakom slučaju trebali biti znatno veći od 1 jer bi to značilo da su prihodi nadmašili rashode (ostvarena dobit) i da se realizacijom poslovnih učinaka ostvaruje prostor za proširenu reprodukciju što je uslov rasta i razvoja poslovnog subjekta. </a:t>
            </a:r>
          </a:p>
          <a:p>
            <a:pPr>
              <a:buNone/>
            </a:pPr>
            <a:r>
              <a:rPr lang="sr-Latn-BA" dirty="0" smtClean="0"/>
              <a:t>Ukoliko bi pokazatelj ekonomičnosti bio jednak 1 to bi značilo da se ostvarenim prihodima </a:t>
            </a:r>
            <a:r>
              <a:rPr lang="sr-Latn-BA" dirty="0" err="1" smtClean="0"/>
              <a:t>uspjelo</a:t>
            </a:r>
            <a:r>
              <a:rPr lang="sr-Latn-BA" dirty="0" smtClean="0"/>
              <a:t> pokriti rashode (prelomna tačka ekonomičnosti), a što kao rezultat poslovanja nije zadovoljavajući nivo. </a:t>
            </a:r>
          </a:p>
          <a:p>
            <a:pPr>
              <a:buNone/>
            </a:pPr>
            <a:r>
              <a:rPr lang="sr-Latn-BA" dirty="0" smtClean="0"/>
              <a:t>U slučaju da pokazatelj ekonomičnosti bude manji od 1, što bi ukazivalo na to da su rashodi veći od prihoda (ostvaren gubitak), poslovanje i opstanak takvog poslovnog subjekta u slučaju trajnijeg takvog stanja bili bi ozbiljno ugroženi i to bi neminovno vodilo njegovom zatvaranju. </a:t>
            </a:r>
          </a:p>
          <a:p>
            <a:pPr>
              <a:buNone/>
            </a:pPr>
            <a:r>
              <a:rPr lang="sr-Latn-BA" dirty="0" smtClean="0"/>
              <a:t>Značaj analize ekonomičnosti, kako ukupnog poslovanja tako i pojedinačnih segmenata, jeste u tome da se u slučaju nepovoljnih pokazatelja ustanove uzroci, zatim osmisle i provedu mjere za neutralisanje istih, a u cilju ostvarenja pozitivnih efekata poslovanja.</a:t>
            </a:r>
            <a:endParaRPr lang="sr-Latn-B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/>
              <a:t>Ekonomičnost prodaje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BA" dirty="0" smtClean="0"/>
          </a:p>
          <a:p>
            <a:endParaRPr lang="sr-Latn-BA" dirty="0" smtClean="0"/>
          </a:p>
          <a:p>
            <a:endParaRPr lang="sr-Latn-BA" dirty="0"/>
          </a:p>
          <a:p>
            <a:r>
              <a:rPr lang="sr-Latn-BA" dirty="0" smtClean="0"/>
              <a:t>Ovaj pokazatelj, stavljajući u odnos prihode i troškove od prodaje, daje precizniji podatak o ekonomičnosti ovog dijela poslovanja.</a:t>
            </a:r>
            <a:endParaRPr lang="sr-Latn-BA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23728" y="2060848"/>
            <a:ext cx="3312368" cy="8334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/>
              <a:t>Ekonomičnost finansiranja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Ako se želi ustanoviti kakav je odnos između finansijskih prihoda i rashoda, tada se izračunava ekonomičnost finansiranja. Ovaj pokazatelj se izražava kroz sljedeći odnos:</a:t>
            </a:r>
            <a:endParaRPr lang="sr-Latn-BA" dirty="0" smtClean="0"/>
          </a:p>
          <a:p>
            <a:endParaRPr lang="sr-Latn-BA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BA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752" y="4310036"/>
            <a:ext cx="3456384" cy="8585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365</Words>
  <Application>Microsoft Office PowerPoint</Application>
  <PresentationFormat>On-screen Show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Ekonomičnost</vt:lpstr>
      <vt:lpstr>Slide 2</vt:lpstr>
      <vt:lpstr>EKONOMIČNOST</vt:lpstr>
      <vt:lpstr>Naturano izračunavanje ekonomičnosti</vt:lpstr>
      <vt:lpstr>Pokazatelji ekonomičnosti (vrijednosno izračunavanje)</vt:lpstr>
      <vt:lpstr>Ekonomičnost poslovanja</vt:lpstr>
      <vt:lpstr>Slide 7</vt:lpstr>
      <vt:lpstr>Ekonomičnost prodaje</vt:lpstr>
      <vt:lpstr>Ekonomičnost finansiranja</vt:lpstr>
      <vt:lpstr>Povećanje ekonomičnosti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Ekonomičnost</dc:title>
  <dc:creator>efbl</dc:creator>
  <cp:lastModifiedBy>efbl</cp:lastModifiedBy>
  <cp:revision>17</cp:revision>
  <dcterms:created xsi:type="dcterms:W3CDTF">2022-12-09T07:00:42Z</dcterms:created>
  <dcterms:modified xsi:type="dcterms:W3CDTF">2022-12-12T16:40:40Z</dcterms:modified>
</cp:coreProperties>
</file>