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49" r:id="rId3"/>
    <p:sldId id="350" r:id="rId4"/>
    <p:sldId id="351" r:id="rId5"/>
    <p:sldId id="352" r:id="rId6"/>
    <p:sldId id="354" r:id="rId7"/>
    <p:sldId id="355" r:id="rId8"/>
    <p:sldId id="304" r:id="rId9"/>
    <p:sldId id="271" r:id="rId10"/>
    <p:sldId id="357" r:id="rId11"/>
    <p:sldId id="339" r:id="rId12"/>
    <p:sldId id="274" r:id="rId13"/>
    <p:sldId id="275" r:id="rId14"/>
    <p:sldId id="322" r:id="rId15"/>
    <p:sldId id="323" r:id="rId16"/>
    <p:sldId id="338" r:id="rId17"/>
    <p:sldId id="324" r:id="rId18"/>
    <p:sldId id="325" r:id="rId19"/>
    <p:sldId id="326" r:id="rId20"/>
    <p:sldId id="277" r:id="rId21"/>
    <p:sldId id="343" r:id="rId22"/>
    <p:sldId id="337" r:id="rId23"/>
    <p:sldId id="333" r:id="rId24"/>
    <p:sldId id="335" r:id="rId25"/>
    <p:sldId id="336" r:id="rId26"/>
    <p:sldId id="330" r:id="rId27"/>
    <p:sldId id="332" r:id="rId28"/>
    <p:sldId id="344" r:id="rId29"/>
    <p:sldId id="283" r:id="rId30"/>
    <p:sldId id="284" r:id="rId31"/>
    <p:sldId id="285" r:id="rId32"/>
    <p:sldId id="286" r:id="rId33"/>
    <p:sldId id="287" r:id="rId34"/>
    <p:sldId id="288" r:id="rId35"/>
    <p:sldId id="290" r:id="rId36"/>
    <p:sldId id="345" r:id="rId37"/>
    <p:sldId id="346" r:id="rId38"/>
    <p:sldId id="348" r:id="rId39"/>
    <p:sldId id="31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19" autoAdjust="0"/>
  </p:normalViewPr>
  <p:slideViewPr>
    <p:cSldViewPr>
      <p:cViewPr varScale="1">
        <p:scale>
          <a:sx n="106" d="100"/>
          <a:sy n="106" d="100"/>
        </p:scale>
        <p:origin x="173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BEAEFC-8721-41D7-8035-CDC7883D477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988094D-4412-47C8-AF24-CBD8C7ED60C0}"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66BEAEFC-8721-41D7-8035-CDC7883D4775}"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988094D-4412-47C8-AF24-CBD8C7ED60C0}" type="datetimeFigureOut">
              <a:rPr lang="en-US" smtClean="0"/>
              <a:pPr/>
              <a:t>2/26/2026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6BEAEFC-8721-41D7-8035-CDC7883D4775}"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268760"/>
            <a:ext cx="7773488" cy="2520280"/>
          </a:xfrm>
        </p:spPr>
        <p:txBody>
          <a:bodyPr>
            <a:normAutofit/>
          </a:bodyPr>
          <a:lstStyle/>
          <a:p>
            <a:r>
              <a:rPr lang="sr-Latn-BA" sz="4000" dirty="0" smtClean="0">
                <a:solidFill>
                  <a:schemeClr val="accent3">
                    <a:lumMod val="75000"/>
                  </a:schemeClr>
                </a:solidFill>
              </a:rPr>
              <a:t>MEĐUNARODNI STANDARDI VREDNOVANJA I</a:t>
            </a:r>
            <a:br>
              <a:rPr lang="sr-Latn-BA" sz="4000" dirty="0" smtClean="0">
                <a:solidFill>
                  <a:schemeClr val="accent3">
                    <a:lumMod val="75000"/>
                  </a:schemeClr>
                </a:solidFill>
              </a:rPr>
            </a:br>
            <a:r>
              <a:rPr lang="sr-Latn-BA" sz="4000" dirty="0" smtClean="0">
                <a:solidFill>
                  <a:schemeClr val="accent3">
                    <a:lumMod val="75000"/>
                  </a:schemeClr>
                </a:solidFill>
              </a:rPr>
              <a:t>OSNOVE VRIJEDNOSTI</a:t>
            </a:r>
            <a:endParaRPr lang="en-US" sz="4000" dirty="0">
              <a:solidFill>
                <a:schemeClr val="accent3">
                  <a:lumMod val="75000"/>
                </a:schemeClr>
              </a:solidFill>
            </a:endParaRPr>
          </a:p>
        </p:txBody>
      </p:sp>
      <p:sp>
        <p:nvSpPr>
          <p:cNvPr id="3" name="Subtitle 2"/>
          <p:cNvSpPr>
            <a:spLocks noGrp="1"/>
          </p:cNvSpPr>
          <p:nvPr>
            <p:ph type="subTitle" idx="1"/>
          </p:nvPr>
        </p:nvSpPr>
        <p:spPr>
          <a:xfrm>
            <a:off x="683568" y="5013176"/>
            <a:ext cx="7776536" cy="1296144"/>
          </a:xfrm>
        </p:spPr>
        <p:txBody>
          <a:bodyPr>
            <a:normAutofit fontScale="47500" lnSpcReduction="20000"/>
          </a:bodyPr>
          <a:lstStyle/>
          <a:p>
            <a:r>
              <a:rPr lang="sr-Latn-BA" sz="4500" dirty="0" smtClean="0">
                <a:solidFill>
                  <a:schemeClr val="bg1"/>
                </a:solidFill>
              </a:rPr>
              <a:t>Prof. dr Tajana Serdar Raković</a:t>
            </a:r>
          </a:p>
          <a:p>
            <a:r>
              <a:rPr lang="sr-Latn-BA" sz="4500" dirty="0" smtClean="0">
                <a:solidFill>
                  <a:schemeClr val="bg1"/>
                </a:solidFill>
              </a:rPr>
              <a:t>E-mail: tajana.serdar-rakovic</a:t>
            </a:r>
            <a:r>
              <a:rPr lang="en-US" sz="4500" dirty="0" smtClean="0">
                <a:solidFill>
                  <a:schemeClr val="bg1"/>
                </a:solidFill>
              </a:rPr>
              <a:t>@ef.unibl.org</a:t>
            </a:r>
            <a:endParaRPr lang="sr-Latn-BA" sz="4500" dirty="0" smtClean="0">
              <a:solidFill>
                <a:schemeClr val="bg1"/>
              </a:solidFill>
            </a:endParaRPr>
          </a:p>
          <a:p>
            <a:endParaRPr lang="sr-Latn-BA" sz="2800" dirty="0" smtClean="0"/>
          </a:p>
          <a:p>
            <a:endParaRPr lang="sr-Latn-BA" sz="2800" dirty="0" smtClean="0"/>
          </a:p>
          <a:p>
            <a:r>
              <a:rPr lang="sr-Latn-BA" sz="2200" dirty="0" smtClean="0"/>
              <a:t>.</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8013576" cy="720080"/>
          </a:xfrm>
        </p:spPr>
        <p:txBody>
          <a:bodyPr>
            <a:normAutofit/>
          </a:bodyPr>
          <a:lstStyle/>
          <a:p>
            <a:pPr algn="ctr"/>
            <a:r>
              <a:rPr lang="sr-Latn-BA" sz="3200" b="1" dirty="0">
                <a:solidFill>
                  <a:srgbClr val="9C007F">
                    <a:lumMod val="75000"/>
                  </a:srgbClr>
                </a:solidFill>
              </a:rPr>
              <a:t>2. OSNOVE VRIJEDNOSTI</a:t>
            </a:r>
            <a:endParaRPr lang="en-US" sz="4400" b="1" dirty="0"/>
          </a:p>
        </p:txBody>
      </p:sp>
      <p:sp>
        <p:nvSpPr>
          <p:cNvPr id="3" name="Content Placeholder 2"/>
          <p:cNvSpPr>
            <a:spLocks noGrp="1"/>
          </p:cNvSpPr>
          <p:nvPr>
            <p:ph idx="1"/>
          </p:nvPr>
        </p:nvSpPr>
        <p:spPr>
          <a:xfrm>
            <a:off x="539552" y="1556792"/>
            <a:ext cx="8147248" cy="4767808"/>
          </a:xfrm>
        </p:spPr>
        <p:txBody>
          <a:bodyPr>
            <a:noAutofit/>
          </a:bodyPr>
          <a:lstStyle/>
          <a:p>
            <a:r>
              <a:rPr lang="sr-Latn-BA" sz="2800" b="1" dirty="0" smtClean="0"/>
              <a:t>Osnova vrijednosti opisuje fundamentalne prepostavke ili zahtjeve na kojima će se zasnivati izvještavana vrijednost. </a:t>
            </a:r>
          </a:p>
          <a:p>
            <a:r>
              <a:rPr lang="sr-Latn-BA" sz="2800" dirty="0" smtClean="0"/>
              <a:t>Ključno je da osnova ili osnove budu u skladu sa terminima namjeravene upotrebe vrednovanja, jer odnova vrijednosti utiče ili diktira procjenjivačev izbor metoda vrednovanja, inpute i pretpostavke kao i ultimativnu vrijednost.</a:t>
            </a:r>
            <a:endParaRPr lang="en-US" sz="2800" b="1" dirty="0" smtClean="0"/>
          </a:p>
          <a:p>
            <a:endParaRPr lang="en-US" sz="2800" dirty="0"/>
          </a:p>
        </p:txBody>
      </p:sp>
    </p:spTree>
    <p:extLst>
      <p:ext uri="{BB962C8B-B14F-4D97-AF65-F5344CB8AC3E}">
        <p14:creationId xmlns:p14="http://schemas.microsoft.com/office/powerpoint/2010/main" val="2210240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792088"/>
          </a:xfrm>
        </p:spPr>
        <p:txBody>
          <a:bodyPr>
            <a:normAutofit/>
          </a:bodyPr>
          <a:lstStyle/>
          <a:p>
            <a:pPr algn="ctr"/>
            <a:r>
              <a:rPr lang="sr-Latn-BA" sz="3200" b="1" dirty="0">
                <a:solidFill>
                  <a:schemeClr val="accent3">
                    <a:lumMod val="75000"/>
                  </a:schemeClr>
                </a:solidFill>
              </a:rPr>
              <a:t>2. OSNOVE VRIJEDNOSTI</a:t>
            </a:r>
            <a:endParaRPr lang="en-US" sz="3200" b="1" dirty="0">
              <a:solidFill>
                <a:schemeClr val="accent3">
                  <a:lumMod val="75000"/>
                </a:schemeClr>
              </a:solidFill>
            </a:endParaRPr>
          </a:p>
        </p:txBody>
      </p:sp>
      <p:sp>
        <p:nvSpPr>
          <p:cNvPr id="3" name="Content Placeholder 2"/>
          <p:cNvSpPr>
            <a:spLocks noGrp="1"/>
          </p:cNvSpPr>
          <p:nvPr>
            <p:ph sz="half" idx="1"/>
          </p:nvPr>
        </p:nvSpPr>
        <p:spPr>
          <a:xfrm>
            <a:off x="472772" y="1772816"/>
            <a:ext cx="4459268" cy="4680520"/>
          </a:xfrm>
        </p:spPr>
        <p:txBody>
          <a:bodyPr>
            <a:normAutofit lnSpcReduction="10000"/>
          </a:bodyPr>
          <a:lstStyle/>
          <a:p>
            <a:pPr>
              <a:buNone/>
            </a:pPr>
            <a:r>
              <a:rPr lang="sr-Latn-BA" b="1" u="sng" dirty="0" smtClean="0">
                <a:solidFill>
                  <a:schemeClr val="accent3">
                    <a:lumMod val="75000"/>
                  </a:schemeClr>
                </a:solidFill>
              </a:rPr>
              <a:t>Osnove vrijednosti – </a:t>
            </a:r>
          </a:p>
          <a:p>
            <a:pPr>
              <a:buNone/>
            </a:pPr>
            <a:r>
              <a:rPr lang="sr-Latn-BA" b="1" u="sng" dirty="0" smtClean="0">
                <a:solidFill>
                  <a:schemeClr val="accent3">
                    <a:lumMod val="75000"/>
                  </a:schemeClr>
                </a:solidFill>
              </a:rPr>
              <a:t>MSV 2025</a:t>
            </a:r>
          </a:p>
          <a:p>
            <a:r>
              <a:rPr lang="sr-Latn-BA" dirty="0" smtClean="0"/>
              <a:t>Tržišna vrijednost, </a:t>
            </a:r>
          </a:p>
          <a:p>
            <a:r>
              <a:rPr lang="sr-Latn-BA" dirty="0" smtClean="0"/>
              <a:t>Tržišna renta </a:t>
            </a:r>
          </a:p>
          <a:p>
            <a:r>
              <a:rPr lang="sr-Latn-BA" dirty="0" smtClean="0"/>
              <a:t>Pravedna vrijednost</a:t>
            </a:r>
          </a:p>
          <a:p>
            <a:r>
              <a:rPr lang="sr-Latn-BA" dirty="0" smtClean="0"/>
              <a:t>Investiciona vrijednost</a:t>
            </a:r>
          </a:p>
          <a:p>
            <a:r>
              <a:rPr lang="sr-Latn-BA" dirty="0" smtClean="0"/>
              <a:t>Sinergijska vrijednost</a:t>
            </a:r>
          </a:p>
          <a:p>
            <a:r>
              <a:rPr lang="sr-Latn-BA" dirty="0" smtClean="0"/>
              <a:t>Likvidaciona vrijednost</a:t>
            </a:r>
          </a:p>
          <a:p>
            <a:r>
              <a:rPr lang="sr-Latn-BA" dirty="0" smtClean="0"/>
              <a:t>Fer  vrijednost</a:t>
            </a:r>
          </a:p>
        </p:txBody>
      </p:sp>
      <p:sp>
        <p:nvSpPr>
          <p:cNvPr id="4" name="Content Placeholder 3"/>
          <p:cNvSpPr>
            <a:spLocks noGrp="1"/>
          </p:cNvSpPr>
          <p:nvPr>
            <p:ph sz="half" idx="2"/>
          </p:nvPr>
        </p:nvSpPr>
        <p:spPr>
          <a:xfrm>
            <a:off x="4932040" y="1772816"/>
            <a:ext cx="3754760" cy="4582109"/>
          </a:xfrm>
        </p:spPr>
        <p:txBody>
          <a:bodyPr>
            <a:normAutofit lnSpcReduction="10000"/>
          </a:bodyPr>
          <a:lstStyle/>
          <a:p>
            <a:pPr>
              <a:buNone/>
            </a:pPr>
            <a:r>
              <a:rPr lang="sr-Latn-BA" b="1" u="sng" dirty="0" smtClean="0">
                <a:solidFill>
                  <a:schemeClr val="accent3">
                    <a:lumMod val="75000"/>
                  </a:schemeClr>
                </a:solidFill>
              </a:rPr>
              <a:t>Dodatne osnove vrijednosti (pored MSV</a:t>
            </a:r>
            <a:r>
              <a:rPr lang="sr-Latn-BA" b="1" dirty="0" smtClean="0">
                <a:solidFill>
                  <a:schemeClr val="accent3">
                    <a:lumMod val="75000"/>
                  </a:schemeClr>
                </a:solidFill>
              </a:rPr>
              <a:t>)</a:t>
            </a:r>
            <a:endParaRPr lang="sr-Latn-BA" dirty="0" smtClean="0"/>
          </a:p>
          <a:p>
            <a:r>
              <a:rPr lang="sr-Latn-BA" dirty="0" smtClean="0"/>
              <a:t>Unutrašnja (intristična) vrijednost</a:t>
            </a:r>
          </a:p>
          <a:p>
            <a:r>
              <a:rPr lang="sr-Latn-BA" dirty="0" smtClean="0"/>
              <a:t>Knjigovodstvena vrijednost</a:t>
            </a:r>
          </a:p>
          <a:p>
            <a:r>
              <a:rPr lang="sr-Latn-BA" dirty="0" smtClean="0"/>
              <a:t>Korigovana knjigovodstvena vrijednost</a:t>
            </a:r>
          </a:p>
          <a:p>
            <a:r>
              <a:rPr lang="sr-Latn-BA" dirty="0" smtClean="0"/>
              <a:t>Imovinska vrijednost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8075240" cy="576064"/>
          </a:xfrm>
        </p:spPr>
        <p:txBody>
          <a:bodyPr>
            <a:noAutofit/>
          </a:bodyPr>
          <a:lstStyle/>
          <a:p>
            <a:pPr algn="ctr"/>
            <a:r>
              <a:rPr lang="sr-Latn-BA" sz="3200" b="1" dirty="0" smtClean="0">
                <a:solidFill>
                  <a:schemeClr val="accent3">
                    <a:lumMod val="75000"/>
                  </a:schemeClr>
                </a:solidFill>
              </a:rPr>
              <a:t>1. TRŽIŠNA VRIJEDNOST (</a:t>
            </a:r>
            <a:r>
              <a:rPr lang="sr-Latn-BA" sz="3200" b="1" i="1" dirty="0" smtClean="0">
                <a:solidFill>
                  <a:schemeClr val="accent3">
                    <a:lumMod val="75000"/>
                  </a:schemeClr>
                </a:solidFill>
              </a:rPr>
              <a:t>Market Value</a:t>
            </a:r>
            <a:r>
              <a:rPr lang="sr-Latn-BA" sz="3200" b="1" dirty="0" smtClean="0">
                <a:solidFill>
                  <a:schemeClr val="accent3">
                    <a:lumMod val="75000"/>
                  </a:schemeClr>
                </a:solidFill>
              </a:rPr>
              <a:t>)</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340768"/>
            <a:ext cx="8219256" cy="4983832"/>
          </a:xfrm>
        </p:spPr>
        <p:txBody>
          <a:bodyPr>
            <a:normAutofit/>
          </a:bodyPr>
          <a:lstStyle/>
          <a:p>
            <a:r>
              <a:rPr lang="en-US" sz="2800" dirty="0" smtClean="0"/>
              <a:t>Definicija tr</a:t>
            </a:r>
            <a:r>
              <a:rPr lang="sr-Latn-BA" sz="2800" dirty="0" smtClean="0"/>
              <a:t>žišne vrijednosti prema Međunarodnim standardima vrednovanja (МSV) je „</a:t>
            </a:r>
            <a:r>
              <a:rPr lang="sr-Latn-BA" sz="2800" b="1" dirty="0" smtClean="0">
                <a:solidFill>
                  <a:srgbClr val="7030A0"/>
                </a:solidFill>
              </a:rPr>
              <a:t>procijenjeni iznos za koji bi se imovina ili obaveze mogle razmijeniti na dan procjene između volјnog kupca i volјnog prodavca </a:t>
            </a:r>
            <a:r>
              <a:rPr lang="en-US" sz="2800" b="1" dirty="0" smtClean="0">
                <a:solidFill>
                  <a:srgbClr val="7030A0"/>
                </a:solidFill>
              </a:rPr>
              <a:t>u nezavisnoj transakciji nakon odgovarajućeg marketinga kada su obje strane upućene, djeluju razborito i bez pri</a:t>
            </a:r>
            <a:r>
              <a:rPr lang="sr-Latn-BA" sz="2800" b="1" dirty="0" smtClean="0">
                <a:solidFill>
                  <a:srgbClr val="7030A0"/>
                </a:solidFill>
              </a:rPr>
              <a:t>sile</a:t>
            </a:r>
            <a:r>
              <a:rPr lang="en-US" sz="2800" dirty="0" smtClean="0">
                <a:solidFill>
                  <a:srgbClr val="7030A0"/>
                </a:solidFill>
              </a:rPr>
              <a:t>”</a:t>
            </a:r>
            <a:r>
              <a:rPr lang="sr-Latn-BA" sz="2800" dirty="0" smtClean="0">
                <a:solidFill>
                  <a:srgbClr val="7030A0"/>
                </a:solidFill>
              </a:rPr>
              <a:t>.</a:t>
            </a:r>
          </a:p>
          <a:p>
            <a:r>
              <a:rPr lang="sr-Latn-BA" sz="2800" dirty="0" smtClean="0"/>
              <a:t>Tržišna vrijednost aktive odražavaće njenu najveću i najbolju upotrebu .</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7931224" cy="648072"/>
          </a:xfrm>
        </p:spPr>
        <p:txBody>
          <a:bodyPr>
            <a:noAutofit/>
          </a:bodyPr>
          <a:lstStyle/>
          <a:p>
            <a:pPr algn="ctr"/>
            <a:r>
              <a:rPr lang="sr-Latn-BA" sz="3200" b="1" dirty="0">
                <a:solidFill>
                  <a:schemeClr val="accent3">
                    <a:lumMod val="75000"/>
                  </a:schemeClr>
                </a:solidFill>
              </a:rPr>
              <a:t>1. TRŽIŠNA VRIJEDNOST (</a:t>
            </a:r>
            <a:r>
              <a:rPr lang="sr-Latn-BA" sz="3200" b="1" i="1" dirty="0">
                <a:solidFill>
                  <a:schemeClr val="accent3">
                    <a:lumMod val="75000"/>
                  </a:schemeClr>
                </a:solidFill>
              </a:rPr>
              <a:t>Market Value</a:t>
            </a:r>
            <a:r>
              <a:rPr lang="sr-Latn-BA" sz="3200" b="1" dirty="0">
                <a:solidFill>
                  <a:schemeClr val="accent3">
                    <a:lumMod val="75000"/>
                  </a:schemeClr>
                </a:solidFill>
              </a:rPr>
              <a:t>)</a:t>
            </a:r>
            <a:endParaRPr lang="en-US" sz="3200" dirty="0"/>
          </a:p>
        </p:txBody>
      </p:sp>
      <p:sp>
        <p:nvSpPr>
          <p:cNvPr id="3" name="Content Placeholder 2"/>
          <p:cNvSpPr>
            <a:spLocks noGrp="1"/>
          </p:cNvSpPr>
          <p:nvPr>
            <p:ph idx="1"/>
          </p:nvPr>
        </p:nvSpPr>
        <p:spPr>
          <a:xfrm>
            <a:off x="467544" y="1484784"/>
            <a:ext cx="8219256" cy="4839816"/>
          </a:xfrm>
        </p:spPr>
        <p:txBody>
          <a:bodyPr>
            <a:normAutofit/>
          </a:bodyPr>
          <a:lstStyle/>
          <a:p>
            <a:r>
              <a:rPr lang="sr-Latn-BA" sz="2800" dirty="0" smtClean="0"/>
              <a:t>U većini slučajeva pojmovi „volјnog kupca“ i „volјnog prodavca“ odnose na hipotetičke osobe, a ne na konkretnog (pojedinačnog) kupca ili prodavca.</a:t>
            </a:r>
          </a:p>
          <a:p>
            <a:r>
              <a:rPr lang="sr-Latn-BA" sz="2800" dirty="0" smtClean="0"/>
              <a:t>Osnova tržišne vrijednosti polazi od preovlađujućih ekonomskih i tržišnih uslova na datum konkretne procjene vrijednosti. </a:t>
            </a:r>
          </a:p>
          <a:p>
            <a:r>
              <a:rPr lang="sr-Latn-BA" sz="2800" dirty="0" smtClean="0"/>
              <a:t>Osnova tržišne vrijednosti pretpostavlja cijenu za koju se pregovara na otvorenom i konkurentnom tržištu na kom učesnici djeluju slobodno.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rmAutofit/>
          </a:bodyPr>
          <a:lstStyle/>
          <a:p>
            <a:pPr algn="ctr"/>
            <a:r>
              <a:rPr lang="sr-Latn-BA" sz="3200" b="1" dirty="0" smtClean="0">
                <a:solidFill>
                  <a:schemeClr val="accent3">
                    <a:lumMod val="75000"/>
                  </a:schemeClr>
                </a:solidFill>
              </a:rPr>
              <a:t>2. TRŽIŠNA RENTA (</a:t>
            </a:r>
            <a:r>
              <a:rPr lang="sr-Latn-BA" sz="3200" b="1" i="1" dirty="0" smtClean="0">
                <a:solidFill>
                  <a:schemeClr val="accent3">
                    <a:lumMod val="75000"/>
                  </a:schemeClr>
                </a:solidFill>
              </a:rPr>
              <a:t>Market Rent</a:t>
            </a:r>
            <a:r>
              <a:rPr lang="sr-Latn-BA" sz="3200" b="1" dirty="0" smtClean="0">
                <a:solidFill>
                  <a:schemeClr val="accent3">
                    <a:lumMod val="75000"/>
                  </a:schemeClr>
                </a:solidFill>
              </a:rPr>
              <a:t>)</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484784"/>
            <a:ext cx="8219256" cy="4839816"/>
          </a:xfrm>
        </p:spPr>
        <p:txBody>
          <a:bodyPr>
            <a:normAutofit/>
          </a:bodyPr>
          <a:lstStyle/>
          <a:p>
            <a:r>
              <a:rPr lang="sr-Latn-BA" dirty="0" smtClean="0">
                <a:solidFill>
                  <a:srgbClr val="7030A0"/>
                </a:solidFill>
              </a:rPr>
              <a:t>Tržišna renta</a:t>
            </a:r>
            <a:r>
              <a:rPr lang="sr-Latn-BA" b="1" dirty="0" smtClean="0">
                <a:solidFill>
                  <a:srgbClr val="7030A0"/>
                </a:solidFill>
              </a:rPr>
              <a:t> </a:t>
            </a:r>
            <a:r>
              <a:rPr lang="sr-Latn-BA" dirty="0" smtClean="0">
                <a:solidFill>
                  <a:srgbClr val="7030A0"/>
                </a:solidFill>
              </a:rPr>
              <a:t>je procijenjeni iznos za koji se interes vezan za nekretnine treba izdati u zakup na dan procjene između voljnog zakupodavac i zakupoprimac po odgovarajućim uslovima zakupa u nepristrasnoj transakciji, nakon odgovarajućeg oglašavanja, i gdje su obe strane djelovale upućeno, oprezno i bez prisile.</a:t>
            </a:r>
            <a:endParaRPr lang="en-US" dirty="0" smtClean="0">
              <a:solidFill>
                <a:srgbClr val="7030A0"/>
              </a:solidFill>
            </a:endParaRPr>
          </a:p>
          <a:p>
            <a:r>
              <a:rPr lang="sr-Latn-BA" dirty="0" smtClean="0"/>
              <a:t>Tržišna renta može biti korišćena kao osnova vrijednosti kada se procjenjuje lizing ili interes kreiran u lizingu. U takvim slučajevima, neophodno je razmotriti ugovorenu rentu i, kada je ona različita, tržišnu rentu.</a:t>
            </a: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147248" cy="1152128"/>
          </a:xfrm>
        </p:spPr>
        <p:txBody>
          <a:bodyPr>
            <a:noAutofit/>
          </a:bodyPr>
          <a:lstStyle/>
          <a:p>
            <a:pPr algn="ctr"/>
            <a:r>
              <a:rPr lang="sr-Latn-BA" sz="3200" b="1" dirty="0" smtClean="0">
                <a:solidFill>
                  <a:schemeClr val="accent3">
                    <a:lumMod val="75000"/>
                  </a:schemeClr>
                </a:solidFill>
              </a:rPr>
              <a:t>3. PRAVIČNA VRIJEDNOST </a:t>
            </a:r>
            <a:br>
              <a:rPr lang="sr-Latn-BA" sz="3200" b="1" dirty="0" smtClean="0">
                <a:solidFill>
                  <a:schemeClr val="accent3">
                    <a:lumMod val="75000"/>
                  </a:schemeClr>
                </a:solidFill>
              </a:rPr>
            </a:br>
            <a:r>
              <a:rPr lang="sr-Latn-BA" sz="3200" b="1" dirty="0" smtClean="0">
                <a:solidFill>
                  <a:schemeClr val="accent3">
                    <a:lumMod val="75000"/>
                  </a:schemeClr>
                </a:solidFill>
              </a:rPr>
              <a:t>(</a:t>
            </a:r>
            <a:r>
              <a:rPr lang="sr-Latn-BA" sz="3200" b="1" i="1" dirty="0" smtClean="0">
                <a:solidFill>
                  <a:schemeClr val="accent3">
                    <a:lumMod val="75000"/>
                  </a:schemeClr>
                </a:solidFill>
              </a:rPr>
              <a:t>Equitable Value</a:t>
            </a:r>
            <a:r>
              <a:rPr lang="sr-Latn-BA" sz="3200" b="1" dirty="0" smtClean="0">
                <a:solidFill>
                  <a:schemeClr val="accent3">
                    <a:lumMod val="75000"/>
                  </a:schemeClr>
                </a:solidFill>
              </a:rPr>
              <a:t>) </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2060848"/>
            <a:ext cx="8280920" cy="4608512"/>
          </a:xfrm>
        </p:spPr>
        <p:txBody>
          <a:bodyPr>
            <a:normAutofit/>
          </a:bodyPr>
          <a:lstStyle/>
          <a:p>
            <a:r>
              <a:rPr lang="sr-Latn-BA" sz="2800" dirty="0" smtClean="0">
                <a:solidFill>
                  <a:srgbClr val="7030A0"/>
                </a:solidFill>
              </a:rPr>
              <a:t>Pravična vrijednost je procijenjena cijena za razmjenu aktive ili obaveze između identifikovanih obavještenih i voljnih strana, koja odražava respektivne interese tih strana.</a:t>
            </a:r>
            <a:endParaRPr lang="en-US" sz="2800" dirty="0" smtClean="0">
              <a:solidFill>
                <a:srgbClr val="7030A0"/>
              </a:solidFill>
            </a:endParaRPr>
          </a:p>
          <a:p>
            <a:r>
              <a:rPr lang="sr-Latn-BA" sz="2800" dirty="0" smtClean="0"/>
              <a:t>Pravična vrijednost zahtijeva procjenu cijena koja je fer između dvije specifične, identifikovane strane s obzirom na respektivne prednosti ili nedostatke koje će svaka strana imati iz transakcije. </a:t>
            </a:r>
          </a:p>
          <a:p>
            <a:pPr lvl="0"/>
            <a:r>
              <a:rPr lang="sr-Latn-BA" sz="2800" dirty="0" smtClean="0"/>
              <a:t>Šira osnova od tržišne vrijednosti.</a:t>
            </a:r>
            <a:endParaRPr lang="en-US" sz="2800"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04088"/>
            <a:ext cx="8219256" cy="780696"/>
          </a:xfrm>
        </p:spPr>
        <p:txBody>
          <a:bodyPr>
            <a:normAutofit fontScale="90000"/>
          </a:bodyPr>
          <a:lstStyle/>
          <a:p>
            <a:pPr algn="ctr"/>
            <a:r>
              <a:rPr lang="sr-Latn-BA" sz="3600" b="1" dirty="0">
                <a:solidFill>
                  <a:schemeClr val="accent3">
                    <a:lumMod val="75000"/>
                  </a:schemeClr>
                </a:solidFill>
              </a:rPr>
              <a:t>3. </a:t>
            </a:r>
            <a:r>
              <a:rPr lang="sr-Latn-BA" sz="3600" b="1" dirty="0" smtClean="0">
                <a:solidFill>
                  <a:schemeClr val="accent3">
                    <a:lumMod val="75000"/>
                  </a:schemeClr>
                </a:solidFill>
              </a:rPr>
              <a:t>PRAVIČNA </a:t>
            </a:r>
            <a:r>
              <a:rPr lang="sr-Latn-BA" sz="3600" b="1" dirty="0" smtClean="0">
                <a:solidFill>
                  <a:schemeClr val="accent3">
                    <a:lumMod val="75000"/>
                  </a:schemeClr>
                </a:solidFill>
              </a:rPr>
              <a:t>VRIJEDNOST </a:t>
            </a:r>
            <a:r>
              <a:rPr lang="sr-Latn-BA" sz="3600" b="1" dirty="0">
                <a:solidFill>
                  <a:schemeClr val="accent3">
                    <a:lumMod val="75000"/>
                  </a:schemeClr>
                </a:solidFill>
              </a:rPr>
              <a:t/>
            </a:r>
            <a:br>
              <a:rPr lang="sr-Latn-BA" sz="3600" b="1" dirty="0">
                <a:solidFill>
                  <a:schemeClr val="accent3">
                    <a:lumMod val="75000"/>
                  </a:schemeClr>
                </a:solidFill>
              </a:rPr>
            </a:br>
            <a:r>
              <a:rPr lang="sr-Latn-BA" sz="3600" b="1" dirty="0">
                <a:solidFill>
                  <a:schemeClr val="accent3">
                    <a:lumMod val="75000"/>
                  </a:schemeClr>
                </a:solidFill>
              </a:rPr>
              <a:t>(</a:t>
            </a:r>
            <a:r>
              <a:rPr lang="sr-Latn-BA" sz="3600" b="1" i="1" dirty="0">
                <a:solidFill>
                  <a:schemeClr val="accent3">
                    <a:lumMod val="75000"/>
                  </a:schemeClr>
                </a:solidFill>
              </a:rPr>
              <a:t>Equitable Value</a:t>
            </a:r>
            <a:r>
              <a:rPr lang="sr-Latn-BA" sz="3600" b="1" dirty="0">
                <a:solidFill>
                  <a:schemeClr val="accent3">
                    <a:lumMod val="75000"/>
                  </a:schemeClr>
                </a:solidFill>
              </a:rPr>
              <a:t>) </a:t>
            </a:r>
            <a:endParaRPr lang="en-US" sz="3600" dirty="0"/>
          </a:p>
        </p:txBody>
      </p:sp>
      <p:sp>
        <p:nvSpPr>
          <p:cNvPr id="3" name="Content Placeholder 2"/>
          <p:cNvSpPr>
            <a:spLocks noGrp="1"/>
          </p:cNvSpPr>
          <p:nvPr>
            <p:ph idx="1"/>
          </p:nvPr>
        </p:nvSpPr>
        <p:spPr/>
        <p:txBody>
          <a:bodyPr/>
          <a:lstStyle/>
          <a:p>
            <a:r>
              <a:rPr lang="sr-Latn-BA" dirty="0" smtClean="0"/>
              <a:t>Primjeri upotrebe pravedne vrijednosti uključuju:</a:t>
            </a:r>
          </a:p>
          <a:p>
            <a:pPr lvl="0"/>
            <a:r>
              <a:rPr lang="sr-Latn-BA" dirty="0" smtClean="0"/>
              <a:t>Određivanje cijene koja je pravedna za akcionarsko društvo koje nije kotirano na berzi, gdje vlasništva dvije specifične strane mogu da znače da je cijena koja je pravedna između njih različita od cijene koja može biti ostvariva na tržištu, i</a:t>
            </a:r>
          </a:p>
          <a:p>
            <a:pPr lvl="0"/>
            <a:r>
              <a:rPr lang="sr-Latn-BA" dirty="0" smtClean="0"/>
              <a:t>Određivanje cijene koja bi bila pravedna između zakupodavca i zakupoprimca bilo za trajni transfer iznajmljene aktive ili za otkazivanje obaveze zakupa.</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6672"/>
            <a:ext cx="8363272" cy="1080120"/>
          </a:xfrm>
        </p:spPr>
        <p:txBody>
          <a:bodyPr>
            <a:normAutofit/>
          </a:bodyPr>
          <a:lstStyle/>
          <a:p>
            <a:pPr algn="ctr"/>
            <a:r>
              <a:rPr lang="sr-Latn-BA" sz="3200" b="1" dirty="0" smtClean="0">
                <a:solidFill>
                  <a:schemeClr val="accent3">
                    <a:lumMod val="75000"/>
                  </a:schemeClr>
                </a:solidFill>
              </a:rPr>
              <a:t>4. INVESTICIONA VRIJEDNOST </a:t>
            </a:r>
            <a:br>
              <a:rPr lang="sr-Latn-BA" sz="3200" b="1" dirty="0" smtClean="0">
                <a:solidFill>
                  <a:schemeClr val="accent3">
                    <a:lumMod val="75000"/>
                  </a:schemeClr>
                </a:solidFill>
              </a:rPr>
            </a:br>
            <a:r>
              <a:rPr lang="sr-Latn-BA" sz="3200" b="1" dirty="0" smtClean="0">
                <a:solidFill>
                  <a:schemeClr val="accent3">
                    <a:lumMod val="75000"/>
                  </a:schemeClr>
                </a:solidFill>
              </a:rPr>
              <a:t>(</a:t>
            </a:r>
            <a:r>
              <a:rPr lang="sr-Latn-BA" sz="3200" b="1" i="1" dirty="0" smtClean="0">
                <a:solidFill>
                  <a:schemeClr val="accent3">
                    <a:lumMod val="75000"/>
                  </a:schemeClr>
                </a:solidFill>
              </a:rPr>
              <a:t>Investment Value/Worth</a:t>
            </a:r>
            <a:r>
              <a:rPr lang="sr-Latn-BA" sz="3200" b="1" dirty="0" smtClean="0">
                <a:solidFill>
                  <a:schemeClr val="accent3">
                    <a:lumMod val="75000"/>
                  </a:schemeClr>
                </a:solidFill>
              </a:rPr>
              <a:t>)</a:t>
            </a:r>
            <a:endParaRPr lang="en-US" sz="3200" b="1" dirty="0">
              <a:solidFill>
                <a:schemeClr val="accent3">
                  <a:lumMod val="75000"/>
                </a:schemeClr>
              </a:solidFill>
            </a:endParaRPr>
          </a:p>
        </p:txBody>
      </p:sp>
      <p:sp>
        <p:nvSpPr>
          <p:cNvPr id="3" name="Content Placeholder 2"/>
          <p:cNvSpPr>
            <a:spLocks noGrp="1"/>
          </p:cNvSpPr>
          <p:nvPr>
            <p:ph idx="1"/>
          </p:nvPr>
        </p:nvSpPr>
        <p:spPr>
          <a:xfrm>
            <a:off x="395536" y="1844824"/>
            <a:ext cx="8352928" cy="4824536"/>
          </a:xfrm>
        </p:spPr>
        <p:txBody>
          <a:bodyPr>
            <a:normAutofit fontScale="92500"/>
          </a:bodyPr>
          <a:lstStyle/>
          <a:p>
            <a:r>
              <a:rPr lang="sr-Latn-BA" sz="2400" b="1" dirty="0" smtClean="0">
                <a:solidFill>
                  <a:srgbClr val="7030A0"/>
                </a:solidFill>
              </a:rPr>
              <a:t>Investiciona vrijednost je vrijednost imovine određenog vlasnika ili potencijalnog vlasnika za individualnu investiciju ili operativne ciljeve (MSV 2025).</a:t>
            </a:r>
          </a:p>
          <a:p>
            <a:r>
              <a:rPr lang="sr-Latn-BA" sz="2400" dirty="0" smtClean="0"/>
              <a:t>Investiciona vrijednost je specifična vrijednost imovine za određenog investitora ili mogućeg vlasnika zasnovana na individualnim investicionim zahtjevima i razlikuje se od tržišne vrijednosti koja je impersonalna i nezavisna (The Appraisal Foundation, 2014-2015).</a:t>
            </a:r>
          </a:p>
          <a:p>
            <a:r>
              <a:rPr lang="sr-Latn-BA" sz="2400" dirty="0" smtClean="0"/>
              <a:t>Investiciona vrijednost odražava subjektivni odnos između određenog investitora i date investicije.</a:t>
            </a:r>
          </a:p>
          <a:p>
            <a:r>
              <a:rPr lang="sr-Latn-BA" sz="2400" dirty="0" smtClean="0"/>
              <a:t>Reflektuje finansijske okolnosti i ciljeve određenog entiteta čija se vrijednost procjenjuje</a:t>
            </a:r>
            <a:r>
              <a:rPr lang="sr-Latn-BA" dirty="0" smtClean="0"/>
              <a:t>.</a:t>
            </a:r>
          </a:p>
          <a:p>
            <a:r>
              <a:rPr lang="sr-Latn-BA" dirty="0" smtClean="0"/>
              <a:t>Koristi se za mjerenje investicionih performansi.</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19256" cy="1152128"/>
          </a:xfrm>
        </p:spPr>
        <p:txBody>
          <a:bodyPr>
            <a:normAutofit/>
          </a:bodyPr>
          <a:lstStyle/>
          <a:p>
            <a:pPr algn="ctr"/>
            <a:r>
              <a:rPr lang="sr-Latn-BA" sz="3200" b="1" dirty="0" smtClean="0">
                <a:solidFill>
                  <a:schemeClr val="accent3">
                    <a:lumMod val="75000"/>
                  </a:schemeClr>
                </a:solidFill>
              </a:rPr>
              <a:t>5. SINERGIJSKA VRIJEDNOST </a:t>
            </a:r>
            <a:br>
              <a:rPr lang="sr-Latn-BA" sz="3200" b="1" dirty="0" smtClean="0">
                <a:solidFill>
                  <a:schemeClr val="accent3">
                    <a:lumMod val="75000"/>
                  </a:schemeClr>
                </a:solidFill>
              </a:rPr>
            </a:br>
            <a:r>
              <a:rPr lang="sr-Latn-BA" sz="3200" b="1" dirty="0" smtClean="0">
                <a:solidFill>
                  <a:schemeClr val="accent3">
                    <a:lumMod val="75000"/>
                  </a:schemeClr>
                </a:solidFill>
              </a:rPr>
              <a:t>(Synergistic Value)</a:t>
            </a:r>
            <a:endParaRPr lang="en-US" sz="3200" b="1" dirty="0">
              <a:solidFill>
                <a:schemeClr val="accent3">
                  <a:lumMod val="75000"/>
                </a:schemeClr>
              </a:solidFill>
            </a:endParaRPr>
          </a:p>
        </p:txBody>
      </p:sp>
      <p:sp>
        <p:nvSpPr>
          <p:cNvPr id="3" name="Content Placeholder 2"/>
          <p:cNvSpPr>
            <a:spLocks noGrp="1"/>
          </p:cNvSpPr>
          <p:nvPr>
            <p:ph idx="1"/>
          </p:nvPr>
        </p:nvSpPr>
        <p:spPr>
          <a:xfrm>
            <a:off x="539552" y="1916832"/>
            <a:ext cx="8147248" cy="4407768"/>
          </a:xfrm>
        </p:spPr>
        <p:txBody>
          <a:bodyPr>
            <a:normAutofit lnSpcReduction="10000"/>
          </a:bodyPr>
          <a:lstStyle/>
          <a:p>
            <a:r>
              <a:rPr lang="sr-Latn-BA" b="1" dirty="0" smtClean="0">
                <a:solidFill>
                  <a:srgbClr val="7030A0"/>
                </a:solidFill>
              </a:rPr>
              <a:t>Sinergijska vrijednost je rezultat kombinacije dvije ili više aktiva ili interesa, gdje je kombinovana vrijednost veća od zbira odvojenih vrijednosti. </a:t>
            </a:r>
          </a:p>
          <a:p>
            <a:r>
              <a:rPr lang="sr-Latn-BA" dirty="0" smtClean="0"/>
              <a:t>Ako su sinergije dostupne samo za specifičnog kupca, onda će se sinergijska vrijednost razlikovati od tržišne vrijednosti, jer će sinergijska vrijednost odražavati određena svojstva aktive koja imaju vrijednost samo za specifičnog kupca. </a:t>
            </a:r>
          </a:p>
          <a:p>
            <a:r>
              <a:rPr lang="sr-Latn-BA" dirty="0" smtClean="0"/>
              <a:t>Dodana vrijednost iznad zbira respektivnih interesa se često naziva „vrijednost braka“</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19256" cy="1296144"/>
          </a:xfrm>
        </p:spPr>
        <p:txBody>
          <a:bodyPr>
            <a:noAutofit/>
          </a:bodyPr>
          <a:lstStyle/>
          <a:p>
            <a:pPr algn="ctr"/>
            <a:r>
              <a:rPr lang="sr-Latn-BA" sz="3200" b="1" dirty="0" smtClean="0">
                <a:solidFill>
                  <a:schemeClr val="accent3">
                    <a:lumMod val="75000"/>
                  </a:schemeClr>
                </a:solidFill>
              </a:rPr>
              <a:t>6. LIKVIDACIONA VRIJEDNOST </a:t>
            </a:r>
            <a:br>
              <a:rPr lang="sr-Latn-BA" sz="3200" b="1" dirty="0" smtClean="0">
                <a:solidFill>
                  <a:schemeClr val="accent3">
                    <a:lumMod val="75000"/>
                  </a:schemeClr>
                </a:solidFill>
              </a:rPr>
            </a:br>
            <a:r>
              <a:rPr lang="sr-Latn-BA" sz="3200" b="1" dirty="0" smtClean="0">
                <a:solidFill>
                  <a:schemeClr val="accent3">
                    <a:lumMod val="75000"/>
                  </a:schemeClr>
                </a:solidFill>
              </a:rPr>
              <a:t>(Liquidation Value)</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772816"/>
            <a:ext cx="8219256" cy="4551784"/>
          </a:xfrm>
        </p:spPr>
        <p:txBody>
          <a:bodyPr>
            <a:normAutofit fontScale="92500"/>
          </a:bodyPr>
          <a:lstStyle/>
          <a:p>
            <a:r>
              <a:rPr lang="sr-Latn-BA" dirty="0" smtClean="0">
                <a:solidFill>
                  <a:srgbClr val="7030A0"/>
                </a:solidFill>
              </a:rPr>
              <a:t>Likvidaciona vrijednost je iznos koji bi bio realizovan kada bi se aktiva ili grupa aktive prodala u likvidacionoj prodaji, sa prodavcem koji je prinuđen da proda na određeni datum</a:t>
            </a:r>
            <a:r>
              <a:rPr lang="sr-Latn-BA" dirty="0" smtClean="0"/>
              <a:t>.</a:t>
            </a:r>
          </a:p>
          <a:p>
            <a:r>
              <a:rPr lang="sr-Latn-BA" dirty="0" smtClean="0"/>
              <a:t>Likvidaciona vrijednost treba uzeti u obzir troškove dovođenja aktive u prodajno stanje, kao i  troškove aktivnosti odlaganja. Likvidaciona vrijednost se može odrediti na temelju dvije različite premise vrijednosti:</a:t>
            </a:r>
            <a:endParaRPr lang="en-US" dirty="0" smtClean="0"/>
          </a:p>
          <a:p>
            <a:r>
              <a:rPr lang="sr-Latn-BA" dirty="0" smtClean="0"/>
              <a:t>(a) redovne transakcije s tipičnim periodom oglašavanja</a:t>
            </a:r>
          </a:p>
          <a:p>
            <a:r>
              <a:rPr lang="sr-Latn-BA" dirty="0" smtClean="0"/>
              <a:t>(b) prisilne transakcije sa skraćenim periodom oglašavanja.</a:t>
            </a:r>
            <a:endParaRPr lang="en-US" dirty="0" smtClean="0"/>
          </a:p>
          <a:p>
            <a:endParaRPr lang="en-US"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24712"/>
          </a:xfrm>
        </p:spPr>
        <p:txBody>
          <a:bodyPr>
            <a:normAutofit/>
          </a:bodyPr>
          <a:lstStyle/>
          <a:p>
            <a:pPr algn="ctr"/>
            <a:r>
              <a:rPr lang="sr-Latn-BA" sz="3200" b="1" dirty="0" smtClean="0">
                <a:solidFill>
                  <a:srgbClr val="9C007F">
                    <a:lumMod val="75000"/>
                  </a:srgbClr>
                </a:solidFill>
              </a:rPr>
              <a:t>1. MEĐUNARODNI </a:t>
            </a:r>
            <a:r>
              <a:rPr lang="sr-Latn-BA" sz="3200" b="1" dirty="0">
                <a:solidFill>
                  <a:srgbClr val="9C007F">
                    <a:lumMod val="75000"/>
                  </a:srgbClr>
                </a:solidFill>
              </a:rPr>
              <a:t>STANDARDI VREDOVANJA</a:t>
            </a:r>
            <a:endParaRPr lang="en-US" sz="3200" dirty="0"/>
          </a:p>
        </p:txBody>
      </p:sp>
      <p:sp>
        <p:nvSpPr>
          <p:cNvPr id="3" name="Content Placeholder 2"/>
          <p:cNvSpPr>
            <a:spLocks noGrp="1"/>
          </p:cNvSpPr>
          <p:nvPr>
            <p:ph idx="1"/>
          </p:nvPr>
        </p:nvSpPr>
        <p:spPr/>
        <p:txBody>
          <a:bodyPr/>
          <a:lstStyle/>
          <a:p>
            <a:pPr lvl="0">
              <a:buClr>
                <a:srgbClr val="9C007F"/>
              </a:buClr>
            </a:pPr>
            <a:r>
              <a:rPr lang="sr-Latn-BA" dirty="0">
                <a:solidFill>
                  <a:prstClr val="black"/>
                </a:solidFill>
              </a:rPr>
              <a:t>Me</a:t>
            </a:r>
            <a:r>
              <a:rPr lang="sr-Latn-CS" dirty="0">
                <a:solidFill>
                  <a:prstClr val="black"/>
                </a:solidFill>
              </a:rPr>
              <a:t>đunarodni standardi vrednovanja formulisani su od strane Međunarodnog savjeta za standarde vrednovanja (IVSC - International Valuation Standards Council) u cilju harmonizacije standarda između država te promovisanja njihovog prihvatanja u svijetu. </a:t>
            </a:r>
          </a:p>
          <a:p>
            <a:pPr lvl="0">
              <a:buClr>
                <a:srgbClr val="9C007F"/>
              </a:buClr>
            </a:pPr>
            <a:r>
              <a:rPr lang="sr-Latn-BA" sz="2400" dirty="0">
                <a:solidFill>
                  <a:prstClr val="black"/>
                </a:solidFill>
              </a:rPr>
              <a:t>U cilju rješavanja problema vezanih s procjenom i ujednačavanja pravila i principa stručne prakse procjene vrijednosti, Međunarodni savjet za standarde vrednovanja (International Valuation Standards Council) formulisao je </a:t>
            </a:r>
            <a:r>
              <a:rPr lang="sr-Latn-BA" sz="2400" b="1" dirty="0">
                <a:solidFill>
                  <a:prstClr val="black"/>
                </a:solidFill>
              </a:rPr>
              <a:t>Međunarodne standarde vrednovanja - MSV </a:t>
            </a:r>
            <a:r>
              <a:rPr lang="sr-Latn-BA" sz="2400" dirty="0">
                <a:solidFill>
                  <a:prstClr val="black"/>
                </a:solidFill>
              </a:rPr>
              <a:t>(International Valuation Standards - IVS).</a:t>
            </a:r>
            <a:endParaRPr lang="en-US" sz="2400" dirty="0">
              <a:solidFill>
                <a:prstClr val="black"/>
              </a:solidFill>
            </a:endParaRPr>
          </a:p>
          <a:p>
            <a:endParaRPr lang="en-US" dirty="0"/>
          </a:p>
        </p:txBody>
      </p:sp>
    </p:spTree>
    <p:extLst>
      <p:ext uri="{BB962C8B-B14F-4D97-AF65-F5344CB8AC3E}">
        <p14:creationId xmlns:p14="http://schemas.microsoft.com/office/powerpoint/2010/main" val="3920312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19256" cy="1080120"/>
          </a:xfrm>
        </p:spPr>
        <p:txBody>
          <a:bodyPr>
            <a:normAutofit/>
          </a:bodyPr>
          <a:lstStyle/>
          <a:p>
            <a:pPr algn="ctr"/>
            <a:r>
              <a:rPr lang="sr-Latn-BA" sz="3200" b="1" dirty="0" smtClean="0">
                <a:solidFill>
                  <a:schemeClr val="accent3">
                    <a:lumMod val="75000"/>
                  </a:schemeClr>
                </a:solidFill>
              </a:rPr>
              <a:t>7. Druge osnove vrijednosti – </a:t>
            </a:r>
            <a:br>
              <a:rPr lang="sr-Latn-BA" sz="3200" b="1" dirty="0" smtClean="0">
                <a:solidFill>
                  <a:schemeClr val="accent3">
                    <a:lumMod val="75000"/>
                  </a:schemeClr>
                </a:solidFill>
              </a:rPr>
            </a:br>
            <a:r>
              <a:rPr lang="sr-Latn-BA" sz="3200" b="1" dirty="0" smtClean="0">
                <a:solidFill>
                  <a:schemeClr val="accent3">
                    <a:lumMod val="75000"/>
                  </a:schemeClr>
                </a:solidFill>
              </a:rPr>
              <a:t>FER VRIJEDNOST IFR (Fair Value)</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700808"/>
            <a:ext cx="8219256" cy="4752528"/>
          </a:xfrm>
        </p:spPr>
        <p:txBody>
          <a:bodyPr>
            <a:normAutofit/>
          </a:bodyPr>
          <a:lstStyle/>
          <a:p>
            <a:r>
              <a:rPr lang="sr-Latn-BA" dirty="0" smtClean="0"/>
              <a:t>Fer vrijednost predstavlja najkontroverzniji koncept vrijednosti, jer je suštinski dvosmislen. Pratt (2008) smatra da predstavlja:</a:t>
            </a:r>
          </a:p>
          <a:p>
            <a:r>
              <a:rPr lang="sr-Latn-BA" dirty="0" smtClean="0"/>
              <a:t>jedan pojam u kontekstu državnih zakona pri definisanju akcija manjinskih i nesaglasnih akcionara,</a:t>
            </a:r>
          </a:p>
          <a:p>
            <a:r>
              <a:rPr lang="sr-Latn-BA" dirty="0" smtClean="0"/>
              <a:t>sasvim drugi u slučaju primjene za potrebe finansijskih izvještaja, kako to nalažu Opšte prihvaćeni računovodstveni standardi u SAD (GAAP) i američka Komisija za hartije od vrijednosti (SEC). </a:t>
            </a:r>
          </a:p>
          <a:p>
            <a:r>
              <a:rPr lang="sr-Latn-BA" dirty="0" smtClean="0"/>
              <a:t>Sam kontekst upotrebe koncepta definiše fer vrijednost. </a:t>
            </a: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6672"/>
            <a:ext cx="8640960" cy="1512168"/>
          </a:xfrm>
        </p:spPr>
        <p:txBody>
          <a:bodyPr>
            <a:noAutofit/>
          </a:bodyPr>
          <a:lstStyle/>
          <a:p>
            <a:pPr algn="ctr"/>
            <a:r>
              <a:rPr lang="sr-Latn-BA" sz="3200" b="1" dirty="0" smtClean="0">
                <a:solidFill>
                  <a:schemeClr val="accent3">
                    <a:lumMod val="75000"/>
                  </a:schemeClr>
                </a:solidFill>
              </a:rPr>
              <a:t>7a. FER VRIJEDNOST IFRS</a:t>
            </a:r>
            <a:r>
              <a:rPr lang="en-US" sz="3200" dirty="0" smtClean="0">
                <a:solidFill>
                  <a:schemeClr val="accent3">
                    <a:lumMod val="75000"/>
                  </a:schemeClr>
                </a:solidFill>
              </a:rPr>
              <a:t/>
            </a:r>
            <a:br>
              <a:rPr lang="en-US" sz="3200" dirty="0" smtClean="0">
                <a:solidFill>
                  <a:schemeClr val="accent3">
                    <a:lumMod val="75000"/>
                  </a:schemeClr>
                </a:solidFill>
              </a:rPr>
            </a:br>
            <a:r>
              <a:rPr lang="sr-Latn-BA" sz="3200" b="1" dirty="0" smtClean="0">
                <a:solidFill>
                  <a:schemeClr val="accent3">
                    <a:lumMod val="75000"/>
                  </a:schemeClr>
                </a:solidFill>
              </a:rPr>
              <a:t>(Međunarodni standardi finansijskog izvještavanja)</a:t>
            </a:r>
            <a:endParaRPr lang="en-US" sz="3200" dirty="0"/>
          </a:p>
        </p:txBody>
      </p:sp>
      <p:sp>
        <p:nvSpPr>
          <p:cNvPr id="3" name="Content Placeholder 2"/>
          <p:cNvSpPr>
            <a:spLocks noGrp="1"/>
          </p:cNvSpPr>
          <p:nvPr>
            <p:ph idx="1"/>
          </p:nvPr>
        </p:nvSpPr>
        <p:spPr>
          <a:xfrm>
            <a:off x="539552" y="2348880"/>
            <a:ext cx="8147248" cy="3975720"/>
          </a:xfrm>
        </p:spPr>
        <p:txBody>
          <a:bodyPr>
            <a:normAutofit lnSpcReduction="10000"/>
          </a:bodyPr>
          <a:lstStyle/>
          <a:p>
            <a:r>
              <a:rPr lang="sr-Latn-BA" dirty="0" smtClean="0"/>
              <a:t>MSFI 13 definiše fer vrijednost kao cijenu koja bi se ostvarila u prodaji aktive illi bila plaćena za prenos obaveze u redovnoj transakciji između tržišnih učesnika na datum odmjeravanja.</a:t>
            </a:r>
            <a:endParaRPr lang="en-US" dirty="0" smtClean="0"/>
          </a:p>
          <a:p>
            <a:r>
              <a:rPr lang="sr-Latn-BA" dirty="0" smtClean="0"/>
              <a:t>Za svrhe finansijskog izvještavanja, preko 130 zemalja zahtijeva ili dozvoljava korišćenje MRS koje izdaje Odbor za MRS. </a:t>
            </a:r>
          </a:p>
          <a:p>
            <a:r>
              <a:rPr lang="sr-Latn-BA" dirty="0" smtClean="0"/>
              <a:t>Dodatno, Odbor za standarde finansijskog računovodstva u SAD koristi istu definiciju fer vrijednosti u temi 820.</a:t>
            </a: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2656"/>
            <a:ext cx="8784976" cy="1340768"/>
          </a:xfrm>
        </p:spPr>
        <p:txBody>
          <a:bodyPr>
            <a:noAutofit/>
          </a:bodyPr>
          <a:lstStyle/>
          <a:p>
            <a:pPr algn="ctr"/>
            <a:r>
              <a:rPr lang="sr-Latn-BA" sz="3200" b="1" dirty="0" smtClean="0">
                <a:solidFill>
                  <a:schemeClr val="accent3">
                    <a:lumMod val="75000"/>
                  </a:schemeClr>
                </a:solidFill>
              </a:rPr>
              <a:t>7a. FER VRIJEDNOST </a:t>
            </a:r>
            <a:r>
              <a:rPr lang="en-US" sz="3200" dirty="0" smtClean="0">
                <a:solidFill>
                  <a:schemeClr val="accent3">
                    <a:lumMod val="75000"/>
                  </a:schemeClr>
                </a:solidFill>
              </a:rPr>
              <a:t/>
            </a:r>
            <a:br>
              <a:rPr lang="en-US" sz="3200" dirty="0" smtClean="0">
                <a:solidFill>
                  <a:schemeClr val="accent3">
                    <a:lumMod val="75000"/>
                  </a:schemeClr>
                </a:solidFill>
              </a:rPr>
            </a:br>
            <a:r>
              <a:rPr lang="sr-Latn-BA" sz="3200" b="1" dirty="0" smtClean="0">
                <a:solidFill>
                  <a:schemeClr val="accent3">
                    <a:lumMod val="75000"/>
                  </a:schemeClr>
                </a:solidFill>
              </a:rPr>
              <a:t>(Međunarodni standardi finansijskog izvještavanja)</a:t>
            </a:r>
            <a:endParaRPr lang="en-US" sz="3200" dirty="0"/>
          </a:p>
        </p:txBody>
      </p:sp>
      <p:sp>
        <p:nvSpPr>
          <p:cNvPr id="3" name="Content Placeholder 2"/>
          <p:cNvSpPr>
            <a:spLocks noGrp="1"/>
          </p:cNvSpPr>
          <p:nvPr>
            <p:ph idx="1"/>
          </p:nvPr>
        </p:nvSpPr>
        <p:spPr>
          <a:xfrm>
            <a:off x="539552" y="1916832"/>
            <a:ext cx="8147248" cy="4608512"/>
          </a:xfrm>
        </p:spPr>
        <p:txBody>
          <a:bodyPr>
            <a:normAutofit/>
          </a:bodyPr>
          <a:lstStyle/>
          <a:p>
            <a:r>
              <a:rPr lang="sr-Latn-BA" b="1" i="1" dirty="0" smtClean="0"/>
              <a:t>Fer vrijednost za potrebe finansijskog izvještavanja</a:t>
            </a:r>
            <a:r>
              <a:rPr lang="sr-Latn-BA" b="1" dirty="0" smtClean="0"/>
              <a:t> </a:t>
            </a:r>
            <a:r>
              <a:rPr lang="sr-Latn-BA" dirty="0" smtClean="0"/>
              <a:t>prema američkim Standardima izvještavanja finansijskog računovodstva (FAS) je iznos za koji se neko sredstvo može razmijeniti ili obaveza izmiriti u redovnoj transakciji između voljnih tržišnih učesnika na tržištu koje je napovoljnije za dato sredstvo ili obavezu (FASB, 2010).</a:t>
            </a:r>
          </a:p>
          <a:p>
            <a:r>
              <a:rPr lang="sr-Latn-BA" dirty="0" smtClean="0"/>
              <a:t>Fer vrijednost je ovdje tržišno zasnovana mjera.</a:t>
            </a:r>
          </a:p>
          <a:p>
            <a:pPr marL="0" indent="0">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363272" cy="2016224"/>
          </a:xfrm>
        </p:spPr>
        <p:txBody>
          <a:bodyPr>
            <a:normAutofit fontScale="90000"/>
          </a:bodyPr>
          <a:lstStyle/>
          <a:p>
            <a:pPr algn="ctr"/>
            <a:r>
              <a:rPr lang="sr-Latn-BA" sz="3600" b="1" dirty="0" smtClean="0"/>
              <a:t/>
            </a:r>
            <a:br>
              <a:rPr lang="sr-Latn-BA" sz="3600" b="1" dirty="0" smtClean="0"/>
            </a:br>
            <a:r>
              <a:rPr lang="sr-Latn-BA" sz="3600" b="1" dirty="0" smtClean="0">
                <a:solidFill>
                  <a:schemeClr val="accent3">
                    <a:lumMod val="75000"/>
                  </a:schemeClr>
                </a:solidFill>
              </a:rPr>
              <a:t>7b. FER VRIJEDNOST</a:t>
            </a:r>
            <a:r>
              <a:rPr lang="en-US" sz="3600" dirty="0" smtClean="0">
                <a:solidFill>
                  <a:schemeClr val="accent3">
                    <a:lumMod val="75000"/>
                  </a:schemeClr>
                </a:solidFill>
              </a:rPr>
              <a:t/>
            </a:r>
            <a:br>
              <a:rPr lang="en-US" sz="3600" dirty="0" smtClean="0">
                <a:solidFill>
                  <a:schemeClr val="accent3">
                    <a:lumMod val="75000"/>
                  </a:schemeClr>
                </a:solidFill>
              </a:rPr>
            </a:br>
            <a:r>
              <a:rPr lang="sr-Latn-BA" sz="3600" b="1" dirty="0" smtClean="0">
                <a:solidFill>
                  <a:schemeClr val="accent3">
                    <a:lumMod val="75000"/>
                  </a:schemeClr>
                </a:solidFill>
              </a:rPr>
              <a:t>(pravna/zakonodavna) u različitim nadležnostima</a:t>
            </a:r>
            <a:r>
              <a:rPr lang="en-US" dirty="0" smtClean="0"/>
              <a:t/>
            </a:r>
            <a:br>
              <a:rPr lang="en-US" dirty="0" smtClean="0"/>
            </a:br>
            <a:endParaRPr lang="en-US" dirty="0"/>
          </a:p>
        </p:txBody>
      </p:sp>
      <p:sp>
        <p:nvSpPr>
          <p:cNvPr id="3" name="Content Placeholder 2"/>
          <p:cNvSpPr>
            <a:spLocks noGrp="1"/>
          </p:cNvSpPr>
          <p:nvPr>
            <p:ph idx="1"/>
          </p:nvPr>
        </p:nvSpPr>
        <p:spPr>
          <a:xfrm>
            <a:off x="467544" y="2564904"/>
            <a:ext cx="8219256" cy="3759696"/>
          </a:xfrm>
        </p:spPr>
        <p:txBody>
          <a:bodyPr/>
          <a:lstStyle/>
          <a:p>
            <a:r>
              <a:rPr lang="en-US" dirty="0" smtClean="0"/>
              <a:t>Mnoge nacionalne, državne i lokalne agencije koriste fer vrijednost kao osnovu vrijednosti u </a:t>
            </a:r>
            <a:r>
              <a:rPr lang="en-US" dirty="0" err="1" smtClean="0"/>
              <a:t>pravnom</a:t>
            </a:r>
            <a:r>
              <a:rPr lang="en-US" dirty="0" smtClean="0"/>
              <a:t> </a:t>
            </a:r>
            <a:r>
              <a:rPr lang="en-US" dirty="0" err="1" smtClean="0"/>
              <a:t>kontekstu</a:t>
            </a:r>
            <a:r>
              <a:rPr lang="sr-Latn-BA" dirty="0" smtClean="0"/>
              <a:t>, definisanu od strane sudova u prethodnim slučajevima</a:t>
            </a:r>
            <a:r>
              <a:rPr lang="en-US" dirty="0" smtClean="0"/>
              <a:t>. </a:t>
            </a:r>
            <a:endParaRPr lang="sr-Latn-BA" dirty="0" smtClean="0"/>
          </a:p>
          <a:p>
            <a:r>
              <a:rPr lang="en-US" dirty="0" err="1" smtClean="0"/>
              <a:t>Definicije</a:t>
            </a:r>
            <a:r>
              <a:rPr lang="en-US" dirty="0" smtClean="0"/>
              <a:t> mogu da značajno variraju i mogu da budu rezultat akcije zakonodavca ili onih uspostavljenih na sudovima u prethodnim slučajevima.</a:t>
            </a:r>
            <a:endParaRPr lang="sr-Latn-BA"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507288" cy="1512168"/>
          </a:xfrm>
        </p:spPr>
        <p:txBody>
          <a:bodyPr>
            <a:noAutofit/>
          </a:bodyPr>
          <a:lstStyle/>
          <a:p>
            <a:pPr algn="ctr"/>
            <a:r>
              <a:rPr lang="sr-Latn-BA" sz="3200" b="1" dirty="0" smtClean="0">
                <a:solidFill>
                  <a:schemeClr val="accent3">
                    <a:lumMod val="75000"/>
                  </a:schemeClr>
                </a:solidFill>
              </a:rPr>
              <a:t>7b. FER VRIJEDNOST</a:t>
            </a:r>
            <a:r>
              <a:rPr lang="en-US" sz="3200" dirty="0" smtClean="0">
                <a:solidFill>
                  <a:schemeClr val="accent3">
                    <a:lumMod val="75000"/>
                  </a:schemeClr>
                </a:solidFill>
              </a:rPr>
              <a:t/>
            </a:r>
            <a:br>
              <a:rPr lang="en-US" sz="3200" dirty="0" smtClean="0">
                <a:solidFill>
                  <a:schemeClr val="accent3">
                    <a:lumMod val="75000"/>
                  </a:schemeClr>
                </a:solidFill>
              </a:rPr>
            </a:br>
            <a:r>
              <a:rPr lang="sr-Latn-BA" sz="3200" b="1" dirty="0" smtClean="0">
                <a:solidFill>
                  <a:schemeClr val="accent3">
                    <a:lumMod val="75000"/>
                  </a:schemeClr>
                </a:solidFill>
              </a:rPr>
              <a:t>(pravna/zakonodavna) u različitim nadležnostima</a:t>
            </a:r>
            <a:endParaRPr lang="en-US" sz="3200" dirty="0">
              <a:solidFill>
                <a:schemeClr val="accent3">
                  <a:lumMod val="75000"/>
                </a:schemeClr>
              </a:solidFill>
            </a:endParaRPr>
          </a:p>
        </p:txBody>
      </p:sp>
      <p:sp>
        <p:nvSpPr>
          <p:cNvPr id="3" name="Content Placeholder 2"/>
          <p:cNvSpPr>
            <a:spLocks noGrp="1"/>
          </p:cNvSpPr>
          <p:nvPr>
            <p:ph idx="1"/>
          </p:nvPr>
        </p:nvSpPr>
        <p:spPr>
          <a:xfrm>
            <a:off x="467544" y="2060848"/>
            <a:ext cx="8219256" cy="4479776"/>
          </a:xfrm>
        </p:spPr>
        <p:txBody>
          <a:bodyPr>
            <a:normAutofit fontScale="92500" lnSpcReduction="10000"/>
          </a:bodyPr>
          <a:lstStyle/>
          <a:p>
            <a:r>
              <a:rPr lang="sr-Latn-BA" b="1" i="1" dirty="0" smtClean="0"/>
              <a:t>U postupku</a:t>
            </a:r>
            <a:r>
              <a:rPr lang="sr-Latn-BA" b="1" dirty="0" smtClean="0"/>
              <a:t> </a:t>
            </a:r>
            <a:r>
              <a:rPr lang="sr-Latn-BA" b="1" i="1" dirty="0" smtClean="0"/>
              <a:t>procjene vrijednosti preduzeća, pod fer vrijednošću</a:t>
            </a:r>
            <a:r>
              <a:rPr lang="sr-Latn-BA" b="1" dirty="0" smtClean="0"/>
              <a:t> </a:t>
            </a:r>
            <a:r>
              <a:rPr lang="sr-Latn-BA" dirty="0" smtClean="0"/>
              <a:t>podrazumijeva se pravno uspostavljena osnova vrijednosti koji se primjenjuje u određenim nadležnostima. </a:t>
            </a:r>
          </a:p>
          <a:p>
            <a:r>
              <a:rPr lang="sr-Latn-BA" dirty="0" smtClean="0"/>
              <a:t>U većini američkih država fer vrijednost je osnova u slučajevima procjene prava nesaglasnih i manjinskih akcionara. </a:t>
            </a:r>
          </a:p>
          <a:p>
            <a:r>
              <a:rPr lang="sr-Latn-BA" dirty="0" smtClean="0"/>
              <a:t>Ovdje bi „fer vrijednost bila vrijednost akcija nesaglasnog akcionara neposredno prije realizacije sporne korporativne odluke kojoj se akcionar protivio, isključujući precjenjivanje ili potcjenjivanje u iščekivanju korporativne akcije osim ako bi isključenje bilo nepravedno“.</a:t>
            </a:r>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704088"/>
            <a:ext cx="8435280" cy="1143000"/>
          </a:xfrm>
        </p:spPr>
        <p:txBody>
          <a:bodyPr>
            <a:noAutofit/>
          </a:bodyPr>
          <a:lstStyle/>
          <a:p>
            <a:pPr algn="ctr"/>
            <a:r>
              <a:rPr lang="sr-Latn-BA" sz="3200" b="1" dirty="0" smtClean="0">
                <a:solidFill>
                  <a:schemeClr val="accent3">
                    <a:lumMod val="75000"/>
                  </a:schemeClr>
                </a:solidFill>
              </a:rPr>
              <a:t>7b. FER VRIJEDNOST</a:t>
            </a:r>
            <a:r>
              <a:rPr lang="en-US" sz="3200" dirty="0" smtClean="0">
                <a:solidFill>
                  <a:schemeClr val="accent3">
                    <a:lumMod val="75000"/>
                  </a:schemeClr>
                </a:solidFill>
              </a:rPr>
              <a:t/>
            </a:r>
            <a:br>
              <a:rPr lang="en-US" sz="3200" dirty="0" smtClean="0">
                <a:solidFill>
                  <a:schemeClr val="accent3">
                    <a:lumMod val="75000"/>
                  </a:schemeClr>
                </a:solidFill>
              </a:rPr>
            </a:br>
            <a:r>
              <a:rPr lang="sr-Latn-BA" sz="3200" b="1" dirty="0" smtClean="0">
                <a:solidFill>
                  <a:schemeClr val="accent3">
                    <a:lumMod val="75000"/>
                  </a:schemeClr>
                </a:solidFill>
              </a:rPr>
              <a:t>(pravna/zakonodavna) u različitim nadležnostima</a:t>
            </a:r>
            <a:endParaRPr lang="en-US" sz="3200" dirty="0">
              <a:solidFill>
                <a:schemeClr val="accent3">
                  <a:lumMod val="75000"/>
                </a:schemeClr>
              </a:solidFill>
            </a:endParaRPr>
          </a:p>
        </p:txBody>
      </p:sp>
      <p:sp>
        <p:nvSpPr>
          <p:cNvPr id="3" name="Content Placeholder 2"/>
          <p:cNvSpPr>
            <a:spLocks noGrp="1"/>
          </p:cNvSpPr>
          <p:nvPr>
            <p:ph idx="1"/>
          </p:nvPr>
        </p:nvSpPr>
        <p:spPr>
          <a:xfrm>
            <a:off x="457200" y="2492896"/>
            <a:ext cx="8229600" cy="3831704"/>
          </a:xfrm>
        </p:spPr>
        <p:txBody>
          <a:bodyPr/>
          <a:lstStyle/>
          <a:p>
            <a:r>
              <a:rPr lang="sr-Latn-BA" sz="2400" dirty="0" smtClean="0"/>
              <a:t>Ne postoji usaglašenost oko interpretacije fer  vrijednosti u kontekstu zakona i sudske prakse, pa se u slučaju parnica zbog nesaglasnosti mora utvrditi koju definiciju fer vrijednosti sud priznaje u konkretnom slučaju.</a:t>
            </a:r>
          </a:p>
          <a:p>
            <a:r>
              <a:rPr lang="sr-Latn-BA" sz="2400" dirty="0" smtClean="0"/>
              <a:t>Recimo, po standardu fer  vrijednosti sudske odluke ne iskazuju diskont na nedostatak utrživosti kod privatnih preduzeća, dok se po standardu fer tržišne vrijednosti ovaj diskont priznaje.</a:t>
            </a: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920880" cy="1152128"/>
          </a:xfrm>
        </p:spPr>
        <p:txBody>
          <a:bodyPr>
            <a:normAutofit fontScale="90000"/>
          </a:bodyPr>
          <a:lstStyle/>
          <a:p>
            <a:pPr algn="ctr"/>
            <a:r>
              <a:rPr lang="sr-Latn-BA" sz="3600" b="1" dirty="0" smtClean="0"/>
              <a:t/>
            </a:r>
            <a:br>
              <a:rPr lang="sr-Latn-BA" sz="3600" b="1" dirty="0" smtClean="0"/>
            </a:br>
            <a:r>
              <a:rPr lang="sr-Latn-BA" sz="3600" b="1" dirty="0" smtClean="0"/>
              <a:t/>
            </a:r>
            <a:br>
              <a:rPr lang="sr-Latn-BA" sz="3600" b="1" dirty="0" smtClean="0"/>
            </a:br>
            <a:r>
              <a:rPr lang="sr-Latn-BA" sz="3600" b="1" dirty="0" smtClean="0"/>
              <a:t/>
            </a:r>
            <a:br>
              <a:rPr lang="sr-Latn-BA" sz="3600" b="1" dirty="0" smtClean="0"/>
            </a:br>
            <a:r>
              <a:rPr lang="sr-Latn-BA" sz="3600" b="1" dirty="0"/>
              <a:t/>
            </a:r>
            <a:br>
              <a:rPr lang="sr-Latn-BA" sz="3600" b="1" dirty="0"/>
            </a:br>
            <a:r>
              <a:rPr lang="sr-Latn-BA" sz="3100" b="1" dirty="0">
                <a:solidFill>
                  <a:schemeClr val="accent3">
                    <a:lumMod val="75000"/>
                  </a:schemeClr>
                </a:solidFill>
              </a:rPr>
              <a:t>8. FER TRŽIŠNA VRIJEDNOST </a:t>
            </a:r>
            <a:r>
              <a:rPr lang="en-US" sz="3100" dirty="0">
                <a:solidFill>
                  <a:schemeClr val="accent3">
                    <a:lumMod val="75000"/>
                  </a:schemeClr>
                </a:solidFill>
              </a:rPr>
              <a:t/>
            </a:r>
            <a:br>
              <a:rPr lang="en-US" sz="3100" dirty="0">
                <a:solidFill>
                  <a:schemeClr val="accent3">
                    <a:lumMod val="75000"/>
                  </a:schemeClr>
                </a:solidFill>
              </a:rPr>
            </a:br>
            <a:r>
              <a:rPr lang="sr-Latn-BA" sz="3100" b="1" dirty="0">
                <a:solidFill>
                  <a:schemeClr val="accent3">
                    <a:lumMod val="75000"/>
                  </a:schemeClr>
                </a:solidFill>
              </a:rPr>
              <a:t>(Služba internih prihoda SAD</a:t>
            </a:r>
            <a:r>
              <a:rPr lang="sr-Latn-BA" sz="3100" b="1" dirty="0" smtClean="0">
                <a:solidFill>
                  <a:schemeClr val="accent3">
                    <a:lumMod val="75000"/>
                  </a:schemeClr>
                </a:solidFill>
              </a:rPr>
              <a:t>) </a:t>
            </a:r>
            <a:endParaRPr lang="en-US" sz="2700" dirty="0">
              <a:solidFill>
                <a:schemeClr val="accent3">
                  <a:lumMod val="75000"/>
                </a:schemeClr>
              </a:solidFill>
            </a:endParaRPr>
          </a:p>
        </p:txBody>
      </p:sp>
      <p:sp>
        <p:nvSpPr>
          <p:cNvPr id="3" name="Content Placeholder 2"/>
          <p:cNvSpPr>
            <a:spLocks noGrp="1"/>
          </p:cNvSpPr>
          <p:nvPr>
            <p:ph idx="1"/>
          </p:nvPr>
        </p:nvSpPr>
        <p:spPr>
          <a:xfrm>
            <a:off x="467544" y="1700808"/>
            <a:ext cx="8219256" cy="4752528"/>
          </a:xfrm>
        </p:spPr>
        <p:txBody>
          <a:bodyPr>
            <a:normAutofit lnSpcReduction="10000"/>
          </a:bodyPr>
          <a:lstStyle/>
          <a:p>
            <a:r>
              <a:rPr lang="sr-Latn-BA" sz="2800" b="1" dirty="0">
                <a:solidFill>
                  <a:schemeClr val="accent3">
                    <a:lumMod val="75000"/>
                  </a:schemeClr>
                </a:solidFill>
              </a:rPr>
              <a:t>O</a:t>
            </a:r>
            <a:r>
              <a:rPr lang="sr-Latn-BA" sz="2800" b="1" dirty="0" smtClean="0">
                <a:solidFill>
                  <a:schemeClr val="accent3">
                    <a:lumMod val="75000"/>
                  </a:schemeClr>
                </a:solidFill>
              </a:rPr>
              <a:t>d </a:t>
            </a:r>
            <a:r>
              <a:rPr lang="sr-Latn-BA" sz="2800" b="1" dirty="0">
                <a:solidFill>
                  <a:schemeClr val="accent3">
                    <a:lumMod val="75000"/>
                  </a:schemeClr>
                </a:solidFill>
              </a:rPr>
              <a:t>2025. nije u </a:t>
            </a:r>
            <a:r>
              <a:rPr lang="sr-Latn-BA" sz="2800" b="1" dirty="0" smtClean="0">
                <a:solidFill>
                  <a:schemeClr val="accent3">
                    <a:lumMod val="75000"/>
                  </a:schemeClr>
                </a:solidFill>
              </a:rPr>
              <a:t>MSV.</a:t>
            </a:r>
            <a:endParaRPr lang="sr-Latn-BA" b="1" dirty="0" smtClean="0"/>
          </a:p>
          <a:p>
            <a:r>
              <a:rPr lang="sr-Latn-BA" b="1" dirty="0" smtClean="0"/>
              <a:t>Fer tržišna vrijednost</a:t>
            </a:r>
            <a:r>
              <a:rPr lang="sr-Latn-BA" dirty="0" smtClean="0"/>
              <a:t> je najšire prihvaćen i priznat koncept vrijednosti od procjenjivača, sudova, mnogih kontrolnih i regulatornih agencija u SAD</a:t>
            </a:r>
            <a:r>
              <a:rPr lang="sr-Latn-CS" dirty="0" smtClean="0"/>
              <a:t> i svijetu</a:t>
            </a:r>
            <a:r>
              <a:rPr lang="sr-Latn-BA" dirty="0" smtClean="0"/>
              <a:t>. </a:t>
            </a:r>
            <a:endParaRPr lang="sr-Latn-CS" b="1" dirty="0" smtClean="0"/>
          </a:p>
          <a:p>
            <a:r>
              <a:rPr lang="sr-Latn-BA" dirty="0" smtClean="0">
                <a:solidFill>
                  <a:srgbClr val="7030A0"/>
                </a:solidFill>
              </a:rPr>
              <a:t>Fer tržišna vrijednost definiše se kao iznos za koji se neko sredstvo može razmijeniti između volјnog kupca i volјnog prodavca </a:t>
            </a:r>
            <a:r>
              <a:rPr lang="en-US" dirty="0" smtClean="0">
                <a:solidFill>
                  <a:srgbClr val="7030A0"/>
                </a:solidFill>
              </a:rPr>
              <a:t>u nezavisnoj transakciji </a:t>
            </a:r>
            <a:r>
              <a:rPr lang="sr-Latn-BA" dirty="0" smtClean="0">
                <a:solidFill>
                  <a:srgbClr val="7030A0"/>
                </a:solidFill>
              </a:rPr>
              <a:t>pri čemu nijedan ne djeluje pod prinudom da kupi ili proda i obojica su razboriti i odgovarajuće obavješteni o relevantnim činjenicama </a:t>
            </a:r>
            <a:r>
              <a:rPr lang="sr-Latn-BA" dirty="0" smtClean="0"/>
              <a:t>(American Society of Appraisers, 2009, p. 27, za svrhe oporezivanja u SAD, Regulacija </a:t>
            </a:r>
            <a:r>
              <a:rPr lang="en-US" dirty="0" smtClean="0"/>
              <a:t>§20.2031-1 </a:t>
            </a:r>
            <a:r>
              <a:rPr lang="sr-Latn-BA" dirty="0" smtClean="0"/>
              <a:t>)</a:t>
            </a:r>
            <a:endParaRPr lang="en-US" dirty="0" smtClean="0"/>
          </a:p>
          <a:p>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540" y="404664"/>
            <a:ext cx="8291264" cy="1008112"/>
          </a:xfrm>
        </p:spPr>
        <p:txBody>
          <a:bodyPr>
            <a:noAutofit/>
          </a:bodyPr>
          <a:lstStyle/>
          <a:p>
            <a:pPr algn="ctr"/>
            <a:r>
              <a:rPr lang="sr-Latn-BA" sz="3200" b="1" dirty="0" smtClean="0">
                <a:solidFill>
                  <a:schemeClr val="accent3">
                    <a:lumMod val="75000"/>
                  </a:schemeClr>
                </a:solidFill>
              </a:rPr>
              <a:t>8b. FER TRŽIŠNA VRIJEDNOST </a:t>
            </a:r>
            <a:r>
              <a:rPr lang="en-US" sz="3200" b="1" dirty="0" smtClean="0">
                <a:solidFill>
                  <a:schemeClr val="accent3">
                    <a:lumMod val="75000"/>
                  </a:schemeClr>
                </a:solidFill>
              </a:rPr>
              <a:t/>
            </a:r>
            <a:br>
              <a:rPr lang="en-US" sz="3200" b="1" dirty="0" smtClean="0">
                <a:solidFill>
                  <a:schemeClr val="accent3">
                    <a:lumMod val="75000"/>
                  </a:schemeClr>
                </a:solidFill>
              </a:rPr>
            </a:br>
            <a:r>
              <a:rPr lang="sr-Latn-BA" sz="3200" b="1" dirty="0" smtClean="0">
                <a:solidFill>
                  <a:schemeClr val="accent3">
                    <a:lumMod val="75000"/>
                  </a:schemeClr>
                </a:solidFill>
              </a:rPr>
              <a:t>(Služba internih prihoda SAD)</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772816"/>
            <a:ext cx="8219256" cy="4752528"/>
          </a:xfrm>
        </p:spPr>
        <p:txBody>
          <a:bodyPr>
            <a:normAutofit/>
          </a:bodyPr>
          <a:lstStyle/>
          <a:p>
            <a:r>
              <a:rPr lang="sr-Latn-BA" sz="2400" dirty="0" smtClean="0"/>
              <a:t>Sadašnja ekonomska definicija fer tržišne vrijednosti američke Fondacije za procjenu vrijednosti glasi: </a:t>
            </a:r>
          </a:p>
          <a:p>
            <a:pPr>
              <a:buNone/>
            </a:pPr>
            <a:r>
              <a:rPr lang="sr-Latn-BA" sz="2400" dirty="0" smtClean="0"/>
              <a:t>	„To je najvjerovatnija cijena po kojoj će imovina iznijeti na konkurentno i otvoreno tržište uz sve uslove neophodne za fer trgovinu, pri čemu se kupac i prodavac ponašaju razborito i obavješteno, pod pretpostavkom da cijena nije izvještačena neprikladnim podsticajima.“ (The Appraisal Foundation, 2014-2015).</a:t>
            </a:r>
            <a:r>
              <a:rPr lang="en-US" sz="2400" dirty="0" smtClean="0"/>
              <a:t> </a:t>
            </a:r>
            <a:endParaRPr lang="sr-Latn-BA" sz="2400" dirty="0" smtClean="0"/>
          </a:p>
          <a:p>
            <a:r>
              <a:rPr lang="sr-Latn-BA" sz="2400" dirty="0" smtClean="0"/>
              <a:t>Najistaknutnija promjena u definiciji u odnosu na definicije tržišne vrijednosti koje su bile široko prihvaćene u ranijim godinama je zamjena pojma </a:t>
            </a:r>
            <a:r>
              <a:rPr lang="sr-Latn-BA" sz="2400" i="1" dirty="0" smtClean="0"/>
              <a:t>najviša cijena</a:t>
            </a:r>
            <a:r>
              <a:rPr lang="sr-Latn-BA" sz="2400" dirty="0" smtClean="0"/>
              <a:t> pojmom </a:t>
            </a:r>
            <a:r>
              <a:rPr lang="sr-Latn-BA" sz="2400" i="1" dirty="0" smtClean="0"/>
              <a:t>najvjerovatnija cijena</a:t>
            </a:r>
            <a:r>
              <a:rPr lang="sr-Latn-BA" sz="2400" dirty="0" smtClean="0"/>
              <a:t>.</a:t>
            </a:r>
            <a:endParaRPr lang="en-US" sz="2400"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BA" sz="3200" b="1" dirty="0" smtClean="0">
                <a:solidFill>
                  <a:schemeClr val="accent3">
                    <a:lumMod val="75000"/>
                  </a:schemeClr>
                </a:solidFill>
              </a:rPr>
              <a:t>2.2. DODATNE OSNOVE VRIJEDNOSTI </a:t>
            </a:r>
            <a:br>
              <a:rPr lang="sr-Latn-BA" sz="3200" b="1" dirty="0" smtClean="0">
                <a:solidFill>
                  <a:schemeClr val="accent3">
                    <a:lumMod val="75000"/>
                  </a:schemeClr>
                </a:solidFill>
              </a:rPr>
            </a:br>
            <a:r>
              <a:rPr lang="sr-Latn-BA" sz="3200" b="1" dirty="0" smtClean="0">
                <a:solidFill>
                  <a:schemeClr val="accent3">
                    <a:lumMod val="75000"/>
                  </a:schemeClr>
                </a:solidFill>
              </a:rPr>
              <a:t>(PORED MSV)</a:t>
            </a:r>
            <a:endParaRPr lang="en-US" sz="3200" dirty="0">
              <a:solidFill>
                <a:schemeClr val="accent3">
                  <a:lumMod val="75000"/>
                </a:schemeClr>
              </a:solidFill>
            </a:endParaRPr>
          </a:p>
        </p:txBody>
      </p:sp>
      <p:sp>
        <p:nvSpPr>
          <p:cNvPr id="3" name="Content Placeholder 2"/>
          <p:cNvSpPr>
            <a:spLocks noGrp="1"/>
          </p:cNvSpPr>
          <p:nvPr>
            <p:ph idx="1"/>
          </p:nvPr>
        </p:nvSpPr>
        <p:spPr>
          <a:xfrm>
            <a:off x="457200" y="2276872"/>
            <a:ext cx="8229600" cy="4047728"/>
          </a:xfrm>
        </p:spPr>
        <p:txBody>
          <a:bodyPr>
            <a:normAutofit/>
          </a:bodyPr>
          <a:lstStyle/>
          <a:p>
            <a:r>
              <a:rPr lang="sr-Latn-BA" sz="2800" dirty="0" smtClean="0"/>
              <a:t>Unutrašnja (fundamentalna, intristična) vrijednost;</a:t>
            </a:r>
          </a:p>
          <a:p>
            <a:r>
              <a:rPr lang="sr-Latn-BA" sz="2800" dirty="0" smtClean="0"/>
              <a:t>Knjigovodstvena vrijednost;</a:t>
            </a:r>
          </a:p>
          <a:p>
            <a:r>
              <a:rPr lang="sr-Latn-BA" sz="2800" dirty="0" smtClean="0"/>
              <a:t>Korigovana knjigovodstvena vrijednost;</a:t>
            </a:r>
          </a:p>
          <a:p>
            <a:r>
              <a:rPr lang="sr-Latn-BA" sz="2800" dirty="0" smtClean="0"/>
              <a:t>Imovinska (reproduktivna)  vrijednost.</a:t>
            </a:r>
            <a:endParaRPr lang="en-US" sz="2800" dirty="0" smtClean="0"/>
          </a:p>
          <a:p>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332656"/>
            <a:ext cx="7859216" cy="792088"/>
          </a:xfrm>
        </p:spPr>
        <p:txBody>
          <a:bodyPr>
            <a:normAutofit/>
          </a:bodyPr>
          <a:lstStyle/>
          <a:p>
            <a:pPr algn="ctr"/>
            <a:r>
              <a:rPr lang="sr-Latn-BA" sz="3200" b="1" dirty="0" smtClean="0">
                <a:solidFill>
                  <a:schemeClr val="accent3">
                    <a:lumMod val="75000"/>
                  </a:schemeClr>
                </a:solidFill>
              </a:rPr>
              <a:t>1. UNUTRAŠNJA VRIJEDNOST</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484784"/>
            <a:ext cx="8424936" cy="4893176"/>
          </a:xfrm>
        </p:spPr>
        <p:txBody>
          <a:bodyPr>
            <a:normAutofit lnSpcReduction="10000"/>
          </a:bodyPr>
          <a:lstStyle/>
          <a:p>
            <a:r>
              <a:rPr lang="sr-Latn-BA" sz="2800" b="1" i="1" dirty="0" smtClean="0"/>
              <a:t>Unutrašnja (fundamentalna, intristična) vrijednost</a:t>
            </a:r>
            <a:r>
              <a:rPr lang="sr-Latn-BA" sz="2800" b="1" dirty="0" smtClean="0"/>
              <a:t> </a:t>
            </a:r>
            <a:r>
              <a:rPr lang="sr-Latn-BA" sz="2800" dirty="0" smtClean="0"/>
              <a:t>predstavlja analitičku procjenu vrijednosti zasnovanu na uočenim karakteristikama investicije, koja nije određena karakteristikama jedinstvenim za bilo kog investitora, već načinom na koji su te uočene karakteristike interpretirane od strane jednog u poređenju sa drugim analitičarom. </a:t>
            </a:r>
          </a:p>
          <a:p>
            <a:r>
              <a:rPr lang="sr-Latn-BA" sz="2800" dirty="0" smtClean="0"/>
              <a:t>Unutrašnja vrijednost akcije predstavlja odgovarajuću cijenu akcije prema mišljenju analitičara hartija od vrijednosti koji je izvršio fundamentalnu analizu aktive i zarađivačke moći preduzeća, te drugih bitnih faktora.</a:t>
            </a:r>
          </a:p>
          <a:p>
            <a:endParaRPr lang="en-US" sz="28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04088"/>
            <a:ext cx="8147248" cy="780696"/>
          </a:xfrm>
        </p:spPr>
        <p:txBody>
          <a:bodyPr>
            <a:normAutofit/>
          </a:bodyPr>
          <a:lstStyle/>
          <a:p>
            <a:pPr algn="ctr"/>
            <a:r>
              <a:rPr lang="sr-Latn-BA" sz="3200" b="1" dirty="0">
                <a:solidFill>
                  <a:srgbClr val="9C007F">
                    <a:lumMod val="75000"/>
                  </a:srgbClr>
                </a:solidFill>
              </a:rPr>
              <a:t>1. MEĐUNARODNI STANDARDI VREDOVANJA</a:t>
            </a:r>
            <a:endParaRPr lang="en-US" sz="3200" dirty="0"/>
          </a:p>
        </p:txBody>
      </p:sp>
      <p:sp>
        <p:nvSpPr>
          <p:cNvPr id="3" name="Content Placeholder 2"/>
          <p:cNvSpPr>
            <a:spLocks noGrp="1"/>
          </p:cNvSpPr>
          <p:nvPr>
            <p:ph idx="1"/>
          </p:nvPr>
        </p:nvSpPr>
        <p:spPr/>
        <p:txBody>
          <a:bodyPr>
            <a:normAutofit fontScale="92500" lnSpcReduction="20000"/>
          </a:bodyPr>
          <a:lstStyle/>
          <a:p>
            <a:r>
              <a:rPr lang="sr-Latn-BA" sz="2800" dirty="0"/>
              <a:t>Međunarodni standardi vrednovanja su standardi za sprovođenje zadataka procjene korišćenjem opšte prihvaćenih koncepata i principa koji promovišu transparentnost i konzistentnost u procjenjivačkoj praksi.</a:t>
            </a:r>
          </a:p>
          <a:p>
            <a:endParaRPr lang="sr-Latn-CS" sz="2800" dirty="0"/>
          </a:p>
          <a:p>
            <a:r>
              <a:rPr lang="sr-Latn-CS" sz="2800" dirty="0"/>
              <a:t>Jedinstveni standardi, s jedne strane, olakšavaju međunarodne transakcije i doprinose rastu međunarodnih tržišta imovine, te s druge strane služe kao smjernice za procjenjivače omogućavajući pouzdanu procjenu i ispunjavanje zahtjeva finansijskog izvještavanja. </a:t>
            </a:r>
            <a:endParaRPr lang="en-US" sz="2800" dirty="0"/>
          </a:p>
          <a:p>
            <a:endParaRPr lang="en-US" dirty="0"/>
          </a:p>
          <a:p>
            <a:endParaRPr lang="en-US" dirty="0"/>
          </a:p>
        </p:txBody>
      </p:sp>
    </p:spTree>
    <p:extLst>
      <p:ext uri="{BB962C8B-B14F-4D97-AF65-F5344CB8AC3E}">
        <p14:creationId xmlns:p14="http://schemas.microsoft.com/office/powerpoint/2010/main" val="24604268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859216" cy="576064"/>
          </a:xfrm>
        </p:spPr>
        <p:txBody>
          <a:bodyPr>
            <a:noAutofit/>
          </a:bodyPr>
          <a:lstStyle/>
          <a:p>
            <a:pPr algn="ctr"/>
            <a:r>
              <a:rPr lang="sr-Latn-BA" sz="3200" b="1" dirty="0" smtClean="0">
                <a:solidFill>
                  <a:schemeClr val="accent3">
                    <a:lumMod val="75000"/>
                  </a:schemeClr>
                </a:solidFill>
              </a:rPr>
              <a:t>1. UNUTRAŠNJA VRIJEDNOST</a:t>
            </a:r>
            <a:endParaRPr lang="en-US" sz="3200" dirty="0"/>
          </a:p>
        </p:txBody>
      </p:sp>
      <p:sp>
        <p:nvSpPr>
          <p:cNvPr id="3" name="Content Placeholder 2"/>
          <p:cNvSpPr>
            <a:spLocks noGrp="1"/>
          </p:cNvSpPr>
          <p:nvPr>
            <p:ph idx="1"/>
          </p:nvPr>
        </p:nvSpPr>
        <p:spPr>
          <a:xfrm>
            <a:off x="611560" y="1340768"/>
            <a:ext cx="7920880" cy="5301208"/>
          </a:xfrm>
        </p:spPr>
        <p:txBody>
          <a:bodyPr>
            <a:noAutofit/>
          </a:bodyPr>
          <a:lstStyle/>
          <a:p>
            <a:r>
              <a:rPr lang="sr-Latn-BA" dirty="0" smtClean="0"/>
              <a:t>Koncept unutrašnje vrijednosti ne može sasvim da se razdvoji od koncepta tržišne vrijednosti. </a:t>
            </a:r>
          </a:p>
          <a:p>
            <a:r>
              <a:rPr lang="sr-Latn-BA" dirty="0" smtClean="0"/>
              <a:t>Razlog ovome su akcije kupaca i prodavaca zasnovane na njihovim specifičnim percepcijama unutrašnje vrijednosti koje vode ka generalno usaglašenoj tržišnoj vrijednosti, a time i konstantnim promjenama tržišne vrijednosti tokom vremena.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864096"/>
          </a:xfrm>
        </p:spPr>
        <p:txBody>
          <a:bodyPr>
            <a:normAutofit/>
          </a:bodyPr>
          <a:lstStyle/>
          <a:p>
            <a:pPr algn="ctr"/>
            <a:r>
              <a:rPr lang="sr-Latn-BA" sz="3200" b="1" dirty="0" smtClean="0">
                <a:solidFill>
                  <a:schemeClr val="accent3">
                    <a:lumMod val="75000"/>
                  </a:schemeClr>
                </a:solidFill>
              </a:rPr>
              <a:t>2. KNJIGOVODSTVENA VRIJEDNOST</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628800"/>
            <a:ext cx="8219256" cy="4695800"/>
          </a:xfrm>
        </p:spPr>
        <p:txBody>
          <a:bodyPr>
            <a:normAutofit/>
          </a:bodyPr>
          <a:lstStyle/>
          <a:p>
            <a:r>
              <a:rPr lang="sr-Latn-BA" sz="2800" b="1" i="1" dirty="0" smtClean="0"/>
              <a:t>Knjigovodstvena vrijednost</a:t>
            </a:r>
            <a:r>
              <a:rPr lang="sr-Latn-BA" sz="2800" dirty="0" smtClean="0"/>
              <a:t> preduzeća je vrijednost kapitala iskazana u bilansu koji je sastavljen na bazi inventarnih podataka, odnosno razlika između aktive umanjene za iznos gubitka u aktivi, s jedne, i obaveza, dugoročnih rezervisanja i pasivnih vremenskih razgraničenja, s druge strane.</a:t>
            </a:r>
          </a:p>
          <a:p>
            <a:r>
              <a:rPr lang="sr-Latn-BA" sz="2800" dirty="0" smtClean="0"/>
              <a:t>Knjigovodstvena vrijednost se u postupku procjene vrijednosti koristi kao osnova od koje treba da se započne postupak .</a:t>
            </a:r>
            <a:endParaRPr lang="en-US"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91264" cy="1298408"/>
          </a:xfrm>
        </p:spPr>
        <p:txBody>
          <a:bodyPr>
            <a:normAutofit/>
          </a:bodyPr>
          <a:lstStyle/>
          <a:p>
            <a:pPr algn="ctr"/>
            <a:r>
              <a:rPr lang="sr-Latn-BA" sz="3200" b="1" dirty="0" smtClean="0">
                <a:solidFill>
                  <a:schemeClr val="accent3">
                    <a:lumMod val="75000"/>
                  </a:schemeClr>
                </a:solidFill>
              </a:rPr>
              <a:t>3. KORIGOVANA KNJIGOVODSTVENA VRIJEDNOST</a:t>
            </a:r>
            <a:endParaRPr lang="en-US" sz="3200" b="1" dirty="0">
              <a:solidFill>
                <a:schemeClr val="accent3">
                  <a:lumMod val="75000"/>
                </a:schemeClr>
              </a:solidFill>
            </a:endParaRPr>
          </a:p>
        </p:txBody>
      </p:sp>
      <p:sp>
        <p:nvSpPr>
          <p:cNvPr id="3" name="Content Placeholder 2"/>
          <p:cNvSpPr>
            <a:spLocks noGrp="1"/>
          </p:cNvSpPr>
          <p:nvPr>
            <p:ph idx="1"/>
          </p:nvPr>
        </p:nvSpPr>
        <p:spPr>
          <a:xfrm>
            <a:off x="457200" y="2132856"/>
            <a:ext cx="8229600" cy="4191744"/>
          </a:xfrm>
        </p:spPr>
        <p:txBody>
          <a:bodyPr>
            <a:normAutofit/>
          </a:bodyPr>
          <a:lstStyle/>
          <a:p>
            <a:r>
              <a:rPr lang="sr-Latn-BA" sz="2800" b="1" i="1" dirty="0" smtClean="0"/>
              <a:t>Korigovana knjigovodstvena vrijednost</a:t>
            </a:r>
            <a:r>
              <a:rPr lang="sr-Latn-BA" sz="2800" b="1" dirty="0" smtClean="0"/>
              <a:t>  </a:t>
            </a:r>
            <a:r>
              <a:rPr lang="sr-Latn-BA" sz="2800" dirty="0" smtClean="0"/>
              <a:t>se utvrđuje ako bilans nija sastavljen u skladu sa MSFI / MRS, isključivanjem materijalnih grešaka iz finansijskog izvještaja. </a:t>
            </a:r>
          </a:p>
          <a:p>
            <a:r>
              <a:rPr lang="sr-Latn-BA" sz="2800" dirty="0" smtClean="0"/>
              <a:t>Korekciju bilansa može da vrši revizor ili sam procjenjivač utvrđujući vrijednost pozicija prema zahtjevima računovodstvenih standarda i propisa.</a:t>
            </a:r>
            <a:endParaRPr lang="en-US"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19256" cy="936104"/>
          </a:xfrm>
        </p:spPr>
        <p:txBody>
          <a:bodyPr>
            <a:normAutofit/>
          </a:bodyPr>
          <a:lstStyle/>
          <a:p>
            <a:pPr algn="ctr"/>
            <a:r>
              <a:rPr lang="sr-Latn-BA" sz="3200" b="1" dirty="0" smtClean="0">
                <a:solidFill>
                  <a:schemeClr val="accent3">
                    <a:lumMod val="75000"/>
                  </a:schemeClr>
                </a:solidFill>
              </a:rPr>
              <a:t>4. IMOVINSKA (REPRODUKTIVNA) VRIJEDNOST</a:t>
            </a:r>
            <a:endParaRPr lang="en-US" sz="3200" b="1" dirty="0">
              <a:solidFill>
                <a:schemeClr val="accent3">
                  <a:lumMod val="75000"/>
                </a:schemeClr>
              </a:solidFill>
            </a:endParaRPr>
          </a:p>
        </p:txBody>
      </p:sp>
      <p:sp>
        <p:nvSpPr>
          <p:cNvPr id="3" name="Content Placeholder 2"/>
          <p:cNvSpPr>
            <a:spLocks noGrp="1"/>
          </p:cNvSpPr>
          <p:nvPr>
            <p:ph idx="1"/>
          </p:nvPr>
        </p:nvSpPr>
        <p:spPr/>
        <p:txBody>
          <a:bodyPr/>
          <a:lstStyle/>
          <a:p>
            <a:r>
              <a:rPr lang="sr-Latn-BA" b="1" i="1" dirty="0" smtClean="0"/>
              <a:t>Imovinska (reproduktivna)  vrijednost </a:t>
            </a:r>
            <a:r>
              <a:rPr lang="sr-Latn-BA" dirty="0" smtClean="0"/>
              <a:t>utvrđuje se iz imovinskog bilansa, odnosno bilansa koji ne sadrži latentne rezerve niti skrivene gubitke</a:t>
            </a:r>
          </a:p>
          <a:p>
            <a:r>
              <a:rPr lang="sr-Latn-BA" dirty="0" smtClean="0"/>
              <a:t>Razlika između tržišne (reproduktivne) vrijednosti aktive i reproduktivne vrijednosti obaveza uvećanih za reproduktivnu vrijednost dugoročnih rezervisanja i pasivnih vremenskih razgraničenja predstavljaće imovinsku (reproduktivnu) vrijednost sopstvenog kapitala odnosno reproduktivnu neto imovinu.</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04664"/>
            <a:ext cx="8003232" cy="648072"/>
          </a:xfrm>
        </p:spPr>
        <p:txBody>
          <a:bodyPr>
            <a:normAutofit/>
          </a:bodyPr>
          <a:lstStyle/>
          <a:p>
            <a:pPr algn="ctr"/>
            <a:r>
              <a:rPr lang="sr-Latn-BA" sz="3200" b="1" dirty="0" smtClean="0">
                <a:solidFill>
                  <a:schemeClr val="accent3">
                    <a:lumMod val="75000"/>
                  </a:schemeClr>
                </a:solidFill>
              </a:rPr>
              <a:t>5. POSLOVNA VRIJEDNOST (GOODWILL)</a:t>
            </a:r>
            <a:endParaRPr lang="en-US" sz="3200" b="1" dirty="0">
              <a:solidFill>
                <a:schemeClr val="accent3">
                  <a:lumMod val="75000"/>
                </a:schemeClr>
              </a:solidFill>
            </a:endParaRPr>
          </a:p>
        </p:txBody>
      </p:sp>
      <p:sp>
        <p:nvSpPr>
          <p:cNvPr id="3" name="Content Placeholder 2"/>
          <p:cNvSpPr>
            <a:spLocks noGrp="1"/>
          </p:cNvSpPr>
          <p:nvPr>
            <p:ph idx="1"/>
          </p:nvPr>
        </p:nvSpPr>
        <p:spPr>
          <a:xfrm>
            <a:off x="539552" y="1556792"/>
            <a:ext cx="8255260" cy="4835007"/>
          </a:xfrm>
        </p:spPr>
        <p:txBody>
          <a:bodyPr>
            <a:normAutofit lnSpcReduction="10000"/>
          </a:bodyPr>
          <a:lstStyle/>
          <a:p>
            <a:r>
              <a:rPr lang="sr-Latn-BA" sz="2800" i="1" dirty="0" smtClean="0"/>
              <a:t>Poslovna vrijednost</a:t>
            </a:r>
            <a:r>
              <a:rPr lang="sr-Latn-BA" sz="2800" dirty="0" smtClean="0"/>
              <a:t> (</a:t>
            </a:r>
            <a:r>
              <a:rPr lang="sr-Latn-BA" sz="2800" i="1" dirty="0" smtClean="0"/>
              <a:t>goodwill</a:t>
            </a:r>
            <a:r>
              <a:rPr lang="sr-Latn-BA" sz="2800" dirty="0" smtClean="0"/>
              <a:t>) predstavlja nematerijalnu imovinu koja nema fizičku odnosno materijalnu supstancu, već zavisi od prava koja posjeduje vlasnik.</a:t>
            </a:r>
          </a:p>
          <a:p>
            <a:r>
              <a:rPr lang="sr-Latn-BA" sz="2800" dirty="0" smtClean="0"/>
              <a:t>Za razliku od nematerijalne imovine, gudvil predstavlja buduće ekonomske koristi koji proističu iz imovine i načina na koji se ista koristi, ali se ne mogu pojedinačno identifikovati i odvojeno priznati.</a:t>
            </a:r>
          </a:p>
          <a:p>
            <a:r>
              <a:rPr lang="sr-Latn-BA" sz="2800" dirty="0" smtClean="0"/>
              <a:t>Eng</a:t>
            </a:r>
            <a:r>
              <a:rPr lang="sr-Latn-BA" sz="2800" i="1" dirty="0" smtClean="0"/>
              <a:t>. goodwill </a:t>
            </a:r>
            <a:r>
              <a:rPr lang="sr-Latn-BA" sz="2800" dirty="0" smtClean="0"/>
              <a:t>– reputacija, brend, dobar glas, naklonost, čuvenost. </a:t>
            </a:r>
            <a:endParaRPr lang="en-US" sz="2800"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864096"/>
          </a:xfrm>
        </p:spPr>
        <p:txBody>
          <a:bodyPr>
            <a:normAutofit/>
          </a:bodyPr>
          <a:lstStyle/>
          <a:p>
            <a:pPr algn="ctr"/>
            <a:r>
              <a:rPr lang="sr-Latn-BA" sz="3200" b="1" dirty="0" smtClean="0">
                <a:solidFill>
                  <a:schemeClr val="accent3">
                    <a:lumMod val="75000"/>
                  </a:schemeClr>
                </a:solidFill>
              </a:rPr>
              <a:t>2.3. PREMISE VRIJEDNOSTI</a:t>
            </a:r>
            <a:endParaRPr lang="en-US" sz="3200" b="1" dirty="0">
              <a:solidFill>
                <a:schemeClr val="accent3">
                  <a:lumMod val="75000"/>
                </a:schemeClr>
              </a:solidFill>
            </a:endParaRPr>
          </a:p>
        </p:txBody>
      </p:sp>
      <p:sp>
        <p:nvSpPr>
          <p:cNvPr id="3" name="Content Placeholder 2"/>
          <p:cNvSpPr>
            <a:spLocks noGrp="1"/>
          </p:cNvSpPr>
          <p:nvPr>
            <p:ph idx="1"/>
          </p:nvPr>
        </p:nvSpPr>
        <p:spPr>
          <a:xfrm>
            <a:off x="323528" y="1268760"/>
            <a:ext cx="8363272" cy="5400600"/>
          </a:xfrm>
        </p:spPr>
        <p:txBody>
          <a:bodyPr>
            <a:normAutofit fontScale="92500" lnSpcReduction="10000"/>
          </a:bodyPr>
          <a:lstStyle/>
          <a:p>
            <a:r>
              <a:rPr lang="sr-Latn-BA" dirty="0" smtClean="0"/>
              <a:t>Sva preduzeća ili udjeli u istima mogu se procijeniti preko svake od sljedeće četiri alternativne premise vrijednosti:</a:t>
            </a:r>
            <a:r>
              <a:rPr lang="sr-Latn-BA" i="1" dirty="0" smtClean="0"/>
              <a:t> </a:t>
            </a:r>
            <a:endParaRPr lang="en-US" dirty="0" smtClean="0"/>
          </a:p>
          <a:p>
            <a:pPr lvl="0"/>
            <a:r>
              <a:rPr lang="sr-Latn-BA" b="1" i="1" dirty="0" smtClean="0"/>
              <a:t>Vrijednost kontinuiranog poslovanja ili uspješnosti preduzeća</a:t>
            </a:r>
            <a:r>
              <a:rPr lang="sr-Latn-BA" b="1" dirty="0" smtClean="0"/>
              <a:t> </a:t>
            </a:r>
            <a:r>
              <a:rPr lang="sr-Latn-BA" dirty="0" smtClean="0"/>
              <a:t>(going-concern) je više pretpostavka o stanju preduzeća i njegovom poslovanju, nego standardna vrijednost. </a:t>
            </a:r>
            <a:endParaRPr lang="en-US" dirty="0" smtClean="0"/>
          </a:p>
          <a:p>
            <a:pPr lvl="0"/>
            <a:r>
              <a:rPr lang="sr-Latn-BA" b="1" i="1" dirty="0" smtClean="0"/>
              <a:t>Vrijednost kao zbir aktive</a:t>
            </a:r>
            <a:r>
              <a:rPr lang="sr-Latn-BA" b="1" dirty="0" smtClean="0"/>
              <a:t> </a:t>
            </a:r>
            <a:r>
              <a:rPr lang="sr-Latn-BA" dirty="0" smtClean="0"/>
              <a:t>je trenutna vrijednost skupa svih dijelova aktive, ali ne u tekućoj upotrebi za stvaranje prihoda i ne kao preduzeće koje posluje po going-concern principu. </a:t>
            </a:r>
            <a:endParaRPr lang="en-US" dirty="0" smtClean="0"/>
          </a:p>
          <a:p>
            <a:pPr lvl="0"/>
            <a:r>
              <a:rPr lang="sr-Latn-BA" b="1" i="1" dirty="0" smtClean="0"/>
              <a:t>Vrijednost redovnog rasporeda</a:t>
            </a:r>
            <a:r>
              <a:rPr lang="sr-Latn-BA" b="1" dirty="0" smtClean="0"/>
              <a:t> </a:t>
            </a:r>
            <a:r>
              <a:rPr lang="sr-Latn-BA" dirty="0" smtClean="0"/>
              <a:t>je vrijednost koja se postiže u razmjeni dio po dio (ne kao zbir aktive).</a:t>
            </a:r>
            <a:endParaRPr lang="en-US" dirty="0" smtClean="0"/>
          </a:p>
          <a:p>
            <a:r>
              <a:rPr lang="sr-Latn-BA" b="1" i="1" dirty="0" smtClean="0"/>
              <a:t>Likvidaciona vrijednost</a:t>
            </a:r>
            <a:r>
              <a:rPr lang="sr-Latn-BA" b="1" dirty="0" smtClean="0"/>
              <a:t> </a:t>
            </a:r>
            <a:r>
              <a:rPr lang="sr-Latn-BA" dirty="0" smtClean="0"/>
              <a:t>može da se zasniva na redovnoj likvidaciji (po tržišnim cijenama) ili na prinudnoj likvidaciji (po cijenama manjim od tržišnih).</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147248" cy="780696"/>
          </a:xfrm>
        </p:spPr>
        <p:txBody>
          <a:bodyPr>
            <a:normAutofit/>
          </a:bodyPr>
          <a:lstStyle/>
          <a:p>
            <a:pPr algn="ctr"/>
            <a:r>
              <a:rPr lang="sr-Latn-BA" sz="3200" b="1" dirty="0">
                <a:solidFill>
                  <a:schemeClr val="accent3">
                    <a:lumMod val="75000"/>
                  </a:schemeClr>
                </a:solidFill>
              </a:rPr>
              <a:t>2.3. PREMISE VRIJEDNOSTI</a:t>
            </a:r>
            <a:endParaRPr lang="en-US" sz="3200" b="1" dirty="0">
              <a:solidFill>
                <a:schemeClr val="accent3">
                  <a:lumMod val="75000"/>
                </a:schemeClr>
              </a:solidFill>
            </a:endParaRPr>
          </a:p>
        </p:txBody>
      </p:sp>
      <p:sp>
        <p:nvSpPr>
          <p:cNvPr id="3" name="Content Placeholder 2"/>
          <p:cNvSpPr>
            <a:spLocks noGrp="1"/>
          </p:cNvSpPr>
          <p:nvPr>
            <p:ph idx="1"/>
          </p:nvPr>
        </p:nvSpPr>
        <p:spPr>
          <a:xfrm>
            <a:off x="395536" y="1628800"/>
            <a:ext cx="8291264" cy="4896544"/>
          </a:xfrm>
        </p:spPr>
        <p:txBody>
          <a:bodyPr>
            <a:normAutofit fontScale="92500"/>
          </a:bodyPr>
          <a:lstStyle/>
          <a:p>
            <a:r>
              <a:rPr lang="sr-Latn-BA" dirty="0" smtClean="0"/>
              <a:t>Premisa vrijednosti ili pretpostavljena upotreba opisuje okolnosti načina na koji se sredstvo ili obaveza koristi.</a:t>
            </a:r>
          </a:p>
          <a:p>
            <a:r>
              <a:rPr lang="sr-Latn-BA" dirty="0" smtClean="0"/>
              <a:t>Različite osnove vrijednosti mogu da zahtijevaju određenu premisu vrijednosti ili da dozvole razmatranje više premisa vrijednosti. </a:t>
            </a:r>
          </a:p>
          <a:p>
            <a:r>
              <a:rPr lang="sr-Latn-BA" dirty="0" smtClean="0"/>
              <a:t>MSV daju nekoliko premisa vrijednosti:</a:t>
            </a:r>
            <a:endParaRPr lang="en-US" dirty="0" smtClean="0"/>
          </a:p>
          <a:p>
            <a:r>
              <a:rPr lang="sr-Latn-BA" b="1" dirty="0" smtClean="0"/>
              <a:t>Najveća i najbolja upotreba</a:t>
            </a:r>
            <a:r>
              <a:rPr lang="sr-Latn-BA" dirty="0" smtClean="0"/>
              <a:t> iz perspektive učesnika, jeste ona koja će imati za rezultat najveću vrijednost sredstva.</a:t>
            </a:r>
          </a:p>
          <a:p>
            <a:r>
              <a:rPr lang="sr-Latn-BA" b="1" dirty="0" smtClean="0"/>
              <a:t>Tekuća upotreba /postojeća upotreba </a:t>
            </a:r>
            <a:r>
              <a:rPr lang="sr-Latn-BA" dirty="0" smtClean="0"/>
              <a:t>je tekući način na koji se neko sredstvo, obaveza ili grupa sredstava i/ili obaveza koristi. Tekuća upotreba može biti, ali ne nužno, i najveća i najbolja upotreba.</a:t>
            </a:r>
            <a:endParaRPr lang="en-US" dirty="0" smtClean="0"/>
          </a:p>
          <a:p>
            <a:pPr>
              <a:buNone/>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291264" cy="936104"/>
          </a:xfrm>
        </p:spPr>
        <p:txBody>
          <a:bodyPr>
            <a:normAutofit/>
          </a:bodyPr>
          <a:lstStyle/>
          <a:p>
            <a:pPr algn="ctr"/>
            <a:r>
              <a:rPr lang="sr-Latn-BA" sz="3200" b="1" dirty="0">
                <a:solidFill>
                  <a:schemeClr val="accent3">
                    <a:lumMod val="75000"/>
                  </a:schemeClr>
                </a:solidFill>
              </a:rPr>
              <a:t>2.3. PREMISE VRIJEDNOSTI</a:t>
            </a:r>
            <a:endParaRPr lang="en-US" sz="3200" dirty="0"/>
          </a:p>
        </p:txBody>
      </p:sp>
      <p:sp>
        <p:nvSpPr>
          <p:cNvPr id="3" name="Content Placeholder 2"/>
          <p:cNvSpPr>
            <a:spLocks noGrp="1"/>
          </p:cNvSpPr>
          <p:nvPr>
            <p:ph idx="1"/>
          </p:nvPr>
        </p:nvSpPr>
        <p:spPr>
          <a:xfrm>
            <a:off x="467544" y="1844824"/>
            <a:ext cx="8219256" cy="4479776"/>
          </a:xfrm>
        </p:spPr>
        <p:txBody>
          <a:bodyPr/>
          <a:lstStyle/>
          <a:p>
            <a:r>
              <a:rPr lang="sr-Latn-BA" sz="2400" b="1" dirty="0" smtClean="0"/>
              <a:t>Redovna likvidacija. </a:t>
            </a:r>
            <a:r>
              <a:rPr lang="sr-Latn-BA" sz="2400" dirty="0" smtClean="0"/>
              <a:t>Redovna likvidacija opisuje vrijednost grupe sredstava koja bi mogla biti realizovana u likvidacionoj prodaji, uz razuman period vremena da se pronađe kupac (ili kupci), sa prodavačem koji je prinuđen da proda na </a:t>
            </a:r>
            <a:r>
              <a:rPr lang="sr-Latn-BA" sz="2400" i="1" dirty="0" smtClean="0"/>
              <a:t>'kako-jeste i gdje-jeste'</a:t>
            </a:r>
            <a:r>
              <a:rPr lang="sr-Latn-BA" sz="2400" dirty="0" smtClean="0"/>
              <a:t> osnovi.</a:t>
            </a:r>
            <a:endParaRPr lang="en-US" sz="2400" dirty="0" smtClean="0"/>
          </a:p>
          <a:p>
            <a:r>
              <a:rPr lang="sr-Latn-BA" sz="2400" b="1" dirty="0" smtClean="0"/>
              <a:t>Prinudna prodaja. </a:t>
            </a:r>
            <a:r>
              <a:rPr lang="sr-Latn-BA" sz="2400" dirty="0" smtClean="0"/>
              <a:t>Termin „prinudna prodaja“ se često koristi u okolnostima kada je prodavač pod prinudom da proda i, posljedično, odgovarajući period oglašavanja nije moguć, te kupci možda neće biti u stanju da preduzmu odgovarajuće akcije s dužnom pažnjom.</a:t>
            </a:r>
            <a:endParaRPr lang="en-US" sz="2400"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792088"/>
          </a:xfrm>
        </p:spPr>
        <p:txBody>
          <a:bodyPr>
            <a:normAutofit/>
          </a:bodyPr>
          <a:lstStyle/>
          <a:p>
            <a:pPr algn="ctr"/>
            <a:r>
              <a:rPr lang="sr-Latn-BA" sz="3200" b="1" dirty="0" smtClean="0">
                <a:solidFill>
                  <a:schemeClr val="accent3">
                    <a:lumMod val="75000"/>
                  </a:schemeClr>
                </a:solidFill>
              </a:rPr>
              <a:t>Najbolja i najveća upotreba</a:t>
            </a:r>
            <a:endParaRPr lang="en-US" sz="3200" dirty="0"/>
          </a:p>
        </p:txBody>
      </p:sp>
      <p:sp>
        <p:nvSpPr>
          <p:cNvPr id="3" name="Content Placeholder 2"/>
          <p:cNvSpPr>
            <a:spLocks noGrp="1"/>
          </p:cNvSpPr>
          <p:nvPr>
            <p:ph idx="1"/>
          </p:nvPr>
        </p:nvSpPr>
        <p:spPr>
          <a:xfrm>
            <a:off x="457200" y="1268760"/>
            <a:ext cx="8363272" cy="5328592"/>
          </a:xfrm>
        </p:spPr>
        <p:txBody>
          <a:bodyPr>
            <a:normAutofit fontScale="92500" lnSpcReduction="20000"/>
          </a:bodyPr>
          <a:lstStyle/>
          <a:p>
            <a:r>
              <a:rPr lang="sr-Latn-BA" dirty="0" smtClean="0"/>
              <a:t>Najveća i najbolja upotreba je upotreba koja će proizvesti najveću vrijednost sredstva.</a:t>
            </a:r>
          </a:p>
          <a:p>
            <a:r>
              <a:rPr lang="sr-Latn-BA" dirty="0" smtClean="0"/>
              <a:t>Praktična  primjena koncepta najveće i najbolje upotrebe  provodi se kroz 4 testa, gdje najveća i najbolja upotreba mora biti:</a:t>
            </a:r>
          </a:p>
          <a:p>
            <a:r>
              <a:rPr lang="sr-Latn-BA" dirty="0" smtClean="0"/>
              <a:t> </a:t>
            </a:r>
            <a:r>
              <a:rPr lang="sr-Latn-BA" b="1" dirty="0" smtClean="0"/>
              <a:t>fizički moguća</a:t>
            </a:r>
            <a:r>
              <a:rPr lang="sr-Latn-BA" dirty="0" smtClean="0"/>
              <a:t> (gdje je primljenljiva);</a:t>
            </a:r>
          </a:p>
          <a:p>
            <a:r>
              <a:rPr lang="sr-Latn-BA" b="1" dirty="0" smtClean="0"/>
              <a:t>finansijski izvodljiva</a:t>
            </a:r>
            <a:r>
              <a:rPr lang="sr-Latn-BA" dirty="0" smtClean="0"/>
              <a:t>;</a:t>
            </a:r>
          </a:p>
          <a:p>
            <a:r>
              <a:rPr lang="sr-Latn-BA" b="1" dirty="0" smtClean="0"/>
              <a:t>zakonski dozvoljena </a:t>
            </a:r>
            <a:r>
              <a:rPr lang="sr-Latn-BA" dirty="0" smtClean="0"/>
              <a:t>i </a:t>
            </a:r>
          </a:p>
          <a:p>
            <a:r>
              <a:rPr lang="sr-Latn-BA" b="1" dirty="0" smtClean="0"/>
              <a:t>imati za rezultat najveću vrijednost</a:t>
            </a:r>
            <a:r>
              <a:rPr lang="sr-Latn-BA" dirty="0" smtClean="0"/>
              <a:t>. </a:t>
            </a:r>
          </a:p>
          <a:p>
            <a:r>
              <a:rPr lang="sr-Latn-BA" dirty="0" smtClean="0"/>
              <a:t>Najveća i najbolja upotreba za sredstvo  može biti tekuća ili postojeća upotreba kada se ona koristi na optimalan način. </a:t>
            </a:r>
          </a:p>
          <a:p>
            <a:r>
              <a:rPr lang="sr-Latn-BA" dirty="0" smtClean="0"/>
              <a:t>Koncept  najveće i najbolje upotrebe najčešće se primjenjuje na nefinansijska sredstva , a dominantnu  primjenu ima kod procjene tržišne vrijednosti nekretnina odnosno procjene vrijednosti zemljišta.</a:t>
            </a:r>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72816"/>
            <a:ext cx="7478216" cy="1143000"/>
          </a:xfrm>
        </p:spPr>
        <p:txBody>
          <a:bodyPr>
            <a:normAutofit/>
          </a:bodyPr>
          <a:lstStyle/>
          <a:p>
            <a:pPr algn="ctr"/>
            <a:r>
              <a:rPr lang="sr-Latn-BA" sz="4000" b="1" dirty="0" smtClean="0">
                <a:solidFill>
                  <a:schemeClr val="accent3">
                    <a:lumMod val="75000"/>
                  </a:schemeClr>
                </a:solidFill>
              </a:rPr>
              <a:t>Hvala na pažnji!</a:t>
            </a:r>
            <a:endParaRPr lang="en-US" sz="4000" b="1" dirty="0">
              <a:solidFill>
                <a:schemeClr val="accent3">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704088"/>
            <a:ext cx="8003232" cy="708688"/>
          </a:xfrm>
        </p:spPr>
        <p:txBody>
          <a:bodyPr/>
          <a:lstStyle/>
          <a:p>
            <a:pPr algn="ctr"/>
            <a:r>
              <a:rPr lang="sr-Latn-BA" sz="3200" b="1" dirty="0">
                <a:solidFill>
                  <a:srgbClr val="9C007F">
                    <a:lumMod val="75000"/>
                  </a:srgbClr>
                </a:solidFill>
              </a:rPr>
              <a:t>1. MEĐUNARODNI STANDARDI VREDOVANJA</a:t>
            </a:r>
            <a:endParaRPr lang="en-US" dirty="0"/>
          </a:p>
        </p:txBody>
      </p:sp>
      <p:sp>
        <p:nvSpPr>
          <p:cNvPr id="3" name="Content Placeholder 2"/>
          <p:cNvSpPr>
            <a:spLocks noGrp="1"/>
          </p:cNvSpPr>
          <p:nvPr>
            <p:ph idx="1"/>
          </p:nvPr>
        </p:nvSpPr>
        <p:spPr/>
        <p:txBody>
          <a:bodyPr/>
          <a:lstStyle/>
          <a:p>
            <a:pPr lvl="0">
              <a:buClr>
                <a:srgbClr val="9C007F"/>
              </a:buClr>
            </a:pPr>
            <a:r>
              <a:rPr lang="sr-Latn-BA" sz="2800" dirty="0">
                <a:solidFill>
                  <a:prstClr val="black"/>
                </a:solidFill>
              </a:rPr>
              <a:t>Efektivni datum početka primjene novih MSV je </a:t>
            </a:r>
            <a:r>
              <a:rPr lang="sr-Latn-BA" sz="2800" dirty="0" smtClean="0">
                <a:solidFill>
                  <a:prstClr val="black"/>
                </a:solidFill>
              </a:rPr>
              <a:t>31.01.202</a:t>
            </a:r>
            <a:r>
              <a:rPr lang="en-US" sz="2800" dirty="0" smtClean="0">
                <a:solidFill>
                  <a:prstClr val="black"/>
                </a:solidFill>
              </a:rPr>
              <a:t>5</a:t>
            </a:r>
            <a:r>
              <a:rPr lang="sr-Latn-BA" sz="2800" dirty="0" smtClean="0">
                <a:solidFill>
                  <a:prstClr val="black"/>
                </a:solidFill>
              </a:rPr>
              <a:t>. </a:t>
            </a:r>
            <a:r>
              <a:rPr lang="sr-Latn-BA" sz="2800" dirty="0">
                <a:solidFill>
                  <a:prstClr val="black"/>
                </a:solidFill>
              </a:rPr>
              <a:t>godine. </a:t>
            </a:r>
          </a:p>
          <a:p>
            <a:pPr lvl="0">
              <a:buClr>
                <a:srgbClr val="9C007F"/>
              </a:buClr>
            </a:pPr>
            <a:r>
              <a:rPr lang="sr-Latn-BA" sz="2800" dirty="0">
                <a:solidFill>
                  <a:prstClr val="black"/>
                </a:solidFill>
              </a:rPr>
              <a:t>Odbor za međunarodne standarde vrednovanja namjerava da i dalje kontinuirano revidira MSV i ažurira ili pojašnjava standarde da bi se odgovorilo na potrebe stejkholdera i tržišta</a:t>
            </a:r>
            <a:endParaRPr lang="en-US" dirty="0"/>
          </a:p>
        </p:txBody>
      </p:sp>
    </p:spTree>
    <p:extLst>
      <p:ext uri="{BB962C8B-B14F-4D97-AF65-F5344CB8AC3E}">
        <p14:creationId xmlns:p14="http://schemas.microsoft.com/office/powerpoint/2010/main" val="2865452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rmAutofit fontScale="90000"/>
          </a:bodyPr>
          <a:lstStyle/>
          <a:p>
            <a:pPr algn="ctr"/>
            <a:r>
              <a:rPr lang="sr-Latn-BA" sz="3200" b="1" dirty="0">
                <a:solidFill>
                  <a:srgbClr val="9C007F">
                    <a:lumMod val="75000"/>
                  </a:srgbClr>
                </a:solidFill>
              </a:rPr>
              <a:t>1. MEĐUNARODNI STANDARDI </a:t>
            </a:r>
            <a:r>
              <a:rPr lang="sr-Latn-BA" sz="3200" b="1" dirty="0" smtClean="0">
                <a:solidFill>
                  <a:srgbClr val="9C007F">
                    <a:lumMod val="75000"/>
                  </a:srgbClr>
                </a:solidFill>
              </a:rPr>
              <a:t>VREDOVANJA 2025</a:t>
            </a:r>
            <a:endParaRPr lang="en-US" dirty="0"/>
          </a:p>
        </p:txBody>
      </p:sp>
      <p:sp>
        <p:nvSpPr>
          <p:cNvPr id="3" name="Content Placeholder 2"/>
          <p:cNvSpPr>
            <a:spLocks noGrp="1"/>
          </p:cNvSpPr>
          <p:nvPr>
            <p:ph idx="1"/>
          </p:nvPr>
        </p:nvSpPr>
        <p:spPr>
          <a:xfrm>
            <a:off x="457200" y="1412776"/>
            <a:ext cx="8229600" cy="4911824"/>
          </a:xfrm>
        </p:spPr>
        <p:txBody>
          <a:bodyPr>
            <a:normAutofit fontScale="55000" lnSpcReduction="20000"/>
          </a:bodyPr>
          <a:lstStyle/>
          <a:p>
            <a:pPr>
              <a:buNone/>
            </a:pPr>
            <a:r>
              <a:rPr lang="sr-Latn-BA" b="1" dirty="0"/>
              <a:t>SADRŽAJ</a:t>
            </a:r>
            <a:endParaRPr lang="en-US" i="1" dirty="0"/>
          </a:p>
          <a:p>
            <a:r>
              <a:rPr lang="sr-Latn-BA" dirty="0"/>
              <a:t>Uvod</a:t>
            </a:r>
            <a:endParaRPr lang="en-US" dirty="0"/>
          </a:p>
          <a:p>
            <a:r>
              <a:rPr lang="sr-Latn-BA" dirty="0"/>
              <a:t>Riječnik</a:t>
            </a:r>
            <a:endParaRPr lang="en-US" dirty="0"/>
          </a:p>
          <a:p>
            <a:r>
              <a:rPr lang="sr-Latn-BA" b="1" dirty="0" smtClean="0"/>
              <a:t>OPŠTI STANDARDI</a:t>
            </a:r>
            <a:endParaRPr lang="en-US" b="1" dirty="0" smtClean="0"/>
          </a:p>
          <a:p>
            <a:r>
              <a:rPr lang="en-US" dirty="0" err="1" smtClean="0"/>
              <a:t>MSV</a:t>
            </a:r>
            <a:r>
              <a:rPr lang="en-US" dirty="0" smtClean="0"/>
              <a:t> 100 </a:t>
            </a:r>
            <a:r>
              <a:rPr lang="en-US" dirty="0" err="1" smtClean="0"/>
              <a:t>Okvir</a:t>
            </a:r>
            <a:r>
              <a:rPr lang="en-US" dirty="0" smtClean="0"/>
              <a:t> </a:t>
            </a:r>
            <a:r>
              <a:rPr lang="en-US" dirty="0" err="1" smtClean="0"/>
              <a:t>vrednovanja</a:t>
            </a:r>
            <a:endParaRPr lang="en-US" dirty="0"/>
          </a:p>
          <a:p>
            <a:r>
              <a:rPr lang="sr-Latn-BA" dirty="0"/>
              <a:t>MSV 101 Područje rada</a:t>
            </a:r>
            <a:endParaRPr lang="en-US" dirty="0"/>
          </a:p>
          <a:p>
            <a:r>
              <a:rPr lang="sr-Latn-BA" dirty="0"/>
              <a:t>MSV 102 </a:t>
            </a:r>
            <a:r>
              <a:rPr lang="en-US" dirty="0" err="1" smtClean="0"/>
              <a:t>Osnove</a:t>
            </a:r>
            <a:r>
              <a:rPr lang="en-US" dirty="0" smtClean="0"/>
              <a:t> </a:t>
            </a:r>
            <a:r>
              <a:rPr lang="en-US" dirty="0" err="1" smtClean="0"/>
              <a:t>vrijednosti</a:t>
            </a:r>
            <a:endParaRPr lang="en-US" dirty="0" smtClean="0"/>
          </a:p>
          <a:p>
            <a:r>
              <a:rPr lang="sr-Latn-BA" dirty="0" smtClean="0"/>
              <a:t>MSV </a:t>
            </a:r>
            <a:r>
              <a:rPr lang="sr-Latn-BA" dirty="0"/>
              <a:t>103 </a:t>
            </a:r>
            <a:r>
              <a:rPr lang="en-US" dirty="0" err="1" smtClean="0"/>
              <a:t>Pristupi</a:t>
            </a:r>
            <a:r>
              <a:rPr lang="en-US" dirty="0" smtClean="0"/>
              <a:t> </a:t>
            </a:r>
            <a:r>
              <a:rPr lang="en-US" dirty="0" err="1" smtClean="0"/>
              <a:t>procjene</a:t>
            </a:r>
            <a:endParaRPr lang="en-US" dirty="0"/>
          </a:p>
          <a:p>
            <a:r>
              <a:rPr lang="sr-Latn-BA" dirty="0"/>
              <a:t>MSV </a:t>
            </a:r>
            <a:r>
              <a:rPr lang="sr-Latn-BA" dirty="0" smtClean="0"/>
              <a:t>104</a:t>
            </a:r>
            <a:r>
              <a:rPr lang="en-US" dirty="0" smtClean="0"/>
              <a:t> </a:t>
            </a:r>
            <a:r>
              <a:rPr lang="en-US" dirty="0" err="1" smtClean="0"/>
              <a:t>Podaci</a:t>
            </a:r>
            <a:r>
              <a:rPr lang="en-US" dirty="0" smtClean="0"/>
              <a:t> </a:t>
            </a:r>
            <a:r>
              <a:rPr lang="en-US" dirty="0" err="1" smtClean="0"/>
              <a:t>i</a:t>
            </a:r>
            <a:r>
              <a:rPr lang="en-US" dirty="0" smtClean="0"/>
              <a:t> </a:t>
            </a:r>
            <a:r>
              <a:rPr lang="en-US" dirty="0" err="1" smtClean="0"/>
              <a:t>inputi</a:t>
            </a:r>
            <a:endParaRPr lang="en-US" dirty="0"/>
          </a:p>
          <a:p>
            <a:r>
              <a:rPr lang="sr-Latn-BA" dirty="0"/>
              <a:t>MSV 105 </a:t>
            </a:r>
            <a:r>
              <a:rPr lang="en-US" dirty="0" err="1" smtClean="0"/>
              <a:t>Modeli</a:t>
            </a:r>
            <a:r>
              <a:rPr lang="en-US" dirty="0" smtClean="0"/>
              <a:t> </a:t>
            </a:r>
            <a:r>
              <a:rPr lang="en-US" dirty="0" err="1" smtClean="0"/>
              <a:t>vrednovanja</a:t>
            </a:r>
            <a:r>
              <a:rPr lang="en-US" dirty="0" smtClean="0"/>
              <a:t> </a:t>
            </a:r>
          </a:p>
          <a:p>
            <a:r>
              <a:rPr lang="en-US" dirty="0" err="1" smtClean="0"/>
              <a:t>MSV</a:t>
            </a:r>
            <a:r>
              <a:rPr lang="en-US" dirty="0" smtClean="0"/>
              <a:t> 106 </a:t>
            </a:r>
            <a:r>
              <a:rPr lang="en-US" dirty="0" err="1" smtClean="0"/>
              <a:t>Dokumentacija</a:t>
            </a:r>
            <a:r>
              <a:rPr lang="en-US" dirty="0" smtClean="0"/>
              <a:t> </a:t>
            </a:r>
            <a:r>
              <a:rPr lang="en-US" dirty="0" err="1" smtClean="0"/>
              <a:t>i</a:t>
            </a:r>
            <a:r>
              <a:rPr lang="sr-Latn-BA" dirty="0" smtClean="0"/>
              <a:t>zvještavanje</a:t>
            </a:r>
            <a:endParaRPr lang="en-US" dirty="0" smtClean="0"/>
          </a:p>
          <a:p>
            <a:endParaRPr lang="en-US" b="1" dirty="0"/>
          </a:p>
          <a:p>
            <a:r>
              <a:rPr lang="sr-Latn-BA" b="1" dirty="0" smtClean="0"/>
              <a:t>STANDARDI </a:t>
            </a:r>
            <a:r>
              <a:rPr lang="sr-Latn-BA" b="1" dirty="0"/>
              <a:t>AKTIVE</a:t>
            </a:r>
            <a:endParaRPr lang="en-US" dirty="0"/>
          </a:p>
          <a:p>
            <a:r>
              <a:rPr lang="sr-Latn-BA" dirty="0"/>
              <a:t>MSV 200 Poslovanje i poslovni interesi</a:t>
            </a:r>
            <a:endParaRPr lang="en-US" dirty="0"/>
          </a:p>
          <a:p>
            <a:r>
              <a:rPr lang="sr-Latn-BA" dirty="0"/>
              <a:t>MSV 210 Nematerijalna </a:t>
            </a:r>
            <a:r>
              <a:rPr lang="sr-Latn-BA" dirty="0" smtClean="0"/>
              <a:t>imovina</a:t>
            </a:r>
          </a:p>
          <a:p>
            <a:r>
              <a:rPr lang="sr-Latn-BA" dirty="0" smtClean="0"/>
              <a:t>MSV 220 Nefinansijske obaveze</a:t>
            </a:r>
          </a:p>
          <a:p>
            <a:r>
              <a:rPr lang="sr-Latn-BA" dirty="0" smtClean="0"/>
              <a:t>MSV 230 Zalihe</a:t>
            </a:r>
            <a:endParaRPr lang="en-US" dirty="0"/>
          </a:p>
          <a:p>
            <a:r>
              <a:rPr lang="sr-Latn-BA" dirty="0"/>
              <a:t>MSV 300 </a:t>
            </a:r>
            <a:r>
              <a:rPr lang="sr-Latn-BA" dirty="0" smtClean="0"/>
              <a:t>Postojenja,  oprema i infrastruktura</a:t>
            </a:r>
            <a:endParaRPr lang="en-US" dirty="0"/>
          </a:p>
          <a:p>
            <a:r>
              <a:rPr lang="sr-Latn-BA" dirty="0"/>
              <a:t>MSV 400 Interesi vezani s nekretninama</a:t>
            </a:r>
            <a:endParaRPr lang="en-US" dirty="0"/>
          </a:p>
          <a:p>
            <a:r>
              <a:rPr lang="sr-Latn-BA" dirty="0"/>
              <a:t>MSV 410 Razvojna imovina</a:t>
            </a:r>
            <a:endParaRPr lang="en-US" dirty="0"/>
          </a:p>
          <a:p>
            <a:r>
              <a:rPr lang="sr-Latn-BA" dirty="0"/>
              <a:t>MSV 500 Finansijski </a:t>
            </a:r>
            <a:r>
              <a:rPr lang="sr-Latn-BA" dirty="0" smtClean="0"/>
              <a:t>instrumenti</a:t>
            </a:r>
            <a:endParaRPr lang="en-US" dirty="0"/>
          </a:p>
        </p:txBody>
      </p:sp>
    </p:spTree>
    <p:extLst>
      <p:ext uri="{BB962C8B-B14F-4D97-AF65-F5344CB8AC3E}">
        <p14:creationId xmlns:p14="http://schemas.microsoft.com/office/powerpoint/2010/main" val="349487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32656"/>
            <a:ext cx="8229600" cy="1143000"/>
          </a:xfrm>
        </p:spPr>
        <p:txBody>
          <a:bodyPr>
            <a:normAutofit/>
          </a:bodyPr>
          <a:lstStyle/>
          <a:p>
            <a:r>
              <a:rPr lang="sr-Latn-BA" sz="3200" b="1" dirty="0">
                <a:solidFill>
                  <a:srgbClr val="9C007F">
                    <a:lumMod val="75000"/>
                  </a:srgbClr>
                </a:solidFill>
              </a:rPr>
              <a:t>Opšti standardi </a:t>
            </a:r>
            <a:r>
              <a:rPr lang="sr-Latn-BA" sz="3200" b="1" dirty="0" smtClean="0">
                <a:solidFill>
                  <a:srgbClr val="9C007F">
                    <a:lumMod val="75000"/>
                  </a:srgbClr>
                </a:solidFill>
              </a:rPr>
              <a:t>– MSV 2025</a:t>
            </a:r>
            <a:endParaRPr lang="en-US" sz="3200" dirty="0"/>
          </a:p>
        </p:txBody>
      </p:sp>
      <p:sp>
        <p:nvSpPr>
          <p:cNvPr id="3" name="Content Placeholder 2"/>
          <p:cNvSpPr>
            <a:spLocks noGrp="1"/>
          </p:cNvSpPr>
          <p:nvPr>
            <p:ph idx="1"/>
          </p:nvPr>
        </p:nvSpPr>
        <p:spPr/>
        <p:txBody>
          <a:bodyPr/>
          <a:lstStyle/>
          <a:p>
            <a:pPr lvl="0"/>
            <a:r>
              <a:rPr lang="sr-Latn-BA" b="1" dirty="0"/>
              <a:t>Opšti standardi</a:t>
            </a:r>
            <a:r>
              <a:rPr lang="sr-Latn-BA" dirty="0"/>
              <a:t> obezbjeđuju unaprijed određene zahtjeve za izvođenje svih zadataka procjene uključujući postavljanje termina u angažmanu procjene, osnove vrijednosti, pristupe i metode procjene i izvještavanje. </a:t>
            </a:r>
          </a:p>
          <a:p>
            <a:pPr lvl="0"/>
            <a:r>
              <a:rPr lang="sr-Latn-BA" dirty="0"/>
              <a:t>Sastavljeni su tako da budu primjenljivi u procjenama svih vrsta aktive i za bilo koju svrhu procjene. </a:t>
            </a:r>
          </a:p>
          <a:p>
            <a:pPr lvl="0"/>
            <a:r>
              <a:rPr lang="sr-Latn-BA" dirty="0"/>
              <a:t>Opšti standardi obuhvataju: </a:t>
            </a:r>
            <a:r>
              <a:rPr lang="sr-Latn-BA" b="1" dirty="0"/>
              <a:t>MSV 101</a:t>
            </a:r>
            <a:r>
              <a:rPr lang="sr-Latn-BA" dirty="0"/>
              <a:t> , </a:t>
            </a:r>
            <a:r>
              <a:rPr lang="sr-Latn-BA" b="1" dirty="0"/>
              <a:t>MSV 102</a:t>
            </a:r>
            <a:r>
              <a:rPr lang="sr-Latn-BA" dirty="0"/>
              <a:t>, </a:t>
            </a:r>
            <a:r>
              <a:rPr lang="sr-Latn-BA" b="1" dirty="0"/>
              <a:t>MSV 103</a:t>
            </a:r>
            <a:r>
              <a:rPr lang="sr-Latn-BA" dirty="0"/>
              <a:t>, </a:t>
            </a:r>
            <a:r>
              <a:rPr lang="sr-Latn-BA" b="1" dirty="0"/>
              <a:t>MSV </a:t>
            </a:r>
            <a:r>
              <a:rPr lang="sr-Latn-BA" b="1" dirty="0" smtClean="0"/>
              <a:t>104</a:t>
            </a:r>
            <a:r>
              <a:rPr lang="sr-Latn-BA" dirty="0" smtClean="0"/>
              <a:t>, </a:t>
            </a:r>
            <a:r>
              <a:rPr lang="sr-Latn-BA" b="1" dirty="0" smtClean="0"/>
              <a:t>MSV 105 i MSV 106.</a:t>
            </a:r>
            <a:endParaRPr lang="en-US" dirty="0"/>
          </a:p>
          <a:p>
            <a:endParaRPr lang="en-US" dirty="0"/>
          </a:p>
        </p:txBody>
      </p:sp>
    </p:spTree>
    <p:extLst>
      <p:ext uri="{BB962C8B-B14F-4D97-AF65-F5344CB8AC3E}">
        <p14:creationId xmlns:p14="http://schemas.microsoft.com/office/powerpoint/2010/main" val="2095914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720080"/>
          </a:xfrm>
        </p:spPr>
        <p:txBody>
          <a:bodyPr>
            <a:normAutofit/>
          </a:bodyPr>
          <a:lstStyle/>
          <a:p>
            <a:r>
              <a:rPr lang="sr-Latn-BA" sz="3200" b="1" dirty="0">
                <a:solidFill>
                  <a:schemeClr val="accent3">
                    <a:lumMod val="75000"/>
                  </a:schemeClr>
                </a:solidFill>
              </a:rPr>
              <a:t>Standardi </a:t>
            </a:r>
            <a:r>
              <a:rPr lang="sr-Latn-BA" sz="3200" b="1" dirty="0" smtClean="0">
                <a:solidFill>
                  <a:schemeClr val="accent3">
                    <a:lumMod val="75000"/>
                  </a:schemeClr>
                </a:solidFill>
              </a:rPr>
              <a:t>imovine – MSV 2025</a:t>
            </a:r>
            <a:endParaRPr lang="en-US" sz="3200" dirty="0"/>
          </a:p>
        </p:txBody>
      </p:sp>
      <p:sp>
        <p:nvSpPr>
          <p:cNvPr id="3" name="Content Placeholder 2"/>
          <p:cNvSpPr>
            <a:spLocks noGrp="1"/>
          </p:cNvSpPr>
          <p:nvPr>
            <p:ph idx="1"/>
          </p:nvPr>
        </p:nvSpPr>
        <p:spPr/>
        <p:txBody>
          <a:bodyPr/>
          <a:lstStyle/>
          <a:p>
            <a:pPr lvl="0"/>
            <a:r>
              <a:rPr lang="sr-Latn-BA" b="1" dirty="0"/>
              <a:t>Standardi </a:t>
            </a:r>
            <a:r>
              <a:rPr lang="sr-Latn-BA" b="1" dirty="0" smtClean="0"/>
              <a:t>imovine</a:t>
            </a:r>
            <a:r>
              <a:rPr lang="sr-Latn-BA" dirty="0" smtClean="0"/>
              <a:t> </a:t>
            </a:r>
            <a:r>
              <a:rPr lang="sr-Latn-BA" dirty="0"/>
              <a:t>uključuju zahtjeve povezane sa specifičnim vrstama aktive. Ovi zahtjevi moraju biti praćeni zajedno sa Opštim standardima kada se izvodi procjena specifične vrste aktive.</a:t>
            </a:r>
          </a:p>
          <a:p>
            <a:pPr lvl="0"/>
            <a:r>
              <a:rPr lang="sr-Latn-BA" dirty="0"/>
              <a:t> Standardi aktive uključuju određene pozadinske informacije o svakoj vrsti aktive koja utiče na vrijednost i dodatne zahtjeve kod specifične aktive povezane sa uobičajenim pristupima i korišćenim metodama procjene: MSV 200, MSV 210 , </a:t>
            </a:r>
            <a:r>
              <a:rPr lang="sr-Latn-BA" dirty="0" smtClean="0"/>
              <a:t>MSV 220, MSV 230, MSV </a:t>
            </a:r>
            <a:r>
              <a:rPr lang="sr-Latn-BA" dirty="0"/>
              <a:t>300, MSV 400, MSV 410, MSV 500.</a:t>
            </a:r>
            <a:endParaRPr lang="en-US" dirty="0"/>
          </a:p>
          <a:p>
            <a:endParaRPr lang="en-US" dirty="0"/>
          </a:p>
        </p:txBody>
      </p:sp>
    </p:spTree>
    <p:extLst>
      <p:ext uri="{BB962C8B-B14F-4D97-AF65-F5344CB8AC3E}">
        <p14:creationId xmlns:p14="http://schemas.microsoft.com/office/powerpoint/2010/main" val="3261273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8147248" cy="792088"/>
          </a:xfrm>
        </p:spPr>
        <p:txBody>
          <a:bodyPr>
            <a:normAutofit/>
          </a:bodyPr>
          <a:lstStyle/>
          <a:p>
            <a:pPr algn="ctr"/>
            <a:r>
              <a:rPr lang="sr-Latn-BA" sz="3200" b="1" dirty="0" smtClean="0">
                <a:solidFill>
                  <a:schemeClr val="accent3">
                    <a:lumMod val="75000"/>
                  </a:schemeClr>
                </a:solidFill>
              </a:rPr>
              <a:t>2. OSNOVE VRIJEDNOSTI</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412776"/>
            <a:ext cx="8219256" cy="4911824"/>
          </a:xfrm>
        </p:spPr>
        <p:txBody>
          <a:bodyPr>
            <a:normAutofit lnSpcReduction="10000"/>
          </a:bodyPr>
          <a:lstStyle/>
          <a:p>
            <a:r>
              <a:rPr lang="sr-Latn-BA" dirty="0" smtClean="0"/>
              <a:t>Osnovna cilјna funkcija preduzeća jeste stvaranje odnosno maksimiziranje vrijednosti, iz čega proizilazi da je fokus preduzeća na definisanju vrijednosti te načinu na koji tržište procjenjuje tu vrijednost. </a:t>
            </a:r>
          </a:p>
          <a:p>
            <a:r>
              <a:rPr lang="sr-Latn-BA" dirty="0" smtClean="0"/>
              <a:t>Pošto je poznato da se cijena preduzeća na tržištu razlikuje od vrijednosti njegove imovine, logično je da će se i vrijednost imovine preduzeća razlikovati od vrijednosti preduzeća kao cjeline.</a:t>
            </a:r>
          </a:p>
          <a:p>
            <a:r>
              <a:rPr lang="sr-Latn-BA" dirty="0" smtClean="0"/>
              <a:t>Razlog tome je u činjenici da je vrijednost preduzeća određena načinom korišćenja i kombinovanja pojedinih vrsta imovine koje koristi u svom poslovanju.</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8013576" cy="720080"/>
          </a:xfrm>
        </p:spPr>
        <p:txBody>
          <a:bodyPr>
            <a:normAutofit/>
          </a:bodyPr>
          <a:lstStyle/>
          <a:p>
            <a:pPr algn="ctr"/>
            <a:r>
              <a:rPr lang="sr-Latn-BA" sz="3200" b="1" dirty="0">
                <a:solidFill>
                  <a:srgbClr val="9C007F">
                    <a:lumMod val="75000"/>
                  </a:srgbClr>
                </a:solidFill>
              </a:rPr>
              <a:t>2. OSNOVE VRIJEDNOSTI</a:t>
            </a:r>
            <a:endParaRPr lang="en-US" sz="4400" b="1" dirty="0"/>
          </a:p>
        </p:txBody>
      </p:sp>
      <p:sp>
        <p:nvSpPr>
          <p:cNvPr id="3" name="Content Placeholder 2"/>
          <p:cNvSpPr>
            <a:spLocks noGrp="1"/>
          </p:cNvSpPr>
          <p:nvPr>
            <p:ph idx="1"/>
          </p:nvPr>
        </p:nvSpPr>
        <p:spPr>
          <a:xfrm>
            <a:off x="539552" y="1556792"/>
            <a:ext cx="8147248" cy="4767808"/>
          </a:xfrm>
        </p:spPr>
        <p:txBody>
          <a:bodyPr>
            <a:noAutofit/>
          </a:bodyPr>
          <a:lstStyle/>
          <a:p>
            <a:r>
              <a:rPr lang="sr-Latn-BA" sz="2800" dirty="0" smtClean="0"/>
              <a:t>Dualitet vrijednosti proizilazi iz njene kompleksnosti što se naročito uočava u broju pristupa i metoda procjene vrijednosti preduzeća.</a:t>
            </a:r>
          </a:p>
          <a:p>
            <a:r>
              <a:rPr lang="sr-Latn-BA" sz="2800" dirty="0" smtClean="0"/>
              <a:t>Najčešće greške koje se tiču procjene vezane su za izostavlјanje definisanja vrijednosti i osnova na kojima se procjena zasniva.</a:t>
            </a:r>
          </a:p>
          <a:p>
            <a:r>
              <a:rPr lang="sr-Latn-BA" sz="2800" b="1" dirty="0" smtClean="0"/>
              <a:t>Osnova  (standard  ili koncept)vrijednosti je definicija vrijednosti koja se traži u procjeni vrijednosti. </a:t>
            </a:r>
            <a:endParaRPr lang="en-US" sz="2800" b="1" dirty="0" smtClean="0"/>
          </a:p>
          <a:p>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6">
      <a:dk1>
        <a:sysClr val="windowText" lastClr="000000"/>
      </a:dk1>
      <a:lt1>
        <a:sysClr val="window" lastClr="FFFFFF"/>
      </a:lt1>
      <a:dk2>
        <a:srgbClr val="C1C1C1"/>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552</TotalTime>
  <Words>2655</Words>
  <Application>Microsoft Office PowerPoint</Application>
  <PresentationFormat>On-screen Show (4:3)</PresentationFormat>
  <Paragraphs>184</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Calibri</vt:lpstr>
      <vt:lpstr>Constantia</vt:lpstr>
      <vt:lpstr>Wingdings 2</vt:lpstr>
      <vt:lpstr>Flow</vt:lpstr>
      <vt:lpstr>MEĐUNARODNI STANDARDI VREDNOVANJA I OSNOVE VRIJEDNOSTI</vt:lpstr>
      <vt:lpstr>1. MEĐUNARODNI STANDARDI VREDOVANJA</vt:lpstr>
      <vt:lpstr>1. MEĐUNARODNI STANDARDI VREDOVANJA</vt:lpstr>
      <vt:lpstr>1. MEĐUNARODNI STANDARDI VREDOVANJA</vt:lpstr>
      <vt:lpstr>1. MEĐUNARODNI STANDARDI VREDOVANJA 2025</vt:lpstr>
      <vt:lpstr>Opšti standardi – MSV 2025</vt:lpstr>
      <vt:lpstr>Standardi imovine – MSV 2025</vt:lpstr>
      <vt:lpstr>2. OSNOVE VRIJEDNOSTI</vt:lpstr>
      <vt:lpstr>2. OSNOVE VRIJEDNOSTI</vt:lpstr>
      <vt:lpstr>2. OSNOVE VRIJEDNOSTI</vt:lpstr>
      <vt:lpstr>2. OSNOVE VRIJEDNOSTI</vt:lpstr>
      <vt:lpstr>1. TRŽIŠNA VRIJEDNOST (Market Value)</vt:lpstr>
      <vt:lpstr>1. TRŽIŠNA VRIJEDNOST (Market Value)</vt:lpstr>
      <vt:lpstr>2. TRŽIŠNA RENTA (Market Rent)</vt:lpstr>
      <vt:lpstr>3. PRAVIČNA VRIJEDNOST  (Equitable Value) </vt:lpstr>
      <vt:lpstr>3. PRAVIČNA VRIJEDNOST  (Equitable Value) </vt:lpstr>
      <vt:lpstr>4. INVESTICIONA VRIJEDNOST  (Investment Value/Worth)</vt:lpstr>
      <vt:lpstr>5. SINERGIJSKA VRIJEDNOST  (Synergistic Value)</vt:lpstr>
      <vt:lpstr>6. LIKVIDACIONA VRIJEDNOST  (Liquidation Value)</vt:lpstr>
      <vt:lpstr>7. Druge osnove vrijednosti –  FER VRIJEDNOST IFR (Fair Value)</vt:lpstr>
      <vt:lpstr>7a. FER VRIJEDNOST IFRS (Međunarodni standardi finansijskog izvještavanja)</vt:lpstr>
      <vt:lpstr>7a. FER VRIJEDNOST  (Međunarodni standardi finansijskog izvještavanja)</vt:lpstr>
      <vt:lpstr> 7b. FER VRIJEDNOST (pravna/zakonodavna) u različitim nadležnostima </vt:lpstr>
      <vt:lpstr>7b. FER VRIJEDNOST (pravna/zakonodavna) u različitim nadležnostima</vt:lpstr>
      <vt:lpstr>7b. FER VRIJEDNOST (pravna/zakonodavna) u različitim nadležnostima</vt:lpstr>
      <vt:lpstr>    8. FER TRŽIŠNA VRIJEDNOST  (Služba internih prihoda SAD) </vt:lpstr>
      <vt:lpstr>8b. FER TRŽIŠNA VRIJEDNOST  (Služba internih prihoda SAD)</vt:lpstr>
      <vt:lpstr>2.2. DODATNE OSNOVE VRIJEDNOSTI  (PORED MSV)</vt:lpstr>
      <vt:lpstr>1. UNUTRAŠNJA VRIJEDNOST</vt:lpstr>
      <vt:lpstr>1. UNUTRAŠNJA VRIJEDNOST</vt:lpstr>
      <vt:lpstr>2. KNJIGOVODSTVENA VRIJEDNOST</vt:lpstr>
      <vt:lpstr>3. KORIGOVANA KNJIGOVODSTVENA VRIJEDNOST</vt:lpstr>
      <vt:lpstr>4. IMOVINSKA (REPRODUKTIVNA) VRIJEDNOST</vt:lpstr>
      <vt:lpstr>5. POSLOVNA VRIJEDNOST (GOODWILL)</vt:lpstr>
      <vt:lpstr>2.3. PREMISE VRIJEDNOSTI</vt:lpstr>
      <vt:lpstr>2.3. PREMISE VRIJEDNOSTI</vt:lpstr>
      <vt:lpstr>2.3. PREMISE VRIJEDNOSTI</vt:lpstr>
      <vt:lpstr>Najbolja i najveća upotreba</vt:lpstr>
      <vt:lpstr>Hvala na pažnji!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Pojmovna razgraničenja vrijednosti, koncepti i principi vrijednosti</dc:title>
  <dc:creator>efbl</dc:creator>
  <cp:lastModifiedBy>Tajana</cp:lastModifiedBy>
  <cp:revision>103</cp:revision>
  <dcterms:created xsi:type="dcterms:W3CDTF">2015-03-10T10:27:59Z</dcterms:created>
  <dcterms:modified xsi:type="dcterms:W3CDTF">2026-02-26T12:04:40Z</dcterms:modified>
</cp:coreProperties>
</file>