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116" d="100"/>
          <a:sy n="116" d="100"/>
        </p:scale>
        <p:origin x="21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EA5720-C6C1-4B45-AB86-B1000FF96105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AE3AFB-7DCF-4618-A24A-1261357FE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082274" cy="2520280"/>
          </a:xfrm>
        </p:spPr>
        <p:txBody>
          <a:bodyPr>
            <a:normAutofit/>
          </a:bodyPr>
          <a:lstStyle/>
          <a:p>
            <a:r>
              <a:rPr lang="sr-Latn-BA" sz="4000" dirty="0" smtClean="0"/>
              <a:t>LIKVIDNOST KAO POLUGA OSTVARIVANJA VRHUNSKOG CILJA PREDUZEĆA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4077072"/>
            <a:ext cx="5994042" cy="494928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V poglavlje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832648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Ako je neto obrtni fond pozitivan, izračunava se </a:t>
            </a:r>
            <a:r>
              <a:rPr lang="sr-Latn-BA" b="1" dirty="0" smtClean="0"/>
              <a:t>stopa pokrića zaliha neto obrtnim fondom </a:t>
            </a:r>
            <a:r>
              <a:rPr lang="sr-Latn-BA" dirty="0" smtClean="0"/>
              <a:t>= (neto obrtni fond*100)/zalihe</a:t>
            </a:r>
          </a:p>
          <a:p>
            <a:r>
              <a:rPr lang="sr-Latn-BA" dirty="0" smtClean="0"/>
              <a:t>Ako je obrtni fond jednak stalnim zalihama, </a:t>
            </a:r>
            <a:r>
              <a:rPr lang="sr-Latn-BA" b="1" dirty="0" smtClean="0"/>
              <a:t>postoje uslovi za održanje likvidnosti</a:t>
            </a:r>
            <a:r>
              <a:rPr lang="sr-Latn-BA" dirty="0" smtClean="0"/>
              <a:t>, dugoročna finansijska ravnoteža postoji, a da li će se likvidnost održati zavisi od sinhronizacije mobilizacije kratkoročno vezane imovine i dospijeća kratkoročnih obaveza.</a:t>
            </a:r>
          </a:p>
          <a:p>
            <a:r>
              <a:rPr lang="sr-Latn-BA" dirty="0" smtClean="0"/>
              <a:t>Ako su stalne zalihe manje od neto obrtnog fonda </a:t>
            </a:r>
            <a:r>
              <a:rPr lang="sr-Latn-BA" b="1" dirty="0" smtClean="0"/>
              <a:t>postoji sigurnost u održavanju likvidnosti u oblasti dugoročnog finansiranja</a:t>
            </a:r>
            <a:r>
              <a:rPr lang="sr-Latn-BA" dirty="0" smtClean="0"/>
              <a:t>.</a:t>
            </a:r>
          </a:p>
          <a:p>
            <a:r>
              <a:rPr lang="sr-Latn-BA" dirty="0" smtClean="0"/>
              <a:t>Ako su stalne zalihe veće od neto obrtnog fonda, </a:t>
            </a:r>
            <a:r>
              <a:rPr lang="sr-Latn-BA" b="1" dirty="0" smtClean="0"/>
              <a:t>ugrožena je likvidnost u oblasti dugorčnog finansiranja</a:t>
            </a:r>
            <a:r>
              <a:rPr lang="sr-Latn-BA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Analiza kratkoročne finansijske ravnoteže započinje poređenjem likvidne i kratkoročno vezane imovine s jedne, i kratkoročno raspoloživih sredstava s druge strane.</a:t>
            </a:r>
          </a:p>
          <a:p>
            <a:r>
              <a:rPr lang="sr-Latn-BA" b="1" dirty="0" smtClean="0"/>
              <a:t>Racio kratkoročne finansijske ravnoteže = kratkoročni izvori i obaveze / likvidna i kratkoročno vezana imovina</a:t>
            </a:r>
          </a:p>
          <a:p>
            <a:r>
              <a:rPr lang="sr-Latn-BA" dirty="0" smtClean="0"/>
              <a:t>Kratkoročna finansijska ravnoteža je uslovljena dugoročnom finansijkom ravnotežom. </a:t>
            </a:r>
          </a:p>
          <a:p>
            <a:r>
              <a:rPr lang="sr-Latn-BA" dirty="0" smtClean="0"/>
              <a:t>Ako postoji dugoročna ravnoteža (jednakost dugoročno vezane imovine i trajnih dugoročnih izvora), postoji i kratkoročna ravnoteža (jednakost likvidne i kratkoročno vezane imovine i kratkoročnih obaveza).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 smtClean="0"/>
              <a:t>4. Analiza kratkoročne finansijske ravnoteže -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 smtClean="0"/>
              <a:t>Dinamički aspekt poboljšanja kratkoročne finansijske ravnoteže i likvnosti sastoji se u:</a:t>
            </a:r>
          </a:p>
          <a:p>
            <a:r>
              <a:rPr lang="sr-Latn-BA" dirty="0" smtClean="0"/>
              <a:t>Utvrđivanju broja dana vezivanja pojedinih vrsta zaliha i mogućnost smanjenja tog broja dana;</a:t>
            </a:r>
          </a:p>
          <a:p>
            <a:r>
              <a:rPr lang="sr-Latn-BA" dirty="0" smtClean="0"/>
              <a:t>Utvrđivanju broja dana vezivanja potraživanja od kupaca i mogućnost njihovog smanjenja;</a:t>
            </a:r>
          </a:p>
          <a:p>
            <a:r>
              <a:rPr lang="sr-Latn-BA" dirty="0" smtClean="0"/>
              <a:t>Utvrđivanju broja dana vezivanja primljenih mjenica i čekova i mogućnost povećanja  broja dana raspoloživosti.</a:t>
            </a:r>
          </a:p>
          <a:p>
            <a:r>
              <a:rPr lang="sr-Latn-BA" dirty="0" smtClean="0"/>
              <a:t>Mjerenje likvidnosti se dijeli na mjerenje trenutne i buduće likvidnosti.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/>
              <a:t>4. Analiza kratkoročne finansijske ravnoteže -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81328"/>
            <a:ext cx="8291264" cy="5044016"/>
          </a:xfrm>
        </p:spPr>
        <p:txBody>
          <a:bodyPr>
            <a:normAutofit fontScale="92500" lnSpcReduction="10000"/>
          </a:bodyPr>
          <a:lstStyle/>
          <a:p>
            <a:r>
              <a:rPr lang="sr-Latn-BA" b="1" dirty="0" smtClean="0"/>
              <a:t>Trenutna likvidnost </a:t>
            </a:r>
            <a:r>
              <a:rPr lang="sr-Latn-BA" dirty="0" smtClean="0"/>
              <a:t>se utvrđuje odnosom likvidnih sredstava i dospjelih obaveza.</a:t>
            </a:r>
          </a:p>
          <a:p>
            <a:r>
              <a:rPr lang="sr-Latn-BA" b="1" dirty="0" smtClean="0"/>
              <a:t>Buduća likvidnost </a:t>
            </a:r>
            <a:r>
              <a:rPr lang="sr-Latn-BA" dirty="0" smtClean="0"/>
              <a:t>se ocjenjuje pomoću podataka iz bilansa stanja primjenom racija ubrzane i racija tekuće likvidnosti.</a:t>
            </a:r>
          </a:p>
          <a:p>
            <a:r>
              <a:rPr lang="sr-Latn-BA" dirty="0" smtClean="0"/>
              <a:t>Osim toga, buduća likvidnost se ocjenjuje mjerenjem vremenskog razmaka između priticanja likvidnih sredstava i izmirenja obaveza, te planiranjem priliva i odliva gotovine.</a:t>
            </a:r>
          </a:p>
          <a:p>
            <a:r>
              <a:rPr lang="sr-Latn-BA" dirty="0" smtClean="0"/>
              <a:t>Ako su neke pretpostavke kod izračunavanja racija ubrzane i tekuće likvidnosti teško ostvarive, primjenjuje se dinamičko planiranje priliva i odliva gotovine (na osnovu planskih BS i BU).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5636" y="3383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r-Latn-BA" sz="3200" dirty="0"/>
              <a:t>4. Analiza kratkoročne finansijske ravnoteže -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sr-Latn-BA" dirty="0" smtClean="0">
                <a:solidFill>
                  <a:srgbClr val="002060"/>
                </a:solidFill>
              </a:rPr>
              <a:t>Racio trenutne likvidnosti = </a:t>
            </a:r>
            <a:endParaRPr lang="sr-Latn-BA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sr-Latn-BA" dirty="0">
                <a:solidFill>
                  <a:srgbClr val="002060"/>
                </a:solidFill>
              </a:rPr>
              <a:t>=</a:t>
            </a:r>
            <a:r>
              <a:rPr lang="sr-Latn-BA" dirty="0" smtClean="0">
                <a:solidFill>
                  <a:srgbClr val="002060"/>
                </a:solidFill>
              </a:rPr>
              <a:t>raspoloživa </a:t>
            </a:r>
            <a:r>
              <a:rPr lang="sr-Latn-BA" dirty="0" smtClean="0">
                <a:solidFill>
                  <a:srgbClr val="002060"/>
                </a:solidFill>
              </a:rPr>
              <a:t>gotovina /dospjele obaveze za plaćanje</a:t>
            </a:r>
          </a:p>
          <a:p>
            <a:endParaRPr lang="sr-Latn-BA" dirty="0" smtClean="0"/>
          </a:p>
          <a:p>
            <a:r>
              <a:rPr lang="sr-Latn-BA" dirty="0" smtClean="0"/>
              <a:t>Ako </a:t>
            </a:r>
            <a:r>
              <a:rPr lang="sr-Latn-BA" dirty="0" smtClean="0"/>
              <a:t>je racio viši od 1, preduzeće je trenutno likvidno, a ako je manji od 1, preduzeće je trenutno nelikvidno.</a:t>
            </a:r>
          </a:p>
          <a:p>
            <a:r>
              <a:rPr lang="sr-Latn-BA" dirty="0" smtClean="0"/>
              <a:t>Visok racio podrazumijeva manje finansijsko naprezanje, ali i slabo upravljenje novcem. </a:t>
            </a:r>
          </a:p>
          <a:p>
            <a:r>
              <a:rPr lang="sr-Latn-BA" dirty="0" smtClean="0"/>
              <a:t>Zato se analiziraju i drugi pokazatelji likvidnosti.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4.1. Pokazatelji (racija)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4972008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r-Latn-BA" b="1" dirty="0" smtClean="0">
                <a:solidFill>
                  <a:srgbClr val="002060"/>
                </a:solidFill>
              </a:rPr>
              <a:t>Racio ubrzane likvidnosti </a:t>
            </a:r>
            <a:r>
              <a:rPr lang="sr-Latn-BA" dirty="0" smtClean="0">
                <a:solidFill>
                  <a:srgbClr val="002060"/>
                </a:solidFill>
              </a:rPr>
              <a:t>= </a:t>
            </a:r>
            <a:r>
              <a:rPr lang="sr-Latn-BA" dirty="0" smtClean="0">
                <a:solidFill>
                  <a:srgbClr val="002060"/>
                </a:solidFill>
              </a:rPr>
              <a:t>(kratkoročna potraživanja, kratkoročne HOV i gotovina) / kratkoročne </a:t>
            </a:r>
            <a:r>
              <a:rPr lang="sr-Latn-BA" dirty="0" smtClean="0">
                <a:solidFill>
                  <a:srgbClr val="002060"/>
                </a:solidFill>
              </a:rPr>
              <a:t>obaveze</a:t>
            </a:r>
          </a:p>
          <a:p>
            <a:endParaRPr lang="sr-Latn-BA" dirty="0" smtClean="0">
              <a:solidFill>
                <a:srgbClr val="002060"/>
              </a:solidFill>
            </a:endParaRPr>
          </a:p>
          <a:p>
            <a:r>
              <a:rPr lang="sr-Latn-BA" dirty="0" smtClean="0">
                <a:solidFill>
                  <a:srgbClr val="002060"/>
                </a:solidFill>
              </a:rPr>
              <a:t>Racio ubrzane likvidnosti </a:t>
            </a:r>
            <a:r>
              <a:rPr lang="sr-Latn-BA" dirty="0">
                <a:solidFill>
                  <a:srgbClr val="002060"/>
                </a:solidFill>
              </a:rPr>
              <a:t>(rigorozni racio likvidnosti, brzi racio, acid-test) </a:t>
            </a:r>
            <a:r>
              <a:rPr lang="sr-Latn-BA" dirty="0" smtClean="0"/>
              <a:t>povezan </a:t>
            </a:r>
            <a:r>
              <a:rPr lang="sr-Latn-BA" dirty="0" smtClean="0"/>
              <a:t>je sa pravilom finansiranja 1:1, sa zlatnim bilansnim pravilom u širem smislu i s načelom finansijske stabilnosti i pokazuje koliko je preduzeće sposobno da otplati kratkoročne obaveze ne čekajući da rasproda zalihe ili ih pretvori u gotov proizvod.</a:t>
            </a:r>
          </a:p>
          <a:p>
            <a:r>
              <a:rPr lang="sr-Latn-BA" dirty="0" smtClean="0"/>
              <a:t>Ubrzani racio likvidnosti je bolja mjera  likvidnosti od tekućeg, ako se zalihe ne mogu lako konvertovati u gotovinu.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4.1. Pokazatelji (racija)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63272" cy="4827992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sr-Latn-BA" b="1" dirty="0" smtClean="0">
                <a:solidFill>
                  <a:srgbClr val="002060"/>
                </a:solidFill>
              </a:rPr>
              <a:t>Racio tekuće likvidnosti </a:t>
            </a:r>
            <a:r>
              <a:rPr lang="sr-Latn-BA" dirty="0" smtClean="0">
                <a:solidFill>
                  <a:srgbClr val="002060"/>
                </a:solidFill>
              </a:rPr>
              <a:t>(current ratio) = obrtna imovina / kratkoročne </a:t>
            </a:r>
            <a:r>
              <a:rPr lang="sr-Latn-BA" dirty="0" smtClean="0">
                <a:solidFill>
                  <a:srgbClr val="002060"/>
                </a:solidFill>
              </a:rPr>
              <a:t>obaveze</a:t>
            </a:r>
          </a:p>
          <a:p>
            <a:endParaRPr lang="sr-Latn-BA" dirty="0" smtClean="0">
              <a:solidFill>
                <a:srgbClr val="002060"/>
              </a:solidFill>
            </a:endParaRPr>
          </a:p>
          <a:p>
            <a:r>
              <a:rPr lang="sr-Latn-BA" dirty="0" smtClean="0"/>
              <a:t>Racio tekuće (opšte) likvidnosti odgovara pravilu finansiranja 2:1, gdje mjeri tekuću obrtnu aktivu preduzeća prema tekućim kratkoročnim obavezama.</a:t>
            </a:r>
          </a:p>
          <a:p>
            <a:r>
              <a:rPr lang="sr-Latn-BA" dirty="0" smtClean="0"/>
              <a:t>Preduzeća koja vode računa o sigurnosti poslovanja imaju racio tekuće likvidnosti iznad 1.</a:t>
            </a:r>
          </a:p>
          <a:p>
            <a:r>
              <a:rPr lang="sr-Latn-BA" dirty="0" smtClean="0"/>
              <a:t>Međutim ovo nije sasvim prihvatljivo, jer visok racio može da bude posljedica visokih nekurentnih zaliha i potraživanja ili visokih suma gotovine koja bi se eventualno mogla bolje upotrijebiti za investiranje.</a:t>
            </a:r>
          </a:p>
          <a:p>
            <a:r>
              <a:rPr lang="sr-Latn-BA" dirty="0" smtClean="0"/>
              <a:t>Stoga ovaj racio treba analizirati poređenjem s funkcionalnimo-teritorijalnim agregatima.</a:t>
            </a:r>
          </a:p>
          <a:p>
            <a:endParaRPr lang="sr-Latn-BA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4.1. Pokazatelji (racija)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Politika nabavke i prodaje takođe bitno utiče na likvidnost, pa su nam tu značajni vremenski razmaci priticanja likvidnih sredstava i izmirenja obaveza.</a:t>
            </a:r>
          </a:p>
          <a:p>
            <a:r>
              <a:rPr lang="sr-Latn-BA" b="1" dirty="0" smtClean="0">
                <a:solidFill>
                  <a:srgbClr val="002060"/>
                </a:solidFill>
              </a:rPr>
              <a:t>Koeficijent obrta potraživanja </a:t>
            </a:r>
            <a:r>
              <a:rPr lang="sr-Latn-BA" dirty="0" smtClean="0">
                <a:solidFill>
                  <a:srgbClr val="002060"/>
                </a:solidFill>
              </a:rPr>
              <a:t>= (prihodi od prodaje u zemlji i inostranstvu + PDV u prodaji u zemlji) / saldo potraživanja od kupaca u zemlji i inostranstvu na dan bilansa</a:t>
            </a:r>
          </a:p>
          <a:p>
            <a:r>
              <a:rPr lang="sr-Latn-BA" b="1" dirty="0" smtClean="0">
                <a:solidFill>
                  <a:srgbClr val="002060"/>
                </a:solidFill>
              </a:rPr>
              <a:t>Broj dana naplate potraživanja od kupaca </a:t>
            </a:r>
            <a:r>
              <a:rPr lang="sr-Latn-BA" dirty="0" smtClean="0">
                <a:solidFill>
                  <a:srgbClr val="002060"/>
                </a:solidFill>
              </a:rPr>
              <a:t>= kalendarski broj dana u obračunskom periodu / koeficijent obrta potraživanja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rgbClr val="002060"/>
                </a:solidFill>
              </a:rPr>
              <a:t>Koeficijent obrta obaveza </a:t>
            </a:r>
            <a:r>
              <a:rPr lang="sr-Latn-BA" dirty="0" smtClean="0">
                <a:solidFill>
                  <a:srgbClr val="002060"/>
                </a:solidFill>
              </a:rPr>
              <a:t>= (nabavna vrijednost prodate robe + troškovi materijala + troškovi goriva i energije + troškovi proizvodnih usluga + PDV u obavezama prema dobavljačima) / saldo obaveza prema dobavljačima u zemlji i inostranstvu na dan bilansa</a:t>
            </a:r>
          </a:p>
          <a:p>
            <a:r>
              <a:rPr lang="sr-Latn-BA" b="1" dirty="0" smtClean="0">
                <a:solidFill>
                  <a:srgbClr val="002060"/>
                </a:solidFill>
              </a:rPr>
              <a:t>Broj dana plaćanja obaveza</a:t>
            </a:r>
            <a:r>
              <a:rPr lang="sr-Latn-BA" dirty="0" smtClean="0">
                <a:solidFill>
                  <a:srgbClr val="002060"/>
                </a:solidFill>
              </a:rPr>
              <a:t> = kalendarski broj dana u obračunskom periodu / koeficijent obrta obaveza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1328"/>
            <a:ext cx="8147248" cy="4755984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Solventnost je sposobnost preduzeća da na duži rok udovoljava svojim obavezama.</a:t>
            </a:r>
          </a:p>
          <a:p>
            <a:r>
              <a:rPr lang="sr-Latn-BA" dirty="0" smtClean="0"/>
              <a:t>Solventnost zavisi od odnosa imovine i dugova – ako je imovina jednaka ili veća od dugova, solventnost postoji, i obrnuto.</a:t>
            </a:r>
          </a:p>
          <a:p>
            <a:r>
              <a:rPr lang="sr-Latn-BA" dirty="0" smtClean="0"/>
              <a:t>Solventnost se ovdje izjadnačava s platežnom sposobnošću tj. sposobnošću preduzeća da kad-tad podmiri svoje obaveze, makar i iz stečajne mase.</a:t>
            </a:r>
          </a:p>
          <a:p>
            <a:r>
              <a:rPr lang="sr-Latn-BA" dirty="0" smtClean="0"/>
              <a:t>Stoga je insolventnost jedan od osnovnih uzroka propadanja preduzeća, a razlozi mogu da budu zastoji u plaćanju ili obustava plaćanja.</a:t>
            </a:r>
          </a:p>
          <a:p>
            <a:endParaRPr lang="sr-Latn-BA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200" dirty="0" smtClean="0"/>
              <a:t>5. Analiza solventnosti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72816"/>
            <a:ext cx="8003232" cy="4234475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Likvidnost preduzeća je od presudne važnosti, jer bez održavanja likvidnosti nije moguće ostvarenje vrhunskog cilja preduzeća – maksimiranja dobitka u dugom roku.</a:t>
            </a:r>
          </a:p>
          <a:p>
            <a:r>
              <a:rPr lang="sr-Latn-BA" dirty="0" smtClean="0"/>
              <a:t>Likvidan – platežno sposoban, pouzdan.</a:t>
            </a:r>
          </a:p>
          <a:p>
            <a:r>
              <a:rPr lang="sr-Latn-BA" dirty="0" smtClean="0"/>
              <a:t>Likvidnost mora ići uporedo sa solventnošću (Gerstner, 1933).</a:t>
            </a:r>
          </a:p>
          <a:p>
            <a:r>
              <a:rPr lang="sr-Latn-BA" dirty="0" smtClean="0"/>
              <a:t>Likvidnost imovine je njena sposobnost i potrebno vrijeme da se mobiliše u gotovinu.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600" dirty="0" smtClean="0"/>
              <a:t>1. Pojam i značaj likvidnosti</a:t>
            </a: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Zastoji u plaćanjima su blaži oblik insolventnosti, uzrokovani privremenom neusklađenošću priliva i odliva novca.</a:t>
            </a:r>
          </a:p>
          <a:p>
            <a:r>
              <a:rPr lang="sr-Latn-BA" dirty="0" smtClean="0"/>
              <a:t>Bez obzira na povećane troškove i štete koje nastanu, zastoji u plaćanju nisu  opasnost za dalji kontinuitet poslovanja preduzeća.</a:t>
            </a:r>
          </a:p>
          <a:p>
            <a:r>
              <a:rPr lang="sr-Latn-BA" dirty="0" smtClean="0"/>
              <a:t>Međutim, obustava plaćanja obaveza preduzeća je znatno teži oblik insolventnosti i formalnopravni razlog pokretanja stečajnog postupka.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200" dirty="0"/>
              <a:t>5. Analiza solventnosti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980728"/>
            <a:ext cx="7992888" cy="5400600"/>
          </a:xfrm>
        </p:spPr>
        <p:txBody>
          <a:bodyPr>
            <a:normAutofit lnSpcReduction="10000"/>
          </a:bodyPr>
          <a:lstStyle/>
          <a:p>
            <a:r>
              <a:rPr lang="sr-Latn-BA" sz="2400" dirty="0" smtClean="0"/>
              <a:t>Odsustvo mogućnosti isplate obaveza u roku znači potkradanje povjerilaca i njihovo dovođenje u položaj da ni sami ne mogu izmiriti obaveze, što se može lančano proširiti na cijelu privredu.</a:t>
            </a:r>
          </a:p>
          <a:p>
            <a:r>
              <a:rPr lang="sr-Latn-BA" sz="2400" dirty="0" smtClean="0"/>
              <a:t>Stoga se u uređenim zemljama, nelikvidna preduzeća rigorozno sankcionišu pri samom začetku insolventnog poslovanja.</a:t>
            </a:r>
          </a:p>
          <a:p>
            <a:r>
              <a:rPr lang="sr-Latn-BA" sz="2400" dirty="0" smtClean="0"/>
              <a:t>U tržišno razvijenim ekonomijama, nelikvidnost je uzrok stečaja, a kod nas se stečaj otvara kada su preduzeća već u terminalnom stanju.</a:t>
            </a:r>
          </a:p>
          <a:p>
            <a:r>
              <a:rPr lang="sr-Latn-BA" sz="2400" dirty="0" smtClean="0"/>
              <a:t>Tada je neophodno započeti finansijsko saniranje putem: otpisa gubitka i uspostavljanja finansijske ravnoteže.</a:t>
            </a:r>
          </a:p>
          <a:p>
            <a:r>
              <a:rPr lang="sr-Latn-BA" sz="2400" dirty="0" smtClean="0"/>
              <a:t>U pravilu, ako je postignuta finansijska ravnoteža, postignuta je i finansijska stabilnost, i obrnuto.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Autofit/>
          </a:bodyPr>
          <a:lstStyle/>
          <a:p>
            <a:pPr algn="ctr"/>
            <a:r>
              <a:rPr lang="sr-Latn-BA" sz="3200" dirty="0"/>
              <a:t>5. Analiza solventnosti</a:t>
            </a:r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5044016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Krizu solventnosti nagovještava: loša finansijska struktura, pad rentabilnosti, nemogućnost generisanja novčanih tokova iz poslovnih aktivnosti i rast troškova kapitala.</a:t>
            </a:r>
          </a:p>
          <a:p>
            <a:r>
              <a:rPr lang="sr-Latn-BA" dirty="0" smtClean="0"/>
              <a:t>Solventnost se nepobitno može utvrditi samo na osnovu krajnjeg likvidacionog bilansa poređenjem stečajne mase i obaveza:</a:t>
            </a:r>
          </a:p>
          <a:p>
            <a:r>
              <a:rPr lang="sr-Latn-BA" b="1" dirty="0" smtClean="0"/>
              <a:t>Racio solventnosti = poslovna imovina / dugovi</a:t>
            </a:r>
          </a:p>
          <a:p>
            <a:r>
              <a:rPr lang="sr-Latn-BA" dirty="0" smtClean="0"/>
              <a:t>Solventnost je krajnja likvidnost, preduzeće je solventno kada je gubitak manji od kapitala.</a:t>
            </a:r>
          </a:p>
          <a:p>
            <a:r>
              <a:rPr lang="sr-Latn-BA" dirty="0" smtClean="0"/>
              <a:t>Racio solventnosti sa indikatorima obrta i trajanja gotovinskog ciklusa pruža mogućnost sticanja predstave o dugoročnim rizicima kojima su preduzeća izložena po osnovu solventnosti.</a:t>
            </a:r>
          </a:p>
          <a:p>
            <a:endParaRPr lang="sr-Latn-B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200" dirty="0"/>
              <a:t>5. Analiza solventnosti</a:t>
            </a:r>
            <a:endParaRPr lang="en-US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36504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Preduzeća i fizička lica koja samostalno obavljaju registrovanu poslovnu djelatnost zbog nedostatka slobodnih novčanih sredstava često vrše međusobna plaćanja koja nisu zasnovana na odlivima novca i novčanih elemenata.</a:t>
            </a:r>
          </a:p>
          <a:p>
            <a:r>
              <a:rPr lang="sr-Latn-BA" dirty="0" smtClean="0"/>
              <a:t>Navedena plaćanja se nazivaju obračunskim plaćanjima i dozvoljena su u skladu s privrednim i drugim propisima.</a:t>
            </a:r>
          </a:p>
          <a:p>
            <a:r>
              <a:rPr lang="sr-Latn-BA" dirty="0" smtClean="0"/>
              <a:t>Obračunska plaćanja se ne mogu sprovoditi ako su učesnicima blokirani računi zbog neblagovremenog plaćanja obaveza.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 smtClean="0"/>
              <a:t>6. Mogućnost izmirenja obaveza u uslovima nelikvidnosti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4900000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U skladu sa MRS 7-Izvještaj o tokovima gotovine, obračunska plaćanja se ne uključuju u Izvještaj o novčanim tokovima, a Pravilnikom o sadržini i formi obrazaca finansijskih izvještaja za privredna društva, zadruge, druga pravna lica i preduzetnike određeno je da se pod tokovima gotovine podrazumijevaju naplate i isplate u gotovini i got. ekvivalentima preko poslovnih računa pravnog lica i preduzetnika. </a:t>
            </a:r>
          </a:p>
          <a:p>
            <a:r>
              <a:rPr lang="sr-Latn-BA" dirty="0" smtClean="0"/>
              <a:t>Najčešći oblici obračunskih plaćanja u RS su: </a:t>
            </a:r>
            <a:r>
              <a:rPr lang="sr-Latn-BA" b="1" dirty="0" smtClean="0"/>
              <a:t>kompenzacije, cesije, preuzimanje duga i asignacije</a:t>
            </a:r>
            <a:r>
              <a:rPr lang="sr-Latn-BA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/>
              <a:t>6. Mogućnost izmirenja obaveza u uslovima nelikvidnosti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Kod plaćanja preduzeća rezidentima, primjenjuje se Zakon o unutrašenjm platnom prometu.</a:t>
            </a:r>
          </a:p>
          <a:p>
            <a:r>
              <a:rPr lang="sr-Latn-BA" dirty="0" smtClean="0"/>
              <a:t>Prema tom Zakonu, plaćanje predstavlja izvršenje platnih transakcija radi prenosa sredstava s jednog računa na drugi, uplate i isplate s računa, naplate s računa, obračunsko plaćanje i druge poslove platnog prometa.</a:t>
            </a:r>
          </a:p>
          <a:p>
            <a:r>
              <a:rPr lang="sr-Latn-BA" dirty="0" smtClean="0"/>
              <a:t>Prema odredbama Zakona, plaćanja preko računa učesnika se obavljaju na osnovu naloga za plaćanje.</a:t>
            </a:r>
          </a:p>
          <a:p>
            <a:r>
              <a:rPr lang="sr-Latn-BA" dirty="0" smtClean="0"/>
              <a:t>Plaćanje između učesnika se može obavljati bezgotovinski (prenosom s računa na račun), gotovim novcem i obračunom.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6.1. Regulacija platnog prometa kao osnova obračunskog plaćanja</a:t>
            </a:r>
            <a:endParaRPr lang="en-US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4683976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Prema Zakonu o unutrašnjem platnom prometu obračunsko plaćanje je oblik plaćanja između učesnika unutrašnjeg platnog prometa, a zakonska je obaveza da se sva plaćanja vrše preko računa otvorenih kod ovlašćenih organizacija za platni promet. </a:t>
            </a:r>
          </a:p>
          <a:p>
            <a:r>
              <a:rPr lang="sr-Latn-BA" dirty="0" smtClean="0"/>
              <a:t>Ako s obračunska plaćanja rezidentnih lica vrše s nerezidentima, na ova plaćanja se primjenjuje Zakon o deviznom poslovanju.</a:t>
            </a:r>
          </a:p>
          <a:p>
            <a:r>
              <a:rPr lang="sr-Latn-BA" dirty="0" smtClean="0"/>
              <a:t>Načini obračunskog plaćanja ne predstavljaju promet dobrima ili uslugama, pa prema Zakonu o porezu na dodatu vrijednost nije potrebno obračunavati porez na dodatu vrijednost.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200" dirty="0"/>
              <a:t>6.1. Regulacija platnog prometa kao osnova obračunskog plaćanja</a:t>
            </a:r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4683976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Prebijanje (kompenzacija) predstavlja najčešće međusobno izmirivanje potraživanja i obaveza, čija su pravila utvrđenja Zakonom o obligacionim odnosima.</a:t>
            </a:r>
          </a:p>
          <a:p>
            <a:r>
              <a:rPr lang="sr-Latn-BA" dirty="0" smtClean="0"/>
              <a:t>Da bi nastala kompenzacija, mora se izraziti volja za njenim izvršenjem: jednostranom pismenom izjavom ili potpisivanjem ugovora o kompenzaciji.</a:t>
            </a:r>
          </a:p>
          <a:p>
            <a:r>
              <a:rPr lang="sr-Latn-BA" dirty="0" smtClean="0"/>
              <a:t>Razlikujemo dvije vrste kompenzacija:</a:t>
            </a:r>
          </a:p>
          <a:p>
            <a:r>
              <a:rPr lang="sr-Latn-BA" dirty="0" smtClean="0"/>
              <a:t>Bilateralne (učestvuju dvije strane) i</a:t>
            </a:r>
          </a:p>
          <a:p>
            <a:r>
              <a:rPr lang="sr-Latn-BA" dirty="0" smtClean="0"/>
              <a:t>Multilateralne (najmanje tri strane).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3200" dirty="0" smtClean="0"/>
              <a:t>6.2. Prebijanje (kompenzacija</a:t>
            </a:r>
            <a:r>
              <a:rPr lang="sr-Latn-BA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 smtClean="0"/>
              <a:t>Cesijom lice koje je ustupalac (cedent) prepušta svoje potraživanje od dužnika (cesusa) novom povjeriocu (cesionaru).</a:t>
            </a:r>
          </a:p>
          <a:p>
            <a:r>
              <a:rPr lang="sr-Latn-BA" dirty="0" smtClean="0"/>
              <a:t>Pri tom, najčešći slučaj je da cedent ima obavezu prema cesionaru i tu svoju obavezu izmiruje ustupanjem potraživanja od cesusa.</a:t>
            </a:r>
          </a:p>
          <a:p>
            <a:r>
              <a:rPr lang="sr-Latn-BA" dirty="0" smtClean="0"/>
              <a:t>Ustupanjem potraživanja cedent ostaje solidarni dužnik za sve obaveze koje cesus ne izmiri cesionaru, čime se štite interesi cesionara.</a:t>
            </a:r>
          </a:p>
          <a:p>
            <a:r>
              <a:rPr lang="sr-Latn-BA" dirty="0" smtClean="0"/>
              <a:t>Da bi se provela cesija, treba zaključiti ugovor o cesiji.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6.3. Ustupanje potraživanja ugovorom (cesija)</a:t>
            </a:r>
            <a:endParaRPr lang="en-US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1328"/>
            <a:ext cx="8219256" cy="4683976"/>
          </a:xfrm>
        </p:spPr>
        <p:txBody>
          <a:bodyPr>
            <a:normAutofit fontScale="85000" lnSpcReduction="10000"/>
          </a:bodyPr>
          <a:lstStyle/>
          <a:p>
            <a:r>
              <a:rPr lang="sr-Latn-BA" b="1" dirty="0" smtClean="0"/>
              <a:t>Odnos cedent-cesus</a:t>
            </a:r>
            <a:r>
              <a:rPr lang="sr-Latn-BA" dirty="0" smtClean="0"/>
              <a:t>: cedent potraživanje od cesusa ustupa cesionaru. Cesus smanjuje obavezu prema cedentu, a cedent smanjuje potraživanja od cesusa.</a:t>
            </a:r>
          </a:p>
          <a:p>
            <a:r>
              <a:rPr lang="sr-Latn-BA" b="1" dirty="0" smtClean="0"/>
              <a:t>Odnos cedent-cesionar</a:t>
            </a:r>
            <a:r>
              <a:rPr lang="sr-Latn-BA" dirty="0" smtClean="0"/>
              <a:t>: u slučaju da je cedent imao obavezu prema cesionaru, smanjuje je u visini ustupljenog potraživanja od cesusa. Ako cedent nije imao obavezu prema cesionaru, formira se potraživanje po osnovu ugovora o cesiji.</a:t>
            </a:r>
          </a:p>
          <a:p>
            <a:r>
              <a:rPr lang="sr-Latn-BA" b="1" dirty="0" smtClean="0"/>
              <a:t>Odnos cesionar-cesus</a:t>
            </a:r>
            <a:r>
              <a:rPr lang="sr-Latn-BA" dirty="0" smtClean="0"/>
              <a:t>: na osnovu ugovora o cesiji, cesionar iskazuje potraživanje od cesusa, a cesus iskazuje obavezu prema cesionaru. Ovo potraživanje/obaveza naknadno se izmiruje novčanom uplatom.</a:t>
            </a:r>
          </a:p>
          <a:p>
            <a:endParaRPr lang="sr-Latn-BA" dirty="0" smtClean="0"/>
          </a:p>
          <a:p>
            <a:endParaRPr lang="sr-Latn-BA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200" dirty="0"/>
              <a:t>6.3. Ustupanje potraživanja ugovorom (cesija)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r>
              <a:rPr lang="sr-Latn-BA" sz="2400" dirty="0" smtClean="0"/>
              <a:t>Međutim, ne smiju se zanemariti ni obaveze preduzeća, pa novija literatura pored sposobnosti nenovčanog oblika imovine da se konvertuje u novac, pod likvidnošću podrazumijeva i sposobnost  dužnika da plati dospjele obaveze. </a:t>
            </a:r>
          </a:p>
          <a:p>
            <a:r>
              <a:rPr lang="sr-Latn-BA" sz="2400" dirty="0" smtClean="0"/>
              <a:t>Kod preduzeća koje posluje s načelom stalnosti poslovanja (going concern koncept),  izdvajamo tri područja likvidnosti: </a:t>
            </a:r>
          </a:p>
          <a:p>
            <a:pPr lvl="1"/>
            <a:r>
              <a:rPr lang="sr-Latn-BA" sz="2000" dirty="0" smtClean="0"/>
              <a:t>likvidnost finansijskih instrumenata;</a:t>
            </a:r>
          </a:p>
          <a:p>
            <a:pPr lvl="1"/>
            <a:r>
              <a:rPr lang="sr-Latn-BA" sz="2000" dirty="0" smtClean="0"/>
              <a:t>likvidnost poslovanja i </a:t>
            </a:r>
          </a:p>
          <a:p>
            <a:pPr lvl="1"/>
            <a:r>
              <a:rPr lang="sr-Latn-BA" sz="2000" dirty="0" smtClean="0"/>
              <a:t>likvidnost imovine.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600" dirty="0"/>
              <a:t>1. Pojam i značaj likvidnosti</a:t>
            </a:r>
            <a:endParaRPr lang="en-US"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 smtClean="0"/>
              <a:t>Preuzimanje duga u suštini je slično kao i ustupanje potraživanja – cesija, s tim da predstavlja postupak u kom dužnik svoju obavezu prema povjeriocu prenosi na novog dužnika  - preuzimaoca. </a:t>
            </a:r>
          </a:p>
          <a:p>
            <a:r>
              <a:rPr lang="sr-Latn-BA" dirty="0" smtClean="0"/>
              <a:t>Najčešći slučaj je da dužnik ima potraživanja od preuzimaoca i to svoje potraživanje naplaćuje prenošenjem svoje obaveze na preuzimaoca.</a:t>
            </a:r>
          </a:p>
          <a:p>
            <a:r>
              <a:rPr lang="sr-Latn-BA" dirty="0" smtClean="0"/>
              <a:t>Da bi se sprovelo pruzimanje duga, potrebno je zaključiti i potpisati ugovor o preuzimanju duga.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6.4. Preuzimanje duga</a:t>
            </a:r>
            <a:endParaRPr lang="en-US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Za razliku od ustupanja potraživanja, kod preuzimanja duga obavezna je saglasnost povjerioca, osim u slučaju kad je povjeriolac od preuzimaoca primio neku korist koju je on učinio u svoje ime.</a:t>
            </a:r>
          </a:p>
          <a:p>
            <a:r>
              <a:rPr lang="sr-Latn-BA" dirty="0" smtClean="0"/>
              <a:t>Ukoliko se povjerilac nije izjasnio o preuzimanju duga smatra se da nije dao svoj pristanak.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6.4. Preuzimanje duga</a:t>
            </a:r>
            <a:endParaRPr lang="en-US" sz="3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Upućivanje (asignacija) predstavlja oblik obračunskog plaćanja u kome dužnik kao uputilac – asignant upućuje drugo lice kao upućenika –asignata da za njegov račun izmiri obavezu prema trećem licu primaocu upute - asignataru, koga ovlašćuje da to izvršenje primi u svoje ime.</a:t>
            </a:r>
          </a:p>
          <a:p>
            <a:r>
              <a:rPr lang="sr-Latn-BA" dirty="0" smtClean="0"/>
              <a:t>Za sprovođenje asignacije potrebno je da postoji saglasnost sve tri strane, tj. asignacija se zasniva tek nakon što sve tri strane potpišu ugovor o asignaciji.</a:t>
            </a:r>
          </a:p>
          <a:p>
            <a:endParaRPr lang="sr-Latn-B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6.5. Upućivanje (asignacija)</a:t>
            </a:r>
            <a:endParaRPr lang="en-US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Asignacijom se može prenijeti obaveza izvršenja određene usluge, prodaje robe ili proizvoda.</a:t>
            </a:r>
          </a:p>
          <a:p>
            <a:r>
              <a:rPr lang="sr-Latn-BA" dirty="0" smtClean="0"/>
              <a:t>Kada asignat prihvati uputu, on i asignatar stupaju u međusobni dužnički odnos, nezavisan od odnosa koji imaju asignant i asignat ili asignant i asignatar.</a:t>
            </a:r>
          </a:p>
          <a:p>
            <a:r>
              <a:rPr lang="sr-Latn-BA" dirty="0" smtClean="0"/>
              <a:t>Postoji razlika između ugovora o asignaciji i ugovora o preuzimanju, jer u asignaciji zahtjev za ispunjenje zastarijeva za godinu dana (osim ako nije određen drugi rok).</a:t>
            </a:r>
          </a:p>
          <a:p>
            <a:r>
              <a:rPr lang="sr-Latn-BA" dirty="0" smtClean="0"/>
              <a:t>Potpisivanje ugovora o asignaciji ne predstavlja ispunjenje obaveze, odnosno obaveza prema povjeriocu prestaje tek ispunjenjem od upućenika.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6.5. Upućivanje (asignacija)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Likvidnost preduzeća je sposobnost da plati dospjele obaveze u momentu njihovog dospijeća.</a:t>
            </a:r>
          </a:p>
          <a:p>
            <a:r>
              <a:rPr lang="sr-Latn-BA" dirty="0" smtClean="0"/>
              <a:t>Ta sposobnost je čvrsto povezana sa finansijskom stabilnošću, ali i s rokovima dospijeća kratkoročnih obaveza i mobilizacije kratkoročnih sredstava.</a:t>
            </a:r>
          </a:p>
          <a:p>
            <a:r>
              <a:rPr lang="sr-Latn-BA" dirty="0" smtClean="0"/>
              <a:t>Ako je </a:t>
            </a:r>
            <a:r>
              <a:rPr lang="sr-Latn-BA" b="1" dirty="0" smtClean="0"/>
              <a:t>koeficijent finansijske stabilnosti jedan (1)</a:t>
            </a:r>
            <a:r>
              <a:rPr lang="sr-Latn-BA" dirty="0" smtClean="0"/>
              <a:t>, održavanje likvidnosti ne zavisi od dugoročnog finansiranja, već usklađenosti obima i rokova vezivanja kratkoročno vezane imovine i obima i rokova raspoloživosti kratkoročnih obaveza.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600" dirty="0"/>
              <a:t>1. Pojam i značaj likvidnosti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Ako je </a:t>
            </a:r>
            <a:r>
              <a:rPr lang="sr-Latn-BA" b="1" dirty="0" smtClean="0"/>
              <a:t>koeficijent finansijske stabilnosti niži od jedan (1)</a:t>
            </a:r>
            <a:r>
              <a:rPr lang="sr-Latn-BA" dirty="0" smtClean="0"/>
              <a:t>, stvoreni su uslovi za održavanje likvidnosti jer je kapital uvećan za dugoročna rezervisanja i dugoročne obaveze veći od dugoročno vezane imovine, a kratkoročno vezana imovina je veća od kratkoročnih obaveza.</a:t>
            </a:r>
          </a:p>
          <a:p>
            <a:r>
              <a:rPr lang="sr-Latn-BA" dirty="0" smtClean="0"/>
              <a:t>Ako je </a:t>
            </a:r>
            <a:r>
              <a:rPr lang="sr-Latn-BA" b="1" dirty="0" smtClean="0"/>
              <a:t>koeficijent finansijske stabilnosti viši od jedan (1)</a:t>
            </a:r>
            <a:r>
              <a:rPr lang="sr-Latn-BA" dirty="0" smtClean="0"/>
              <a:t>, preduzeće je nelikvidno, jer je dugoročno vezana imovina veća od kapitala uvećanog za dugoročna rezervisanja i dugoročne obaveze, a kratkoročne obaveze su veće od kratkoročno vezane imovine.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66130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1. Pojam i značaj likvidnosti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Preduzeća mogu da vode sljedeće koncepte politike likvidnosti:</a:t>
            </a:r>
          </a:p>
          <a:p>
            <a:r>
              <a:rPr lang="sr-Latn-BA" b="1" dirty="0" smtClean="0"/>
              <a:t>Puna sigurnost </a:t>
            </a:r>
            <a:r>
              <a:rPr lang="sr-Latn-BA" dirty="0" smtClean="0"/>
              <a:t>– visoka likvidna rezerva;</a:t>
            </a:r>
          </a:p>
          <a:p>
            <a:r>
              <a:rPr lang="sr-Latn-BA" b="1" dirty="0" smtClean="0"/>
              <a:t>Ograničeni rizik </a:t>
            </a:r>
            <a:r>
              <a:rPr lang="sr-Latn-BA" dirty="0" smtClean="0"/>
              <a:t>– niža likvidna rezerva, pridavanje značaja likvidnosti i rentabilnosti;</a:t>
            </a:r>
          </a:p>
          <a:p>
            <a:r>
              <a:rPr lang="sr-Latn-BA" b="1" dirty="0" smtClean="0"/>
              <a:t>Puno pokriće obaveza </a:t>
            </a:r>
            <a:r>
              <a:rPr lang="sr-Latn-BA" dirty="0" smtClean="0"/>
              <a:t>– favorizuje rentabilnost u odnosu na održavanje platežne sposobnosti (nema likvidnu rezervu);</a:t>
            </a:r>
          </a:p>
          <a:p>
            <a:r>
              <a:rPr lang="sr-Latn-BA" b="1" dirty="0" smtClean="0"/>
              <a:t>Improvizovana likvidnost</a:t>
            </a:r>
            <a:r>
              <a:rPr lang="sr-Latn-BA" dirty="0" smtClean="0"/>
              <a:t> – odsustvo brige o likvidnosti i bavljenje samo problemom rentabilnosti.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600" dirty="0"/>
              <a:t>1. Pojam i značaj likvidnosti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 smtClean="0"/>
              <a:t>Dugoročna finansijska ravnoteža se utvrđuje upoređivanjem dugoročno vezane i izgubljene imovine i trajnih i dugoročnih izvora.</a:t>
            </a:r>
          </a:p>
          <a:p>
            <a:r>
              <a:rPr lang="sr-Latn-BA" dirty="0" smtClean="0"/>
              <a:t>Poređenje se može vršiti </a:t>
            </a:r>
            <a:r>
              <a:rPr lang="sr-Latn-BA" b="1" dirty="0" smtClean="0"/>
              <a:t>upoređivanjem dugoročno vezane i izgubljene imovine i trajnih i dugoročnih izvora</a:t>
            </a:r>
            <a:r>
              <a:rPr lang="sr-Latn-BA" dirty="0" smtClean="0"/>
              <a:t> ili </a:t>
            </a:r>
          </a:p>
          <a:p>
            <a:r>
              <a:rPr lang="sr-Latn-BA" b="1" dirty="0" smtClean="0"/>
              <a:t>Putem utvrđivanja pokrića zaliha neto obrtnim fondom </a:t>
            </a:r>
            <a:r>
              <a:rPr lang="sr-Latn-BA" dirty="0" smtClean="0"/>
              <a:t>(koji se naziva i obrtnim kapitalom).</a:t>
            </a:r>
          </a:p>
          <a:p>
            <a:r>
              <a:rPr lang="sr-Latn-BA" dirty="0" smtClean="0"/>
              <a:t>Najteži problem u oba slučaja je utvrditi trajnu obrtnu imovinu (stalne zalihe).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 smtClean="0"/>
              <a:t>2. Analiza dugoročne finansijske ravnoteže kao uslova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Racio finansijske stabilnosti = (1) dugoročno vezana i izgubljena imovina / (2) trajni kapital i dugoročne obaveze</a:t>
            </a:r>
          </a:p>
          <a:p>
            <a:r>
              <a:rPr lang="sr-Latn-BA" dirty="0" smtClean="0"/>
              <a:t>Pri čemu je: dugoročno vezana i izgubljena imovina = stalna imovina + stalne zalihe i st. imovina namijenjena prodaji + gubitak iznad kapitala</a:t>
            </a:r>
          </a:p>
          <a:p>
            <a:r>
              <a:rPr lang="sr-Latn-BA" dirty="0" smtClean="0"/>
              <a:t>Trajni kapital i dugoročne obaveze = kapital umanjen za gubitak do visine kapitala + dugoročna rezervisanja + dugoročne obaveze</a:t>
            </a:r>
          </a:p>
          <a:p>
            <a:r>
              <a:rPr lang="sr-Latn-BA" dirty="0" smtClean="0"/>
              <a:t>Ako je 2&gt;1 =&gt; postoji slobodan kapital (2-1)</a:t>
            </a:r>
          </a:p>
          <a:p>
            <a:r>
              <a:rPr lang="sr-Latn-BA" dirty="0" smtClean="0"/>
              <a:t>Ako je 1&gt;2 =&gt; nedostajući kapital (1-2)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/>
              <a:t>2. Analiza dugoročne finansijske ravnoteže kao uslova likvidnosti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464496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Neto obrtni fond (trajna obrtna sredstva) = kapital umanjen za gubitak do visine kapitala + dugoročna rezervisanja + dugoročne obaveze - dugoročno vezana i izgubljena imovina</a:t>
            </a:r>
          </a:p>
          <a:p>
            <a:r>
              <a:rPr lang="sr-Latn-BA" dirty="0" smtClean="0"/>
              <a:t>Neto obrtni fond= obrtna imovina – kratkoročne obaveze </a:t>
            </a:r>
          </a:p>
          <a:p>
            <a:r>
              <a:rPr lang="sr-Latn-BA" dirty="0" smtClean="0"/>
              <a:t>Pozitivni neto obrtni fond pokazuje dio obrtne imovine pokriven trajnim i dugoročnim kapitalom =&gt; postoje uslovi za održanje likvidnosti</a:t>
            </a:r>
          </a:p>
          <a:p>
            <a:r>
              <a:rPr lang="sr-Latn-BA" dirty="0" smtClean="0"/>
              <a:t>Negativan neto obrtni fond iskazuje iznos stalne imovine pokriven (finansiran) kratkoročnim obavezama =&gt;nema uslova za održanje likvidnosti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57592" cy="1512168"/>
          </a:xfrm>
        </p:spPr>
        <p:txBody>
          <a:bodyPr>
            <a:noAutofit/>
          </a:bodyPr>
          <a:lstStyle/>
          <a:p>
            <a:pPr algn="ctr"/>
            <a:r>
              <a:rPr lang="sr-Latn-BA" sz="3200" dirty="0" smtClean="0"/>
              <a:t>3. Analiza dugoročne finansijske ravnoteže na osnovu neto obrtnog fonda</a:t>
            </a:r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2586</Words>
  <Application>Microsoft Office PowerPoint</Application>
  <PresentationFormat>On-screen Show (4:3)</PresentationFormat>
  <Paragraphs>155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Lucida Sans Unicode</vt:lpstr>
      <vt:lpstr>Verdana</vt:lpstr>
      <vt:lpstr>Wingdings 2</vt:lpstr>
      <vt:lpstr>Wingdings 3</vt:lpstr>
      <vt:lpstr>Concourse</vt:lpstr>
      <vt:lpstr>LIKVIDNOST KAO POLUGA OSTVARIVANJA VRHUNSKOG CILJA PREDUZEĆA</vt:lpstr>
      <vt:lpstr>1. Pojam i značaj likvidnosti</vt:lpstr>
      <vt:lpstr>1. Pojam i značaj likvidnosti</vt:lpstr>
      <vt:lpstr>1. Pojam i značaj likvidnosti</vt:lpstr>
      <vt:lpstr>1. Pojam i značaj likvidnosti</vt:lpstr>
      <vt:lpstr>1. Pojam i značaj likvidnosti</vt:lpstr>
      <vt:lpstr>2. Analiza dugoročne finansijske ravnoteže kao uslova likvidnosti</vt:lpstr>
      <vt:lpstr>2. Analiza dugoročne finansijske ravnoteže kao uslova likvidnosti</vt:lpstr>
      <vt:lpstr>3. Analiza dugoročne finansijske ravnoteže na osnovu neto obrtnog fonda</vt:lpstr>
      <vt:lpstr>PowerPoint Presentation</vt:lpstr>
      <vt:lpstr>4. Analiza kratkoročne finansijske ravnoteže - likvidnosti</vt:lpstr>
      <vt:lpstr>4. Analiza kratkoročne finansijske ravnoteže - likvidnosti</vt:lpstr>
      <vt:lpstr>4. Analiza kratkoročne finansijske ravnoteže - likvidnosti</vt:lpstr>
      <vt:lpstr>4.1. Pokazatelji (racija) likvidnosti</vt:lpstr>
      <vt:lpstr>4.1. Pokazatelji (racija) likvidnosti</vt:lpstr>
      <vt:lpstr>4.1. Pokazatelji (racija) likvidnosti</vt:lpstr>
      <vt:lpstr>PowerPoint Presentation</vt:lpstr>
      <vt:lpstr>PowerPoint Presentation</vt:lpstr>
      <vt:lpstr>5. Analiza solventnosti</vt:lpstr>
      <vt:lpstr>5. Analiza solventnosti</vt:lpstr>
      <vt:lpstr>5. Analiza solventnosti</vt:lpstr>
      <vt:lpstr>5. Analiza solventnosti</vt:lpstr>
      <vt:lpstr>6. Mogućnost izmirenja obaveza u uslovima nelikvidnosti</vt:lpstr>
      <vt:lpstr>6. Mogućnost izmirenja obaveza u uslovima nelikvidnosti</vt:lpstr>
      <vt:lpstr>6.1. Regulacija platnog prometa kao osnova obračunskog plaćanja</vt:lpstr>
      <vt:lpstr>6.1. Regulacija platnog prometa kao osnova obračunskog plaćanja</vt:lpstr>
      <vt:lpstr>6.2. Prebijanje (kompenzacija)</vt:lpstr>
      <vt:lpstr>6.3. Ustupanje potraživanja ugovorom (cesija)</vt:lpstr>
      <vt:lpstr>6.3. Ustupanje potraživanja ugovorom (cesija)</vt:lpstr>
      <vt:lpstr>6.4. Preuzimanje duga</vt:lpstr>
      <vt:lpstr>6.4. Preuzimanje duga</vt:lpstr>
      <vt:lpstr>6.5. Upućivanje (asignacija)</vt:lpstr>
      <vt:lpstr>6.5. Upućivanje (asignacija)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LIKVIDNOST KAO POLUGA OSTVARIVANJA VRHUNSKOG CILJA PREDUZEĆA</dc:title>
  <dc:creator>efbl</dc:creator>
  <cp:lastModifiedBy>Tajana</cp:lastModifiedBy>
  <cp:revision>69</cp:revision>
  <dcterms:created xsi:type="dcterms:W3CDTF">2018-05-03T20:04:43Z</dcterms:created>
  <dcterms:modified xsi:type="dcterms:W3CDTF">2023-12-04T13:55:21Z</dcterms:modified>
</cp:coreProperties>
</file>