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3" r:id="rId3"/>
    <p:sldId id="272" r:id="rId4"/>
    <p:sldId id="257" r:id="rId5"/>
    <p:sldId id="258" r:id="rId6"/>
    <p:sldId id="274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1" r:id="rId17"/>
    <p:sldId id="268" r:id="rId18"/>
    <p:sldId id="269" r:id="rId19"/>
    <p:sldId id="27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38"/>
    <p:restoredTop sz="94600"/>
  </p:normalViewPr>
  <p:slideViewPr>
    <p:cSldViewPr snapToGrid="0">
      <p:cViewPr varScale="1">
        <p:scale>
          <a:sx n="101" d="100"/>
          <a:sy n="101" d="100"/>
        </p:scale>
        <p:origin x="21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BA"/>
              <a:t>Kretanje zaključenih i razvedenih brakova u Republici Srpskoj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Broj zaključenih brakova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6810</c:v>
                </c:pt>
                <c:pt idx="1">
                  <c:v>6860</c:v>
                </c:pt>
                <c:pt idx="2">
                  <c:v>7093</c:v>
                </c:pt>
                <c:pt idx="3">
                  <c:v>6401</c:v>
                </c:pt>
                <c:pt idx="4">
                  <c:v>6131</c:v>
                </c:pt>
                <c:pt idx="5">
                  <c:v>5767</c:v>
                </c:pt>
                <c:pt idx="6">
                  <c:v>5802</c:v>
                </c:pt>
                <c:pt idx="7">
                  <c:v>5326</c:v>
                </c:pt>
                <c:pt idx="8">
                  <c:v>5467</c:v>
                </c:pt>
                <c:pt idx="9">
                  <c:v>5823</c:v>
                </c:pt>
                <c:pt idx="10">
                  <c:v>5895</c:v>
                </c:pt>
                <c:pt idx="11">
                  <c:v>5563</c:v>
                </c:pt>
                <c:pt idx="12">
                  <c:v>5954</c:v>
                </c:pt>
                <c:pt idx="13">
                  <c:v>5966</c:v>
                </c:pt>
                <c:pt idx="14">
                  <c:v>5822</c:v>
                </c:pt>
                <c:pt idx="15">
                  <c:v>4168</c:v>
                </c:pt>
                <c:pt idx="16">
                  <c:v>5530</c:v>
                </c:pt>
                <c:pt idx="17">
                  <c:v>5527</c:v>
                </c:pt>
                <c:pt idx="18">
                  <c:v>5471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B7-4838-B0F7-C9048DCD6C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Broj razvedenih brakova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721</c:v>
                </c:pt>
                <c:pt idx="1">
                  <c:v>526</c:v>
                </c:pt>
                <c:pt idx="2">
                  <c:v>596</c:v>
                </c:pt>
                <c:pt idx="3">
                  <c:v>317</c:v>
                </c:pt>
                <c:pt idx="4">
                  <c:v>455</c:v>
                </c:pt>
                <c:pt idx="5">
                  <c:v>517</c:v>
                </c:pt>
                <c:pt idx="6">
                  <c:v>886</c:v>
                </c:pt>
                <c:pt idx="7">
                  <c:v>878</c:v>
                </c:pt>
                <c:pt idx="8">
                  <c:v>1052</c:v>
                </c:pt>
                <c:pt idx="9">
                  <c:v>1106</c:v>
                </c:pt>
                <c:pt idx="10">
                  <c:v>1143</c:v>
                </c:pt>
                <c:pt idx="11">
                  <c:v>1025</c:v>
                </c:pt>
                <c:pt idx="12">
                  <c:v>985</c:v>
                </c:pt>
                <c:pt idx="13">
                  <c:v>963</c:v>
                </c:pt>
                <c:pt idx="14">
                  <c:v>920</c:v>
                </c:pt>
                <c:pt idx="15">
                  <c:v>948</c:v>
                </c:pt>
                <c:pt idx="16">
                  <c:v>1017</c:v>
                </c:pt>
                <c:pt idx="17">
                  <c:v>965</c:v>
                </c:pt>
                <c:pt idx="18">
                  <c:v>974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B7-4838-B0F7-C9048DCD6C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1727871"/>
        <c:axId val="461712063"/>
      </c:lineChart>
      <c:catAx>
        <c:axId val="461727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712063"/>
        <c:crosses val="autoZero"/>
        <c:auto val="1"/>
        <c:lblAlgn val="ctr"/>
        <c:lblOffset val="100"/>
        <c:noMultiLvlLbl val="0"/>
      </c:catAx>
      <c:valAx>
        <c:axId val="461712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727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2B923-ED30-C841-A219-6F3E0F59289B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0ADD3-319C-EE4C-9377-8D909E375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932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0ADD3-319C-EE4C-9377-8D909E3755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9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0ADD3-319C-EE4C-9377-8D909E3755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041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0ADD3-319C-EE4C-9377-8D909E37556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212558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95752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66024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183648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5811495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43913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48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642291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9475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8760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95572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28D7EFB-3E37-4593-A186-BFB356DE95B9}" type="datetimeFigureOut">
              <a:rPr lang="sr-Latn-BA" smtClean="0"/>
              <a:t>29. 10. 2025.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65401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93F99-30E6-10C2-350B-A576E2745F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b="1" dirty="0"/>
              <a:t>STRUKTURE STANOVNIŠTVA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5B40853-BF5B-1F27-92FD-2E19017CF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2645" y="5243195"/>
            <a:ext cx="3766710" cy="1239894"/>
          </a:xfrm>
        </p:spPr>
        <p:txBody>
          <a:bodyPr>
            <a:normAutofit/>
          </a:bodyPr>
          <a:lstStyle/>
          <a:p>
            <a:r>
              <a:rPr lang="sr-Latn-BA" sz="2400"/>
              <a:t>Milica Marić, </a:t>
            </a:r>
            <a:r>
              <a:rPr lang="sr-Latn-BA" sz="2400" dirty="0"/>
              <a:t>ma</a:t>
            </a:r>
          </a:p>
          <a:p>
            <a:r>
              <a:rPr lang="sr-Latn-BA" sz="2400" dirty="0"/>
              <a:t>milica.maric@ef.unibl.org</a:t>
            </a:r>
          </a:p>
        </p:txBody>
      </p:sp>
    </p:spTree>
    <p:extLst>
      <p:ext uri="{BB962C8B-B14F-4D97-AF65-F5344CB8AC3E}">
        <p14:creationId xmlns:p14="http://schemas.microsoft.com/office/powerpoint/2010/main" val="361201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C2F47F-8E77-A0B2-1989-E9F812B1D6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7438" y="272845"/>
                <a:ext cx="9883878" cy="6312310"/>
              </a:xfrm>
            </p:spPr>
            <p:txBody>
              <a:bodyPr>
                <a:normAutofit/>
              </a:bodyPr>
              <a:lstStyle/>
              <a:p>
                <a:pPr marL="114300" indent="0">
                  <a:buNone/>
                </a:pPr>
                <a:r>
                  <a:rPr lang="sr-Latn-RS" sz="2000" b="1" dirty="0"/>
                  <a:t>a) </a:t>
                </a:r>
                <a:r>
                  <a:rPr lang="sr-Latn-BA" sz="2000" b="1" dirty="0"/>
                  <a:t>Izračunati promjenu indeksa starenja u periodu 1953 – 2001. godina</a:t>
                </a:r>
                <a:endParaRPr lang="sr-Latn-RS" sz="2000" b="1" dirty="0"/>
              </a:p>
              <a:p>
                <a:pPr marL="114300" indent="0">
                  <a:buNone/>
                </a:pPr>
                <a:r>
                  <a:rPr lang="sr-Latn-RS" dirty="0"/>
                  <a:t>Bazni indeks za 2001. godinu po bazi iz 1953. je:</a:t>
                </a:r>
              </a:p>
              <a:p>
                <a:pPr marL="114300" indent="0">
                  <a:buNone/>
                </a:pPr>
                <a:endParaRPr lang="sr-Latn-RS" dirty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bSup>
                            <m:sSubSup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1953</m:t>
                              </m:r>
                            </m:sub>
                            <m:sup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2001</m:t>
                              </m:r>
                            </m:sup>
                          </m:sSubSup>
                        </m:e>
                      </m:sPre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Pre>
                            <m:sPre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sr-Latn-R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r-Latn-R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1953</m:t>
                                  </m:r>
                                </m:sub>
                                <m:sup>
                                  <m:r>
                                    <a:rPr lang="sr-Latn-R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2004</m:t>
                                  </m:r>
                                </m:sup>
                              </m:sSubSup>
                            </m:e>
                          </m:sPre>
                        </m:num>
                        <m:den>
                          <m:sPre>
                            <m:sPrePr>
                              <m:ctrlPr>
                                <a:rPr lang="sr-Latn-R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sr-Latn-R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sr-Latn-R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r-Latn-R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2001</m:t>
                                  </m:r>
                                </m:sub>
                                <m:sup>
                                  <m:r>
                                    <a:rPr lang="sr-Latn-R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2004</m:t>
                                  </m:r>
                                </m:sup>
                              </m:sSubSup>
                            </m:e>
                          </m:sPre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129</m:t>
                          </m:r>
                        </m:num>
                        <m:den>
                          <m:r>
                            <a:rPr lang="sr-Latn-R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103</m:t>
                          </m:r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𝟏𝟐𝟓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𝟐𝟒</m:t>
                      </m:r>
                    </m:oMath>
                  </m:oMathPara>
                </a14:m>
                <a:endParaRPr lang="sr-Latn-RS" b="1" dirty="0"/>
              </a:p>
              <a:p>
                <a:pPr marL="114300" indent="0">
                  <a:buNone/>
                </a:pPr>
                <a:r>
                  <a:rPr lang="sr-Latn-RS" dirty="0"/>
                  <a:t>Ukupna promjena je 25,24% u periodu 1953-2001</a:t>
                </a:r>
              </a:p>
              <a:p>
                <a:pPr marL="114300" lvl="0" indent="0">
                  <a:buNone/>
                </a:pPr>
                <a:endParaRPr lang="sr-Latn-BA" dirty="0"/>
              </a:p>
              <a:p>
                <a:pPr marL="114300" lvl="0" indent="0">
                  <a:buNone/>
                </a:pPr>
                <a:r>
                  <a:rPr lang="sr-Latn-BA" b="1" dirty="0"/>
                  <a:t>b) Koliko se prosječno godišnje mijenjao indeks starenja stanovništva u ovom periodu (1953 – 2001)?</a:t>
                </a:r>
              </a:p>
              <a:p>
                <a:pPr marL="114300" indent="0">
                  <a:buNone/>
                </a:pPr>
                <a:endParaRPr lang="sr-Latn-RS" i="1" dirty="0">
                  <a:latin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48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2001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1953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Pre>
                                    <m:sPre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PrePr>
                                    <m:sub/>
                                    <m:sup>
                                      <m: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sup>
                                    <m:e>
                                      <m:sSubSup>
                                        <m:sSubSupPr>
                                          <m:ctrlP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  <m:t>𝐼</m:t>
                                          </m:r>
                                        </m:e>
                                        <m:sub>
                                          <m: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  <m:t>1953</m:t>
                                          </m:r>
                                        </m:sub>
                                        <m:sup>
                                          <m: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  <m:t>2001</m:t>
                                          </m:r>
                                        </m:sup>
                                      </m:sSubSup>
                                    </m:e>
                                  </m:sPre>
                                </m:num>
                                <m:den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dirty="0"/>
              </a:p>
              <a:p>
                <a:pPr marL="114300" indent="0">
                  <a:buNone/>
                </a:pPr>
                <a:endParaRPr lang="sr-Latn-R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125,24</m:t>
                                  </m:r>
                                </m:num>
                                <m:den>
                                  <m: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𝟒𝟕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RS" b="1" dirty="0"/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C2F47F-8E77-A0B2-1989-E9F812B1D6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7438" y="272845"/>
                <a:ext cx="9883878" cy="6312310"/>
              </a:xfrm>
              <a:blipFill>
                <a:blip r:embed="rId2"/>
                <a:stretch>
                  <a:fillRect t="-6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8062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F073B0-F303-EA12-E01F-EF058BC9FE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10258" y="691257"/>
                <a:ext cx="9788800" cy="550306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b="1" dirty="0"/>
                  <a:t>c) </a:t>
                </a:r>
                <a:r>
                  <a:rPr lang="sr-Latn-BA" sz="1800" b="1" dirty="0"/>
                  <a:t>Koliki je indeks starenja u 2001. godini, ako je u 1953-oj iznosio 44.</a:t>
                </a:r>
              </a:p>
              <a:p>
                <a:pPr marL="0" indent="0">
                  <a:buNone/>
                </a:pPr>
                <a:endParaRPr lang="sr-Latn-BA" sz="1800" b="1" dirty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sr-Latn-RS" sz="200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bSup>
                            <m:sSubSup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bSup>
                        </m:e>
                      </m:sPre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bSup>
                            <m:sSubSup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1953</m:t>
                              </m:r>
                            </m:sub>
                            <m:sup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2001</m:t>
                              </m:r>
                            </m:sup>
                          </m:sSubSup>
                        </m:e>
                      </m:sPre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2001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1953</m:t>
                              </m:r>
                            </m:sub>
                          </m:sSub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000" b="0" i="1" smtClean="0">
                          <a:latin typeface="Cambria Math" panose="02040503050406030204" pitchFamily="18" charset="0"/>
                        </a:rPr>
                        <m:t>125,24</m:t>
                      </m:r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2001</m:t>
                              </m:r>
                            </m:sub>
                          </m:sSub>
                        </m:num>
                        <m:den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44</m:t>
                          </m:r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2001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</a:rPr>
                        <m:t>44</m:t>
                      </m:r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1,2524=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𝟓𝟓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sr-Latn-RS" sz="2000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F073B0-F303-EA12-E01F-EF058BC9FE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0258" y="691257"/>
                <a:ext cx="9788800" cy="5503066"/>
              </a:xfrm>
              <a:blipFill>
                <a:blip r:embed="rId2"/>
                <a:stretch>
                  <a:fillRect l="-518" t="-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1803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4D50D-5826-3EFB-1F42-CAD58A396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90067"/>
            <a:ext cx="7729728" cy="1188720"/>
          </a:xfrm>
        </p:spPr>
        <p:txBody>
          <a:bodyPr/>
          <a:lstStyle/>
          <a:p>
            <a:r>
              <a:rPr lang="sr-Latn-BA" dirty="0"/>
              <a:t>ZADATAK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6EC8F0-CA06-6695-9421-66614CBF7F9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87515" y="2128730"/>
                <a:ext cx="9016967" cy="448992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000" dirty="0"/>
                  <a:t>Dati su podaci o starosnim grupama u jednoj zemlji: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457200" indent="-457200">
                  <a:buAutoNum type="alphaLcParenR"/>
                </a:pPr>
                <a:r>
                  <a:rPr lang="sr-Latn-RS" sz="2000" b="1" dirty="0">
                    <a:ea typeface="Cambria Math" panose="02040503050406030204" pitchFamily="18" charset="0"/>
                  </a:rPr>
                  <a:t>Izračunati indeks starenja za 2004. godinu</a:t>
                </a:r>
              </a:p>
              <a:p>
                <a:pPr marL="0" indent="0">
                  <a:buNone/>
                </a:pPr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𝐼𝑛𝑑𝑒𝑘𝑠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𝑠𝑡𝑎𝑟𝑒𝑛𝑗𝑎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2004</m:t>
                          </m:r>
                        </m:e>
                      </m:d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60+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0−20</m:t>
                              </m:r>
                            </m:sub>
                          </m:sSub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50.000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6.040.000</m:t>
                          </m:r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sr-Latn-BA" sz="2000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6EC8F0-CA06-6695-9421-66614CBF7F9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87515" y="2128730"/>
                <a:ext cx="9016967" cy="4489925"/>
              </a:xfrm>
              <a:blipFill>
                <a:blip r:embed="rId2"/>
                <a:stretch>
                  <a:fillRect l="-676" t="-6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E28775D-3B9D-19C3-51E5-506B0C3112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8516" y="2935995"/>
            <a:ext cx="6116743" cy="98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186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BC66E9-1866-57CA-8E85-7A5E8B0895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05115" y="309716"/>
                <a:ext cx="8981769" cy="6238567"/>
              </a:xfrm>
            </p:spPr>
            <p:txBody>
              <a:bodyPr/>
              <a:lstStyle/>
              <a:p>
                <a:pPr marL="114300" indent="0">
                  <a:buNone/>
                </a:pPr>
                <a:r>
                  <a:rPr lang="sr-Latn-RS" b="1" dirty="0">
                    <a:ea typeface="Cambria Math" panose="02040503050406030204" pitchFamily="18" charset="0"/>
                  </a:rPr>
                  <a:t>b) Izračunati</a:t>
                </a:r>
                <a:r>
                  <a:rPr lang="en-US" b="1" dirty="0">
                    <a:ea typeface="Cambria Math" panose="02040503050406030204" pitchFamily="18" charset="0"/>
                  </a:rPr>
                  <a:t> </a:t>
                </a:r>
                <a:r>
                  <a:rPr lang="en-US" b="1" dirty="0" err="1">
                    <a:ea typeface="Cambria Math" panose="02040503050406030204" pitchFamily="18" charset="0"/>
                  </a:rPr>
                  <a:t>godinu</a:t>
                </a:r>
                <a:r>
                  <a:rPr lang="en-US" b="1" dirty="0">
                    <a:ea typeface="Cambria Math" panose="02040503050406030204" pitchFamily="18" charset="0"/>
                  </a:rPr>
                  <a:t> </a:t>
                </a:r>
                <a:r>
                  <a:rPr lang="sr-Latn-BA" b="1" dirty="0">
                    <a:ea typeface="Cambria Math" panose="02040503050406030204" pitchFamily="18" charset="0"/>
                  </a:rPr>
                  <a:t>u kojoj će indeks starenja iznositi 40% ako se nastavi ispoljena tendencija.</a:t>
                </a:r>
              </a:p>
              <a:p>
                <a:pPr marL="114300" indent="0">
                  <a:buNone/>
                </a:pPr>
                <a:endParaRPr lang="sr-Latn-RS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𝐼𝑛𝑑𝑒𝑘𝑠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𝑠𝑡𝑎𝑟𝑒𝑛𝑗𝑎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1994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60+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0−20</m:t>
                              </m:r>
                            </m:sub>
                          </m:sSub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2.150.000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6.250.000</m:t>
                          </m:r>
                        </m:den>
                      </m:f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=34,40</m:t>
                      </m:r>
                    </m:oMath>
                  </m:oMathPara>
                </a14:m>
                <a:endParaRPr lang="sr-Latn-BA" b="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BA" b="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r>
                  <a:rPr lang="sr-Latn-BA" b="0" dirty="0">
                    <a:ea typeface="Cambria Math" panose="02040503050406030204" pitchFamily="18" charset="0"/>
                  </a:rPr>
                  <a:t>Računamo geometrijsku stopu rasta indeksa starenja:</a:t>
                </a:r>
              </a:p>
              <a:p>
                <a:pPr marL="114300" indent="0">
                  <a:buNone/>
                </a:pPr>
                <a:endParaRPr lang="sr-Latn-BA" b="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37,25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34,40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=0,8%</m:t>
                      </m:r>
                    </m:oMath>
                  </m:oMathPara>
                </a14:m>
                <a:endParaRPr lang="sr-Latn-RS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r>
                  <a:rPr lang="sr-Latn-RS" dirty="0">
                    <a:ea typeface="Cambria Math" panose="02040503050406030204" pitchFamily="18" charset="0"/>
                  </a:rPr>
                  <a:t>Uvrštavamo stopu rasta u formulu:</a:t>
                </a:r>
              </a:p>
              <a:p>
                <a:pPr marL="114300" indent="0">
                  <a:buNone/>
                </a:pPr>
                <a:r>
                  <a:rPr lang="sr-Latn-BA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40</a:t>
                </a:r>
                <a14:m>
                  <m:oMath xmlns:m="http://schemas.openxmlformats.org/officeDocument/2006/math">
                    <m:r>
                      <a:rPr lang="sr-Latn-BA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37,25·</m:t>
                    </m:r>
                    <m:sSup>
                      <m:sSupPr>
                        <m:ctrlPr>
                          <a:rPr lang="sr-Latn-BA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0,8</m:t>
                                </m:r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BA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endParaRPr lang="sr-Latn-R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 xmlns:m="http://schemas.openxmlformats.org/officeDocument/2006/math"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0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40</m:t>
                            </m:r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sr-Latn-BA" sz="20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</a:rPr>
                                  <m:t>37,25</m:t>
                                </m:r>
                              </m:e>
                            </m:func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sr-Latn-BA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08</m:t>
                            </m:r>
                          </m:e>
                        </m:func>
                      </m:den>
                    </m:f>
                  </m:oMath>
                </a14:m>
                <a:r>
                  <a:rPr lang="sr-Latn-BA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8,939</a:t>
                </a:r>
                <a:r>
                  <a:rPr lang="sr-Latn-BA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sr-Latn-BA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sr-Latn-BA" sz="20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9</a:t>
                </a:r>
              </a:p>
              <a:p>
                <a:pPr marL="114300" indent="0">
                  <a:buNone/>
                </a:pPr>
                <a:endParaRPr lang="sr-Latn-R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BC66E9-1866-57CA-8E85-7A5E8B0895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05115" y="309716"/>
                <a:ext cx="8981769" cy="6238567"/>
              </a:xfrm>
              <a:blipFill>
                <a:blip r:embed="rId2"/>
                <a:stretch>
                  <a:fillRect t="-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21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CED33-7A6D-4BBE-95BD-7F3D2C4B7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34754"/>
            <a:ext cx="7729728" cy="1188720"/>
          </a:xfrm>
        </p:spPr>
        <p:txBody>
          <a:bodyPr/>
          <a:lstStyle/>
          <a:p>
            <a:r>
              <a:rPr lang="sr-Latn-BA" dirty="0"/>
              <a:t>Zadatak 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B64CA-8916-4035-BA96-26CDE9155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2656898"/>
            <a:ext cx="8471429" cy="3389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Dati su podaci o kretanju sklopljenih i razvedenih brakova u Republici Srpskoj u 2023. godini: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Izračunati stope nupcijaliteta i divorcijaliteta u 2023. godini.</a:t>
            </a:r>
            <a:endParaRPr lang="en-US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D736215-06D4-44C6-BF79-D8D4717BDC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562319"/>
              </p:ext>
            </p:extLst>
          </p:nvPr>
        </p:nvGraphicFramePr>
        <p:xfrm>
          <a:off x="1956586" y="3517008"/>
          <a:ext cx="8128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674">
                  <a:extLst>
                    <a:ext uri="{9D8B030D-6E8A-4147-A177-3AD203B41FA5}">
                      <a16:colId xmlns:a16="http://schemas.microsoft.com/office/drawing/2014/main" val="3452667834"/>
                    </a:ext>
                  </a:extLst>
                </a:gridCol>
                <a:gridCol w="2834326">
                  <a:extLst>
                    <a:ext uri="{9D8B030D-6E8A-4147-A177-3AD203B41FA5}">
                      <a16:colId xmlns:a16="http://schemas.microsoft.com/office/drawing/2014/main" val="2679886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663594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410540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Godina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Prosječan broj stanovnika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sklopljenih brakova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razvedenih brakova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7408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2023.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r>
                        <a:rPr lang="sr-Latn-BA" dirty="0"/>
                        <a:t>.</a:t>
                      </a:r>
                      <a:r>
                        <a:rPr lang="en-US" dirty="0"/>
                        <a:t>114</a:t>
                      </a:r>
                      <a:r>
                        <a:rPr lang="sr-Latn-BA" dirty="0"/>
                        <a:t>.</a:t>
                      </a:r>
                      <a:r>
                        <a:rPr lang="en-US" dirty="0"/>
                        <a:t>819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5.471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974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660775"/>
                  </a:ext>
                </a:extLst>
              </a:tr>
            </a:tbl>
          </a:graphicData>
        </a:graphic>
      </p:graphicFrame>
      <p:pic>
        <p:nvPicPr>
          <p:cNvPr id="6" name="Graphic 5" descr="Wedding rings with solid fill">
            <a:extLst>
              <a:ext uri="{FF2B5EF4-FFF2-40B4-BE49-F238E27FC236}">
                <a16:creationId xmlns:a16="http://schemas.microsoft.com/office/drawing/2014/main" id="{C8C661D5-120D-9202-4A46-0A013C3BF07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" y="6046474"/>
            <a:ext cx="693538" cy="69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93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9264DF-3990-4D8E-849C-2ADA108F72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76691" y="725865"/>
                <a:ext cx="10765411" cy="5542960"/>
              </a:xfrm>
            </p:spPr>
            <p:txBody>
              <a:bodyPr/>
              <a:lstStyle/>
              <a:p>
                <a:pPr marL="114300" lvl="0" indent="0">
                  <a:buNone/>
                </a:pPr>
                <a:r>
                  <a:rPr lang="sr-Latn-BA" dirty="0"/>
                  <a:t>Stopa </a:t>
                </a:r>
                <a:r>
                  <a:rPr lang="sr-Latn-BA" b="1" dirty="0"/>
                  <a:t>divorcijaliteta </a:t>
                </a:r>
                <a:r>
                  <a:rPr lang="sr-Latn-BA" dirty="0"/>
                  <a:t>predstavlja odnos broja </a:t>
                </a:r>
                <a:r>
                  <a:rPr lang="sr-Latn-BA" b="1" dirty="0"/>
                  <a:t>razvedenih</a:t>
                </a:r>
                <a:r>
                  <a:rPr lang="sr-Latn-BA" dirty="0"/>
                  <a:t> brakova i broja stanovnika (obično u odnosu na 1000 stanovnika, odnosno u promilima)</a:t>
                </a:r>
              </a:p>
              <a:p>
                <a:pPr marL="114300" lvl="0" indent="0">
                  <a:buNone/>
                </a:pPr>
                <a:endParaRPr lang="sr-Latn-BA" dirty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𝐷𝑖𝑣𝑜𝑟𝑐𝑖𝑗𝑎𝑙𝑖𝑡𝑒𝑡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974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114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819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𝟖𝟕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114300" lvl="0" indent="0">
                  <a:buNone/>
                </a:pPr>
                <a:endParaRPr lang="sr-Latn-BA" b="0" dirty="0">
                  <a:ea typeface="Cambria Math" panose="02040503050406030204" pitchFamily="18" charset="0"/>
                </a:endParaRPr>
              </a:p>
              <a:p>
                <a:pPr marL="114300" lvl="0" indent="0">
                  <a:buNone/>
                </a:pPr>
                <a:endParaRPr lang="sr-Latn-BA" dirty="0"/>
              </a:p>
              <a:p>
                <a:pPr marL="114300" indent="0">
                  <a:buNone/>
                </a:pPr>
                <a:r>
                  <a:rPr lang="sr-Latn-BA" dirty="0"/>
                  <a:t>Stopa </a:t>
                </a:r>
                <a:r>
                  <a:rPr lang="sr-Latn-BA" b="1" dirty="0"/>
                  <a:t>nupcijaliteta </a:t>
                </a:r>
                <a:r>
                  <a:rPr lang="sr-Latn-BA" dirty="0"/>
                  <a:t>predstavlja odnos broja </a:t>
                </a:r>
                <a:r>
                  <a:rPr lang="sr-Latn-BA" b="1" dirty="0"/>
                  <a:t>sklopljenih</a:t>
                </a:r>
                <a:r>
                  <a:rPr lang="sr-Latn-BA" dirty="0"/>
                  <a:t> brakova i broja stanovnika (obično u odnosu na 1000 stanovnika, odnosno u promilima)</a:t>
                </a:r>
              </a:p>
              <a:p>
                <a:pPr marL="114300" indent="0">
                  <a:buNone/>
                </a:pPr>
                <a:endParaRPr lang="sr-Latn-BA" dirty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𝑁𝑢𝑝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5.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471</m:t>
                          </m:r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1.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114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819</m:t>
                          </m:r>
                        </m:den>
                      </m:f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𝟗𝟏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9264DF-3990-4D8E-849C-2ADA108F72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6691" y="725865"/>
                <a:ext cx="10765411" cy="5542960"/>
              </a:xfrm>
              <a:blipFill>
                <a:blip r:embed="rId2"/>
                <a:stretch>
                  <a:fillRect t="-458" r="-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7667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6BA0421-4E0E-4FD1-88C3-A8A1C6DCF0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8047836"/>
              </p:ext>
            </p:extLst>
          </p:nvPr>
        </p:nvGraphicFramePr>
        <p:xfrm>
          <a:off x="352611" y="593102"/>
          <a:ext cx="11486778" cy="5671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2218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F3C6-4198-48B3-80B8-08A504887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F820E-40A1-4E17-B4D6-EC80A7672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2450" y="2979861"/>
            <a:ext cx="8707099" cy="1913264"/>
          </a:xfrm>
        </p:spPr>
        <p:txBody>
          <a:bodyPr/>
          <a:lstStyle/>
          <a:p>
            <a:pPr marL="114300" lvl="0" indent="0" algn="just">
              <a:buNone/>
            </a:pPr>
            <a:r>
              <a:rPr lang="sr-Latn-BA" sz="2000" dirty="0"/>
              <a:t>U 2020. godini stopa nupcijaliteta u nekom mjestu iznosila je </a:t>
            </a:r>
            <a:r>
              <a:rPr lang="sr-Latn-BA" sz="2000"/>
              <a:t>5 promila, </a:t>
            </a:r>
            <a:r>
              <a:rPr lang="sr-Latn-BA" sz="2000" dirty="0"/>
              <a:t>a broj sklopljenih brakova bio je 160.  Stopa divorcijaliteta </a:t>
            </a:r>
            <a:r>
              <a:rPr lang="sr-Latn-BA" sz="2000"/>
              <a:t>je 0,5 </a:t>
            </a:r>
            <a:r>
              <a:rPr lang="sr-Latn-BA" sz="2000" dirty="0"/>
              <a:t>promila.</a:t>
            </a:r>
            <a:endParaRPr lang="en-US" sz="2000" dirty="0"/>
          </a:p>
          <a:p>
            <a:pPr marL="114300" indent="0" algn="just">
              <a:buNone/>
            </a:pPr>
            <a:r>
              <a:rPr lang="sr-Latn-BA" sz="2000" dirty="0"/>
              <a:t>U kojoj će godini broj razvoda iznositi 20% od broja </a:t>
            </a:r>
            <a:r>
              <a:rPr lang="sr-Latn-BA" sz="2000"/>
              <a:t>sklopljenih brakova, </a:t>
            </a:r>
            <a:r>
              <a:rPr lang="sr-Latn-BA" sz="2000" dirty="0"/>
              <a:t>ako bi se broj razvoda povećavao za </a:t>
            </a:r>
            <a:r>
              <a:rPr lang="sr-Latn-BA" sz="2000"/>
              <a:t>10%, </a:t>
            </a:r>
            <a:r>
              <a:rPr lang="sr-Latn-BA" sz="2000" dirty="0"/>
              <a:t>a broj sklopljenih brakova smanjivao godišnje za 15%?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358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39C598-57A0-47BE-8A29-97C2AE69D7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38520" y="168504"/>
                <a:ext cx="9813303" cy="652099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BA" b="1" dirty="0"/>
                  <a:t>Poznati podaci: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𝑁𝑢𝑝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𝑆𝑘𝑙𝑜𝑝𝑙𝑗𝑒𝑛𝑖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𝑏𝑟𝑎𝑘𝑜𝑣𝑖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=160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𝐷𝑖𝑣𝑜𝑟𝑐𝑖𝑗𝑎𝑙𝑖𝑡𝑒𝑡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=0,5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BA" dirty="0">
                    <a:ea typeface="Cambria Math" panose="02040503050406030204" pitchFamily="18" charset="0"/>
                  </a:rPr>
                  <a:t>Prvo računamo broj stanovnika:</a:t>
                </a:r>
              </a:p>
              <a:p>
                <a:pPr marL="0" indent="0">
                  <a:buNone/>
                </a:pPr>
                <a:endParaRPr lang="sr-Latn-BA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𝑁𝑢𝑝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𝑆𝑘𝑙𝑜𝑝𝑙𝑗𝑒𝑛𝑖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𝑏𝑟𝑎𝑘𝑜𝑣𝑖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(2020)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𝑃𝑜𝑝𝑢𝑙𝑎𝑐𝑖𝑗𝑎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(2020)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5=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160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𝑃𝑜𝑝𝑢𝑙𝑎𝑐𝑖𝑗𝑎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 (2020)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∙1000</m:t>
                    </m:r>
                  </m:oMath>
                </a14:m>
                <a:r>
                  <a:rPr lang="sr-Latn-BA" dirty="0"/>
                  <a:t> </a:t>
                </a:r>
                <a:r>
                  <a:rPr lang="sr-Latn-BA" dirty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sr-Latn-BA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𝑃𝑜𝑝𝑢𝑙𝑎𝑐𝑖𝑗𝑎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sr-Latn-B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i="1">
                            <a:latin typeface="Cambria Math" panose="02040503050406030204" pitchFamily="18" charset="0"/>
                          </a:rPr>
                          <m:t>2020</m:t>
                        </m:r>
                      </m:e>
                    </m:d>
                    <m:r>
                      <a:rPr lang="sr-Latn-BA" b="0" i="1" smtClean="0">
                        <a:latin typeface="Cambria Math" panose="02040503050406030204" pitchFamily="18" charset="0"/>
                      </a:rPr>
                      <m:t>=32.000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Zatim računamo broj razvedenih brakova: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𝐷𝑖𝑣𝑜𝑟𝑐𝑖𝑗𝑎𝑙𝑖𝑡𝑒𝑡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𝑅𝑎𝑧𝑣𝑒𝑑𝑒𝑛𝑖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𝑏𝑟𝑎𝑘𝑜𝑣𝑖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(2020)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𝑃𝑜𝑝𝑢𝑙𝑎𝑐𝑖𝑗𝑎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(2020)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</m:oMath>
                  </m:oMathPara>
                </a14:m>
                <a:endParaRPr lang="sr-Latn-BA" dirty="0"/>
              </a:p>
              <a:p>
                <a:pPr marL="0" indent="0" algn="ctr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0,5=</m:t>
                    </m:r>
                    <m:f>
                      <m:fPr>
                        <m:ctrlPr>
                          <a:rPr lang="sr-Latn-BA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𝑅𝑎𝑧𝑣𝑒𝑑𝑒𝑛𝑖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𝑏𝑟𝑎𝑘𝑜𝑣𝑖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 (2020)</m:t>
                        </m:r>
                      </m:num>
                      <m:den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32.000</m:t>
                        </m:r>
                      </m:den>
                    </m:f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∙1000</m:t>
                    </m:r>
                  </m:oMath>
                </a14:m>
                <a:r>
                  <a:rPr lang="sr-Latn-BA" dirty="0"/>
                  <a:t> </a:t>
                </a:r>
                <a:r>
                  <a:rPr lang="sr-Latn-BA" dirty="0">
                    <a:sym typeface="Wingdings" panose="05000000000000000000" pitchFamily="2" charset="2"/>
                  </a:rPr>
                  <a:t></a:t>
                </a:r>
                <a14:m>
                  <m:oMath xmlns:m="http://schemas.openxmlformats.org/officeDocument/2006/math">
                    <m:r>
                      <a:rPr lang="sr-Latn-BA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𝑅𝑎𝑧𝑣𝑒𝑑𝑒𝑛𝑖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𝑏𝑟𝑎𝑘𝑜𝑣𝑖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sr-Latn-B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i="1">
                            <a:latin typeface="Cambria Math" panose="02040503050406030204" pitchFamily="18" charset="0"/>
                          </a:rPr>
                          <m:t>2020</m:t>
                        </m:r>
                      </m:e>
                    </m:d>
                    <m:r>
                      <a:rPr lang="sr-Latn-BA" b="0" i="1" smtClean="0">
                        <a:latin typeface="Cambria Math" panose="02040503050406030204" pitchFamily="18" charset="0"/>
                      </a:rPr>
                      <m:t>=16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39C598-57A0-47BE-8A29-97C2AE69D7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38520" y="168504"/>
                <a:ext cx="9813303" cy="6520991"/>
              </a:xfrm>
              <a:blipFill>
                <a:blip r:embed="rId3"/>
                <a:stretch>
                  <a:fillRect l="-497" t="-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681D18-8C7E-44D4-B47C-E691B104A8C0}"/>
              </a:ext>
            </a:extLst>
          </p:cNvPr>
          <p:cNvCxnSpPr/>
          <p:nvPr/>
        </p:nvCxnSpPr>
        <p:spPr>
          <a:xfrm>
            <a:off x="829559" y="1376313"/>
            <a:ext cx="404409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375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644290-8C81-4B76-A218-E1585C755F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32148" y="450130"/>
                <a:ext cx="10727703" cy="595774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BA" dirty="0"/>
                  <a:t>Postavljamo uslov:  </a:t>
                </a:r>
                <a:r>
                  <a:rPr lang="sr-Latn-BA" sz="1800" dirty="0"/>
                  <a:t>broj razvoda iznosi 20% od broja sklopljenih brakova; broj razvoda se povećava za </a:t>
                </a:r>
                <a:r>
                  <a:rPr lang="sr-Latn-BA" sz="1800"/>
                  <a:t>10%, </a:t>
                </a:r>
                <a:r>
                  <a:rPr lang="sr-Latn-BA" sz="1800" dirty="0"/>
                  <a:t>a broj sklopljenih brakova smanjuje godišnje za 15%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16∙</m:t>
                      </m:r>
                      <m:sSup>
                        <m:sSup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2∙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160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0,85</m:t>
                          </m:r>
                        </m:e>
                        <m:sup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sz="1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  <m:t>1,1</m:t>
                                  </m:r>
                                </m:num>
                                <m:den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  <m:t>0,85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=0,2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160</m:t>
                          </m:r>
                        </m:num>
                        <m:den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1,29</m:t>
                          </m:r>
                        </m:e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:r>
                  <a:rPr lang="sr-Latn-BA" dirty="0"/>
                  <a:t>Logaritmujemo izraz: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sz="1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1,29=</m:t>
                          </m:r>
                          <m:func>
                            <m:func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sz="1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:endParaRPr lang="sr-Latn-BA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=2,7≈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r>
                  <a:rPr lang="sr-Latn-BA" dirty="0"/>
                  <a:t>Možemo i provjeriti rezultat koji smo dobili: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160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85</m:t>
                              </m:r>
                            </m:e>
                            <m:sup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21,296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98,26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=0,217≈0,2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644290-8C81-4B76-A218-E1585C755F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2148" y="450130"/>
                <a:ext cx="10727703" cy="5957740"/>
              </a:xfrm>
              <a:blipFill>
                <a:blip r:embed="rId2"/>
                <a:stretch>
                  <a:fillRect l="-455" t="-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3971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EA43E08-6BE5-47AE-BB48-EE7733FC20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160727"/>
              </p:ext>
            </p:extLst>
          </p:nvPr>
        </p:nvGraphicFramePr>
        <p:xfrm>
          <a:off x="838190" y="374991"/>
          <a:ext cx="4517030" cy="60499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964">
                  <a:extLst>
                    <a:ext uri="{9D8B030D-6E8A-4147-A177-3AD203B41FA5}">
                      <a16:colId xmlns:a16="http://schemas.microsoft.com/office/drawing/2014/main" val="2113053678"/>
                    </a:ext>
                  </a:extLst>
                </a:gridCol>
                <a:gridCol w="2478066">
                  <a:extLst>
                    <a:ext uri="{9D8B030D-6E8A-4147-A177-3AD203B41FA5}">
                      <a16:colId xmlns:a16="http://schemas.microsoft.com/office/drawing/2014/main" val="2778215955"/>
                    </a:ext>
                  </a:extLst>
                </a:gridCol>
              </a:tblGrid>
              <a:tr h="2587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Country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136" marR="4136" marT="41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Median 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136" marR="4136" marT="4136" marB="0" anchor="b"/>
                </a:tc>
                <a:extLst>
                  <a:ext uri="{0D108BD9-81ED-4DB2-BD59-A6C34878D82A}">
                    <a16:rowId xmlns:a16="http://schemas.microsoft.com/office/drawing/2014/main" val="1848157738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Vatican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59.6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4935297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Monaco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54.4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140244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Saint Helena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69482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Japan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49.0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1036258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Martinique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48.8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150537"/>
                  </a:ext>
                </a:extLst>
              </a:tr>
              <a:tr h="205430">
                <a:tc>
                  <a:txBody>
                    <a:bodyPr/>
                    <a:lstStyle/>
                    <a:p>
                      <a:r>
                        <a:rPr lang="en-US" sz="1400"/>
                        <a:t>Italy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47.5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252624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San Marino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47.4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6852279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Guadeloupe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46.6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2104025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 dirty="0"/>
                        <a:t>Saint Pierre and Miquelon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46.4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4162092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Portugal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46.2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8818006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Hong Kong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46.2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4152740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Greece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45.7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078604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Isle of Man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45.7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9263356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Puerto Rico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5822669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Germany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7019207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Bermuda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5422701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Bosnia and Herzegovina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44.9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679252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Spain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44.9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0634632"/>
                  </a:ext>
                </a:extLst>
              </a:tr>
              <a:tr h="258769">
                <a:tc>
                  <a:txBody>
                    <a:bodyPr/>
                    <a:lstStyle/>
                    <a:p>
                      <a:r>
                        <a:rPr lang="en-US" sz="1400"/>
                        <a:t>Croatia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44.8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31013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94B8211-1B4B-45BE-B00B-04C602CBD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115290"/>
              </p:ext>
            </p:extLst>
          </p:nvPr>
        </p:nvGraphicFramePr>
        <p:xfrm>
          <a:off x="6578200" y="400846"/>
          <a:ext cx="4810685" cy="61899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401">
                  <a:extLst>
                    <a:ext uri="{9D8B030D-6E8A-4147-A177-3AD203B41FA5}">
                      <a16:colId xmlns:a16="http://schemas.microsoft.com/office/drawing/2014/main" val="3622426330"/>
                    </a:ext>
                  </a:extLst>
                </a:gridCol>
                <a:gridCol w="2002284">
                  <a:extLst>
                    <a:ext uri="{9D8B030D-6E8A-4147-A177-3AD203B41FA5}">
                      <a16:colId xmlns:a16="http://schemas.microsoft.com/office/drawing/2014/main" val="3674943744"/>
                    </a:ext>
                  </a:extLst>
                </a:gridCol>
              </a:tblGrid>
              <a:tr h="2720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Country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3972" marR="3972" marT="39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Median 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3972" marR="47662" marT="3972" marB="0" anchor="ctr"/>
                </a:tc>
                <a:extLst>
                  <a:ext uri="{0D108BD9-81ED-4DB2-BD59-A6C34878D82A}">
                    <a16:rowId xmlns:a16="http://schemas.microsoft.com/office/drawing/2014/main" val="2559497549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Central African Republic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798736"/>
                  </a:ext>
                </a:extLst>
              </a:tr>
              <a:tr h="379327">
                <a:tc>
                  <a:txBody>
                    <a:bodyPr/>
                    <a:lstStyle/>
                    <a:p>
                      <a:r>
                        <a:rPr lang="en-US" sz="1400"/>
                        <a:t>Niger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6953627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Chad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5950660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Somalia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2538529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Mali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2347889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Democratic Republic of Congo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5057176"/>
                  </a:ext>
                </a:extLst>
              </a:tr>
              <a:tr h="356933">
                <a:tc>
                  <a:txBody>
                    <a:bodyPr/>
                    <a:lstStyle/>
                    <a:p>
                      <a:r>
                        <a:rPr lang="en-US" sz="1400" dirty="0"/>
                        <a:t>Burundi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3459052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Mozambique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0955582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Angola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150208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Uganda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6376680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Mayotte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1784858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Afghanistan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16.9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8571366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 dirty="0"/>
                        <a:t>Mauritania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0894442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Tanzania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02054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Burkina Faso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9911604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Zambia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8706889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/>
                        <a:t>Malawi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17.6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1564953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 dirty="0"/>
                        <a:t>Cameroon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43527"/>
                  </a:ext>
                </a:extLst>
              </a:tr>
              <a:tr h="272099">
                <a:tc>
                  <a:txBody>
                    <a:bodyPr/>
                    <a:lstStyle/>
                    <a:p>
                      <a:r>
                        <a:rPr lang="en-US" sz="1400" dirty="0"/>
                        <a:t>Nigeria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39720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8CD1F44-F973-4F7B-B0BF-BC3B6A483C5F}"/>
              </a:ext>
            </a:extLst>
          </p:cNvPr>
          <p:cNvSpPr txBox="1"/>
          <p:nvPr/>
        </p:nvSpPr>
        <p:spPr>
          <a:xfrm>
            <a:off x="575035" y="-11190"/>
            <a:ext cx="504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/>
              <a:t>Države sa najstarijom populacijom (2023)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344B2D-E1EC-420B-97E6-D671E6806032}"/>
              </a:ext>
            </a:extLst>
          </p:cNvPr>
          <p:cNvSpPr txBox="1"/>
          <p:nvPr/>
        </p:nvSpPr>
        <p:spPr>
          <a:xfrm>
            <a:off x="6262417" y="5659"/>
            <a:ext cx="504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/>
              <a:t>Države sa najmlađom populacijom (2023)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724EF5-BB17-48E9-B566-5E0F66842050}"/>
              </a:ext>
            </a:extLst>
          </p:cNvPr>
          <p:cNvSpPr txBox="1"/>
          <p:nvPr/>
        </p:nvSpPr>
        <p:spPr>
          <a:xfrm>
            <a:off x="-895056" y="6485855"/>
            <a:ext cx="8276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sz="1100" dirty="0"/>
              <a:t>Izvor: UN World Population Prospects, 2024 (https://ourworldindata.org/age-structure)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188638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29ADAAE-4A8F-47EB-949A-499AE580599A}"/>
              </a:ext>
            </a:extLst>
          </p:cNvPr>
          <p:cNvSpPr txBox="1"/>
          <p:nvPr/>
        </p:nvSpPr>
        <p:spPr>
          <a:xfrm>
            <a:off x="238486" y="349828"/>
            <a:ext cx="8276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b="1" dirty="0"/>
              <a:t>Prosječna starost populacije u posmatranim državama</a:t>
            </a:r>
            <a:endParaRPr 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70DD9-7AD7-4D0E-88E8-1947EDD311DA}"/>
              </a:ext>
            </a:extLst>
          </p:cNvPr>
          <p:cNvSpPr txBox="1"/>
          <p:nvPr/>
        </p:nvSpPr>
        <p:spPr>
          <a:xfrm>
            <a:off x="0" y="5525548"/>
            <a:ext cx="8276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100" dirty="0"/>
              <a:t>Izvor: UN World Population Prospects, 2024 (https://ourworldindata.org/age-structure)</a:t>
            </a:r>
            <a:endParaRPr lang="en-US" sz="11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D70DA3-B307-91AE-A570-AB1376973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99" y="932374"/>
            <a:ext cx="9608210" cy="433687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5E40A12-7662-4849-C74C-2AFA155097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0795" y="4627322"/>
            <a:ext cx="2701205" cy="2058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328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04326-52E5-926F-CF5D-1A4A4C94B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/>
              <a:t>Indeks starenja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88ED98-7270-3E1E-761B-46C4905348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02265" y="2658113"/>
                <a:ext cx="8987470" cy="3101983"/>
              </a:xfrm>
            </p:spPr>
            <p:txBody>
              <a:bodyPr/>
              <a:lstStyle/>
              <a:p>
                <a:r>
                  <a:rPr lang="sr-Latn-BA" sz="2000" dirty="0"/>
                  <a:t>Odražava starosnu strukturu stanovništva</a:t>
                </a:r>
              </a:p>
              <a:p>
                <a:r>
                  <a:rPr lang="sr-Latn-RS" sz="2000" dirty="0"/>
                  <a:t>Dobija se kao odnos broja starijih lica (preko 60 godina) i broja mlađih lica (ispod 20 godina), pomnožen sa 100</a:t>
                </a:r>
              </a:p>
              <a:p>
                <a:endParaRPr lang="sr-Latn-RS" dirty="0"/>
              </a:p>
              <a:p>
                <a:endParaRPr lang="sr-Latn-R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BA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60+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0−20</m:t>
                              </m:r>
                            </m:sub>
                          </m:sSub>
                        </m:den>
                      </m:f>
                      <m:r>
                        <a:rPr lang="sr-Latn-BA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88ED98-7270-3E1E-761B-46C4905348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02265" y="2658113"/>
                <a:ext cx="8987470" cy="3101983"/>
              </a:xfrm>
              <a:blipFill>
                <a:blip r:embed="rId2"/>
                <a:stretch>
                  <a:fillRect l="-611" t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7693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287EE-F086-0181-456C-63F2500B5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337" y="639377"/>
            <a:ext cx="4113979" cy="1083915"/>
          </a:xfrm>
        </p:spPr>
        <p:txBody>
          <a:bodyPr/>
          <a:lstStyle/>
          <a:p>
            <a:r>
              <a:rPr lang="sr-Latn-BA"/>
              <a:t>Zadatak 1</a:t>
            </a:r>
            <a:endParaRPr lang="sr-Latn-B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45CA0-7DE1-F8F2-9907-BB1473AA5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776" y="2620460"/>
            <a:ext cx="4229100" cy="3101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U tabeli na slajdu je data </a:t>
            </a:r>
            <a:r>
              <a:rPr lang="en-US" sz="2000" dirty="0" err="1"/>
              <a:t>starosna</a:t>
            </a:r>
            <a:r>
              <a:rPr lang="en-US" sz="2000" dirty="0"/>
              <a:t> </a:t>
            </a:r>
            <a:r>
              <a:rPr lang="sr-Latn-BA" sz="2000" dirty="0"/>
              <a:t>struktura stanovništva u Republici Srpskoj, prema popisu iz 2013.</a:t>
            </a:r>
          </a:p>
          <a:p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Izračunati i protumačiti indeks starenja u Republici Srpskoj u 2013. godini.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ADF300-A793-9D71-752B-439532F17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960681"/>
              </p:ext>
            </p:extLst>
          </p:nvPr>
        </p:nvGraphicFramePr>
        <p:xfrm>
          <a:off x="6724261" y="96716"/>
          <a:ext cx="3602446" cy="650205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266057">
                  <a:extLst>
                    <a:ext uri="{9D8B030D-6E8A-4147-A177-3AD203B41FA5}">
                      <a16:colId xmlns:a16="http://schemas.microsoft.com/office/drawing/2014/main" val="974765103"/>
                    </a:ext>
                  </a:extLst>
                </a:gridCol>
                <a:gridCol w="2336389">
                  <a:extLst>
                    <a:ext uri="{9D8B030D-6E8A-4147-A177-3AD203B41FA5}">
                      <a16:colId xmlns:a16="http://schemas.microsoft.com/office/drawing/2014/main" val="836170015"/>
                    </a:ext>
                  </a:extLst>
                </a:gridCol>
              </a:tblGrid>
              <a:tr h="396220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Godine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      Broj stanovnika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45487333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0-4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53,045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49368479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5-9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54,076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343294176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10-14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57,326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261021809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15-19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70,815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83641712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20-24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65,363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685222816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25-29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76,753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3539916630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30-34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80,472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665112117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35-39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80,588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492395438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40-44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75,683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622530376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45-49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82,810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65263374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50-54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92,000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611805611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55-59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93,458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39557226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60-64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87,204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938259824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65-69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60,073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629405907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70-74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55,148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129378845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75-79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48,037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349076668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80-84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25,566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442274210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85 i više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11,565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487837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137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FE9C5D7-5C6D-9AA7-4569-E56F52604F6A}"/>
              </a:ext>
            </a:extLst>
          </p:cNvPr>
          <p:cNvSpPr txBox="1"/>
          <p:nvPr/>
        </p:nvSpPr>
        <p:spPr>
          <a:xfrm>
            <a:off x="2131258" y="6493278"/>
            <a:ext cx="8276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100" dirty="0"/>
              <a:t>Izvor: </a:t>
            </a:r>
            <a:r>
              <a:rPr lang="sr-Latn-RS" sz="1100" dirty="0"/>
              <a:t>Statistički godišnjak RS</a:t>
            </a:r>
            <a:r>
              <a:rPr lang="sr-Latn-BA" sz="1100" dirty="0"/>
              <a:t>, 2024 (https://www.rzs.rs.ba/static/uploads/bilteni/godisnjak/2024/05stn_2024.pdf)</a:t>
            </a:r>
            <a:endParaRPr lang="en-US" sz="11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FAC5F1-72F0-F88E-B885-DE766F8D5A3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8629" y="0"/>
            <a:ext cx="7479637" cy="6390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429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777E-7469-1015-8EBD-AFC614DE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8443B-7B63-6E42-34E8-35480BE28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3959" y="2677031"/>
            <a:ext cx="7729728" cy="305483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BA" sz="2200" dirty="0"/>
              <a:t>Dati su podaci o indeksu starenja u Srbiji, u periodu od 201</a:t>
            </a:r>
            <a:r>
              <a:rPr lang="en-US" sz="2200" dirty="0"/>
              <a:t>8</a:t>
            </a:r>
            <a:r>
              <a:rPr lang="sr-Latn-BA" sz="2200" dirty="0"/>
              <a:t>. do 202</a:t>
            </a:r>
            <a:r>
              <a:rPr lang="en-US" sz="2200" dirty="0"/>
              <a:t>3</a:t>
            </a:r>
            <a:r>
              <a:rPr lang="sr-Latn-BA" sz="2200" dirty="0"/>
              <a:t>. godine: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1300" dirty="0"/>
              <a:t>Izvor: Republički zavod za statistiku Srbije (https://data.stat.gov.rs/Home/Result/180710?languageCode=sr-Latn)</a:t>
            </a:r>
          </a:p>
          <a:p>
            <a:pPr marL="0" indent="0">
              <a:buNone/>
            </a:pPr>
            <a:r>
              <a:rPr lang="sr-Latn-BA" sz="2200" dirty="0"/>
              <a:t>Ukoliko se ispoljena tendencija nastavi, izračunati </a:t>
            </a:r>
          </a:p>
          <a:p>
            <a:pPr marL="0" indent="0">
              <a:buNone/>
            </a:pPr>
            <a:r>
              <a:rPr lang="sr-Latn-BA" sz="2200" dirty="0"/>
              <a:t>a) indeks starenja u 202</a:t>
            </a:r>
            <a:r>
              <a:rPr lang="en-US" sz="2200" dirty="0"/>
              <a:t>7</a:t>
            </a:r>
            <a:r>
              <a:rPr lang="sr-Latn-BA" sz="2200" dirty="0"/>
              <a:t>. godini;</a:t>
            </a:r>
          </a:p>
          <a:p>
            <a:pPr marL="0" indent="0">
              <a:buNone/>
            </a:pPr>
            <a:r>
              <a:rPr lang="sr-Latn-BA" sz="2200" dirty="0"/>
              <a:t>b) godinu u kojoj će indeks starenja biti 1</a:t>
            </a:r>
            <a:r>
              <a:rPr lang="en-US" sz="2200" dirty="0"/>
              <a:t>60</a:t>
            </a:r>
            <a:r>
              <a:rPr lang="sr-Latn-BA" sz="2200" dirty="0"/>
              <a:t>.</a:t>
            </a:r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12A65FE-5767-7FD8-C4D6-12B52AADA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241799"/>
              </p:ext>
            </p:extLst>
          </p:nvPr>
        </p:nvGraphicFramePr>
        <p:xfrm>
          <a:off x="1230537" y="3320531"/>
          <a:ext cx="9730925" cy="94203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983179">
                  <a:extLst>
                    <a:ext uri="{9D8B030D-6E8A-4147-A177-3AD203B41FA5}">
                      <a16:colId xmlns:a16="http://schemas.microsoft.com/office/drawing/2014/main" val="3533901559"/>
                    </a:ext>
                  </a:extLst>
                </a:gridCol>
                <a:gridCol w="1291291">
                  <a:extLst>
                    <a:ext uri="{9D8B030D-6E8A-4147-A177-3AD203B41FA5}">
                      <a16:colId xmlns:a16="http://schemas.microsoft.com/office/drawing/2014/main" val="3995116537"/>
                    </a:ext>
                  </a:extLst>
                </a:gridCol>
                <a:gridCol w="1291291">
                  <a:extLst>
                    <a:ext uri="{9D8B030D-6E8A-4147-A177-3AD203B41FA5}">
                      <a16:colId xmlns:a16="http://schemas.microsoft.com/office/drawing/2014/main" val="2530119980"/>
                    </a:ext>
                  </a:extLst>
                </a:gridCol>
                <a:gridCol w="1291291">
                  <a:extLst>
                    <a:ext uri="{9D8B030D-6E8A-4147-A177-3AD203B41FA5}">
                      <a16:colId xmlns:a16="http://schemas.microsoft.com/office/drawing/2014/main" val="117340745"/>
                    </a:ext>
                  </a:extLst>
                </a:gridCol>
                <a:gridCol w="1291291">
                  <a:extLst>
                    <a:ext uri="{9D8B030D-6E8A-4147-A177-3AD203B41FA5}">
                      <a16:colId xmlns:a16="http://schemas.microsoft.com/office/drawing/2014/main" val="4224325912"/>
                    </a:ext>
                  </a:extLst>
                </a:gridCol>
                <a:gridCol w="1291291">
                  <a:extLst>
                    <a:ext uri="{9D8B030D-6E8A-4147-A177-3AD203B41FA5}">
                      <a16:colId xmlns:a16="http://schemas.microsoft.com/office/drawing/2014/main" val="613598019"/>
                    </a:ext>
                  </a:extLst>
                </a:gridCol>
                <a:gridCol w="1291291">
                  <a:extLst>
                    <a:ext uri="{9D8B030D-6E8A-4147-A177-3AD203B41FA5}">
                      <a16:colId xmlns:a16="http://schemas.microsoft.com/office/drawing/2014/main" val="3884438090"/>
                    </a:ext>
                  </a:extLst>
                </a:gridCol>
              </a:tblGrid>
              <a:tr h="225403">
                <a:tc>
                  <a:txBody>
                    <a:bodyPr/>
                    <a:lstStyle/>
                    <a:p>
                      <a:r>
                        <a:rPr lang="sr-Latn-BA" dirty="0"/>
                        <a:t>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2018.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2019.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2020.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2021.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202</a:t>
                      </a:r>
                      <a:r>
                        <a:rPr lang="en-US" dirty="0"/>
                        <a:t>2</a:t>
                      </a:r>
                      <a:r>
                        <a:rPr lang="sr-Latn-BA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2023.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6215034"/>
                  </a:ext>
                </a:extLst>
              </a:tr>
              <a:tr h="576273">
                <a:tc>
                  <a:txBody>
                    <a:bodyPr/>
                    <a:lstStyle/>
                    <a:p>
                      <a:r>
                        <a:rPr lang="sr-Latn-BA" b="1" dirty="0"/>
                        <a:t>Indeks starenja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142</a:t>
                      </a:r>
                      <a:r>
                        <a:rPr lang="en-US" dirty="0"/>
                        <a:t>,</a:t>
                      </a:r>
                      <a:r>
                        <a:rPr lang="sr-Latn-BA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144</a:t>
                      </a:r>
                      <a:r>
                        <a:rPr lang="en-US" dirty="0"/>
                        <a:t>,</a:t>
                      </a:r>
                      <a:r>
                        <a:rPr lang="sr-Latn-BA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144</a:t>
                      </a:r>
                      <a:r>
                        <a:rPr lang="en-US" dirty="0"/>
                        <a:t>,</a:t>
                      </a:r>
                      <a:r>
                        <a:rPr lang="sr-Latn-BA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144</a:t>
                      </a:r>
                      <a:r>
                        <a:rPr lang="en-US" dirty="0"/>
                        <a:t>,</a:t>
                      </a:r>
                      <a:r>
                        <a:rPr lang="sr-Latn-BA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14</a:t>
                      </a:r>
                      <a:r>
                        <a:rPr lang="en-US" dirty="0"/>
                        <a:t>9,7</a:t>
                      </a:r>
                      <a:endParaRPr lang="sr-Latn-B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150,5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673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336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A39E12-12D0-F5FC-8244-C7176AF1F8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13290" y="191729"/>
                <a:ext cx="9320523" cy="647454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BA" dirty="0"/>
                  <a:t>Prvo računamo stopu rasta u posmatranom periodu: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50</m:t>
                                  </m:r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𝟎𝟒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RS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a) Zatim računamo </a:t>
                </a:r>
                <a:r>
                  <a:rPr lang="sr-Latn-BA" b="1" dirty="0">
                    <a:solidFill>
                      <a:schemeClr val="accent1"/>
                    </a:solidFill>
                  </a:rPr>
                  <a:t>očekivani indeks starenja u 202</a:t>
                </a:r>
                <a:r>
                  <a:rPr lang="en-US" b="1" dirty="0">
                    <a:solidFill>
                      <a:schemeClr val="accent1"/>
                    </a:solidFill>
                  </a:rPr>
                  <a:t>7</a:t>
                </a:r>
                <a:r>
                  <a:rPr lang="sr-Latn-BA" b="1" dirty="0">
                    <a:solidFill>
                      <a:schemeClr val="accent1"/>
                    </a:solidFill>
                  </a:rPr>
                  <a:t>:</a:t>
                </a: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,2027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,202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1,04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50,5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423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𝟓𝟔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r>
                  <a:rPr lang="sr-Latn-BA" dirty="0"/>
                  <a:t>b) Računamo </a:t>
                </a:r>
                <a:r>
                  <a:rPr lang="sr-Latn-BA" b="1" dirty="0">
                    <a:solidFill>
                      <a:schemeClr val="accent1"/>
                    </a:solidFill>
                  </a:rPr>
                  <a:t>godinu u kojoj će indeks starenja biti 1</a:t>
                </a:r>
                <a:r>
                  <a:rPr lang="en-US" b="1" dirty="0">
                    <a:solidFill>
                      <a:schemeClr val="accent1"/>
                    </a:solidFill>
                  </a:rPr>
                  <a:t>6</a:t>
                </a:r>
                <a:r>
                  <a:rPr lang="sr-Latn-BA" b="1" dirty="0">
                    <a:solidFill>
                      <a:schemeClr val="accent1"/>
                    </a:solidFill>
                  </a:rPr>
                  <a:t>0: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BA" sz="1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sr-Latn-BA" sz="1800" b="0" i="1" smtClean="0">
                        <a:latin typeface="Cambria Math" panose="02040503050406030204" pitchFamily="18" charset="0"/>
                      </a:rPr>
                      <m:t>0=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150,5</m:t>
                    </m:r>
                    <m:r>
                      <a:rPr lang="sr-Latn-B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B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BA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sr-Latn-BA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1,04</m:t>
                                </m:r>
                              </m:num>
                              <m:den>
                                <m:r>
                                  <a:rPr lang="sr-Latn-BA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150,5</m:t>
                    </m:r>
                    <m:r>
                      <a:rPr lang="sr-Latn-B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B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104</m:t>
                        </m:r>
                      </m:e>
                      <m:sup>
                        <m:r>
                          <a:rPr lang="sr-Latn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sr-Latn-BA" dirty="0"/>
                  <a:t> </a:t>
                </a:r>
                <a:r>
                  <a:rPr lang="sr-Latn-BA" dirty="0">
                    <a:sym typeface="Wingdings" panose="05000000000000000000" pitchFamily="2" charset="2"/>
                  </a:rPr>
                  <a:t> izraz logaritmujemo</a:t>
                </a:r>
              </a:p>
              <a:p>
                <a:pPr marL="0" indent="0" algn="ctr">
                  <a:buNone/>
                </a:pPr>
                <a:endParaRPr lang="sr-Latn-BA" dirty="0"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0=</m:t>
                          </m:r>
                          <m:func>
                            <m:func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150,5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unc>
                                <m:func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sr-Latn-BA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1,0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104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0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sr-Latn-BA" sz="20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150,5</m:t>
                                </m:r>
                              </m:e>
                            </m:func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1,0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104</m:t>
                            </m:r>
                          </m:e>
                        </m:func>
                      </m:den>
                    </m:f>
                  </m:oMath>
                </a14:m>
                <a:r>
                  <a:rPr lang="sr-Latn-BA" sz="2000" dirty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sr-Latn-BA" sz="2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2,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204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−2,1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78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0,0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044933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5,78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</m:oMath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A39E12-12D0-F5FC-8244-C7176AF1F8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3290" y="191729"/>
                <a:ext cx="9320523" cy="6474542"/>
              </a:xfrm>
              <a:blipFill>
                <a:blip r:embed="rId2"/>
                <a:stretch>
                  <a:fillRect l="-408" t="-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1334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04BCE-E26A-189F-0960-C46A02636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98F82-30BB-E8AE-B7A8-DA3F4E79E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3155" y="2490560"/>
            <a:ext cx="8505689" cy="4028227"/>
          </a:xfrm>
        </p:spPr>
        <p:txBody>
          <a:bodyPr/>
          <a:lstStyle/>
          <a:p>
            <a:pPr marL="0" indent="0">
              <a:buNone/>
            </a:pPr>
            <a:r>
              <a:rPr lang="sr-Latn-BA" sz="2000" dirty="0"/>
              <a:t>Dati su bazni indeksi koji pokazuju promjenu indeksa starenja za 2004.  godinu na jednom području</a:t>
            </a:r>
            <a:r>
              <a:rPr lang="en-US" sz="2000" dirty="0"/>
              <a:t>:</a:t>
            </a: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342900" indent="-342900">
              <a:buAutoNum type="alphaLcParenR"/>
            </a:pPr>
            <a:r>
              <a:rPr lang="sr-Latn-BA" sz="2000" dirty="0"/>
              <a:t>Izračunati promjenu indeksa starenja u periodu 1953 – 2001 godina;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r>
              <a:rPr lang="sr-Latn-BA" sz="2000" dirty="0"/>
              <a:t>Koliko se prosječno godišnje mijenjao indeks starenja stanovništva u ovom periodu (1953 – 2001)?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r>
              <a:rPr lang="sr-Latn-BA" sz="2000" dirty="0"/>
              <a:t>Koliki je indeks starenja u 2001. godini, ako je u 1953-oj iznosio 44.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endParaRPr lang="sr-Latn-BA" dirty="0"/>
          </a:p>
          <a:p>
            <a:pPr marL="342900" indent="-342900">
              <a:buAutoNum type="alphaLcParenR"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endParaRPr lang="sr-Latn-BA" dirty="0"/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54792D10-A1E3-3A45-A040-BD6491208E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593506"/>
              </p:ext>
            </p:extLst>
          </p:nvPr>
        </p:nvGraphicFramePr>
        <p:xfrm>
          <a:off x="1543668" y="3429000"/>
          <a:ext cx="910466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2331">
                  <a:extLst>
                    <a:ext uri="{9D8B030D-6E8A-4147-A177-3AD203B41FA5}">
                      <a16:colId xmlns:a16="http://schemas.microsoft.com/office/drawing/2014/main" val="2103313649"/>
                    </a:ext>
                  </a:extLst>
                </a:gridCol>
                <a:gridCol w="4552331">
                  <a:extLst>
                    <a:ext uri="{9D8B030D-6E8A-4147-A177-3AD203B41FA5}">
                      <a16:colId xmlns:a16="http://schemas.microsoft.com/office/drawing/2014/main" val="435824182"/>
                    </a:ext>
                  </a:extLst>
                </a:gridCol>
              </a:tblGrid>
              <a:tr h="27858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Promjena indeksa starenja (1953=100)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/>
                        <a:t>Promjena indeksa starenja (2001=100)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4052378"/>
                  </a:ext>
                </a:extLst>
              </a:tr>
              <a:tr h="30488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559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58103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3601</TotalTime>
  <Words>1140</Words>
  <Application>Microsoft Macintosh PowerPoint</Application>
  <PresentationFormat>Widescreen</PresentationFormat>
  <Paragraphs>285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Gill Sans MT</vt:lpstr>
      <vt:lpstr>Wingdings</vt:lpstr>
      <vt:lpstr>Parcel</vt:lpstr>
      <vt:lpstr>STRUKTURE STANOVNIŠTVA</vt:lpstr>
      <vt:lpstr>PowerPoint Presentation</vt:lpstr>
      <vt:lpstr>PowerPoint Presentation</vt:lpstr>
      <vt:lpstr>Indeks starenja</vt:lpstr>
      <vt:lpstr>Zadatak 1</vt:lpstr>
      <vt:lpstr>PowerPoint Presentation</vt:lpstr>
      <vt:lpstr>ZADATAK 2</vt:lpstr>
      <vt:lpstr>PowerPoint Presentation</vt:lpstr>
      <vt:lpstr>Zadatak 3</vt:lpstr>
      <vt:lpstr>PowerPoint Presentation</vt:lpstr>
      <vt:lpstr>PowerPoint Presentation</vt:lpstr>
      <vt:lpstr>ZADATAK 4</vt:lpstr>
      <vt:lpstr>PowerPoint Presentation</vt:lpstr>
      <vt:lpstr>Zadatak 5</vt:lpstr>
      <vt:lpstr>PowerPoint Presentation</vt:lpstr>
      <vt:lpstr>PowerPoint Presentation</vt:lpstr>
      <vt:lpstr>Zadatak 6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STRUKTURE STANOVNIŠTVA</dc:title>
  <dc:creator>Marić, Milica</dc:creator>
  <cp:lastModifiedBy>Milica Maric</cp:lastModifiedBy>
  <cp:revision>53</cp:revision>
  <dcterms:created xsi:type="dcterms:W3CDTF">2022-10-24T11:22:30Z</dcterms:created>
  <dcterms:modified xsi:type="dcterms:W3CDTF">2025-10-29T16:12:07Z</dcterms:modified>
</cp:coreProperties>
</file>