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259" r:id="rId2"/>
    <p:sldId id="284" r:id="rId3"/>
    <p:sldId id="293" r:id="rId4"/>
    <p:sldId id="281" r:id="rId5"/>
    <p:sldId id="292" r:id="rId6"/>
    <p:sldId id="294" r:id="rId7"/>
    <p:sldId id="295" r:id="rId8"/>
    <p:sldId id="278" r:id="rId9"/>
    <p:sldId id="296" r:id="rId10"/>
    <p:sldId id="297" r:id="rId11"/>
    <p:sldId id="289" r:id="rId12"/>
    <p:sldId id="298" r:id="rId13"/>
    <p:sldId id="299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pPr/>
              <a:t>2.3.2026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240 – ODGOVORNOST REVIZORA ZA RAZMATRANJE KRIMINALNIH RADNJI U REVIZIJI FINANSIJSKIH IZVJEŠTAJA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Izvještavanje revizora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Ako revizor ne može da utvrdi da li je nastala kriminalna radnja ili greška zbog ograničenja nametnutog okolnostima, a ne od strane pravnog lica, revizor treba da razmotri efekte na izvještaj.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10</a:t>
            </a:fld>
            <a:endParaRPr lang="sr-Latn-B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MSR 250 – RAZMATRANJE PRIMJENA ZAKONA I DRUGIH PROPISA U OBAVLJANJU REVIZIJE FINANSIJSKIH IZVJEŠTAJA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Razmatranje zakona i propisa u reviziji finansijskih izvještaja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vi-VN" b="1" dirty="0" smtClean="0"/>
              <a:t>Cilj standarda: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Definisati odgovornost revizora u vezi sa zakonima i propisima pri reviziji finansijskih izvještaja.</a:t>
            </a:r>
          </a:p>
          <a:p>
            <a:pPr>
              <a:buNone/>
            </a:pPr>
            <a:r>
              <a:rPr lang="vi-VN" b="1" dirty="0" smtClean="0"/>
              <a:t>Ključne odgovornosti revizora:</a:t>
            </a:r>
            <a:endParaRPr lang="vi-VN" dirty="0" smtClean="0"/>
          </a:p>
          <a:p>
            <a:r>
              <a:rPr lang="vi-VN" dirty="0" smtClean="0"/>
              <a:t>Pribavljanje dovoljno odgovarajućih revizijskih dokaza o usklađenosti sa zakonima i propisima koji direktno utiču na finansijske izvještaje</a:t>
            </a:r>
          </a:p>
          <a:p>
            <a:r>
              <a:rPr lang="vi-VN" dirty="0" smtClean="0"/>
              <a:t>Provođenje revizijskih procedura radi identifikacije neusklađenosti</a:t>
            </a:r>
          </a:p>
          <a:p>
            <a:r>
              <a:rPr lang="vi-VN" dirty="0" smtClean="0"/>
              <a:t>Održavanje profesionalnog skepticizma</a:t>
            </a:r>
          </a:p>
          <a:p>
            <a:r>
              <a:rPr lang="vi-VN" dirty="0" smtClean="0"/>
              <a:t>Razmatranje uticaja identifikovane neusklađenosti na finansijske izvještaje</a:t>
            </a:r>
          </a:p>
          <a:p>
            <a:pPr>
              <a:buNone/>
            </a:pPr>
            <a:r>
              <a:rPr lang="vi-VN" b="1" dirty="0" smtClean="0"/>
              <a:t>Dvije kategorije zakona:</a:t>
            </a:r>
            <a:endParaRPr lang="vi-VN" dirty="0" smtClean="0"/>
          </a:p>
          <a:p>
            <a:r>
              <a:rPr lang="vi-VN" dirty="0" smtClean="0"/>
              <a:t>Zakoni koji imaju </a:t>
            </a:r>
            <a:r>
              <a:rPr lang="vi-VN" b="1" dirty="0" smtClean="0"/>
              <a:t>direktan uticaj</a:t>
            </a:r>
            <a:r>
              <a:rPr lang="vi-VN" dirty="0" smtClean="0"/>
              <a:t> na iznose i objave (npr. poreski propisi)</a:t>
            </a:r>
          </a:p>
          <a:p>
            <a:r>
              <a:rPr lang="vi-VN" dirty="0" smtClean="0"/>
              <a:t>Zakoni koji nemaju direktan uticaj, ali čije kršenje može imati </a:t>
            </a:r>
            <a:r>
              <a:rPr lang="vi-VN" b="1" dirty="0" smtClean="0"/>
              <a:t>značajne posljedice</a:t>
            </a:r>
            <a:r>
              <a:rPr lang="vi-VN" dirty="0" smtClean="0"/>
              <a:t> (npr. propisi o zaštiti </a:t>
            </a:r>
            <a:r>
              <a:rPr lang="sr-Latn-BA" dirty="0" smtClean="0"/>
              <a:t>životne sredine</a:t>
            </a:r>
            <a:r>
              <a:rPr lang="vi-VN" dirty="0" smtClean="0"/>
              <a:t>, </a:t>
            </a:r>
            <a:r>
              <a:rPr lang="vi-VN" dirty="0" smtClean="0"/>
              <a:t>radno pravo)</a:t>
            </a: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12</a:t>
            </a:fld>
            <a:endParaRPr lang="sr-Latn-B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b="1" dirty="0" smtClean="0"/>
              <a:t>Postupanje revizora u slučaju neusklađenosti</a:t>
            </a:r>
            <a:br>
              <a:rPr lang="vi-VN" b="1" dirty="0" smtClean="0"/>
            </a:b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vi-VN" b="1" dirty="0" smtClean="0"/>
              <a:t>Ako </a:t>
            </a:r>
            <a:r>
              <a:rPr lang="vi-VN" b="1" dirty="0" smtClean="0"/>
              <a:t>revizor utvrdi ili posumnja na neusklađenost:</a:t>
            </a:r>
            <a:endParaRPr lang="vi-VN" dirty="0" smtClean="0"/>
          </a:p>
          <a:p>
            <a:r>
              <a:rPr lang="vi-VN" dirty="0" smtClean="0"/>
              <a:t>Stiče razumijevanje prirode događaja i okolnosti</a:t>
            </a:r>
          </a:p>
          <a:p>
            <a:r>
              <a:rPr lang="vi-VN" dirty="0" smtClean="0"/>
              <a:t>Procjenjuje finansijski efekat</a:t>
            </a:r>
          </a:p>
          <a:p>
            <a:r>
              <a:rPr lang="vi-VN" dirty="0" smtClean="0"/>
              <a:t>Dokumentuje nalaze</a:t>
            </a:r>
          </a:p>
          <a:p>
            <a:r>
              <a:rPr lang="vi-VN" dirty="0" smtClean="0"/>
              <a:t>Komunicira sa menadžmentom i nadzornim organima</a:t>
            </a:r>
          </a:p>
          <a:p>
            <a:pPr>
              <a:buNone/>
            </a:pPr>
            <a:r>
              <a:rPr lang="vi-VN" b="1" dirty="0" smtClean="0"/>
              <a:t>Moguće posljedice:</a:t>
            </a:r>
            <a:endParaRPr lang="vi-VN" dirty="0" smtClean="0"/>
          </a:p>
          <a:p>
            <a:r>
              <a:rPr lang="vi-VN" dirty="0" smtClean="0"/>
              <a:t>Modifikacija revizorskog mišljenja</a:t>
            </a:r>
          </a:p>
          <a:p>
            <a:r>
              <a:rPr lang="vi-VN" dirty="0" smtClean="0"/>
              <a:t>Povlačenje iz angažmana (u određenim okolnostima)</a:t>
            </a:r>
          </a:p>
          <a:p>
            <a:r>
              <a:rPr lang="vi-VN" dirty="0" smtClean="0"/>
              <a:t>Obaveza izvještavanja nadležnim organima (ako je propisano zakonom)</a:t>
            </a:r>
          </a:p>
          <a:p>
            <a:pPr>
              <a:buNone/>
            </a:pPr>
            <a:r>
              <a:rPr lang="vi-VN" b="1" dirty="0" smtClean="0"/>
              <a:t>Važno naglasiti: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Primarna odgovornost za usklađenost sa zakonima i propisima je na menadžmentu, a ne na revizoru.</a:t>
            </a: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13</a:t>
            </a:fld>
            <a:endParaRPr lang="sr-Latn-B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kriminalnih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Prema MSR 240 – 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Odgovornost revizora za razmatranje kriminalnih radnji u reviziji finansijskih izvještaja, kriminalna radnja je definisana kao:</a:t>
            </a:r>
          </a:p>
          <a:p>
            <a:pPr algn="ctr"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namjeran</a:t>
            </a:r>
            <a:r>
              <a:rPr lang="sr-Cyrl-B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čin koji izvrši jedno ili više lica, koja su na rukovodećim položajima, ovlašćena za upravljanje, zaposlena ili treća lica, uključujući i obmanjivanje, u cilju sticanja nepravedne ili protivzakonite koristi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sr-Latn-BA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2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riminalne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itchFamily="34" charset="0"/>
              <a:buChar char="•"/>
            </a:pPr>
            <a:endParaRPr lang="sr-Cyrl-BA" sz="2000" dirty="0" smtClean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anipulacija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falsifikovanje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izmjena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evidencija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dokumentacije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rotivpravno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prisvajanje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prečavanje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propuštanje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registrovanja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doga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računovodstvenoj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evidenciji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videntiranje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fiktivnih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doga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ogrešna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računovodstvenih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3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kriminalnih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/>
          </a:bodyPr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kriminalnih 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Revizor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dužan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revizije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razmotri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kriminalnih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prouzrokovati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greške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finansijskim izvještajima.</a:t>
            </a:r>
          </a:p>
          <a:p>
            <a:pPr algn="just">
              <a:buNone/>
            </a:pP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Kriminalna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namjeran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redova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rukovodstva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posljedicu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pogrešno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prikazivanje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izvještaja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“Greška”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greška odnosi se na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nenamjerne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akte - greške u finansijskim izvještajima, kao što su:</a:t>
            </a:r>
          </a:p>
          <a:p>
            <a:pP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ačunske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administrativne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greške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revid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pogrešno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tumačenje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činjenica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ogrešna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računovodstvenih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Odgovornost rukovodstva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Rukovodstvo je odgovorno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za sprečavanje i otkrivanje kriminalnih radnji i grešaka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putem uspostavljanja i kontinuiranog funkcionisanja odgovarajućeg računovodstvenog sistema te sistema interne kontrole i interne revizije. Ti sistemi umanjuju, ali ne eliminišu mogućnost pojave kriminalnih radnji i grešaka.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Odgovornost revizora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 nema niti može da snosi odgovornost za kriminalne radnje i greške. Međutim, činjenica da se vrši godišnja revizija može da djeluje kao sredstvo za odvraćanje od takvih akata.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Revizor treba, što prije, čim je to praktično moguće, da obavijesti rukovodstvo o nalazima činjeničnog stanja: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Ako revizor posumnja da postoje kriminalne radnje, čak i ako potencijalni efekat na finansijske izvještaje nije materijalno značajan, ili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Ako je otkriveno stvarno postojanje kriminalne radnje ili značajne greške.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Faktori rizika 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kriminalnih 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Faktori rizika kriminalnih radnji su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događaji i uslovi koji ukazuju da postoji podsticaj ili pritisak da se počini kriminalna radnja ili pružaju mogućnost za činjenje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kriminalnih radnji.</a:t>
            </a: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Faktori rizika kriminalnih radnji su: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Podsticaji/pritisci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Prilike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Stav/opravdanje</a:t>
            </a:r>
          </a:p>
          <a:p>
            <a:pPr>
              <a:buNone/>
            </a:pPr>
            <a:r>
              <a:rPr lang="sr-Cyrl-CS" b="1" dirty="0" smtClean="0"/>
              <a:t/>
            </a:r>
            <a:br>
              <a:rPr lang="sr-Cyrl-CS" b="1" dirty="0" smtClean="0"/>
            </a:br>
            <a:r>
              <a:rPr lang="sr-Latn-BA" b="1" dirty="0" smtClean="0"/>
              <a:t> </a:t>
            </a:r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Izvještavanje revizora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Ako revizor zaključuje da kriminalna radnja ili greška ima materijalno značajan efekat na finansijske izvještaje, a taj efekat nije na odgovarajući način odražen ili ispravljen u finansijskih izvještajima, revizor treba da razmotri da se povuče iz angažmana ili će nastaviti angažman i u revizorskom izvještaju izraziti modifikovano mišljenje u skladu sa MSR 705 – Modifikacije mišljenja u izvještaju nezavisnog revizora, rezervom ili negativnim mišljenjem. 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Ako je revizor bio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spriječen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od strane pravnog lica u pribavljanju dovoljnog i odgovarajućeg dokaza da bi ocijenio da li je kriminalna radnja ili greška, koja je mogla da ima materijalni uticaj na finansijske izvještaje, nastala ili postoji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vjerovatnoća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da je nastala, revizor treba da izrazi mišljenje s rezervom ili uzdržavanje od davanja mišljenja po osnovu ograničenog obima ili djelokruga revizije. 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31800</TotalTime>
  <Words>653</Words>
  <Application>Microsoft Office PowerPoint</Application>
  <PresentationFormat>On-screen Show (4:3)</PresentationFormat>
  <Paragraphs>88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Slide 1</vt:lpstr>
      <vt:lpstr>Pojam kriminalnih radnji</vt:lpstr>
      <vt:lpstr>Pojam kriminalnih radnji</vt:lpstr>
      <vt:lpstr>Pojam kriminalnih  radnji</vt:lpstr>
      <vt:lpstr>Pojam “Greška” </vt:lpstr>
      <vt:lpstr>Odgovornost rukovodstva </vt:lpstr>
      <vt:lpstr>Odgovornost revizora </vt:lpstr>
      <vt:lpstr>Faktori rizika  kriminalnih radnji</vt:lpstr>
      <vt:lpstr>Izvještavanje revizora</vt:lpstr>
      <vt:lpstr>Izvještavanje revizora</vt:lpstr>
      <vt:lpstr>Slide 11</vt:lpstr>
      <vt:lpstr>Razmatranje zakona i propisa u reviziji finansijskih izvještaja</vt:lpstr>
      <vt:lpstr>Postupanje revizora u slučaju neusklađenosti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42</cp:revision>
  <dcterms:created xsi:type="dcterms:W3CDTF">2024-11-27T09:19:32Z</dcterms:created>
  <dcterms:modified xsi:type="dcterms:W3CDTF">2026-03-10T10:28:47Z</dcterms:modified>
</cp:coreProperties>
</file>