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2" y="5944941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32" y="21312"/>
                </a:moveTo>
                <a:lnTo>
                  <a:pt x="3636781" y="913058"/>
                </a:lnTo>
                <a:lnTo>
                  <a:pt x="4897403" y="913058"/>
                </a:lnTo>
                <a:lnTo>
                  <a:pt x="85532" y="21312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32" y="21312"/>
                </a:lnTo>
                <a:lnTo>
                  <a:pt x="660" y="0"/>
                </a:lnTo>
                <a:close/>
              </a:path>
            </a:pathLst>
          </a:custGeom>
          <a:solidFill>
            <a:srgbClr val="9FCB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5716" y="5939010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75" y="918989"/>
                </a:lnTo>
                <a:lnTo>
                  <a:pt x="3651917" y="9189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8152"/>
            <a:ext cx="3398520" cy="1069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017"/>
            <a:ext cx="3372875" cy="1073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794" y="1438147"/>
            <a:ext cx="7881620" cy="146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635" y="1464055"/>
            <a:ext cx="7872729" cy="254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21.jpg"/><Relationship Id="rId4" Type="http://schemas.openxmlformats.org/officeDocument/2006/relationships/image" Target="../media/image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22.jpg"/><Relationship Id="rId4" Type="http://schemas.openxmlformats.org/officeDocument/2006/relationships/image" Target="../media/image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23.jpg"/><Relationship Id="rId4" Type="http://schemas.openxmlformats.org/officeDocument/2006/relationships/image" Target="../media/image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9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Relationship Id="rId4" Type="http://schemas.openxmlformats.org/officeDocument/2006/relationships/image" Target="../media/image9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9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9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9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2.jpg"/><Relationship Id="rId4" Type="http://schemas.openxmlformats.org/officeDocument/2006/relationships/image" Target="../media/image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9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9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9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9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9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7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7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9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9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9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9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9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9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7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57.png"/><Relationship Id="rId4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9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image" Target="../media/image9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9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9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64.png"/><Relationship Id="rId4" Type="http://schemas.openxmlformats.org/officeDocument/2006/relationships/image" Target="../media/image67.jpg"/><Relationship Id="rId5" Type="http://schemas.openxmlformats.org/officeDocument/2006/relationships/image" Target="../media/image7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7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74.png"/><Relationship Id="rId4" Type="http://schemas.openxmlformats.org/officeDocument/2006/relationships/image" Target="../media/image75.jpg"/><Relationship Id="rId5" Type="http://schemas.openxmlformats.org/officeDocument/2006/relationships/image" Target="../media/image7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9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jpg"/><Relationship Id="rId6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9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9.jpg"/><Relationship Id="rId4" Type="http://schemas.openxmlformats.org/officeDocument/2006/relationships/image" Target="../media/image9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9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80.jpg"/><Relationship Id="rId4" Type="http://schemas.openxmlformats.org/officeDocument/2006/relationships/image" Target="../media/image9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9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9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1.png"/><Relationship Id="rId5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12" y="4953000"/>
            <a:ext cx="7456805" cy="488315"/>
          </a:xfrm>
          <a:custGeom>
            <a:avLst/>
            <a:gdLst/>
            <a:ahLst/>
            <a:cxnLst/>
            <a:rect l="l" t="t" r="r" b="b"/>
            <a:pathLst>
              <a:path w="7456805" h="488314">
                <a:moveTo>
                  <a:pt x="7456487" y="0"/>
                </a:moveTo>
                <a:lnTo>
                  <a:pt x="0" y="289966"/>
                </a:lnTo>
                <a:lnTo>
                  <a:pt x="7456487" y="488149"/>
                </a:lnTo>
                <a:lnTo>
                  <a:pt x="7456487" y="0"/>
                </a:lnTo>
                <a:close/>
              </a:path>
            </a:pathLst>
          </a:custGeom>
          <a:solidFill>
            <a:srgbClr val="9FCB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351" y="5237744"/>
            <a:ext cx="9032875" cy="788670"/>
          </a:xfrm>
          <a:custGeom>
            <a:avLst/>
            <a:gdLst/>
            <a:ahLst/>
            <a:cxnLst/>
            <a:rect l="l" t="t" r="r" b="b"/>
            <a:pathLst>
              <a:path w="9032875" h="788670">
                <a:moveTo>
                  <a:pt x="9032646" y="0"/>
                </a:moveTo>
                <a:lnTo>
                  <a:pt x="0" y="0"/>
                </a:lnTo>
                <a:lnTo>
                  <a:pt x="9032646" y="788657"/>
                </a:lnTo>
                <a:lnTo>
                  <a:pt x="9032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98720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91618"/>
            <a:ext cx="9143999" cy="802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39823" y="777240"/>
            <a:ext cx="6141720" cy="1392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2744" y="2590800"/>
            <a:ext cx="7772400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13255"/>
            <a:ext cx="7954009" cy="452120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268605" marR="118110" indent="-255904">
              <a:lnSpc>
                <a:spcPts val="2400"/>
              </a:lnSpc>
              <a:spcBef>
                <a:spcPts val="68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500">
                <a:latin typeface="Lucida Sans Unicode"/>
                <a:cs typeface="Lucida Sans Unicode"/>
              </a:rPr>
              <a:t>U </a:t>
            </a:r>
            <a:r>
              <a:rPr dirty="0" sz="2500" spc="-5">
                <a:latin typeface="Lucida Sans Unicode"/>
                <a:cs typeface="Lucida Sans Unicode"/>
              </a:rPr>
              <a:t>ekonomici preduzeća prvenstveno </a:t>
            </a:r>
            <a:r>
              <a:rPr dirty="0" sz="2500">
                <a:latin typeface="Lucida Sans Unicode"/>
                <a:cs typeface="Lucida Sans Unicode"/>
              </a:rPr>
              <a:t>smo  </a:t>
            </a:r>
            <a:r>
              <a:rPr dirty="0" sz="2500" spc="-5">
                <a:latin typeface="Lucida Sans Unicode"/>
                <a:cs typeface="Lucida Sans Unicode"/>
              </a:rPr>
              <a:t>zainteresovani </a:t>
            </a:r>
            <a:r>
              <a:rPr dirty="0" sz="2500">
                <a:latin typeface="Lucida Sans Unicode"/>
                <a:cs typeface="Lucida Sans Unicode"/>
              </a:rPr>
              <a:t>za </a:t>
            </a:r>
            <a:r>
              <a:rPr dirty="0" sz="2500" spc="-5">
                <a:latin typeface="Lucida Sans Unicode"/>
                <a:cs typeface="Lucida Sans Unicode"/>
              </a:rPr>
              <a:t>potražnju </a:t>
            </a:r>
            <a:r>
              <a:rPr dirty="0" sz="2500">
                <a:latin typeface="Lucida Sans Unicode"/>
                <a:cs typeface="Lucida Sans Unicode"/>
              </a:rPr>
              <a:t>sa kojom se </a:t>
            </a:r>
            <a:r>
              <a:rPr dirty="0" sz="2500" spc="-5">
                <a:latin typeface="Lucida Sans Unicode"/>
                <a:cs typeface="Lucida Sans Unicode"/>
              </a:rPr>
              <a:t>suočava  preduzeće</a:t>
            </a:r>
            <a:endParaRPr sz="2500">
              <a:latin typeface="Lucida Sans Unicode"/>
              <a:cs typeface="Lucida Sans Unicode"/>
            </a:endParaRPr>
          </a:p>
          <a:p>
            <a:pPr marL="268605" marR="263525" indent="-255904">
              <a:lnSpc>
                <a:spcPts val="2400"/>
              </a:lnSpc>
              <a:spcBef>
                <a:spcPts val="38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60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Od tržišne potražnje zavisi </a:t>
            </a:r>
            <a:r>
              <a:rPr dirty="0" sz="2500">
                <a:latin typeface="Lucida Sans Unicode"/>
                <a:cs typeface="Lucida Sans Unicode"/>
              </a:rPr>
              <a:t>i </a:t>
            </a:r>
            <a:r>
              <a:rPr dirty="0" sz="2500" spc="-5">
                <a:latin typeface="Lucida Sans Unicode"/>
                <a:cs typeface="Lucida Sans Unicode"/>
              </a:rPr>
              <a:t>potražnja </a:t>
            </a:r>
            <a:r>
              <a:rPr dirty="0" sz="2500">
                <a:latin typeface="Lucida Sans Unicode"/>
                <a:cs typeface="Lucida Sans Unicode"/>
              </a:rPr>
              <a:t>sa kojom  se </a:t>
            </a:r>
            <a:r>
              <a:rPr dirty="0" sz="2500" spc="-5">
                <a:latin typeface="Lucida Sans Unicode"/>
                <a:cs typeface="Lucida Sans Unicode"/>
              </a:rPr>
              <a:t>suočava</a:t>
            </a:r>
            <a:r>
              <a:rPr dirty="0" sz="2500" spc="-25">
                <a:latin typeface="Lucida Sans Unicode"/>
                <a:cs typeface="Lucida Sans Unicode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preduzeće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5904">
              <a:lnSpc>
                <a:spcPct val="80000"/>
              </a:lnSpc>
              <a:spcBef>
                <a:spcPts val="43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500" spc="-5">
                <a:latin typeface="Lucida Sans Unicode"/>
                <a:cs typeface="Lucida Sans Unicode"/>
              </a:rPr>
              <a:t>Potražnja </a:t>
            </a:r>
            <a:r>
              <a:rPr dirty="0" sz="2500">
                <a:latin typeface="Lucida Sans Unicode"/>
                <a:cs typeface="Lucida Sans Unicode"/>
              </a:rPr>
              <a:t>za dobrom </a:t>
            </a:r>
            <a:r>
              <a:rPr dirty="0" sz="2500" spc="-5">
                <a:latin typeface="Lucida Sans Unicode"/>
                <a:cs typeface="Lucida Sans Unicode"/>
              </a:rPr>
              <a:t>proističe </a:t>
            </a:r>
            <a:r>
              <a:rPr dirty="0" sz="2500">
                <a:latin typeface="Lucida Sans Unicode"/>
                <a:cs typeface="Lucida Sans Unicode"/>
              </a:rPr>
              <a:t>iz volje i  </a:t>
            </a:r>
            <a:r>
              <a:rPr dirty="0" sz="2500" spc="-5">
                <a:latin typeface="Lucida Sans Unicode"/>
                <a:cs typeface="Lucida Sans Unicode"/>
              </a:rPr>
              <a:t>sposobnosti potrošača (iz želje </a:t>
            </a:r>
            <a:r>
              <a:rPr dirty="0" sz="2500">
                <a:latin typeface="Lucida Sans Unicode"/>
                <a:cs typeface="Lucida Sans Unicode"/>
              </a:rPr>
              <a:t>ili </a:t>
            </a:r>
            <a:r>
              <a:rPr dirty="0" sz="2500" spc="-5">
                <a:latin typeface="Lucida Sans Unicode"/>
                <a:cs typeface="Lucida Sans Unicode"/>
              </a:rPr>
              <a:t>potrebe </a:t>
            </a:r>
            <a:r>
              <a:rPr dirty="0" sz="2500">
                <a:latin typeface="Lucida Sans Unicode"/>
                <a:cs typeface="Lucida Sans Unicode"/>
              </a:rPr>
              <a:t>za  dobrom </a:t>
            </a:r>
            <a:r>
              <a:rPr dirty="0" sz="2500" spc="-5">
                <a:latin typeface="Lucida Sans Unicode"/>
                <a:cs typeface="Lucida Sans Unicode"/>
              </a:rPr>
              <a:t>uz odgovarajuću kupovnu moć) </a:t>
            </a:r>
            <a:r>
              <a:rPr dirty="0" sz="2500">
                <a:latin typeface="Lucida Sans Unicode"/>
                <a:cs typeface="Lucida Sans Unicode"/>
              </a:rPr>
              <a:t>da dobro  </a:t>
            </a:r>
            <a:r>
              <a:rPr dirty="0" sz="2500" spc="-5">
                <a:latin typeface="Lucida Sans Unicode"/>
                <a:cs typeface="Lucida Sans Unicode"/>
              </a:rPr>
              <a:t>kupi</a:t>
            </a:r>
            <a:endParaRPr sz="2500">
              <a:latin typeface="Lucida Sans Unicode"/>
              <a:cs typeface="Lucida Sans Unicode"/>
            </a:endParaRPr>
          </a:p>
          <a:p>
            <a:pPr marL="268605" marR="43180" indent="-255904">
              <a:lnSpc>
                <a:spcPts val="2400"/>
              </a:lnSpc>
              <a:spcBef>
                <a:spcPts val="39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500" spc="-5">
                <a:latin typeface="Lucida Sans Unicode"/>
                <a:cs typeface="Lucida Sans Unicode"/>
              </a:rPr>
              <a:t>Prema </a:t>
            </a:r>
            <a:r>
              <a:rPr dirty="0" baseline="1133" sz="3675" spc="30">
                <a:latin typeface="Lucida Sans Unicode"/>
                <a:cs typeface="Lucida Sans Unicode"/>
              </a:rPr>
              <a:t>teoriji </a:t>
            </a:r>
            <a:r>
              <a:rPr dirty="0" baseline="1133" sz="3675" spc="37">
                <a:latin typeface="Lucida Sans Unicode"/>
                <a:cs typeface="Lucida Sans Unicode"/>
              </a:rPr>
              <a:t>potražnje </a:t>
            </a:r>
            <a:r>
              <a:rPr dirty="0" baseline="1133" sz="3675" spc="30">
                <a:latin typeface="Lucida Sans Unicode"/>
                <a:cs typeface="Lucida Sans Unicode"/>
              </a:rPr>
              <a:t>potrošača</a:t>
            </a:r>
            <a:r>
              <a:rPr dirty="0" sz="2500" spc="20">
                <a:latin typeface="Lucida Sans Unicode"/>
                <a:cs typeface="Lucida Sans Unicode"/>
              </a:rPr>
              <a:t>, </a:t>
            </a:r>
            <a:r>
              <a:rPr dirty="0" sz="2500" spc="-5">
                <a:latin typeface="Lucida Sans Unicode"/>
                <a:cs typeface="Lucida Sans Unicode"/>
              </a:rPr>
              <a:t>količina  dobara </a:t>
            </a:r>
            <a:r>
              <a:rPr dirty="0" sz="2500">
                <a:latin typeface="Lucida Sans Unicode"/>
                <a:cs typeface="Lucida Sans Unicode"/>
              </a:rPr>
              <a:t>koja se </a:t>
            </a:r>
            <a:r>
              <a:rPr dirty="0" sz="2500" spc="-5">
                <a:latin typeface="Lucida Sans Unicode"/>
                <a:cs typeface="Lucida Sans Unicode"/>
              </a:rPr>
              <a:t>potražuje </a:t>
            </a:r>
            <a:r>
              <a:rPr dirty="0" sz="2500">
                <a:latin typeface="Lucida Sans Unicode"/>
                <a:cs typeface="Lucida Sans Unicode"/>
              </a:rPr>
              <a:t>je </a:t>
            </a:r>
            <a:r>
              <a:rPr dirty="0" sz="2500" spc="-5">
                <a:latin typeface="Lucida Sans Unicode"/>
                <a:cs typeface="Lucida Sans Unicode"/>
              </a:rPr>
              <a:t>funkcija cijene dobra,  dohotka potrošača, cijene povezanih  (komplementarnih </a:t>
            </a:r>
            <a:r>
              <a:rPr dirty="0" sz="2500">
                <a:latin typeface="Lucida Sans Unicode"/>
                <a:cs typeface="Lucida Sans Unicode"/>
              </a:rPr>
              <a:t>ili </a:t>
            </a:r>
            <a:r>
              <a:rPr dirty="0" sz="2500" spc="-5">
                <a:latin typeface="Lucida Sans Unicode"/>
                <a:cs typeface="Lucida Sans Unicode"/>
              </a:rPr>
              <a:t>suplementarnih) dobara </a:t>
            </a:r>
            <a:r>
              <a:rPr dirty="0" sz="2500">
                <a:latin typeface="Lucida Sans Unicode"/>
                <a:cs typeface="Lucida Sans Unicode"/>
              </a:rPr>
              <a:t>i  </a:t>
            </a:r>
            <a:r>
              <a:rPr dirty="0" sz="2500" spc="-5">
                <a:latin typeface="Lucida Sans Unicode"/>
                <a:cs typeface="Lucida Sans Unicode"/>
              </a:rPr>
              <a:t>ukusa</a:t>
            </a:r>
            <a:r>
              <a:rPr dirty="0" sz="2500" spc="-15">
                <a:latin typeface="Lucida Sans Unicode"/>
                <a:cs typeface="Lucida Sans Unicode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potrošača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37132"/>
            <a:ext cx="45834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000" spc="-5"/>
              <a:t>Funkcija potražnje potrošača</a:t>
            </a:r>
            <a:r>
              <a:rPr dirty="0" sz="2000" spc="-170"/>
              <a:t> </a:t>
            </a:r>
            <a:r>
              <a:rPr dirty="0" sz="2000" spc="-5"/>
              <a:t>glasi:</a:t>
            </a:r>
            <a:endParaRPr sz="20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413" y="2607564"/>
            <a:ext cx="7717155" cy="1193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Lucida Sans Unicode"/>
                <a:cs typeface="Lucida Sans Unicode"/>
              </a:rPr>
              <a:t>pri čemu</a:t>
            </a:r>
            <a:r>
              <a:rPr dirty="0" sz="2000">
                <a:latin typeface="Lucida Sans Unicode"/>
                <a:cs typeface="Lucida Sans Unicode"/>
              </a:rPr>
              <a:t> su:</a:t>
            </a:r>
            <a:endParaRPr sz="2000">
              <a:latin typeface="Lucida Sans Unicode"/>
              <a:cs typeface="Lucida Sans Unicode"/>
            </a:endParaRPr>
          </a:p>
          <a:p>
            <a:pPr marL="523875" marR="5080" indent="-523875">
              <a:lnSpc>
                <a:spcPts val="2210"/>
              </a:lnSpc>
              <a:spcBef>
                <a:spcPts val="2415"/>
              </a:spcBef>
              <a:buClr>
                <a:srgbClr val="2DA2BF"/>
              </a:buClr>
              <a:buFont typeface="Verdana"/>
              <a:buChar char="◦"/>
              <a:tabLst>
                <a:tab pos="523875" algn="l"/>
                <a:tab pos="524510" algn="l"/>
              </a:tabLst>
            </a:pPr>
            <a:r>
              <a:rPr dirty="0" sz="2000">
                <a:latin typeface="Lucida Sans Unicode"/>
                <a:cs typeface="Lucida Sans Unicode"/>
              </a:rPr>
              <a:t>Qd</a:t>
            </a:r>
            <a:r>
              <a:rPr dirty="0" baseline="-17094" sz="1950">
                <a:latin typeface="Lucida Sans Unicode"/>
                <a:cs typeface="Lucida Sans Unicode"/>
              </a:rPr>
              <a:t>x </a:t>
            </a:r>
            <a:r>
              <a:rPr dirty="0" sz="2000">
                <a:latin typeface="Lucida Sans Unicode"/>
                <a:cs typeface="Lucida Sans Unicode"/>
              </a:rPr>
              <a:t>- </a:t>
            </a:r>
            <a:r>
              <a:rPr dirty="0" sz="2000" spc="-5">
                <a:latin typeface="Lucida Sans Unicode"/>
                <a:cs typeface="Lucida Sans Unicode"/>
              </a:rPr>
              <a:t>količina dobra </a:t>
            </a:r>
            <a:r>
              <a:rPr dirty="0" sz="2000">
                <a:latin typeface="Lucida Sans Unicode"/>
                <a:cs typeface="Lucida Sans Unicode"/>
              </a:rPr>
              <a:t>X koju </a:t>
            </a:r>
            <a:r>
              <a:rPr dirty="0" sz="2000" spc="-5">
                <a:latin typeface="Lucida Sans Unicode"/>
                <a:cs typeface="Lucida Sans Unicode"/>
              </a:rPr>
              <a:t>pojedinac potražuje </a:t>
            </a:r>
            <a:r>
              <a:rPr dirty="0" sz="2000">
                <a:latin typeface="Lucida Sans Unicode"/>
                <a:cs typeface="Lucida Sans Unicode"/>
              </a:rPr>
              <a:t>u  </a:t>
            </a:r>
            <a:r>
              <a:rPr dirty="0" sz="2000" spc="-5">
                <a:latin typeface="Lucida Sans Unicode"/>
                <a:cs typeface="Lucida Sans Unicode"/>
              </a:rPr>
              <a:t>određenom vremenskom razdoblju (godina,</a:t>
            </a:r>
            <a:r>
              <a:rPr dirty="0" sz="2000" spc="5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mjesec,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4232" y="4283964"/>
            <a:ext cx="23933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Lucida Sans Unicode"/>
                <a:cs typeface="Lucida Sans Unicode"/>
              </a:rPr>
              <a:t>dohodak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potrošača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005" y="3710940"/>
            <a:ext cx="6209030" cy="1741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8530">
              <a:lnSpc>
                <a:spcPts val="2305"/>
              </a:lnSpc>
              <a:spcBef>
                <a:spcPts val="100"/>
              </a:spcBef>
            </a:pPr>
            <a:r>
              <a:rPr dirty="0" sz="2000" spc="-5">
                <a:latin typeface="Lucida Sans Unicode"/>
                <a:cs typeface="Lucida Sans Unicode"/>
              </a:rPr>
              <a:t>sedmica, dan ili druga vremenska</a:t>
            </a:r>
            <a:r>
              <a:rPr dirty="0" sz="2000" spc="-10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jedinica)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ts val="2255"/>
              </a:lnSpc>
              <a:buClr>
                <a:srgbClr val="2DA2BF"/>
              </a:buClr>
              <a:buFont typeface="Verdana"/>
              <a:buChar char="◦"/>
              <a:tabLst>
                <a:tab pos="240665" algn="l"/>
                <a:tab pos="241300" algn="l"/>
                <a:tab pos="955675" algn="l"/>
              </a:tabLst>
            </a:pPr>
            <a:r>
              <a:rPr dirty="0" sz="2000" spc="-5">
                <a:latin typeface="Lucida Sans Unicode"/>
                <a:cs typeface="Lucida Sans Unicode"/>
              </a:rPr>
              <a:t>P</a:t>
            </a:r>
            <a:r>
              <a:rPr dirty="0" baseline="-17094" sz="1950" spc="-7">
                <a:latin typeface="Lucida Sans Unicode"/>
                <a:cs typeface="Lucida Sans Unicode"/>
              </a:rPr>
              <a:t>x</a:t>
            </a:r>
            <a:r>
              <a:rPr dirty="0" baseline="-17094" sz="1950" spc="359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-	</a:t>
            </a:r>
            <a:r>
              <a:rPr dirty="0" sz="2000" spc="-5">
                <a:latin typeface="Lucida Sans Unicode"/>
                <a:cs typeface="Lucida Sans Unicode"/>
              </a:rPr>
              <a:t>jedinična cijena dobra</a:t>
            </a:r>
            <a:r>
              <a:rPr dirty="0" sz="2000" spc="5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X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ts val="2245"/>
              </a:lnSpc>
              <a:buClr>
                <a:srgbClr val="2DA2BF"/>
              </a:buClr>
              <a:buFont typeface="Verdana"/>
              <a:buChar char="◦"/>
              <a:tabLst>
                <a:tab pos="241300" algn="l"/>
                <a:tab pos="241935" algn="l"/>
              </a:tabLst>
            </a:pPr>
            <a:r>
              <a:rPr dirty="0" sz="2000">
                <a:latin typeface="Lucida Sans Unicode"/>
                <a:cs typeface="Lucida Sans Unicode"/>
              </a:rPr>
              <a:t>I</a:t>
            </a:r>
            <a:r>
              <a:rPr dirty="0" sz="2000" spc="-5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-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ts val="2290"/>
              </a:lnSpc>
              <a:buClr>
                <a:srgbClr val="2DA2BF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spc="-5">
                <a:latin typeface="Lucida Sans Unicode"/>
                <a:cs typeface="Lucida Sans Unicode"/>
              </a:rPr>
              <a:t>P</a:t>
            </a:r>
            <a:r>
              <a:rPr dirty="0" baseline="-17094" sz="1950" spc="-7">
                <a:latin typeface="Lucida Sans Unicode"/>
                <a:cs typeface="Lucida Sans Unicode"/>
              </a:rPr>
              <a:t>y</a:t>
            </a:r>
            <a:r>
              <a:rPr dirty="0" baseline="-17094" sz="1950" spc="217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-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2014"/>
              </a:spcBef>
              <a:buClr>
                <a:srgbClr val="2DA2BF"/>
              </a:buClr>
              <a:buFont typeface="Verdana"/>
              <a:buChar char="◦"/>
              <a:tabLst>
                <a:tab pos="241300" algn="l"/>
                <a:tab pos="241935" algn="l"/>
              </a:tabLst>
            </a:pPr>
            <a:r>
              <a:rPr dirty="0" sz="2000">
                <a:latin typeface="Lucida Sans Unicode"/>
                <a:cs typeface="Lucida Sans Unicode"/>
              </a:rPr>
              <a:t>T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-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7819" y="4561332"/>
            <a:ext cx="6321425" cy="89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dirty="0" sz="2000" spc="-5">
                <a:latin typeface="Lucida Sans Unicode"/>
                <a:cs typeface="Lucida Sans Unicode"/>
              </a:rPr>
              <a:t>cijena povezanog dobra (komplementarna dobra</a:t>
            </a:r>
            <a:r>
              <a:rPr dirty="0" sz="2000" spc="-15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ili</a:t>
            </a:r>
            <a:endParaRPr sz="2000">
              <a:latin typeface="Lucida Sans Unicode"/>
              <a:cs typeface="Lucida Sans Unicode"/>
            </a:endParaRPr>
          </a:p>
          <a:p>
            <a:pPr marL="3131820">
              <a:lnSpc>
                <a:spcPts val="2210"/>
              </a:lnSpc>
            </a:pPr>
            <a:r>
              <a:rPr dirty="0" sz="2000" spc="-5">
                <a:latin typeface="Lucida Sans Unicode"/>
                <a:cs typeface="Lucida Sans Unicode"/>
              </a:rPr>
              <a:t>supstituti) dobra</a:t>
            </a:r>
            <a:endParaRPr sz="2000">
              <a:latin typeface="Lucida Sans Unicode"/>
              <a:cs typeface="Lucida Sans Unicode"/>
            </a:endParaRPr>
          </a:p>
          <a:p>
            <a:pPr marL="24765">
              <a:lnSpc>
                <a:spcPts val="2305"/>
              </a:lnSpc>
            </a:pPr>
            <a:r>
              <a:rPr dirty="0" sz="2000">
                <a:latin typeface="Lucida Sans Unicode"/>
                <a:cs typeface="Lucida Sans Unicode"/>
              </a:rPr>
              <a:t>ukusi</a:t>
            </a:r>
            <a:r>
              <a:rPr dirty="0" sz="2000" spc="-5">
                <a:latin typeface="Lucida Sans Unicode"/>
                <a:cs typeface="Lucida Sans Unicode"/>
              </a:rPr>
              <a:t> potrošača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33600" y="1828800"/>
            <a:ext cx="34290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434657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0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Determinante potražnje: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005" y="2341783"/>
            <a:ext cx="7176134" cy="255778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Dohodak potrošača</a:t>
            </a:r>
            <a:endParaRPr sz="2300">
              <a:latin typeface="Lucida Sans Unicode"/>
              <a:cs typeface="Lucida Sans Unicode"/>
            </a:endParaRPr>
          </a:p>
          <a:p>
            <a:pPr lvl="1" marL="478790" indent="-227965">
              <a:lnSpc>
                <a:spcPct val="100000"/>
              </a:lnSpc>
              <a:spcBef>
                <a:spcPts val="345"/>
              </a:spcBef>
              <a:buClr>
                <a:srgbClr val="DA1F28"/>
              </a:buClr>
              <a:buFont typeface="Wingdings 2"/>
              <a:buChar char="•"/>
              <a:tabLst>
                <a:tab pos="479425" algn="l"/>
              </a:tabLst>
            </a:pPr>
            <a:r>
              <a:rPr dirty="0" sz="2100">
                <a:latin typeface="Lucida Sans Unicode"/>
                <a:cs typeface="Lucida Sans Unicode"/>
              </a:rPr>
              <a:t>S </a:t>
            </a:r>
            <a:r>
              <a:rPr dirty="0" sz="2100" spc="-5">
                <a:latin typeface="Lucida Sans Unicode"/>
                <a:cs typeface="Lucida Sans Unicode"/>
              </a:rPr>
              <a:t>porastom dohotka </a:t>
            </a:r>
            <a:r>
              <a:rPr dirty="0" sz="2100">
                <a:latin typeface="Lucida Sans Unicode"/>
                <a:cs typeface="Lucida Sans Unicode"/>
              </a:rPr>
              <a:t>raste</a:t>
            </a:r>
            <a:r>
              <a:rPr dirty="0" sz="2100" spc="-5">
                <a:latin typeface="Lucida Sans Unicode"/>
                <a:cs typeface="Lucida Sans Unicode"/>
              </a:rPr>
              <a:t> potražnja</a:t>
            </a:r>
            <a:endParaRPr sz="2100">
              <a:latin typeface="Lucida Sans Unicode"/>
              <a:cs typeface="Lucida Sans Unicode"/>
            </a:endParaRPr>
          </a:p>
          <a:p>
            <a:pPr lvl="1" marL="478790" marR="5080" indent="-227965">
              <a:lnSpc>
                <a:spcPts val="2500"/>
              </a:lnSpc>
              <a:spcBef>
                <a:spcPts val="580"/>
              </a:spcBef>
              <a:buClr>
                <a:srgbClr val="DA1F28"/>
              </a:buClr>
              <a:buFont typeface="Wingdings 2"/>
              <a:buChar char="•"/>
              <a:tabLst>
                <a:tab pos="479425" algn="l"/>
              </a:tabLst>
            </a:pPr>
            <a:r>
              <a:rPr dirty="0" sz="2100" spc="-5">
                <a:latin typeface="Lucida Sans Unicode"/>
                <a:cs typeface="Lucida Sans Unicode"/>
              </a:rPr>
              <a:t>Ako za </a:t>
            </a:r>
            <a:r>
              <a:rPr dirty="0" sz="2100">
                <a:latin typeface="Lucida Sans Unicode"/>
                <a:cs typeface="Lucida Sans Unicode"/>
              </a:rPr>
              <a:t>nekim </a:t>
            </a:r>
            <a:r>
              <a:rPr dirty="0" sz="2100" spc="-5">
                <a:latin typeface="Lucida Sans Unicode"/>
                <a:cs typeface="Lucida Sans Unicode"/>
              </a:rPr>
              <a:t>dobrom </a:t>
            </a:r>
            <a:r>
              <a:rPr dirty="0" sz="2100">
                <a:latin typeface="Lucida Sans Unicode"/>
                <a:cs typeface="Lucida Sans Unicode"/>
              </a:rPr>
              <a:t>pada </a:t>
            </a:r>
            <a:r>
              <a:rPr dirty="0" sz="2100" spc="-5">
                <a:latin typeface="Lucida Sans Unicode"/>
                <a:cs typeface="Lucida Sans Unicode"/>
              </a:rPr>
              <a:t>potražnja kad </a:t>
            </a:r>
            <a:r>
              <a:rPr dirty="0" sz="2100" spc="-105">
                <a:latin typeface="Lucida Sans Unicode"/>
                <a:cs typeface="Lucida Sans Unicode"/>
              </a:rPr>
              <a:t>dohodak  </a:t>
            </a:r>
            <a:r>
              <a:rPr dirty="0" sz="2100">
                <a:latin typeface="Lucida Sans Unicode"/>
                <a:cs typeface="Lucida Sans Unicode"/>
              </a:rPr>
              <a:t>raste, </a:t>
            </a:r>
            <a:r>
              <a:rPr dirty="0" sz="2100" spc="-5">
                <a:latin typeface="Lucida Sans Unicode"/>
                <a:cs typeface="Lucida Sans Unicode"/>
              </a:rPr>
              <a:t>takvo dobro je inferiorno dobro </a:t>
            </a:r>
            <a:r>
              <a:rPr dirty="0" sz="2100">
                <a:latin typeface="Lucida Sans Unicode"/>
                <a:cs typeface="Lucida Sans Unicode"/>
              </a:rPr>
              <a:t>(npr. jeftine  stvari lošeg</a:t>
            </a:r>
            <a:r>
              <a:rPr dirty="0" sz="2100" spc="-5">
                <a:latin typeface="Lucida Sans Unicode"/>
                <a:cs typeface="Lucida Sans Unicode"/>
              </a:rPr>
              <a:t> kvaliteta)</a:t>
            </a:r>
            <a:endParaRPr sz="2100">
              <a:latin typeface="Lucida Sans Unicode"/>
              <a:cs typeface="Lucida Sans Unicode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DA1F28"/>
              </a:buClr>
              <a:buFont typeface="Wingdings 2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Ukusi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potrošača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605" y="1213103"/>
            <a:ext cx="7628255" cy="209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Cijena srodnih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proizvoda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DA2BF"/>
              </a:buClr>
              <a:buFont typeface="Verdana"/>
              <a:buChar char="◦"/>
            </a:pPr>
            <a:endParaRPr sz="3050">
              <a:latin typeface="Times New Roman"/>
              <a:cs typeface="Times New Roman"/>
            </a:endParaRPr>
          </a:p>
          <a:p>
            <a:pPr lvl="1" marL="478790" marR="913765" indent="-227965">
              <a:lnSpc>
                <a:spcPts val="2500"/>
              </a:lnSpc>
              <a:buClr>
                <a:srgbClr val="DA1F28"/>
              </a:buClr>
              <a:buFont typeface="Wingdings 2"/>
              <a:buChar char="•"/>
              <a:tabLst>
                <a:tab pos="479425" algn="l"/>
              </a:tabLst>
            </a:pPr>
            <a:r>
              <a:rPr dirty="0" sz="2100" spc="-5">
                <a:latin typeface="Lucida Sans Unicode"/>
                <a:cs typeface="Lucida Sans Unicode"/>
              </a:rPr>
              <a:t>Supstituti (proizvodi koji </a:t>
            </a:r>
            <a:r>
              <a:rPr dirty="0" sz="2100">
                <a:latin typeface="Lucida Sans Unicode"/>
                <a:cs typeface="Lucida Sans Unicode"/>
              </a:rPr>
              <a:t>se </a:t>
            </a:r>
            <a:r>
              <a:rPr dirty="0" sz="2100" spc="-5">
                <a:latin typeface="Lucida Sans Unicode"/>
                <a:cs typeface="Lucida Sans Unicode"/>
              </a:rPr>
              <a:t>koriste </a:t>
            </a:r>
            <a:r>
              <a:rPr dirty="0" sz="2100">
                <a:latin typeface="Lucida Sans Unicode"/>
                <a:cs typeface="Lucida Sans Unicode"/>
              </a:rPr>
              <a:t>u istu </a:t>
            </a:r>
            <a:r>
              <a:rPr dirty="0" sz="2100" spc="-140">
                <a:latin typeface="Lucida Sans Unicode"/>
                <a:cs typeface="Lucida Sans Unicode"/>
              </a:rPr>
              <a:t>svrhu,  </a:t>
            </a:r>
            <a:r>
              <a:rPr dirty="0" sz="2100">
                <a:latin typeface="Lucida Sans Unicode"/>
                <a:cs typeface="Lucida Sans Unicode"/>
              </a:rPr>
              <a:t>alternative)</a:t>
            </a:r>
            <a:endParaRPr sz="2100">
              <a:latin typeface="Lucida Sans Unicode"/>
              <a:cs typeface="Lucida Sans Unicode"/>
            </a:endParaRPr>
          </a:p>
          <a:p>
            <a:pPr lvl="2" marL="762635" marR="5080" indent="-228600">
              <a:lnSpc>
                <a:spcPct val="100000"/>
              </a:lnSpc>
              <a:spcBef>
                <a:spcPts val="305"/>
              </a:spcBef>
              <a:buClr>
                <a:srgbClr val="DA1F28"/>
              </a:buClr>
              <a:buSzPct val="95000"/>
              <a:buFont typeface="Wingdings 2"/>
              <a:buChar char="•"/>
              <a:tabLst>
                <a:tab pos="762635" algn="l"/>
              </a:tabLst>
            </a:pPr>
            <a:r>
              <a:rPr dirty="0" sz="2000" spc="-60">
                <a:latin typeface="Lucida Sans Unicode"/>
                <a:cs typeface="Lucida Sans Unicode"/>
              </a:rPr>
              <a:t>Povećanje </a:t>
            </a:r>
            <a:r>
              <a:rPr dirty="0" sz="1900" spc="-5">
                <a:latin typeface="Lucida Sans Unicode"/>
                <a:cs typeface="Lucida Sans Unicode"/>
              </a:rPr>
              <a:t>cijena supstituta dovodi </a:t>
            </a:r>
            <a:r>
              <a:rPr dirty="0" sz="1900">
                <a:latin typeface="Lucida Sans Unicode"/>
                <a:cs typeface="Lucida Sans Unicode"/>
              </a:rPr>
              <a:t>do </a:t>
            </a:r>
            <a:r>
              <a:rPr dirty="0" sz="2000" spc="-60">
                <a:latin typeface="Lucida Sans Unicode"/>
                <a:cs typeface="Lucida Sans Unicode"/>
              </a:rPr>
              <a:t>povećanja </a:t>
            </a:r>
            <a:r>
              <a:rPr dirty="0" sz="1900" spc="-85">
                <a:latin typeface="Lucida Sans Unicode"/>
                <a:cs typeface="Lucida Sans Unicode"/>
              </a:rPr>
              <a:t>potražnje  </a:t>
            </a:r>
            <a:r>
              <a:rPr dirty="0" sz="1900" spc="-5">
                <a:latin typeface="Lucida Sans Unicode"/>
                <a:cs typeface="Lucida Sans Unicode"/>
              </a:rPr>
              <a:t>za posmatranim</a:t>
            </a:r>
            <a:r>
              <a:rPr dirty="0" sz="1900" spc="-10">
                <a:latin typeface="Lucida Sans Unicode"/>
                <a:cs typeface="Lucida Sans Unicode"/>
              </a:rPr>
              <a:t> </a:t>
            </a:r>
            <a:r>
              <a:rPr dirty="0" sz="1900" spc="-5">
                <a:latin typeface="Lucida Sans Unicode"/>
                <a:cs typeface="Lucida Sans Unicode"/>
              </a:rPr>
              <a:t>proizvodom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730" y="4350511"/>
            <a:ext cx="7172325" cy="129730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40665" marR="231140" indent="-227965">
              <a:lnSpc>
                <a:spcPts val="2500"/>
              </a:lnSpc>
              <a:spcBef>
                <a:spcPts val="200"/>
              </a:spcBef>
              <a:buClr>
                <a:srgbClr val="DA1F28"/>
              </a:buClr>
              <a:buFont typeface="Wingdings 2"/>
              <a:buChar char="•"/>
              <a:tabLst>
                <a:tab pos="241300" algn="l"/>
              </a:tabLst>
            </a:pPr>
            <a:r>
              <a:rPr dirty="0" sz="2100" spc="-5">
                <a:latin typeface="Lucida Sans Unicode"/>
                <a:cs typeface="Lucida Sans Unicode"/>
              </a:rPr>
              <a:t>Komplementarni proizvodi (koji </a:t>
            </a:r>
            <a:r>
              <a:rPr dirty="0" sz="2100">
                <a:latin typeface="Lucida Sans Unicode"/>
                <a:cs typeface="Lucida Sans Unicode"/>
              </a:rPr>
              <a:t>se </a:t>
            </a:r>
            <a:r>
              <a:rPr dirty="0" sz="2100" spc="-5">
                <a:latin typeface="Lucida Sans Unicode"/>
                <a:cs typeface="Lucida Sans Unicode"/>
              </a:rPr>
              <a:t>zajedno </a:t>
            </a:r>
            <a:r>
              <a:rPr dirty="0" sz="2100">
                <a:latin typeface="Lucida Sans Unicode"/>
                <a:cs typeface="Lucida Sans Unicode"/>
              </a:rPr>
              <a:t>troše </a:t>
            </a:r>
            <a:r>
              <a:rPr dirty="0" sz="2100" spc="-345">
                <a:latin typeface="Lucida Sans Unicode"/>
                <a:cs typeface="Lucida Sans Unicode"/>
              </a:rPr>
              <a:t>sa  </a:t>
            </a:r>
            <a:r>
              <a:rPr dirty="0" sz="2100">
                <a:latin typeface="Lucida Sans Unicode"/>
                <a:cs typeface="Lucida Sans Unicode"/>
              </a:rPr>
              <a:t>drugim</a:t>
            </a:r>
            <a:r>
              <a:rPr dirty="0" sz="2100" spc="-10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dobrom)</a:t>
            </a:r>
            <a:endParaRPr sz="2100">
              <a:latin typeface="Lucida Sans Unicode"/>
              <a:cs typeface="Lucida Sans Unicode"/>
            </a:endParaRPr>
          </a:p>
          <a:p>
            <a:pPr lvl="1" marL="524510" indent="-228600">
              <a:lnSpc>
                <a:spcPts val="2350"/>
              </a:lnSpc>
              <a:spcBef>
                <a:spcPts val="204"/>
              </a:spcBef>
              <a:buClr>
                <a:srgbClr val="DA1F28"/>
              </a:buClr>
              <a:buSzPct val="95000"/>
              <a:buFont typeface="Wingdings 2"/>
              <a:buChar char="•"/>
              <a:tabLst>
                <a:tab pos="524510" algn="l"/>
              </a:tabLst>
            </a:pPr>
            <a:r>
              <a:rPr dirty="0" sz="2000" spc="-60">
                <a:latin typeface="Lucida Sans Unicode"/>
                <a:cs typeface="Lucida Sans Unicode"/>
              </a:rPr>
              <a:t>Povećanje </a:t>
            </a:r>
            <a:r>
              <a:rPr dirty="0" sz="1900" spc="-5">
                <a:latin typeface="Lucida Sans Unicode"/>
                <a:cs typeface="Lucida Sans Unicode"/>
              </a:rPr>
              <a:t>cijene komplementarnog proizvoda dovodi</a:t>
            </a:r>
            <a:r>
              <a:rPr dirty="0" sz="1900" spc="90">
                <a:latin typeface="Lucida Sans Unicode"/>
                <a:cs typeface="Lucida Sans Unicode"/>
              </a:rPr>
              <a:t> </a:t>
            </a:r>
            <a:r>
              <a:rPr dirty="0" sz="1900" spc="-270">
                <a:latin typeface="Lucida Sans Unicode"/>
                <a:cs typeface="Lucida Sans Unicode"/>
              </a:rPr>
              <a:t>do</a:t>
            </a:r>
            <a:endParaRPr sz="1900">
              <a:latin typeface="Lucida Sans Unicode"/>
              <a:cs typeface="Lucida Sans Unicode"/>
            </a:endParaRPr>
          </a:p>
          <a:p>
            <a:pPr marL="523875">
              <a:lnSpc>
                <a:spcPts val="2350"/>
              </a:lnSpc>
            </a:pPr>
            <a:r>
              <a:rPr dirty="0" sz="2000" spc="-60">
                <a:latin typeface="Lucida Sans Unicode"/>
                <a:cs typeface="Lucida Sans Unicode"/>
              </a:rPr>
              <a:t>smanjenja </a:t>
            </a:r>
            <a:r>
              <a:rPr dirty="0" sz="1900" spc="-5">
                <a:latin typeface="Lucida Sans Unicode"/>
                <a:cs typeface="Lucida Sans Unicode"/>
              </a:rPr>
              <a:t>potražnje za posmatranim</a:t>
            </a:r>
            <a:r>
              <a:rPr dirty="0" sz="1900" spc="25">
                <a:latin typeface="Lucida Sans Unicode"/>
                <a:cs typeface="Lucida Sans Unicode"/>
              </a:rPr>
              <a:t> </a:t>
            </a:r>
            <a:r>
              <a:rPr dirty="0" sz="1900" spc="-5">
                <a:latin typeface="Lucida Sans Unicode"/>
                <a:cs typeface="Lucida Sans Unicode"/>
              </a:rPr>
              <a:t>proizvodom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0" y="5791200"/>
            <a:ext cx="1583766" cy="823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600" y="5791200"/>
            <a:ext cx="16764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3200" y="3048000"/>
            <a:ext cx="1628775" cy="1249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15728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2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Primjer: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005" y="1920240"/>
            <a:ext cx="7477759" cy="35909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41300" marR="5080" indent="-228600">
              <a:lnSpc>
                <a:spcPct val="101699"/>
              </a:lnSpc>
              <a:spcBef>
                <a:spcPts val="5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Potražnja za automobilima </a:t>
            </a:r>
            <a:r>
              <a:rPr dirty="0" sz="2300">
                <a:latin typeface="Lucida Sans Unicode"/>
                <a:cs typeface="Lucida Sans Unicode"/>
              </a:rPr>
              <a:t>može </a:t>
            </a:r>
            <a:r>
              <a:rPr dirty="0" sz="2300" spc="-5">
                <a:latin typeface="Lucida Sans Unicode"/>
                <a:cs typeface="Lucida Sans Unicode"/>
              </a:rPr>
              <a:t>biti predstavljena  na sljedeće</a:t>
            </a:r>
            <a:r>
              <a:rPr dirty="0" sz="2300" spc="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načine: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DA2BF"/>
              </a:buClr>
              <a:buFont typeface="Verdana"/>
              <a:buChar char="◦"/>
            </a:pPr>
            <a:endParaRPr sz="3050">
              <a:latin typeface="Times New Roman"/>
              <a:cs typeface="Times New Roman"/>
            </a:endParaRPr>
          </a:p>
          <a:p>
            <a:pPr lvl="1" marL="479425" marR="553720" indent="-228600">
              <a:lnSpc>
                <a:spcPts val="2500"/>
              </a:lnSpc>
              <a:buClr>
                <a:srgbClr val="DA1F28"/>
              </a:buClr>
              <a:buFont typeface="Wingdings 2"/>
              <a:buChar char="•"/>
              <a:tabLst>
                <a:tab pos="563880" algn="l"/>
              </a:tabLst>
            </a:pPr>
            <a:r>
              <a:rPr dirty="0"/>
              <a:t>	</a:t>
            </a:r>
            <a:r>
              <a:rPr dirty="0" sz="2100" spc="-5">
                <a:latin typeface="Lucida Sans Unicode"/>
                <a:cs typeface="Lucida Sans Unicode"/>
              </a:rPr>
              <a:t>kao funkcija cijene automobila (inverzna </a:t>
            </a:r>
            <a:r>
              <a:rPr dirty="0" sz="2100" spc="-105">
                <a:latin typeface="Lucida Sans Unicode"/>
                <a:cs typeface="Lucida Sans Unicode"/>
              </a:rPr>
              <a:t>funkcija  </a:t>
            </a:r>
            <a:r>
              <a:rPr dirty="0" sz="2100" spc="-5">
                <a:latin typeface="Lucida Sans Unicode"/>
                <a:cs typeface="Lucida Sans Unicode"/>
              </a:rPr>
              <a:t>cijene)</a:t>
            </a:r>
            <a:endParaRPr sz="2100">
              <a:latin typeface="Lucida Sans Unicode"/>
              <a:cs typeface="Lucida Sans Unicode"/>
            </a:endParaRPr>
          </a:p>
          <a:p>
            <a:pPr marL="1448435">
              <a:lnSpc>
                <a:spcPct val="100000"/>
              </a:lnSpc>
              <a:spcBef>
                <a:spcPts val="395"/>
              </a:spcBef>
              <a:tabLst>
                <a:tab pos="3276600" algn="l"/>
              </a:tabLst>
            </a:pPr>
            <a:r>
              <a:rPr dirty="0" sz="2100">
                <a:latin typeface="Lucida Sans Unicode"/>
                <a:cs typeface="Lucida Sans Unicode"/>
              </a:rPr>
              <a:t>Q</a:t>
            </a:r>
            <a:r>
              <a:rPr dirty="0" baseline="-15873" sz="2100">
                <a:latin typeface="Lucida Sans Unicode"/>
                <a:cs typeface="Lucida Sans Unicode"/>
              </a:rPr>
              <a:t>D</a:t>
            </a:r>
            <a:r>
              <a:rPr dirty="0" sz="2100">
                <a:latin typeface="Lucida Sans Unicode"/>
                <a:cs typeface="Lucida Sans Unicode"/>
              </a:rPr>
              <a:t>=f(P)	Q</a:t>
            </a:r>
            <a:r>
              <a:rPr dirty="0" baseline="-15873" sz="2100">
                <a:latin typeface="Lucida Sans Unicode"/>
                <a:cs typeface="Lucida Sans Unicode"/>
              </a:rPr>
              <a:t>D</a:t>
            </a:r>
            <a:r>
              <a:rPr dirty="0" sz="2100">
                <a:latin typeface="Lucida Sans Unicode"/>
                <a:cs typeface="Lucida Sans Unicode"/>
              </a:rPr>
              <a:t>=20 </a:t>
            </a:r>
            <a:r>
              <a:rPr dirty="0" sz="2100" spc="-5">
                <a:latin typeface="Lucida Sans Unicode"/>
                <a:cs typeface="Lucida Sans Unicode"/>
              </a:rPr>
              <a:t>500 000 </a:t>
            </a:r>
            <a:r>
              <a:rPr dirty="0" sz="2100">
                <a:latin typeface="Lucida Sans Unicode"/>
                <a:cs typeface="Lucida Sans Unicode"/>
              </a:rPr>
              <a:t>–</a:t>
            </a:r>
            <a:r>
              <a:rPr dirty="0" sz="2100" spc="-40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500P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Times New Roman"/>
              <a:cs typeface="Times New Roman"/>
            </a:endParaRPr>
          </a:p>
          <a:p>
            <a:pPr lvl="1" marL="478790" marR="774700" indent="-228600">
              <a:lnSpc>
                <a:spcPts val="2500"/>
              </a:lnSpc>
              <a:buClr>
                <a:srgbClr val="DA1F28"/>
              </a:buClr>
              <a:buFont typeface="Wingdings 2"/>
              <a:buChar char="•"/>
              <a:tabLst>
                <a:tab pos="563880" algn="l"/>
              </a:tabLst>
            </a:pPr>
            <a:r>
              <a:rPr dirty="0"/>
              <a:t>	</a:t>
            </a:r>
            <a:r>
              <a:rPr dirty="0" sz="2100" spc="-5">
                <a:latin typeface="Lucida Sans Unicode"/>
                <a:cs typeface="Lucida Sans Unicode"/>
              </a:rPr>
              <a:t>kao cijena </a:t>
            </a:r>
            <a:r>
              <a:rPr dirty="0" sz="2100">
                <a:latin typeface="Lucida Sans Unicode"/>
                <a:cs typeface="Lucida Sans Unicode"/>
              </a:rPr>
              <a:t>u </a:t>
            </a:r>
            <a:r>
              <a:rPr dirty="0" sz="2100" spc="-5">
                <a:latin typeface="Lucida Sans Unicode"/>
                <a:cs typeface="Lucida Sans Unicode"/>
              </a:rPr>
              <a:t>funciji tražene količine </a:t>
            </a:r>
            <a:r>
              <a:rPr dirty="0" sz="2100" spc="-75">
                <a:latin typeface="Lucida Sans Unicode"/>
                <a:cs typeface="Lucida Sans Unicode"/>
              </a:rPr>
              <a:t>automobila  </a:t>
            </a:r>
            <a:r>
              <a:rPr dirty="0" sz="2100" spc="-5">
                <a:latin typeface="Lucida Sans Unicode"/>
                <a:cs typeface="Lucida Sans Unicode"/>
              </a:rPr>
              <a:t>(inverzna funkcija tražnje≡ funkcija</a:t>
            </a:r>
            <a:r>
              <a:rPr dirty="0" sz="2100" spc="20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cijene)</a:t>
            </a:r>
            <a:endParaRPr sz="2100">
              <a:latin typeface="Lucida Sans Unicode"/>
              <a:cs typeface="Lucida Sans Unicode"/>
            </a:endParaRPr>
          </a:p>
          <a:p>
            <a:pPr marL="1447800">
              <a:lnSpc>
                <a:spcPct val="100000"/>
              </a:lnSpc>
              <a:spcBef>
                <a:spcPts val="380"/>
              </a:spcBef>
              <a:tabLst>
                <a:tab pos="3277235" algn="l"/>
              </a:tabLst>
            </a:pPr>
            <a:r>
              <a:rPr dirty="0" sz="1900" spc="-5">
                <a:latin typeface="Lucida Sans Unicode"/>
                <a:cs typeface="Lucida Sans Unicode"/>
              </a:rPr>
              <a:t>P=</a:t>
            </a:r>
            <a:r>
              <a:rPr dirty="0" sz="1900">
                <a:latin typeface="Lucida Sans Unicode"/>
                <a:cs typeface="Lucida Sans Unicode"/>
              </a:rPr>
              <a:t> f </a:t>
            </a:r>
            <a:r>
              <a:rPr dirty="0" sz="1900" spc="-10">
                <a:latin typeface="Lucida Sans Unicode"/>
                <a:cs typeface="Lucida Sans Unicode"/>
              </a:rPr>
              <a:t>(Q</a:t>
            </a:r>
            <a:r>
              <a:rPr dirty="0" baseline="-17094" sz="1950" spc="-15">
                <a:latin typeface="Lucida Sans Unicode"/>
                <a:cs typeface="Lucida Sans Unicode"/>
              </a:rPr>
              <a:t>D</a:t>
            </a:r>
            <a:r>
              <a:rPr dirty="0" sz="1900" spc="-10">
                <a:latin typeface="Lucida Sans Unicode"/>
                <a:cs typeface="Lucida Sans Unicode"/>
              </a:rPr>
              <a:t>)	</a:t>
            </a:r>
            <a:r>
              <a:rPr dirty="0" sz="1900" spc="-5">
                <a:latin typeface="Lucida Sans Unicode"/>
                <a:cs typeface="Lucida Sans Unicode"/>
              </a:rPr>
              <a:t>P=41 000 </a:t>
            </a:r>
            <a:r>
              <a:rPr dirty="0" sz="1900">
                <a:latin typeface="Lucida Sans Unicode"/>
                <a:cs typeface="Lucida Sans Unicode"/>
              </a:rPr>
              <a:t>–</a:t>
            </a:r>
            <a:r>
              <a:rPr dirty="0" sz="1900" spc="-5">
                <a:latin typeface="Lucida Sans Unicode"/>
                <a:cs typeface="Lucida Sans Unicode"/>
              </a:rPr>
              <a:t> 0,002Q</a:t>
            </a:r>
            <a:r>
              <a:rPr dirty="0" baseline="-17094" sz="1950" spc="-7">
                <a:latin typeface="Lucida Sans Unicode"/>
                <a:cs typeface="Lucida Sans Unicode"/>
              </a:rPr>
              <a:t>D</a:t>
            </a:r>
            <a:endParaRPr baseline="-17094" sz="19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4055"/>
            <a:ext cx="7769225" cy="208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9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Q</a:t>
            </a:r>
            <a:r>
              <a:rPr dirty="0" baseline="-18518" sz="2700">
                <a:latin typeface="Lucida Sans Unicode"/>
                <a:cs typeface="Lucida Sans Unicode"/>
              </a:rPr>
              <a:t>D</a:t>
            </a:r>
            <a:r>
              <a:rPr dirty="0" sz="2700">
                <a:latin typeface="Lucida Sans Unicode"/>
                <a:cs typeface="Lucida Sans Unicode"/>
              </a:rPr>
              <a:t>=20 500 000 – 500P, </a:t>
            </a:r>
            <a:r>
              <a:rPr dirty="0" sz="2700" spc="-5">
                <a:latin typeface="Lucida Sans Unicode"/>
                <a:cs typeface="Lucida Sans Unicode"/>
              </a:rPr>
              <a:t>nacrtana kao</a:t>
            </a:r>
            <a:endParaRPr sz="2700">
              <a:latin typeface="Lucida Sans Unicode"/>
              <a:cs typeface="Lucida Sans Unicode"/>
            </a:endParaRPr>
          </a:p>
          <a:p>
            <a:pPr marL="267970" marR="5080">
              <a:lnSpc>
                <a:spcPct val="99700"/>
              </a:lnSpc>
              <a:spcBef>
                <a:spcPts val="55"/>
              </a:spcBef>
            </a:pPr>
            <a:r>
              <a:rPr dirty="0" sz="2700" spc="-5">
                <a:latin typeface="Lucida Sans Unicode"/>
                <a:cs typeface="Lucida Sans Unicode"/>
              </a:rPr>
              <a:t>P=41 </a:t>
            </a:r>
            <a:r>
              <a:rPr dirty="0" sz="2700">
                <a:latin typeface="Lucida Sans Unicode"/>
                <a:cs typeface="Lucida Sans Unicode"/>
              </a:rPr>
              <a:t>000 – 0,002Q</a:t>
            </a:r>
            <a:r>
              <a:rPr dirty="0" baseline="-18518" sz="2700">
                <a:latin typeface="Lucida Sans Unicode"/>
                <a:cs typeface="Lucida Sans Unicode"/>
              </a:rPr>
              <a:t>D</a:t>
            </a:r>
            <a:r>
              <a:rPr dirty="0" sz="2700">
                <a:latin typeface="Lucida Sans Unicode"/>
                <a:cs typeface="Lucida Sans Unicode"/>
              </a:rPr>
              <a:t>, </a:t>
            </a:r>
            <a:r>
              <a:rPr dirty="0" sz="2700" spc="-5">
                <a:latin typeface="Lucida Sans Unicode"/>
                <a:cs typeface="Lucida Sans Unicode"/>
              </a:rPr>
              <a:t>pokazuje </a:t>
            </a:r>
            <a:r>
              <a:rPr dirty="0" sz="2700">
                <a:latin typeface="Lucida Sans Unicode"/>
                <a:cs typeface="Lucida Sans Unicode"/>
              </a:rPr>
              <a:t>da </a:t>
            </a:r>
            <a:r>
              <a:rPr dirty="0" sz="2700" spc="-5">
                <a:latin typeface="Lucida Sans Unicode"/>
                <a:cs typeface="Lucida Sans Unicode"/>
              </a:rPr>
              <a:t>povećanje  cijene automobila </a:t>
            </a:r>
            <a:r>
              <a:rPr dirty="0" sz="2700">
                <a:latin typeface="Lucida Sans Unicode"/>
                <a:cs typeface="Lucida Sans Unicode"/>
              </a:rPr>
              <a:t>za 1 </a:t>
            </a:r>
            <a:r>
              <a:rPr dirty="0" sz="2700" spc="-5">
                <a:latin typeface="Lucida Sans Unicode"/>
                <a:cs typeface="Lucida Sans Unicode"/>
              </a:rPr>
              <a:t>n.j. uzrokuje  smanjenje tražene količine automobila </a:t>
            </a:r>
            <a:r>
              <a:rPr dirty="0" sz="2700">
                <a:latin typeface="Lucida Sans Unicode"/>
                <a:cs typeface="Lucida Sans Unicode"/>
              </a:rPr>
              <a:t>za  500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jedinica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8400" y="3581400"/>
            <a:ext cx="571712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502919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640080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1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Individualna kriva tražnje </a:t>
            </a:r>
            <a:r>
              <a:rPr dirty="0" sz="2700"/>
              <a:t>za </a:t>
            </a:r>
            <a:r>
              <a:rPr dirty="0" sz="2700" spc="-5"/>
              <a:t>dobrom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981200"/>
            <a:ext cx="6553200" cy="4147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37640"/>
            <a:ext cx="6556375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61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 spc="-5"/>
              <a:t>Tržišna </a:t>
            </a:r>
            <a:r>
              <a:rPr dirty="0" sz="2500"/>
              <a:t>kriva </a:t>
            </a:r>
            <a:r>
              <a:rPr dirty="0" sz="2500" spc="-5"/>
              <a:t>tražnje predstavlja različite</a:t>
            </a:r>
            <a:endParaRPr sz="25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1782127"/>
            <a:ext cx="7623809" cy="382016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68605" marR="151765">
              <a:lnSpc>
                <a:spcPct val="89900"/>
              </a:lnSpc>
              <a:spcBef>
                <a:spcPts val="400"/>
              </a:spcBef>
            </a:pPr>
            <a:r>
              <a:rPr dirty="0" sz="2500" spc="-5">
                <a:latin typeface="Lucida Sans Unicode"/>
                <a:cs typeface="Lucida Sans Unicode"/>
              </a:rPr>
              <a:t>kombinacije tražene količine dobara </a:t>
            </a:r>
            <a:r>
              <a:rPr dirty="0" sz="2500">
                <a:latin typeface="Lucida Sans Unicode"/>
                <a:cs typeface="Lucida Sans Unicode"/>
              </a:rPr>
              <a:t>u  </a:t>
            </a:r>
            <a:r>
              <a:rPr dirty="0" sz="2500" spc="-5">
                <a:latin typeface="Lucida Sans Unicode"/>
                <a:cs typeface="Lucida Sans Unicode"/>
              </a:rPr>
              <a:t>posmatranom vremenskom periodu </a:t>
            </a:r>
            <a:r>
              <a:rPr dirty="0" sz="2500">
                <a:latin typeface="Lucida Sans Unicode"/>
                <a:cs typeface="Lucida Sans Unicode"/>
              </a:rPr>
              <a:t>i </a:t>
            </a:r>
            <a:r>
              <a:rPr dirty="0" sz="2500" spc="-5">
                <a:latin typeface="Lucida Sans Unicode"/>
                <a:cs typeface="Lucida Sans Unicode"/>
              </a:rPr>
              <a:t>jedinične  cijene </a:t>
            </a:r>
            <a:r>
              <a:rPr dirty="0" sz="2500">
                <a:latin typeface="Lucida Sans Unicode"/>
                <a:cs typeface="Lucida Sans Unicode"/>
              </a:rPr>
              <a:t>tog </a:t>
            </a:r>
            <a:r>
              <a:rPr dirty="0" sz="2500" spc="-5">
                <a:latin typeface="Lucida Sans Unicode"/>
                <a:cs typeface="Lucida Sans Unicode"/>
              </a:rPr>
              <a:t>dobra, </a:t>
            </a:r>
            <a:r>
              <a:rPr dirty="0" sz="2500">
                <a:latin typeface="Lucida Sans Unicode"/>
                <a:cs typeface="Lucida Sans Unicode"/>
              </a:rPr>
              <a:t>pod </a:t>
            </a:r>
            <a:r>
              <a:rPr dirty="0" sz="2500" spc="-5">
                <a:latin typeface="Lucida Sans Unicode"/>
                <a:cs typeface="Lucida Sans Unicode"/>
              </a:rPr>
              <a:t>pretpostavkom </a:t>
            </a:r>
            <a:r>
              <a:rPr dirty="0" sz="2500">
                <a:latin typeface="Lucida Sans Unicode"/>
                <a:cs typeface="Lucida Sans Unicode"/>
              </a:rPr>
              <a:t>da se svi  </a:t>
            </a:r>
            <a:r>
              <a:rPr dirty="0" sz="2500" spc="-5">
                <a:latin typeface="Lucida Sans Unicode"/>
                <a:cs typeface="Lucida Sans Unicode"/>
              </a:rPr>
              <a:t>ostali faktori ne</a:t>
            </a:r>
            <a:r>
              <a:rPr dirty="0" sz="2500" spc="-15">
                <a:latin typeface="Lucida Sans Unicode"/>
                <a:cs typeface="Lucida Sans Unicode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mijenjaju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67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Opšti </a:t>
            </a:r>
            <a:r>
              <a:rPr dirty="0" sz="2500">
                <a:latin typeface="Lucida Sans Unicode"/>
                <a:cs typeface="Lucida Sans Unicode"/>
              </a:rPr>
              <a:t>oblik tržišne krive </a:t>
            </a:r>
            <a:r>
              <a:rPr dirty="0" sz="2500" spc="-5">
                <a:latin typeface="Lucida Sans Unicode"/>
                <a:cs typeface="Lucida Sans Unicode"/>
              </a:rPr>
              <a:t>tražnje </a:t>
            </a:r>
            <a:r>
              <a:rPr dirty="0" sz="2500">
                <a:latin typeface="Lucida Sans Unicode"/>
                <a:cs typeface="Lucida Sans Unicode"/>
              </a:rPr>
              <a:t>za dobrom </a:t>
            </a:r>
            <a:r>
              <a:rPr dirty="0" sz="2500" spc="-5">
                <a:latin typeface="Lucida Sans Unicode"/>
                <a:cs typeface="Lucida Sans Unicode"/>
              </a:rPr>
              <a:t>je:</a:t>
            </a:r>
            <a:endParaRPr sz="2500">
              <a:latin typeface="Lucida Sans Unicode"/>
              <a:cs typeface="Lucida Sans Unicode"/>
            </a:endParaRPr>
          </a:p>
          <a:p>
            <a:pPr marL="1831339">
              <a:lnSpc>
                <a:spcPct val="100000"/>
              </a:lnSpc>
              <a:spcBef>
                <a:spcPts val="5"/>
              </a:spcBef>
            </a:pPr>
            <a:r>
              <a:rPr dirty="0" sz="3000" spc="-5">
                <a:latin typeface="Lucida Sans Unicode"/>
                <a:cs typeface="Lucida Sans Unicode"/>
              </a:rPr>
              <a:t>Q</a:t>
            </a:r>
            <a:r>
              <a:rPr dirty="0" baseline="-19444" sz="3000" spc="-7">
                <a:latin typeface="Lucida Sans Unicode"/>
                <a:cs typeface="Lucida Sans Unicode"/>
              </a:rPr>
              <a:t>D</a:t>
            </a:r>
            <a:r>
              <a:rPr dirty="0" baseline="-38888" sz="3000" spc="-7">
                <a:latin typeface="Lucida Sans Unicode"/>
                <a:cs typeface="Lucida Sans Unicode"/>
              </a:rPr>
              <a:t>X</a:t>
            </a:r>
            <a:r>
              <a:rPr dirty="0" sz="3000" spc="-5">
                <a:latin typeface="Lucida Sans Unicode"/>
                <a:cs typeface="Lucida Sans Unicode"/>
              </a:rPr>
              <a:t>= </a:t>
            </a:r>
            <a:r>
              <a:rPr dirty="0" sz="3000">
                <a:latin typeface="Lucida Sans Unicode"/>
                <a:cs typeface="Lucida Sans Unicode"/>
              </a:rPr>
              <a:t>f </a:t>
            </a:r>
            <a:r>
              <a:rPr dirty="0" sz="3000" spc="-5">
                <a:latin typeface="Lucida Sans Unicode"/>
                <a:cs typeface="Lucida Sans Unicode"/>
              </a:rPr>
              <a:t>(P</a:t>
            </a:r>
            <a:r>
              <a:rPr dirty="0" baseline="-19444" sz="3000" spc="-7">
                <a:latin typeface="Lucida Sans Unicode"/>
                <a:cs typeface="Lucida Sans Unicode"/>
              </a:rPr>
              <a:t>X</a:t>
            </a:r>
            <a:r>
              <a:rPr dirty="0" sz="3000" spc="-5">
                <a:latin typeface="Lucida Sans Unicode"/>
                <a:cs typeface="Lucida Sans Unicode"/>
              </a:rPr>
              <a:t>, N, I, </a:t>
            </a:r>
            <a:r>
              <a:rPr dirty="0" sz="3000">
                <a:latin typeface="Lucida Sans Unicode"/>
                <a:cs typeface="Lucida Sans Unicode"/>
              </a:rPr>
              <a:t>P</a:t>
            </a:r>
            <a:r>
              <a:rPr dirty="0" baseline="-19444" sz="3000">
                <a:latin typeface="Lucida Sans Unicode"/>
                <a:cs typeface="Lucida Sans Unicode"/>
              </a:rPr>
              <a:t>Y</a:t>
            </a:r>
            <a:r>
              <a:rPr dirty="0" sz="3000">
                <a:latin typeface="Lucida Sans Unicode"/>
                <a:cs typeface="Lucida Sans Unicode"/>
              </a:rPr>
              <a:t>,</a:t>
            </a:r>
            <a:r>
              <a:rPr dirty="0" sz="3000" spc="-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T)</a:t>
            </a:r>
            <a:endParaRPr sz="3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1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500" spc="-5">
                <a:latin typeface="Lucida Sans Unicode"/>
                <a:cs typeface="Lucida Sans Unicode"/>
              </a:rPr>
              <a:t>Giffen-ov paradoks (kod tzv.inferiornih</a:t>
            </a:r>
            <a:r>
              <a:rPr dirty="0" sz="2500" spc="-545">
                <a:latin typeface="Lucida Sans Unicode"/>
                <a:cs typeface="Lucida Sans Unicode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dobara)</a:t>
            </a:r>
            <a:endParaRPr sz="2500">
              <a:latin typeface="Lucida Sans Unicode"/>
              <a:cs typeface="Lucida Sans Unicode"/>
            </a:endParaRPr>
          </a:p>
          <a:p>
            <a:pPr marL="268605" marR="576580" indent="-255904">
              <a:lnSpc>
                <a:spcPts val="2690"/>
              </a:lnSpc>
              <a:spcBef>
                <a:spcPts val="445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61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Veblen-ov efekat (“efekat snobova” </a:t>
            </a:r>
            <a:r>
              <a:rPr dirty="0" sz="2500">
                <a:latin typeface="Lucida Sans Unicode"/>
                <a:cs typeface="Lucida Sans Unicode"/>
              </a:rPr>
              <a:t>kod tzv.  </a:t>
            </a:r>
            <a:r>
              <a:rPr dirty="0" sz="2500" spc="-5">
                <a:latin typeface="Lucida Sans Unicode"/>
                <a:cs typeface="Lucida Sans Unicode"/>
              </a:rPr>
              <a:t>luksuznih</a:t>
            </a:r>
            <a:r>
              <a:rPr dirty="0" sz="2500" spc="-10">
                <a:latin typeface="Lucida Sans Unicode"/>
                <a:cs typeface="Lucida Sans Unicode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dobara)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707580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6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/>
              <a:t>Od </a:t>
            </a:r>
            <a:r>
              <a:rPr dirty="0" sz="2700" spc="-5"/>
              <a:t>individualne ka tržišnoj krivoj tražnje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922652"/>
            <a:ext cx="7010400" cy="414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531620"/>
            <a:ext cx="7783195" cy="437197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72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600" spc="-5">
                <a:latin typeface="Lucida Sans Unicode"/>
                <a:cs typeface="Lucida Sans Unicode"/>
              </a:rPr>
              <a:t>Potražnja za dobrom </a:t>
            </a:r>
            <a:r>
              <a:rPr dirty="0" sz="2600">
                <a:latin typeface="Lucida Sans Unicode"/>
                <a:cs typeface="Lucida Sans Unicode"/>
              </a:rPr>
              <a:t>sa kojom se neko  </a:t>
            </a:r>
            <a:r>
              <a:rPr dirty="0" sz="2600" spc="-5">
                <a:latin typeface="Lucida Sans Unicode"/>
                <a:cs typeface="Lucida Sans Unicode"/>
              </a:rPr>
              <a:t>preduzeće </a:t>
            </a:r>
            <a:r>
              <a:rPr dirty="0" sz="2600">
                <a:latin typeface="Lucida Sans Unicode"/>
                <a:cs typeface="Lucida Sans Unicode"/>
              </a:rPr>
              <a:t>suočava, </a:t>
            </a:r>
            <a:r>
              <a:rPr dirty="0" sz="2600" spc="-5">
                <a:latin typeface="Lucida Sans Unicode"/>
                <a:cs typeface="Lucida Sans Unicode"/>
              </a:rPr>
              <a:t>zavisi </a:t>
            </a:r>
            <a:r>
              <a:rPr dirty="0" sz="2600">
                <a:latin typeface="Lucida Sans Unicode"/>
                <a:cs typeface="Lucida Sans Unicode"/>
              </a:rPr>
              <a:t>od </a:t>
            </a:r>
            <a:r>
              <a:rPr dirty="0" sz="2600" spc="-5">
                <a:latin typeface="Lucida Sans Unicode"/>
                <a:cs typeface="Lucida Sans Unicode"/>
              </a:rPr>
              <a:t>veličine tržišta</a:t>
            </a:r>
            <a:r>
              <a:rPr dirty="0" sz="2600" spc="45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ili</a:t>
            </a:r>
            <a:endParaRPr sz="2600">
              <a:latin typeface="Lucida Sans Unicode"/>
              <a:cs typeface="Lucida Sans Unicode"/>
            </a:endParaRPr>
          </a:p>
          <a:p>
            <a:pPr marL="269240" marR="305435">
              <a:lnSpc>
                <a:spcPct val="76900"/>
              </a:lnSpc>
              <a:spcBef>
                <a:spcPts val="95"/>
              </a:spcBef>
            </a:pPr>
            <a:r>
              <a:rPr dirty="0" sz="2600">
                <a:latin typeface="Lucida Sans Unicode"/>
                <a:cs typeface="Lucida Sans Unicode"/>
              </a:rPr>
              <a:t>od </a:t>
            </a:r>
            <a:r>
              <a:rPr dirty="0" sz="2600" spc="-5">
                <a:latin typeface="Lucida Sans Unicode"/>
                <a:cs typeface="Lucida Sans Unicode"/>
              </a:rPr>
              <a:t>granske potražnje, organizacionog oblika  grane </a:t>
            </a:r>
            <a:r>
              <a:rPr dirty="0" sz="2600">
                <a:latin typeface="Lucida Sans Unicode"/>
                <a:cs typeface="Lucida Sans Unicode"/>
              </a:rPr>
              <a:t>i </a:t>
            </a:r>
            <a:r>
              <a:rPr dirty="0" sz="2600" spc="-5">
                <a:latin typeface="Lucida Sans Unicode"/>
                <a:cs typeface="Lucida Sans Unicode"/>
              </a:rPr>
              <a:t>broju preduzeća </a:t>
            </a:r>
            <a:r>
              <a:rPr dirty="0" sz="2600">
                <a:latin typeface="Lucida Sans Unicode"/>
                <a:cs typeface="Lucida Sans Unicode"/>
              </a:rPr>
              <a:t>u toj</a:t>
            </a:r>
            <a:r>
              <a:rPr dirty="0" sz="2600" spc="-5">
                <a:latin typeface="Lucida Sans Unicode"/>
                <a:cs typeface="Lucida Sans Unicode"/>
              </a:rPr>
              <a:t> grani</a:t>
            </a:r>
            <a:endParaRPr sz="2600">
              <a:latin typeface="Lucida Sans Unicode"/>
              <a:cs typeface="Lucida Sans Unicode"/>
            </a:endParaRPr>
          </a:p>
          <a:p>
            <a:pPr marL="268605" marR="515620" indent="-255904">
              <a:lnSpc>
                <a:spcPct val="80000"/>
              </a:lnSpc>
              <a:spcBef>
                <a:spcPts val="40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1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Tržište se sastoji </a:t>
            </a:r>
            <a:r>
              <a:rPr dirty="0" sz="2600">
                <a:latin typeface="Lucida Sans Unicode"/>
                <a:cs typeface="Lucida Sans Unicode"/>
              </a:rPr>
              <a:t>od </a:t>
            </a:r>
            <a:r>
              <a:rPr dirty="0" sz="2600" spc="-5">
                <a:latin typeface="Lucida Sans Unicode"/>
                <a:cs typeface="Lucida Sans Unicode"/>
              </a:rPr>
              <a:t>stvarnih </a:t>
            </a:r>
            <a:r>
              <a:rPr dirty="0" sz="2600">
                <a:latin typeface="Lucida Sans Unicode"/>
                <a:cs typeface="Lucida Sans Unicode"/>
              </a:rPr>
              <a:t>i </a:t>
            </a:r>
            <a:r>
              <a:rPr dirty="0" sz="2600" spc="-5">
                <a:latin typeface="Lucida Sans Unicode"/>
                <a:cs typeface="Lucida Sans Unicode"/>
              </a:rPr>
              <a:t>potencijalnih  </a:t>
            </a:r>
            <a:r>
              <a:rPr dirty="0" sz="2600">
                <a:latin typeface="Lucida Sans Unicode"/>
                <a:cs typeface="Lucida Sans Unicode"/>
              </a:rPr>
              <a:t>kupaca i prodavaca </a:t>
            </a:r>
            <a:r>
              <a:rPr dirty="0" sz="2600" spc="-5">
                <a:latin typeface="Lucida Sans Unicode"/>
                <a:cs typeface="Lucida Sans Unicode"/>
              </a:rPr>
              <a:t>određenog</a:t>
            </a:r>
            <a:r>
              <a:rPr dirty="0" sz="2600" spc="-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proizvoda</a:t>
            </a:r>
            <a:endParaRPr sz="2600">
              <a:latin typeface="Lucida Sans Unicode"/>
              <a:cs typeface="Lucida Sans Unicode"/>
            </a:endParaRPr>
          </a:p>
          <a:p>
            <a:pPr marL="267970" marR="650875" indent="-255904">
              <a:lnSpc>
                <a:spcPct val="80000"/>
              </a:lnSpc>
              <a:spcBef>
                <a:spcPts val="409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600" spc="-5">
                <a:latin typeface="Lucida Sans Unicode"/>
                <a:cs typeface="Lucida Sans Unicode"/>
              </a:rPr>
              <a:t>Struktura tržišta odnosi se na konkretno  okruženje </a:t>
            </a:r>
            <a:r>
              <a:rPr dirty="0" sz="2600">
                <a:latin typeface="Lucida Sans Unicode"/>
                <a:cs typeface="Lucida Sans Unicode"/>
              </a:rPr>
              <a:t>u kojem </a:t>
            </a:r>
            <a:r>
              <a:rPr dirty="0" sz="2600" spc="-5">
                <a:latin typeface="Lucida Sans Unicode"/>
                <a:cs typeface="Lucida Sans Unicode"/>
              </a:rPr>
              <a:t>djeluju </a:t>
            </a:r>
            <a:r>
              <a:rPr dirty="0" sz="2600">
                <a:latin typeface="Lucida Sans Unicode"/>
                <a:cs typeface="Lucida Sans Unicode"/>
              </a:rPr>
              <a:t>kupci i prodavci  </a:t>
            </a:r>
            <a:r>
              <a:rPr dirty="0" sz="2600" spc="-5">
                <a:latin typeface="Lucida Sans Unicode"/>
                <a:cs typeface="Lucida Sans Unicode"/>
              </a:rPr>
              <a:t>proizvoda</a:t>
            </a:r>
            <a:endParaRPr sz="2600">
              <a:latin typeface="Lucida Sans Unicode"/>
              <a:cs typeface="Lucida Sans Unicode"/>
            </a:endParaRPr>
          </a:p>
          <a:p>
            <a:pPr marL="268605" marR="286385" indent="-256540">
              <a:lnSpc>
                <a:spcPct val="80200"/>
              </a:lnSpc>
              <a:spcBef>
                <a:spcPts val="4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600">
                <a:latin typeface="Lucida Sans Unicode"/>
                <a:cs typeface="Lucida Sans Unicode"/>
              </a:rPr>
              <a:t>Obično se </a:t>
            </a:r>
            <a:r>
              <a:rPr dirty="0" sz="2600" spc="-5">
                <a:latin typeface="Lucida Sans Unicode"/>
                <a:cs typeface="Lucida Sans Unicode"/>
              </a:rPr>
              <a:t>prepoznaju četiri različite vrste  strukture tržišta, </a:t>
            </a:r>
            <a:r>
              <a:rPr dirty="0" sz="2600">
                <a:latin typeface="Lucida Sans Unicode"/>
                <a:cs typeface="Lucida Sans Unicode"/>
              </a:rPr>
              <a:t>i to: </a:t>
            </a:r>
            <a:r>
              <a:rPr dirty="0" sz="2600" spc="-5">
                <a:latin typeface="Lucida Sans Unicode"/>
                <a:cs typeface="Lucida Sans Unicode"/>
              </a:rPr>
              <a:t>savršena konkurencija,  monopol, monopolistička konkurencija </a:t>
            </a:r>
            <a:r>
              <a:rPr dirty="0" sz="2600">
                <a:latin typeface="Lucida Sans Unicode"/>
                <a:cs typeface="Lucida Sans Unicode"/>
              </a:rPr>
              <a:t>i  </a:t>
            </a:r>
            <a:r>
              <a:rPr dirty="0" sz="2600" spc="-5">
                <a:latin typeface="Lucida Sans Unicode"/>
                <a:cs typeface="Lucida Sans Unicode"/>
              </a:rPr>
              <a:t>oligopol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4255" y="548640"/>
            <a:ext cx="649528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255" y="548640"/>
            <a:ext cx="459333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4803" y="3778993"/>
            <a:ext cx="1920875" cy="336550"/>
          </a:xfrm>
          <a:prstGeom prst="rect">
            <a:avLst/>
          </a:prstGeom>
          <a:solidFill>
            <a:srgbClr val="D9D9D9"/>
          </a:solidFill>
          <a:ln w="20324">
            <a:solidFill>
              <a:srgbClr val="000000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229870">
              <a:lnSpc>
                <a:spcPct val="100000"/>
              </a:lnSpc>
              <a:spcBef>
                <a:spcPts val="420"/>
              </a:spcBef>
            </a:pPr>
            <a:r>
              <a:rPr dirty="0" sz="1300" spc="10" b="1">
                <a:latin typeface="Calibri"/>
                <a:cs typeface="Calibri"/>
              </a:rPr>
              <a:t>TEORIJA</a:t>
            </a:r>
            <a:r>
              <a:rPr dirty="0" sz="1300" spc="-5" b="1">
                <a:latin typeface="Calibri"/>
                <a:cs typeface="Calibri"/>
              </a:rPr>
              <a:t> </a:t>
            </a:r>
            <a:r>
              <a:rPr dirty="0" sz="1300" spc="15" b="1">
                <a:latin typeface="Calibri"/>
                <a:cs typeface="Calibri"/>
              </a:rPr>
              <a:t>PREDUZEĆA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5129" y="2734703"/>
            <a:ext cx="1368425" cy="564515"/>
          </a:xfrm>
          <a:custGeom>
            <a:avLst/>
            <a:gdLst/>
            <a:ahLst/>
            <a:cxnLst/>
            <a:rect l="l" t="t" r="r" b="b"/>
            <a:pathLst>
              <a:path w="1368425" h="564514">
                <a:moveTo>
                  <a:pt x="0" y="564134"/>
                </a:moveTo>
                <a:lnTo>
                  <a:pt x="1368297" y="564134"/>
                </a:lnTo>
                <a:lnTo>
                  <a:pt x="1368297" y="0"/>
                </a:lnTo>
                <a:lnTo>
                  <a:pt x="0" y="0"/>
                </a:lnTo>
                <a:lnTo>
                  <a:pt x="0" y="56413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85130" y="2734695"/>
            <a:ext cx="1368425" cy="564515"/>
          </a:xfrm>
          <a:prstGeom prst="rect">
            <a:avLst/>
          </a:prstGeom>
          <a:ln w="20324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325755">
              <a:lnSpc>
                <a:spcPct val="100000"/>
              </a:lnSpc>
              <a:spcBef>
                <a:spcPts val="5"/>
              </a:spcBef>
            </a:pPr>
            <a:r>
              <a:rPr dirty="0" sz="1050" b="1">
                <a:latin typeface="Calibri"/>
                <a:cs typeface="Calibri"/>
              </a:rPr>
              <a:t>2.</a:t>
            </a:r>
            <a:r>
              <a:rPr dirty="0" sz="1050" spc="-10" b="1">
                <a:latin typeface="Calibri"/>
                <a:cs typeface="Calibri"/>
              </a:rPr>
              <a:t> </a:t>
            </a:r>
            <a:r>
              <a:rPr dirty="0" sz="1050" spc="5" b="1">
                <a:latin typeface="Calibri"/>
                <a:cs typeface="Calibri"/>
              </a:rPr>
              <a:t>TROŠKOVI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85129" y="4595202"/>
            <a:ext cx="1368425" cy="564515"/>
          </a:xfrm>
          <a:custGeom>
            <a:avLst/>
            <a:gdLst/>
            <a:ahLst/>
            <a:cxnLst/>
            <a:rect l="l" t="t" r="r" b="b"/>
            <a:pathLst>
              <a:path w="1368425" h="564514">
                <a:moveTo>
                  <a:pt x="0" y="564134"/>
                </a:moveTo>
                <a:lnTo>
                  <a:pt x="1368297" y="564134"/>
                </a:lnTo>
                <a:lnTo>
                  <a:pt x="1368297" y="0"/>
                </a:lnTo>
                <a:lnTo>
                  <a:pt x="0" y="0"/>
                </a:lnTo>
                <a:lnTo>
                  <a:pt x="0" y="56413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85130" y="4595194"/>
            <a:ext cx="1368425" cy="564515"/>
          </a:xfrm>
          <a:prstGeom prst="rect">
            <a:avLst/>
          </a:prstGeom>
          <a:ln w="20324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208915">
              <a:lnSpc>
                <a:spcPct val="100000"/>
              </a:lnSpc>
            </a:pPr>
            <a:r>
              <a:rPr dirty="0" sz="1050" b="1">
                <a:latin typeface="Calibri"/>
                <a:cs typeface="Calibri"/>
              </a:rPr>
              <a:t>1.</a:t>
            </a:r>
            <a:r>
              <a:rPr dirty="0" sz="1050" spc="-10" b="1">
                <a:latin typeface="Calibri"/>
                <a:cs typeface="Calibri"/>
              </a:rPr>
              <a:t> </a:t>
            </a:r>
            <a:r>
              <a:rPr dirty="0" sz="1050" spc="5" b="1">
                <a:latin typeface="Calibri"/>
                <a:cs typeface="Calibri"/>
              </a:rPr>
              <a:t>PROIZVODNJA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8484" y="4595202"/>
            <a:ext cx="1368425" cy="564515"/>
          </a:xfrm>
          <a:custGeom>
            <a:avLst/>
            <a:gdLst/>
            <a:ahLst/>
            <a:cxnLst/>
            <a:rect l="l" t="t" r="r" b="b"/>
            <a:pathLst>
              <a:path w="1368425" h="564514">
                <a:moveTo>
                  <a:pt x="0" y="564134"/>
                </a:moveTo>
                <a:lnTo>
                  <a:pt x="1368298" y="564134"/>
                </a:lnTo>
                <a:lnTo>
                  <a:pt x="1368298" y="0"/>
                </a:lnTo>
                <a:lnTo>
                  <a:pt x="0" y="0"/>
                </a:lnTo>
                <a:lnTo>
                  <a:pt x="0" y="56413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68480" y="4595194"/>
            <a:ext cx="1368425" cy="564515"/>
          </a:xfrm>
          <a:prstGeom prst="rect">
            <a:avLst/>
          </a:prstGeom>
          <a:ln w="20324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</a:pPr>
            <a:r>
              <a:rPr dirty="0" sz="1050" b="1">
                <a:latin typeface="Calibri"/>
                <a:cs typeface="Calibri"/>
              </a:rPr>
              <a:t>4.</a:t>
            </a:r>
            <a:r>
              <a:rPr dirty="0" sz="1050" spc="-10" b="1">
                <a:latin typeface="Calibri"/>
                <a:cs typeface="Calibri"/>
              </a:rPr>
              <a:t> </a:t>
            </a:r>
            <a:r>
              <a:rPr dirty="0" sz="1050" spc="5" b="1">
                <a:latin typeface="Calibri"/>
                <a:cs typeface="Calibri"/>
              </a:rPr>
              <a:t>PROFIT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88115" y="2068611"/>
            <a:ext cx="5953760" cy="3343275"/>
          </a:xfrm>
          <a:custGeom>
            <a:avLst/>
            <a:gdLst/>
            <a:ahLst/>
            <a:cxnLst/>
            <a:rect l="l" t="t" r="r" b="b"/>
            <a:pathLst>
              <a:path w="5953759" h="3343275">
                <a:moveTo>
                  <a:pt x="0" y="3342783"/>
                </a:moveTo>
                <a:lnTo>
                  <a:pt x="5953373" y="3342783"/>
                </a:lnTo>
                <a:lnTo>
                  <a:pt x="5953373" y="0"/>
                </a:lnTo>
                <a:lnTo>
                  <a:pt x="0" y="0"/>
                </a:lnTo>
                <a:lnTo>
                  <a:pt x="0" y="3342783"/>
                </a:lnTo>
                <a:close/>
              </a:path>
            </a:pathLst>
          </a:custGeom>
          <a:ln w="20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04964" y="4115084"/>
            <a:ext cx="991235" cy="474980"/>
          </a:xfrm>
          <a:custGeom>
            <a:avLst/>
            <a:gdLst/>
            <a:ahLst/>
            <a:cxnLst/>
            <a:rect l="l" t="t" r="r" b="b"/>
            <a:pathLst>
              <a:path w="991235" h="474979">
                <a:moveTo>
                  <a:pt x="0" y="0"/>
                </a:moveTo>
                <a:lnTo>
                  <a:pt x="7950" y="56266"/>
                </a:lnTo>
                <a:lnTo>
                  <a:pt x="31244" y="110759"/>
                </a:lnTo>
                <a:lnTo>
                  <a:pt x="69040" y="163076"/>
                </a:lnTo>
                <a:lnTo>
                  <a:pt x="120500" y="212815"/>
                </a:lnTo>
                <a:lnTo>
                  <a:pt x="151091" y="236593"/>
                </a:lnTo>
                <a:lnTo>
                  <a:pt x="184784" y="259575"/>
                </a:lnTo>
                <a:lnTo>
                  <a:pt x="221473" y="281713"/>
                </a:lnTo>
                <a:lnTo>
                  <a:pt x="261054" y="302955"/>
                </a:lnTo>
                <a:lnTo>
                  <a:pt x="303421" y="323251"/>
                </a:lnTo>
                <a:lnTo>
                  <a:pt x="348469" y="342552"/>
                </a:lnTo>
                <a:lnTo>
                  <a:pt x="396095" y="360807"/>
                </a:lnTo>
                <a:lnTo>
                  <a:pt x="446192" y="377965"/>
                </a:lnTo>
                <a:lnTo>
                  <a:pt x="498656" y="393977"/>
                </a:lnTo>
                <a:lnTo>
                  <a:pt x="553382" y="408792"/>
                </a:lnTo>
                <a:lnTo>
                  <a:pt x="610265" y="422361"/>
                </a:lnTo>
                <a:lnTo>
                  <a:pt x="669200" y="434632"/>
                </a:lnTo>
                <a:lnTo>
                  <a:pt x="730082" y="445556"/>
                </a:lnTo>
                <a:lnTo>
                  <a:pt x="792807" y="455082"/>
                </a:lnTo>
                <a:lnTo>
                  <a:pt x="857269" y="463161"/>
                </a:lnTo>
                <a:lnTo>
                  <a:pt x="923364" y="469742"/>
                </a:lnTo>
                <a:lnTo>
                  <a:pt x="990986" y="474774"/>
                </a:lnTo>
              </a:path>
            </a:pathLst>
          </a:custGeom>
          <a:ln w="20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78331" y="4526394"/>
            <a:ext cx="191135" cy="126364"/>
          </a:xfrm>
          <a:custGeom>
            <a:avLst/>
            <a:gdLst/>
            <a:ahLst/>
            <a:cxnLst/>
            <a:rect l="l" t="t" r="r" b="b"/>
            <a:pathLst>
              <a:path w="191134" h="126364">
                <a:moveTo>
                  <a:pt x="3898" y="0"/>
                </a:moveTo>
                <a:lnTo>
                  <a:pt x="0" y="125945"/>
                </a:lnTo>
                <a:lnTo>
                  <a:pt x="190881" y="68795"/>
                </a:lnTo>
                <a:lnTo>
                  <a:pt x="3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25833" y="4115084"/>
            <a:ext cx="979169" cy="474980"/>
          </a:xfrm>
          <a:custGeom>
            <a:avLst/>
            <a:gdLst/>
            <a:ahLst/>
            <a:cxnLst/>
            <a:rect l="l" t="t" r="r" b="b"/>
            <a:pathLst>
              <a:path w="979170" h="474979">
                <a:moveTo>
                  <a:pt x="0" y="474656"/>
                </a:moveTo>
                <a:lnTo>
                  <a:pt x="66855" y="469589"/>
                </a:lnTo>
                <a:lnTo>
                  <a:pt x="132194" y="462978"/>
                </a:lnTo>
                <a:lnTo>
                  <a:pt x="195913" y="454872"/>
                </a:lnTo>
                <a:lnTo>
                  <a:pt x="257910" y="445324"/>
                </a:lnTo>
                <a:lnTo>
                  <a:pt x="318081" y="434381"/>
                </a:lnTo>
                <a:lnTo>
                  <a:pt x="376324" y="422095"/>
                </a:lnTo>
                <a:lnTo>
                  <a:pt x="432533" y="408515"/>
                </a:lnTo>
                <a:lnTo>
                  <a:pt x="486608" y="393692"/>
                </a:lnTo>
                <a:lnTo>
                  <a:pt x="538444" y="377675"/>
                </a:lnTo>
                <a:lnTo>
                  <a:pt x="587937" y="360515"/>
                </a:lnTo>
                <a:lnTo>
                  <a:pt x="634986" y="342262"/>
                </a:lnTo>
                <a:lnTo>
                  <a:pt x="679486" y="322966"/>
                </a:lnTo>
                <a:lnTo>
                  <a:pt x="721335" y="302678"/>
                </a:lnTo>
                <a:lnTo>
                  <a:pt x="760429" y="281446"/>
                </a:lnTo>
                <a:lnTo>
                  <a:pt x="796666" y="259321"/>
                </a:lnTo>
                <a:lnTo>
                  <a:pt x="829940" y="236354"/>
                </a:lnTo>
                <a:lnTo>
                  <a:pt x="860151" y="212595"/>
                </a:lnTo>
                <a:lnTo>
                  <a:pt x="910966" y="162899"/>
                </a:lnTo>
                <a:lnTo>
                  <a:pt x="948285" y="110633"/>
                </a:lnTo>
                <a:lnTo>
                  <a:pt x="971281" y="56200"/>
                </a:lnTo>
                <a:lnTo>
                  <a:pt x="977151" y="28296"/>
                </a:lnTo>
                <a:lnTo>
                  <a:pt x="979130" y="0"/>
                </a:lnTo>
              </a:path>
            </a:pathLst>
          </a:custGeom>
          <a:ln w="20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52736" y="4526277"/>
            <a:ext cx="191135" cy="126364"/>
          </a:xfrm>
          <a:custGeom>
            <a:avLst/>
            <a:gdLst/>
            <a:ahLst/>
            <a:cxnLst/>
            <a:rect l="l" t="t" r="r" b="b"/>
            <a:pathLst>
              <a:path w="191135" h="126364">
                <a:moveTo>
                  <a:pt x="186982" y="0"/>
                </a:moveTo>
                <a:lnTo>
                  <a:pt x="0" y="68910"/>
                </a:lnTo>
                <a:lnTo>
                  <a:pt x="190880" y="125945"/>
                </a:lnTo>
                <a:lnTo>
                  <a:pt x="186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19905" y="3304252"/>
            <a:ext cx="991235" cy="474980"/>
          </a:xfrm>
          <a:custGeom>
            <a:avLst/>
            <a:gdLst/>
            <a:ahLst/>
            <a:cxnLst/>
            <a:rect l="l" t="t" r="r" b="b"/>
            <a:pathLst>
              <a:path w="991235" h="474979">
                <a:moveTo>
                  <a:pt x="990986" y="474741"/>
                </a:moveTo>
                <a:lnTo>
                  <a:pt x="983038" y="418466"/>
                </a:lnTo>
                <a:lnTo>
                  <a:pt x="959753" y="363965"/>
                </a:lnTo>
                <a:lnTo>
                  <a:pt x="921968" y="311640"/>
                </a:lnTo>
                <a:lnTo>
                  <a:pt x="870522" y="261893"/>
                </a:lnTo>
                <a:lnTo>
                  <a:pt x="839937" y="238113"/>
                </a:lnTo>
                <a:lnTo>
                  <a:pt x="806251" y="215128"/>
                </a:lnTo>
                <a:lnTo>
                  <a:pt x="769568" y="192988"/>
                </a:lnTo>
                <a:lnTo>
                  <a:pt x="729993" y="171745"/>
                </a:lnTo>
                <a:lnTo>
                  <a:pt x="687631" y="151448"/>
                </a:lnTo>
                <a:lnTo>
                  <a:pt x="642586" y="132148"/>
                </a:lnTo>
                <a:lnTo>
                  <a:pt x="594964" y="113894"/>
                </a:lnTo>
                <a:lnTo>
                  <a:pt x="544869" y="96738"/>
                </a:lnTo>
                <a:lnTo>
                  <a:pt x="492405" y="80729"/>
                </a:lnTo>
                <a:lnTo>
                  <a:pt x="437678" y="65918"/>
                </a:lnTo>
                <a:lnTo>
                  <a:pt x="380791" y="52355"/>
                </a:lnTo>
                <a:lnTo>
                  <a:pt x="321851" y="40090"/>
                </a:lnTo>
                <a:lnTo>
                  <a:pt x="260961" y="29173"/>
                </a:lnTo>
                <a:lnTo>
                  <a:pt x="198226" y="19656"/>
                </a:lnTo>
                <a:lnTo>
                  <a:pt x="133751" y="11588"/>
                </a:lnTo>
                <a:lnTo>
                  <a:pt x="67641" y="5019"/>
                </a:lnTo>
                <a:lnTo>
                  <a:pt x="0" y="0"/>
                </a:lnTo>
              </a:path>
            </a:pathLst>
          </a:custGeom>
          <a:ln w="20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6641" y="3241758"/>
            <a:ext cx="191135" cy="126364"/>
          </a:xfrm>
          <a:custGeom>
            <a:avLst/>
            <a:gdLst/>
            <a:ahLst/>
            <a:cxnLst/>
            <a:rect l="l" t="t" r="r" b="b"/>
            <a:pathLst>
              <a:path w="191135" h="126364">
                <a:moveTo>
                  <a:pt x="190881" y="0"/>
                </a:moveTo>
                <a:lnTo>
                  <a:pt x="0" y="57073"/>
                </a:lnTo>
                <a:lnTo>
                  <a:pt x="186982" y="126009"/>
                </a:lnTo>
                <a:lnTo>
                  <a:pt x="190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10892" y="3304252"/>
            <a:ext cx="979169" cy="474980"/>
          </a:xfrm>
          <a:custGeom>
            <a:avLst/>
            <a:gdLst/>
            <a:ahLst/>
            <a:cxnLst/>
            <a:rect l="l" t="t" r="r" b="b"/>
            <a:pathLst>
              <a:path w="979170" h="474979">
                <a:moveTo>
                  <a:pt x="979130" y="0"/>
                </a:moveTo>
                <a:lnTo>
                  <a:pt x="912294" y="5076"/>
                </a:lnTo>
                <a:lnTo>
                  <a:pt x="846971" y="11697"/>
                </a:lnTo>
                <a:lnTo>
                  <a:pt x="783264" y="19810"/>
                </a:lnTo>
                <a:lnTo>
                  <a:pt x="721277" y="29367"/>
                </a:lnTo>
                <a:lnTo>
                  <a:pt x="661114" y="40317"/>
                </a:lnTo>
                <a:lnTo>
                  <a:pt x="602877" y="52610"/>
                </a:lnTo>
                <a:lnTo>
                  <a:pt x="546670" y="66196"/>
                </a:lnTo>
                <a:lnTo>
                  <a:pt x="492597" y="81025"/>
                </a:lnTo>
                <a:lnTo>
                  <a:pt x="440761" y="97047"/>
                </a:lnTo>
                <a:lnTo>
                  <a:pt x="391266" y="114211"/>
                </a:lnTo>
                <a:lnTo>
                  <a:pt x="344214" y="132468"/>
                </a:lnTo>
                <a:lnTo>
                  <a:pt x="299709" y="151768"/>
                </a:lnTo>
                <a:lnTo>
                  <a:pt x="257855" y="172060"/>
                </a:lnTo>
                <a:lnTo>
                  <a:pt x="218756" y="193294"/>
                </a:lnTo>
                <a:lnTo>
                  <a:pt x="182513" y="215420"/>
                </a:lnTo>
                <a:lnTo>
                  <a:pt x="149232" y="238389"/>
                </a:lnTo>
                <a:lnTo>
                  <a:pt x="119014" y="262150"/>
                </a:lnTo>
                <a:lnTo>
                  <a:pt x="68186" y="311847"/>
                </a:lnTo>
                <a:lnTo>
                  <a:pt x="30856" y="364112"/>
                </a:lnTo>
                <a:lnTo>
                  <a:pt x="7852" y="418543"/>
                </a:lnTo>
                <a:lnTo>
                  <a:pt x="1980" y="446446"/>
                </a:lnTo>
                <a:lnTo>
                  <a:pt x="0" y="474741"/>
                </a:lnTo>
              </a:path>
            </a:pathLst>
          </a:custGeom>
          <a:ln w="20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72237" y="3241922"/>
            <a:ext cx="191135" cy="126364"/>
          </a:xfrm>
          <a:custGeom>
            <a:avLst/>
            <a:gdLst/>
            <a:ahLst/>
            <a:cxnLst/>
            <a:rect l="l" t="t" r="r" b="b"/>
            <a:pathLst>
              <a:path w="191134" h="126364">
                <a:moveTo>
                  <a:pt x="0" y="0"/>
                </a:moveTo>
                <a:lnTo>
                  <a:pt x="4064" y="125844"/>
                </a:lnTo>
                <a:lnTo>
                  <a:pt x="191046" y="569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866018" y="2394556"/>
          <a:ext cx="3079750" cy="1238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165"/>
                <a:gridCol w="360045"/>
                <a:gridCol w="1368425"/>
              </a:tblGrid>
              <a:tr h="278191">
                <a:tc>
                  <a:txBody>
                    <a:bodyPr/>
                    <a:lstStyle/>
                    <a:p>
                      <a:pPr marL="33655">
                        <a:lnSpc>
                          <a:spcPts val="1225"/>
                        </a:lnSpc>
                        <a:spcBef>
                          <a:spcPts val="865"/>
                        </a:spcBef>
                      </a:pPr>
                      <a:r>
                        <a:rPr dirty="0" sz="1050" spc="5" b="1">
                          <a:latin typeface="Calibri"/>
                          <a:cs typeface="Calibri"/>
                        </a:rPr>
                        <a:t>1.</a:t>
                      </a:r>
                      <a:r>
                        <a:rPr dirty="0" sz="10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Potražnja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856">
                <a:tc rowSpan="2">
                  <a:txBody>
                    <a:bodyPr/>
                    <a:lstStyle/>
                    <a:p>
                      <a:pPr marL="33655">
                        <a:lnSpc>
                          <a:spcPts val="1180"/>
                        </a:lnSpc>
                      </a:pPr>
                      <a:r>
                        <a:rPr dirty="0" sz="1050" spc="5" b="1">
                          <a:latin typeface="Calibri"/>
                          <a:cs typeface="Calibri"/>
                        </a:rPr>
                        <a:t>2.</a:t>
                      </a:r>
                      <a:r>
                        <a:rPr dirty="0" sz="10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Calibri"/>
                          <a:cs typeface="Calibri"/>
                        </a:rPr>
                        <a:t>Cijena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674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  <a:tr h="166740">
                <a:tc rowSpan="2">
                  <a:txBody>
                    <a:bodyPr/>
                    <a:lstStyle/>
                    <a:p>
                      <a:pPr marL="168910" indent="-135255">
                        <a:lnSpc>
                          <a:spcPts val="1215"/>
                        </a:lnSpc>
                        <a:buAutoNum type="arabicPeriod" startAt="3"/>
                        <a:tabLst>
                          <a:tab pos="169545" algn="l"/>
                        </a:tabLst>
                      </a:pPr>
                      <a:r>
                        <a:rPr dirty="0" sz="1050" spc="5" b="1">
                          <a:latin typeface="Calibri"/>
                          <a:cs typeface="Calibri"/>
                        </a:rPr>
                        <a:t>Ukupni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prihod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8910" indent="-135255">
                        <a:lnSpc>
                          <a:spcPts val="1225"/>
                        </a:lnSpc>
                        <a:spcBef>
                          <a:spcPts val="20"/>
                        </a:spcBef>
                        <a:buAutoNum type="arabicPeriod" startAt="3"/>
                        <a:tabLst>
                          <a:tab pos="169545" algn="l"/>
                        </a:tabLst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Prosječni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prihod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50" spc="5" b="1">
                          <a:latin typeface="Calibri"/>
                          <a:cs typeface="Calibri"/>
                        </a:rPr>
                        <a:t>3.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PRIHOD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15845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23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122197">
                <a:tc rowSpan="2">
                  <a:txBody>
                    <a:bodyPr/>
                    <a:lstStyle/>
                    <a:p>
                      <a:pPr marL="33655">
                        <a:lnSpc>
                          <a:spcPts val="1180"/>
                        </a:lnSpc>
                      </a:pPr>
                      <a:r>
                        <a:rPr dirty="0" sz="1050" spc="5" b="1">
                          <a:latin typeface="Calibri"/>
                          <a:cs typeface="Calibri"/>
                        </a:rPr>
                        <a:t>4. Granični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prihod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0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710">
                <a:tc>
                  <a:txBody>
                    <a:bodyPr/>
                    <a:lstStyle/>
                    <a:p>
                      <a:pPr marL="33655">
                        <a:lnSpc>
                          <a:spcPts val="1215"/>
                        </a:lnSpc>
                      </a:pPr>
                      <a:r>
                        <a:rPr dirty="0" sz="1050" spc="5" b="1">
                          <a:latin typeface="Calibri"/>
                          <a:cs typeface="Calibri"/>
                        </a:rPr>
                        <a:t>5.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Ekonomičnost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4055"/>
            <a:ext cx="7901940" cy="3369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6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Ako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preduzeće jedini proizvođač dobara </a:t>
            </a:r>
            <a:r>
              <a:rPr dirty="0" sz="2700">
                <a:latin typeface="Lucida Sans Unicode"/>
                <a:cs typeface="Lucida Sans Unicode"/>
              </a:rPr>
              <a:t>za  </a:t>
            </a:r>
            <a:r>
              <a:rPr dirty="0" sz="2700" spc="-5">
                <a:latin typeface="Lucida Sans Unicode"/>
                <a:cs typeface="Lucida Sans Unicode"/>
              </a:rPr>
              <a:t>koje ne postoje odgovarajući supstituti  (preduzeće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monopolist), </a:t>
            </a:r>
            <a:r>
              <a:rPr dirty="0" sz="2700">
                <a:latin typeface="Lucida Sans Unicode"/>
                <a:cs typeface="Lucida Sans Unicode"/>
              </a:rPr>
              <a:t>to </a:t>
            </a:r>
            <a:r>
              <a:rPr dirty="0" sz="2700" spc="-5">
                <a:latin typeface="Lucida Sans Unicode"/>
                <a:cs typeface="Lucida Sans Unicode"/>
              </a:rPr>
              <a:t>preduzeće  predstavlja granu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suočava se sa cijelom  granom </a:t>
            </a:r>
            <a:r>
              <a:rPr dirty="0" sz="2700" spc="-10">
                <a:latin typeface="Lucida Sans Unicode"/>
                <a:cs typeface="Lucida Sans Unicode"/>
              </a:rPr>
              <a:t>ili </a:t>
            </a:r>
            <a:r>
              <a:rPr dirty="0" sz="2700" spc="-5">
                <a:latin typeface="Lucida Sans Unicode"/>
                <a:cs typeface="Lucida Sans Unicode"/>
              </a:rPr>
              <a:t>tržišnom potražnjom </a:t>
            </a:r>
            <a:r>
              <a:rPr dirty="0" sz="2700">
                <a:latin typeface="Lucida Sans Unicode"/>
                <a:cs typeface="Lucida Sans Unicode"/>
              </a:rPr>
              <a:t>za </a:t>
            </a:r>
            <a:r>
              <a:rPr dirty="0" sz="2700" spc="-5">
                <a:latin typeface="Lucida Sans Unicode"/>
                <a:cs typeface="Lucida Sans Unicode"/>
              </a:rPr>
              <a:t>svojim  dobrom</a:t>
            </a:r>
            <a:endParaRPr sz="2700">
              <a:latin typeface="Lucida Sans Unicode"/>
              <a:cs typeface="Lucida Sans Unicode"/>
            </a:endParaRPr>
          </a:p>
          <a:p>
            <a:pPr marL="268605" marR="92075" indent="-255904">
              <a:lnSpc>
                <a:spcPts val="3190"/>
              </a:lnSpc>
              <a:spcBef>
                <a:spcPts val="60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8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Primjeri monopola su elektrodistibucija, javni  prevoz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druga javna komunalna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preduzeća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554736"/>
            <a:ext cx="2185416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13255"/>
            <a:ext cx="415417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62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 spc="-5"/>
              <a:t>Karakteristike monopola:</a:t>
            </a:r>
            <a:endParaRPr sz="25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1768855"/>
            <a:ext cx="7897495" cy="39643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3875" indent="-227965">
              <a:lnSpc>
                <a:spcPts val="2410"/>
              </a:lnSpc>
              <a:spcBef>
                <a:spcPts val="100"/>
              </a:spcBef>
              <a:buClr>
                <a:srgbClr val="2DA2BF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100">
                <a:latin typeface="Lucida Sans Unicode"/>
                <a:cs typeface="Lucida Sans Unicode"/>
              </a:rPr>
              <a:t>Jedan </a:t>
            </a:r>
            <a:r>
              <a:rPr dirty="0" sz="2100" spc="-5">
                <a:latin typeface="Lucida Sans Unicode"/>
                <a:cs typeface="Lucida Sans Unicode"/>
              </a:rPr>
              <a:t>prodavač </a:t>
            </a:r>
            <a:r>
              <a:rPr dirty="0" sz="2100">
                <a:latin typeface="Lucida Sans Unicode"/>
                <a:cs typeface="Lucida Sans Unicode"/>
              </a:rPr>
              <a:t>– </a:t>
            </a:r>
            <a:r>
              <a:rPr dirty="0" sz="2100" spc="-5">
                <a:latin typeface="Lucida Sans Unicode"/>
                <a:cs typeface="Lucida Sans Unicode"/>
              </a:rPr>
              <a:t>puno</a:t>
            </a:r>
            <a:r>
              <a:rPr dirty="0" sz="2100" spc="-35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kupaca</a:t>
            </a:r>
            <a:endParaRPr sz="2100">
              <a:latin typeface="Lucida Sans Unicode"/>
              <a:cs typeface="Lucida Sans Unicode"/>
            </a:endParaRPr>
          </a:p>
          <a:p>
            <a:pPr marL="523875" indent="-228600">
              <a:lnSpc>
                <a:spcPts val="2350"/>
              </a:lnSpc>
              <a:buClr>
                <a:srgbClr val="2DA2BF"/>
              </a:buClr>
              <a:buFont typeface="Verdana"/>
              <a:buChar char="◦"/>
              <a:tabLst>
                <a:tab pos="524510" algn="l"/>
                <a:tab pos="2630170" algn="l"/>
              </a:tabLst>
            </a:pPr>
            <a:r>
              <a:rPr dirty="0" sz="2100">
                <a:latin typeface="Lucida Sans Unicode"/>
                <a:cs typeface="Lucida Sans Unicode"/>
              </a:rPr>
              <a:t>Jedan</a:t>
            </a:r>
            <a:r>
              <a:rPr dirty="0" sz="2100" spc="-5">
                <a:latin typeface="Lucida Sans Unicode"/>
                <a:cs typeface="Lucida Sans Unicode"/>
              </a:rPr>
              <a:t> proizvod	</a:t>
            </a:r>
            <a:r>
              <a:rPr dirty="0" sz="2100">
                <a:latin typeface="Lucida Sans Unicode"/>
                <a:cs typeface="Lucida Sans Unicode"/>
              </a:rPr>
              <a:t>(nema bliskih</a:t>
            </a:r>
            <a:r>
              <a:rPr dirty="0" sz="2100" spc="-10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supstituta)</a:t>
            </a:r>
            <a:endParaRPr sz="2100">
              <a:latin typeface="Lucida Sans Unicode"/>
              <a:cs typeface="Lucida Sans Unicode"/>
            </a:endParaRPr>
          </a:p>
          <a:p>
            <a:pPr marL="523875" indent="-228600">
              <a:lnSpc>
                <a:spcPts val="2340"/>
              </a:lnSpc>
              <a:buClr>
                <a:srgbClr val="2DA2BF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100" spc="-5">
                <a:latin typeface="Lucida Sans Unicode"/>
                <a:cs typeface="Lucida Sans Unicode"/>
              </a:rPr>
              <a:t>Postojanje </a:t>
            </a:r>
            <a:r>
              <a:rPr dirty="0" sz="2100">
                <a:latin typeface="Lucida Sans Unicode"/>
                <a:cs typeface="Lucida Sans Unicode"/>
              </a:rPr>
              <a:t>prepreka </a:t>
            </a:r>
            <a:r>
              <a:rPr dirty="0" sz="2100" spc="-5">
                <a:latin typeface="Lucida Sans Unicode"/>
                <a:cs typeface="Lucida Sans Unicode"/>
              </a:rPr>
              <a:t>ulasku </a:t>
            </a:r>
            <a:r>
              <a:rPr dirty="0" sz="2100">
                <a:latin typeface="Lucida Sans Unicode"/>
                <a:cs typeface="Lucida Sans Unicode"/>
              </a:rPr>
              <a:t>u</a:t>
            </a:r>
            <a:r>
              <a:rPr dirty="0" sz="2100" spc="-15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prozvodnju</a:t>
            </a:r>
            <a:endParaRPr sz="2100">
              <a:latin typeface="Lucida Sans Unicode"/>
              <a:cs typeface="Lucida Sans Unicode"/>
            </a:endParaRPr>
          </a:p>
          <a:p>
            <a:pPr marL="523875" indent="-228600">
              <a:lnSpc>
                <a:spcPts val="2245"/>
              </a:lnSpc>
              <a:buClr>
                <a:srgbClr val="2DA2BF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100" spc="-5">
                <a:latin typeface="Lucida Sans Unicode"/>
                <a:cs typeface="Lucida Sans Unicode"/>
              </a:rPr>
              <a:t>Monopolist utiče na formiranje cijene </a:t>
            </a:r>
            <a:r>
              <a:rPr dirty="0" sz="2100">
                <a:latin typeface="Lucida Sans Unicode"/>
                <a:cs typeface="Lucida Sans Unicode"/>
              </a:rPr>
              <a:t>– “price</a:t>
            </a:r>
            <a:r>
              <a:rPr dirty="0" sz="2100" spc="30">
                <a:latin typeface="Lucida Sans Unicode"/>
                <a:cs typeface="Lucida Sans Unicode"/>
              </a:rPr>
              <a:t> </a:t>
            </a:r>
            <a:r>
              <a:rPr dirty="0" sz="2100">
                <a:latin typeface="Lucida Sans Unicode"/>
                <a:cs typeface="Lucida Sans Unicode"/>
              </a:rPr>
              <a:t>maker”</a:t>
            </a:r>
            <a:endParaRPr sz="2100">
              <a:latin typeface="Lucida Sans Unicode"/>
              <a:cs typeface="Lucida Sans Unicode"/>
            </a:endParaRPr>
          </a:p>
          <a:p>
            <a:pPr marL="268605" marR="5080" indent="-255904">
              <a:lnSpc>
                <a:spcPts val="2500"/>
              </a:lnSpc>
              <a:spcBef>
                <a:spcPts val="44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2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Monopolista određuje </a:t>
            </a:r>
            <a:r>
              <a:rPr dirty="0" sz="2600">
                <a:latin typeface="Lucida Sans Unicode"/>
                <a:cs typeface="Lucida Sans Unicode"/>
              </a:rPr>
              <a:t>koju </a:t>
            </a:r>
            <a:r>
              <a:rPr dirty="0" sz="2600" spc="-5">
                <a:latin typeface="Lucida Sans Unicode"/>
                <a:cs typeface="Lucida Sans Unicode"/>
              </a:rPr>
              <a:t>količinu ponuditi na  tržištu</a:t>
            </a:r>
            <a:endParaRPr sz="2600">
              <a:latin typeface="Lucida Sans Unicode"/>
              <a:cs typeface="Lucida Sans Unicode"/>
            </a:endParaRPr>
          </a:p>
          <a:p>
            <a:pPr marL="268605" marR="107314" indent="-255904">
              <a:lnSpc>
                <a:spcPct val="80000"/>
              </a:lnSpc>
              <a:spcBef>
                <a:spcPts val="42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67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Monopolista ima uticaj na cijenu ali mora uzeti  </a:t>
            </a:r>
            <a:r>
              <a:rPr dirty="0" sz="2600">
                <a:latin typeface="Lucida Sans Unicode"/>
                <a:cs typeface="Lucida Sans Unicode"/>
              </a:rPr>
              <a:t>u </a:t>
            </a:r>
            <a:r>
              <a:rPr dirty="0" sz="2600" spc="-5">
                <a:latin typeface="Lucida Sans Unicode"/>
                <a:cs typeface="Lucida Sans Unicode"/>
              </a:rPr>
              <a:t>obzir potražnju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ts val="2795"/>
              </a:lnSpc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0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Kriva potražnje </a:t>
            </a:r>
            <a:r>
              <a:rPr dirty="0" sz="2600">
                <a:latin typeface="Lucida Sans Unicode"/>
                <a:cs typeface="Lucida Sans Unicode"/>
              </a:rPr>
              <a:t>u </a:t>
            </a:r>
            <a:r>
              <a:rPr dirty="0" sz="2600" spc="-5">
                <a:latin typeface="Lucida Sans Unicode"/>
                <a:cs typeface="Lucida Sans Unicode"/>
              </a:rPr>
              <a:t>monopolu je opadajuća</a:t>
            </a:r>
            <a:endParaRPr sz="2600">
              <a:latin typeface="Lucida Sans Unicode"/>
              <a:cs typeface="Lucida Sans Unicode"/>
            </a:endParaRPr>
          </a:p>
          <a:p>
            <a:pPr marL="267970" marR="106045" indent="-255904">
              <a:lnSpc>
                <a:spcPct val="80000"/>
              </a:lnSpc>
              <a:spcBef>
                <a:spcPts val="51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69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Profiti </a:t>
            </a:r>
            <a:r>
              <a:rPr dirty="0" sz="2600">
                <a:latin typeface="Lucida Sans Unicode"/>
                <a:cs typeface="Lucida Sans Unicode"/>
              </a:rPr>
              <a:t>će </a:t>
            </a:r>
            <a:r>
              <a:rPr dirty="0" sz="2600" spc="-5">
                <a:latin typeface="Lucida Sans Unicode"/>
                <a:cs typeface="Lucida Sans Unicode"/>
              </a:rPr>
              <a:t>biti maksimalni pri nivou proizvodnje  </a:t>
            </a:r>
            <a:r>
              <a:rPr dirty="0" sz="2600">
                <a:latin typeface="Lucida Sans Unicode"/>
                <a:cs typeface="Lucida Sans Unicode"/>
              </a:rPr>
              <a:t>kod koje </a:t>
            </a:r>
            <a:r>
              <a:rPr dirty="0" sz="2600" spc="-5">
                <a:latin typeface="Lucida Sans Unicode"/>
                <a:cs typeface="Lucida Sans Unicode"/>
              </a:rPr>
              <a:t>je granični prihod jednak graničnom  </a:t>
            </a:r>
            <a:r>
              <a:rPr dirty="0" sz="2600">
                <a:latin typeface="Lucida Sans Unicode"/>
                <a:cs typeface="Lucida Sans Unicode"/>
              </a:rPr>
              <a:t>trošku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54736"/>
            <a:ext cx="2185416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268605" marR="5080" indent="-255904">
              <a:lnSpc>
                <a:spcPct val="80000"/>
              </a:lnSpc>
              <a:spcBef>
                <a:spcPts val="72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62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>
                <a:latin typeface="Arial"/>
                <a:cs typeface="Arial"/>
              </a:rPr>
              <a:t>Savršena konkurencija je oblik organizacije tržišta </a:t>
            </a:r>
            <a:r>
              <a:rPr dirty="0" sz="2600">
                <a:latin typeface="Arial"/>
                <a:cs typeface="Arial"/>
              </a:rPr>
              <a:t>u  </a:t>
            </a:r>
            <a:r>
              <a:rPr dirty="0" sz="2600" spc="-5">
                <a:latin typeface="Arial"/>
                <a:cs typeface="Arial"/>
              </a:rPr>
              <a:t>kome: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2109723"/>
            <a:ext cx="7767320" cy="372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523875" marR="5080" indent="-227965">
              <a:lnSpc>
                <a:spcPct val="79500"/>
              </a:lnSpc>
              <a:spcBef>
                <a:spcPts val="640"/>
              </a:spcBef>
              <a:buClr>
                <a:srgbClr val="2DA2BF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200" spc="-5">
                <a:latin typeface="Arial"/>
                <a:cs typeface="Arial"/>
              </a:rPr>
              <a:t>postoji </a:t>
            </a:r>
            <a:r>
              <a:rPr dirty="0" sz="2200">
                <a:latin typeface="Arial"/>
                <a:cs typeface="Arial"/>
              </a:rPr>
              <a:t>mnogo kupaca i prodavaca </a:t>
            </a:r>
            <a:r>
              <a:rPr dirty="0" sz="2200" spc="-5">
                <a:latin typeface="Arial"/>
                <a:cs typeface="Arial"/>
              </a:rPr>
              <a:t>proizvoda koji </a:t>
            </a:r>
            <a:r>
              <a:rPr dirty="0" sz="2200">
                <a:latin typeface="Arial"/>
                <a:cs typeface="Arial"/>
              </a:rPr>
              <a:t>su  </a:t>
            </a:r>
            <a:r>
              <a:rPr dirty="0" sz="2200" spc="-5">
                <a:latin typeface="Arial"/>
                <a:cs typeface="Arial"/>
              </a:rPr>
              <a:t>pojedinačno premali </a:t>
            </a:r>
            <a:r>
              <a:rPr dirty="0" sz="2200">
                <a:latin typeface="Arial"/>
                <a:cs typeface="Arial"/>
              </a:rPr>
              <a:t>da bi </a:t>
            </a:r>
            <a:r>
              <a:rPr dirty="0" sz="2200" spc="-5">
                <a:latin typeface="Arial"/>
                <a:cs typeface="Arial"/>
              </a:rPr>
              <a:t>mogli </a:t>
            </a:r>
            <a:r>
              <a:rPr dirty="0" sz="2200">
                <a:latin typeface="Arial"/>
                <a:cs typeface="Arial"/>
              </a:rPr>
              <a:t>uticati na cijenu </a:t>
            </a:r>
            <a:r>
              <a:rPr dirty="0" sz="2200" spc="-5">
                <a:latin typeface="Arial"/>
                <a:cs typeface="Arial"/>
              </a:rPr>
              <a:t>proizvoda  (“price </a:t>
            </a:r>
            <a:r>
              <a:rPr dirty="0" sz="2200">
                <a:latin typeface="Arial"/>
                <a:cs typeface="Arial"/>
              </a:rPr>
              <a:t>takers”);</a:t>
            </a:r>
            <a:endParaRPr sz="2200">
              <a:latin typeface="Arial"/>
              <a:cs typeface="Arial"/>
            </a:endParaRPr>
          </a:p>
          <a:p>
            <a:pPr marL="523875" indent="-227965">
              <a:lnSpc>
                <a:spcPts val="2340"/>
              </a:lnSpc>
              <a:buClr>
                <a:srgbClr val="2DA2BF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200" spc="-5">
                <a:latin typeface="Arial"/>
                <a:cs typeface="Arial"/>
              </a:rPr>
              <a:t>proizvod je</a:t>
            </a:r>
            <a:r>
              <a:rPr dirty="0" sz="2200">
                <a:latin typeface="Arial"/>
                <a:cs typeface="Arial"/>
              </a:rPr>
              <a:t> homogen;</a:t>
            </a:r>
            <a:endParaRPr sz="2200">
              <a:latin typeface="Arial"/>
              <a:cs typeface="Arial"/>
            </a:endParaRPr>
          </a:p>
          <a:p>
            <a:pPr marL="523875" indent="-227965">
              <a:lnSpc>
                <a:spcPts val="2460"/>
              </a:lnSpc>
              <a:buClr>
                <a:srgbClr val="2DA2BF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200" spc="-5">
                <a:latin typeface="Arial"/>
                <a:cs typeface="Arial"/>
              </a:rPr>
              <a:t>postoji </a:t>
            </a:r>
            <a:r>
              <a:rPr dirty="0" sz="2200">
                <a:latin typeface="Arial"/>
                <a:cs typeface="Arial"/>
              </a:rPr>
              <a:t>savršena pokretljivost </a:t>
            </a:r>
            <a:r>
              <a:rPr dirty="0" sz="2200" spc="-5">
                <a:latin typeface="Arial"/>
                <a:cs typeface="Arial"/>
              </a:rPr>
              <a:t>proizvodnih </a:t>
            </a:r>
            <a:r>
              <a:rPr dirty="0" sz="2200">
                <a:latin typeface="Arial"/>
                <a:cs typeface="Arial"/>
              </a:rPr>
              <a:t>faktora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marL="523875" marR="783590" indent="-227965">
              <a:lnSpc>
                <a:spcPct val="79100"/>
              </a:lnSpc>
              <a:spcBef>
                <a:spcPts val="430"/>
              </a:spcBef>
              <a:buClr>
                <a:srgbClr val="2DA2BF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200" spc="-5">
                <a:latin typeface="Arial"/>
                <a:cs typeface="Arial"/>
              </a:rPr>
              <a:t>privredni </a:t>
            </a:r>
            <a:r>
              <a:rPr dirty="0" sz="2200">
                <a:latin typeface="Arial"/>
                <a:cs typeface="Arial"/>
              </a:rPr>
              <a:t>su </a:t>
            </a:r>
            <a:r>
              <a:rPr dirty="0" sz="2200" spc="-5">
                <a:latin typeface="Arial"/>
                <a:cs typeface="Arial"/>
              </a:rPr>
              <a:t>subjekti </a:t>
            </a:r>
            <a:r>
              <a:rPr dirty="0" sz="2200">
                <a:latin typeface="Arial"/>
                <a:cs typeface="Arial"/>
              </a:rPr>
              <a:t>savršeno obavješteni o </a:t>
            </a:r>
            <a:r>
              <a:rPr dirty="0" sz="2200" spc="-5">
                <a:latin typeface="Arial"/>
                <a:cs typeface="Arial"/>
              </a:rPr>
              <a:t>tržišnim  </a:t>
            </a:r>
            <a:r>
              <a:rPr dirty="0" sz="2200">
                <a:latin typeface="Arial"/>
                <a:cs typeface="Arial"/>
              </a:rPr>
              <a:t>uslovima</a:t>
            </a:r>
            <a:endParaRPr sz="2200">
              <a:latin typeface="Arial"/>
              <a:cs typeface="Arial"/>
            </a:endParaRPr>
          </a:p>
          <a:p>
            <a:pPr marL="268605" marR="528955" indent="-255904">
              <a:lnSpc>
                <a:spcPts val="2500"/>
              </a:lnSpc>
              <a:spcBef>
                <a:spcPts val="37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6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>
                <a:latin typeface="Arial"/>
                <a:cs typeface="Arial"/>
              </a:rPr>
              <a:t>U </a:t>
            </a:r>
            <a:r>
              <a:rPr dirty="0" sz="2600" spc="-5">
                <a:latin typeface="Arial"/>
                <a:cs typeface="Arial"/>
              </a:rPr>
              <a:t>savršenoj konkurenciji tržišnu cijenu </a:t>
            </a:r>
            <a:r>
              <a:rPr dirty="0" sz="2600">
                <a:latin typeface="Arial"/>
                <a:cs typeface="Arial"/>
              </a:rPr>
              <a:t>i </a:t>
            </a:r>
            <a:r>
              <a:rPr dirty="0" sz="2600" spc="-5">
                <a:latin typeface="Arial"/>
                <a:cs typeface="Arial"/>
              </a:rPr>
              <a:t>količinu  </a:t>
            </a:r>
            <a:r>
              <a:rPr dirty="0" sz="2600">
                <a:latin typeface="Arial"/>
                <a:cs typeface="Arial"/>
              </a:rPr>
              <a:t>nekog </a:t>
            </a:r>
            <a:r>
              <a:rPr dirty="0" sz="2600" spc="-5">
                <a:latin typeface="Arial"/>
                <a:cs typeface="Arial"/>
              </a:rPr>
              <a:t>proizvoda određuju isključivo sile tržišne  potražnje </a:t>
            </a:r>
            <a:r>
              <a:rPr dirty="0" sz="2600">
                <a:latin typeface="Arial"/>
                <a:cs typeface="Arial"/>
              </a:rPr>
              <a:t>i </a:t>
            </a:r>
            <a:r>
              <a:rPr dirty="0" sz="2600" spc="-5">
                <a:latin typeface="Arial"/>
                <a:cs typeface="Arial"/>
              </a:rPr>
              <a:t>tržišne </a:t>
            </a:r>
            <a:r>
              <a:rPr dirty="0" sz="2600">
                <a:latin typeface="Arial"/>
                <a:cs typeface="Arial"/>
              </a:rPr>
              <a:t>ponude </a:t>
            </a:r>
            <a:r>
              <a:rPr dirty="0" sz="2600" spc="-5">
                <a:latin typeface="Arial"/>
                <a:cs typeface="Arial"/>
              </a:rPr>
              <a:t>proizvoda, </a:t>
            </a:r>
            <a:r>
              <a:rPr dirty="0" sz="2600">
                <a:latin typeface="Arial"/>
                <a:cs typeface="Arial"/>
              </a:rPr>
              <a:t>te </a:t>
            </a:r>
            <a:r>
              <a:rPr dirty="0" sz="2600" spc="-5">
                <a:latin typeface="Arial"/>
                <a:cs typeface="Arial"/>
              </a:rPr>
              <a:t>je  preduzeću cijena </a:t>
            </a:r>
            <a:r>
              <a:rPr dirty="0" sz="2600">
                <a:latin typeface="Arial"/>
                <a:cs typeface="Arial"/>
              </a:rPr>
              <a:t>zadana </a:t>
            </a:r>
            <a:r>
              <a:rPr dirty="0" sz="2600" spc="-5">
                <a:latin typeface="Arial"/>
                <a:cs typeface="Arial"/>
              </a:rPr>
              <a:t>(tj. može prodati  neograničenu količinu proizvoda </a:t>
            </a:r>
            <a:r>
              <a:rPr dirty="0" sz="2600">
                <a:latin typeface="Arial"/>
                <a:cs typeface="Arial"/>
              </a:rPr>
              <a:t>po toj</a:t>
            </a:r>
            <a:r>
              <a:rPr dirty="0" sz="2600" spc="5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cijeni).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301752"/>
            <a:ext cx="7010400" cy="1078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36623"/>
            <a:ext cx="7759065" cy="423545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68605" marR="405765" indent="-255904">
              <a:lnSpc>
                <a:spcPts val="2910"/>
              </a:lnSpc>
              <a:spcBef>
                <a:spcPts val="47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>
                <a:latin typeface="Lucida Sans Unicode"/>
                <a:cs typeface="Lucida Sans Unicode"/>
              </a:rPr>
              <a:t>Monopolistička konkurencija predstavlja  tržišnu strukturu koja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slična savršenoj  konkurenciji po </a:t>
            </a:r>
            <a:r>
              <a:rPr dirty="0" sz="2700">
                <a:latin typeface="Lucida Sans Unicode"/>
                <a:cs typeface="Lucida Sans Unicode"/>
              </a:rPr>
              <a:t>tome </a:t>
            </a:r>
            <a:r>
              <a:rPr dirty="0" sz="2700" spc="-5">
                <a:latin typeface="Lucida Sans Unicode"/>
                <a:cs typeface="Lucida Sans Unicode"/>
              </a:rPr>
              <a:t>što postoji velik broj  preduzeća koja su konkurentna </a:t>
            </a:r>
            <a:r>
              <a:rPr dirty="0" sz="2700">
                <a:latin typeface="Lucida Sans Unicode"/>
                <a:cs typeface="Lucida Sans Unicode"/>
              </a:rPr>
              <a:t>u </a:t>
            </a:r>
            <a:r>
              <a:rPr dirty="0" sz="2700" spc="-5">
                <a:latin typeface="Lucida Sans Unicode"/>
                <a:cs typeface="Lucida Sans Unicode"/>
              </a:rPr>
              <a:t>datoj  djelatnosti</a:t>
            </a:r>
            <a:endParaRPr sz="2700">
              <a:latin typeface="Lucida Sans Unicode"/>
              <a:cs typeface="Lucida Sans Unicode"/>
            </a:endParaRPr>
          </a:p>
          <a:p>
            <a:pPr marL="267970" marR="5080" indent="-255904">
              <a:lnSpc>
                <a:spcPct val="90600"/>
              </a:lnSpc>
              <a:spcBef>
                <a:spcPts val="28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>
                <a:latin typeface="Lucida Sans Unicode"/>
                <a:cs typeface="Lucida Sans Unicode"/>
              </a:rPr>
              <a:t>Ipak, svako preduzeće prodaje drugačiji  proizvod </a:t>
            </a:r>
            <a:r>
              <a:rPr dirty="0" sz="2700">
                <a:latin typeface="Lucida Sans Unicode"/>
                <a:cs typeface="Lucida Sans Unicode"/>
              </a:rPr>
              <a:t>i može </a:t>
            </a:r>
            <a:r>
              <a:rPr dirty="0" sz="2700" spc="-5">
                <a:latin typeface="Lucida Sans Unicode"/>
                <a:cs typeface="Lucida Sans Unicode"/>
              </a:rPr>
              <a:t>iskoristiti prednost robne  marke, što </a:t>
            </a:r>
            <a:r>
              <a:rPr dirty="0" sz="2700">
                <a:latin typeface="Lucida Sans Unicode"/>
                <a:cs typeface="Lucida Sans Unicode"/>
              </a:rPr>
              <a:t>mu </a:t>
            </a:r>
            <a:r>
              <a:rPr dirty="0" sz="2700" spc="-5">
                <a:latin typeface="Lucida Sans Unicode"/>
                <a:cs typeface="Lucida Sans Unicode"/>
              </a:rPr>
              <a:t>daje mogućnost da se ponaša  kao monopolist </a:t>
            </a:r>
            <a:r>
              <a:rPr dirty="0" sz="2700">
                <a:latin typeface="Lucida Sans Unicode"/>
                <a:cs typeface="Lucida Sans Unicode"/>
              </a:rPr>
              <a:t>u </a:t>
            </a:r>
            <a:r>
              <a:rPr dirty="0" sz="2700" spc="-5">
                <a:latin typeface="Lucida Sans Unicode"/>
                <a:cs typeface="Lucida Sans Unicode"/>
              </a:rPr>
              <a:t>odnosu </a:t>
            </a:r>
            <a:r>
              <a:rPr dirty="0" sz="2700">
                <a:latin typeface="Lucida Sans Unicode"/>
                <a:cs typeface="Lucida Sans Unicode"/>
              </a:rPr>
              <a:t>na </a:t>
            </a:r>
            <a:r>
              <a:rPr dirty="0" sz="2700" spc="-5">
                <a:latin typeface="Lucida Sans Unicode"/>
                <a:cs typeface="Lucida Sans Unicode"/>
              </a:rPr>
              <a:t>svoje</a:t>
            </a:r>
            <a:r>
              <a:rPr dirty="0" sz="2700" spc="-5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klijente</a:t>
            </a:r>
            <a:endParaRPr sz="2700">
              <a:latin typeface="Lucida Sans Unicode"/>
              <a:cs typeface="Lucida Sans Unicode"/>
            </a:endParaRPr>
          </a:p>
          <a:p>
            <a:pPr marL="268605" marR="36195" indent="-255904">
              <a:lnSpc>
                <a:spcPts val="2910"/>
              </a:lnSpc>
              <a:spcBef>
                <a:spcPts val="42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5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Vrlo česta </a:t>
            </a:r>
            <a:r>
              <a:rPr dirty="0" sz="2700">
                <a:latin typeface="Lucida Sans Unicode"/>
                <a:cs typeface="Lucida Sans Unicode"/>
              </a:rPr>
              <a:t>u </a:t>
            </a:r>
            <a:r>
              <a:rPr dirty="0" sz="2700" spc="-5">
                <a:latin typeface="Lucida Sans Unicode"/>
                <a:cs typeface="Lucida Sans Unicode"/>
              </a:rPr>
              <a:t>uslužnom sektoru privrede, npr.  benzinske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pumpe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" y="301752"/>
            <a:ext cx="7010400" cy="1078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4055"/>
            <a:ext cx="7872730" cy="3826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68605" marR="330835" indent="-255904">
              <a:lnSpc>
                <a:spcPct val="101499"/>
              </a:lnSpc>
              <a:spcBef>
                <a:spcPts val="5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9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Cijena predstavlja količinu </a:t>
            </a:r>
            <a:r>
              <a:rPr dirty="0" sz="2700">
                <a:latin typeface="Lucida Sans Unicode"/>
                <a:cs typeface="Lucida Sans Unicode"/>
              </a:rPr>
              <a:t>novca </a:t>
            </a:r>
            <a:r>
              <a:rPr dirty="0" sz="2700" spc="-5">
                <a:latin typeface="Lucida Sans Unicode"/>
                <a:cs typeface="Lucida Sans Unicode"/>
              </a:rPr>
              <a:t>koju treba  platiti </a:t>
            </a:r>
            <a:r>
              <a:rPr dirty="0" sz="2700">
                <a:latin typeface="Lucida Sans Unicode"/>
                <a:cs typeface="Lucida Sans Unicode"/>
              </a:rPr>
              <a:t>za </a:t>
            </a:r>
            <a:r>
              <a:rPr dirty="0" sz="2700" spc="-5">
                <a:latin typeface="Lucida Sans Unicode"/>
                <a:cs typeface="Lucida Sans Unicode"/>
              </a:rPr>
              <a:t>određenu jedinicu dobra </a:t>
            </a:r>
            <a:r>
              <a:rPr dirty="0" sz="2700" spc="-10">
                <a:latin typeface="Lucida Sans Unicode"/>
                <a:cs typeface="Lucida Sans Unicode"/>
              </a:rPr>
              <a:t>ili</a:t>
            </a:r>
            <a:r>
              <a:rPr dirty="0" sz="2700" spc="-5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usluge</a:t>
            </a:r>
            <a:endParaRPr sz="2700">
              <a:latin typeface="Lucida Sans Unicode"/>
              <a:cs typeface="Lucida Sans Unicode"/>
            </a:endParaRPr>
          </a:p>
          <a:p>
            <a:pPr marL="268605" marR="208279" indent="-256540">
              <a:lnSpc>
                <a:spcPct val="99800"/>
              </a:lnSpc>
              <a:spcBef>
                <a:spcPts val="36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>
                <a:latin typeface="Lucida Sans Unicode"/>
                <a:cs typeface="Lucida Sans Unicode"/>
              </a:rPr>
              <a:t>Nivoi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dinamika cijena određeni su brojnim  faktorima, internim (troškovi, profitni ciljevi,  rast preduzeća)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eksternim (konkurencija,  kupci, zakonodavstvo,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tehnologija...)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5904">
              <a:lnSpc>
                <a:spcPts val="3190"/>
              </a:lnSpc>
              <a:spcBef>
                <a:spcPts val="63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>
                <a:latin typeface="Lucida Sans Unicode"/>
                <a:cs typeface="Lucida Sans Unicode"/>
              </a:rPr>
              <a:t>Dva </a:t>
            </a:r>
            <a:r>
              <a:rPr dirty="0" sz="2700" spc="-5">
                <a:latin typeface="Lucida Sans Unicode"/>
                <a:cs typeface="Lucida Sans Unicode"/>
              </a:rPr>
              <a:t>osnovna pojavna oblika cijena </a:t>
            </a:r>
            <a:r>
              <a:rPr dirty="0" sz="2700">
                <a:latin typeface="Lucida Sans Unicode"/>
                <a:cs typeface="Lucida Sans Unicode"/>
              </a:rPr>
              <a:t>u </a:t>
            </a:r>
            <a:r>
              <a:rPr dirty="0" sz="2700" spc="-5">
                <a:latin typeface="Lucida Sans Unicode"/>
                <a:cs typeface="Lucida Sans Unicode"/>
              </a:rPr>
              <a:t>praksi  poslovanja su cijena koštanja (ulazna cijena) </a:t>
            </a:r>
            <a:r>
              <a:rPr dirty="0" sz="2700">
                <a:latin typeface="Lucida Sans Unicode"/>
                <a:cs typeface="Lucida Sans Unicode"/>
              </a:rPr>
              <a:t>i  </a:t>
            </a:r>
            <a:r>
              <a:rPr dirty="0" sz="2700" spc="-5">
                <a:latin typeface="Lucida Sans Unicode"/>
                <a:cs typeface="Lucida Sans Unicode"/>
              </a:rPr>
              <a:t>prodajna cijena (izlazna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cijena)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569976"/>
            <a:ext cx="1600200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502155"/>
            <a:ext cx="39846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215" algn="l"/>
              </a:tabLst>
            </a:pPr>
            <a:r>
              <a:rPr dirty="0" sz="3600" spc="-5" b="1">
                <a:latin typeface="Arial"/>
                <a:cs typeface="Arial"/>
              </a:rPr>
              <a:t>P= </a:t>
            </a:r>
            <a:r>
              <a:rPr dirty="0" sz="3600" b="1">
                <a:latin typeface="Arial"/>
                <a:cs typeface="Arial"/>
              </a:rPr>
              <a:t>a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-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bQ	</a:t>
            </a:r>
            <a:r>
              <a:rPr dirty="0" sz="2700">
                <a:latin typeface="Arial"/>
                <a:cs typeface="Arial"/>
              </a:rPr>
              <a:t>(ili</a:t>
            </a:r>
            <a:r>
              <a:rPr dirty="0" sz="2700" spc="-8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Q=a-bP)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82" y="2521711"/>
            <a:ext cx="4505325" cy="3253104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700">
                <a:latin typeface="Arial"/>
                <a:cs typeface="Arial"/>
              </a:rPr>
              <a:t>P - </a:t>
            </a:r>
            <a:r>
              <a:rPr dirty="0" sz="2700" spc="-5">
                <a:latin typeface="Arial"/>
                <a:cs typeface="Arial"/>
              </a:rPr>
              <a:t>prodajna</a:t>
            </a:r>
            <a:r>
              <a:rPr dirty="0" sz="2700" spc="-7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cijena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2700">
                <a:latin typeface="Arial"/>
                <a:cs typeface="Arial"/>
              </a:rPr>
              <a:t>a - fiksna </a:t>
            </a:r>
            <a:r>
              <a:rPr dirty="0" sz="2700" spc="-5">
                <a:latin typeface="Arial"/>
                <a:cs typeface="Arial"/>
              </a:rPr>
              <a:t>ili </a:t>
            </a:r>
            <a:r>
              <a:rPr dirty="0" sz="2700">
                <a:latin typeface="Arial"/>
                <a:cs typeface="Arial"/>
              </a:rPr>
              <a:t>konstantna</a:t>
            </a:r>
            <a:r>
              <a:rPr dirty="0" sz="2700" spc="-10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cijena</a:t>
            </a:r>
            <a:endParaRPr sz="2700"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  <a:spcBef>
                <a:spcPts val="100"/>
              </a:spcBef>
            </a:pPr>
            <a:r>
              <a:rPr dirty="0" sz="2700">
                <a:latin typeface="Arial"/>
                <a:cs typeface="Arial"/>
              </a:rPr>
              <a:t>b - </a:t>
            </a:r>
            <a:r>
              <a:rPr dirty="0" sz="2700" spc="-5">
                <a:latin typeface="Arial"/>
                <a:cs typeface="Arial"/>
              </a:rPr>
              <a:t>umanjenje </a:t>
            </a:r>
            <a:r>
              <a:rPr dirty="0" sz="2700">
                <a:latin typeface="Arial"/>
                <a:cs typeface="Arial"/>
              </a:rPr>
              <a:t>cijene</a:t>
            </a:r>
            <a:r>
              <a:rPr dirty="0" sz="2700" spc="-10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(diskont)  Q - količina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proizvoda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2722245">
              <a:lnSpc>
                <a:spcPct val="111100"/>
              </a:lnSpc>
            </a:pPr>
            <a:r>
              <a:rPr dirty="0" sz="2700" spc="-5">
                <a:latin typeface="Arial"/>
                <a:cs typeface="Arial"/>
              </a:rPr>
              <a:t>Primjer  P=170</a:t>
            </a:r>
            <a:r>
              <a:rPr dirty="0" sz="2700">
                <a:latin typeface="Arial"/>
                <a:cs typeface="Arial"/>
              </a:rPr>
              <a:t>-</a:t>
            </a:r>
            <a:r>
              <a:rPr dirty="0" sz="2700" spc="-5">
                <a:latin typeface="Arial"/>
                <a:cs typeface="Arial"/>
              </a:rPr>
              <a:t>10Q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591" y="569976"/>
            <a:ext cx="1600200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5215255" cy="85471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268605" marR="5080" indent="-255904">
              <a:lnSpc>
                <a:spcPct val="101499"/>
              </a:lnSpc>
              <a:spcBef>
                <a:spcPts val="5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1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Grafički prikaz funkcije cijene  </a:t>
            </a:r>
            <a:r>
              <a:rPr dirty="0" sz="2700"/>
              <a:t>P=170-10Q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569976"/>
            <a:ext cx="1600200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2438400"/>
            <a:ext cx="6831901" cy="358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761301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0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Tabelarni prikaz funkcije cijene </a:t>
            </a:r>
            <a:r>
              <a:rPr dirty="0" sz="2700"/>
              <a:t>P=170-10Q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569976"/>
            <a:ext cx="1600200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9800" y="1971676"/>
            <a:ext cx="4495800" cy="4236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06105"/>
            <a:ext cx="7900670" cy="3580129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4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Primjer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635">
              <a:lnSpc>
                <a:spcPct val="99800"/>
              </a:lnSpc>
              <a:spcBef>
                <a:spcPts val="464"/>
              </a:spcBef>
            </a:pPr>
            <a:r>
              <a:rPr dirty="0" sz="2700" spc="-5">
                <a:latin typeface="Lucida Sans Unicode"/>
                <a:cs typeface="Lucida Sans Unicode"/>
              </a:rPr>
              <a:t>Neka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fiksna cijena </a:t>
            </a:r>
            <a:r>
              <a:rPr dirty="0" sz="2700">
                <a:latin typeface="Lucida Sans Unicode"/>
                <a:cs typeface="Lucida Sans Unicode"/>
              </a:rPr>
              <a:t>170.000 </a:t>
            </a:r>
            <a:r>
              <a:rPr dirty="0" sz="2700" spc="-5">
                <a:latin typeface="Lucida Sans Unicode"/>
                <a:cs typeface="Lucida Sans Unicode"/>
              </a:rPr>
              <a:t>KM.Proizvođač  kamiona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odredio politiku cijena da </a:t>
            </a:r>
            <a:r>
              <a:rPr dirty="0" sz="2700">
                <a:latin typeface="Lucida Sans Unicode"/>
                <a:cs typeface="Lucida Sans Unicode"/>
              </a:rPr>
              <a:t>za </a:t>
            </a:r>
            <a:r>
              <a:rPr dirty="0" sz="2700" spc="-5">
                <a:latin typeface="Lucida Sans Unicode"/>
                <a:cs typeface="Lucida Sans Unicode"/>
              </a:rPr>
              <a:t>svaki  kupljeni kamion odobri popust </a:t>
            </a:r>
            <a:r>
              <a:rPr dirty="0" sz="2700">
                <a:latin typeface="Lucida Sans Unicode"/>
                <a:cs typeface="Lucida Sans Unicode"/>
              </a:rPr>
              <a:t>u </a:t>
            </a:r>
            <a:r>
              <a:rPr dirty="0" sz="2700" spc="-5">
                <a:latin typeface="Lucida Sans Unicode"/>
                <a:cs typeface="Lucida Sans Unicode"/>
              </a:rPr>
              <a:t>iznosu </a:t>
            </a:r>
            <a:r>
              <a:rPr dirty="0" sz="2700">
                <a:latin typeface="Lucida Sans Unicode"/>
                <a:cs typeface="Lucida Sans Unicode"/>
              </a:rPr>
              <a:t>od  </a:t>
            </a:r>
            <a:r>
              <a:rPr dirty="0" sz="2700" spc="-5">
                <a:latin typeface="Lucida Sans Unicode"/>
                <a:cs typeface="Lucida Sans Unicode"/>
              </a:rPr>
              <a:t>5,88 %. Kako glasi funkcija</a:t>
            </a:r>
            <a:r>
              <a:rPr dirty="0" sz="2700" spc="-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cijene?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2940"/>
              </a:spcBef>
            </a:pPr>
            <a:r>
              <a:rPr dirty="0" sz="2700" spc="-5">
                <a:latin typeface="Lucida Sans Unicode"/>
                <a:cs typeface="Lucida Sans Unicode"/>
              </a:rPr>
              <a:t>P=170.000 </a:t>
            </a:r>
            <a:r>
              <a:rPr dirty="0" sz="2700">
                <a:latin typeface="Lucida Sans Unicode"/>
                <a:cs typeface="Lucida Sans Unicode"/>
              </a:rPr>
              <a:t>– 10.000Q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569976"/>
            <a:ext cx="1600200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500632"/>
            <a:ext cx="7806055" cy="39300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268605" marR="1202055" indent="-255904">
              <a:lnSpc>
                <a:spcPct val="100400"/>
              </a:lnSpc>
              <a:spcBef>
                <a:spcPts val="8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4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>
                <a:latin typeface="Arial"/>
                <a:cs typeface="Arial"/>
              </a:rPr>
              <a:t>U savršenoj konkurenciji cijene </a:t>
            </a:r>
            <a:r>
              <a:rPr dirty="0" sz="2700" spc="-5">
                <a:latin typeface="Arial"/>
                <a:cs typeface="Arial"/>
              </a:rPr>
              <a:t>proizvoda  određuju </a:t>
            </a:r>
            <a:r>
              <a:rPr dirty="0" sz="2700">
                <a:latin typeface="Arial"/>
                <a:cs typeface="Arial"/>
              </a:rPr>
              <a:t>se u tački </a:t>
            </a:r>
            <a:r>
              <a:rPr dirty="0" sz="2700" spc="-5">
                <a:latin typeface="Arial"/>
                <a:cs typeface="Arial"/>
              </a:rPr>
              <a:t>presjeka </a:t>
            </a:r>
            <a:r>
              <a:rPr dirty="0" sz="2700">
                <a:latin typeface="Arial"/>
                <a:cs typeface="Arial"/>
              </a:rPr>
              <a:t>tržišne krive  </a:t>
            </a:r>
            <a:r>
              <a:rPr dirty="0" sz="2700" spc="-5">
                <a:latin typeface="Arial"/>
                <a:cs typeface="Arial"/>
              </a:rPr>
              <a:t>potražnje </a:t>
            </a:r>
            <a:r>
              <a:rPr dirty="0" sz="2700">
                <a:latin typeface="Arial"/>
                <a:cs typeface="Arial"/>
              </a:rPr>
              <a:t>i tržišne krive </a:t>
            </a:r>
            <a:r>
              <a:rPr dirty="0" sz="2700" spc="-5">
                <a:latin typeface="Arial"/>
                <a:cs typeface="Arial"/>
              </a:rPr>
              <a:t>ponude</a:t>
            </a:r>
            <a:r>
              <a:rPr dirty="0" sz="2700" spc="-10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proizvoda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4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Arial"/>
                <a:cs typeface="Arial"/>
              </a:rPr>
              <a:t>Primjer</a:t>
            </a:r>
            <a:endParaRPr sz="2700">
              <a:latin typeface="Arial"/>
              <a:cs typeface="Arial"/>
            </a:endParaRPr>
          </a:p>
          <a:p>
            <a:pPr marL="267970" marR="5080">
              <a:lnSpc>
                <a:spcPct val="103899"/>
              </a:lnSpc>
              <a:spcBef>
                <a:spcPts val="235"/>
              </a:spcBef>
            </a:pPr>
            <a:r>
              <a:rPr dirty="0" sz="2700" spc="-5">
                <a:latin typeface="Arial"/>
                <a:cs typeface="Arial"/>
              </a:rPr>
              <a:t>Date </a:t>
            </a:r>
            <a:r>
              <a:rPr dirty="0" sz="2700">
                <a:latin typeface="Arial"/>
                <a:cs typeface="Arial"/>
              </a:rPr>
              <a:t>su kriva tražnje </a:t>
            </a:r>
            <a:r>
              <a:rPr dirty="0" sz="2700" spc="-5">
                <a:latin typeface="Arial"/>
                <a:cs typeface="Arial"/>
              </a:rPr>
              <a:t>predstavljena </a:t>
            </a:r>
            <a:r>
              <a:rPr dirty="0" sz="2700">
                <a:latin typeface="Arial"/>
                <a:cs typeface="Arial"/>
              </a:rPr>
              <a:t>kao kriva  cijene </a:t>
            </a:r>
            <a:r>
              <a:rPr dirty="0" sz="2700" spc="-5">
                <a:latin typeface="Arial"/>
                <a:cs typeface="Arial"/>
              </a:rPr>
              <a:t>P=125-0,2Q</a:t>
            </a:r>
            <a:r>
              <a:rPr dirty="0" baseline="-18518" sz="2700" spc="-7">
                <a:latin typeface="Arial"/>
                <a:cs typeface="Arial"/>
              </a:rPr>
              <a:t>D </a:t>
            </a:r>
            <a:r>
              <a:rPr dirty="0" sz="2700">
                <a:latin typeface="Arial"/>
                <a:cs typeface="Arial"/>
              </a:rPr>
              <a:t>i kriva </a:t>
            </a:r>
            <a:r>
              <a:rPr dirty="0" sz="2700" spc="-5">
                <a:latin typeface="Arial"/>
                <a:cs typeface="Arial"/>
              </a:rPr>
              <a:t>ponude </a:t>
            </a:r>
            <a:r>
              <a:rPr dirty="0" sz="2700" spc="-40">
                <a:latin typeface="Arial"/>
                <a:cs typeface="Arial"/>
              </a:rPr>
              <a:t>Qs=175+5P.  </a:t>
            </a:r>
            <a:r>
              <a:rPr dirty="0" sz="2700">
                <a:latin typeface="Arial"/>
                <a:cs typeface="Arial"/>
              </a:rPr>
              <a:t>Izračunati ravnotežnu tržišnu cijenu. </a:t>
            </a:r>
            <a:r>
              <a:rPr dirty="0" sz="2700" spc="-5">
                <a:latin typeface="Arial"/>
                <a:cs typeface="Arial"/>
              </a:rPr>
              <a:t>Dati grafički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  tabelarni</a:t>
            </a:r>
            <a:r>
              <a:rPr dirty="0" sz="2700" spc="-5">
                <a:latin typeface="Arial"/>
                <a:cs typeface="Arial"/>
              </a:rPr>
              <a:t> prikaz.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301752"/>
            <a:ext cx="6976872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277495" marR="5080" indent="-255904">
              <a:lnSpc>
                <a:spcPct val="100400"/>
              </a:lnSpc>
              <a:spcBef>
                <a:spcPts val="8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7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pc="-5"/>
              <a:t>Prihodi predstavljaju novčani izraz rezultata  poslovanja koji se ostvaruju </a:t>
            </a:r>
            <a:r>
              <a:rPr dirty="0"/>
              <a:t>u </a:t>
            </a:r>
            <a:r>
              <a:rPr dirty="0" spc="-5"/>
              <a:t>završnoj fazi  reprodukcije</a:t>
            </a:r>
            <a:endParaRPr sz="1800">
              <a:latin typeface="Wingdings 3"/>
              <a:cs typeface="Wingdings 3"/>
            </a:endParaRPr>
          </a:p>
          <a:p>
            <a:pPr marL="278130" marR="770255" indent="-256540">
              <a:lnSpc>
                <a:spcPct val="101499"/>
              </a:lnSpc>
              <a:spcBef>
                <a:spcPts val="31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1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pc="-5"/>
              <a:t>Ukupan prihod </a:t>
            </a:r>
            <a:r>
              <a:rPr dirty="0"/>
              <a:t>- </a:t>
            </a:r>
            <a:r>
              <a:rPr dirty="0" spc="-5"/>
              <a:t>svi realizovani prihodi  jednog obračunskog</a:t>
            </a:r>
            <a:r>
              <a:rPr dirty="0" spc="-10"/>
              <a:t> </a:t>
            </a:r>
            <a:r>
              <a:rPr dirty="0" spc="-5"/>
              <a:t>perioda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3569561"/>
            <a:ext cx="6544945" cy="166243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3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Ukupni prihodi se javljaju </a:t>
            </a:r>
            <a:r>
              <a:rPr dirty="0" sz="2700">
                <a:latin typeface="Lucida Sans Unicode"/>
                <a:cs typeface="Lucida Sans Unicode"/>
              </a:rPr>
              <a:t>u </a:t>
            </a:r>
            <a:r>
              <a:rPr dirty="0" sz="2700" spc="-5">
                <a:latin typeface="Lucida Sans Unicode"/>
                <a:cs typeface="Lucida Sans Unicode"/>
              </a:rPr>
              <a:t>tri oblika:</a:t>
            </a:r>
            <a:endParaRPr sz="27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355"/>
              </a:spcBef>
              <a:buClr>
                <a:srgbClr val="2DA2BF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poslovni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prihodi,</a:t>
            </a:r>
            <a:endParaRPr sz="23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360"/>
              </a:spcBef>
              <a:buClr>
                <a:srgbClr val="2DA2BF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finansijski prihodi</a:t>
            </a:r>
            <a:r>
              <a:rPr dirty="0" sz="2300" spc="-1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i</a:t>
            </a:r>
            <a:endParaRPr sz="23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240"/>
              </a:spcBef>
              <a:buClr>
                <a:srgbClr val="2DA2BF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ostali</a:t>
            </a:r>
            <a:r>
              <a:rPr dirty="0" sz="2300" spc="-1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prihodi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54736"/>
            <a:ext cx="1746504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79296"/>
            <a:ext cx="7721600" cy="43846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4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Arial"/>
                <a:cs typeface="Arial"/>
              </a:rPr>
              <a:t>Qs=175+5P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113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Arial"/>
                <a:cs typeface="Arial"/>
              </a:rPr>
              <a:t>P=125-0,2</a:t>
            </a:r>
            <a:r>
              <a:rPr dirty="0" sz="2700" spc="-5">
                <a:latin typeface="Lucida Sans Unicode"/>
                <a:cs typeface="Lucida Sans Unicode"/>
              </a:rPr>
              <a:t>Q</a:t>
            </a:r>
            <a:r>
              <a:rPr dirty="0" baseline="-18518" sz="2700" spc="-7">
                <a:latin typeface="Lucida Sans Unicode"/>
                <a:cs typeface="Lucida Sans Unicode"/>
              </a:rPr>
              <a:t>D </a:t>
            </a:r>
            <a:r>
              <a:rPr dirty="0" sz="2700">
                <a:latin typeface="Arial"/>
                <a:cs typeface="Arial"/>
              </a:rPr>
              <a:t>→ </a:t>
            </a:r>
            <a:r>
              <a:rPr dirty="0" sz="2700">
                <a:latin typeface="Lucida Sans Unicode"/>
                <a:cs typeface="Lucida Sans Unicode"/>
              </a:rPr>
              <a:t>Q</a:t>
            </a:r>
            <a:r>
              <a:rPr dirty="0" baseline="-18518" sz="2700">
                <a:latin typeface="Lucida Sans Unicode"/>
                <a:cs typeface="Lucida Sans Unicode"/>
              </a:rPr>
              <a:t>D</a:t>
            </a:r>
            <a:r>
              <a:rPr dirty="0" sz="2700">
                <a:latin typeface="Lucida Sans Unicode"/>
                <a:cs typeface="Lucida Sans Unicode"/>
              </a:rPr>
              <a:t>=625-5P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>
                <a:latin typeface="Lucida Sans Unicode"/>
                <a:cs typeface="Lucida Sans Unicode"/>
              </a:rPr>
              <a:t>Q</a:t>
            </a:r>
            <a:r>
              <a:rPr dirty="0" baseline="-18518" sz="2700">
                <a:latin typeface="Lucida Sans Unicode"/>
                <a:cs typeface="Lucida Sans Unicode"/>
              </a:rPr>
              <a:t>D </a:t>
            </a:r>
            <a:r>
              <a:rPr dirty="0" sz="2700">
                <a:latin typeface="Lucida Sans Unicode"/>
                <a:cs typeface="Lucida Sans Unicode"/>
              </a:rPr>
              <a:t>= Q</a:t>
            </a:r>
            <a:r>
              <a:rPr dirty="0" baseline="-18518" sz="2700">
                <a:latin typeface="Lucida Sans Unicode"/>
                <a:cs typeface="Lucida Sans Unicode"/>
              </a:rPr>
              <a:t>S </a:t>
            </a:r>
            <a:r>
              <a:rPr dirty="0" sz="2700">
                <a:latin typeface="Arial"/>
                <a:cs typeface="Arial"/>
              </a:rPr>
              <a:t>→</a:t>
            </a:r>
            <a:r>
              <a:rPr dirty="0" sz="2700" spc="-46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P=45</a:t>
            </a:r>
            <a:endParaRPr sz="2700">
              <a:latin typeface="Arial"/>
              <a:cs typeface="Arial"/>
            </a:endParaRPr>
          </a:p>
          <a:p>
            <a:pPr marL="268605" marR="5080" indent="-255904">
              <a:lnSpc>
                <a:spcPct val="100400"/>
              </a:lnSpc>
              <a:spcBef>
                <a:spcPts val="25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>
                <a:latin typeface="Lucida Sans Unicode"/>
                <a:cs typeface="Lucida Sans Unicode"/>
              </a:rPr>
              <a:t>Ako uvrstimo ravnotežnu cijenu </a:t>
            </a:r>
            <a:r>
              <a:rPr dirty="0" sz="2700">
                <a:latin typeface="Lucida Sans Unicode"/>
                <a:cs typeface="Lucida Sans Unicode"/>
              </a:rPr>
              <a:t>P=45 u  </a:t>
            </a:r>
            <a:r>
              <a:rPr dirty="0" sz="2700" spc="-5">
                <a:latin typeface="Lucida Sans Unicode"/>
                <a:cs typeface="Lucida Sans Unicode"/>
              </a:rPr>
              <a:t>funkciju potražnje </a:t>
            </a:r>
            <a:r>
              <a:rPr dirty="0" sz="2700" spc="-10">
                <a:latin typeface="Lucida Sans Unicode"/>
                <a:cs typeface="Lucida Sans Unicode"/>
              </a:rPr>
              <a:t>ili </a:t>
            </a:r>
            <a:r>
              <a:rPr dirty="0" sz="2700">
                <a:latin typeface="Lucida Sans Unicode"/>
                <a:cs typeface="Lucida Sans Unicode"/>
              </a:rPr>
              <a:t>ponude i </a:t>
            </a:r>
            <a:r>
              <a:rPr dirty="0" sz="2700" spc="-5">
                <a:latin typeface="Lucida Sans Unicode"/>
                <a:cs typeface="Lucida Sans Unicode"/>
              </a:rPr>
              <a:t>riješimo </a:t>
            </a:r>
            <a:r>
              <a:rPr dirty="0" sz="2700">
                <a:latin typeface="Lucida Sans Unicode"/>
                <a:cs typeface="Lucida Sans Unicode"/>
              </a:rPr>
              <a:t>za Q,  </a:t>
            </a:r>
            <a:r>
              <a:rPr dirty="0" sz="2700" spc="-5">
                <a:latin typeface="Lucida Sans Unicode"/>
                <a:cs typeface="Lucida Sans Unicode"/>
              </a:rPr>
              <a:t>dobićemo ravnotežnu količinu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proizvoda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ts val="3215"/>
              </a:lnSpc>
              <a:spcBef>
                <a:spcPts val="45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5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Q</a:t>
            </a:r>
            <a:r>
              <a:rPr dirty="0" baseline="-18518" sz="2700">
                <a:latin typeface="Lucida Sans Unicode"/>
                <a:cs typeface="Lucida Sans Unicode"/>
              </a:rPr>
              <a:t>D</a:t>
            </a:r>
            <a:r>
              <a:rPr dirty="0" sz="2700">
                <a:latin typeface="Lucida Sans Unicode"/>
                <a:cs typeface="Lucida Sans Unicode"/>
              </a:rPr>
              <a:t>=625-5P=625-5(45)=400 </a:t>
            </a:r>
            <a:r>
              <a:rPr dirty="0" sz="2700" spc="-5">
                <a:latin typeface="Lucida Sans Unicode"/>
                <a:cs typeface="Lucida Sans Unicode"/>
              </a:rPr>
              <a:t>jedinica</a:t>
            </a:r>
            <a:endParaRPr sz="2700">
              <a:latin typeface="Lucida Sans Unicode"/>
              <a:cs typeface="Lucida Sans Unicode"/>
            </a:endParaRPr>
          </a:p>
          <a:p>
            <a:pPr algn="ctr" marR="5519420">
              <a:lnSpc>
                <a:spcPts val="3215"/>
              </a:lnSpc>
            </a:pPr>
            <a:r>
              <a:rPr dirty="0" sz="2700" spc="-5">
                <a:latin typeface="Lucida Sans Unicode"/>
                <a:cs typeface="Lucida Sans Unicode"/>
              </a:rPr>
              <a:t>proizvoda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5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Q</a:t>
            </a:r>
            <a:r>
              <a:rPr dirty="0" baseline="-18518" sz="2700">
                <a:latin typeface="Lucida Sans Unicode"/>
                <a:cs typeface="Lucida Sans Unicode"/>
              </a:rPr>
              <a:t>S</a:t>
            </a:r>
            <a:r>
              <a:rPr dirty="0" sz="2700">
                <a:latin typeface="Lucida Sans Unicode"/>
                <a:cs typeface="Lucida Sans Unicode"/>
              </a:rPr>
              <a:t>=175+5P=175+5(45)=400 </a:t>
            </a:r>
            <a:r>
              <a:rPr dirty="0" sz="2700" spc="-5">
                <a:latin typeface="Lucida Sans Unicode"/>
                <a:cs typeface="Lucida Sans Unicode"/>
              </a:rPr>
              <a:t>jedinica</a:t>
            </a:r>
            <a:endParaRPr sz="2700">
              <a:latin typeface="Lucida Sans Unicode"/>
              <a:cs typeface="Lucida Sans Unicode"/>
            </a:endParaRPr>
          </a:p>
          <a:p>
            <a:pPr algn="ctr" marR="5519420">
              <a:lnSpc>
                <a:spcPct val="100000"/>
              </a:lnSpc>
              <a:spcBef>
                <a:spcPts val="70"/>
              </a:spcBef>
            </a:pPr>
            <a:r>
              <a:rPr dirty="0" sz="2700" spc="-5">
                <a:latin typeface="Lucida Sans Unicode"/>
                <a:cs typeface="Lucida Sans Unicode"/>
              </a:rPr>
              <a:t>proizvoda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301752"/>
            <a:ext cx="6976872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301752"/>
            <a:ext cx="6976872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325374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0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Tržišna ravnoteža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133600"/>
            <a:ext cx="752047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301752"/>
            <a:ext cx="6976872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267970" marR="5080" indent="-255904">
              <a:lnSpc>
                <a:spcPct val="101499"/>
              </a:lnSpc>
              <a:spcBef>
                <a:spcPts val="5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84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Grafički </a:t>
            </a:r>
            <a:r>
              <a:rPr dirty="0" sz="2700"/>
              <a:t>i </a:t>
            </a:r>
            <a:r>
              <a:rPr dirty="0" sz="2700" spc="-5"/>
              <a:t>tabelarni prikaz ravnotežne tržišne  cijene</a:t>
            </a:r>
            <a:r>
              <a:rPr dirty="0" sz="2700" spc="-15"/>
              <a:t> </a:t>
            </a:r>
            <a:r>
              <a:rPr dirty="0" sz="2700" spc="-5"/>
              <a:t>P=45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507678"/>
            <a:ext cx="6553200" cy="3435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06105"/>
            <a:ext cx="7955280" cy="219583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4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Primjer</a:t>
            </a:r>
            <a:endParaRPr sz="2700">
              <a:latin typeface="Lucida Sans Unicode"/>
              <a:cs typeface="Lucida Sans Unicode"/>
            </a:endParaRPr>
          </a:p>
          <a:p>
            <a:pPr marL="267970" marR="5080">
              <a:lnSpc>
                <a:spcPct val="99800"/>
              </a:lnSpc>
              <a:spcBef>
                <a:spcPts val="464"/>
              </a:spcBef>
            </a:pPr>
            <a:r>
              <a:rPr dirty="0" sz="2700" spc="-5">
                <a:latin typeface="Lucida Sans Unicode"/>
                <a:cs typeface="Lucida Sans Unicode"/>
              </a:rPr>
              <a:t>Neka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monopolista odredio cijenu proizvoda  jednačinom </a:t>
            </a:r>
            <a:r>
              <a:rPr dirty="0" sz="2700">
                <a:latin typeface="Lucida Sans Unicode"/>
                <a:cs typeface="Lucida Sans Unicode"/>
              </a:rPr>
              <a:t>P=170-10Q. </a:t>
            </a:r>
            <a:r>
              <a:rPr dirty="0" sz="2700" spc="-5">
                <a:latin typeface="Lucida Sans Unicode"/>
                <a:cs typeface="Lucida Sans Unicode"/>
              </a:rPr>
              <a:t>Izračunati cijenu </a:t>
            </a:r>
            <a:r>
              <a:rPr dirty="0" sz="2700">
                <a:latin typeface="Lucida Sans Unicode"/>
                <a:cs typeface="Lucida Sans Unicode"/>
              </a:rPr>
              <a:t>za  </a:t>
            </a:r>
            <a:r>
              <a:rPr dirty="0" sz="2700" spc="-5">
                <a:latin typeface="Lucida Sans Unicode"/>
                <a:cs typeface="Lucida Sans Unicode"/>
              </a:rPr>
              <a:t>određenu količinu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predstaviti tabelarno </a:t>
            </a:r>
            <a:r>
              <a:rPr dirty="0" sz="2700">
                <a:latin typeface="Lucida Sans Unicode"/>
                <a:cs typeface="Lucida Sans Unicode"/>
              </a:rPr>
              <a:t>i  </a:t>
            </a:r>
            <a:r>
              <a:rPr dirty="0" sz="2700" spc="-5">
                <a:latin typeface="Lucida Sans Unicode"/>
                <a:cs typeface="Lucida Sans Unicode"/>
              </a:rPr>
              <a:t>grafički.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554736"/>
            <a:ext cx="7912608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54736"/>
            <a:ext cx="7912608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1828800"/>
            <a:ext cx="6553200" cy="4129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" y="301752"/>
            <a:ext cx="5998464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1905000"/>
            <a:ext cx="7450249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3547"/>
            <a:ext cx="7870825" cy="39700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7970" marR="291465" indent="-255904">
              <a:lnSpc>
                <a:spcPct val="100200"/>
              </a:lnSpc>
              <a:spcBef>
                <a:spcPts val="9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900" spc="-8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Ukupan prihod </a:t>
            </a:r>
            <a:r>
              <a:rPr dirty="0" sz="2800">
                <a:latin typeface="Lucida Sans Unicode"/>
                <a:cs typeface="Lucida Sans Unicode"/>
              </a:rPr>
              <a:t>(TR) </a:t>
            </a:r>
            <a:r>
              <a:rPr dirty="0" sz="2800" spc="-5">
                <a:latin typeface="Lucida Sans Unicode"/>
                <a:cs typeface="Lucida Sans Unicode"/>
              </a:rPr>
              <a:t>je ukupna realizovana  </a:t>
            </a:r>
            <a:r>
              <a:rPr dirty="0" sz="2800">
                <a:latin typeface="Lucida Sans Unicode"/>
                <a:cs typeface="Lucida Sans Unicode"/>
              </a:rPr>
              <a:t>količina </a:t>
            </a:r>
            <a:r>
              <a:rPr dirty="0" sz="2800" spc="-5">
                <a:latin typeface="Lucida Sans Unicode"/>
                <a:cs typeface="Lucida Sans Unicode"/>
              </a:rPr>
              <a:t>proizvoda </a:t>
            </a:r>
            <a:r>
              <a:rPr dirty="0" sz="2800">
                <a:latin typeface="Lucida Sans Unicode"/>
                <a:cs typeface="Lucida Sans Unicode"/>
              </a:rPr>
              <a:t>i </a:t>
            </a:r>
            <a:r>
              <a:rPr dirty="0" sz="2800" spc="-5">
                <a:latin typeface="Lucida Sans Unicode"/>
                <a:cs typeface="Lucida Sans Unicode"/>
              </a:rPr>
              <a:t>usluga, </a:t>
            </a:r>
            <a:r>
              <a:rPr dirty="0" sz="2800">
                <a:latin typeface="Lucida Sans Unicode"/>
                <a:cs typeface="Lucida Sans Unicode"/>
              </a:rPr>
              <a:t>ili </a:t>
            </a:r>
            <a:r>
              <a:rPr dirty="0" sz="2800" spc="-5">
                <a:latin typeface="Lucida Sans Unicode"/>
                <a:cs typeface="Lucida Sans Unicode"/>
              </a:rPr>
              <a:t>ukupna  suma, koju preduzeće ostvaruje prodajom  </a:t>
            </a:r>
            <a:r>
              <a:rPr dirty="0" sz="2800">
                <a:latin typeface="Lucida Sans Unicode"/>
                <a:cs typeface="Lucida Sans Unicode"/>
              </a:rPr>
              <a:t>proizvoda i</a:t>
            </a:r>
            <a:r>
              <a:rPr dirty="0" sz="2800" spc="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usluga</a:t>
            </a:r>
            <a:endParaRPr sz="2800">
              <a:latin typeface="Lucida Sans Unicode"/>
              <a:cs typeface="Lucida Sans Unicode"/>
            </a:endParaRPr>
          </a:p>
          <a:p>
            <a:pPr marL="267970" marR="5080" indent="-255904">
              <a:lnSpc>
                <a:spcPct val="101099"/>
              </a:lnSpc>
              <a:spcBef>
                <a:spcPts val="30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800" spc="-5">
                <a:latin typeface="Lucida Sans Unicode"/>
                <a:cs typeface="Lucida Sans Unicode"/>
              </a:rPr>
              <a:t>Ukupan </a:t>
            </a:r>
            <a:r>
              <a:rPr dirty="0" sz="2800">
                <a:latin typeface="Lucida Sans Unicode"/>
                <a:cs typeface="Lucida Sans Unicode"/>
              </a:rPr>
              <a:t>prihod </a:t>
            </a:r>
            <a:r>
              <a:rPr dirty="0" sz="2800" spc="-5">
                <a:latin typeface="Lucida Sans Unicode"/>
                <a:cs typeface="Lucida Sans Unicode"/>
              </a:rPr>
              <a:t>se izračunava </a:t>
            </a:r>
            <a:r>
              <a:rPr dirty="0" sz="2800">
                <a:latin typeface="Lucida Sans Unicode"/>
                <a:cs typeface="Lucida Sans Unicode"/>
              </a:rPr>
              <a:t>kao proizvod  </a:t>
            </a:r>
            <a:r>
              <a:rPr dirty="0" sz="2800" spc="-5">
                <a:latin typeface="Lucida Sans Unicode"/>
                <a:cs typeface="Lucida Sans Unicode"/>
              </a:rPr>
              <a:t>ukupne količine </a:t>
            </a:r>
            <a:r>
              <a:rPr dirty="0" sz="2800">
                <a:latin typeface="Lucida Sans Unicode"/>
                <a:cs typeface="Lucida Sans Unicode"/>
              </a:rPr>
              <a:t>proizvoda i </a:t>
            </a:r>
            <a:r>
              <a:rPr dirty="0" sz="2800" spc="-5">
                <a:latin typeface="Lucida Sans Unicode"/>
                <a:cs typeface="Lucida Sans Unicode"/>
              </a:rPr>
              <a:t>jedinične cijene  </a:t>
            </a:r>
            <a:r>
              <a:rPr dirty="0" sz="2800">
                <a:latin typeface="Lucida Sans Unicode"/>
                <a:cs typeface="Lucida Sans Unicode"/>
              </a:rPr>
              <a:t>proizvoda</a:t>
            </a:r>
            <a:r>
              <a:rPr dirty="0" sz="2800" spc="-5">
                <a:latin typeface="Lucida Sans Unicode"/>
                <a:cs typeface="Lucida Sans Unicode"/>
              </a:rPr>
              <a:t> (TR=QxP)</a:t>
            </a:r>
            <a:endParaRPr sz="2800">
              <a:latin typeface="Lucida Sans Unicode"/>
              <a:cs typeface="Lucida Sans Unicode"/>
            </a:endParaRPr>
          </a:p>
          <a:p>
            <a:pPr marL="268605" marR="1330960" indent="-255904">
              <a:lnSpc>
                <a:spcPct val="101400"/>
              </a:lnSpc>
              <a:spcBef>
                <a:spcPts val="29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900" spc="-93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Prihod </a:t>
            </a:r>
            <a:r>
              <a:rPr dirty="0" sz="2800" spc="-5">
                <a:latin typeface="Lucida Sans Unicode"/>
                <a:cs typeface="Lucida Sans Unicode"/>
              </a:rPr>
              <a:t>je </a:t>
            </a:r>
            <a:r>
              <a:rPr dirty="0" sz="2800">
                <a:latin typeface="Lucida Sans Unicode"/>
                <a:cs typeface="Lucida Sans Unicode"/>
              </a:rPr>
              <a:t>pokazatelj </a:t>
            </a:r>
            <a:r>
              <a:rPr dirty="0" sz="2800" spc="-5">
                <a:latin typeface="Lucida Sans Unicode"/>
                <a:cs typeface="Lucida Sans Unicode"/>
              </a:rPr>
              <a:t>efikasnosti, </a:t>
            </a:r>
            <a:r>
              <a:rPr dirty="0" sz="2800">
                <a:latin typeface="Lucida Sans Unicode"/>
                <a:cs typeface="Lucida Sans Unicode"/>
              </a:rPr>
              <a:t>ali i  </a:t>
            </a:r>
            <a:r>
              <a:rPr dirty="0" sz="2800" spc="-5">
                <a:latin typeface="Lucida Sans Unicode"/>
                <a:cs typeface="Lucida Sans Unicode"/>
              </a:rPr>
              <a:t>preduslov opstanka</a:t>
            </a:r>
            <a:r>
              <a:rPr dirty="0" sz="2800">
                <a:latin typeface="Lucida Sans Unicode"/>
                <a:cs typeface="Lucida Sans Unicode"/>
              </a:rPr>
              <a:t> preduzeća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" y="554736"/>
            <a:ext cx="3730752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23923"/>
            <a:ext cx="7772400" cy="122936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68605" marR="5080" indent="-255904">
              <a:lnSpc>
                <a:spcPct val="91000"/>
              </a:lnSpc>
              <a:spcBef>
                <a:spcPts val="40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800" spc="-5">
                <a:latin typeface="Lucida Sans Unicode"/>
                <a:cs typeface="Lucida Sans Unicode"/>
              </a:rPr>
              <a:t>Razmatranje </a:t>
            </a:r>
            <a:r>
              <a:rPr dirty="0" sz="2800">
                <a:latin typeface="Lucida Sans Unicode"/>
                <a:cs typeface="Lucida Sans Unicode"/>
              </a:rPr>
              <a:t>odnosa </a:t>
            </a:r>
            <a:r>
              <a:rPr dirty="0" sz="2800" spc="-5">
                <a:latin typeface="Lucida Sans Unicode"/>
                <a:cs typeface="Lucida Sans Unicode"/>
              </a:rPr>
              <a:t>između izlaza (Q) </a:t>
            </a:r>
            <a:r>
              <a:rPr dirty="0" sz="2800">
                <a:latin typeface="Lucida Sans Unicode"/>
                <a:cs typeface="Lucida Sans Unicode"/>
              </a:rPr>
              <a:t>i  </a:t>
            </a:r>
            <a:r>
              <a:rPr dirty="0" sz="2800" spc="-5">
                <a:latin typeface="Lucida Sans Unicode"/>
                <a:cs typeface="Lucida Sans Unicode"/>
              </a:rPr>
              <a:t>ukupnih </a:t>
            </a:r>
            <a:r>
              <a:rPr dirty="0" sz="2800">
                <a:latin typeface="Lucida Sans Unicode"/>
                <a:cs typeface="Lucida Sans Unicode"/>
              </a:rPr>
              <a:t>prihoda (TR) </a:t>
            </a:r>
            <a:r>
              <a:rPr dirty="0" sz="2800" spc="-5">
                <a:latin typeface="Lucida Sans Unicode"/>
                <a:cs typeface="Lucida Sans Unicode"/>
              </a:rPr>
              <a:t>može se predstaviti </a:t>
            </a:r>
            <a:r>
              <a:rPr dirty="0" sz="2800">
                <a:latin typeface="Lucida Sans Unicode"/>
                <a:cs typeface="Lucida Sans Unicode"/>
              </a:rPr>
              <a:t>u  obliku</a:t>
            </a:r>
            <a:r>
              <a:rPr dirty="0" sz="2800" spc="-5">
                <a:latin typeface="Lucida Sans Unicode"/>
                <a:cs typeface="Lucida Sans Unicode"/>
              </a:rPr>
              <a:t> jednačine: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3938523"/>
            <a:ext cx="7887334" cy="833119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67970" marR="5080" indent="-255904">
              <a:lnSpc>
                <a:spcPts val="3000"/>
              </a:lnSpc>
              <a:spcBef>
                <a:spcPts val="50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900" spc="-88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Jednačina se </a:t>
            </a:r>
            <a:r>
              <a:rPr dirty="0" sz="2800">
                <a:latin typeface="Lucida Sans Unicode"/>
                <a:cs typeface="Lucida Sans Unicode"/>
              </a:rPr>
              <a:t>čita: </a:t>
            </a:r>
            <a:r>
              <a:rPr dirty="0" sz="2800" spc="-5">
                <a:latin typeface="Lucida Sans Unicode"/>
                <a:cs typeface="Lucida Sans Unicode"/>
              </a:rPr>
              <a:t>"Ukupni </a:t>
            </a:r>
            <a:r>
              <a:rPr dirty="0" sz="2800">
                <a:latin typeface="Lucida Sans Unicode"/>
                <a:cs typeface="Lucida Sans Unicode"/>
              </a:rPr>
              <a:t>prihod </a:t>
            </a:r>
            <a:r>
              <a:rPr dirty="0" sz="2800" spc="-5">
                <a:latin typeface="Lucida Sans Unicode"/>
                <a:cs typeface="Lucida Sans Unicode"/>
              </a:rPr>
              <a:t>je funkcija  </a:t>
            </a:r>
            <a:r>
              <a:rPr dirty="0" sz="2800">
                <a:latin typeface="Lucida Sans Unicode"/>
                <a:cs typeface="Lucida Sans Unicode"/>
              </a:rPr>
              <a:t>od</a:t>
            </a:r>
            <a:r>
              <a:rPr dirty="0" sz="2800" spc="-5">
                <a:latin typeface="Lucida Sans Unicode"/>
                <a:cs typeface="Lucida Sans Unicode"/>
              </a:rPr>
              <a:t> izlaza"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554736"/>
            <a:ext cx="3730752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0" y="2889504"/>
            <a:ext cx="2590800" cy="61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268605" marR="5080" indent="-255904">
              <a:lnSpc>
                <a:spcPct val="100400"/>
              </a:lnSpc>
              <a:spcBef>
                <a:spcPts val="8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/>
              <a:t>Opšta jednačina </a:t>
            </a:r>
            <a:r>
              <a:rPr dirty="0" sz="2700"/>
              <a:t>ne </a:t>
            </a:r>
            <a:r>
              <a:rPr dirty="0" sz="2700" spc="-5"/>
              <a:t>daje precizan izraz  funkcionalnog odnosa </a:t>
            </a:r>
            <a:r>
              <a:rPr dirty="0" sz="2700"/>
              <a:t>pa je </a:t>
            </a:r>
            <a:r>
              <a:rPr dirty="0" sz="2700" spc="-5"/>
              <a:t>bolje taj </a:t>
            </a:r>
            <a:r>
              <a:rPr dirty="0" sz="2700"/>
              <a:t>odnos  </a:t>
            </a:r>
            <a:r>
              <a:rPr dirty="0" sz="2700" spc="-5"/>
              <a:t>opisati: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3621377"/>
            <a:ext cx="3712845" cy="165925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gdje </a:t>
            </a:r>
            <a:r>
              <a:rPr dirty="0" sz="2700" spc="-5">
                <a:latin typeface="Lucida Sans Unicode"/>
                <a:cs typeface="Lucida Sans Unicode"/>
              </a:rPr>
              <a:t>su:</a:t>
            </a:r>
            <a:endParaRPr sz="27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355"/>
              </a:spcBef>
              <a:buClr>
                <a:srgbClr val="2DA2BF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TR </a:t>
            </a:r>
            <a:r>
              <a:rPr dirty="0" sz="2300">
                <a:latin typeface="Lucida Sans Unicode"/>
                <a:cs typeface="Lucida Sans Unicode"/>
              </a:rPr>
              <a:t>- ukupan</a:t>
            </a:r>
            <a:r>
              <a:rPr dirty="0" sz="2300" spc="-10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prihod</a:t>
            </a:r>
            <a:endParaRPr sz="2300">
              <a:latin typeface="Lucida Sans Unicode"/>
              <a:cs typeface="Lucida Sans Unicode"/>
            </a:endParaRPr>
          </a:p>
          <a:p>
            <a:pPr marL="616585" indent="-320675">
              <a:lnSpc>
                <a:spcPct val="100000"/>
              </a:lnSpc>
              <a:spcBef>
                <a:spcPts val="335"/>
              </a:spcBef>
              <a:buClr>
                <a:srgbClr val="2DA2BF"/>
              </a:buClr>
              <a:buFont typeface="Verdana"/>
              <a:buChar char="◦"/>
              <a:tabLst>
                <a:tab pos="615950" algn="l"/>
                <a:tab pos="617220" algn="l"/>
              </a:tabLst>
            </a:pPr>
            <a:r>
              <a:rPr dirty="0" sz="2300">
                <a:latin typeface="Lucida Sans Unicode"/>
                <a:cs typeface="Lucida Sans Unicode"/>
              </a:rPr>
              <a:t>P - </a:t>
            </a:r>
            <a:r>
              <a:rPr dirty="0" sz="2300" spc="-5">
                <a:latin typeface="Lucida Sans Unicode"/>
                <a:cs typeface="Lucida Sans Unicode"/>
              </a:rPr>
              <a:t>prodajna</a:t>
            </a:r>
            <a:r>
              <a:rPr dirty="0" sz="2300" spc="-6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cijena</a:t>
            </a:r>
            <a:endParaRPr sz="23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240"/>
              </a:spcBef>
              <a:buClr>
                <a:srgbClr val="2DA2BF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300">
                <a:latin typeface="Lucida Sans Unicode"/>
                <a:cs typeface="Lucida Sans Unicode"/>
              </a:rPr>
              <a:t>Q - </a:t>
            </a:r>
            <a:r>
              <a:rPr dirty="0" sz="2300" spc="-5">
                <a:latin typeface="Lucida Sans Unicode"/>
                <a:cs typeface="Lucida Sans Unicode"/>
              </a:rPr>
              <a:t>količina</a:t>
            </a:r>
            <a:r>
              <a:rPr dirty="0" sz="2300" spc="-9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proizvoda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554736"/>
            <a:ext cx="3730752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81200" y="2743200"/>
            <a:ext cx="2926079" cy="91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268605" marR="5080" indent="-255904">
              <a:lnSpc>
                <a:spcPct val="100400"/>
              </a:lnSpc>
              <a:spcBef>
                <a:spcPts val="8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/>
              <a:t>Iz </a:t>
            </a:r>
            <a:r>
              <a:rPr dirty="0" sz="2700"/>
              <a:t>ovog </a:t>
            </a:r>
            <a:r>
              <a:rPr dirty="0" sz="2700" spc="-5"/>
              <a:t>opšteg oblika funkcije ukupnog  prihoda izvodimo alternativne oblike funkcije  ukupnog</a:t>
            </a:r>
            <a:r>
              <a:rPr dirty="0" sz="2700" spc="-10"/>
              <a:t> </a:t>
            </a:r>
            <a:r>
              <a:rPr dirty="0" sz="2700" spc="-5"/>
              <a:t>prihoda: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2785364"/>
            <a:ext cx="7301865" cy="312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400">
                <a:latin typeface="Lucida Sans Unicode"/>
                <a:cs typeface="Lucida Sans Unicode"/>
              </a:rPr>
              <a:t>linearna </a:t>
            </a:r>
            <a:r>
              <a:rPr dirty="0" sz="2400" spc="-5">
                <a:latin typeface="Lucida Sans Unicode"/>
                <a:cs typeface="Lucida Sans Unicode"/>
              </a:rPr>
              <a:t>funkcija ukupnog </a:t>
            </a:r>
            <a:r>
              <a:rPr dirty="0" sz="2400">
                <a:latin typeface="Lucida Sans Unicode"/>
                <a:cs typeface="Lucida Sans Unicode"/>
              </a:rPr>
              <a:t>prihoda</a:t>
            </a:r>
            <a:r>
              <a:rPr dirty="0" sz="2400" spc="-434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(P=a)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816610">
              <a:lnSpc>
                <a:spcPct val="100000"/>
              </a:lnSpc>
            </a:pPr>
            <a:r>
              <a:rPr dirty="0" sz="2400" spc="-5">
                <a:latin typeface="Lucida Sans Unicode"/>
                <a:cs typeface="Lucida Sans Unicode"/>
              </a:rPr>
              <a:t>TR=P*Q=a*Q </a:t>
            </a:r>
            <a:r>
              <a:rPr dirty="0" sz="2400">
                <a:latin typeface="Lucida Sans Unicode"/>
                <a:cs typeface="Lucida Sans Unicode"/>
              </a:rPr>
              <a:t>– </a:t>
            </a:r>
            <a:r>
              <a:rPr dirty="0" sz="2500" spc="-55">
                <a:solidFill>
                  <a:srgbClr val="FF0000"/>
                </a:solidFill>
                <a:latin typeface="Lucida Sans Unicode"/>
                <a:cs typeface="Lucida Sans Unicode"/>
              </a:rPr>
              <a:t>savršena</a:t>
            </a:r>
            <a:r>
              <a:rPr dirty="0" sz="2500" spc="-4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5">
                <a:solidFill>
                  <a:srgbClr val="FF0000"/>
                </a:solidFill>
                <a:latin typeface="Lucida Sans Unicode"/>
                <a:cs typeface="Lucida Sans Unicode"/>
              </a:rPr>
              <a:t>konkurencija</a:t>
            </a:r>
            <a:endParaRPr sz="2500">
              <a:latin typeface="Lucida Sans Unicode"/>
              <a:cs typeface="Lucida Sans Unicode"/>
            </a:endParaRPr>
          </a:p>
          <a:p>
            <a:pPr marL="816610" marR="5080" indent="-804545">
              <a:lnSpc>
                <a:spcPts val="7200"/>
              </a:lnSpc>
              <a:spcBef>
                <a:spcPts val="725"/>
              </a:spcBef>
            </a:pPr>
            <a:r>
              <a:rPr dirty="0" sz="16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400" spc="-5">
                <a:latin typeface="Lucida Sans Unicode"/>
                <a:cs typeface="Lucida Sans Unicode"/>
              </a:rPr>
              <a:t>kvadratna funkcija ukupnog </a:t>
            </a:r>
            <a:r>
              <a:rPr dirty="0" sz="2400">
                <a:latin typeface="Lucida Sans Unicode"/>
                <a:cs typeface="Lucida Sans Unicode"/>
              </a:rPr>
              <a:t>prihoda</a:t>
            </a:r>
            <a:r>
              <a:rPr dirty="0" sz="2400" spc="-415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(P=a-b*Q)  TR=P*Q=(a-b*Q)*Q=a*Q </a:t>
            </a:r>
            <a:r>
              <a:rPr dirty="0" sz="2400">
                <a:latin typeface="Lucida Sans Unicode"/>
                <a:cs typeface="Lucida Sans Unicode"/>
              </a:rPr>
              <a:t>– b</a:t>
            </a:r>
            <a:r>
              <a:rPr dirty="0" sz="2400">
                <a:latin typeface="Monotype Corsiva"/>
                <a:cs typeface="Monotype Corsiva"/>
              </a:rPr>
              <a:t>* </a:t>
            </a:r>
            <a:r>
              <a:rPr dirty="0" sz="2400" spc="-5">
                <a:latin typeface="Lucida Sans Unicode"/>
                <a:cs typeface="Lucida Sans Unicode"/>
              </a:rPr>
              <a:t>Q</a:t>
            </a:r>
            <a:r>
              <a:rPr dirty="0" baseline="24305" sz="2400" spc="-7">
                <a:latin typeface="Lucida Sans Unicode"/>
                <a:cs typeface="Lucida Sans Unicode"/>
              </a:rPr>
              <a:t>2 </a:t>
            </a:r>
            <a:r>
              <a:rPr dirty="0" sz="2400">
                <a:latin typeface="Lucida Sans Unicode"/>
                <a:cs typeface="Lucida Sans Unicode"/>
              </a:rPr>
              <a:t>-</a:t>
            </a:r>
            <a:r>
              <a:rPr dirty="0" sz="2400" spc="-15">
                <a:latin typeface="Lucida Sans Unicode"/>
                <a:cs typeface="Lucida Sans Unicode"/>
              </a:rPr>
              <a:t> </a:t>
            </a:r>
            <a:r>
              <a:rPr dirty="0" sz="2500" spc="-65">
                <a:solidFill>
                  <a:srgbClr val="FF0000"/>
                </a:solidFill>
                <a:latin typeface="Lucida Sans Unicode"/>
                <a:cs typeface="Lucida Sans Unicode"/>
              </a:rPr>
              <a:t>monopol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554736"/>
            <a:ext cx="3730752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268605" marR="5080" indent="-255904">
              <a:lnSpc>
                <a:spcPct val="101499"/>
              </a:lnSpc>
              <a:spcBef>
                <a:spcPts val="5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/>
              <a:t>Postoje različite polazne osnove </a:t>
            </a:r>
            <a:r>
              <a:rPr dirty="0" sz="2700"/>
              <a:t>za  </a:t>
            </a:r>
            <a:r>
              <a:rPr dirty="0" sz="2700" spc="-5"/>
              <a:t>utvrđivanje nastanka prihoda</a:t>
            </a:r>
            <a:r>
              <a:rPr dirty="0" sz="2700" spc="-55"/>
              <a:t> </a:t>
            </a:r>
            <a:r>
              <a:rPr dirty="0" sz="2700" spc="-5"/>
              <a:t>poput: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794" y="2340864"/>
            <a:ext cx="7452995" cy="2776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3875" indent="-227965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300">
                <a:latin typeface="Lucida Sans Unicode"/>
                <a:cs typeface="Lucida Sans Unicode"/>
              </a:rPr>
              <a:t>momenta </a:t>
            </a:r>
            <a:r>
              <a:rPr dirty="0" sz="2300" spc="-5">
                <a:latin typeface="Lucida Sans Unicode"/>
                <a:cs typeface="Lucida Sans Unicode"/>
              </a:rPr>
              <a:t>proizvodnje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proizvoda</a:t>
            </a:r>
            <a:endParaRPr sz="2300">
              <a:latin typeface="Lucida Sans Unicode"/>
              <a:cs typeface="Lucida Sans Unicode"/>
            </a:endParaRPr>
          </a:p>
          <a:p>
            <a:pPr marL="523875" marR="125730" indent="-227965">
              <a:lnSpc>
                <a:spcPts val="2780"/>
              </a:lnSpc>
              <a:spcBef>
                <a:spcPts val="315"/>
              </a:spcBef>
              <a:buClr>
                <a:srgbClr val="2DA2BF"/>
              </a:buClr>
              <a:buSzPct val="95833"/>
              <a:buFont typeface="Verdana"/>
              <a:buChar char="◦"/>
              <a:tabLst>
                <a:tab pos="524510" algn="l"/>
              </a:tabLst>
            </a:pPr>
            <a:r>
              <a:rPr dirty="0" sz="2400" spc="-70">
                <a:latin typeface="Lucida Sans Unicode"/>
                <a:cs typeface="Lucida Sans Unicode"/>
              </a:rPr>
              <a:t>momenta </a:t>
            </a:r>
            <a:r>
              <a:rPr dirty="0" sz="2400" spc="-50">
                <a:latin typeface="Lucida Sans Unicode"/>
                <a:cs typeface="Lucida Sans Unicode"/>
              </a:rPr>
              <a:t>fakturisanja </a:t>
            </a:r>
            <a:r>
              <a:rPr dirty="0" sz="2400" spc="-60">
                <a:latin typeface="Lucida Sans Unicode"/>
                <a:cs typeface="Lucida Sans Unicode"/>
              </a:rPr>
              <a:t>proizvoda </a:t>
            </a:r>
            <a:r>
              <a:rPr dirty="0" sz="2400" spc="-35">
                <a:latin typeface="Lucida Sans Unicode"/>
                <a:cs typeface="Lucida Sans Unicode"/>
              </a:rPr>
              <a:t>( </a:t>
            </a:r>
            <a:r>
              <a:rPr dirty="0" sz="2400" spc="-60">
                <a:latin typeface="Lucida Sans Unicode"/>
                <a:cs typeface="Lucida Sans Unicode"/>
              </a:rPr>
              <a:t>primopredaja  </a:t>
            </a:r>
            <a:r>
              <a:rPr dirty="0" sz="2400" spc="-55">
                <a:latin typeface="Lucida Sans Unicode"/>
                <a:cs typeface="Lucida Sans Unicode"/>
              </a:rPr>
              <a:t>proizvoda) </a:t>
            </a:r>
            <a:r>
              <a:rPr dirty="0" sz="2400" spc="-65">
                <a:latin typeface="Lucida Sans Unicode"/>
                <a:cs typeface="Lucida Sans Unicode"/>
              </a:rPr>
              <a:t>kupcu</a:t>
            </a:r>
            <a:r>
              <a:rPr dirty="0" sz="2400" spc="-25">
                <a:latin typeface="Lucida Sans Unicode"/>
                <a:cs typeface="Lucida Sans Unicode"/>
              </a:rPr>
              <a:t> </a:t>
            </a:r>
            <a:r>
              <a:rPr dirty="0" sz="2400" spc="-30">
                <a:latin typeface="Lucida Sans Unicode"/>
                <a:cs typeface="Lucida Sans Unicode"/>
              </a:rPr>
              <a:t>i</a:t>
            </a:r>
            <a:endParaRPr sz="24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145"/>
              </a:spcBef>
              <a:buClr>
                <a:srgbClr val="2DA2BF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300">
                <a:latin typeface="Lucida Sans Unicode"/>
                <a:cs typeface="Lucida Sans Unicode"/>
              </a:rPr>
              <a:t>momenat </a:t>
            </a:r>
            <a:r>
              <a:rPr dirty="0" sz="2300" spc="-5">
                <a:latin typeface="Lucida Sans Unicode"/>
                <a:cs typeface="Lucida Sans Unicode"/>
              </a:rPr>
              <a:t>naplate proizvoda od</a:t>
            </a:r>
            <a:r>
              <a:rPr dirty="0" sz="2300" spc="-1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kupca</a:t>
            </a:r>
            <a:endParaRPr sz="2300">
              <a:latin typeface="Lucida Sans Unicode"/>
              <a:cs typeface="Lucida Sans Unicode"/>
            </a:endParaRPr>
          </a:p>
          <a:p>
            <a:pPr marL="267970" marR="5080" indent="-255904">
              <a:lnSpc>
                <a:spcPct val="98100"/>
              </a:lnSpc>
              <a:spcBef>
                <a:spcPts val="409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Prema našim računovodstvenim propisima,  utvrđivanje nastanka prihoda se vrši na  osnovu </a:t>
            </a:r>
            <a:r>
              <a:rPr dirty="0" sz="2850" spc="-80">
                <a:latin typeface="Lucida Sans Unicode"/>
                <a:cs typeface="Lucida Sans Unicode"/>
              </a:rPr>
              <a:t>principa fakturisane</a:t>
            </a:r>
            <a:r>
              <a:rPr dirty="0" sz="2850" spc="-40">
                <a:latin typeface="Lucida Sans Unicode"/>
                <a:cs typeface="Lucida Sans Unicode"/>
              </a:rPr>
              <a:t> </a:t>
            </a:r>
            <a:r>
              <a:rPr dirty="0" sz="2850" spc="-75">
                <a:latin typeface="Lucida Sans Unicode"/>
                <a:cs typeface="Lucida Sans Unicode"/>
              </a:rPr>
              <a:t>realizacije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54736"/>
            <a:ext cx="1746504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0831" y="298704"/>
            <a:ext cx="5925312" cy="108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1391653"/>
            <a:ext cx="5410200" cy="469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72200" y="1447800"/>
            <a:ext cx="2622435" cy="434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72400" y="1524000"/>
            <a:ext cx="762000" cy="369570"/>
          </a:xfrm>
          <a:custGeom>
            <a:avLst/>
            <a:gdLst/>
            <a:ahLst/>
            <a:cxnLst/>
            <a:rect l="l" t="t" r="r" b="b"/>
            <a:pathLst>
              <a:path w="762000" h="369569">
                <a:moveTo>
                  <a:pt x="0" y="369328"/>
                </a:moveTo>
                <a:lnTo>
                  <a:pt x="762000" y="369328"/>
                </a:lnTo>
                <a:lnTo>
                  <a:pt x="7620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D7D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51140" y="1518890"/>
            <a:ext cx="314325" cy="2946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750" spc="25">
                <a:latin typeface="Lucida Sans Unicode"/>
                <a:cs typeface="Lucida Sans Unicode"/>
              </a:rPr>
              <a:t>TR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3880" y="554736"/>
            <a:ext cx="6574535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1371600"/>
            <a:ext cx="4953000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76633" y="1379969"/>
            <a:ext cx="2752966" cy="4487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4055"/>
            <a:ext cx="7859395" cy="26073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67970" marR="5080" indent="-255904">
              <a:lnSpc>
                <a:spcPct val="100400"/>
              </a:lnSpc>
              <a:spcBef>
                <a:spcPts val="8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9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Prosječan prihod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količnik </a:t>
            </a:r>
            <a:r>
              <a:rPr dirty="0" sz="2700">
                <a:latin typeface="Lucida Sans Unicode"/>
                <a:cs typeface="Lucida Sans Unicode"/>
              </a:rPr>
              <a:t>ukupnog </a:t>
            </a:r>
            <a:r>
              <a:rPr dirty="0" sz="2700" spc="-5">
                <a:latin typeface="Lucida Sans Unicode"/>
                <a:cs typeface="Lucida Sans Unicode"/>
              </a:rPr>
              <a:t>prihoda 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ukupne količine prodatih proizvoda,  odnosno:</a:t>
            </a:r>
            <a:endParaRPr sz="2700">
              <a:latin typeface="Lucida Sans Unicode"/>
              <a:cs typeface="Lucida Sans Unicode"/>
            </a:endParaRPr>
          </a:p>
          <a:p>
            <a:pPr marL="3402965" marR="2549525" indent="-758190">
              <a:lnSpc>
                <a:spcPct val="46700"/>
              </a:lnSpc>
              <a:spcBef>
                <a:spcPts val="3670"/>
              </a:spcBef>
              <a:tabLst>
                <a:tab pos="4358640" algn="l"/>
              </a:tabLst>
            </a:pPr>
            <a:r>
              <a:rPr dirty="0" sz="2700">
                <a:latin typeface="Lucida Sans Unicode"/>
                <a:cs typeface="Lucida Sans Unicode"/>
              </a:rPr>
              <a:t>AR=</a:t>
            </a:r>
            <a:r>
              <a:rPr dirty="0" u="heavy" baseline="32921" sz="405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TR</a:t>
            </a:r>
            <a:r>
              <a:rPr dirty="0" baseline="32921" sz="405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Cambria Math"/>
                <a:cs typeface="Cambria Math"/>
              </a:rPr>
              <a:t>= </a:t>
            </a:r>
            <a:r>
              <a:rPr dirty="0" u="heavy" baseline="32921" sz="4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P∗Q</a:t>
            </a:r>
            <a:r>
              <a:rPr dirty="0" sz="2700" spc="-5">
                <a:latin typeface="Lucida Sans Unicode"/>
                <a:cs typeface="Lucida Sans Unicode"/>
              </a:rPr>
              <a:t>=P  </a:t>
            </a:r>
            <a:r>
              <a:rPr dirty="0" sz="2700">
                <a:latin typeface="Lucida Sans Unicode"/>
                <a:cs typeface="Lucida Sans Unicode"/>
              </a:rPr>
              <a:t>Q	Q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7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U </a:t>
            </a:r>
            <a:r>
              <a:rPr dirty="0" sz="2700" spc="-5">
                <a:latin typeface="Lucida Sans Unicode"/>
                <a:cs typeface="Lucida Sans Unicode"/>
              </a:rPr>
              <a:t>slučaju savršene konkurencije: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8695" y="4496892"/>
            <a:ext cx="217741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7740" algn="l"/>
                <a:tab pos="1897380" algn="l"/>
              </a:tabLst>
            </a:pPr>
            <a:r>
              <a:rPr dirty="0" sz="2700">
                <a:latin typeface="Lucida Sans Unicode"/>
                <a:cs typeface="Lucida Sans Unicode"/>
              </a:rPr>
              <a:t>Q	Q	Q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1305" y="4307954"/>
            <a:ext cx="425259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Lucida Sans Unicode"/>
                <a:cs typeface="Lucida Sans Unicode"/>
              </a:rPr>
              <a:t>AR=</a:t>
            </a:r>
            <a:r>
              <a:rPr dirty="0" u="heavy" baseline="32921" sz="405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TR</a:t>
            </a:r>
            <a:r>
              <a:rPr dirty="0" baseline="32921" sz="405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Cambria Math"/>
                <a:cs typeface="Cambria Math"/>
              </a:rPr>
              <a:t>=</a:t>
            </a:r>
            <a:r>
              <a:rPr dirty="0" sz="2700" spc="-15">
                <a:latin typeface="Cambria Math"/>
                <a:cs typeface="Cambria Math"/>
              </a:rPr>
              <a:t> </a:t>
            </a:r>
            <a:r>
              <a:rPr dirty="0" u="heavy" baseline="32921" sz="4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P∗Q</a:t>
            </a:r>
            <a:r>
              <a:rPr dirty="0" sz="2700" spc="-5">
                <a:latin typeface="Lucida Sans Unicode"/>
                <a:cs typeface="Lucida Sans Unicode"/>
              </a:rPr>
              <a:t>=</a:t>
            </a:r>
            <a:r>
              <a:rPr dirty="0" u="heavy" baseline="32921" sz="4050" spc="-7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a∗Q</a:t>
            </a:r>
            <a:r>
              <a:rPr dirty="0" sz="2700" spc="-5">
                <a:latin typeface="Lucida Sans Unicode"/>
                <a:cs typeface="Lucida Sans Unicode"/>
              </a:rPr>
              <a:t>=a=P,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9670" y="4808168"/>
            <a:ext cx="6887209" cy="140906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700">
                <a:latin typeface="Lucida Sans Unicode"/>
                <a:cs typeface="Lucida Sans Unicode"/>
              </a:rPr>
              <a:t>a u </a:t>
            </a:r>
            <a:r>
              <a:rPr dirty="0" sz="2700" spc="-5">
                <a:latin typeface="Lucida Sans Unicode"/>
                <a:cs typeface="Lucida Sans Unicode"/>
              </a:rPr>
              <a:t>slučaju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monopola:</a:t>
            </a:r>
            <a:endParaRPr sz="2700">
              <a:latin typeface="Lucida Sans Unicode"/>
              <a:cs typeface="Lucida Sans Unicode"/>
            </a:endParaRPr>
          </a:p>
          <a:p>
            <a:pPr marL="1201420" marR="5080" indent="-757555">
              <a:lnSpc>
                <a:spcPts val="3070"/>
              </a:lnSpc>
              <a:spcBef>
                <a:spcPts val="915"/>
              </a:spcBef>
              <a:tabLst>
                <a:tab pos="2157095" algn="l"/>
                <a:tab pos="3728085" algn="l"/>
              </a:tabLst>
            </a:pPr>
            <a:r>
              <a:rPr dirty="0" baseline="-32921" sz="4050">
                <a:latin typeface="Lucida Sans Unicode"/>
                <a:cs typeface="Lucida Sans Unicode"/>
              </a:rPr>
              <a:t>AR=</a:t>
            </a:r>
            <a:r>
              <a:rPr dirty="0" u="heavy" sz="270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TR</a:t>
            </a:r>
            <a:r>
              <a:rPr dirty="0" sz="2700">
                <a:latin typeface="Lucida Sans Unicode"/>
                <a:cs typeface="Lucida Sans Unicode"/>
              </a:rPr>
              <a:t> </a:t>
            </a:r>
            <a:r>
              <a:rPr dirty="0" baseline="-32921" sz="4050">
                <a:latin typeface="Cambria Math"/>
                <a:cs typeface="Cambria Math"/>
              </a:rPr>
              <a:t>= </a:t>
            </a:r>
            <a:r>
              <a:rPr dirty="0" u="heavy" sz="2700" spc="-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P∗Q</a:t>
            </a:r>
            <a:r>
              <a:rPr dirty="0" baseline="-32921" sz="4050" spc="-7">
                <a:latin typeface="Lucida Sans Unicode"/>
                <a:cs typeface="Lucida Sans Unicode"/>
              </a:rPr>
              <a:t>=</a:t>
            </a:r>
            <a:r>
              <a:rPr dirty="0" u="heavy" baseline="1028" sz="4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(</a:t>
            </a:r>
            <a:r>
              <a:rPr dirty="0" u="heavy" baseline="1028" sz="4050" spc="-7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a−b∗Q)∗Q</a:t>
            </a:r>
            <a:r>
              <a:rPr dirty="0" baseline="-32921" sz="4050" spc="-7">
                <a:latin typeface="Lucida Sans Unicode"/>
                <a:cs typeface="Lucida Sans Unicode"/>
              </a:rPr>
              <a:t>=a−b∗Q=P  </a:t>
            </a:r>
            <a:r>
              <a:rPr dirty="0" sz="2700">
                <a:latin typeface="Lucida Sans Unicode"/>
                <a:cs typeface="Lucida Sans Unicode"/>
              </a:rPr>
              <a:t>Q	Q	Q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6927" y="548640"/>
            <a:ext cx="421233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" y="301752"/>
            <a:ext cx="624840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" y="1600200"/>
            <a:ext cx="6793826" cy="406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27" y="548640"/>
            <a:ext cx="6931152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3900" y="1676400"/>
            <a:ext cx="69342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59" y="870711"/>
            <a:ext cx="7912734" cy="751205"/>
          </a:xfrm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marL="267970" marR="5080" indent="-255904">
              <a:lnSpc>
                <a:spcPts val="2710"/>
              </a:lnSpc>
              <a:spcBef>
                <a:spcPts val="430"/>
              </a:spcBef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5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 spc="-5"/>
              <a:t>Granični prihod mjeri promjenu ukupnog prihoda  </a:t>
            </a:r>
            <a:r>
              <a:rPr dirty="0" sz="2500"/>
              <a:t>po </a:t>
            </a:r>
            <a:r>
              <a:rPr dirty="0" sz="2500" spc="-5"/>
              <a:t>jedinici promjena prodate</a:t>
            </a:r>
            <a:r>
              <a:rPr dirty="0" sz="2500" spc="-20"/>
              <a:t> </a:t>
            </a:r>
            <a:r>
              <a:rPr dirty="0" sz="2500" spc="-5"/>
              <a:t>količine:</a:t>
            </a:r>
            <a:endParaRPr sz="2500">
              <a:latin typeface="Wingdings 3"/>
              <a:cs typeface="Wingdings 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9506" y="200152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43106" y="2001520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 h="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74507" y="338582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38107" y="3385820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 h="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76306" y="338582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4959" y="1502021"/>
            <a:ext cx="6875780" cy="291211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2645410">
              <a:lnSpc>
                <a:spcPct val="100000"/>
              </a:lnSpc>
              <a:spcBef>
                <a:spcPts val="670"/>
              </a:spcBef>
            </a:pPr>
            <a:r>
              <a:rPr dirty="0" baseline="-32222" sz="3750" spc="-60">
                <a:latin typeface="Cambria Math"/>
                <a:cs typeface="Cambria Math"/>
              </a:rPr>
              <a:t>MR=</a:t>
            </a:r>
            <a:r>
              <a:rPr dirty="0" sz="1800" spc="-40">
                <a:latin typeface="Cambria Math"/>
                <a:cs typeface="Cambria Math"/>
              </a:rPr>
              <a:t>$%&amp; </a:t>
            </a:r>
            <a:r>
              <a:rPr dirty="0" baseline="-32222" sz="3750">
                <a:latin typeface="Cambria Math"/>
                <a:cs typeface="Cambria Math"/>
              </a:rPr>
              <a:t>= </a:t>
            </a:r>
            <a:r>
              <a:rPr dirty="0" sz="1800" spc="85">
                <a:latin typeface="Cambria Math"/>
                <a:cs typeface="Cambria Math"/>
              </a:rPr>
              <a:t>%&amp;</a:t>
            </a:r>
            <a:r>
              <a:rPr dirty="0" baseline="-12962" sz="2250" spc="127">
                <a:latin typeface="Cambria Math"/>
                <a:cs typeface="Cambria Math"/>
              </a:rPr>
              <a:t>(</a:t>
            </a:r>
            <a:r>
              <a:rPr dirty="0" sz="1800" spc="85">
                <a:latin typeface="Cambria Math"/>
                <a:cs typeface="Cambria Math"/>
              </a:rPr>
              <a:t>)</a:t>
            </a:r>
            <a:r>
              <a:rPr dirty="0" sz="1800" spc="185">
                <a:latin typeface="Cambria Math"/>
                <a:cs typeface="Cambria Math"/>
              </a:rPr>
              <a:t> </a:t>
            </a:r>
            <a:r>
              <a:rPr dirty="0" sz="1800" spc="-105">
                <a:latin typeface="Cambria Math"/>
                <a:cs typeface="Cambria Math"/>
              </a:rPr>
              <a:t>%&amp;</a:t>
            </a:r>
            <a:r>
              <a:rPr dirty="0" baseline="-12962" sz="2250" spc="-157">
                <a:latin typeface="Cambria Math"/>
                <a:cs typeface="Cambria Math"/>
              </a:rPr>
              <a:t>*</a:t>
            </a:r>
            <a:endParaRPr baseline="-12962" sz="2250">
              <a:latin typeface="Cambria Math"/>
              <a:cs typeface="Cambria Math"/>
            </a:endParaRPr>
          </a:p>
          <a:p>
            <a:pPr marL="3404870">
              <a:lnSpc>
                <a:spcPct val="100000"/>
              </a:lnSpc>
              <a:spcBef>
                <a:spcPts val="415"/>
              </a:spcBef>
              <a:tabLst>
                <a:tab pos="4348480" algn="l"/>
              </a:tabLst>
            </a:pPr>
            <a:r>
              <a:rPr dirty="0" sz="1800" spc="570">
                <a:latin typeface="Cambria Math"/>
                <a:cs typeface="Cambria Math"/>
              </a:rPr>
              <a:t>$'	</a:t>
            </a:r>
            <a:r>
              <a:rPr dirty="0" sz="1800" spc="550">
                <a:latin typeface="Cambria Math"/>
                <a:cs typeface="Cambria Math"/>
              </a:rPr>
              <a:t>'</a:t>
            </a:r>
            <a:r>
              <a:rPr dirty="0" baseline="-14814" sz="2250" spc="825">
                <a:latin typeface="Cambria Math"/>
                <a:cs typeface="Cambria Math"/>
              </a:rPr>
              <a:t>(</a:t>
            </a:r>
            <a:r>
              <a:rPr dirty="0" sz="1800" spc="550">
                <a:latin typeface="Cambria Math"/>
                <a:cs typeface="Cambria Math"/>
              </a:rPr>
              <a:t>)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 spc="505">
                <a:latin typeface="Cambria Math"/>
                <a:cs typeface="Cambria Math"/>
              </a:rPr>
              <a:t>'</a:t>
            </a:r>
            <a:r>
              <a:rPr dirty="0" baseline="-14814" sz="2250" spc="757">
                <a:latin typeface="Cambria Math"/>
                <a:cs typeface="Cambria Math"/>
              </a:rPr>
              <a:t>*</a:t>
            </a:r>
            <a:endParaRPr baseline="-14814" sz="22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712470" marR="653415" indent="-700405">
              <a:lnSpc>
                <a:spcPts val="2540"/>
              </a:lnSpc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63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>
                <a:latin typeface="Lucida Sans Unicode"/>
                <a:cs typeface="Lucida Sans Unicode"/>
              </a:rPr>
              <a:t>U </a:t>
            </a:r>
            <a:r>
              <a:rPr dirty="0" sz="2500" spc="-5">
                <a:latin typeface="Lucida Sans Unicode"/>
                <a:cs typeface="Lucida Sans Unicode"/>
              </a:rPr>
              <a:t>slučaju savršene konkurencije (P=a):  </a:t>
            </a:r>
            <a:r>
              <a:rPr dirty="0" baseline="-32222" sz="3750" spc="-60">
                <a:latin typeface="Lucida Sans Unicode"/>
                <a:cs typeface="Lucida Sans Unicode"/>
              </a:rPr>
              <a:t>MR=</a:t>
            </a:r>
            <a:r>
              <a:rPr dirty="0" sz="1800" spc="-40">
                <a:latin typeface="Cambria Math"/>
                <a:cs typeface="Cambria Math"/>
              </a:rPr>
              <a:t>$%&amp; </a:t>
            </a:r>
            <a:r>
              <a:rPr dirty="0" baseline="-32222" sz="3750">
                <a:latin typeface="Cambria Math"/>
                <a:cs typeface="Cambria Math"/>
              </a:rPr>
              <a:t>=</a:t>
            </a:r>
            <a:r>
              <a:rPr dirty="0" baseline="-32222" sz="3750" spc="262">
                <a:latin typeface="Cambria Math"/>
                <a:cs typeface="Cambria Math"/>
              </a:rPr>
              <a:t> </a:t>
            </a:r>
            <a:r>
              <a:rPr dirty="0" sz="1800" spc="200">
                <a:latin typeface="Cambria Math"/>
                <a:cs typeface="Cambria Math"/>
              </a:rPr>
              <a:t>+∗$'</a:t>
            </a:r>
            <a:r>
              <a:rPr dirty="0" baseline="-32222" sz="3750" spc="300">
                <a:latin typeface="Lucida Sans Unicode"/>
                <a:cs typeface="Lucida Sans Unicode"/>
              </a:rPr>
              <a:t>=</a:t>
            </a:r>
            <a:r>
              <a:rPr dirty="0" sz="1800" spc="200">
                <a:latin typeface="Cambria Math"/>
                <a:cs typeface="Cambria Math"/>
              </a:rPr>
              <a:t>-∗$'</a:t>
            </a:r>
            <a:r>
              <a:rPr dirty="0" baseline="-32222" sz="3750" spc="300">
                <a:latin typeface="Lucida Sans Unicode"/>
                <a:cs typeface="Lucida Sans Unicode"/>
              </a:rPr>
              <a:t>=a=P</a:t>
            </a:r>
            <a:endParaRPr baseline="-32222" sz="3750">
              <a:latin typeface="Lucida Sans Unicode"/>
              <a:cs typeface="Lucida Sans Unicode"/>
            </a:endParaRPr>
          </a:p>
          <a:p>
            <a:pPr marL="1504950">
              <a:lnSpc>
                <a:spcPct val="100000"/>
              </a:lnSpc>
              <a:spcBef>
                <a:spcPts val="409"/>
              </a:spcBef>
              <a:tabLst>
                <a:tab pos="2437765" algn="l"/>
                <a:tab pos="3263265" algn="l"/>
              </a:tabLst>
            </a:pPr>
            <a:r>
              <a:rPr dirty="0" sz="1800" spc="570">
                <a:latin typeface="Cambria Math"/>
                <a:cs typeface="Cambria Math"/>
              </a:rPr>
              <a:t>$'	$'	$'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</a:pPr>
            <a:r>
              <a:rPr dirty="0" sz="2500">
                <a:latin typeface="Lucida Sans Unicode"/>
                <a:cs typeface="Lucida Sans Unicode"/>
              </a:rPr>
              <a:t>dok u </a:t>
            </a:r>
            <a:r>
              <a:rPr dirty="0" sz="2500" spc="-5">
                <a:latin typeface="Lucida Sans Unicode"/>
                <a:cs typeface="Lucida Sans Unicode"/>
              </a:rPr>
              <a:t>slučaju monopola (P=a-b*Q)</a:t>
            </a:r>
            <a:r>
              <a:rPr dirty="0" sz="2500" spc="-20">
                <a:latin typeface="Lucida Sans Unicode"/>
                <a:cs typeface="Lucida Sans Unicode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vrijedi: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74507" y="493522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34983" y="4692967"/>
            <a:ext cx="15347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970" algn="l"/>
              </a:tabLst>
            </a:pPr>
            <a:r>
              <a:rPr dirty="0" sz="2500" spc="-5">
                <a:latin typeface="Lucida Sans Unicode"/>
                <a:cs typeface="Lucida Sans Unicode"/>
              </a:rPr>
              <a:t>M</a:t>
            </a:r>
            <a:r>
              <a:rPr dirty="0" sz="2500" spc="-10">
                <a:latin typeface="Lucida Sans Unicode"/>
                <a:cs typeface="Lucida Sans Unicode"/>
              </a:rPr>
              <a:t>R</a:t>
            </a:r>
            <a:r>
              <a:rPr dirty="0" sz="2500">
                <a:latin typeface="Lucida Sans Unicode"/>
                <a:cs typeface="Lucida Sans Unicode"/>
              </a:rPr>
              <a:t>=	</a:t>
            </a:r>
            <a:r>
              <a:rPr dirty="0" sz="2500">
                <a:latin typeface="Cambria Math"/>
                <a:cs typeface="Cambria Math"/>
              </a:rPr>
              <a:t>=</a:t>
            </a:r>
            <a:endParaRPr sz="25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8107" y="4935220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 h="0">
                <a:moveTo>
                  <a:pt x="0" y="0"/>
                </a:moveTo>
                <a:lnTo>
                  <a:pt x="7747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60534" y="4595876"/>
            <a:ext cx="1670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3285" algn="l"/>
              </a:tabLst>
            </a:pP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-300">
                <a:latin typeface="Cambria Math"/>
                <a:cs typeface="Cambria Math"/>
              </a:rPr>
              <a:t>%</a:t>
            </a:r>
            <a:r>
              <a:rPr dirty="0" sz="1800" spc="-240">
                <a:latin typeface="Cambria Math"/>
                <a:cs typeface="Cambria Math"/>
              </a:rPr>
              <a:t>&amp;</a:t>
            </a:r>
            <a:r>
              <a:rPr dirty="0" sz="1800">
                <a:latin typeface="Cambria Math"/>
                <a:cs typeface="Cambria Math"/>
              </a:rPr>
              <a:t>	</a:t>
            </a: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15">
                <a:latin typeface="Cambria Math"/>
                <a:cs typeface="Cambria Math"/>
              </a:rPr>
              <a:t>(</a:t>
            </a:r>
            <a:r>
              <a:rPr dirty="0" sz="1800" spc="-190">
                <a:latin typeface="Cambria Math"/>
                <a:cs typeface="Cambria Math"/>
              </a:rPr>
              <a:t>+</a:t>
            </a:r>
            <a:r>
              <a:rPr dirty="0" sz="1800" spc="5">
                <a:latin typeface="Cambria Math"/>
                <a:cs typeface="Cambria Math"/>
              </a:rPr>
              <a:t>∗</a:t>
            </a:r>
            <a:r>
              <a:rPr dirty="0" sz="1800" spc="890">
                <a:latin typeface="Cambria Math"/>
                <a:cs typeface="Cambria Math"/>
              </a:rPr>
              <a:t>'</a:t>
            </a:r>
            <a:r>
              <a:rPr dirty="0" sz="180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4645" y="4507483"/>
            <a:ext cx="732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baseline="38888" sz="2250" spc="3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</a:t>
            </a:r>
            <a:r>
              <a:rPr dirty="0" u="sng" baseline="38888" sz="2250" spc="434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1</a:t>
            </a:r>
            <a:r>
              <a:rPr dirty="0" sz="1800" spc="5">
                <a:latin typeface="Cambria Math"/>
                <a:cs typeface="Cambria Math"/>
              </a:rPr>
              <a:t>∗</a:t>
            </a: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825">
                <a:latin typeface="Cambria Math"/>
                <a:cs typeface="Cambria Math"/>
              </a:rPr>
              <a:t>'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7470" y="4537455"/>
            <a:ext cx="132397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2980" algn="l"/>
              </a:tabLst>
            </a:pPr>
            <a:r>
              <a:rPr dirty="0" baseline="-26666" sz="3750">
                <a:latin typeface="Lucida Sans Unicode"/>
                <a:cs typeface="Lucida Sans Unicode"/>
              </a:rPr>
              <a:t>=</a:t>
            </a:r>
            <a:r>
              <a:rPr dirty="0" u="heavy" sz="1500" spc="2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</a:t>
            </a:r>
            <a:r>
              <a:rPr dirty="0" u="heavy" sz="1500" spc="33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heavy" sz="15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r>
              <a:rPr dirty="0" sz="1500">
                <a:latin typeface="Cambria Math"/>
                <a:cs typeface="Cambria Math"/>
              </a:rPr>
              <a:t> </a:t>
            </a:r>
            <a:r>
              <a:rPr dirty="0" sz="1500" spc="50">
                <a:latin typeface="Cambria Math"/>
                <a:cs typeface="Cambria Math"/>
              </a:rPr>
              <a:t> </a:t>
            </a:r>
            <a:r>
              <a:rPr dirty="0" baseline="-26666" sz="3750">
                <a:latin typeface="Cambria Math"/>
                <a:cs typeface="Cambria Math"/>
              </a:rPr>
              <a:t>=</a:t>
            </a:r>
            <a:endParaRPr baseline="-26666" sz="375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09806" y="493522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 h="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000151" y="4595876"/>
            <a:ext cx="328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165">
                <a:latin typeface="Cambria Math"/>
                <a:cs typeface="Cambria Math"/>
              </a:rPr>
              <a:t>3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27742" y="4943347"/>
            <a:ext cx="3306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669" algn="l"/>
                <a:tab pos="2042795" algn="l"/>
                <a:tab pos="2978150" algn="l"/>
              </a:tabLst>
            </a:pP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825">
                <a:latin typeface="Cambria Math"/>
                <a:cs typeface="Cambria Math"/>
              </a:rPr>
              <a:t>'</a:t>
            </a:r>
            <a:r>
              <a:rPr dirty="0" sz="1800">
                <a:latin typeface="Cambria Math"/>
                <a:cs typeface="Cambria Math"/>
              </a:rPr>
              <a:t>	</a:t>
            </a: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825">
                <a:latin typeface="Cambria Math"/>
                <a:cs typeface="Cambria Math"/>
              </a:rPr>
              <a:t>'</a:t>
            </a:r>
            <a:r>
              <a:rPr dirty="0" sz="1800">
                <a:latin typeface="Cambria Math"/>
                <a:cs typeface="Cambria Math"/>
              </a:rPr>
              <a:t>	</a:t>
            </a: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825">
                <a:latin typeface="Cambria Math"/>
                <a:cs typeface="Cambria Math"/>
              </a:rPr>
              <a:t>'</a:t>
            </a:r>
            <a:r>
              <a:rPr dirty="0" sz="1800">
                <a:latin typeface="Cambria Math"/>
                <a:cs typeface="Cambria Math"/>
              </a:rPr>
              <a:t>	</a:t>
            </a:r>
            <a:r>
              <a:rPr dirty="0" sz="1800" spc="310">
                <a:latin typeface="Cambria Math"/>
                <a:cs typeface="Cambria Math"/>
              </a:rPr>
              <a:t>$</a:t>
            </a:r>
            <a:r>
              <a:rPr dirty="0" sz="1800" spc="825">
                <a:latin typeface="Cambria Math"/>
                <a:cs typeface="Cambria Math"/>
              </a:rPr>
              <a:t>'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17143" y="4692904"/>
            <a:ext cx="158750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Lucida Sans Unicode"/>
                <a:cs typeface="Lucida Sans Unicode"/>
              </a:rPr>
              <a:t>=</a:t>
            </a:r>
            <a:r>
              <a:rPr dirty="0" sz="2500" spc="-10">
                <a:latin typeface="Lucida Sans Unicode"/>
                <a:cs typeface="Lucida Sans Unicode"/>
              </a:rPr>
              <a:t>a</a:t>
            </a:r>
            <a:r>
              <a:rPr dirty="0" sz="2500">
                <a:latin typeface="Lucida Sans Unicode"/>
                <a:cs typeface="Lucida Sans Unicode"/>
              </a:rPr>
              <a:t>-</a:t>
            </a:r>
            <a:r>
              <a:rPr dirty="0" sz="2500" spc="-10">
                <a:latin typeface="Lucida Sans Unicode"/>
                <a:cs typeface="Lucida Sans Unicode"/>
              </a:rPr>
              <a:t>2*</a:t>
            </a:r>
            <a:r>
              <a:rPr dirty="0" sz="2500">
                <a:latin typeface="Lucida Sans Unicode"/>
                <a:cs typeface="Lucida Sans Unicode"/>
              </a:rPr>
              <a:t>b</a:t>
            </a:r>
            <a:r>
              <a:rPr dirty="0" sz="2500" spc="-5">
                <a:latin typeface="Lucida Sans Unicode"/>
                <a:cs typeface="Lucida Sans Unicode"/>
              </a:rPr>
              <a:t>*Q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970" y="5265991"/>
            <a:ext cx="6903084" cy="79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dirty="0" sz="2500" spc="-5">
                <a:latin typeface="Lucida Sans Unicode"/>
                <a:cs typeface="Lucida Sans Unicode"/>
              </a:rPr>
              <a:t>MR </a:t>
            </a:r>
            <a:r>
              <a:rPr dirty="0" sz="2500">
                <a:latin typeface="Lucida Sans Unicode"/>
                <a:cs typeface="Lucida Sans Unicode"/>
              </a:rPr>
              <a:t>dvostruko </a:t>
            </a:r>
            <a:r>
              <a:rPr dirty="0" sz="2500" spc="-5">
                <a:latin typeface="Lucida Sans Unicode"/>
                <a:cs typeface="Lucida Sans Unicode"/>
              </a:rPr>
              <a:t>veći nagib </a:t>
            </a:r>
            <a:r>
              <a:rPr dirty="0" sz="2500">
                <a:latin typeface="Lucida Sans Unicode"/>
                <a:cs typeface="Lucida Sans Unicode"/>
              </a:rPr>
              <a:t>po </a:t>
            </a:r>
            <a:r>
              <a:rPr dirty="0" sz="2500" spc="-5">
                <a:latin typeface="Lucida Sans Unicode"/>
                <a:cs typeface="Lucida Sans Unicode"/>
              </a:rPr>
              <a:t>apsolutnoj  vrijednosti </a:t>
            </a:r>
            <a:r>
              <a:rPr dirty="0" sz="2500">
                <a:latin typeface="Lucida Sans Unicode"/>
                <a:cs typeface="Lucida Sans Unicode"/>
              </a:rPr>
              <a:t>u </a:t>
            </a:r>
            <a:r>
              <a:rPr dirty="0" sz="2500" spc="-5">
                <a:latin typeface="Lucida Sans Unicode"/>
                <a:cs typeface="Lucida Sans Unicode"/>
              </a:rPr>
              <a:t>odnosu na nagib </a:t>
            </a:r>
            <a:r>
              <a:rPr dirty="0" sz="2500">
                <a:latin typeface="Lucida Sans Unicode"/>
                <a:cs typeface="Lucida Sans Unicode"/>
              </a:rPr>
              <a:t>AR -</a:t>
            </a:r>
            <a:r>
              <a:rPr dirty="0" sz="2500" spc="-15">
                <a:latin typeface="Lucida Sans Unicode"/>
                <a:cs typeface="Lucida Sans Unicode"/>
              </a:rPr>
              <a:t> </a:t>
            </a:r>
            <a:r>
              <a:rPr dirty="0" sz="2500" spc="-5">
                <a:latin typeface="Lucida Sans Unicode"/>
                <a:cs typeface="Lucida Sans Unicode"/>
              </a:rPr>
              <a:t>monopol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5591" y="274320"/>
            <a:ext cx="3913632" cy="576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301752"/>
            <a:ext cx="5827776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1752600"/>
            <a:ext cx="66675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48640"/>
            <a:ext cx="6467856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1676387"/>
            <a:ext cx="6996180" cy="3932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5591" y="548640"/>
            <a:ext cx="7150608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67970" marR="5080" indent="-255904">
              <a:lnSpc>
                <a:spcPct val="99600"/>
              </a:lnSpc>
              <a:spcBef>
                <a:spcPts val="11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800" spc="-5"/>
              <a:t>Cjenovna elastičnost tražnje </a:t>
            </a:r>
            <a:r>
              <a:rPr dirty="0" sz="2800"/>
              <a:t>– odnos  </a:t>
            </a:r>
            <a:r>
              <a:rPr dirty="0" sz="2800" spc="-5"/>
              <a:t>procentualne promjene </a:t>
            </a:r>
            <a:r>
              <a:rPr dirty="0" sz="2800"/>
              <a:t>količine dobra i  </a:t>
            </a:r>
            <a:r>
              <a:rPr dirty="0" sz="2800" spc="-5"/>
              <a:t>procentualne promjene cijene</a:t>
            </a:r>
            <a:r>
              <a:rPr dirty="0" sz="2800" spc="25"/>
              <a:t> </a:t>
            </a:r>
            <a:r>
              <a:rPr dirty="0" sz="2800"/>
              <a:t>dobra</a:t>
            </a:r>
            <a:endParaRPr sz="2800">
              <a:latin typeface="Wingdings 3"/>
              <a:cs typeface="Wingdings 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794" y="2758947"/>
            <a:ext cx="69183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900" spc="-94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Obično </a:t>
            </a:r>
            <a:r>
              <a:rPr dirty="0" sz="2800">
                <a:latin typeface="Lucida Sans Unicode"/>
                <a:cs typeface="Lucida Sans Unicode"/>
              </a:rPr>
              <a:t>negativan broj </a:t>
            </a:r>
            <a:r>
              <a:rPr dirty="0" sz="2800" spc="-5">
                <a:latin typeface="Lucida Sans Unicode"/>
                <a:cs typeface="Lucida Sans Unicode"/>
              </a:rPr>
              <a:t>zbog </a:t>
            </a:r>
            <a:r>
              <a:rPr dirty="0" sz="2800">
                <a:latin typeface="Lucida Sans Unicode"/>
                <a:cs typeface="Lucida Sans Unicode"/>
              </a:rPr>
              <a:t>inverznog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3179622"/>
            <a:ext cx="35934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Lucida Sans Unicode"/>
                <a:cs typeface="Lucida Sans Unicode"/>
              </a:rPr>
              <a:t>odnosa između </a:t>
            </a:r>
            <a:r>
              <a:rPr dirty="0" sz="2800">
                <a:latin typeface="Lucida Sans Unicode"/>
                <a:cs typeface="Lucida Sans Unicode"/>
              </a:rPr>
              <a:t>Q i</a:t>
            </a:r>
            <a:r>
              <a:rPr dirty="0" sz="2800" spc="-5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293" y="4152900"/>
            <a:ext cx="5370830" cy="1219200"/>
          </a:xfrm>
          <a:custGeom>
            <a:avLst/>
            <a:gdLst/>
            <a:ahLst/>
            <a:cxnLst/>
            <a:rect l="l" t="t" r="r" b="b"/>
            <a:pathLst>
              <a:path w="5370830" h="1219200">
                <a:moveTo>
                  <a:pt x="0" y="1219200"/>
                </a:moveTo>
                <a:lnTo>
                  <a:pt x="5370804" y="1219200"/>
                </a:lnTo>
                <a:lnTo>
                  <a:pt x="5370804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04838" y="4235198"/>
            <a:ext cx="195580" cy="437515"/>
          </a:xfrm>
          <a:custGeom>
            <a:avLst/>
            <a:gdLst/>
            <a:ahLst/>
            <a:cxnLst/>
            <a:rect l="l" t="t" r="r" b="b"/>
            <a:pathLst>
              <a:path w="195579" h="437514">
                <a:moveTo>
                  <a:pt x="195232" y="0"/>
                </a:moveTo>
                <a:lnTo>
                  <a:pt x="0" y="437400"/>
                </a:lnTo>
              </a:path>
            </a:pathLst>
          </a:custGeom>
          <a:ln w="11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62006" y="4852401"/>
            <a:ext cx="196850" cy="437515"/>
          </a:xfrm>
          <a:custGeom>
            <a:avLst/>
            <a:gdLst/>
            <a:ahLst/>
            <a:cxnLst/>
            <a:rect l="l" t="t" r="r" b="b"/>
            <a:pathLst>
              <a:path w="196850" h="437514">
                <a:moveTo>
                  <a:pt x="196501" y="0"/>
                </a:moveTo>
                <a:lnTo>
                  <a:pt x="0" y="437400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09061" y="4736124"/>
            <a:ext cx="1596390" cy="0"/>
          </a:xfrm>
          <a:custGeom>
            <a:avLst/>
            <a:gdLst/>
            <a:ahLst/>
            <a:cxnLst/>
            <a:rect l="l" t="t" r="r" b="b"/>
            <a:pathLst>
              <a:path w="1596389" h="0">
                <a:moveTo>
                  <a:pt x="0" y="0"/>
                </a:moveTo>
                <a:lnTo>
                  <a:pt x="1596220" y="0"/>
                </a:lnTo>
              </a:path>
            </a:pathLst>
          </a:custGeom>
          <a:ln w="178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55330" y="4736124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 h="0">
                <a:moveTo>
                  <a:pt x="0" y="0"/>
                </a:moveTo>
                <a:lnTo>
                  <a:pt x="502672" y="0"/>
                </a:lnTo>
              </a:path>
            </a:pathLst>
          </a:custGeom>
          <a:ln w="178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72646" y="4736124"/>
            <a:ext cx="894715" cy="0"/>
          </a:xfrm>
          <a:custGeom>
            <a:avLst/>
            <a:gdLst/>
            <a:ahLst/>
            <a:cxnLst/>
            <a:rect l="l" t="t" r="r" b="b"/>
            <a:pathLst>
              <a:path w="894714" h="0">
                <a:moveTo>
                  <a:pt x="0" y="0"/>
                </a:moveTo>
                <a:lnTo>
                  <a:pt x="894458" y="0"/>
                </a:lnTo>
              </a:path>
            </a:pathLst>
          </a:custGeom>
          <a:ln w="178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96293" y="4199256"/>
            <a:ext cx="728980" cy="550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-24959" sz="5175" spc="2077" i="1">
                <a:latin typeface="Times New Roman"/>
                <a:cs typeface="Times New Roman"/>
              </a:rPr>
              <a:t>E</a:t>
            </a:r>
            <a:r>
              <a:rPr dirty="0" sz="2000" spc="595" i="1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7412" y="4687643"/>
            <a:ext cx="2451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05" i="1"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0308" y="4026521"/>
            <a:ext cx="4233545" cy="1261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8330" marR="5080" indent="-596265">
              <a:lnSpc>
                <a:spcPct val="117500"/>
              </a:lnSpc>
              <a:spcBef>
                <a:spcPts val="100"/>
              </a:spcBef>
              <a:tabLst>
                <a:tab pos="540385" algn="l"/>
                <a:tab pos="1610995" algn="l"/>
                <a:tab pos="2257425" algn="l"/>
                <a:tab pos="2766060" algn="l"/>
                <a:tab pos="2819400" algn="l"/>
                <a:tab pos="3403600" algn="l"/>
                <a:tab pos="3436620" algn="l"/>
              </a:tabLst>
            </a:pPr>
            <a:r>
              <a:rPr dirty="0" baseline="-34621" sz="5175" spc="1147">
                <a:latin typeface="Symbol"/>
                <a:cs typeface="Symbol"/>
              </a:rPr>
              <a:t>=</a:t>
            </a:r>
            <a:r>
              <a:rPr dirty="0" baseline="-34621" sz="5175" spc="1147">
                <a:latin typeface="Symbol"/>
                <a:cs typeface="Symbol"/>
              </a:rPr>
              <a:t>	</a:t>
            </a:r>
            <a:r>
              <a:rPr dirty="0" sz="3450" spc="825">
                <a:latin typeface="Symbol"/>
                <a:cs typeface="Symbol"/>
              </a:rPr>
              <a:t>D</a:t>
            </a:r>
            <a:r>
              <a:rPr dirty="0" sz="3450" spc="1010" i="1">
                <a:latin typeface="Times New Roman"/>
                <a:cs typeface="Times New Roman"/>
              </a:rPr>
              <a:t>Q</a:t>
            </a:r>
            <a:r>
              <a:rPr dirty="0" sz="3450" i="1">
                <a:latin typeface="Times New Roman"/>
                <a:cs typeface="Times New Roman"/>
              </a:rPr>
              <a:t>	</a:t>
            </a:r>
            <a:r>
              <a:rPr dirty="0" sz="3450" spc="-830" i="1">
                <a:latin typeface="Times New Roman"/>
                <a:cs typeface="Times New Roman"/>
              </a:rPr>
              <a:t> </a:t>
            </a:r>
            <a:r>
              <a:rPr dirty="0" sz="3450" spc="1010" i="1">
                <a:latin typeface="Times New Roman"/>
                <a:cs typeface="Times New Roman"/>
              </a:rPr>
              <a:t>Q</a:t>
            </a:r>
            <a:r>
              <a:rPr dirty="0" sz="3450" i="1">
                <a:latin typeface="Times New Roman"/>
                <a:cs typeface="Times New Roman"/>
              </a:rPr>
              <a:t>	</a:t>
            </a:r>
            <a:r>
              <a:rPr dirty="0" baseline="-34621" sz="5175" spc="1147">
                <a:latin typeface="Symbol"/>
                <a:cs typeface="Symbol"/>
              </a:rPr>
              <a:t>=</a:t>
            </a:r>
            <a:r>
              <a:rPr dirty="0" baseline="-34621" sz="5175">
                <a:latin typeface="Symbol"/>
                <a:cs typeface="Symbol"/>
              </a:rPr>
              <a:t>		</a:t>
            </a:r>
            <a:r>
              <a:rPr dirty="0" sz="3450" spc="855" i="1">
                <a:latin typeface="Times New Roman"/>
                <a:cs typeface="Times New Roman"/>
              </a:rPr>
              <a:t>P</a:t>
            </a:r>
            <a:r>
              <a:rPr dirty="0" sz="3450" i="1">
                <a:latin typeface="Times New Roman"/>
                <a:cs typeface="Times New Roman"/>
              </a:rPr>
              <a:t>	</a:t>
            </a:r>
            <a:r>
              <a:rPr dirty="0" sz="3450" spc="810">
                <a:latin typeface="Symbol"/>
                <a:cs typeface="Symbol"/>
              </a:rPr>
              <a:t>D</a:t>
            </a:r>
            <a:r>
              <a:rPr dirty="0" sz="3450" spc="570" i="1">
                <a:latin typeface="Times New Roman"/>
                <a:cs typeface="Times New Roman"/>
              </a:rPr>
              <a:t>Q  </a:t>
            </a:r>
            <a:r>
              <a:rPr dirty="0" sz="3450" spc="840">
                <a:latin typeface="Symbol"/>
                <a:cs typeface="Symbol"/>
              </a:rPr>
              <a:t>D</a:t>
            </a:r>
            <a:r>
              <a:rPr dirty="0" sz="3450" spc="840" i="1">
                <a:latin typeface="Times New Roman"/>
                <a:cs typeface="Times New Roman"/>
              </a:rPr>
              <a:t>P	</a:t>
            </a:r>
            <a:r>
              <a:rPr dirty="0" sz="3450" spc="855" i="1">
                <a:latin typeface="Times New Roman"/>
                <a:cs typeface="Times New Roman"/>
              </a:rPr>
              <a:t>P		</a:t>
            </a:r>
            <a:r>
              <a:rPr dirty="0" sz="3450" spc="1010" i="1">
                <a:latin typeface="Times New Roman"/>
                <a:cs typeface="Times New Roman"/>
              </a:rPr>
              <a:t>Q		</a:t>
            </a:r>
            <a:r>
              <a:rPr dirty="0" sz="3450" spc="835">
                <a:latin typeface="Symbol"/>
                <a:cs typeface="Symbol"/>
              </a:rPr>
              <a:t>D</a:t>
            </a:r>
            <a:r>
              <a:rPr dirty="0" sz="3450" spc="835" i="1">
                <a:latin typeface="Times New Roman"/>
                <a:cs typeface="Times New Roman"/>
              </a:rPr>
              <a:t>P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0941" y="4146553"/>
            <a:ext cx="5380990" cy="1231900"/>
          </a:xfrm>
          <a:custGeom>
            <a:avLst/>
            <a:gdLst/>
            <a:ahLst/>
            <a:cxnLst/>
            <a:rect l="l" t="t" r="r" b="b"/>
            <a:pathLst>
              <a:path w="5380990" h="1231900">
                <a:moveTo>
                  <a:pt x="0" y="0"/>
                </a:moveTo>
                <a:lnTo>
                  <a:pt x="5380762" y="0"/>
                </a:lnTo>
                <a:lnTo>
                  <a:pt x="5380762" y="1231271"/>
                </a:lnTo>
                <a:lnTo>
                  <a:pt x="0" y="1231271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36362" y="3640587"/>
            <a:ext cx="1778268" cy="180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936740" y="3327908"/>
            <a:ext cx="802640" cy="1126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1800">
                <a:latin typeface="Lucida Sans Unicode"/>
                <a:cs typeface="Lucida Sans Unicode"/>
              </a:rPr>
              <a:t>Nagib  </a:t>
            </a:r>
            <a:r>
              <a:rPr dirty="0" sz="1800" spc="-5">
                <a:latin typeface="Lucida Sans Unicode"/>
                <a:cs typeface="Lucida Sans Unicode"/>
              </a:rPr>
              <a:t>krive  </a:t>
            </a:r>
            <a:r>
              <a:rPr dirty="0" sz="1800">
                <a:latin typeface="Lucida Sans Unicode"/>
                <a:cs typeface="Lucida Sans Unicode"/>
              </a:rPr>
              <a:t>tr</a:t>
            </a:r>
            <a:r>
              <a:rPr dirty="0" sz="1800" spc="5">
                <a:latin typeface="Lucida Sans Unicode"/>
                <a:cs typeface="Lucida Sans Unicode"/>
              </a:rPr>
              <a:t>a</a:t>
            </a:r>
            <a:r>
              <a:rPr dirty="0" sz="1800">
                <a:latin typeface="Lucida Sans Unicode"/>
                <a:cs typeface="Lucida Sans Unicode"/>
              </a:rPr>
              <a:t>ž</a:t>
            </a:r>
            <a:r>
              <a:rPr dirty="0" sz="1800" spc="-5">
                <a:latin typeface="Lucida Sans Unicode"/>
                <a:cs typeface="Lucida Sans Unicode"/>
              </a:rPr>
              <a:t>n</a:t>
            </a:r>
            <a:r>
              <a:rPr dirty="0" sz="1800">
                <a:latin typeface="Lucida Sans Unicode"/>
                <a:cs typeface="Lucida Sans Unicode"/>
              </a:rPr>
              <a:t>je  Q</a:t>
            </a:r>
            <a:r>
              <a:rPr dirty="0" baseline="-13888" sz="1800">
                <a:latin typeface="Lucida Sans Unicode"/>
                <a:cs typeface="Lucida Sans Unicode"/>
              </a:rPr>
              <a:t>D</a:t>
            </a:r>
            <a:endParaRPr baseline="-13888" sz="1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5591" y="548640"/>
            <a:ext cx="7150608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5794" y="1362455"/>
            <a:ext cx="7305675" cy="486283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268605" marR="55880" indent="-255904">
              <a:lnSpc>
                <a:spcPct val="77900"/>
              </a:lnSpc>
              <a:spcBef>
                <a:spcPts val="870"/>
              </a:spcBef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05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Koeficijent elastičnost tražnje se uvijek  razmatra </a:t>
            </a:r>
            <a:r>
              <a:rPr dirty="0" sz="2900">
                <a:latin typeface="Lucida Sans Unicode"/>
                <a:cs typeface="Lucida Sans Unicode"/>
              </a:rPr>
              <a:t>u </a:t>
            </a:r>
            <a:r>
              <a:rPr dirty="0" sz="2900" spc="-5">
                <a:latin typeface="Lucida Sans Unicode"/>
                <a:cs typeface="Lucida Sans Unicode"/>
              </a:rPr>
              <a:t>apsolutnoj vrijednosti</a:t>
            </a:r>
            <a:r>
              <a:rPr dirty="0" sz="2900" spc="-20">
                <a:latin typeface="Lucida Sans Unicode"/>
                <a:cs typeface="Lucida Sans Unicode"/>
              </a:rPr>
              <a:t> </a:t>
            </a:r>
            <a:r>
              <a:rPr dirty="0" sz="2900" spc="5">
                <a:latin typeface="Lucida Sans Unicode"/>
                <a:cs typeface="Lucida Sans Unicode"/>
              </a:rPr>
              <a:t>lE</a:t>
            </a:r>
            <a:r>
              <a:rPr dirty="0" baseline="-17543" sz="2850" spc="7">
                <a:latin typeface="Lucida Sans Unicode"/>
                <a:cs typeface="Lucida Sans Unicode"/>
              </a:rPr>
              <a:t>d</a:t>
            </a:r>
            <a:r>
              <a:rPr dirty="0" sz="2900" spc="5">
                <a:latin typeface="Lucida Sans Unicode"/>
                <a:cs typeface="Lucida Sans Unicode"/>
              </a:rPr>
              <a:t>l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3195"/>
              </a:lnSpc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0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Koeficijent elastičnosti se izračunava:</a:t>
            </a:r>
            <a:endParaRPr sz="29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2925"/>
              </a:spcBef>
            </a:pPr>
            <a:r>
              <a:rPr dirty="0" sz="2900" spc="5">
                <a:latin typeface="Lucida Sans Unicode"/>
                <a:cs typeface="Lucida Sans Unicode"/>
              </a:rPr>
              <a:t>E</a:t>
            </a:r>
            <a:r>
              <a:rPr dirty="0" baseline="-17543" sz="2850" spc="7">
                <a:latin typeface="Lucida Sans Unicode"/>
                <a:cs typeface="Lucida Sans Unicode"/>
              </a:rPr>
              <a:t>d</a:t>
            </a:r>
            <a:r>
              <a:rPr dirty="0" sz="2900" spc="5">
                <a:latin typeface="Lucida Sans Unicode"/>
                <a:cs typeface="Lucida Sans Unicode"/>
              </a:rPr>
              <a:t>= </a:t>
            </a:r>
            <a:r>
              <a:rPr dirty="0" sz="2900" spc="-5">
                <a:latin typeface="Lucida Sans Unicode"/>
                <a:cs typeface="Lucida Sans Unicode"/>
              </a:rPr>
              <a:t>∆Q/[(Q1+Q2)/2] </a:t>
            </a:r>
            <a:r>
              <a:rPr dirty="0" sz="2900">
                <a:latin typeface="Lucida Sans Unicode"/>
                <a:cs typeface="Lucida Sans Unicode"/>
              </a:rPr>
              <a:t>/</a:t>
            </a:r>
            <a:r>
              <a:rPr dirty="0" sz="2900" spc="-80">
                <a:latin typeface="Lucida Sans Unicode"/>
                <a:cs typeface="Lucida Sans Unicode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∆P/[(P1+P2)/2]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3350"/>
              </a:lnSpc>
              <a:spcBef>
                <a:spcPts val="2905"/>
              </a:spcBef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32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E</a:t>
            </a:r>
            <a:r>
              <a:rPr dirty="0" baseline="-17543" sz="2850">
                <a:latin typeface="Lucida Sans Unicode"/>
                <a:cs typeface="Lucida Sans Unicode"/>
              </a:rPr>
              <a:t>d </a:t>
            </a:r>
            <a:r>
              <a:rPr dirty="0" sz="2900">
                <a:latin typeface="Lucida Sans Unicode"/>
                <a:cs typeface="Lucida Sans Unicode"/>
              </a:rPr>
              <a:t>– </a:t>
            </a:r>
            <a:r>
              <a:rPr dirty="0" sz="2900" spc="-5">
                <a:latin typeface="Lucida Sans Unicode"/>
                <a:cs typeface="Lucida Sans Unicode"/>
              </a:rPr>
              <a:t>koeficijent elastičnosti tražnje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3155"/>
              </a:lnSpc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05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E</a:t>
            </a:r>
            <a:r>
              <a:rPr dirty="0" baseline="-17543" sz="2850">
                <a:latin typeface="Lucida Sans Unicode"/>
                <a:cs typeface="Lucida Sans Unicode"/>
              </a:rPr>
              <a:t>d </a:t>
            </a:r>
            <a:r>
              <a:rPr dirty="0" sz="2900" spc="-5">
                <a:latin typeface="Lucida Sans Unicode"/>
                <a:cs typeface="Lucida Sans Unicode"/>
              </a:rPr>
              <a:t>&lt;1 </a:t>
            </a:r>
            <a:r>
              <a:rPr dirty="0" sz="2900">
                <a:latin typeface="Lucida Sans Unicode"/>
                <a:cs typeface="Lucida Sans Unicode"/>
              </a:rPr>
              <a:t>– </a:t>
            </a:r>
            <a:r>
              <a:rPr dirty="0" sz="2900" spc="-5">
                <a:latin typeface="Lucida Sans Unicode"/>
                <a:cs typeface="Lucida Sans Unicode"/>
              </a:rPr>
              <a:t>neelastična </a:t>
            </a:r>
            <a:r>
              <a:rPr dirty="0" sz="2900">
                <a:latin typeface="Lucida Sans Unicode"/>
                <a:cs typeface="Lucida Sans Unicode"/>
              </a:rPr>
              <a:t>tražnja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3145"/>
              </a:lnSpc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04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E</a:t>
            </a:r>
            <a:r>
              <a:rPr dirty="0" baseline="-17543" sz="2850">
                <a:latin typeface="Lucida Sans Unicode"/>
                <a:cs typeface="Lucida Sans Unicode"/>
              </a:rPr>
              <a:t>d </a:t>
            </a:r>
            <a:r>
              <a:rPr dirty="0" sz="2900" spc="-5">
                <a:latin typeface="Lucida Sans Unicode"/>
                <a:cs typeface="Lucida Sans Unicode"/>
              </a:rPr>
              <a:t>&gt;1 </a:t>
            </a:r>
            <a:r>
              <a:rPr dirty="0" sz="2900">
                <a:latin typeface="Lucida Sans Unicode"/>
                <a:cs typeface="Lucida Sans Unicode"/>
              </a:rPr>
              <a:t>- </a:t>
            </a:r>
            <a:r>
              <a:rPr dirty="0" sz="2900" spc="-5">
                <a:latin typeface="Lucida Sans Unicode"/>
                <a:cs typeface="Lucida Sans Unicode"/>
              </a:rPr>
              <a:t>elastična tražnja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3204"/>
              </a:lnSpc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04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E</a:t>
            </a:r>
            <a:r>
              <a:rPr dirty="0" baseline="-17543" sz="2850">
                <a:latin typeface="Lucida Sans Unicode"/>
                <a:cs typeface="Lucida Sans Unicode"/>
              </a:rPr>
              <a:t>d </a:t>
            </a:r>
            <a:r>
              <a:rPr dirty="0" sz="2900" spc="-5">
                <a:latin typeface="Lucida Sans Unicode"/>
                <a:cs typeface="Lucida Sans Unicode"/>
              </a:rPr>
              <a:t>=1 </a:t>
            </a:r>
            <a:r>
              <a:rPr dirty="0" sz="2900">
                <a:latin typeface="Lucida Sans Unicode"/>
                <a:cs typeface="Lucida Sans Unicode"/>
              </a:rPr>
              <a:t>– </a:t>
            </a:r>
            <a:r>
              <a:rPr dirty="0" sz="2900" spc="-5">
                <a:latin typeface="Lucida Sans Unicode"/>
                <a:cs typeface="Lucida Sans Unicode"/>
              </a:rPr>
              <a:t>jedinično elastična tražnja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3204"/>
              </a:lnSpc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0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E</a:t>
            </a:r>
            <a:r>
              <a:rPr dirty="0" baseline="-17543" sz="2850">
                <a:latin typeface="Lucida Sans Unicode"/>
                <a:cs typeface="Lucida Sans Unicode"/>
              </a:rPr>
              <a:t>d </a:t>
            </a:r>
            <a:r>
              <a:rPr dirty="0" sz="2900" spc="-5">
                <a:latin typeface="Lucida Sans Unicode"/>
                <a:cs typeface="Lucida Sans Unicode"/>
              </a:rPr>
              <a:t>=0 </a:t>
            </a:r>
            <a:r>
              <a:rPr dirty="0" sz="2900">
                <a:latin typeface="Lucida Sans Unicode"/>
                <a:cs typeface="Lucida Sans Unicode"/>
              </a:rPr>
              <a:t>– </a:t>
            </a:r>
            <a:r>
              <a:rPr dirty="0" sz="2900" spc="-5">
                <a:latin typeface="Lucida Sans Unicode"/>
                <a:cs typeface="Lucida Sans Unicode"/>
              </a:rPr>
              <a:t>savršeno neelastična </a:t>
            </a:r>
            <a:r>
              <a:rPr dirty="0" sz="2900">
                <a:latin typeface="Lucida Sans Unicode"/>
                <a:cs typeface="Lucida Sans Unicode"/>
              </a:rPr>
              <a:t>tražnja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3335"/>
              </a:lnSpc>
            </a:pPr>
            <a:r>
              <a:rPr dirty="0" sz="20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2000" spc="-106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E</a:t>
            </a:r>
            <a:r>
              <a:rPr dirty="0" baseline="-17543" sz="2850">
                <a:latin typeface="Lucida Sans Unicode"/>
                <a:cs typeface="Lucida Sans Unicode"/>
              </a:rPr>
              <a:t>d </a:t>
            </a:r>
            <a:r>
              <a:rPr dirty="0" sz="2900" spc="-5">
                <a:latin typeface="Lucida Sans Unicode"/>
                <a:cs typeface="Lucida Sans Unicode"/>
              </a:rPr>
              <a:t>=∞ </a:t>
            </a:r>
            <a:r>
              <a:rPr dirty="0" sz="2900">
                <a:latin typeface="Lucida Sans Unicode"/>
                <a:cs typeface="Lucida Sans Unicode"/>
              </a:rPr>
              <a:t>- </a:t>
            </a:r>
            <a:r>
              <a:rPr dirty="0" sz="2900" spc="-5">
                <a:latin typeface="Lucida Sans Unicode"/>
                <a:cs typeface="Lucida Sans Unicode"/>
              </a:rPr>
              <a:t>savršeno elastična </a:t>
            </a:r>
            <a:r>
              <a:rPr dirty="0" sz="2900">
                <a:latin typeface="Lucida Sans Unicode"/>
                <a:cs typeface="Lucida Sans Unicode"/>
              </a:rPr>
              <a:t>tražnja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267970" marR="5080" indent="-255904">
              <a:lnSpc>
                <a:spcPct val="90400"/>
              </a:lnSpc>
              <a:spcBef>
                <a:spcPts val="375"/>
              </a:spcBef>
            </a:pPr>
            <a:r>
              <a:rPr dirty="0" sz="16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400" spc="-5"/>
              <a:t>Preduzeće </a:t>
            </a:r>
            <a:r>
              <a:rPr dirty="0" sz="2400" spc="-10"/>
              <a:t>najveći </a:t>
            </a:r>
            <a:r>
              <a:rPr dirty="0" sz="2400"/>
              <a:t>dio prihoda </a:t>
            </a:r>
            <a:r>
              <a:rPr dirty="0" sz="2400" spc="-5"/>
              <a:t>ostvaruje svojim  poslovanjem, odnosno prodajom svojih proizvoda </a:t>
            </a:r>
            <a:r>
              <a:rPr dirty="0" sz="2400"/>
              <a:t>i  </a:t>
            </a:r>
            <a:r>
              <a:rPr dirty="0" sz="2400" spc="-5"/>
              <a:t>usluga</a:t>
            </a:r>
            <a:endParaRPr sz="24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5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Vrste poslovnih prihoda: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005" y="2898647"/>
            <a:ext cx="7524115" cy="272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725"/>
              </a:lnSpc>
              <a:spcBef>
                <a:spcPts val="10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prihodi </a:t>
            </a:r>
            <a:r>
              <a:rPr dirty="0" sz="2300">
                <a:latin typeface="Lucida Sans Unicode"/>
                <a:cs typeface="Lucida Sans Unicode"/>
              </a:rPr>
              <a:t>od </a:t>
            </a:r>
            <a:r>
              <a:rPr dirty="0" sz="2300" spc="-5">
                <a:latin typeface="Lucida Sans Unicode"/>
                <a:cs typeface="Lucida Sans Unicode"/>
              </a:rPr>
              <a:t>realizacije robe, proizvoda </a:t>
            </a:r>
            <a:r>
              <a:rPr dirty="0" sz="2300">
                <a:latin typeface="Lucida Sans Unicode"/>
                <a:cs typeface="Lucida Sans Unicode"/>
              </a:rPr>
              <a:t>i </a:t>
            </a:r>
            <a:r>
              <a:rPr dirty="0" sz="2300" spc="-5">
                <a:latin typeface="Lucida Sans Unicode"/>
                <a:cs typeface="Lucida Sans Unicode"/>
              </a:rPr>
              <a:t>usluga</a:t>
            </a:r>
            <a:endParaRPr sz="2300">
              <a:latin typeface="Lucida Sans Unicode"/>
              <a:cs typeface="Lucida Sans Unicode"/>
            </a:endParaRPr>
          </a:p>
          <a:p>
            <a:pPr marL="241300" marR="195580" indent="-228600">
              <a:lnSpc>
                <a:spcPts val="2520"/>
              </a:lnSpc>
              <a:spcBef>
                <a:spcPts val="24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prihodi </a:t>
            </a:r>
            <a:r>
              <a:rPr dirty="0" sz="2300">
                <a:latin typeface="Lucida Sans Unicode"/>
                <a:cs typeface="Lucida Sans Unicode"/>
              </a:rPr>
              <a:t>od </a:t>
            </a:r>
            <a:r>
              <a:rPr dirty="0" sz="2300" spc="-5">
                <a:latin typeface="Lucida Sans Unicode"/>
                <a:cs typeface="Lucida Sans Unicode"/>
              </a:rPr>
              <a:t>aktiviranja učinaka </a:t>
            </a:r>
            <a:r>
              <a:rPr dirty="0" sz="2300">
                <a:latin typeface="Lucida Sans Unicode"/>
                <a:cs typeface="Lucida Sans Unicode"/>
              </a:rPr>
              <a:t>i </a:t>
            </a:r>
            <a:r>
              <a:rPr dirty="0" sz="2300" spc="-5">
                <a:latin typeface="Lucida Sans Unicode"/>
                <a:cs typeface="Lucida Sans Unicode"/>
              </a:rPr>
              <a:t>robe za sopstvene  </a:t>
            </a:r>
            <a:r>
              <a:rPr dirty="0" sz="2300">
                <a:latin typeface="Lucida Sans Unicode"/>
                <a:cs typeface="Lucida Sans Unicode"/>
              </a:rPr>
              <a:t>potrebe</a:t>
            </a:r>
            <a:endParaRPr sz="2300">
              <a:latin typeface="Lucida Sans Unicode"/>
              <a:cs typeface="Lucida Sans Unicode"/>
            </a:endParaRPr>
          </a:p>
          <a:p>
            <a:pPr marL="241300" marR="5080" indent="-228600">
              <a:lnSpc>
                <a:spcPts val="2500"/>
              </a:lnSpc>
              <a:spcBef>
                <a:spcPts val="28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povećanje/smanjenje vrijednosti zaliha nedovršene  proizvodnje </a:t>
            </a:r>
            <a:r>
              <a:rPr dirty="0" sz="2300">
                <a:latin typeface="Lucida Sans Unicode"/>
                <a:cs typeface="Lucida Sans Unicode"/>
              </a:rPr>
              <a:t>i </a:t>
            </a:r>
            <a:r>
              <a:rPr dirty="0" sz="2300" spc="-5">
                <a:latin typeface="Lucida Sans Unicode"/>
                <a:cs typeface="Lucida Sans Unicode"/>
              </a:rPr>
              <a:t>gotovih</a:t>
            </a:r>
            <a:r>
              <a:rPr dirty="0" sz="2300" spc="-1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proizvoda</a:t>
            </a:r>
            <a:endParaRPr sz="2300">
              <a:latin typeface="Lucida Sans Unicode"/>
              <a:cs typeface="Lucida Sans Unicode"/>
            </a:endParaRPr>
          </a:p>
          <a:p>
            <a:pPr marL="241300" marR="280670" indent="-228600">
              <a:lnSpc>
                <a:spcPts val="2500"/>
              </a:lnSpc>
              <a:spcBef>
                <a:spcPts val="30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prihodi </a:t>
            </a:r>
            <a:r>
              <a:rPr dirty="0" sz="2300">
                <a:latin typeface="Lucida Sans Unicode"/>
                <a:cs typeface="Lucida Sans Unicode"/>
              </a:rPr>
              <a:t>od premija, </a:t>
            </a:r>
            <a:r>
              <a:rPr dirty="0" sz="2300" spc="-5">
                <a:latin typeface="Lucida Sans Unicode"/>
                <a:cs typeface="Lucida Sans Unicode"/>
              </a:rPr>
              <a:t>subvencija, </a:t>
            </a:r>
            <a:r>
              <a:rPr dirty="0" sz="2300">
                <a:latin typeface="Lucida Sans Unicode"/>
                <a:cs typeface="Lucida Sans Unicode"/>
              </a:rPr>
              <a:t>dotacija, </a:t>
            </a:r>
            <a:r>
              <a:rPr dirty="0" sz="2300" spc="-5">
                <a:latin typeface="Lucida Sans Unicode"/>
                <a:cs typeface="Lucida Sans Unicode"/>
              </a:rPr>
              <a:t>donacija  od državnih organa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i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ts val="2665"/>
              </a:lnSpc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drugi poslovni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prihodi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54736"/>
            <a:ext cx="4041648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594" y="1251203"/>
            <a:ext cx="8132445" cy="1540510"/>
          </a:xfrm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267970" marR="5080" indent="-255904">
              <a:lnSpc>
                <a:spcPts val="2810"/>
              </a:lnSpc>
              <a:spcBef>
                <a:spcPts val="45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0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/>
              <a:t>Nagib krive tražnje- apsolutna promjena tražene  količine uzrokovane jediničnom promjenom  cijene</a:t>
            </a:r>
            <a:endParaRPr sz="26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2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 spc="-5"/>
              <a:t>Cjenovna elastičnost tražnje </a:t>
            </a:r>
            <a:r>
              <a:rPr dirty="0" sz="2600"/>
              <a:t>– </a:t>
            </a:r>
            <a:r>
              <a:rPr dirty="0" sz="2600" spc="-5"/>
              <a:t>relativna </a:t>
            </a:r>
            <a:r>
              <a:rPr dirty="0" sz="2600"/>
              <a:t>(%</a:t>
            </a:r>
            <a:endParaRPr sz="26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594" y="2726435"/>
            <a:ext cx="8176259" cy="160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335">
              <a:lnSpc>
                <a:spcPts val="2950"/>
              </a:lnSpc>
              <a:spcBef>
                <a:spcPts val="100"/>
              </a:spcBef>
            </a:pPr>
            <a:r>
              <a:rPr dirty="0" sz="2600" spc="-5">
                <a:latin typeface="Lucida Sans Unicode"/>
                <a:cs typeface="Lucida Sans Unicode"/>
              </a:rPr>
              <a:t>promjena) promjena tražene količine</a:t>
            </a:r>
            <a:r>
              <a:rPr dirty="0" sz="2600" spc="6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uzrokovane</a:t>
            </a:r>
            <a:endParaRPr sz="2600">
              <a:latin typeface="Lucida Sans Unicode"/>
              <a:cs typeface="Lucida Sans Unicode"/>
            </a:endParaRPr>
          </a:p>
          <a:p>
            <a:pPr marL="267335">
              <a:lnSpc>
                <a:spcPts val="2950"/>
              </a:lnSpc>
            </a:pPr>
            <a:r>
              <a:rPr dirty="0" sz="2600">
                <a:latin typeface="Lucida Sans Unicode"/>
                <a:cs typeface="Lucida Sans Unicode"/>
              </a:rPr>
              <a:t>% </a:t>
            </a:r>
            <a:r>
              <a:rPr dirty="0" sz="2600" spc="-5">
                <a:latin typeface="Lucida Sans Unicode"/>
                <a:cs typeface="Lucida Sans Unicode"/>
              </a:rPr>
              <a:t>promjenom</a:t>
            </a:r>
            <a:r>
              <a:rPr dirty="0" sz="2600" spc="-1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cijene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4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Dokaz – Na </a:t>
            </a:r>
            <a:r>
              <a:rPr dirty="0" sz="2600" spc="-5">
                <a:latin typeface="Lucida Sans Unicode"/>
                <a:cs typeface="Lucida Sans Unicode"/>
              </a:rPr>
              <a:t>osnovu funkcije tražnje:</a:t>
            </a:r>
            <a:endParaRPr sz="2600">
              <a:latin typeface="Lucida Sans Unicode"/>
              <a:cs typeface="Lucida Sans Unicode"/>
            </a:endParaRPr>
          </a:p>
          <a:p>
            <a:pPr marL="1479550">
              <a:lnSpc>
                <a:spcPct val="100000"/>
              </a:lnSpc>
              <a:spcBef>
                <a:spcPts val="170"/>
              </a:spcBef>
            </a:pPr>
            <a:r>
              <a:rPr dirty="0" sz="2600" spc="-10">
                <a:latin typeface="Cambria Math"/>
                <a:cs typeface="Cambria Math"/>
              </a:rPr>
              <a:t>Q=a-b*P</a:t>
            </a:r>
            <a:r>
              <a:rPr dirty="0" sz="2600" spc="245">
                <a:latin typeface="Cambria Math"/>
                <a:cs typeface="Cambria Math"/>
              </a:rPr>
              <a:t> </a:t>
            </a:r>
            <a:r>
              <a:rPr dirty="0" sz="2600" spc="1185">
                <a:latin typeface="Lucida Sans Unicode"/>
                <a:cs typeface="Lucida Sans Unicode"/>
              </a:rPr>
              <a:t>⇒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3040" y="4655820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 h="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97769" y="4663008"/>
            <a:ext cx="326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70">
                <a:latin typeface="Cambria Math"/>
                <a:cs typeface="Cambria Math"/>
              </a:rPr>
              <a:t>(</a:t>
            </a:r>
            <a:r>
              <a:rPr dirty="0" sz="1800" spc="370">
                <a:latin typeface="Cambria Math"/>
                <a:cs typeface="Cambria Math"/>
              </a:rPr>
              <a:t>*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8748" y="4415790"/>
            <a:ext cx="3719829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1345" indent="-588645">
              <a:lnSpc>
                <a:spcPct val="100000"/>
              </a:lnSpc>
              <a:spcBef>
                <a:spcPts val="100"/>
              </a:spcBef>
              <a:buSzPct val="144444"/>
              <a:buFont typeface="Lucida Sans Unicode"/>
              <a:buChar char="·"/>
              <a:tabLst>
                <a:tab pos="601345" algn="l"/>
                <a:tab pos="601980" algn="l"/>
                <a:tab pos="1887855" algn="l"/>
              </a:tabLst>
            </a:pPr>
            <a:r>
              <a:rPr dirty="0" baseline="44753" sz="2700" spc="772">
                <a:latin typeface="Cambria Math"/>
                <a:cs typeface="Cambria Math"/>
              </a:rPr>
              <a:t>()</a:t>
            </a:r>
            <a:r>
              <a:rPr dirty="0" baseline="44753" sz="2700" spc="465">
                <a:latin typeface="Cambria Math"/>
                <a:cs typeface="Cambria Math"/>
              </a:rPr>
              <a:t> </a:t>
            </a:r>
            <a:r>
              <a:rPr dirty="0" sz="2500">
                <a:latin typeface="Cambria Math"/>
                <a:cs typeface="Cambria Math"/>
              </a:rPr>
              <a:t>=</a:t>
            </a:r>
            <a:r>
              <a:rPr dirty="0" sz="2500" spc="135">
                <a:latin typeface="Cambria Math"/>
                <a:cs typeface="Cambria Math"/>
              </a:rPr>
              <a:t> </a:t>
            </a:r>
            <a:r>
              <a:rPr dirty="0" sz="2500" spc="-5">
                <a:latin typeface="Cambria Math"/>
                <a:cs typeface="Cambria Math"/>
              </a:rPr>
              <a:t>−b	</a:t>
            </a:r>
            <a:r>
              <a:rPr dirty="0" sz="2500">
                <a:latin typeface="Cambria Math"/>
                <a:cs typeface="Cambria Math"/>
              </a:rPr>
              <a:t>− nagib</a:t>
            </a:r>
            <a:r>
              <a:rPr dirty="0" sz="2500" spc="-100">
                <a:latin typeface="Cambria Math"/>
                <a:cs typeface="Cambria Math"/>
              </a:rPr>
              <a:t> </a:t>
            </a:r>
            <a:r>
              <a:rPr dirty="0" sz="2500" spc="-20">
                <a:latin typeface="Cambria Math"/>
                <a:cs typeface="Cambria Math"/>
              </a:rPr>
              <a:t>krive</a:t>
            </a:r>
            <a:endParaRPr sz="2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0131" y="4961001"/>
            <a:ext cx="26289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Cambria Math"/>
                <a:cs typeface="Cambria Math"/>
              </a:rPr>
              <a:t>≠</a:t>
            </a:r>
            <a:endParaRPr sz="25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7640" y="566547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 h="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63670" y="5389879"/>
            <a:ext cx="3136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50">
                <a:latin typeface="Cambria Math"/>
                <a:cs typeface="Cambria Math"/>
              </a:rPr>
              <a:t>4</a:t>
            </a:r>
            <a:r>
              <a:rPr dirty="0" sz="1500" spc="345">
                <a:latin typeface="Cambria Math"/>
                <a:cs typeface="Cambria Math"/>
              </a:rPr>
              <a:t>5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0340" y="613537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914140" y="5642864"/>
            <a:ext cx="381000" cy="480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89"/>
              </a:lnSpc>
              <a:spcBef>
                <a:spcPts val="100"/>
              </a:spcBef>
            </a:pPr>
            <a:r>
              <a:rPr dirty="0" u="heavy" sz="1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1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3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5</a:t>
            </a:r>
            <a:r>
              <a:rPr dirty="0" u="heavy" sz="1500" spc="2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sz="1500">
              <a:latin typeface="Cambria Math"/>
              <a:cs typeface="Cambria Math"/>
            </a:endParaRPr>
          </a:p>
          <a:p>
            <a:pPr marL="71755">
              <a:lnSpc>
                <a:spcPts val="1789"/>
              </a:lnSpc>
            </a:pPr>
            <a:r>
              <a:rPr dirty="0" sz="1500" spc="220">
                <a:latin typeface="Cambria Math"/>
                <a:cs typeface="Cambria Math"/>
              </a:rPr>
              <a:t>46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2155" y="6121400"/>
            <a:ext cx="1562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95">
                <a:latin typeface="Cambria Math"/>
                <a:cs typeface="Cambria Math"/>
              </a:rPr>
              <a:t>6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7280" y="5671311"/>
            <a:ext cx="288353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255" algn="l"/>
              </a:tabLst>
            </a:pPr>
            <a:r>
              <a:rPr dirty="0" sz="2500">
                <a:latin typeface="Cambria Math"/>
                <a:cs typeface="Cambria Math"/>
              </a:rPr>
              <a:t>−	</a:t>
            </a:r>
            <a:r>
              <a:rPr dirty="0" sz="2500" spc="-5">
                <a:latin typeface="Cambria Math"/>
                <a:cs typeface="Cambria Math"/>
              </a:rPr>
              <a:t>elastičnost</a:t>
            </a:r>
            <a:r>
              <a:rPr dirty="0" sz="2500" spc="-25">
                <a:latin typeface="Cambria Math"/>
                <a:cs typeface="Cambria Math"/>
              </a:rPr>
              <a:t> </a:t>
            </a:r>
            <a:r>
              <a:rPr dirty="0" sz="2500" spc="-10">
                <a:latin typeface="Cambria Math"/>
                <a:cs typeface="Cambria Math"/>
              </a:rPr>
              <a:t>tražnje</a:t>
            </a:r>
            <a:endParaRPr sz="25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0248" y="176784"/>
            <a:ext cx="7174992" cy="1088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301752"/>
            <a:ext cx="7690104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8800" y="1905000"/>
            <a:ext cx="5181600" cy="4288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48" y="301752"/>
            <a:ext cx="7181088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905000"/>
            <a:ext cx="8289759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115" marR="5080" indent="-400050">
              <a:lnSpc>
                <a:spcPct val="107200"/>
              </a:lnSpc>
              <a:spcBef>
                <a:spcPts val="100"/>
              </a:spcBef>
            </a:pPr>
            <a:r>
              <a:rPr dirty="0" sz="2500"/>
              <a:t>H: </a:t>
            </a:r>
            <a:r>
              <a:rPr dirty="0" spc="-90"/>
              <a:t>Preduzeće </a:t>
            </a:r>
            <a:r>
              <a:rPr dirty="0" spc="-80"/>
              <a:t>se </a:t>
            </a:r>
            <a:r>
              <a:rPr dirty="0" spc="-90"/>
              <a:t>suočava </a:t>
            </a:r>
            <a:r>
              <a:rPr dirty="0" spc="-80"/>
              <a:t>sa </a:t>
            </a:r>
            <a:r>
              <a:rPr dirty="0" spc="-85"/>
              <a:t>krivom </a:t>
            </a:r>
            <a:r>
              <a:rPr dirty="0" spc="-75"/>
              <a:t>tražnje  </a:t>
            </a:r>
            <a:r>
              <a:rPr dirty="0" spc="-85"/>
              <a:t>negativnog nagiba</a:t>
            </a:r>
            <a:r>
              <a:rPr dirty="0" spc="-30"/>
              <a:t> </a:t>
            </a:r>
            <a:r>
              <a:rPr dirty="0" spc="-75"/>
              <a:t>Q=f(P</a:t>
            </a:r>
            <a:r>
              <a:rPr dirty="0" sz="2500" spc="-75"/>
              <a:t>)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645794" y="2757487"/>
            <a:ext cx="7886700" cy="164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358900">
              <a:lnSpc>
                <a:spcPct val="100000"/>
              </a:lnSpc>
              <a:spcBef>
                <a:spcPts val="100"/>
              </a:spcBef>
            </a:pPr>
            <a:r>
              <a:rPr dirty="0" sz="2500" spc="-5">
                <a:latin typeface="Lucida Sans Unicode"/>
                <a:cs typeface="Lucida Sans Unicode"/>
              </a:rPr>
              <a:t>TR=P*Q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700" spc="-62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500">
                <a:latin typeface="Lucida Sans Unicode"/>
                <a:cs typeface="Lucida Sans Unicode"/>
              </a:rPr>
              <a:t>2 </a:t>
            </a:r>
            <a:r>
              <a:rPr dirty="0" sz="2500" spc="-5">
                <a:latin typeface="Lucida Sans Unicode"/>
                <a:cs typeface="Lucida Sans Unicode"/>
              </a:rPr>
              <a:t>efekta usljed rasta/smanjenja cijena proizvoda:</a:t>
            </a:r>
            <a:endParaRPr sz="2500">
              <a:latin typeface="Lucida Sans Unicode"/>
              <a:cs typeface="Lucida Sans Unicode"/>
            </a:endParaRPr>
          </a:p>
          <a:p>
            <a:pPr marL="548005">
              <a:lnSpc>
                <a:spcPct val="100000"/>
              </a:lnSpc>
              <a:spcBef>
                <a:spcPts val="400"/>
              </a:spcBef>
              <a:tabLst>
                <a:tab pos="4041775" algn="l"/>
              </a:tabLst>
            </a:pPr>
            <a:r>
              <a:rPr dirty="0" sz="2100" spc="-5">
                <a:latin typeface="Lucida Sans Unicode"/>
                <a:cs typeface="Lucida Sans Unicode"/>
              </a:rPr>
              <a:t>1.</a:t>
            </a:r>
            <a:r>
              <a:rPr dirty="0" sz="2100">
                <a:latin typeface="Lucida Sans Unicode"/>
                <a:cs typeface="Lucida Sans Unicode"/>
              </a:rPr>
              <a:t> efekat </a:t>
            </a:r>
            <a:r>
              <a:rPr dirty="0" sz="2100" spc="-5">
                <a:latin typeface="Lucida Sans Unicode"/>
                <a:cs typeface="Lucida Sans Unicode"/>
              </a:rPr>
              <a:t>cijene	2. </a:t>
            </a:r>
            <a:r>
              <a:rPr dirty="0" sz="2100">
                <a:latin typeface="Lucida Sans Unicode"/>
                <a:cs typeface="Lucida Sans Unicode"/>
              </a:rPr>
              <a:t>efekat</a:t>
            </a:r>
            <a:r>
              <a:rPr dirty="0" sz="2100" spc="-10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količine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0876" y="5490502"/>
            <a:ext cx="3625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Lucida Sans Unicode"/>
                <a:cs typeface="Lucida Sans Unicode"/>
              </a:rPr>
              <a:t>T</a:t>
            </a:r>
            <a:r>
              <a:rPr dirty="0" sz="2100">
                <a:latin typeface="Lucida Sans Unicode"/>
                <a:cs typeface="Lucida Sans Unicode"/>
              </a:rPr>
              <a:t>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1227" y="5490502"/>
            <a:ext cx="3625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Lucida Sans Unicode"/>
                <a:cs typeface="Lucida Sans Unicode"/>
              </a:rPr>
              <a:t>TR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6927" y="548640"/>
            <a:ext cx="57912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62200" y="4419600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76200" y="723900"/>
                </a:moveTo>
                <a:lnTo>
                  <a:pt x="0" y="723900"/>
                </a:lnTo>
                <a:lnTo>
                  <a:pt x="38100" y="762000"/>
                </a:lnTo>
                <a:lnTo>
                  <a:pt x="76200" y="723900"/>
                </a:lnTo>
                <a:close/>
              </a:path>
              <a:path w="76200" h="762000">
                <a:moveTo>
                  <a:pt x="57150" y="0"/>
                </a:moveTo>
                <a:lnTo>
                  <a:pt x="19050" y="0"/>
                </a:lnTo>
                <a:lnTo>
                  <a:pt x="19050" y="723900"/>
                </a:lnTo>
                <a:lnTo>
                  <a:pt x="57150" y="723900"/>
                </a:lnTo>
                <a:lnTo>
                  <a:pt x="57150" y="0"/>
                </a:lnTo>
                <a:close/>
              </a:path>
            </a:pathLst>
          </a:custGeom>
          <a:solidFill>
            <a:srgbClr val="2DA2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5809" y="4392099"/>
            <a:ext cx="209550" cy="828675"/>
          </a:xfrm>
          <a:custGeom>
            <a:avLst/>
            <a:gdLst/>
            <a:ahLst/>
            <a:cxnLst/>
            <a:rect l="l" t="t" r="r" b="b"/>
            <a:pathLst>
              <a:path w="209550" h="828675">
                <a:moveTo>
                  <a:pt x="151041" y="0"/>
                </a:moveTo>
                <a:lnTo>
                  <a:pt x="57937" y="0"/>
                </a:lnTo>
                <a:lnTo>
                  <a:pt x="57937" y="723899"/>
                </a:lnTo>
                <a:lnTo>
                  <a:pt x="0" y="723899"/>
                </a:lnTo>
                <a:lnTo>
                  <a:pt x="104495" y="828395"/>
                </a:lnTo>
                <a:lnTo>
                  <a:pt x="151162" y="781723"/>
                </a:lnTo>
                <a:lnTo>
                  <a:pt x="104495" y="781723"/>
                </a:lnTo>
                <a:lnTo>
                  <a:pt x="101674" y="778903"/>
                </a:lnTo>
                <a:lnTo>
                  <a:pt x="76200" y="778903"/>
                </a:lnTo>
                <a:lnTo>
                  <a:pt x="88930" y="766165"/>
                </a:lnTo>
                <a:lnTo>
                  <a:pt x="79667" y="756907"/>
                </a:lnTo>
                <a:lnTo>
                  <a:pt x="90944" y="756907"/>
                </a:lnTo>
                <a:lnTo>
                  <a:pt x="90944" y="33007"/>
                </a:lnTo>
                <a:lnTo>
                  <a:pt x="151041" y="33007"/>
                </a:lnTo>
                <a:lnTo>
                  <a:pt x="151041" y="0"/>
                </a:lnTo>
                <a:close/>
              </a:path>
              <a:path w="209550" h="828675">
                <a:moveTo>
                  <a:pt x="112941" y="773277"/>
                </a:moveTo>
                <a:lnTo>
                  <a:pt x="104495" y="781723"/>
                </a:lnTo>
                <a:lnTo>
                  <a:pt x="151162" y="781723"/>
                </a:lnTo>
                <a:lnTo>
                  <a:pt x="153981" y="778903"/>
                </a:lnTo>
                <a:lnTo>
                  <a:pt x="112941" y="778903"/>
                </a:lnTo>
                <a:lnTo>
                  <a:pt x="112941" y="773277"/>
                </a:lnTo>
                <a:close/>
              </a:path>
              <a:path w="209550" h="828675">
                <a:moveTo>
                  <a:pt x="96037" y="773269"/>
                </a:moveTo>
                <a:lnTo>
                  <a:pt x="96037" y="778903"/>
                </a:lnTo>
                <a:lnTo>
                  <a:pt x="101674" y="778903"/>
                </a:lnTo>
                <a:lnTo>
                  <a:pt x="96037" y="773269"/>
                </a:lnTo>
                <a:close/>
              </a:path>
              <a:path w="209550" h="828675">
                <a:moveTo>
                  <a:pt x="151041" y="33007"/>
                </a:moveTo>
                <a:lnTo>
                  <a:pt x="118033" y="33007"/>
                </a:lnTo>
                <a:lnTo>
                  <a:pt x="118033" y="756907"/>
                </a:lnTo>
                <a:lnTo>
                  <a:pt x="129311" y="756907"/>
                </a:lnTo>
                <a:lnTo>
                  <a:pt x="120050" y="766169"/>
                </a:lnTo>
                <a:lnTo>
                  <a:pt x="132778" y="778903"/>
                </a:lnTo>
                <a:lnTo>
                  <a:pt x="153981" y="778903"/>
                </a:lnTo>
                <a:lnTo>
                  <a:pt x="208978" y="723899"/>
                </a:lnTo>
                <a:lnTo>
                  <a:pt x="151041" y="723899"/>
                </a:lnTo>
                <a:lnTo>
                  <a:pt x="151041" y="33007"/>
                </a:lnTo>
                <a:close/>
              </a:path>
              <a:path w="209550" h="828675">
                <a:moveTo>
                  <a:pt x="112941" y="759057"/>
                </a:moveTo>
                <a:lnTo>
                  <a:pt x="112941" y="773277"/>
                </a:lnTo>
                <a:lnTo>
                  <a:pt x="120046" y="766165"/>
                </a:lnTo>
                <a:lnTo>
                  <a:pt x="112941" y="759057"/>
                </a:lnTo>
                <a:close/>
              </a:path>
              <a:path w="209550" h="828675">
                <a:moveTo>
                  <a:pt x="96037" y="759066"/>
                </a:moveTo>
                <a:lnTo>
                  <a:pt x="88934" y="766169"/>
                </a:lnTo>
                <a:lnTo>
                  <a:pt x="96037" y="773269"/>
                </a:lnTo>
                <a:lnTo>
                  <a:pt x="96037" y="759066"/>
                </a:lnTo>
                <a:close/>
              </a:path>
              <a:path w="209550" h="828675">
                <a:moveTo>
                  <a:pt x="104495" y="750608"/>
                </a:moveTo>
                <a:lnTo>
                  <a:pt x="101954" y="753149"/>
                </a:lnTo>
                <a:lnTo>
                  <a:pt x="101942" y="767905"/>
                </a:lnTo>
                <a:lnTo>
                  <a:pt x="102755" y="767905"/>
                </a:lnTo>
                <a:lnTo>
                  <a:pt x="104495" y="766165"/>
                </a:lnTo>
                <a:lnTo>
                  <a:pt x="107035" y="766165"/>
                </a:lnTo>
                <a:lnTo>
                  <a:pt x="107035" y="753149"/>
                </a:lnTo>
                <a:lnTo>
                  <a:pt x="104495" y="750608"/>
                </a:lnTo>
                <a:close/>
              </a:path>
              <a:path w="209550" h="828675">
                <a:moveTo>
                  <a:pt x="104495" y="766165"/>
                </a:moveTo>
                <a:lnTo>
                  <a:pt x="102755" y="767905"/>
                </a:lnTo>
                <a:lnTo>
                  <a:pt x="106222" y="767905"/>
                </a:lnTo>
                <a:lnTo>
                  <a:pt x="104495" y="766165"/>
                </a:lnTo>
                <a:close/>
              </a:path>
              <a:path w="209550" h="828675">
                <a:moveTo>
                  <a:pt x="107035" y="766165"/>
                </a:moveTo>
                <a:lnTo>
                  <a:pt x="104495" y="766165"/>
                </a:lnTo>
                <a:lnTo>
                  <a:pt x="106222" y="767905"/>
                </a:lnTo>
                <a:lnTo>
                  <a:pt x="107035" y="767905"/>
                </a:lnTo>
                <a:lnTo>
                  <a:pt x="107035" y="766165"/>
                </a:lnTo>
                <a:close/>
              </a:path>
              <a:path w="209550" h="828675">
                <a:moveTo>
                  <a:pt x="101942" y="55003"/>
                </a:moveTo>
                <a:lnTo>
                  <a:pt x="96037" y="55003"/>
                </a:lnTo>
                <a:lnTo>
                  <a:pt x="96037" y="759066"/>
                </a:lnTo>
                <a:lnTo>
                  <a:pt x="101942" y="753160"/>
                </a:lnTo>
                <a:lnTo>
                  <a:pt x="101942" y="55003"/>
                </a:lnTo>
                <a:close/>
              </a:path>
              <a:path w="209550" h="828675">
                <a:moveTo>
                  <a:pt x="112941" y="55003"/>
                </a:moveTo>
                <a:lnTo>
                  <a:pt x="107035" y="55003"/>
                </a:lnTo>
                <a:lnTo>
                  <a:pt x="107047" y="753160"/>
                </a:lnTo>
                <a:lnTo>
                  <a:pt x="112941" y="759057"/>
                </a:lnTo>
                <a:lnTo>
                  <a:pt x="112941" y="55003"/>
                </a:lnTo>
                <a:close/>
              </a:path>
              <a:path w="209550" h="828675">
                <a:moveTo>
                  <a:pt x="107035" y="44005"/>
                </a:moveTo>
                <a:lnTo>
                  <a:pt x="101942" y="44005"/>
                </a:lnTo>
                <a:lnTo>
                  <a:pt x="101942" y="753160"/>
                </a:lnTo>
                <a:lnTo>
                  <a:pt x="104495" y="750608"/>
                </a:lnTo>
                <a:lnTo>
                  <a:pt x="107035" y="750608"/>
                </a:lnTo>
                <a:lnTo>
                  <a:pt x="107035" y="44005"/>
                </a:lnTo>
                <a:close/>
              </a:path>
              <a:path w="209550" h="828675">
                <a:moveTo>
                  <a:pt x="107035" y="750608"/>
                </a:moveTo>
                <a:lnTo>
                  <a:pt x="104495" y="750608"/>
                </a:lnTo>
                <a:lnTo>
                  <a:pt x="107035" y="753149"/>
                </a:lnTo>
                <a:lnTo>
                  <a:pt x="107035" y="750608"/>
                </a:lnTo>
                <a:close/>
              </a:path>
            </a:pathLst>
          </a:custGeom>
          <a:solidFill>
            <a:srgbClr val="1E76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72200" y="4419600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76200" y="723900"/>
                </a:moveTo>
                <a:lnTo>
                  <a:pt x="0" y="723900"/>
                </a:lnTo>
                <a:lnTo>
                  <a:pt x="38100" y="762000"/>
                </a:lnTo>
                <a:lnTo>
                  <a:pt x="76200" y="723900"/>
                </a:lnTo>
                <a:close/>
              </a:path>
              <a:path w="76200" h="762000">
                <a:moveTo>
                  <a:pt x="57150" y="0"/>
                </a:moveTo>
                <a:lnTo>
                  <a:pt x="19050" y="0"/>
                </a:lnTo>
                <a:lnTo>
                  <a:pt x="19050" y="723900"/>
                </a:lnTo>
                <a:lnTo>
                  <a:pt x="57150" y="723900"/>
                </a:lnTo>
                <a:lnTo>
                  <a:pt x="57150" y="0"/>
                </a:lnTo>
                <a:close/>
              </a:path>
            </a:pathLst>
          </a:custGeom>
          <a:solidFill>
            <a:srgbClr val="2DA2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5808" y="4392099"/>
            <a:ext cx="209550" cy="828675"/>
          </a:xfrm>
          <a:custGeom>
            <a:avLst/>
            <a:gdLst/>
            <a:ahLst/>
            <a:cxnLst/>
            <a:rect l="l" t="t" r="r" b="b"/>
            <a:pathLst>
              <a:path w="209550" h="828675">
                <a:moveTo>
                  <a:pt x="151041" y="0"/>
                </a:moveTo>
                <a:lnTo>
                  <a:pt x="57937" y="0"/>
                </a:lnTo>
                <a:lnTo>
                  <a:pt x="57937" y="723899"/>
                </a:lnTo>
                <a:lnTo>
                  <a:pt x="0" y="723899"/>
                </a:lnTo>
                <a:lnTo>
                  <a:pt x="104495" y="828395"/>
                </a:lnTo>
                <a:lnTo>
                  <a:pt x="151162" y="781723"/>
                </a:lnTo>
                <a:lnTo>
                  <a:pt x="104495" y="781723"/>
                </a:lnTo>
                <a:lnTo>
                  <a:pt x="101674" y="778903"/>
                </a:lnTo>
                <a:lnTo>
                  <a:pt x="76200" y="778903"/>
                </a:lnTo>
                <a:lnTo>
                  <a:pt x="88930" y="766165"/>
                </a:lnTo>
                <a:lnTo>
                  <a:pt x="79667" y="756907"/>
                </a:lnTo>
                <a:lnTo>
                  <a:pt x="90944" y="756907"/>
                </a:lnTo>
                <a:lnTo>
                  <a:pt x="90944" y="33007"/>
                </a:lnTo>
                <a:lnTo>
                  <a:pt x="151041" y="33007"/>
                </a:lnTo>
                <a:lnTo>
                  <a:pt x="151041" y="0"/>
                </a:lnTo>
                <a:close/>
              </a:path>
              <a:path w="209550" h="828675">
                <a:moveTo>
                  <a:pt x="112941" y="773277"/>
                </a:moveTo>
                <a:lnTo>
                  <a:pt x="104495" y="781723"/>
                </a:lnTo>
                <a:lnTo>
                  <a:pt x="151162" y="781723"/>
                </a:lnTo>
                <a:lnTo>
                  <a:pt x="153981" y="778903"/>
                </a:lnTo>
                <a:lnTo>
                  <a:pt x="112941" y="778903"/>
                </a:lnTo>
                <a:lnTo>
                  <a:pt x="112941" y="773277"/>
                </a:lnTo>
                <a:close/>
              </a:path>
              <a:path w="209550" h="828675">
                <a:moveTo>
                  <a:pt x="96037" y="773269"/>
                </a:moveTo>
                <a:lnTo>
                  <a:pt x="96037" y="778903"/>
                </a:lnTo>
                <a:lnTo>
                  <a:pt x="101674" y="778903"/>
                </a:lnTo>
                <a:lnTo>
                  <a:pt x="96037" y="773269"/>
                </a:lnTo>
                <a:close/>
              </a:path>
              <a:path w="209550" h="828675">
                <a:moveTo>
                  <a:pt x="151041" y="33007"/>
                </a:moveTo>
                <a:lnTo>
                  <a:pt x="118046" y="33007"/>
                </a:lnTo>
                <a:lnTo>
                  <a:pt x="118046" y="756907"/>
                </a:lnTo>
                <a:lnTo>
                  <a:pt x="129311" y="756907"/>
                </a:lnTo>
                <a:lnTo>
                  <a:pt x="120050" y="766169"/>
                </a:lnTo>
                <a:lnTo>
                  <a:pt x="132778" y="778903"/>
                </a:lnTo>
                <a:lnTo>
                  <a:pt x="153981" y="778903"/>
                </a:lnTo>
                <a:lnTo>
                  <a:pt x="208978" y="723899"/>
                </a:lnTo>
                <a:lnTo>
                  <a:pt x="151041" y="723899"/>
                </a:lnTo>
                <a:lnTo>
                  <a:pt x="151041" y="33007"/>
                </a:lnTo>
                <a:close/>
              </a:path>
              <a:path w="209550" h="828675">
                <a:moveTo>
                  <a:pt x="112941" y="759057"/>
                </a:moveTo>
                <a:lnTo>
                  <a:pt x="112941" y="773277"/>
                </a:lnTo>
                <a:lnTo>
                  <a:pt x="120046" y="766165"/>
                </a:lnTo>
                <a:lnTo>
                  <a:pt x="112941" y="759057"/>
                </a:lnTo>
                <a:close/>
              </a:path>
              <a:path w="209550" h="828675">
                <a:moveTo>
                  <a:pt x="96037" y="759066"/>
                </a:moveTo>
                <a:lnTo>
                  <a:pt x="88934" y="766169"/>
                </a:lnTo>
                <a:lnTo>
                  <a:pt x="96037" y="773269"/>
                </a:lnTo>
                <a:lnTo>
                  <a:pt x="96037" y="759066"/>
                </a:lnTo>
                <a:close/>
              </a:path>
              <a:path w="209550" h="828675">
                <a:moveTo>
                  <a:pt x="104495" y="750608"/>
                </a:moveTo>
                <a:lnTo>
                  <a:pt x="101954" y="753149"/>
                </a:lnTo>
                <a:lnTo>
                  <a:pt x="101942" y="767905"/>
                </a:lnTo>
                <a:lnTo>
                  <a:pt x="102755" y="767905"/>
                </a:lnTo>
                <a:lnTo>
                  <a:pt x="104495" y="766165"/>
                </a:lnTo>
                <a:lnTo>
                  <a:pt x="107035" y="766165"/>
                </a:lnTo>
                <a:lnTo>
                  <a:pt x="107035" y="753149"/>
                </a:lnTo>
                <a:lnTo>
                  <a:pt x="104495" y="750608"/>
                </a:lnTo>
                <a:close/>
              </a:path>
              <a:path w="209550" h="828675">
                <a:moveTo>
                  <a:pt x="104495" y="766165"/>
                </a:moveTo>
                <a:lnTo>
                  <a:pt x="102755" y="767905"/>
                </a:lnTo>
                <a:lnTo>
                  <a:pt x="106222" y="767905"/>
                </a:lnTo>
                <a:lnTo>
                  <a:pt x="104495" y="766165"/>
                </a:lnTo>
                <a:close/>
              </a:path>
              <a:path w="209550" h="828675">
                <a:moveTo>
                  <a:pt x="107035" y="766165"/>
                </a:moveTo>
                <a:lnTo>
                  <a:pt x="104495" y="766165"/>
                </a:lnTo>
                <a:lnTo>
                  <a:pt x="106222" y="767905"/>
                </a:lnTo>
                <a:lnTo>
                  <a:pt x="107035" y="767905"/>
                </a:lnTo>
                <a:lnTo>
                  <a:pt x="107035" y="766165"/>
                </a:lnTo>
                <a:close/>
              </a:path>
              <a:path w="209550" h="828675">
                <a:moveTo>
                  <a:pt x="101942" y="55003"/>
                </a:moveTo>
                <a:lnTo>
                  <a:pt x="96037" y="55003"/>
                </a:lnTo>
                <a:lnTo>
                  <a:pt x="96037" y="759066"/>
                </a:lnTo>
                <a:lnTo>
                  <a:pt x="101942" y="753160"/>
                </a:lnTo>
                <a:lnTo>
                  <a:pt x="101942" y="55003"/>
                </a:lnTo>
                <a:close/>
              </a:path>
              <a:path w="209550" h="828675">
                <a:moveTo>
                  <a:pt x="112941" y="55003"/>
                </a:moveTo>
                <a:lnTo>
                  <a:pt x="107035" y="55003"/>
                </a:lnTo>
                <a:lnTo>
                  <a:pt x="107047" y="753160"/>
                </a:lnTo>
                <a:lnTo>
                  <a:pt x="112941" y="759057"/>
                </a:lnTo>
                <a:lnTo>
                  <a:pt x="112941" y="55003"/>
                </a:lnTo>
                <a:close/>
              </a:path>
              <a:path w="209550" h="828675">
                <a:moveTo>
                  <a:pt x="107035" y="44005"/>
                </a:moveTo>
                <a:lnTo>
                  <a:pt x="101942" y="44005"/>
                </a:lnTo>
                <a:lnTo>
                  <a:pt x="101942" y="753160"/>
                </a:lnTo>
                <a:lnTo>
                  <a:pt x="104495" y="750608"/>
                </a:lnTo>
                <a:lnTo>
                  <a:pt x="107035" y="750608"/>
                </a:lnTo>
                <a:lnTo>
                  <a:pt x="107035" y="44005"/>
                </a:lnTo>
                <a:close/>
              </a:path>
              <a:path w="209550" h="828675">
                <a:moveTo>
                  <a:pt x="107035" y="750608"/>
                </a:moveTo>
                <a:lnTo>
                  <a:pt x="104495" y="750608"/>
                </a:lnTo>
                <a:lnTo>
                  <a:pt x="107035" y="753149"/>
                </a:lnTo>
                <a:lnTo>
                  <a:pt x="107035" y="750608"/>
                </a:lnTo>
                <a:close/>
              </a:path>
            </a:pathLst>
          </a:custGeom>
          <a:solidFill>
            <a:srgbClr val="1E76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70048" y="4922520"/>
            <a:ext cx="752855" cy="82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22073" y="5181500"/>
            <a:ext cx="402590" cy="474980"/>
          </a:xfrm>
          <a:custGeom>
            <a:avLst/>
            <a:gdLst/>
            <a:ahLst/>
            <a:cxnLst/>
            <a:rect l="l" t="t" r="r" b="b"/>
            <a:pathLst>
              <a:path w="402589" h="474979">
                <a:moveTo>
                  <a:pt x="332323" y="83857"/>
                </a:moveTo>
                <a:lnTo>
                  <a:pt x="322065" y="87578"/>
                </a:lnTo>
                <a:lnTo>
                  <a:pt x="16903" y="453783"/>
                </a:lnTo>
                <a:lnTo>
                  <a:pt x="42252" y="474903"/>
                </a:lnTo>
                <a:lnTo>
                  <a:pt x="323269" y="137683"/>
                </a:lnTo>
                <a:lnTo>
                  <a:pt x="332323" y="83857"/>
                </a:lnTo>
                <a:close/>
              </a:path>
              <a:path w="402589" h="474979">
                <a:moveTo>
                  <a:pt x="301552" y="95019"/>
                </a:moveTo>
                <a:lnTo>
                  <a:pt x="281016" y="102469"/>
                </a:lnTo>
                <a:lnTo>
                  <a:pt x="0" y="439699"/>
                </a:lnTo>
                <a:lnTo>
                  <a:pt x="8445" y="446735"/>
                </a:lnTo>
                <a:lnTo>
                  <a:pt x="301552" y="95019"/>
                </a:lnTo>
                <a:close/>
              </a:path>
              <a:path w="402589" h="474979">
                <a:moveTo>
                  <a:pt x="395748" y="38404"/>
                </a:moveTo>
                <a:lnTo>
                  <a:pt x="363042" y="38404"/>
                </a:lnTo>
                <a:lnTo>
                  <a:pt x="388391" y="59537"/>
                </a:lnTo>
                <a:lnTo>
                  <a:pt x="323269" y="137683"/>
                </a:lnTo>
                <a:lnTo>
                  <a:pt x="308457" y="225742"/>
                </a:lnTo>
                <a:lnTo>
                  <a:pt x="308815" y="236654"/>
                </a:lnTo>
                <a:lnTo>
                  <a:pt x="313177" y="246251"/>
                </a:lnTo>
                <a:lnTo>
                  <a:pt x="320818" y="253512"/>
                </a:lnTo>
                <a:lnTo>
                  <a:pt x="331012" y="257416"/>
                </a:lnTo>
                <a:lnTo>
                  <a:pt x="341932" y="257065"/>
                </a:lnTo>
                <a:lnTo>
                  <a:pt x="351532" y="252706"/>
                </a:lnTo>
                <a:lnTo>
                  <a:pt x="358794" y="245062"/>
                </a:lnTo>
                <a:lnTo>
                  <a:pt x="362699" y="234861"/>
                </a:lnTo>
                <a:lnTo>
                  <a:pt x="395748" y="38404"/>
                </a:lnTo>
                <a:close/>
              </a:path>
              <a:path w="402589" h="474979">
                <a:moveTo>
                  <a:pt x="363042" y="38404"/>
                </a:moveTo>
                <a:lnTo>
                  <a:pt x="354170" y="49051"/>
                </a:lnTo>
                <a:lnTo>
                  <a:pt x="376643" y="67779"/>
                </a:lnTo>
                <a:lnTo>
                  <a:pt x="332323" y="83857"/>
                </a:lnTo>
                <a:lnTo>
                  <a:pt x="323269" y="137683"/>
                </a:lnTo>
                <a:lnTo>
                  <a:pt x="388391" y="59537"/>
                </a:lnTo>
                <a:lnTo>
                  <a:pt x="363042" y="38404"/>
                </a:lnTo>
                <a:close/>
              </a:path>
              <a:path w="402589" h="474979">
                <a:moveTo>
                  <a:pt x="402209" y="0"/>
                </a:moveTo>
                <a:lnTo>
                  <a:pt x="178320" y="81216"/>
                </a:lnTo>
                <a:lnTo>
                  <a:pt x="168996" y="86899"/>
                </a:lnTo>
                <a:lnTo>
                  <a:pt x="162788" y="95421"/>
                </a:lnTo>
                <a:lnTo>
                  <a:pt x="160229" y="105648"/>
                </a:lnTo>
                <a:lnTo>
                  <a:pt x="161848" y="116446"/>
                </a:lnTo>
                <a:lnTo>
                  <a:pt x="167530" y="125770"/>
                </a:lnTo>
                <a:lnTo>
                  <a:pt x="176048" y="131978"/>
                </a:lnTo>
                <a:lnTo>
                  <a:pt x="186275" y="134537"/>
                </a:lnTo>
                <a:lnTo>
                  <a:pt x="197078" y="132918"/>
                </a:lnTo>
                <a:lnTo>
                  <a:pt x="281016" y="102469"/>
                </a:lnTo>
                <a:lnTo>
                  <a:pt x="346138" y="24320"/>
                </a:lnTo>
                <a:lnTo>
                  <a:pt x="398117" y="24320"/>
                </a:lnTo>
                <a:lnTo>
                  <a:pt x="402209" y="0"/>
                </a:lnTo>
                <a:close/>
              </a:path>
              <a:path w="402589" h="474979">
                <a:moveTo>
                  <a:pt x="346138" y="24320"/>
                </a:moveTo>
                <a:lnTo>
                  <a:pt x="281016" y="102469"/>
                </a:lnTo>
                <a:lnTo>
                  <a:pt x="301552" y="95019"/>
                </a:lnTo>
                <a:lnTo>
                  <a:pt x="337752" y="51581"/>
                </a:lnTo>
                <a:lnTo>
                  <a:pt x="340144" y="37363"/>
                </a:lnTo>
                <a:lnTo>
                  <a:pt x="349601" y="37363"/>
                </a:lnTo>
                <a:lnTo>
                  <a:pt x="354596" y="31368"/>
                </a:lnTo>
                <a:lnTo>
                  <a:pt x="346138" y="24320"/>
                </a:lnTo>
                <a:close/>
              </a:path>
              <a:path w="402589" h="474979">
                <a:moveTo>
                  <a:pt x="337752" y="51581"/>
                </a:moveTo>
                <a:lnTo>
                  <a:pt x="301552" y="95019"/>
                </a:lnTo>
                <a:lnTo>
                  <a:pt x="322065" y="87578"/>
                </a:lnTo>
                <a:lnTo>
                  <a:pt x="334133" y="73096"/>
                </a:lnTo>
                <a:lnTo>
                  <a:pt x="337752" y="51581"/>
                </a:lnTo>
                <a:close/>
              </a:path>
              <a:path w="402589" h="474979">
                <a:moveTo>
                  <a:pt x="334133" y="73096"/>
                </a:moveTo>
                <a:lnTo>
                  <a:pt x="322065" y="87578"/>
                </a:lnTo>
                <a:lnTo>
                  <a:pt x="332323" y="83857"/>
                </a:lnTo>
                <a:lnTo>
                  <a:pt x="334133" y="73096"/>
                </a:lnTo>
                <a:close/>
              </a:path>
              <a:path w="402589" h="474979">
                <a:moveTo>
                  <a:pt x="354170" y="49051"/>
                </a:moveTo>
                <a:lnTo>
                  <a:pt x="334133" y="73096"/>
                </a:lnTo>
                <a:lnTo>
                  <a:pt x="332323" y="83857"/>
                </a:lnTo>
                <a:lnTo>
                  <a:pt x="376643" y="67779"/>
                </a:lnTo>
                <a:lnTo>
                  <a:pt x="354170" y="49051"/>
                </a:lnTo>
                <a:close/>
              </a:path>
              <a:path w="402589" h="474979">
                <a:moveTo>
                  <a:pt x="345725" y="42014"/>
                </a:moveTo>
                <a:lnTo>
                  <a:pt x="337752" y="51581"/>
                </a:lnTo>
                <a:lnTo>
                  <a:pt x="334133" y="73096"/>
                </a:lnTo>
                <a:lnTo>
                  <a:pt x="354170" y="49051"/>
                </a:lnTo>
                <a:lnTo>
                  <a:pt x="345725" y="42014"/>
                </a:lnTo>
                <a:close/>
              </a:path>
              <a:path w="402589" h="474979">
                <a:moveTo>
                  <a:pt x="340144" y="37363"/>
                </a:moveTo>
                <a:lnTo>
                  <a:pt x="337752" y="51581"/>
                </a:lnTo>
                <a:lnTo>
                  <a:pt x="345725" y="42014"/>
                </a:lnTo>
                <a:lnTo>
                  <a:pt x="340144" y="37363"/>
                </a:lnTo>
                <a:close/>
              </a:path>
              <a:path w="402589" h="474979">
                <a:moveTo>
                  <a:pt x="398117" y="24320"/>
                </a:moveTo>
                <a:lnTo>
                  <a:pt x="346138" y="24320"/>
                </a:lnTo>
                <a:lnTo>
                  <a:pt x="354596" y="31368"/>
                </a:lnTo>
                <a:lnTo>
                  <a:pt x="345725" y="42014"/>
                </a:lnTo>
                <a:lnTo>
                  <a:pt x="354170" y="49051"/>
                </a:lnTo>
                <a:lnTo>
                  <a:pt x="363042" y="38404"/>
                </a:lnTo>
                <a:lnTo>
                  <a:pt x="395748" y="38404"/>
                </a:lnTo>
                <a:lnTo>
                  <a:pt x="398117" y="24320"/>
                </a:lnTo>
                <a:close/>
              </a:path>
              <a:path w="402589" h="474979">
                <a:moveTo>
                  <a:pt x="349601" y="37363"/>
                </a:moveTo>
                <a:lnTo>
                  <a:pt x="340144" y="37363"/>
                </a:lnTo>
                <a:lnTo>
                  <a:pt x="345725" y="42014"/>
                </a:lnTo>
                <a:lnTo>
                  <a:pt x="349601" y="37363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83096" y="5678423"/>
            <a:ext cx="826007" cy="752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35600" y="5693873"/>
            <a:ext cx="474980" cy="402590"/>
          </a:xfrm>
          <a:custGeom>
            <a:avLst/>
            <a:gdLst/>
            <a:ahLst/>
            <a:cxnLst/>
            <a:rect l="l" t="t" r="r" b="b"/>
            <a:pathLst>
              <a:path w="474979" h="402589">
                <a:moveTo>
                  <a:pt x="249161" y="308457"/>
                </a:moveTo>
                <a:lnTo>
                  <a:pt x="238241" y="308815"/>
                </a:lnTo>
                <a:lnTo>
                  <a:pt x="228641" y="313177"/>
                </a:lnTo>
                <a:lnTo>
                  <a:pt x="221379" y="320818"/>
                </a:lnTo>
                <a:lnTo>
                  <a:pt x="217474" y="331012"/>
                </a:lnTo>
                <a:lnTo>
                  <a:pt x="217832" y="341930"/>
                </a:lnTo>
                <a:lnTo>
                  <a:pt x="222194" y="351528"/>
                </a:lnTo>
                <a:lnTo>
                  <a:pt x="229835" y="358789"/>
                </a:lnTo>
                <a:lnTo>
                  <a:pt x="240030" y="362699"/>
                </a:lnTo>
                <a:lnTo>
                  <a:pt x="474891" y="402209"/>
                </a:lnTo>
                <a:lnTo>
                  <a:pt x="469879" y="388391"/>
                </a:lnTo>
                <a:lnTo>
                  <a:pt x="415366" y="388391"/>
                </a:lnTo>
                <a:lnTo>
                  <a:pt x="337221" y="323270"/>
                </a:lnTo>
                <a:lnTo>
                  <a:pt x="249161" y="308457"/>
                </a:lnTo>
                <a:close/>
              </a:path>
              <a:path w="474979" h="402589">
                <a:moveTo>
                  <a:pt x="337221" y="323270"/>
                </a:moveTo>
                <a:lnTo>
                  <a:pt x="415366" y="388391"/>
                </a:lnTo>
                <a:lnTo>
                  <a:pt x="422402" y="379945"/>
                </a:lnTo>
                <a:lnTo>
                  <a:pt x="418439" y="376643"/>
                </a:lnTo>
                <a:lnTo>
                  <a:pt x="407111" y="376643"/>
                </a:lnTo>
                <a:lnTo>
                  <a:pt x="402202" y="363113"/>
                </a:lnTo>
                <a:lnTo>
                  <a:pt x="358734" y="326889"/>
                </a:lnTo>
                <a:lnTo>
                  <a:pt x="337221" y="323270"/>
                </a:lnTo>
                <a:close/>
              </a:path>
              <a:path w="474979" h="402589">
                <a:moveTo>
                  <a:pt x="418802" y="362614"/>
                </a:moveTo>
                <a:lnTo>
                  <a:pt x="411753" y="371072"/>
                </a:lnTo>
                <a:lnTo>
                  <a:pt x="422402" y="379945"/>
                </a:lnTo>
                <a:lnTo>
                  <a:pt x="415366" y="388391"/>
                </a:lnTo>
                <a:lnTo>
                  <a:pt x="469879" y="388391"/>
                </a:lnTo>
                <a:lnTo>
                  <a:pt x="463748" y="371487"/>
                </a:lnTo>
                <a:lnTo>
                  <a:pt x="429450" y="371487"/>
                </a:lnTo>
                <a:lnTo>
                  <a:pt x="418802" y="362614"/>
                </a:lnTo>
                <a:close/>
              </a:path>
              <a:path w="474979" h="402589">
                <a:moveTo>
                  <a:pt x="402202" y="363113"/>
                </a:moveTo>
                <a:lnTo>
                  <a:pt x="407111" y="376643"/>
                </a:lnTo>
                <a:lnTo>
                  <a:pt x="411753" y="371072"/>
                </a:lnTo>
                <a:lnTo>
                  <a:pt x="402202" y="363113"/>
                </a:lnTo>
                <a:close/>
              </a:path>
              <a:path w="474979" h="402589">
                <a:moveTo>
                  <a:pt x="411753" y="371072"/>
                </a:moveTo>
                <a:lnTo>
                  <a:pt x="407111" y="376643"/>
                </a:lnTo>
                <a:lnTo>
                  <a:pt x="418439" y="376643"/>
                </a:lnTo>
                <a:lnTo>
                  <a:pt x="411753" y="371072"/>
                </a:lnTo>
                <a:close/>
              </a:path>
              <a:path w="474979" h="402589">
                <a:moveTo>
                  <a:pt x="372420" y="281013"/>
                </a:moveTo>
                <a:lnTo>
                  <a:pt x="391033" y="332322"/>
                </a:lnTo>
                <a:lnTo>
                  <a:pt x="437527" y="340144"/>
                </a:lnTo>
                <a:lnTo>
                  <a:pt x="418802" y="362614"/>
                </a:lnTo>
                <a:lnTo>
                  <a:pt x="429450" y="371487"/>
                </a:lnTo>
                <a:lnTo>
                  <a:pt x="450570" y="346138"/>
                </a:lnTo>
                <a:lnTo>
                  <a:pt x="372420" y="281013"/>
                </a:lnTo>
                <a:close/>
              </a:path>
              <a:path w="474979" h="402589">
                <a:moveTo>
                  <a:pt x="369255" y="160229"/>
                </a:moveTo>
                <a:lnTo>
                  <a:pt x="358457" y="161848"/>
                </a:lnTo>
                <a:lnTo>
                  <a:pt x="349127" y="167524"/>
                </a:lnTo>
                <a:lnTo>
                  <a:pt x="342919" y="176044"/>
                </a:lnTo>
                <a:lnTo>
                  <a:pt x="340358" y="186273"/>
                </a:lnTo>
                <a:lnTo>
                  <a:pt x="341972" y="197078"/>
                </a:lnTo>
                <a:lnTo>
                  <a:pt x="372420" y="281013"/>
                </a:lnTo>
                <a:lnTo>
                  <a:pt x="450570" y="346138"/>
                </a:lnTo>
                <a:lnTo>
                  <a:pt x="429450" y="371487"/>
                </a:lnTo>
                <a:lnTo>
                  <a:pt x="463748" y="371487"/>
                </a:lnTo>
                <a:lnTo>
                  <a:pt x="393687" y="178320"/>
                </a:lnTo>
                <a:lnTo>
                  <a:pt x="388004" y="168996"/>
                </a:lnTo>
                <a:lnTo>
                  <a:pt x="379482" y="162788"/>
                </a:lnTo>
                <a:lnTo>
                  <a:pt x="369255" y="160229"/>
                </a:lnTo>
                <a:close/>
              </a:path>
              <a:path w="474979" h="402589">
                <a:moveTo>
                  <a:pt x="394751" y="342572"/>
                </a:moveTo>
                <a:lnTo>
                  <a:pt x="402202" y="363113"/>
                </a:lnTo>
                <a:lnTo>
                  <a:pt x="411753" y="371072"/>
                </a:lnTo>
                <a:lnTo>
                  <a:pt x="418802" y="362614"/>
                </a:lnTo>
                <a:lnTo>
                  <a:pt x="394751" y="342572"/>
                </a:lnTo>
                <a:close/>
              </a:path>
              <a:path w="474979" h="402589">
                <a:moveTo>
                  <a:pt x="358734" y="326889"/>
                </a:moveTo>
                <a:lnTo>
                  <a:pt x="402202" y="363113"/>
                </a:lnTo>
                <a:lnTo>
                  <a:pt x="394751" y="342572"/>
                </a:lnTo>
                <a:lnTo>
                  <a:pt x="380280" y="330514"/>
                </a:lnTo>
                <a:lnTo>
                  <a:pt x="358734" y="326889"/>
                </a:lnTo>
                <a:close/>
              </a:path>
              <a:path w="474979" h="402589">
                <a:moveTo>
                  <a:pt x="391033" y="332322"/>
                </a:moveTo>
                <a:lnTo>
                  <a:pt x="394751" y="342572"/>
                </a:lnTo>
                <a:lnTo>
                  <a:pt x="418802" y="362614"/>
                </a:lnTo>
                <a:lnTo>
                  <a:pt x="437527" y="340144"/>
                </a:lnTo>
                <a:lnTo>
                  <a:pt x="391033" y="332322"/>
                </a:lnTo>
                <a:close/>
              </a:path>
              <a:path w="474979" h="402589">
                <a:moveTo>
                  <a:pt x="380280" y="330514"/>
                </a:moveTo>
                <a:lnTo>
                  <a:pt x="394751" y="342572"/>
                </a:lnTo>
                <a:lnTo>
                  <a:pt x="391033" y="332322"/>
                </a:lnTo>
                <a:lnTo>
                  <a:pt x="380280" y="330514"/>
                </a:lnTo>
                <a:close/>
              </a:path>
              <a:path w="474979" h="402589">
                <a:moveTo>
                  <a:pt x="35204" y="0"/>
                </a:moveTo>
                <a:lnTo>
                  <a:pt x="14071" y="25349"/>
                </a:lnTo>
                <a:lnTo>
                  <a:pt x="380280" y="330514"/>
                </a:lnTo>
                <a:lnTo>
                  <a:pt x="391033" y="332322"/>
                </a:lnTo>
                <a:lnTo>
                  <a:pt x="372420" y="281013"/>
                </a:lnTo>
                <a:lnTo>
                  <a:pt x="35204" y="0"/>
                </a:lnTo>
                <a:close/>
              </a:path>
              <a:path w="474979" h="402589">
                <a:moveTo>
                  <a:pt x="7035" y="33807"/>
                </a:moveTo>
                <a:lnTo>
                  <a:pt x="0" y="42252"/>
                </a:lnTo>
                <a:lnTo>
                  <a:pt x="337221" y="323270"/>
                </a:lnTo>
                <a:lnTo>
                  <a:pt x="358734" y="326889"/>
                </a:lnTo>
                <a:lnTo>
                  <a:pt x="7035" y="3380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6927" y="548640"/>
            <a:ext cx="5791200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5794" y="1387347"/>
            <a:ext cx="6976109" cy="121412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68605" marR="5080" indent="-255904">
              <a:lnSpc>
                <a:spcPct val="80000"/>
              </a:lnSpc>
              <a:spcBef>
                <a:spcPts val="625"/>
              </a:spcBef>
            </a:pPr>
            <a:r>
              <a:rPr dirty="0" sz="15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200" spc="-5">
                <a:latin typeface="Lucida Sans Unicode"/>
                <a:cs typeface="Lucida Sans Unicode"/>
              </a:rPr>
              <a:t>Elastična tražnja </a:t>
            </a:r>
            <a:r>
              <a:rPr dirty="0" sz="2200">
                <a:latin typeface="Lucida Sans Unicode"/>
                <a:cs typeface="Lucida Sans Unicode"/>
              </a:rPr>
              <a:t>– </a:t>
            </a:r>
            <a:r>
              <a:rPr dirty="0" sz="2200" spc="-5">
                <a:latin typeface="Lucida Sans Unicode"/>
                <a:cs typeface="Lucida Sans Unicode"/>
              </a:rPr>
              <a:t>smanjenje cijena uzrokuje</a:t>
            </a:r>
            <a:r>
              <a:rPr dirty="0" sz="2200" spc="-250">
                <a:latin typeface="Lucida Sans Unicode"/>
                <a:cs typeface="Lucida Sans Unicode"/>
              </a:rPr>
              <a:t> </a:t>
            </a:r>
            <a:r>
              <a:rPr dirty="0" sz="2200" spc="-5">
                <a:latin typeface="Lucida Sans Unicode"/>
                <a:cs typeface="Lucida Sans Unicode"/>
              </a:rPr>
              <a:t>rast  TR</a:t>
            </a:r>
            <a:endParaRPr sz="2200">
              <a:latin typeface="Lucida Sans Unicode"/>
              <a:cs typeface="Lucida Sans Unicode"/>
            </a:endParaRPr>
          </a:p>
          <a:p>
            <a:pPr marL="267970" marR="243204" indent="-255904">
              <a:lnSpc>
                <a:spcPct val="80000"/>
              </a:lnSpc>
              <a:spcBef>
                <a:spcPts val="385"/>
              </a:spcBef>
            </a:pPr>
            <a:r>
              <a:rPr dirty="0" sz="15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200" spc="-5">
                <a:latin typeface="Lucida Sans Unicode"/>
                <a:cs typeface="Lucida Sans Unicode"/>
              </a:rPr>
              <a:t>Neelastična tražnja </a:t>
            </a:r>
            <a:r>
              <a:rPr dirty="0" sz="2200">
                <a:latin typeface="Lucida Sans Unicode"/>
                <a:cs typeface="Lucida Sans Unicode"/>
              </a:rPr>
              <a:t>– </a:t>
            </a:r>
            <a:r>
              <a:rPr dirty="0" sz="2200" spc="-5">
                <a:latin typeface="Lucida Sans Unicode"/>
                <a:cs typeface="Lucida Sans Unicode"/>
              </a:rPr>
              <a:t>smanjenje cijena</a:t>
            </a:r>
            <a:r>
              <a:rPr dirty="0" sz="2200" spc="-270">
                <a:latin typeface="Lucida Sans Unicode"/>
                <a:cs typeface="Lucida Sans Unicode"/>
              </a:rPr>
              <a:t> </a:t>
            </a:r>
            <a:r>
              <a:rPr dirty="0" sz="2200" spc="-5">
                <a:latin typeface="Lucida Sans Unicode"/>
                <a:cs typeface="Lucida Sans Unicode"/>
              </a:rPr>
              <a:t>uzrokuje  pad</a:t>
            </a:r>
            <a:r>
              <a:rPr dirty="0" sz="2200">
                <a:latin typeface="Lucida Sans Unicode"/>
                <a:cs typeface="Lucida Sans Unicode"/>
              </a:rPr>
              <a:t> </a:t>
            </a:r>
            <a:r>
              <a:rPr dirty="0" sz="2200" spc="-5">
                <a:latin typeface="Lucida Sans Unicode"/>
                <a:cs typeface="Lucida Sans Unicode"/>
              </a:rPr>
              <a:t>TR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2590800"/>
            <a:ext cx="7236333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6927" y="548640"/>
            <a:ext cx="5791200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2743200"/>
            <a:ext cx="7675880" cy="3943985"/>
          </a:xfrm>
          <a:custGeom>
            <a:avLst/>
            <a:gdLst/>
            <a:ahLst/>
            <a:cxnLst/>
            <a:rect l="l" t="t" r="r" b="b"/>
            <a:pathLst>
              <a:path w="7675880" h="3943984">
                <a:moveTo>
                  <a:pt x="0" y="3943832"/>
                </a:moveTo>
                <a:lnTo>
                  <a:pt x="7675727" y="3943832"/>
                </a:lnTo>
                <a:lnTo>
                  <a:pt x="7675727" y="0"/>
                </a:lnTo>
                <a:lnTo>
                  <a:pt x="0" y="0"/>
                </a:lnTo>
                <a:lnTo>
                  <a:pt x="0" y="3943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10559" y="3068038"/>
            <a:ext cx="0" cy="3275965"/>
          </a:xfrm>
          <a:custGeom>
            <a:avLst/>
            <a:gdLst/>
            <a:ahLst/>
            <a:cxnLst/>
            <a:rect l="l" t="t" r="r" b="b"/>
            <a:pathLst>
              <a:path w="0" h="3275965">
                <a:moveTo>
                  <a:pt x="0" y="0"/>
                </a:moveTo>
                <a:lnTo>
                  <a:pt x="0" y="3275937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51712" y="2984719"/>
            <a:ext cx="118110" cy="91440"/>
          </a:xfrm>
          <a:custGeom>
            <a:avLst/>
            <a:gdLst/>
            <a:ahLst/>
            <a:cxnLst/>
            <a:rect l="l" t="t" r="r" b="b"/>
            <a:pathLst>
              <a:path w="118110" h="91439">
                <a:moveTo>
                  <a:pt x="58851" y="0"/>
                </a:moveTo>
                <a:lnTo>
                  <a:pt x="0" y="90893"/>
                </a:lnTo>
                <a:lnTo>
                  <a:pt x="117690" y="90893"/>
                </a:lnTo>
                <a:lnTo>
                  <a:pt x="58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18666" y="6294575"/>
            <a:ext cx="6842759" cy="0"/>
          </a:xfrm>
          <a:custGeom>
            <a:avLst/>
            <a:gdLst/>
            <a:ahLst/>
            <a:cxnLst/>
            <a:rect l="l" t="t" r="r" b="b"/>
            <a:pathLst>
              <a:path w="6842759" h="0">
                <a:moveTo>
                  <a:pt x="0" y="0"/>
                </a:moveTo>
                <a:lnTo>
                  <a:pt x="68423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46285" y="6264276"/>
            <a:ext cx="177165" cy="60960"/>
          </a:xfrm>
          <a:custGeom>
            <a:avLst/>
            <a:gdLst/>
            <a:ahLst/>
            <a:cxnLst/>
            <a:rect l="l" t="t" r="r" b="b"/>
            <a:pathLst>
              <a:path w="177165" h="60960">
                <a:moveTo>
                  <a:pt x="0" y="0"/>
                </a:moveTo>
                <a:lnTo>
                  <a:pt x="0" y="60591"/>
                </a:lnTo>
                <a:lnTo>
                  <a:pt x="176542" y="3030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14612" y="5899367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5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14612" y="550416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5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14612" y="510895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5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14612" y="4713746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5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14612" y="431853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5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612" y="3923332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8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14612" y="35281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8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78131" y="629457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67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45768" y="6245174"/>
            <a:ext cx="0" cy="103505"/>
          </a:xfrm>
          <a:custGeom>
            <a:avLst/>
            <a:gdLst/>
            <a:ahLst/>
            <a:cxnLst/>
            <a:rect l="l" t="t" r="r" b="b"/>
            <a:pathLst>
              <a:path w="0" h="103504">
                <a:moveTo>
                  <a:pt x="0" y="0"/>
                </a:moveTo>
                <a:lnTo>
                  <a:pt x="0" y="102918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13340" y="6245174"/>
            <a:ext cx="0" cy="99060"/>
          </a:xfrm>
          <a:custGeom>
            <a:avLst/>
            <a:gdLst/>
            <a:ahLst/>
            <a:cxnLst/>
            <a:rect l="l" t="t" r="r" b="b"/>
            <a:pathLst>
              <a:path w="0" h="99060">
                <a:moveTo>
                  <a:pt x="0" y="0"/>
                </a:moveTo>
                <a:lnTo>
                  <a:pt x="0" y="98801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80913" y="6245174"/>
            <a:ext cx="0" cy="103505"/>
          </a:xfrm>
          <a:custGeom>
            <a:avLst/>
            <a:gdLst/>
            <a:ahLst/>
            <a:cxnLst/>
            <a:rect l="l" t="t" r="r" b="b"/>
            <a:pathLst>
              <a:path w="0" h="103504">
                <a:moveTo>
                  <a:pt x="0" y="0"/>
                </a:moveTo>
                <a:lnTo>
                  <a:pt x="0" y="102918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48485" y="6245174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4685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16058" y="6245174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4685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83630" y="6245174"/>
            <a:ext cx="0" cy="86995"/>
          </a:xfrm>
          <a:custGeom>
            <a:avLst/>
            <a:gdLst/>
            <a:ahLst/>
            <a:cxnLst/>
            <a:rect l="l" t="t" r="r" b="b"/>
            <a:pathLst>
              <a:path w="0" h="86995">
                <a:moveTo>
                  <a:pt x="0" y="0"/>
                </a:moveTo>
                <a:lnTo>
                  <a:pt x="0" y="86451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10562" y="3923334"/>
            <a:ext cx="1535430" cy="2371725"/>
          </a:xfrm>
          <a:custGeom>
            <a:avLst/>
            <a:gdLst/>
            <a:ahLst/>
            <a:cxnLst/>
            <a:rect l="l" t="t" r="r" b="b"/>
            <a:pathLst>
              <a:path w="1535429" h="2371725">
                <a:moveTo>
                  <a:pt x="0" y="2371242"/>
                </a:moveTo>
                <a:lnTo>
                  <a:pt x="1535150" y="2371242"/>
                </a:lnTo>
                <a:lnTo>
                  <a:pt x="1535150" y="0"/>
                </a:lnTo>
                <a:lnTo>
                  <a:pt x="0" y="0"/>
                </a:lnTo>
                <a:lnTo>
                  <a:pt x="0" y="237124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480159" y="6313160"/>
            <a:ext cx="15367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2927" y="6313160"/>
            <a:ext cx="15367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6551" y="6313160"/>
            <a:ext cx="28130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4140" y="6313160"/>
            <a:ext cx="28130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21729" y="6313160"/>
            <a:ext cx="28130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89319" y="6313160"/>
            <a:ext cx="28130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16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45960" y="5399290"/>
            <a:ext cx="153670" cy="5791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00" spc="505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5960" y="5004075"/>
            <a:ext cx="15367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45960" y="4608860"/>
            <a:ext cx="15367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45764" y="4318546"/>
            <a:ext cx="767715" cy="1976120"/>
          </a:xfrm>
          <a:custGeom>
            <a:avLst/>
            <a:gdLst/>
            <a:ahLst/>
            <a:cxnLst/>
            <a:rect l="l" t="t" r="r" b="b"/>
            <a:pathLst>
              <a:path w="767714" h="1976120">
                <a:moveTo>
                  <a:pt x="0" y="1976031"/>
                </a:moveTo>
                <a:lnTo>
                  <a:pt x="767575" y="1976031"/>
                </a:lnTo>
                <a:lnTo>
                  <a:pt x="767575" y="0"/>
                </a:lnTo>
                <a:lnTo>
                  <a:pt x="0" y="0"/>
                </a:lnTo>
                <a:lnTo>
                  <a:pt x="0" y="1976031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10559" y="3923332"/>
            <a:ext cx="1535430" cy="4445"/>
          </a:xfrm>
          <a:custGeom>
            <a:avLst/>
            <a:gdLst/>
            <a:ahLst/>
            <a:cxnLst/>
            <a:rect l="l" t="t" r="r" b="b"/>
            <a:pathLst>
              <a:path w="1535429" h="4445">
                <a:moveTo>
                  <a:pt x="0" y="4171"/>
                </a:moveTo>
                <a:lnTo>
                  <a:pt x="1535208" y="0"/>
                </a:lnTo>
              </a:path>
            </a:pathLst>
          </a:custGeom>
          <a:ln w="1317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10559" y="4318539"/>
            <a:ext cx="2303145" cy="0"/>
          </a:xfrm>
          <a:custGeom>
            <a:avLst/>
            <a:gdLst/>
            <a:ahLst/>
            <a:cxnLst/>
            <a:rect l="l" t="t" r="r" b="b"/>
            <a:pathLst>
              <a:path w="2303145" h="0">
                <a:moveTo>
                  <a:pt x="0" y="0"/>
                </a:moveTo>
                <a:lnTo>
                  <a:pt x="2302781" y="0"/>
                </a:lnTo>
              </a:path>
            </a:pathLst>
          </a:custGeom>
          <a:ln w="1317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13340" y="4322711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10">
                <a:moveTo>
                  <a:pt x="0" y="0"/>
                </a:moveTo>
                <a:lnTo>
                  <a:pt x="0" y="1971863"/>
                </a:lnTo>
              </a:path>
            </a:pathLst>
          </a:custGeom>
          <a:ln w="2558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45768" y="3925418"/>
            <a:ext cx="0" cy="2369185"/>
          </a:xfrm>
          <a:custGeom>
            <a:avLst/>
            <a:gdLst/>
            <a:ahLst/>
            <a:cxnLst/>
            <a:rect l="l" t="t" r="r" b="b"/>
            <a:pathLst>
              <a:path w="0" h="2369185">
                <a:moveTo>
                  <a:pt x="0" y="0"/>
                </a:moveTo>
                <a:lnTo>
                  <a:pt x="0" y="2369156"/>
                </a:lnTo>
              </a:path>
            </a:pathLst>
          </a:custGeom>
          <a:ln w="2558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71763" y="3884398"/>
            <a:ext cx="147795" cy="77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39336" y="4279605"/>
            <a:ext cx="147795" cy="77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14612" y="3132918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 h="0">
                <a:moveTo>
                  <a:pt x="0" y="0"/>
                </a:moveTo>
                <a:lnTo>
                  <a:pt x="1918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951203" y="6245174"/>
            <a:ext cx="0" cy="99060"/>
          </a:xfrm>
          <a:custGeom>
            <a:avLst/>
            <a:gdLst/>
            <a:ahLst/>
            <a:cxnLst/>
            <a:rect l="l" t="t" r="r" b="b"/>
            <a:pathLst>
              <a:path w="0" h="99060">
                <a:moveTo>
                  <a:pt x="0" y="0"/>
                </a:moveTo>
                <a:lnTo>
                  <a:pt x="0" y="98801"/>
                </a:lnTo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810559" y="3132918"/>
            <a:ext cx="6129020" cy="3161665"/>
          </a:xfrm>
          <a:custGeom>
            <a:avLst/>
            <a:gdLst/>
            <a:ahLst/>
            <a:cxnLst/>
            <a:rect l="l" t="t" r="r" b="b"/>
            <a:pathLst>
              <a:path w="6129020" h="3161665">
                <a:moveTo>
                  <a:pt x="0" y="0"/>
                </a:moveTo>
                <a:lnTo>
                  <a:pt x="6128490" y="3161656"/>
                </a:lnTo>
              </a:path>
            </a:pathLst>
          </a:custGeom>
          <a:ln w="284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414942" y="3703146"/>
            <a:ext cx="21018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730" b="1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23981" y="4147763"/>
            <a:ext cx="19621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675" b="1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02320" y="6298286"/>
            <a:ext cx="316865" cy="3714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254"/>
              </a:spcBef>
            </a:pPr>
            <a:r>
              <a:rPr dirty="0" sz="1000" spc="505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000" spc="780" b="1">
                <a:latin typeface="Times New Roman"/>
                <a:cs typeface="Times New Roman"/>
              </a:rPr>
              <a:t>Q</a:t>
            </a:r>
            <a:r>
              <a:rPr dirty="0" sz="500" spc="365" b="1">
                <a:latin typeface="Times New Roman"/>
                <a:cs typeface="Times New Roman"/>
              </a:rPr>
              <a:t>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05558" y="6298339"/>
            <a:ext cx="309880" cy="3714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254"/>
              </a:spcBef>
            </a:pPr>
            <a:r>
              <a:rPr dirty="0" sz="1000" spc="505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000" spc="780" b="1">
                <a:latin typeface="Times New Roman"/>
                <a:cs typeface="Times New Roman"/>
              </a:rPr>
              <a:t>Q</a:t>
            </a:r>
            <a:r>
              <a:rPr dirty="0" sz="500" spc="335" b="1">
                <a:latin typeface="Times New Roman"/>
                <a:cs typeface="Times New Roman"/>
              </a:rPr>
              <a:t>B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37926" y="6313160"/>
            <a:ext cx="15367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05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88407" y="6486000"/>
            <a:ext cx="132588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434">
                <a:latin typeface="Times New Roman"/>
                <a:cs typeface="Times New Roman"/>
              </a:rPr>
              <a:t>Količina</a:t>
            </a:r>
            <a:r>
              <a:rPr dirty="0" sz="1000" spc="175">
                <a:latin typeface="Times New Roman"/>
                <a:cs typeface="Times New Roman"/>
              </a:rPr>
              <a:t> </a:t>
            </a:r>
            <a:r>
              <a:rPr dirty="0" sz="1000" spc="465">
                <a:latin typeface="Times New Roman"/>
                <a:cs typeface="Times New Roman"/>
              </a:rPr>
              <a:t>(Q)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39846" y="2749373"/>
            <a:ext cx="928369" cy="8578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520">
                <a:latin typeface="Times New Roman"/>
                <a:cs typeface="Times New Roman"/>
              </a:rPr>
              <a:t>Cena</a:t>
            </a:r>
            <a:r>
              <a:rPr dirty="0" sz="1000" spc="175">
                <a:latin typeface="Times New Roman"/>
                <a:cs typeface="Times New Roman"/>
              </a:rPr>
              <a:t> </a:t>
            </a:r>
            <a:r>
              <a:rPr dirty="0" sz="1000" spc="409">
                <a:latin typeface="Times New Roman"/>
                <a:cs typeface="Times New Roman"/>
              </a:rPr>
              <a:t>(P)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dirty="0" sz="1000" spc="505">
                <a:latin typeface="Times New Roman"/>
                <a:cs typeface="Times New Roman"/>
              </a:rPr>
              <a:t>16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650"/>
              </a:spcBef>
            </a:pPr>
            <a:r>
              <a:rPr dirty="0" sz="1000" spc="505">
                <a:latin typeface="Times New Roman"/>
                <a:cs typeface="Times New Roman"/>
              </a:rPr>
              <a:t>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02106" y="3818430"/>
            <a:ext cx="66167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2430" algn="l"/>
              </a:tabLst>
            </a:pPr>
            <a:r>
              <a:rPr dirty="0" sz="1000" spc="610" b="1">
                <a:latin typeface="Times New Roman"/>
                <a:cs typeface="Times New Roman"/>
              </a:rPr>
              <a:t>P</a:t>
            </a:r>
            <a:r>
              <a:rPr dirty="0" sz="500" spc="365" b="1">
                <a:latin typeface="Times New Roman"/>
                <a:cs typeface="Times New Roman"/>
              </a:rPr>
              <a:t>A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1000" spc="505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5417" y="4213621"/>
            <a:ext cx="65786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88620" algn="l"/>
              </a:tabLst>
            </a:pPr>
            <a:r>
              <a:rPr dirty="0" sz="1000" spc="615" b="1">
                <a:latin typeface="Times New Roman"/>
                <a:cs typeface="Times New Roman"/>
              </a:rPr>
              <a:t>P</a:t>
            </a:r>
            <a:r>
              <a:rPr dirty="0" sz="500" spc="335" b="1">
                <a:latin typeface="Times New Roman"/>
                <a:cs typeface="Times New Roman"/>
              </a:rPr>
              <a:t>B</a:t>
            </a:r>
            <a:r>
              <a:rPr dirty="0" sz="500" spc="335" b="1">
                <a:latin typeface="Times New Roman"/>
                <a:cs typeface="Times New Roman"/>
              </a:rPr>
              <a:t>	</a:t>
            </a:r>
            <a:r>
              <a:rPr dirty="0" sz="1000" spc="505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645794" y="1214628"/>
            <a:ext cx="72326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3375" algn="l"/>
                <a:tab pos="3441700" algn="l"/>
              </a:tabLst>
            </a:pPr>
            <a:r>
              <a:rPr dirty="0" sz="1100">
                <a:solidFill>
                  <a:srgbClr val="2DA2BF"/>
                </a:solidFill>
                <a:latin typeface="Wingdings 3"/>
                <a:cs typeface="Wingdings 3"/>
              </a:rPr>
              <a:t>}	</a:t>
            </a:r>
            <a:r>
              <a:rPr dirty="0" sz="2000" spc="-5"/>
              <a:t>Tačka A: TR=12*4</a:t>
            </a:r>
            <a:r>
              <a:rPr dirty="0" sz="2000" spc="25"/>
              <a:t> </a:t>
            </a:r>
            <a:r>
              <a:rPr dirty="0" sz="2000"/>
              <a:t>=</a:t>
            </a:r>
            <a:r>
              <a:rPr dirty="0" sz="2000" spc="5"/>
              <a:t> </a:t>
            </a:r>
            <a:r>
              <a:rPr dirty="0" sz="2000" spc="-5"/>
              <a:t>48	nj </a:t>
            </a:r>
            <a:r>
              <a:rPr dirty="0" sz="2000"/>
              <a:t>– </a:t>
            </a:r>
            <a:r>
              <a:rPr dirty="0" sz="2000" spc="-5"/>
              <a:t>žuti pravougaonik</a:t>
            </a:r>
            <a:r>
              <a:rPr dirty="0" sz="2000" spc="-30"/>
              <a:t> </a:t>
            </a:r>
            <a:r>
              <a:rPr dirty="0" sz="2000"/>
              <a:t>OQ</a:t>
            </a:r>
            <a:r>
              <a:rPr dirty="0" baseline="-17094" sz="1950"/>
              <a:t>A</a:t>
            </a:r>
            <a:r>
              <a:rPr dirty="0" sz="2000"/>
              <a:t>AP</a:t>
            </a:r>
            <a:r>
              <a:rPr dirty="0" baseline="-17094" sz="1950"/>
              <a:t>A</a:t>
            </a:r>
            <a:endParaRPr baseline="-17094" sz="1950">
              <a:latin typeface="Wingdings 3"/>
              <a:cs typeface="Wingdings 3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5794" y="1519428"/>
            <a:ext cx="6599555" cy="9398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952875" algn="l"/>
              </a:tabLst>
            </a:pPr>
            <a:r>
              <a:rPr dirty="0" sz="14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000" spc="-5">
                <a:latin typeface="Lucida Sans Unicode"/>
                <a:cs typeface="Lucida Sans Unicode"/>
              </a:rPr>
              <a:t>Tačka </a:t>
            </a:r>
            <a:r>
              <a:rPr dirty="0" sz="2000">
                <a:latin typeface="Lucida Sans Unicode"/>
                <a:cs typeface="Lucida Sans Unicode"/>
              </a:rPr>
              <a:t>B: </a:t>
            </a:r>
            <a:r>
              <a:rPr dirty="0" sz="2000" spc="-5">
                <a:latin typeface="Lucida Sans Unicode"/>
                <a:cs typeface="Lucida Sans Unicode"/>
              </a:rPr>
              <a:t>TR=10*6 </a:t>
            </a:r>
            <a:r>
              <a:rPr dirty="0" sz="2000">
                <a:latin typeface="Lucida Sans Unicode"/>
                <a:cs typeface="Lucida Sans Unicode"/>
              </a:rPr>
              <a:t>= </a:t>
            </a:r>
            <a:r>
              <a:rPr dirty="0" sz="2000" spc="-5">
                <a:latin typeface="Lucida Sans Unicode"/>
                <a:cs typeface="Lucida Sans Unicode"/>
              </a:rPr>
              <a:t>60</a:t>
            </a:r>
            <a:r>
              <a:rPr dirty="0" sz="2000" spc="540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nj</a:t>
            </a:r>
            <a:r>
              <a:rPr dirty="0" sz="2000" spc="5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–	</a:t>
            </a:r>
            <a:r>
              <a:rPr dirty="0" sz="2000" spc="-5">
                <a:latin typeface="Lucida Sans Unicode"/>
                <a:cs typeface="Lucida Sans Unicode"/>
              </a:rPr>
              <a:t>pravougaonik</a:t>
            </a:r>
            <a:r>
              <a:rPr dirty="0" sz="2000" spc="-45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OQ</a:t>
            </a:r>
            <a:r>
              <a:rPr dirty="0" baseline="-17094" sz="1950" spc="-7">
                <a:latin typeface="Lucida Sans Unicode"/>
                <a:cs typeface="Lucida Sans Unicode"/>
              </a:rPr>
              <a:t>B</a:t>
            </a:r>
            <a:r>
              <a:rPr dirty="0" sz="2000" spc="-5">
                <a:latin typeface="Lucida Sans Unicode"/>
                <a:cs typeface="Lucida Sans Unicode"/>
              </a:rPr>
              <a:t>BP</a:t>
            </a:r>
            <a:r>
              <a:rPr dirty="0" baseline="-17094" sz="1950" spc="-7">
                <a:latin typeface="Lucida Sans Unicode"/>
                <a:cs typeface="Lucida Sans Unicode"/>
              </a:rPr>
              <a:t>B</a:t>
            </a:r>
            <a:endParaRPr baseline="-17094" sz="1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4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000" spc="-5">
                <a:latin typeface="Lucida Sans Unicode"/>
                <a:cs typeface="Lucida Sans Unicode"/>
              </a:rPr>
              <a:t>Smanjenje cijena dovodi </a:t>
            </a:r>
            <a:r>
              <a:rPr dirty="0" sz="2000">
                <a:latin typeface="Lucida Sans Unicode"/>
                <a:cs typeface="Lucida Sans Unicode"/>
              </a:rPr>
              <a:t>do </a:t>
            </a:r>
            <a:r>
              <a:rPr dirty="0" sz="2000" spc="-5">
                <a:latin typeface="Lucida Sans Unicode"/>
                <a:cs typeface="Lucida Sans Unicode"/>
              </a:rPr>
              <a:t>rasta TR</a:t>
            </a:r>
            <a:r>
              <a:rPr dirty="0" sz="2000" spc="-125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(E&lt;G)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88539" y="3960338"/>
            <a:ext cx="354965" cy="2946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750" spc="25">
                <a:latin typeface="Lucida Sans Unicode"/>
                <a:cs typeface="Lucida Sans Unicode"/>
              </a:rPr>
              <a:t>E</a:t>
            </a:r>
            <a:r>
              <a:rPr dirty="0" sz="1750" spc="-60">
                <a:latin typeface="Lucida Sans Unicode"/>
                <a:cs typeface="Lucida Sans Unicode"/>
              </a:rPr>
              <a:t> </a:t>
            </a:r>
            <a:r>
              <a:rPr dirty="0" sz="1750" spc="25">
                <a:latin typeface="Lucida Sans Unicode"/>
                <a:cs typeface="Lucida Sans Unicode"/>
              </a:rPr>
              <a:t>-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84016" y="4798540"/>
            <a:ext cx="445770" cy="2946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750" spc="35">
                <a:latin typeface="Lucida Sans Unicode"/>
                <a:cs typeface="Lucida Sans Unicode"/>
              </a:rPr>
              <a:t>G</a:t>
            </a:r>
            <a:r>
              <a:rPr dirty="0" sz="1750" spc="-60">
                <a:latin typeface="Lucida Sans Unicode"/>
                <a:cs typeface="Lucida Sans Unicode"/>
              </a:rPr>
              <a:t> </a:t>
            </a:r>
            <a:r>
              <a:rPr dirty="0" sz="1750" spc="35">
                <a:latin typeface="Lucida Sans Unicode"/>
                <a:cs typeface="Lucida Sans Unicode"/>
              </a:rPr>
              <a:t>+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6927" y="548640"/>
            <a:ext cx="6184392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5794" y="1438147"/>
            <a:ext cx="62153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400" spc="-5"/>
              <a:t>Smanjenje cijena uzrokuje </a:t>
            </a:r>
            <a:r>
              <a:rPr dirty="0" sz="2400"/>
              <a:t>pad </a:t>
            </a:r>
            <a:r>
              <a:rPr dirty="0" sz="2400" spc="-5"/>
              <a:t>TR</a:t>
            </a:r>
            <a:r>
              <a:rPr dirty="0" sz="2400" spc="-450"/>
              <a:t> </a:t>
            </a:r>
            <a:r>
              <a:rPr dirty="0" sz="2400" spc="-5"/>
              <a:t>(E&gt;G)</a:t>
            </a:r>
            <a:endParaRPr sz="2400">
              <a:latin typeface="Wingdings 3"/>
              <a:cs typeface="Wingdings 3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1905000"/>
            <a:ext cx="5486400" cy="4572000"/>
          </a:xfrm>
          <a:custGeom>
            <a:avLst/>
            <a:gdLst/>
            <a:ahLst/>
            <a:cxnLst/>
            <a:rect l="l" t="t" r="r" b="b"/>
            <a:pathLst>
              <a:path w="5486400" h="4572000">
                <a:moveTo>
                  <a:pt x="0" y="4572000"/>
                </a:moveTo>
                <a:lnTo>
                  <a:pt x="5486400" y="4572000"/>
                </a:lnTo>
                <a:lnTo>
                  <a:pt x="54864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13932" y="2315117"/>
            <a:ext cx="0" cy="3684904"/>
          </a:xfrm>
          <a:custGeom>
            <a:avLst/>
            <a:gdLst/>
            <a:ahLst/>
            <a:cxnLst/>
            <a:rect l="l" t="t" r="r" b="b"/>
            <a:pathLst>
              <a:path w="0" h="3684904">
                <a:moveTo>
                  <a:pt x="0" y="0"/>
                </a:moveTo>
                <a:lnTo>
                  <a:pt x="0" y="36844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79712" y="222107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80" h="102869">
                <a:moveTo>
                  <a:pt x="34213" y="0"/>
                </a:moveTo>
                <a:lnTo>
                  <a:pt x="0" y="102590"/>
                </a:lnTo>
                <a:lnTo>
                  <a:pt x="68440" y="102590"/>
                </a:lnTo>
                <a:lnTo>
                  <a:pt x="342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02345" y="5944008"/>
            <a:ext cx="3978910" cy="0"/>
          </a:xfrm>
          <a:custGeom>
            <a:avLst/>
            <a:gdLst/>
            <a:ahLst/>
            <a:cxnLst/>
            <a:rect l="l" t="t" r="r" b="b"/>
            <a:pathLst>
              <a:path w="3978910" h="0">
                <a:moveTo>
                  <a:pt x="0" y="0"/>
                </a:moveTo>
                <a:lnTo>
                  <a:pt x="39788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72638" y="5909811"/>
            <a:ext cx="102870" cy="68580"/>
          </a:xfrm>
          <a:custGeom>
            <a:avLst/>
            <a:gdLst/>
            <a:ahLst/>
            <a:cxnLst/>
            <a:rect l="l" t="t" r="r" b="b"/>
            <a:pathLst>
              <a:path w="102870" h="68579">
                <a:moveTo>
                  <a:pt x="0" y="0"/>
                </a:moveTo>
                <a:lnTo>
                  <a:pt x="0" y="68389"/>
                </a:lnTo>
                <a:lnTo>
                  <a:pt x="102654" y="342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58139" y="5499484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 h="0">
                <a:moveTo>
                  <a:pt x="0" y="0"/>
                </a:moveTo>
                <a:lnTo>
                  <a:pt x="557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58139" y="5054971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 h="0">
                <a:moveTo>
                  <a:pt x="0" y="0"/>
                </a:moveTo>
                <a:lnTo>
                  <a:pt x="557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58139" y="461040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 h="0">
                <a:moveTo>
                  <a:pt x="0" y="0"/>
                </a:moveTo>
                <a:lnTo>
                  <a:pt x="557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58139" y="416597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 h="0">
                <a:moveTo>
                  <a:pt x="0" y="0"/>
                </a:moveTo>
                <a:lnTo>
                  <a:pt x="1162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58139" y="372141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 h="0">
                <a:moveTo>
                  <a:pt x="0" y="0"/>
                </a:moveTo>
                <a:lnTo>
                  <a:pt x="1162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58139" y="327684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 h="0">
                <a:moveTo>
                  <a:pt x="0" y="0"/>
                </a:moveTo>
                <a:lnTo>
                  <a:pt x="1162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58139" y="2832286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 h="0">
                <a:moveTo>
                  <a:pt x="0" y="0"/>
                </a:moveTo>
                <a:lnTo>
                  <a:pt x="1069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06635" y="594400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60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52986" y="5944006"/>
            <a:ext cx="0" cy="55880"/>
          </a:xfrm>
          <a:custGeom>
            <a:avLst/>
            <a:gdLst/>
            <a:ahLst/>
            <a:cxnLst/>
            <a:rect l="l" t="t" r="r" b="b"/>
            <a:pathLst>
              <a:path w="0" h="55879">
                <a:moveTo>
                  <a:pt x="0" y="0"/>
                </a:moveTo>
                <a:lnTo>
                  <a:pt x="0" y="555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99337" y="594400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60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45688" y="5888451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4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92039" y="5888451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4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38390" y="5888451"/>
            <a:ext cx="0" cy="97790"/>
          </a:xfrm>
          <a:custGeom>
            <a:avLst/>
            <a:gdLst/>
            <a:ahLst/>
            <a:cxnLst/>
            <a:rect l="l" t="t" r="r" b="b"/>
            <a:pathLst>
              <a:path w="0" h="97789">
                <a:moveTo>
                  <a:pt x="0" y="0"/>
                </a:moveTo>
                <a:lnTo>
                  <a:pt x="0" y="972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13927" y="4605858"/>
            <a:ext cx="2232025" cy="1338580"/>
          </a:xfrm>
          <a:custGeom>
            <a:avLst/>
            <a:gdLst/>
            <a:ahLst/>
            <a:cxnLst/>
            <a:rect l="l" t="t" r="r" b="b"/>
            <a:pathLst>
              <a:path w="2232025" h="1338579">
                <a:moveTo>
                  <a:pt x="0" y="1338148"/>
                </a:moveTo>
                <a:lnTo>
                  <a:pt x="2231758" y="1338148"/>
                </a:lnTo>
                <a:lnTo>
                  <a:pt x="2231758" y="0"/>
                </a:lnTo>
                <a:lnTo>
                  <a:pt x="0" y="0"/>
                </a:lnTo>
                <a:lnTo>
                  <a:pt x="0" y="1338148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10697" y="5966146"/>
            <a:ext cx="8763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57058" y="5966146"/>
            <a:ext cx="8763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3418" y="5966146"/>
            <a:ext cx="8763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49779" y="5966146"/>
            <a:ext cx="8763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8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9301" y="5382700"/>
            <a:ext cx="8763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9301" y="4049131"/>
            <a:ext cx="8763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8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72104" y="3604558"/>
            <a:ext cx="161925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10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45685" y="5039512"/>
            <a:ext cx="446405" cy="904875"/>
          </a:xfrm>
          <a:custGeom>
            <a:avLst/>
            <a:gdLst/>
            <a:ahLst/>
            <a:cxnLst/>
            <a:rect l="l" t="t" r="r" b="b"/>
            <a:pathLst>
              <a:path w="446404" h="904875">
                <a:moveTo>
                  <a:pt x="0" y="904493"/>
                </a:moveTo>
                <a:lnTo>
                  <a:pt x="446354" y="904493"/>
                </a:lnTo>
                <a:lnTo>
                  <a:pt x="446354" y="0"/>
                </a:lnTo>
                <a:lnTo>
                  <a:pt x="0" y="0"/>
                </a:lnTo>
                <a:lnTo>
                  <a:pt x="0" y="904493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48892" y="5010242"/>
            <a:ext cx="86293" cy="86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02541" y="4565680"/>
            <a:ext cx="86293" cy="86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58139" y="238784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5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84741" y="5888451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11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213932" y="2387848"/>
            <a:ext cx="3564254" cy="3556635"/>
          </a:xfrm>
          <a:custGeom>
            <a:avLst/>
            <a:gdLst/>
            <a:ahLst/>
            <a:cxnLst/>
            <a:rect l="l" t="t" r="r" b="b"/>
            <a:pathLst>
              <a:path w="3564254" h="3556635">
                <a:moveTo>
                  <a:pt x="0" y="0"/>
                </a:moveTo>
                <a:lnTo>
                  <a:pt x="3563865" y="3556160"/>
                </a:lnTo>
              </a:path>
            </a:pathLst>
          </a:custGeom>
          <a:ln w="2677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479413" y="4385585"/>
            <a:ext cx="12065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5" b="1">
                <a:latin typeface="Times New Roman"/>
                <a:cs typeface="Times New Roman"/>
              </a:rPr>
              <a:t>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51312" y="4862571"/>
            <a:ext cx="125095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10" b="1">
                <a:latin typeface="Times New Roman"/>
                <a:cs typeface="Times New Roman"/>
              </a:rPr>
              <a:t>B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47141" y="5966146"/>
            <a:ext cx="182245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1430">
              <a:lnSpc>
                <a:spcPts val="138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10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1380"/>
              </a:lnSpc>
            </a:pPr>
            <a:r>
              <a:rPr dirty="0" sz="1150" spc="10" b="1">
                <a:latin typeface="Times New Roman"/>
                <a:cs typeface="Times New Roman"/>
              </a:rPr>
              <a:t>Q</a:t>
            </a:r>
            <a:r>
              <a:rPr dirty="0" sz="550" spc="25" b="1">
                <a:latin typeface="Times New Roman"/>
                <a:cs typeface="Times New Roman"/>
              </a:rPr>
              <a:t>A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5303" y="5966146"/>
            <a:ext cx="187325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ts val="138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12</a:t>
            </a:r>
            <a:endParaRPr sz="1150">
              <a:latin typeface="Times New Roman"/>
              <a:cs typeface="Times New Roman"/>
            </a:endParaRPr>
          </a:p>
          <a:p>
            <a:pPr marL="8255">
              <a:lnSpc>
                <a:spcPts val="1380"/>
              </a:lnSpc>
            </a:pPr>
            <a:r>
              <a:rPr dirty="0" sz="1150" spc="10" b="1">
                <a:latin typeface="Times New Roman"/>
                <a:cs typeface="Times New Roman"/>
              </a:rPr>
              <a:t>Q</a:t>
            </a:r>
            <a:r>
              <a:rPr dirty="0" sz="550" spc="20" b="1">
                <a:latin typeface="Times New Roman"/>
                <a:cs typeface="Times New Roman"/>
              </a:rPr>
              <a:t>B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20943" y="5966146"/>
            <a:ext cx="8763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51664" y="5950087"/>
            <a:ext cx="923925" cy="41465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  <a:tabLst>
                <a:tab pos="445770" algn="l"/>
              </a:tabLst>
            </a:pPr>
            <a:r>
              <a:rPr dirty="0" sz="1150" spc="10">
                <a:latin typeface="Times New Roman"/>
                <a:cs typeface="Times New Roman"/>
              </a:rPr>
              <a:t>14	16</a:t>
            </a:r>
            <a:endParaRPr sz="115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  <a:spcBef>
                <a:spcPts val="150"/>
              </a:spcBef>
            </a:pPr>
            <a:r>
              <a:rPr dirty="0" sz="1150" spc="5">
                <a:latin typeface="Times New Roman"/>
                <a:cs typeface="Times New Roman"/>
              </a:rPr>
              <a:t>Količina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(Q)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47606" y="1957706"/>
            <a:ext cx="537845" cy="14065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10">
                <a:latin typeface="Times New Roman"/>
                <a:cs typeface="Times New Roman"/>
              </a:rPr>
              <a:t>Cena</a:t>
            </a:r>
            <a:r>
              <a:rPr dirty="0" sz="1150" spc="-6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(P)</a:t>
            </a:r>
            <a:endParaRPr sz="115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1085"/>
              </a:spcBef>
            </a:pPr>
            <a:r>
              <a:rPr dirty="0" sz="1150" spc="10">
                <a:latin typeface="Times New Roman"/>
                <a:cs typeface="Times New Roman"/>
              </a:rPr>
              <a:t>16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dirty="0" sz="1150" spc="10">
                <a:latin typeface="Times New Roman"/>
                <a:cs typeface="Times New Roman"/>
              </a:rPr>
              <a:t>14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dirty="0" sz="1150" spc="10">
                <a:latin typeface="Times New Roman"/>
                <a:cs typeface="Times New Roman"/>
              </a:rPr>
              <a:t>12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65044" y="4496677"/>
            <a:ext cx="331470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50" spc="5" b="1">
                <a:latin typeface="Times New Roman"/>
                <a:cs typeface="Times New Roman"/>
              </a:rPr>
              <a:t>P</a:t>
            </a:r>
            <a:r>
              <a:rPr dirty="0" sz="550" spc="25" b="1">
                <a:latin typeface="Times New Roman"/>
                <a:cs typeface="Times New Roman"/>
              </a:rPr>
              <a:t>A</a:t>
            </a:r>
            <a:r>
              <a:rPr dirty="0" sz="550" b="1">
                <a:latin typeface="Times New Roman"/>
                <a:cs typeface="Times New Roman"/>
              </a:rPr>
              <a:t>     </a:t>
            </a:r>
            <a:r>
              <a:rPr dirty="0" sz="550" spc="-45" b="1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54372" y="4941907"/>
            <a:ext cx="342265" cy="203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10" b="1">
                <a:latin typeface="Times New Roman"/>
                <a:cs typeface="Times New Roman"/>
              </a:rPr>
              <a:t>P</a:t>
            </a:r>
            <a:r>
              <a:rPr dirty="0" sz="550" spc="20" b="1">
                <a:latin typeface="Times New Roman"/>
                <a:cs typeface="Times New Roman"/>
              </a:rPr>
              <a:t>B</a:t>
            </a:r>
            <a:r>
              <a:rPr dirty="0" sz="550" spc="20" b="1">
                <a:latin typeface="Times New Roman"/>
                <a:cs typeface="Times New Roman"/>
              </a:rPr>
              <a:t>     </a:t>
            </a:r>
            <a:r>
              <a:rPr dirty="0" sz="550" spc="-25" b="1">
                <a:latin typeface="Times New Roman"/>
                <a:cs typeface="Times New Roman"/>
              </a:rPr>
              <a:t> </a:t>
            </a:r>
            <a:r>
              <a:rPr dirty="0" baseline="2415" sz="1725" spc="15">
                <a:latin typeface="Times New Roman"/>
                <a:cs typeface="Times New Roman"/>
              </a:rPr>
              <a:t>4</a:t>
            </a:r>
            <a:endParaRPr baseline="2415" sz="1725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74526" y="4683573"/>
            <a:ext cx="161925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>
                <a:latin typeface="Times New Roman"/>
                <a:cs typeface="Times New Roman"/>
              </a:rPr>
              <a:t>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87226" y="5389223"/>
            <a:ext cx="13716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750">
                <a:latin typeface="Times New Roman"/>
                <a:cs typeface="Times New Roman"/>
              </a:rPr>
              <a:t>F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607292" y="4757853"/>
            <a:ext cx="114562" cy="1141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588397" y="5538203"/>
            <a:ext cx="17399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750" spc="5">
                <a:latin typeface="Times New Roman"/>
                <a:cs typeface="Times New Roman"/>
              </a:rPr>
              <a:t>G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611830" y="5217902"/>
            <a:ext cx="114066" cy="1140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059421" y="3690496"/>
            <a:ext cx="1562735" cy="667385"/>
          </a:xfrm>
          <a:prstGeom prst="rect">
            <a:avLst/>
          </a:prstGeom>
          <a:solidFill>
            <a:srgbClr val="E8EEF7"/>
          </a:solidFill>
          <a:ln w="3175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algn="ctr" marL="31115" marR="24130">
              <a:lnSpc>
                <a:spcPct val="101800"/>
              </a:lnSpc>
              <a:spcBef>
                <a:spcPts val="395"/>
              </a:spcBef>
            </a:pPr>
            <a:r>
              <a:rPr dirty="0" sz="1150" spc="5">
                <a:latin typeface="Times New Roman"/>
                <a:cs typeface="Times New Roman"/>
              </a:rPr>
              <a:t>Smanjenje trošenja usled  prodaje </a:t>
            </a:r>
            <a:r>
              <a:rPr dirty="0" sz="1150" spc="10">
                <a:latin typeface="Times New Roman"/>
                <a:cs typeface="Times New Roman"/>
              </a:rPr>
              <a:t>po </a:t>
            </a:r>
            <a:r>
              <a:rPr dirty="0" sz="1150" spc="5">
                <a:latin typeface="Times New Roman"/>
                <a:cs typeface="Times New Roman"/>
              </a:rPr>
              <a:t>nižim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cenama</a:t>
            </a: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150" spc="10" b="1">
                <a:latin typeface="Times New Roman"/>
                <a:cs typeface="Times New Roman"/>
              </a:rPr>
              <a:t>– </a:t>
            </a:r>
            <a:r>
              <a:rPr dirty="0" sz="1150" spc="5" b="1">
                <a:latin typeface="Times New Roman"/>
                <a:cs typeface="Times New Roman"/>
              </a:rPr>
              <a:t>gubitak</a:t>
            </a:r>
            <a:r>
              <a:rPr dirty="0" sz="1150" spc="-15" b="1">
                <a:latin typeface="Times New Roman"/>
                <a:cs typeface="Times New Roman"/>
              </a:rPr>
              <a:t> </a:t>
            </a:r>
            <a:r>
              <a:rPr dirty="0" sz="1150" spc="5" b="1">
                <a:latin typeface="Times New Roman"/>
                <a:cs typeface="Times New Roman"/>
              </a:rPr>
              <a:t>prihoda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00292" y="4023855"/>
            <a:ext cx="1559560" cy="737235"/>
          </a:xfrm>
          <a:custGeom>
            <a:avLst/>
            <a:gdLst/>
            <a:ahLst/>
            <a:cxnLst/>
            <a:rect l="l" t="t" r="r" b="b"/>
            <a:pathLst>
              <a:path w="1559560" h="737235">
                <a:moveTo>
                  <a:pt x="1559129" y="0"/>
                </a:moveTo>
                <a:lnTo>
                  <a:pt x="0" y="736847"/>
                </a:lnTo>
              </a:path>
            </a:pathLst>
          </a:custGeom>
          <a:ln w="148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85602" y="4714114"/>
            <a:ext cx="145415" cy="100965"/>
          </a:xfrm>
          <a:custGeom>
            <a:avLst/>
            <a:gdLst/>
            <a:ahLst/>
            <a:cxnLst/>
            <a:rect l="l" t="t" r="r" b="b"/>
            <a:pathLst>
              <a:path w="145414" h="100964">
                <a:moveTo>
                  <a:pt x="105384" y="0"/>
                </a:moveTo>
                <a:lnTo>
                  <a:pt x="0" y="100863"/>
                </a:lnTo>
                <a:lnTo>
                  <a:pt x="144818" y="83388"/>
                </a:lnTo>
                <a:lnTo>
                  <a:pt x="105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665470" y="4703432"/>
            <a:ext cx="1395095" cy="667385"/>
          </a:xfrm>
          <a:custGeom>
            <a:avLst/>
            <a:gdLst/>
            <a:ahLst/>
            <a:cxnLst/>
            <a:rect l="l" t="t" r="r" b="b"/>
            <a:pathLst>
              <a:path w="1395095" h="667385">
                <a:moveTo>
                  <a:pt x="0" y="666775"/>
                </a:moveTo>
                <a:lnTo>
                  <a:pt x="1394841" y="666775"/>
                </a:lnTo>
                <a:lnTo>
                  <a:pt x="1394841" y="0"/>
                </a:lnTo>
                <a:lnTo>
                  <a:pt x="0" y="0"/>
                </a:lnTo>
                <a:lnTo>
                  <a:pt x="0" y="666775"/>
                </a:lnTo>
                <a:close/>
              </a:path>
            </a:pathLst>
          </a:custGeom>
          <a:solidFill>
            <a:srgbClr val="E8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5665466" y="4703423"/>
            <a:ext cx="1395095" cy="6673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44450" marR="36830" indent="92710">
              <a:lnSpc>
                <a:spcPct val="101800"/>
              </a:lnSpc>
              <a:spcBef>
                <a:spcPts val="395"/>
              </a:spcBef>
            </a:pPr>
            <a:r>
              <a:rPr dirty="0" sz="1150" spc="5">
                <a:latin typeface="Times New Roman"/>
                <a:cs typeface="Times New Roman"/>
              </a:rPr>
              <a:t>Povećanje trošenja  usled dodatne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prodaje</a:t>
            </a:r>
            <a:endParaRPr sz="115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  <a:spcBef>
                <a:spcPts val="25"/>
              </a:spcBef>
            </a:pPr>
            <a:r>
              <a:rPr dirty="0" sz="1150" spc="10" b="1">
                <a:latin typeface="Times New Roman"/>
                <a:cs typeface="Times New Roman"/>
              </a:rPr>
              <a:t>– </a:t>
            </a:r>
            <a:r>
              <a:rPr dirty="0" sz="1150" spc="5" b="1">
                <a:latin typeface="Times New Roman"/>
                <a:cs typeface="Times New Roman"/>
              </a:rPr>
              <a:t>porast</a:t>
            </a:r>
            <a:r>
              <a:rPr dirty="0" sz="1150" spc="-20" b="1">
                <a:latin typeface="Times New Roman"/>
                <a:cs typeface="Times New Roman"/>
              </a:rPr>
              <a:t> </a:t>
            </a:r>
            <a:r>
              <a:rPr dirty="0" sz="1150" spc="5" b="1">
                <a:latin typeface="Times New Roman"/>
                <a:cs typeface="Times New Roman"/>
              </a:rPr>
              <a:t>prihoda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36493" y="5036758"/>
            <a:ext cx="829310" cy="443230"/>
          </a:xfrm>
          <a:custGeom>
            <a:avLst/>
            <a:gdLst/>
            <a:ahLst/>
            <a:cxnLst/>
            <a:rect l="l" t="t" r="r" b="b"/>
            <a:pathLst>
              <a:path w="829310" h="443229">
                <a:moveTo>
                  <a:pt x="828973" y="0"/>
                </a:moveTo>
                <a:lnTo>
                  <a:pt x="0" y="443199"/>
                </a:lnTo>
              </a:path>
            </a:pathLst>
          </a:custGeom>
          <a:ln w="148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24655" y="5433890"/>
            <a:ext cx="144145" cy="106045"/>
          </a:xfrm>
          <a:custGeom>
            <a:avLst/>
            <a:gdLst/>
            <a:ahLst/>
            <a:cxnLst/>
            <a:rect l="l" t="t" r="r" b="b"/>
            <a:pathLst>
              <a:path w="144145" h="106045">
                <a:moveTo>
                  <a:pt x="100304" y="0"/>
                </a:moveTo>
                <a:lnTo>
                  <a:pt x="0" y="105867"/>
                </a:lnTo>
                <a:lnTo>
                  <a:pt x="143827" y="81279"/>
                </a:lnTo>
                <a:lnTo>
                  <a:pt x="100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213932" y="5053360"/>
            <a:ext cx="2636520" cy="5080"/>
          </a:xfrm>
          <a:custGeom>
            <a:avLst/>
            <a:gdLst/>
            <a:ahLst/>
            <a:cxnLst/>
            <a:rect l="l" t="t" r="r" b="b"/>
            <a:pathLst>
              <a:path w="2636520" h="5079">
                <a:moveTo>
                  <a:pt x="0" y="4708"/>
                </a:moveTo>
                <a:lnTo>
                  <a:pt x="2636447" y="0"/>
                </a:lnTo>
              </a:path>
            </a:pathLst>
          </a:custGeom>
          <a:ln w="2676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213932" y="4608922"/>
            <a:ext cx="2190115" cy="1905"/>
          </a:xfrm>
          <a:custGeom>
            <a:avLst/>
            <a:gdLst/>
            <a:ahLst/>
            <a:cxnLst/>
            <a:rect l="l" t="t" r="r" b="b"/>
            <a:pathLst>
              <a:path w="2190115" h="1904">
                <a:moveTo>
                  <a:pt x="0" y="1486"/>
                </a:moveTo>
                <a:lnTo>
                  <a:pt x="2190096" y="0"/>
                </a:lnTo>
              </a:path>
            </a:pathLst>
          </a:custGeom>
          <a:ln w="2676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45688" y="4650554"/>
            <a:ext cx="0" cy="1279525"/>
          </a:xfrm>
          <a:custGeom>
            <a:avLst/>
            <a:gdLst/>
            <a:ahLst/>
            <a:cxnLst/>
            <a:rect l="l" t="t" r="r" b="b"/>
            <a:pathLst>
              <a:path w="0" h="1279525">
                <a:moveTo>
                  <a:pt x="0" y="0"/>
                </a:moveTo>
                <a:lnTo>
                  <a:pt x="0" y="1279490"/>
                </a:lnTo>
              </a:path>
            </a:pathLst>
          </a:custGeom>
          <a:ln w="2678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92039" y="5095116"/>
            <a:ext cx="0" cy="848994"/>
          </a:xfrm>
          <a:custGeom>
            <a:avLst/>
            <a:gdLst/>
            <a:ahLst/>
            <a:cxnLst/>
            <a:rect l="l" t="t" r="r" b="b"/>
            <a:pathLst>
              <a:path w="0" h="848995">
                <a:moveTo>
                  <a:pt x="0" y="0"/>
                </a:moveTo>
                <a:lnTo>
                  <a:pt x="0" y="848892"/>
                </a:lnTo>
              </a:path>
            </a:pathLst>
          </a:custGeom>
          <a:ln w="2678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6927" y="579119"/>
            <a:ext cx="5910072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4394" y="1353820"/>
            <a:ext cx="30048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900" spc="-96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800" spc="-5"/>
              <a:t>MR=P*[(1+E)/E]</a:t>
            </a:r>
            <a:endParaRPr sz="2800">
              <a:latin typeface="Wingdings 3"/>
              <a:cs typeface="Wingdings 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605" y="1799844"/>
            <a:ext cx="3602354" cy="70866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2DA2BF"/>
              </a:buClr>
              <a:buFont typeface="Verdana"/>
              <a:buChar char="◦"/>
              <a:tabLst>
                <a:tab pos="240665" algn="l"/>
                <a:tab pos="241300" algn="l"/>
                <a:tab pos="1144270" algn="l"/>
              </a:tabLst>
            </a:pPr>
            <a:r>
              <a:rPr dirty="0" sz="2000" spc="-5">
                <a:latin typeface="Lucida Sans Unicode"/>
                <a:cs typeface="Lucida Sans Unicode"/>
              </a:rPr>
              <a:t>MR≥0	</a:t>
            </a:r>
            <a:r>
              <a:rPr dirty="0" sz="2000">
                <a:latin typeface="Lucida Sans Unicode"/>
                <a:cs typeface="Lucida Sans Unicode"/>
              </a:rPr>
              <a:t>- </a:t>
            </a:r>
            <a:r>
              <a:rPr dirty="0" sz="2000" spc="-5">
                <a:latin typeface="Lucida Sans Unicode"/>
                <a:cs typeface="Lucida Sans Unicode"/>
              </a:rPr>
              <a:t>elastična</a:t>
            </a:r>
            <a:r>
              <a:rPr dirty="0" sz="2000" spc="-20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tražnja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2DA2BF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spc="-5">
                <a:latin typeface="Lucida Sans Unicode"/>
                <a:cs typeface="Lucida Sans Unicode"/>
              </a:rPr>
              <a:t>MR&lt;0 </a:t>
            </a:r>
            <a:r>
              <a:rPr dirty="0" sz="2000">
                <a:latin typeface="Lucida Sans Unicode"/>
                <a:cs typeface="Lucida Sans Unicode"/>
              </a:rPr>
              <a:t>– </a:t>
            </a:r>
            <a:r>
              <a:rPr dirty="0" sz="2000" spc="-5">
                <a:latin typeface="Lucida Sans Unicode"/>
                <a:cs typeface="Lucida Sans Unicode"/>
              </a:rPr>
              <a:t>neelastična</a:t>
            </a:r>
            <a:r>
              <a:rPr dirty="0" sz="2000" spc="-55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tražnja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2895600"/>
            <a:ext cx="6400800" cy="3532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4055"/>
            <a:ext cx="7080884" cy="311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526415" marR="5080" indent="-514350">
              <a:lnSpc>
                <a:spcPct val="100400"/>
              </a:lnSpc>
              <a:spcBef>
                <a:spcPts val="85"/>
              </a:spcBef>
              <a:tabLst>
                <a:tab pos="526415" algn="l"/>
              </a:tabLst>
            </a:pPr>
            <a:r>
              <a:rPr dirty="0" sz="1800" spc="10">
                <a:solidFill>
                  <a:srgbClr val="2DA2BF"/>
                </a:solidFill>
                <a:latin typeface="Lucida Sans Unicode"/>
                <a:cs typeface="Lucida Sans Unicode"/>
              </a:rPr>
              <a:t>1.	</a:t>
            </a:r>
            <a:r>
              <a:rPr dirty="0" sz="2700" spc="-5">
                <a:latin typeface="Lucida Sans Unicode"/>
                <a:cs typeface="Lucida Sans Unicode"/>
              </a:rPr>
              <a:t>Neka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cijena fiksna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iznosi </a:t>
            </a:r>
            <a:r>
              <a:rPr dirty="0" sz="2700">
                <a:latin typeface="Lucida Sans Unicode"/>
                <a:cs typeface="Lucida Sans Unicode"/>
              </a:rPr>
              <a:t>1,5 </a:t>
            </a:r>
            <a:r>
              <a:rPr dirty="0" sz="2700" spc="-5">
                <a:latin typeface="Lucida Sans Unicode"/>
                <a:cs typeface="Lucida Sans Unicode"/>
              </a:rPr>
              <a:t>KM.  Izračunati ukupni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granični prihod.Dati  tabelarni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grafički</a:t>
            </a:r>
            <a:r>
              <a:rPr dirty="0" sz="2700" spc="-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prikaz.</a:t>
            </a:r>
            <a:endParaRPr sz="2700">
              <a:latin typeface="Lucida Sans Unicode"/>
              <a:cs typeface="Lucida Sans Unicode"/>
            </a:endParaRPr>
          </a:p>
          <a:p>
            <a:pPr marL="551815" marR="4064000">
              <a:lnSpc>
                <a:spcPct val="112599"/>
              </a:lnSpc>
              <a:spcBef>
                <a:spcPts val="3650"/>
              </a:spcBef>
            </a:pPr>
            <a:r>
              <a:rPr dirty="0" sz="2700" spc="-5">
                <a:latin typeface="Lucida Sans Unicode"/>
                <a:cs typeface="Lucida Sans Unicode"/>
              </a:rPr>
              <a:t>P=1,5  </a:t>
            </a:r>
            <a:r>
              <a:rPr dirty="0" sz="2700" spc="5">
                <a:latin typeface="Lucida Sans Unicode"/>
                <a:cs typeface="Lucida Sans Unicode"/>
              </a:rPr>
              <a:t>TR</a:t>
            </a:r>
            <a:r>
              <a:rPr dirty="0" sz="2700">
                <a:latin typeface="Lucida Sans Unicode"/>
                <a:cs typeface="Lucida Sans Unicode"/>
              </a:rPr>
              <a:t>=</a:t>
            </a:r>
            <a:r>
              <a:rPr dirty="0" sz="2700" spc="-5">
                <a:latin typeface="Lucida Sans Unicode"/>
                <a:cs typeface="Lucida Sans Unicode"/>
              </a:rPr>
              <a:t>P</a:t>
            </a:r>
            <a:r>
              <a:rPr dirty="0" sz="2700" spc="-10">
                <a:latin typeface="Lucida Sans Unicode"/>
                <a:cs typeface="Lucida Sans Unicode"/>
              </a:rPr>
              <a:t>x</a:t>
            </a:r>
            <a:r>
              <a:rPr dirty="0" sz="2700">
                <a:latin typeface="Lucida Sans Unicode"/>
                <a:cs typeface="Lucida Sans Unicode"/>
              </a:rPr>
              <a:t>Q=</a:t>
            </a:r>
            <a:r>
              <a:rPr dirty="0" sz="2700" spc="5">
                <a:latin typeface="Lucida Sans Unicode"/>
                <a:cs typeface="Lucida Sans Unicode"/>
              </a:rPr>
              <a:t>1</a:t>
            </a:r>
            <a:r>
              <a:rPr dirty="0" sz="2700" spc="-10">
                <a:latin typeface="Lucida Sans Unicode"/>
                <a:cs typeface="Lucida Sans Unicode"/>
              </a:rPr>
              <a:t>,</a:t>
            </a:r>
            <a:r>
              <a:rPr dirty="0" sz="2700" spc="5">
                <a:latin typeface="Lucida Sans Unicode"/>
                <a:cs typeface="Lucida Sans Unicode"/>
              </a:rPr>
              <a:t>5Q  </a:t>
            </a:r>
            <a:r>
              <a:rPr dirty="0" sz="2700" spc="-5">
                <a:latin typeface="Lucida Sans Unicode"/>
                <a:cs typeface="Lucida Sans Unicode"/>
              </a:rPr>
              <a:t>MR=1,5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752600"/>
            <a:ext cx="4800600" cy="411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0" y="1676400"/>
            <a:ext cx="3810000" cy="403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278130" marR="1141095" indent="-255904">
              <a:lnSpc>
                <a:spcPct val="100400"/>
              </a:lnSpc>
              <a:spcBef>
                <a:spcPts val="8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9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pc="-5"/>
              <a:t>Preduzeće </a:t>
            </a:r>
            <a:r>
              <a:rPr dirty="0"/>
              <a:t>može </a:t>
            </a:r>
            <a:r>
              <a:rPr dirty="0" spc="-5"/>
              <a:t>svoja sredstva dati </a:t>
            </a:r>
            <a:r>
              <a:rPr dirty="0"/>
              <a:t>na  </a:t>
            </a:r>
            <a:r>
              <a:rPr dirty="0" spc="-5"/>
              <a:t>korištenje drugima </a:t>
            </a:r>
            <a:r>
              <a:rPr dirty="0"/>
              <a:t>i </a:t>
            </a:r>
            <a:r>
              <a:rPr dirty="0" spc="-5"/>
              <a:t>tako ostvarivati  finansijske</a:t>
            </a:r>
            <a:r>
              <a:rPr dirty="0" spc="-15"/>
              <a:t> </a:t>
            </a:r>
            <a:r>
              <a:rPr dirty="0" spc="-5"/>
              <a:t>prihode</a:t>
            </a:r>
            <a:endParaRPr sz="1800">
              <a:latin typeface="Wingdings 3"/>
              <a:cs typeface="Wingdings 3"/>
            </a:endParaRPr>
          </a:p>
          <a:p>
            <a:pPr marL="278130" marR="5080" indent="-255904">
              <a:lnSpc>
                <a:spcPct val="100000"/>
              </a:lnSpc>
              <a:spcBef>
                <a:spcPts val="360"/>
              </a:spcBef>
              <a:tabLst>
                <a:tab pos="2299335" algn="l"/>
              </a:tabLst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pc="-5"/>
              <a:t>Finansijski prihodi nastaju na osnovu  dugoročno	</a:t>
            </a:r>
            <a:r>
              <a:rPr dirty="0"/>
              <a:t>i </a:t>
            </a:r>
            <a:r>
              <a:rPr dirty="0" spc="-5"/>
              <a:t>kratkoročno plasiranih novčanih  sredstava </a:t>
            </a:r>
            <a:r>
              <a:rPr dirty="0"/>
              <a:t>a </a:t>
            </a:r>
            <a:r>
              <a:rPr dirty="0" spc="-5"/>
              <a:t>pojavljuju se </a:t>
            </a:r>
            <a:r>
              <a:rPr dirty="0"/>
              <a:t>u</a:t>
            </a:r>
            <a:r>
              <a:rPr dirty="0" spc="-45"/>
              <a:t> </a:t>
            </a:r>
            <a:r>
              <a:rPr dirty="0" spc="-5"/>
              <a:t>obliku: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005" y="4029455"/>
            <a:ext cx="7609840" cy="1506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41300" marR="5080" indent="-228600">
              <a:lnSpc>
                <a:spcPct val="100800"/>
              </a:lnSpc>
              <a:spcBef>
                <a:spcPts val="7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Finansijski prihodi iz odnosa </a:t>
            </a:r>
            <a:r>
              <a:rPr dirty="0" sz="2300">
                <a:latin typeface="Lucida Sans Unicode"/>
                <a:cs typeface="Lucida Sans Unicode"/>
              </a:rPr>
              <a:t>sa </a:t>
            </a:r>
            <a:r>
              <a:rPr dirty="0" sz="2300" spc="-5">
                <a:latin typeface="Lucida Sans Unicode"/>
                <a:cs typeface="Lucida Sans Unicode"/>
              </a:rPr>
              <a:t>povezanim pravnim  licima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Prihodi </a:t>
            </a:r>
            <a:r>
              <a:rPr dirty="0" sz="2300">
                <a:latin typeface="Lucida Sans Unicode"/>
                <a:cs typeface="Lucida Sans Unicode"/>
              </a:rPr>
              <a:t>od</a:t>
            </a:r>
            <a:r>
              <a:rPr dirty="0" sz="2300" spc="-1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kamata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Pozitivne kursne</a:t>
            </a:r>
            <a:r>
              <a:rPr dirty="0" sz="230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razlike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927" y="554736"/>
            <a:ext cx="4611624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7327265" cy="176911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527050" marR="5080" indent="-514984">
              <a:lnSpc>
                <a:spcPct val="101499"/>
              </a:lnSpc>
              <a:spcBef>
                <a:spcPts val="50"/>
              </a:spcBef>
              <a:tabLst>
                <a:tab pos="526415" algn="l"/>
              </a:tabLst>
            </a:pPr>
            <a:r>
              <a:rPr dirty="0" sz="1800" spc="10">
                <a:solidFill>
                  <a:srgbClr val="2DA2BF"/>
                </a:solidFill>
              </a:rPr>
              <a:t>2.	</a:t>
            </a:r>
            <a:r>
              <a:rPr dirty="0" sz="2700"/>
              <a:t>Na </a:t>
            </a:r>
            <a:r>
              <a:rPr dirty="0" sz="2700" spc="-5"/>
              <a:t>osnovu funkcije tražnje P= </a:t>
            </a:r>
            <a:r>
              <a:rPr dirty="0" sz="2700"/>
              <a:t>54-1,5 Q,  </a:t>
            </a:r>
            <a:r>
              <a:rPr dirty="0" sz="2700" spc="-5"/>
              <a:t>izračunati funkcije </a:t>
            </a:r>
            <a:r>
              <a:rPr dirty="0" sz="2700"/>
              <a:t>TR, AR i</a:t>
            </a:r>
            <a:r>
              <a:rPr dirty="0" sz="2700" spc="-50"/>
              <a:t> </a:t>
            </a:r>
            <a:r>
              <a:rPr dirty="0" sz="2700" spc="-5"/>
              <a:t>MR,</a:t>
            </a:r>
            <a:endParaRPr sz="2700"/>
          </a:p>
          <a:p>
            <a:pPr marL="552450" marR="165100">
              <a:lnSpc>
                <a:spcPct val="111100"/>
              </a:lnSpc>
            </a:pPr>
            <a:r>
              <a:rPr dirty="0" sz="2700"/>
              <a:t>te </a:t>
            </a:r>
            <a:r>
              <a:rPr dirty="0" sz="2700" spc="-5"/>
              <a:t>izračunati vrijednosti gore navedenih  funkcija </a:t>
            </a:r>
            <a:r>
              <a:rPr dirty="0" sz="2700"/>
              <a:t>za </a:t>
            </a:r>
            <a:r>
              <a:rPr dirty="0" sz="2700" spc="-5"/>
              <a:t>vrijednosti </a:t>
            </a:r>
            <a:r>
              <a:rPr dirty="0" sz="2700"/>
              <a:t>Q = 0 do 6,</a:t>
            </a:r>
            <a:r>
              <a:rPr dirty="0" sz="2700" spc="-75"/>
              <a:t> </a:t>
            </a:r>
            <a:r>
              <a:rPr dirty="0" sz="2700"/>
              <a:t>i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29005" y="3265309"/>
            <a:ext cx="7202805" cy="245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100"/>
              </a:spcBef>
            </a:pPr>
            <a:r>
              <a:rPr dirty="0" sz="2700" spc="-5">
                <a:latin typeface="Lucida Sans Unicode"/>
                <a:cs typeface="Lucida Sans Unicode"/>
              </a:rPr>
              <a:t>nacrtati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funkcije.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>
                <a:latin typeface="Lucida Sans Unicode"/>
                <a:cs typeface="Lucida Sans Unicode"/>
              </a:rPr>
              <a:t>P = </a:t>
            </a:r>
            <a:r>
              <a:rPr dirty="0" sz="2300" spc="-5">
                <a:latin typeface="Lucida Sans Unicode"/>
                <a:cs typeface="Lucida Sans Unicode"/>
              </a:rPr>
              <a:t>54 KM </a:t>
            </a:r>
            <a:r>
              <a:rPr dirty="0" sz="2300">
                <a:latin typeface="Lucida Sans Unicode"/>
                <a:cs typeface="Lucida Sans Unicode"/>
              </a:rPr>
              <a:t>- </a:t>
            </a:r>
            <a:r>
              <a:rPr dirty="0" sz="2300" spc="-5">
                <a:latin typeface="Lucida Sans Unicode"/>
                <a:cs typeface="Lucida Sans Unicode"/>
              </a:rPr>
              <a:t>1,5</a:t>
            </a:r>
            <a:r>
              <a:rPr dirty="0" sz="2300" spc="-5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Q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TR </a:t>
            </a:r>
            <a:r>
              <a:rPr dirty="0" sz="2300">
                <a:latin typeface="Lucida Sans Unicode"/>
                <a:cs typeface="Lucida Sans Unicode"/>
              </a:rPr>
              <a:t>= P · Q = </a:t>
            </a:r>
            <a:r>
              <a:rPr dirty="0" sz="2300" spc="-5">
                <a:latin typeface="Lucida Sans Unicode"/>
                <a:cs typeface="Lucida Sans Unicode"/>
              </a:rPr>
              <a:t>(54 KM </a:t>
            </a:r>
            <a:r>
              <a:rPr dirty="0" sz="2300">
                <a:latin typeface="Lucida Sans Unicode"/>
                <a:cs typeface="Lucida Sans Unicode"/>
              </a:rPr>
              <a:t>- </a:t>
            </a:r>
            <a:r>
              <a:rPr dirty="0" sz="2300" spc="-5">
                <a:latin typeface="Lucida Sans Unicode"/>
                <a:cs typeface="Lucida Sans Unicode"/>
              </a:rPr>
              <a:t>1,5 </a:t>
            </a:r>
            <a:r>
              <a:rPr dirty="0" sz="2300">
                <a:latin typeface="Lucida Sans Unicode"/>
                <a:cs typeface="Lucida Sans Unicode"/>
              </a:rPr>
              <a:t>Q) · Q = </a:t>
            </a:r>
            <a:r>
              <a:rPr dirty="0" sz="2300" spc="-5">
                <a:latin typeface="Lucida Sans Unicode"/>
                <a:cs typeface="Lucida Sans Unicode"/>
              </a:rPr>
              <a:t>54 Q-1,5</a:t>
            </a:r>
            <a:r>
              <a:rPr dirty="0" sz="2300" spc="-18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Q</a:t>
            </a:r>
            <a:r>
              <a:rPr dirty="0" baseline="25925" sz="2250">
                <a:latin typeface="Lucida Sans Unicode"/>
                <a:cs typeface="Lucida Sans Unicode"/>
              </a:rPr>
              <a:t>2</a:t>
            </a:r>
            <a:endParaRPr baseline="25925" sz="225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>
                <a:latin typeface="Lucida Sans Unicode"/>
                <a:cs typeface="Lucida Sans Unicode"/>
              </a:rPr>
              <a:t>AR = </a:t>
            </a:r>
            <a:r>
              <a:rPr dirty="0" sz="2300" spc="-5">
                <a:latin typeface="Lucida Sans Unicode"/>
                <a:cs typeface="Lucida Sans Unicode"/>
              </a:rPr>
              <a:t>TR/Q </a:t>
            </a:r>
            <a:r>
              <a:rPr dirty="0" sz="2300">
                <a:latin typeface="Lucida Sans Unicode"/>
                <a:cs typeface="Lucida Sans Unicode"/>
              </a:rPr>
              <a:t>= </a:t>
            </a:r>
            <a:r>
              <a:rPr dirty="0" sz="2300" spc="-5">
                <a:latin typeface="Lucida Sans Unicode"/>
                <a:cs typeface="Lucida Sans Unicode"/>
              </a:rPr>
              <a:t>54 </a:t>
            </a:r>
            <a:r>
              <a:rPr dirty="0" sz="2300">
                <a:latin typeface="Lucida Sans Unicode"/>
                <a:cs typeface="Lucida Sans Unicode"/>
              </a:rPr>
              <a:t>– </a:t>
            </a:r>
            <a:r>
              <a:rPr dirty="0" sz="2300" spc="-5">
                <a:latin typeface="Lucida Sans Unicode"/>
                <a:cs typeface="Lucida Sans Unicode"/>
              </a:rPr>
              <a:t>1,5</a:t>
            </a:r>
            <a:r>
              <a:rPr dirty="0" sz="2300" spc="-6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Q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MR </a:t>
            </a:r>
            <a:r>
              <a:rPr dirty="0" sz="2300">
                <a:latin typeface="Lucida Sans Unicode"/>
                <a:cs typeface="Lucida Sans Unicode"/>
              </a:rPr>
              <a:t>= d Y / d X = </a:t>
            </a:r>
            <a:r>
              <a:rPr dirty="0" sz="2300" spc="-5">
                <a:latin typeface="Lucida Sans Unicode"/>
                <a:cs typeface="Lucida Sans Unicode"/>
              </a:rPr>
              <a:t>54 </a:t>
            </a:r>
            <a:r>
              <a:rPr dirty="0" sz="2300">
                <a:latin typeface="Lucida Sans Unicode"/>
                <a:cs typeface="Lucida Sans Unicode"/>
              </a:rPr>
              <a:t>– 3</a:t>
            </a:r>
            <a:r>
              <a:rPr dirty="0" sz="2300" spc="-10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Q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4731" y="1989259"/>
            <a:ext cx="7812193" cy="3420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2023"/>
            <a:ext cx="7922259" cy="1549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7050" marR="5080" indent="-51435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dirty="0" sz="1700">
                <a:solidFill>
                  <a:srgbClr val="2DA2BF"/>
                </a:solidFill>
              </a:rPr>
              <a:t>3.	</a:t>
            </a:r>
            <a:r>
              <a:rPr dirty="0" sz="2500"/>
              <a:t>Na osnovu istih </a:t>
            </a:r>
            <a:r>
              <a:rPr dirty="0" sz="2500" spc="-5"/>
              <a:t>parametara </a:t>
            </a:r>
            <a:r>
              <a:rPr dirty="0" sz="2500"/>
              <a:t>iz </a:t>
            </a:r>
            <a:r>
              <a:rPr dirty="0" sz="2500" spc="-5"/>
              <a:t>prethodnog  zadatka, izračunati vrijednost maksimalnog  ukupnog prihoda TR </a:t>
            </a:r>
            <a:r>
              <a:rPr dirty="0" sz="2500"/>
              <a:t>i </a:t>
            </a:r>
            <a:r>
              <a:rPr dirty="0" sz="2500" spc="-5"/>
              <a:t>grafički predstaviti,  primjenom graph programa, dobijene</a:t>
            </a:r>
            <a:r>
              <a:rPr dirty="0" sz="2500" spc="5"/>
              <a:t> </a:t>
            </a:r>
            <a:r>
              <a:rPr dirty="0" sz="2500" spc="-5"/>
              <a:t>rezultate.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28738" y="3433102"/>
            <a:ext cx="7580630" cy="209867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100">
                <a:latin typeface="Lucida Sans Unicode"/>
                <a:cs typeface="Lucida Sans Unicode"/>
              </a:rPr>
              <a:t>MR =</a:t>
            </a:r>
            <a:r>
              <a:rPr dirty="0" sz="2100" spc="-15">
                <a:latin typeface="Lucida Sans Unicode"/>
                <a:cs typeface="Lucida Sans Unicode"/>
              </a:rPr>
              <a:t> </a:t>
            </a:r>
            <a:r>
              <a:rPr dirty="0" sz="2100">
                <a:latin typeface="Lucida Sans Unicode"/>
                <a:cs typeface="Lucida Sans Unicode"/>
              </a:rPr>
              <a:t>0</a:t>
            </a:r>
            <a:endParaRPr sz="21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100">
                <a:latin typeface="Lucida Sans Unicode"/>
                <a:cs typeface="Lucida Sans Unicode"/>
              </a:rPr>
              <a:t>MR = </a:t>
            </a:r>
            <a:r>
              <a:rPr dirty="0" sz="2100" spc="-5">
                <a:latin typeface="Lucida Sans Unicode"/>
                <a:cs typeface="Lucida Sans Unicode"/>
              </a:rPr>
              <a:t>54 </a:t>
            </a:r>
            <a:r>
              <a:rPr dirty="0" sz="2100">
                <a:latin typeface="Lucida Sans Unicode"/>
                <a:cs typeface="Lucida Sans Unicode"/>
              </a:rPr>
              <a:t>– 3 Q = </a:t>
            </a:r>
            <a:r>
              <a:rPr dirty="0" sz="2100" spc="-5">
                <a:latin typeface="Lucida Sans Unicode"/>
                <a:cs typeface="Lucida Sans Unicode"/>
              </a:rPr>
              <a:t>0, </a:t>
            </a:r>
            <a:r>
              <a:rPr dirty="0" sz="2100">
                <a:latin typeface="Lucida Sans Unicode"/>
                <a:cs typeface="Lucida Sans Unicode"/>
              </a:rPr>
              <a:t>Q = </a:t>
            </a:r>
            <a:r>
              <a:rPr dirty="0" sz="2100" spc="-5">
                <a:latin typeface="Lucida Sans Unicode"/>
                <a:cs typeface="Lucida Sans Unicode"/>
              </a:rPr>
              <a:t>54 </a:t>
            </a:r>
            <a:r>
              <a:rPr dirty="0" sz="2100">
                <a:latin typeface="Lucida Sans Unicode"/>
                <a:cs typeface="Lucida Sans Unicode"/>
              </a:rPr>
              <a:t>/ 3 = </a:t>
            </a:r>
            <a:r>
              <a:rPr dirty="0" sz="2100" spc="-5">
                <a:latin typeface="Lucida Sans Unicode"/>
                <a:cs typeface="Lucida Sans Unicode"/>
              </a:rPr>
              <a:t>18 </a:t>
            </a:r>
            <a:r>
              <a:rPr dirty="0" sz="2100">
                <a:latin typeface="Lucida Sans Unicode"/>
                <a:cs typeface="Lucida Sans Unicode"/>
              </a:rPr>
              <a:t>jedinica</a:t>
            </a:r>
            <a:r>
              <a:rPr dirty="0" sz="2100" spc="-45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proizvoda</a:t>
            </a:r>
            <a:endParaRPr sz="2100">
              <a:latin typeface="Lucida Sans Unicode"/>
              <a:cs typeface="Lucida Sans Unicode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lr>
                <a:srgbClr val="2DA2BF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100">
                <a:latin typeface="Lucida Sans Unicode"/>
                <a:cs typeface="Lucida Sans Unicode"/>
              </a:rPr>
              <a:t>Maksimalni </a:t>
            </a:r>
            <a:r>
              <a:rPr dirty="0" sz="2100" spc="-5">
                <a:latin typeface="Lucida Sans Unicode"/>
                <a:cs typeface="Lucida Sans Unicode"/>
              </a:rPr>
              <a:t>prihod TR </a:t>
            </a:r>
            <a:r>
              <a:rPr dirty="0" sz="2100">
                <a:latin typeface="Lucida Sans Unicode"/>
                <a:cs typeface="Lucida Sans Unicode"/>
              </a:rPr>
              <a:t>= </a:t>
            </a:r>
            <a:r>
              <a:rPr dirty="0" sz="2100" spc="-5">
                <a:latin typeface="Lucida Sans Unicode"/>
                <a:cs typeface="Lucida Sans Unicode"/>
              </a:rPr>
              <a:t>54Q-1,5Q</a:t>
            </a:r>
            <a:r>
              <a:rPr dirty="0" baseline="23809" sz="2100" spc="-7">
                <a:latin typeface="Lucida Sans Unicode"/>
                <a:cs typeface="Lucida Sans Unicode"/>
              </a:rPr>
              <a:t>2</a:t>
            </a:r>
            <a:r>
              <a:rPr dirty="0" sz="2100" spc="-5">
                <a:latin typeface="Lucida Sans Unicode"/>
                <a:cs typeface="Lucida Sans Unicode"/>
              </a:rPr>
              <a:t>=54 ·18-1,5·182</a:t>
            </a:r>
            <a:r>
              <a:rPr dirty="0" sz="2100" spc="-35">
                <a:latin typeface="Lucida Sans Unicode"/>
                <a:cs typeface="Lucida Sans Unicode"/>
              </a:rPr>
              <a:t> </a:t>
            </a:r>
            <a:r>
              <a:rPr dirty="0" sz="2100">
                <a:latin typeface="Lucida Sans Unicode"/>
                <a:cs typeface="Lucida Sans Unicode"/>
              </a:rPr>
              <a:t>=</a:t>
            </a:r>
            <a:endParaRPr sz="2100">
              <a:latin typeface="Lucida Sans Unicode"/>
              <a:cs typeface="Lucida Sans Unicode"/>
            </a:endParaRPr>
          </a:p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dirty="0" sz="2100" spc="-5">
                <a:latin typeface="Lucida Sans Unicode"/>
                <a:cs typeface="Lucida Sans Unicode"/>
              </a:rPr>
              <a:t>=486</a:t>
            </a:r>
            <a:r>
              <a:rPr dirty="0" sz="2100" spc="-15">
                <a:latin typeface="Lucida Sans Unicode"/>
                <a:cs typeface="Lucida Sans Unicode"/>
              </a:rPr>
              <a:t> </a:t>
            </a:r>
            <a:r>
              <a:rPr dirty="0" sz="2100">
                <a:latin typeface="Lucida Sans Unicode"/>
                <a:cs typeface="Lucida Sans Unicode"/>
              </a:rPr>
              <a:t>KM</a:t>
            </a:r>
            <a:endParaRPr sz="2100">
              <a:latin typeface="Lucida Sans Unicode"/>
              <a:cs typeface="Lucida Sans Unicode"/>
            </a:endParaRPr>
          </a:p>
          <a:p>
            <a:pPr marL="241300" marR="76200" indent="-228600">
              <a:lnSpc>
                <a:spcPct val="100000"/>
              </a:lnSpc>
              <a:spcBef>
                <a:spcPts val="26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100">
                <a:latin typeface="Lucida Sans Unicode"/>
                <a:cs typeface="Lucida Sans Unicode"/>
              </a:rPr>
              <a:t>Prilikom </a:t>
            </a:r>
            <a:r>
              <a:rPr dirty="0" sz="2100" spc="-5">
                <a:latin typeface="Lucida Sans Unicode"/>
                <a:cs typeface="Lucida Sans Unicode"/>
              </a:rPr>
              <a:t>crtanja, uzimamo raspon kod </a:t>
            </a:r>
            <a:r>
              <a:rPr dirty="0" sz="2100">
                <a:latin typeface="Lucida Sans Unicode"/>
                <a:cs typeface="Lucida Sans Unicode"/>
              </a:rPr>
              <a:t>x </a:t>
            </a:r>
            <a:r>
              <a:rPr dirty="0" sz="2100" spc="-5">
                <a:latin typeface="Lucida Sans Unicode"/>
                <a:cs typeface="Lucida Sans Unicode"/>
              </a:rPr>
              <a:t>(-10,50), </a:t>
            </a:r>
            <a:r>
              <a:rPr dirty="0" sz="2100">
                <a:latin typeface="Lucida Sans Unicode"/>
                <a:cs typeface="Lucida Sans Unicode"/>
              </a:rPr>
              <a:t>a </a:t>
            </a:r>
            <a:r>
              <a:rPr dirty="0" sz="2100" spc="-5">
                <a:latin typeface="Lucida Sans Unicode"/>
                <a:cs typeface="Lucida Sans Unicode"/>
              </a:rPr>
              <a:t>kod  </a:t>
            </a:r>
            <a:r>
              <a:rPr dirty="0" sz="2100">
                <a:latin typeface="Lucida Sans Unicode"/>
                <a:cs typeface="Lucida Sans Unicode"/>
              </a:rPr>
              <a:t>y </a:t>
            </a:r>
            <a:r>
              <a:rPr dirty="0" sz="2100" spc="-5">
                <a:latin typeface="Lucida Sans Unicode"/>
                <a:cs typeface="Lucida Sans Unicode"/>
              </a:rPr>
              <a:t>(-10,</a:t>
            </a:r>
            <a:r>
              <a:rPr dirty="0" sz="2100" spc="-10">
                <a:latin typeface="Lucida Sans Unicode"/>
                <a:cs typeface="Lucida Sans Unicode"/>
              </a:rPr>
              <a:t> </a:t>
            </a:r>
            <a:r>
              <a:rPr dirty="0" sz="2100" spc="-5">
                <a:latin typeface="Lucida Sans Unicode"/>
                <a:cs typeface="Lucida Sans Unicode"/>
              </a:rPr>
              <a:t>500)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600200"/>
            <a:ext cx="7879283" cy="418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4055"/>
            <a:ext cx="7839709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dirty="0" sz="1800" spc="10">
                <a:solidFill>
                  <a:srgbClr val="2DA2BF"/>
                </a:solidFill>
                <a:latin typeface="Lucida Sans Unicode"/>
                <a:cs typeface="Lucida Sans Unicode"/>
              </a:rPr>
              <a:t>4.		</a:t>
            </a:r>
            <a:r>
              <a:rPr dirty="0" sz="2700">
                <a:latin typeface="Lucida Sans Unicode"/>
                <a:cs typeface="Lucida Sans Unicode"/>
              </a:rPr>
              <a:t>Na </a:t>
            </a:r>
            <a:r>
              <a:rPr dirty="0" sz="2700" spc="-5">
                <a:latin typeface="Lucida Sans Unicode"/>
                <a:cs typeface="Lucida Sans Unicode"/>
              </a:rPr>
              <a:t>osnovu funkcije marginalnog prihoda  </a:t>
            </a:r>
            <a:r>
              <a:rPr dirty="0" sz="2700">
                <a:latin typeface="Lucida Sans Unicode"/>
                <a:cs typeface="Lucida Sans Unicode"/>
              </a:rPr>
              <a:t>MR=100-20Q, </a:t>
            </a:r>
            <a:r>
              <a:rPr dirty="0" sz="2700" spc="-5">
                <a:latin typeface="Lucida Sans Unicode"/>
                <a:cs typeface="Lucida Sans Unicode"/>
              </a:rPr>
              <a:t>izračunati funkcije ukupnog  prihoda </a:t>
            </a:r>
            <a:r>
              <a:rPr dirty="0" sz="2700">
                <a:latin typeface="Lucida Sans Unicode"/>
                <a:cs typeface="Lucida Sans Unicode"/>
              </a:rPr>
              <a:t>TR i </a:t>
            </a:r>
            <a:r>
              <a:rPr dirty="0" sz="2700" spc="-5">
                <a:latin typeface="Lucida Sans Unicode"/>
                <a:cs typeface="Lucida Sans Unicode"/>
              </a:rPr>
              <a:t>prosječnog prihoda </a:t>
            </a:r>
            <a:r>
              <a:rPr dirty="0" sz="2700">
                <a:latin typeface="Lucida Sans Unicode"/>
                <a:cs typeface="Lucida Sans Unicode"/>
              </a:rPr>
              <a:t>AR, te  </a:t>
            </a:r>
            <a:r>
              <a:rPr dirty="0" sz="2700" spc="-5">
                <a:latin typeface="Lucida Sans Unicode"/>
                <a:cs typeface="Lucida Sans Unicode"/>
              </a:rPr>
              <a:t>izračunati vrijednost gore navedenih  funkcija </a:t>
            </a:r>
            <a:r>
              <a:rPr dirty="0" sz="2700">
                <a:latin typeface="Lucida Sans Unicode"/>
                <a:cs typeface="Lucida Sans Unicode"/>
              </a:rPr>
              <a:t>za </a:t>
            </a:r>
            <a:r>
              <a:rPr dirty="0" sz="2700" spc="-5">
                <a:latin typeface="Lucida Sans Unicode"/>
                <a:cs typeface="Lucida Sans Unicode"/>
              </a:rPr>
              <a:t>vrijednosti </a:t>
            </a:r>
            <a:r>
              <a:rPr dirty="0" sz="2700">
                <a:latin typeface="Lucida Sans Unicode"/>
                <a:cs typeface="Lucida Sans Unicode"/>
              </a:rPr>
              <a:t>Q = 0 do 6, i </a:t>
            </a:r>
            <a:r>
              <a:rPr dirty="0" sz="2700" spc="-5">
                <a:latin typeface="Lucida Sans Unicode"/>
                <a:cs typeface="Lucida Sans Unicode"/>
              </a:rPr>
              <a:t>nacrtati  funkcije.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64055"/>
            <a:ext cx="7886065" cy="4195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7050" marR="214629" indent="-514350">
              <a:lnSpc>
                <a:spcPct val="99800"/>
              </a:lnSpc>
              <a:spcBef>
                <a:spcPts val="105"/>
              </a:spcBef>
              <a:buClr>
                <a:srgbClr val="2DA2BF"/>
              </a:buClr>
              <a:buSzPct val="66666"/>
              <a:buAutoNum type="arabicPeriod" startAt="5"/>
              <a:tabLst>
                <a:tab pos="526415" algn="l"/>
                <a:tab pos="52705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Zadata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funkcija prosječnog prihoda  </a:t>
            </a:r>
            <a:r>
              <a:rPr dirty="0" sz="2700">
                <a:latin typeface="Lucida Sans Unicode"/>
                <a:cs typeface="Lucida Sans Unicode"/>
              </a:rPr>
              <a:t>AR=160– 10Q. </a:t>
            </a:r>
            <a:r>
              <a:rPr dirty="0" sz="2700" spc="-5">
                <a:latin typeface="Lucida Sans Unicode"/>
                <a:cs typeface="Lucida Sans Unicode"/>
              </a:rPr>
              <a:t>Izračunati ukupni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granični  prihod, </a:t>
            </a:r>
            <a:r>
              <a:rPr dirty="0" sz="2700">
                <a:latin typeface="Lucida Sans Unicode"/>
                <a:cs typeface="Lucida Sans Unicode"/>
              </a:rPr>
              <a:t>te </a:t>
            </a:r>
            <a:r>
              <a:rPr dirty="0" sz="2700" spc="-5">
                <a:latin typeface="Lucida Sans Unicode"/>
                <a:cs typeface="Lucida Sans Unicode"/>
              </a:rPr>
              <a:t>grafički predstaviti funkcije.  Definisati </a:t>
            </a:r>
            <a:r>
              <a:rPr dirty="0" sz="2700">
                <a:latin typeface="Lucida Sans Unicode"/>
                <a:cs typeface="Lucida Sans Unicode"/>
              </a:rPr>
              <a:t>o </a:t>
            </a:r>
            <a:r>
              <a:rPr dirty="0" sz="2700" spc="-5">
                <a:latin typeface="Lucida Sans Unicode"/>
                <a:cs typeface="Lucida Sans Unicode"/>
              </a:rPr>
              <a:t>kom tržišnom stanju </a:t>
            </a:r>
            <a:r>
              <a:rPr dirty="0" sz="2700">
                <a:latin typeface="Lucida Sans Unicode"/>
                <a:cs typeface="Lucida Sans Unicode"/>
              </a:rPr>
              <a:t>je</a:t>
            </a:r>
            <a:r>
              <a:rPr dirty="0" sz="2700" spc="-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riječ.</a:t>
            </a:r>
            <a:endParaRPr sz="2700">
              <a:latin typeface="Lucida Sans Unicode"/>
              <a:cs typeface="Lucida Sans Unicode"/>
            </a:endParaRPr>
          </a:p>
          <a:p>
            <a:pPr marL="526415" marR="5080" indent="-513715">
              <a:lnSpc>
                <a:spcPct val="100000"/>
              </a:lnSpc>
              <a:spcBef>
                <a:spcPts val="455"/>
              </a:spcBef>
              <a:buClr>
                <a:srgbClr val="2DA2BF"/>
              </a:buClr>
              <a:buSzPct val="66666"/>
              <a:buAutoNum type="arabicPeriod" startAt="5"/>
              <a:tabLst>
                <a:tab pos="526415" algn="l"/>
                <a:tab pos="52705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Zadate su funkcija ponude </a:t>
            </a:r>
            <a:r>
              <a:rPr dirty="0" sz="2700" spc="5">
                <a:latin typeface="Lucida Sans Unicode"/>
                <a:cs typeface="Lucida Sans Unicode"/>
              </a:rPr>
              <a:t>Q</a:t>
            </a:r>
            <a:r>
              <a:rPr dirty="0" baseline="-18518" sz="2700" spc="7">
                <a:latin typeface="Lucida Sans Unicode"/>
                <a:cs typeface="Lucida Sans Unicode"/>
              </a:rPr>
              <a:t>S </a:t>
            </a:r>
            <a:r>
              <a:rPr dirty="0" sz="2700">
                <a:latin typeface="Lucida Sans Unicode"/>
                <a:cs typeface="Lucida Sans Unicode"/>
              </a:rPr>
              <a:t>= 100 + P ,  </a:t>
            </a:r>
            <a:r>
              <a:rPr dirty="0" sz="2700" spc="-5">
                <a:latin typeface="Lucida Sans Unicode"/>
                <a:cs typeface="Lucida Sans Unicode"/>
              </a:rPr>
              <a:t>funkcija tražnje </a:t>
            </a:r>
            <a:r>
              <a:rPr dirty="0" sz="2700">
                <a:latin typeface="Lucida Sans Unicode"/>
                <a:cs typeface="Lucida Sans Unicode"/>
              </a:rPr>
              <a:t>Q</a:t>
            </a:r>
            <a:r>
              <a:rPr dirty="0" baseline="-18518" sz="2700">
                <a:latin typeface="Lucida Sans Unicode"/>
                <a:cs typeface="Lucida Sans Unicode"/>
              </a:rPr>
              <a:t>D </a:t>
            </a:r>
            <a:r>
              <a:rPr dirty="0" sz="2700">
                <a:latin typeface="Lucida Sans Unicode"/>
                <a:cs typeface="Lucida Sans Unicode"/>
              </a:rPr>
              <a:t>= 250 – </a:t>
            </a:r>
            <a:r>
              <a:rPr dirty="0" sz="2700" spc="-5">
                <a:latin typeface="Lucida Sans Unicode"/>
                <a:cs typeface="Lucida Sans Unicode"/>
              </a:rPr>
              <a:t>P. </a:t>
            </a:r>
            <a:r>
              <a:rPr dirty="0" sz="2700">
                <a:latin typeface="Lucida Sans Unicode"/>
                <a:cs typeface="Lucida Sans Unicode"/>
              </a:rPr>
              <a:t>Na osnovu  </a:t>
            </a:r>
            <a:r>
              <a:rPr dirty="0" sz="2700" spc="-5">
                <a:latin typeface="Lucida Sans Unicode"/>
                <a:cs typeface="Lucida Sans Unicode"/>
              </a:rPr>
              <a:t>datih funkcija, odrediti ukupni, prosječni </a:t>
            </a:r>
            <a:r>
              <a:rPr dirty="0" sz="2700">
                <a:latin typeface="Lucida Sans Unicode"/>
                <a:cs typeface="Lucida Sans Unicode"/>
              </a:rPr>
              <a:t>i  </a:t>
            </a:r>
            <a:r>
              <a:rPr dirty="0" sz="2700" spc="-5">
                <a:latin typeface="Lucida Sans Unicode"/>
                <a:cs typeface="Lucida Sans Unicode"/>
              </a:rPr>
              <a:t>granični prihod. Dati grafički prikaz, utvrditi  vrijednost maksimalnog prihoda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10">
                <a:latin typeface="Lucida Sans Unicode"/>
                <a:cs typeface="Lucida Sans Unicode"/>
              </a:rPr>
              <a:t>definisati  </a:t>
            </a:r>
            <a:r>
              <a:rPr dirty="0" sz="2700">
                <a:latin typeface="Lucida Sans Unicode"/>
                <a:cs typeface="Lucida Sans Unicode"/>
              </a:rPr>
              <a:t>o </a:t>
            </a:r>
            <a:r>
              <a:rPr dirty="0" sz="2700" spc="-5">
                <a:latin typeface="Lucida Sans Unicode"/>
                <a:cs typeface="Lucida Sans Unicode"/>
              </a:rPr>
              <a:t>kom tržišnom stanju </a:t>
            </a:r>
            <a:r>
              <a:rPr dirty="0" sz="2700">
                <a:latin typeface="Lucida Sans Unicode"/>
                <a:cs typeface="Lucida Sans Unicode"/>
              </a:rPr>
              <a:t>je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riječ.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544" y="554736"/>
            <a:ext cx="1630680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12" y="4953000"/>
            <a:ext cx="7456805" cy="488315"/>
          </a:xfrm>
          <a:custGeom>
            <a:avLst/>
            <a:gdLst/>
            <a:ahLst/>
            <a:cxnLst/>
            <a:rect l="l" t="t" r="r" b="b"/>
            <a:pathLst>
              <a:path w="7456805" h="488314">
                <a:moveTo>
                  <a:pt x="7456487" y="0"/>
                </a:moveTo>
                <a:lnTo>
                  <a:pt x="0" y="289966"/>
                </a:lnTo>
                <a:lnTo>
                  <a:pt x="7456487" y="488149"/>
                </a:lnTo>
                <a:lnTo>
                  <a:pt x="7456487" y="0"/>
                </a:lnTo>
                <a:close/>
              </a:path>
            </a:pathLst>
          </a:custGeom>
          <a:solidFill>
            <a:srgbClr val="9FCB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351" y="5237744"/>
            <a:ext cx="9032875" cy="788670"/>
          </a:xfrm>
          <a:custGeom>
            <a:avLst/>
            <a:gdLst/>
            <a:ahLst/>
            <a:cxnLst/>
            <a:rect l="l" t="t" r="r" b="b"/>
            <a:pathLst>
              <a:path w="9032875" h="788670">
                <a:moveTo>
                  <a:pt x="9032646" y="0"/>
                </a:moveTo>
                <a:lnTo>
                  <a:pt x="0" y="0"/>
                </a:lnTo>
                <a:lnTo>
                  <a:pt x="9032646" y="788657"/>
                </a:lnTo>
                <a:lnTo>
                  <a:pt x="9032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98720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91618"/>
            <a:ext cx="9143999" cy="802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3432" y="2825495"/>
            <a:ext cx="4669536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03919" y="6217920"/>
            <a:ext cx="487679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4055"/>
            <a:ext cx="7769225" cy="21380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8605" marR="5080" indent="-256540">
              <a:lnSpc>
                <a:spcPct val="99800"/>
              </a:lnSpc>
              <a:spcBef>
                <a:spcPts val="10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/>
              <a:t>Ostali prihodi obuhvataju neuobičajene  stavke </a:t>
            </a:r>
            <a:r>
              <a:rPr dirty="0" sz="2700"/>
              <a:t>i </a:t>
            </a:r>
            <a:r>
              <a:rPr dirty="0" sz="2700" spc="-5"/>
              <a:t>stavke razdoblja koje </a:t>
            </a:r>
            <a:r>
              <a:rPr dirty="0" sz="2700"/>
              <a:t>u </a:t>
            </a:r>
            <a:r>
              <a:rPr dirty="0" sz="2700" spc="-5"/>
              <a:t>tekućem  periodu predstavljaju dobitke </a:t>
            </a:r>
            <a:r>
              <a:rPr dirty="0" sz="2700"/>
              <a:t>pa </a:t>
            </a:r>
            <a:r>
              <a:rPr dirty="0" sz="2700" spc="-5"/>
              <a:t>samim tim </a:t>
            </a:r>
            <a:r>
              <a:rPr dirty="0" sz="2700"/>
              <a:t>i  </a:t>
            </a:r>
            <a:r>
              <a:rPr dirty="0" sz="2700" spc="-5"/>
              <a:t>povećavaju rezultat redovnog poslovanja</a:t>
            </a:r>
            <a:endParaRPr sz="27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6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/>
              <a:t>Ostali prihodi obuhvataju:</a:t>
            </a:r>
            <a:endParaRPr sz="27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005" y="3621023"/>
            <a:ext cx="6206490" cy="228092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41300" marR="5080" indent="-228600">
              <a:lnSpc>
                <a:spcPts val="2710"/>
              </a:lnSpc>
              <a:spcBef>
                <a:spcPts val="229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Dobici od prodaje nematerijalnih ulaganja  nekretnina, postrojenja </a:t>
            </a:r>
            <a:r>
              <a:rPr dirty="0" sz="2300">
                <a:latin typeface="Lucida Sans Unicode"/>
                <a:cs typeface="Lucida Sans Unicode"/>
              </a:rPr>
              <a:t>i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opreme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254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Dobici od prodaje</a:t>
            </a:r>
            <a:r>
              <a:rPr dirty="0" sz="2300" spc="-1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materijala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Viškovi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Naplaćena otpisana</a:t>
            </a:r>
            <a:r>
              <a:rPr dirty="0" sz="2300" spc="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potraživanja</a:t>
            </a:r>
            <a:endParaRPr sz="23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2DA2BF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Prihodi </a:t>
            </a:r>
            <a:r>
              <a:rPr dirty="0" sz="2300">
                <a:latin typeface="Lucida Sans Unicode"/>
                <a:cs typeface="Lucida Sans Unicode"/>
              </a:rPr>
              <a:t>od </a:t>
            </a:r>
            <a:r>
              <a:rPr dirty="0" sz="2300" spc="-5">
                <a:latin typeface="Lucida Sans Unicode"/>
                <a:cs typeface="Lucida Sans Unicode"/>
              </a:rPr>
              <a:t>smanjenja</a:t>
            </a:r>
            <a:r>
              <a:rPr dirty="0" sz="2300" spc="-1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obaveza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591" y="554736"/>
            <a:ext cx="3425952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794" y="1436623"/>
            <a:ext cx="7886700" cy="428688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68605" marR="272415" indent="-256540">
              <a:lnSpc>
                <a:spcPts val="2910"/>
              </a:lnSpc>
              <a:spcBef>
                <a:spcPts val="47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9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Potražnja </a:t>
            </a:r>
            <a:r>
              <a:rPr dirty="0" sz="2700">
                <a:latin typeface="Lucida Sans Unicode"/>
                <a:cs typeface="Lucida Sans Unicode"/>
              </a:rPr>
              <a:t>i ponuda </a:t>
            </a:r>
            <a:r>
              <a:rPr dirty="0" sz="2700" spc="-5">
                <a:latin typeface="Lucida Sans Unicode"/>
                <a:cs typeface="Lucida Sans Unicode"/>
              </a:rPr>
              <a:t>su dvostruke pokretačke  snage tržišne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ekonomije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9300"/>
              </a:lnSpc>
              <a:spcBef>
                <a:spcPts val="37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>
                <a:latin typeface="Lucida Sans Unicode"/>
                <a:cs typeface="Lucida Sans Unicode"/>
              </a:rPr>
              <a:t>Potražnja nije samo mjerenje </a:t>
            </a:r>
            <a:r>
              <a:rPr dirty="0" sz="2700">
                <a:latin typeface="Lucida Sans Unicode"/>
                <a:cs typeface="Lucida Sans Unicode"/>
              </a:rPr>
              <a:t>onoga </a:t>
            </a:r>
            <a:r>
              <a:rPr dirty="0" sz="2700" spc="-5">
                <a:latin typeface="Lucida Sans Unicode"/>
                <a:cs typeface="Lucida Sans Unicode"/>
              </a:rPr>
              <a:t>šta ljudi  </a:t>
            </a:r>
            <a:r>
              <a:rPr dirty="0" sz="2700" spc="-10">
                <a:latin typeface="Lucida Sans Unicode"/>
                <a:cs typeface="Lucida Sans Unicode"/>
              </a:rPr>
              <a:t>žele; </a:t>
            </a:r>
            <a:r>
              <a:rPr dirty="0" sz="2700">
                <a:latin typeface="Lucida Sans Unicode"/>
                <a:cs typeface="Lucida Sans Unicode"/>
              </a:rPr>
              <a:t>za </a:t>
            </a:r>
            <a:r>
              <a:rPr dirty="0" sz="2700" spc="-5">
                <a:latin typeface="Lucida Sans Unicode"/>
                <a:cs typeface="Lucida Sans Unicode"/>
              </a:rPr>
              <a:t>ekonomiste, potražnja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iznos roba </a:t>
            </a:r>
            <a:r>
              <a:rPr dirty="0" sz="2700">
                <a:latin typeface="Lucida Sans Unicode"/>
                <a:cs typeface="Lucida Sans Unicode"/>
              </a:rPr>
              <a:t>i  </a:t>
            </a:r>
            <a:r>
              <a:rPr dirty="0" sz="2700" spc="-5">
                <a:latin typeface="Lucida Sans Unicode"/>
                <a:cs typeface="Lucida Sans Unicode"/>
              </a:rPr>
              <a:t>usluga koje su ljudi voljni </a:t>
            </a:r>
            <a:r>
              <a:rPr dirty="0" sz="2700">
                <a:latin typeface="Lucida Sans Unicode"/>
                <a:cs typeface="Lucida Sans Unicode"/>
              </a:rPr>
              <a:t>i </a:t>
            </a:r>
            <a:r>
              <a:rPr dirty="0" sz="2700" spc="-5">
                <a:latin typeface="Lucida Sans Unicode"/>
                <a:cs typeface="Lucida Sans Unicode"/>
              </a:rPr>
              <a:t>sposobni </a:t>
            </a:r>
            <a:r>
              <a:rPr dirty="0" sz="2700">
                <a:latin typeface="Lucida Sans Unicode"/>
                <a:cs typeface="Lucida Sans Unicode"/>
              </a:rPr>
              <a:t>da</a:t>
            </a:r>
            <a:r>
              <a:rPr dirty="0" sz="2700" spc="-7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kupe</a:t>
            </a:r>
            <a:endParaRPr sz="2700">
              <a:latin typeface="Lucida Sans Unicode"/>
              <a:cs typeface="Lucida Sans Unicode"/>
            </a:endParaRPr>
          </a:p>
          <a:p>
            <a:pPr marL="268605" marR="651510" indent="-255904">
              <a:lnSpc>
                <a:spcPct val="90600"/>
              </a:lnSpc>
              <a:spcBef>
                <a:spcPts val="375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 </a:t>
            </a:r>
            <a:r>
              <a:rPr dirty="0" sz="2700" spc="-5">
                <a:latin typeface="Lucida Sans Unicode"/>
                <a:cs typeface="Lucida Sans Unicode"/>
              </a:rPr>
              <a:t>Nepostojanje </a:t>
            </a:r>
            <a:r>
              <a:rPr dirty="0" sz="2700" spc="-10">
                <a:latin typeface="Lucida Sans Unicode"/>
                <a:cs typeface="Lucida Sans Unicode"/>
              </a:rPr>
              <a:t>ili </a:t>
            </a:r>
            <a:r>
              <a:rPr dirty="0" sz="2700" spc="-5">
                <a:latin typeface="Lucida Sans Unicode"/>
                <a:cs typeface="Lucida Sans Unicode"/>
              </a:rPr>
              <a:t>nemogućnost izazivanja  dovoljne potražnje </a:t>
            </a:r>
            <a:r>
              <a:rPr dirty="0" sz="2700">
                <a:latin typeface="Lucida Sans Unicode"/>
                <a:cs typeface="Lucida Sans Unicode"/>
              </a:rPr>
              <a:t>za </a:t>
            </a:r>
            <a:r>
              <a:rPr dirty="0" sz="2700" spc="-5">
                <a:latin typeface="Lucida Sans Unicode"/>
                <a:cs typeface="Lucida Sans Unicode"/>
              </a:rPr>
              <a:t>nekim proizvodom,  </a:t>
            </a:r>
            <a:r>
              <a:rPr dirty="0" sz="2700">
                <a:latin typeface="Lucida Sans Unicode"/>
                <a:cs typeface="Lucida Sans Unicode"/>
              </a:rPr>
              <a:t>dovodi u </a:t>
            </a:r>
            <a:r>
              <a:rPr dirty="0" sz="2700" spc="-5">
                <a:latin typeface="Lucida Sans Unicode"/>
                <a:cs typeface="Lucida Sans Unicode"/>
              </a:rPr>
              <a:t>pitanje poslovanje postojećih </a:t>
            </a:r>
            <a:r>
              <a:rPr dirty="0" sz="2700">
                <a:latin typeface="Lucida Sans Unicode"/>
                <a:cs typeface="Lucida Sans Unicode"/>
              </a:rPr>
              <a:t>i  </a:t>
            </a:r>
            <a:r>
              <a:rPr dirty="0" sz="2700" spc="-5">
                <a:latin typeface="Lucida Sans Unicode"/>
                <a:cs typeface="Lucida Sans Unicode"/>
              </a:rPr>
              <a:t>osnivanje novih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preduzeća</a:t>
            </a:r>
            <a:endParaRPr sz="2700">
              <a:latin typeface="Lucida Sans Unicode"/>
              <a:cs typeface="Lucida Sans Unicode"/>
            </a:endParaRPr>
          </a:p>
          <a:p>
            <a:pPr marL="268605" marR="224790" indent="-256540">
              <a:lnSpc>
                <a:spcPts val="2910"/>
              </a:lnSpc>
              <a:spcBef>
                <a:spcPts val="420"/>
              </a:spcBef>
            </a:pPr>
            <a:r>
              <a:rPr dirty="0" sz="18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800" spc="-765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Potražnja </a:t>
            </a:r>
            <a:r>
              <a:rPr dirty="0" sz="2700">
                <a:latin typeface="Lucida Sans Unicode"/>
                <a:cs typeface="Lucida Sans Unicode"/>
              </a:rPr>
              <a:t>je </a:t>
            </a:r>
            <a:r>
              <a:rPr dirty="0" sz="2700" spc="-5">
                <a:latin typeface="Lucida Sans Unicode"/>
                <a:cs typeface="Lucida Sans Unicode"/>
              </a:rPr>
              <a:t>ključna </a:t>
            </a:r>
            <a:r>
              <a:rPr dirty="0" sz="2700">
                <a:latin typeface="Lucida Sans Unicode"/>
                <a:cs typeface="Lucida Sans Unicode"/>
              </a:rPr>
              <a:t>za </a:t>
            </a:r>
            <a:r>
              <a:rPr dirty="0" sz="2700" spc="-5">
                <a:latin typeface="Lucida Sans Unicode"/>
                <a:cs typeface="Lucida Sans Unicode"/>
              </a:rPr>
              <a:t>osnivanje, opstanak </a:t>
            </a:r>
            <a:r>
              <a:rPr dirty="0" sz="2700">
                <a:latin typeface="Lucida Sans Unicode"/>
                <a:cs typeface="Lucida Sans Unicode"/>
              </a:rPr>
              <a:t>i  </a:t>
            </a:r>
            <a:r>
              <a:rPr dirty="0" sz="2700" spc="-5">
                <a:latin typeface="Lucida Sans Unicode"/>
                <a:cs typeface="Lucida Sans Unicode"/>
              </a:rPr>
              <a:t>profitabilnost</a:t>
            </a:r>
            <a:r>
              <a:rPr dirty="0" sz="2700" spc="-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preduzeća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794" y="1463547"/>
            <a:ext cx="7035800" cy="173545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67970" marR="5080" indent="-255904">
              <a:lnSpc>
                <a:spcPct val="100200"/>
              </a:lnSpc>
              <a:spcBef>
                <a:spcPts val="90"/>
              </a:spcBef>
              <a:tabLst>
                <a:tab pos="3119120" algn="l"/>
              </a:tabLst>
            </a:pPr>
            <a:r>
              <a:rPr dirty="0" sz="1900">
                <a:solidFill>
                  <a:srgbClr val="2DA2BF"/>
                </a:solidFill>
                <a:latin typeface="Wingdings 3"/>
                <a:cs typeface="Wingdings 3"/>
              </a:rPr>
              <a:t>}</a:t>
            </a:r>
            <a:r>
              <a:rPr dirty="0" sz="1900" spc="-89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dirty="0" baseline="1010" sz="4125" spc="30"/>
              <a:t>Kriva</a:t>
            </a:r>
            <a:r>
              <a:rPr dirty="0" baseline="1010" sz="4125" spc="44"/>
              <a:t> </a:t>
            </a:r>
            <a:r>
              <a:rPr dirty="0" baseline="1010" sz="4125" spc="37"/>
              <a:t>potražnje	</a:t>
            </a:r>
            <a:r>
              <a:rPr dirty="0" sz="2800" spc="-5"/>
              <a:t>je </a:t>
            </a:r>
            <a:r>
              <a:rPr dirty="0" sz="2800"/>
              <a:t>linija koja pokazuje  </a:t>
            </a:r>
            <a:r>
              <a:rPr dirty="0" sz="2800" spc="-5"/>
              <a:t>povezanost između cijene </a:t>
            </a:r>
            <a:r>
              <a:rPr dirty="0" sz="2800"/>
              <a:t>proizvoda ili  faktora </a:t>
            </a:r>
            <a:r>
              <a:rPr dirty="0" sz="2800" spc="-5"/>
              <a:t>proizvodnje </a:t>
            </a:r>
            <a:r>
              <a:rPr dirty="0" sz="2800"/>
              <a:t>i kvantitativne  potražnje po periodima</a:t>
            </a:r>
            <a:endParaRPr sz="2800">
              <a:latin typeface="Wingdings 3"/>
              <a:cs typeface="Wingdings 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548640"/>
            <a:ext cx="525780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5000" y="3352800"/>
            <a:ext cx="3886200" cy="2837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3919" y="6227064"/>
            <a:ext cx="487679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500354Vje0be_br.7_-28.11..Potra.0nja,cijena_i_</dc:title>
  <dcterms:created xsi:type="dcterms:W3CDTF">2026-04-27T15:27:42Z</dcterms:created>
  <dcterms:modified xsi:type="dcterms:W3CDTF">2026-04-27T15:27:42Z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2026-04-27T00:00:00Z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2026-04-27T00:00:00Z</vt:filetime>
  </property>
</Properties>
</file>