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9" r:id="rId2"/>
    <p:sldId id="281" r:id="rId3"/>
    <p:sldId id="290" r:id="rId4"/>
    <p:sldId id="291" r:id="rId5"/>
    <p:sldId id="287" r:id="rId6"/>
    <p:sldId id="292" r:id="rId7"/>
    <p:sldId id="288" r:id="rId8"/>
    <p:sldId id="284" r:id="rId9"/>
    <p:sldId id="289" r:id="rId10"/>
    <p:sldId id="278" r:id="rId11"/>
    <p:sldId id="293" r:id="rId1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B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E3ABD2-AAA9-4F6E-A718-CAA0D72A0173}" type="datetimeFigureOut">
              <a:rPr lang="sr-Latn-BA" smtClean="0"/>
              <a:pPr/>
              <a:t>26.12.2025</a:t>
            </a:fld>
            <a:endParaRPr lang="sr-Latn-B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B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191CFB0-06FC-43F7-B8E1-09DF8B6B7655}" type="slidenum">
              <a:rPr lang="sr-Latn-BA" smtClean="0"/>
              <a:pPr/>
              <a:t>‹#›</a:t>
            </a:fld>
            <a:endParaRPr lang="sr-Latn-BA"/>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441EDF-09F8-4A3B-98C0-47DF112BF2E9}" type="datetimeFigureOut">
              <a:rPr lang="sr-Latn-BA" smtClean="0"/>
              <a:pPr/>
              <a:t>26.12.2025</a:t>
            </a:fld>
            <a:endParaRPr lang="sr-Latn-B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E5E098-A55B-4C31-AFFF-B600FB189BD8}" type="slidenum">
              <a:rPr lang="sr-Latn-BA" smtClean="0"/>
              <a:pPr/>
              <a:t>‹#›</a:t>
            </a:fld>
            <a:endParaRPr lang="sr-Latn-BA"/>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r-Latn-BA"/>
          </a:p>
        </p:txBody>
      </p:sp>
      <p:sp>
        <p:nvSpPr>
          <p:cNvPr id="4" name="Slide Number Placeholder 3"/>
          <p:cNvSpPr>
            <a:spLocks noGrp="1"/>
          </p:cNvSpPr>
          <p:nvPr>
            <p:ph type="sldNum" sz="quarter" idx="10"/>
          </p:nvPr>
        </p:nvSpPr>
        <p:spPr/>
        <p:txBody>
          <a:bodyPr/>
          <a:lstStyle/>
          <a:p>
            <a:fld id="{A6E5E098-A55B-4C31-AFFF-B600FB189BD8}" type="slidenum">
              <a:rPr lang="sr-Latn-BA" smtClean="0"/>
              <a:pPr/>
              <a:t>1</a:t>
            </a:fld>
            <a:endParaRPr lang="sr-Latn-B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F3CB6F2-FC30-4E54-8072-145A72563AF1}" type="datetime1">
              <a:rPr lang="sr-Latn-BA" smtClean="0"/>
              <a:pPr/>
              <a:t>26.12.2025</a:t>
            </a:fld>
            <a:endParaRPr lang="sr-Latn-B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sr-Latn-B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FCA1DB4-C1ED-4D75-A260-FC396E7E20F9}" type="slidenum">
              <a:rPr lang="sr-Latn-BA" smtClean="0"/>
              <a:pPr/>
              <a:t>‹#›</a:t>
            </a:fld>
            <a:endParaRPr lang="sr-Latn-B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EE8010-73D4-4D57-BDF9-9DF663767666}" type="datetime1">
              <a:rPr lang="sr-Latn-BA" smtClean="0"/>
              <a:pPr/>
              <a:t>26.12.2025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2FCA1DB4-C1ED-4D75-A260-FC396E7E20F9}" type="slidenum">
              <a:rPr lang="sr-Latn-BA" smtClean="0"/>
              <a:pPr/>
              <a:t>‹#›</a:t>
            </a:fld>
            <a:endParaRPr lang="sr-Latn-B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FED138-6629-44E9-BC9F-EE9E91CD7266}" type="datetime1">
              <a:rPr lang="sr-Latn-BA" smtClean="0"/>
              <a:pPr/>
              <a:t>26.12.2025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2FCA1DB4-C1ED-4D75-A260-FC396E7E20F9}" type="slidenum">
              <a:rPr lang="sr-Latn-BA" smtClean="0"/>
              <a:pPr/>
              <a:t>‹#›</a:t>
            </a:fld>
            <a:endParaRPr lang="sr-Latn-B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DAB7CF6-C74D-44F1-BE97-794579794B21}" type="datetime1">
              <a:rPr lang="sr-Latn-BA" smtClean="0"/>
              <a:pPr/>
              <a:t>26.12.2025</a:t>
            </a:fld>
            <a:endParaRPr lang="sr-Latn-BA"/>
          </a:p>
        </p:txBody>
      </p:sp>
      <p:sp>
        <p:nvSpPr>
          <p:cNvPr id="9" name="Slide Number Placeholder 8"/>
          <p:cNvSpPr>
            <a:spLocks noGrp="1"/>
          </p:cNvSpPr>
          <p:nvPr>
            <p:ph type="sldNum" sz="quarter" idx="15"/>
          </p:nvPr>
        </p:nvSpPr>
        <p:spPr/>
        <p:txBody>
          <a:bodyPr rtlCol="0"/>
          <a:lstStyle/>
          <a:p>
            <a:fld id="{2FCA1DB4-C1ED-4D75-A260-FC396E7E20F9}" type="slidenum">
              <a:rPr lang="sr-Latn-BA" smtClean="0"/>
              <a:pPr/>
              <a:t>‹#›</a:t>
            </a:fld>
            <a:endParaRPr lang="sr-Latn-BA"/>
          </a:p>
        </p:txBody>
      </p:sp>
      <p:sp>
        <p:nvSpPr>
          <p:cNvPr id="10" name="Footer Placeholder 9"/>
          <p:cNvSpPr>
            <a:spLocks noGrp="1"/>
          </p:cNvSpPr>
          <p:nvPr>
            <p:ph type="ftr" sz="quarter" idx="16"/>
          </p:nvPr>
        </p:nvSpPr>
        <p:spPr/>
        <p:txBody>
          <a:bodyPr rtlCol="0"/>
          <a:lstStyle/>
          <a:p>
            <a:endParaRPr lang="sr-Latn-B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350460D7-AE38-410A-8F3A-7FFF55048D77}" type="datetime1">
              <a:rPr lang="sr-Latn-BA" smtClean="0"/>
              <a:pPr/>
              <a:t>26.12.2025</a:t>
            </a:fld>
            <a:endParaRPr lang="sr-Latn-B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sr-Latn-B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FCA1DB4-C1ED-4D75-A260-FC396E7E20F9}" type="slidenum">
              <a:rPr lang="sr-Latn-BA" smtClean="0"/>
              <a:pPr/>
              <a:t>‹#›</a:t>
            </a:fld>
            <a:endParaRPr lang="sr-Latn-B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ED338E0-9298-4818-BC15-55AC807F26D4}" type="datetime1">
              <a:rPr lang="sr-Latn-BA" smtClean="0"/>
              <a:pPr/>
              <a:t>26.12.2025</a:t>
            </a:fld>
            <a:endParaRPr lang="sr-Latn-BA"/>
          </a:p>
        </p:txBody>
      </p:sp>
      <p:sp>
        <p:nvSpPr>
          <p:cNvPr id="6" name="Footer Placeholder 5"/>
          <p:cNvSpPr>
            <a:spLocks noGrp="1"/>
          </p:cNvSpPr>
          <p:nvPr>
            <p:ph type="ftr" sz="quarter" idx="11"/>
          </p:nvPr>
        </p:nvSpPr>
        <p:spPr/>
        <p:txBody>
          <a:bodyPr/>
          <a:lstStyle/>
          <a:p>
            <a:endParaRPr lang="sr-Latn-BA"/>
          </a:p>
        </p:txBody>
      </p:sp>
      <p:sp>
        <p:nvSpPr>
          <p:cNvPr id="7" name="Slide Number Placeholder 6"/>
          <p:cNvSpPr>
            <a:spLocks noGrp="1"/>
          </p:cNvSpPr>
          <p:nvPr>
            <p:ph type="sldNum" sz="quarter" idx="12"/>
          </p:nvPr>
        </p:nvSpPr>
        <p:spPr/>
        <p:txBody>
          <a:bodyPr/>
          <a:lstStyle/>
          <a:p>
            <a:fld id="{2FCA1DB4-C1ED-4D75-A260-FC396E7E20F9}" type="slidenum">
              <a:rPr lang="sr-Latn-BA" smtClean="0"/>
              <a:pPr/>
              <a:t>‹#›</a:t>
            </a:fld>
            <a:endParaRPr lang="sr-Latn-B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003494F-B202-43DE-8A32-81013A59BBC9}" type="datetime1">
              <a:rPr lang="sr-Latn-BA" smtClean="0"/>
              <a:pPr/>
              <a:t>26.12.2025</a:t>
            </a:fld>
            <a:endParaRPr lang="sr-Latn-BA"/>
          </a:p>
        </p:txBody>
      </p:sp>
      <p:sp>
        <p:nvSpPr>
          <p:cNvPr id="8" name="Footer Placeholder 7"/>
          <p:cNvSpPr>
            <a:spLocks noGrp="1"/>
          </p:cNvSpPr>
          <p:nvPr>
            <p:ph type="ftr" sz="quarter" idx="11"/>
          </p:nvPr>
        </p:nvSpPr>
        <p:spPr/>
        <p:txBody>
          <a:bodyPr/>
          <a:lstStyle/>
          <a:p>
            <a:endParaRPr lang="sr-Latn-BA"/>
          </a:p>
        </p:txBody>
      </p:sp>
      <p:sp>
        <p:nvSpPr>
          <p:cNvPr id="9" name="Slide Number Placeholder 8"/>
          <p:cNvSpPr>
            <a:spLocks noGrp="1"/>
          </p:cNvSpPr>
          <p:nvPr>
            <p:ph type="sldNum" sz="quarter" idx="12"/>
          </p:nvPr>
        </p:nvSpPr>
        <p:spPr/>
        <p:txBody>
          <a:bodyPr/>
          <a:lstStyle/>
          <a:p>
            <a:fld id="{2FCA1DB4-C1ED-4D75-A260-FC396E7E20F9}" type="slidenum">
              <a:rPr lang="sr-Latn-BA" smtClean="0"/>
              <a:pPr/>
              <a:t>‹#›</a:t>
            </a:fld>
            <a:endParaRPr lang="sr-Latn-B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50C0BF1-0578-4CD7-80D6-301979E46DE6}" type="datetime1">
              <a:rPr lang="sr-Latn-BA" smtClean="0"/>
              <a:pPr/>
              <a:t>26.12.2025</a:t>
            </a:fld>
            <a:endParaRPr lang="sr-Latn-BA"/>
          </a:p>
        </p:txBody>
      </p:sp>
      <p:sp>
        <p:nvSpPr>
          <p:cNvPr id="7" name="Slide Number Placeholder 6"/>
          <p:cNvSpPr>
            <a:spLocks noGrp="1"/>
          </p:cNvSpPr>
          <p:nvPr>
            <p:ph type="sldNum" sz="quarter" idx="11"/>
          </p:nvPr>
        </p:nvSpPr>
        <p:spPr/>
        <p:txBody>
          <a:bodyPr rtlCol="0"/>
          <a:lstStyle/>
          <a:p>
            <a:fld id="{2FCA1DB4-C1ED-4D75-A260-FC396E7E20F9}" type="slidenum">
              <a:rPr lang="sr-Latn-BA" smtClean="0"/>
              <a:pPr/>
              <a:t>‹#›</a:t>
            </a:fld>
            <a:endParaRPr lang="sr-Latn-BA"/>
          </a:p>
        </p:txBody>
      </p:sp>
      <p:sp>
        <p:nvSpPr>
          <p:cNvPr id="8" name="Footer Placeholder 7"/>
          <p:cNvSpPr>
            <a:spLocks noGrp="1"/>
          </p:cNvSpPr>
          <p:nvPr>
            <p:ph type="ftr" sz="quarter" idx="12"/>
          </p:nvPr>
        </p:nvSpPr>
        <p:spPr/>
        <p:txBody>
          <a:bodyPr rtlCol="0"/>
          <a:lstStyle/>
          <a:p>
            <a:endParaRPr lang="sr-Latn-B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E77C3-9D52-4293-9778-5F9AB7278152}" type="datetime1">
              <a:rPr lang="sr-Latn-BA" smtClean="0"/>
              <a:pPr/>
              <a:t>26.12.2025</a:t>
            </a:fld>
            <a:endParaRPr lang="sr-Latn-BA"/>
          </a:p>
        </p:txBody>
      </p:sp>
      <p:sp>
        <p:nvSpPr>
          <p:cNvPr id="3" name="Footer Placeholder 2"/>
          <p:cNvSpPr>
            <a:spLocks noGrp="1"/>
          </p:cNvSpPr>
          <p:nvPr>
            <p:ph type="ftr" sz="quarter" idx="11"/>
          </p:nvPr>
        </p:nvSpPr>
        <p:spPr/>
        <p:txBody>
          <a:bodyPr/>
          <a:lstStyle/>
          <a:p>
            <a:endParaRPr lang="sr-Latn-BA"/>
          </a:p>
        </p:txBody>
      </p:sp>
      <p:sp>
        <p:nvSpPr>
          <p:cNvPr id="4" name="Slide Number Placeholder 3"/>
          <p:cNvSpPr>
            <a:spLocks noGrp="1"/>
          </p:cNvSpPr>
          <p:nvPr>
            <p:ph type="sldNum" sz="quarter" idx="12"/>
          </p:nvPr>
        </p:nvSpPr>
        <p:spPr/>
        <p:txBody>
          <a:bodyPr/>
          <a:lstStyle/>
          <a:p>
            <a:fld id="{2FCA1DB4-C1ED-4D75-A260-FC396E7E20F9}" type="slidenum">
              <a:rPr lang="sr-Latn-BA" smtClean="0"/>
              <a:pPr/>
              <a:t>‹#›</a:t>
            </a:fld>
            <a:endParaRPr lang="sr-Latn-B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0C4079E-A1AA-4F55-961B-0546FE789B9A}" type="datetime1">
              <a:rPr lang="sr-Latn-BA" smtClean="0"/>
              <a:pPr/>
              <a:t>26.12.2025</a:t>
            </a:fld>
            <a:endParaRPr lang="sr-Latn-BA"/>
          </a:p>
        </p:txBody>
      </p:sp>
      <p:sp>
        <p:nvSpPr>
          <p:cNvPr id="22" name="Slide Number Placeholder 21"/>
          <p:cNvSpPr>
            <a:spLocks noGrp="1"/>
          </p:cNvSpPr>
          <p:nvPr>
            <p:ph type="sldNum" sz="quarter" idx="15"/>
          </p:nvPr>
        </p:nvSpPr>
        <p:spPr/>
        <p:txBody>
          <a:bodyPr rtlCol="0"/>
          <a:lstStyle/>
          <a:p>
            <a:fld id="{2FCA1DB4-C1ED-4D75-A260-FC396E7E20F9}" type="slidenum">
              <a:rPr lang="sr-Latn-BA" smtClean="0"/>
              <a:pPr/>
              <a:t>‹#›</a:t>
            </a:fld>
            <a:endParaRPr lang="sr-Latn-BA"/>
          </a:p>
        </p:txBody>
      </p:sp>
      <p:sp>
        <p:nvSpPr>
          <p:cNvPr id="23" name="Footer Placeholder 22"/>
          <p:cNvSpPr>
            <a:spLocks noGrp="1"/>
          </p:cNvSpPr>
          <p:nvPr>
            <p:ph type="ftr" sz="quarter" idx="16"/>
          </p:nvPr>
        </p:nvSpPr>
        <p:spPr/>
        <p:txBody>
          <a:bodyPr rtlCol="0"/>
          <a:lstStyle/>
          <a:p>
            <a:endParaRPr lang="sr-Latn-B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E16B96D-1CC8-4919-9DFB-D45714058B35}" type="datetime1">
              <a:rPr lang="sr-Latn-BA" smtClean="0"/>
              <a:pPr/>
              <a:t>26.12.2025</a:t>
            </a:fld>
            <a:endParaRPr lang="sr-Latn-BA"/>
          </a:p>
        </p:txBody>
      </p:sp>
      <p:sp>
        <p:nvSpPr>
          <p:cNvPr id="18" name="Slide Number Placeholder 17"/>
          <p:cNvSpPr>
            <a:spLocks noGrp="1"/>
          </p:cNvSpPr>
          <p:nvPr>
            <p:ph type="sldNum" sz="quarter" idx="11"/>
          </p:nvPr>
        </p:nvSpPr>
        <p:spPr/>
        <p:txBody>
          <a:bodyPr rtlCol="0"/>
          <a:lstStyle/>
          <a:p>
            <a:fld id="{2FCA1DB4-C1ED-4D75-A260-FC396E7E20F9}" type="slidenum">
              <a:rPr lang="sr-Latn-BA" smtClean="0"/>
              <a:pPr/>
              <a:t>‹#›</a:t>
            </a:fld>
            <a:endParaRPr lang="sr-Latn-BA"/>
          </a:p>
        </p:txBody>
      </p:sp>
      <p:sp>
        <p:nvSpPr>
          <p:cNvPr id="21" name="Footer Placeholder 20"/>
          <p:cNvSpPr>
            <a:spLocks noGrp="1"/>
          </p:cNvSpPr>
          <p:nvPr>
            <p:ph type="ftr" sz="quarter" idx="12"/>
          </p:nvPr>
        </p:nvSpPr>
        <p:spPr/>
        <p:txBody>
          <a:bodyPr rtlCol="0"/>
          <a:lstStyle/>
          <a:p>
            <a:endParaRPr lang="sr-Latn-B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D963AF3-CFCF-4113-8C0F-6C83B84192CD}" type="datetime1">
              <a:rPr lang="sr-Latn-BA" smtClean="0"/>
              <a:pPr/>
              <a:t>26.12.2025</a:t>
            </a:fld>
            <a:endParaRPr lang="sr-Latn-B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sr-Latn-B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FCA1DB4-C1ED-4D75-A260-FC396E7E20F9}" type="slidenum">
              <a:rPr lang="sr-Latn-BA" smtClean="0"/>
              <a:pPr/>
              <a:t>‹#›</a:t>
            </a:fld>
            <a:endParaRPr lang="sr-Latn-B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16832"/>
            <a:ext cx="8229600" cy="4209331"/>
          </a:xfrm>
        </p:spPr>
        <p:txBody>
          <a:bodyPr/>
          <a:lstStyle/>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r>
              <a:rPr lang="sr-Latn-BA" b="1" dirty="0" smtClean="0">
                <a:latin typeface="Times New Roman" pitchFamily="18" charset="0"/>
                <a:cs typeface="Times New Roman" pitchFamily="18" charset="0"/>
              </a:rPr>
              <a:t>PROFESIONALNA ETIKA I KVALITET FINANSIJSKIH IZVJEŠTAJA</a:t>
            </a:r>
          </a:p>
          <a:p>
            <a:pPr algn="ctr">
              <a:buNone/>
            </a:pPr>
            <a:endParaRPr lang="sr-Latn-BA" b="1" dirty="0" smtClean="0">
              <a:latin typeface="Times New Roman" pitchFamily="18" charset="0"/>
              <a:cs typeface="Times New Roman" pitchFamily="18" charset="0"/>
            </a:endParaRPr>
          </a:p>
          <a:p>
            <a:pPr algn="ctr">
              <a:buNone/>
            </a:pPr>
            <a:r>
              <a:rPr lang="sr-Latn-BA" b="1" dirty="0" err="1" smtClean="0">
                <a:latin typeface="Times New Roman" pitchFamily="18" charset="0"/>
                <a:cs typeface="Times New Roman" pitchFamily="18" charset="0"/>
              </a:rPr>
              <a:t>Doc</a:t>
            </a:r>
            <a:r>
              <a:rPr lang="sr-Latn-BA" b="1" dirty="0" smtClean="0">
                <a:latin typeface="Times New Roman" pitchFamily="18" charset="0"/>
                <a:cs typeface="Times New Roman" pitchFamily="18" charset="0"/>
              </a:rPr>
              <a:t>. dr Svetlana </a:t>
            </a:r>
            <a:r>
              <a:rPr lang="sr-Latn-BA" b="1" dirty="0" err="1" smtClean="0">
                <a:latin typeface="Times New Roman" pitchFamily="18" charset="0"/>
                <a:cs typeface="Times New Roman" pitchFamily="18" charset="0"/>
              </a:rPr>
              <a:t>Sabljić</a:t>
            </a: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p:txBody>
      </p:sp>
      <p:pic>
        <p:nvPicPr>
          <p:cNvPr id="4" name="Picture 3" descr="굆。"/>
          <p:cNvPicPr>
            <a:picLocks noChangeAspect="1" noChangeArrowheads="1"/>
          </p:cNvPicPr>
          <p:nvPr/>
        </p:nvPicPr>
        <p:blipFill>
          <a:blip r:embed="rId3" cstate="print"/>
          <a:srcRect/>
          <a:stretch>
            <a:fillRect/>
          </a:stretch>
        </p:blipFill>
        <p:spPr bwMode="auto">
          <a:xfrm>
            <a:off x="1619672" y="260648"/>
            <a:ext cx="5688632" cy="1319518"/>
          </a:xfrm>
          <a:prstGeom prst="rect">
            <a:avLst/>
          </a:prstGeom>
          <a:noFill/>
          <a:ln w="9525">
            <a:noFill/>
            <a:miter lim="800000"/>
            <a:headEnd/>
            <a:tailEnd/>
          </a:ln>
        </p:spPr>
      </p:pic>
      <p:sp>
        <p:nvSpPr>
          <p:cNvPr id="6" name="Slide Number Placeholder 5"/>
          <p:cNvSpPr>
            <a:spLocks noGrp="1"/>
          </p:cNvSpPr>
          <p:nvPr>
            <p:ph type="sldNum" sz="quarter" idx="15"/>
          </p:nvPr>
        </p:nvSpPr>
        <p:spPr/>
        <p:txBody>
          <a:bodyPr/>
          <a:lstStyle/>
          <a:p>
            <a:fld id="{2FCA1DB4-C1ED-4D75-A260-FC396E7E20F9}" type="slidenum">
              <a:rPr lang="sr-Latn-BA" smtClean="0"/>
              <a:pPr/>
              <a:t>1</a:t>
            </a:fld>
            <a:endParaRPr lang="sr-Latn-B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sz="2400" b="1" dirty="0" smtClean="0">
                <a:solidFill>
                  <a:schemeClr val="tx1"/>
                </a:solidFill>
                <a:latin typeface="Times New Roman" pitchFamily="18" charset="0"/>
                <a:cs typeface="Times New Roman" pitchFamily="18" charset="0"/>
              </a:rPr>
              <a:t>Posljedice neetičkog i</a:t>
            </a:r>
            <a:br>
              <a:rPr lang="sr-Latn-BA" sz="2400" b="1" dirty="0" smtClean="0">
                <a:solidFill>
                  <a:schemeClr val="tx1"/>
                </a:solidFill>
                <a:latin typeface="Times New Roman" pitchFamily="18" charset="0"/>
                <a:cs typeface="Times New Roman" pitchFamily="18" charset="0"/>
              </a:rPr>
            </a:br>
            <a:r>
              <a:rPr lang="sr-Latn-BA" sz="2400" b="1" dirty="0" smtClean="0">
                <a:solidFill>
                  <a:schemeClr val="tx1"/>
                </a:solidFill>
                <a:latin typeface="Times New Roman" pitchFamily="18" charset="0"/>
                <a:cs typeface="Times New Roman" pitchFamily="18" charset="0"/>
              </a:rPr>
              <a:t>nekvalitetnog </a:t>
            </a:r>
            <a:br>
              <a:rPr lang="sr-Latn-BA" sz="2400" b="1" dirty="0" smtClean="0">
                <a:solidFill>
                  <a:schemeClr val="tx1"/>
                </a:solidFill>
                <a:latin typeface="Times New Roman" pitchFamily="18" charset="0"/>
                <a:cs typeface="Times New Roman" pitchFamily="18" charset="0"/>
              </a:rPr>
            </a:br>
            <a:r>
              <a:rPr lang="sr-Latn-BA" sz="2400" b="1" dirty="0" smtClean="0">
                <a:solidFill>
                  <a:schemeClr val="tx1"/>
                </a:solidFill>
                <a:latin typeface="Times New Roman" pitchFamily="18" charset="0"/>
                <a:cs typeface="Times New Roman" pitchFamily="18" charset="0"/>
              </a:rPr>
              <a:t>izvještavanja</a:t>
            </a:r>
            <a:endParaRPr lang="sr-Latn-BA" sz="24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25000" lnSpcReduction="20000"/>
          </a:bodyPr>
          <a:lstStyle/>
          <a:p>
            <a:pPr lvl="0">
              <a:buNone/>
            </a:pPr>
            <a:r>
              <a:rPr lang="sr-Latn-BA" sz="8000" b="1" dirty="0" smtClean="0">
                <a:latin typeface="Times New Roman" pitchFamily="18" charset="0"/>
                <a:cs typeface="Times New Roman" pitchFamily="18" charset="0"/>
              </a:rPr>
              <a:t>     Posljedice neetičkog i nekvalitetnog finansijskog izvještavanja su sljedeće:</a:t>
            </a:r>
          </a:p>
          <a:p>
            <a:r>
              <a:rPr lang="sr-Latn-BA" sz="8000" dirty="0" smtClean="0">
                <a:latin typeface="Times New Roman" pitchFamily="18" charset="0"/>
                <a:cs typeface="Times New Roman" pitchFamily="18" charset="0"/>
              </a:rPr>
              <a:t>gubitak povjerenja investitora,</a:t>
            </a:r>
          </a:p>
          <a:p>
            <a:r>
              <a:rPr lang="sr-Latn-BA" sz="8000" dirty="0" smtClean="0">
                <a:latin typeface="Times New Roman" pitchFamily="18" charset="0"/>
                <a:cs typeface="Times New Roman" pitchFamily="18" charset="0"/>
              </a:rPr>
              <a:t>finansijski gubici i “</a:t>
            </a:r>
            <a:r>
              <a:rPr lang="sr-Latn-BA" sz="8000" dirty="0" err="1" smtClean="0">
                <a:latin typeface="Times New Roman" pitchFamily="18" charset="0"/>
                <a:cs typeface="Times New Roman" pitchFamily="18" charset="0"/>
              </a:rPr>
              <a:t>kolapsi</a:t>
            </a:r>
            <a:r>
              <a:rPr lang="sr-Latn-BA" sz="8000" dirty="0" smtClean="0">
                <a:latin typeface="Times New Roman" pitchFamily="18" charset="0"/>
                <a:cs typeface="Times New Roman" pitchFamily="18" charset="0"/>
              </a:rPr>
              <a:t>” firmi,</a:t>
            </a:r>
          </a:p>
          <a:p>
            <a:r>
              <a:rPr lang="sr-Latn-BA" sz="8000" dirty="0" smtClean="0">
                <a:latin typeface="Times New Roman" pitchFamily="18" charset="0"/>
                <a:cs typeface="Times New Roman" pitchFamily="18" charset="0"/>
              </a:rPr>
              <a:t>pravne i </a:t>
            </a:r>
            <a:r>
              <a:rPr lang="sr-Latn-BA" sz="8000" dirty="0" err="1" smtClean="0">
                <a:latin typeface="Times New Roman" pitchFamily="18" charset="0"/>
                <a:cs typeface="Times New Roman" pitchFamily="18" charset="0"/>
              </a:rPr>
              <a:t>reputacione</a:t>
            </a:r>
            <a:r>
              <a:rPr lang="sr-Latn-BA" sz="8000" dirty="0" smtClean="0">
                <a:latin typeface="Times New Roman" pitchFamily="18" charset="0"/>
                <a:cs typeface="Times New Roman" pitchFamily="18" charset="0"/>
              </a:rPr>
              <a:t> sankcije,</a:t>
            </a:r>
          </a:p>
          <a:p>
            <a:r>
              <a:rPr lang="sr-Latn-BA" sz="8000" dirty="0" smtClean="0">
                <a:latin typeface="Times New Roman" pitchFamily="18" charset="0"/>
                <a:cs typeface="Times New Roman" pitchFamily="18" charset="0"/>
              </a:rPr>
              <a:t>širi društveni troškovi (nezaposlenost, pad tržišta).</a:t>
            </a:r>
          </a:p>
          <a:p>
            <a:pPr lvl="0">
              <a:buNone/>
            </a:pPr>
            <a:endParaRPr lang="sr-Latn-BA" sz="8000" dirty="0" smtClean="0">
              <a:latin typeface="Times New Roman" pitchFamily="18" charset="0"/>
              <a:cs typeface="Times New Roman" pitchFamily="18" charset="0"/>
            </a:endParaRPr>
          </a:p>
          <a:p>
            <a:pPr lvl="0" algn="just">
              <a:buNone/>
            </a:pPr>
            <a:r>
              <a:rPr lang="sr-Latn-BA" sz="8000" dirty="0" smtClean="0">
                <a:latin typeface="Times New Roman" pitchFamily="18" charset="0"/>
                <a:cs typeface="Times New Roman" pitchFamily="18" charset="0"/>
              </a:rPr>
              <a:t>    </a:t>
            </a:r>
            <a:r>
              <a:rPr lang="vi-VN" sz="8000" dirty="0" smtClean="0">
                <a:latin typeface="Times New Roman" pitchFamily="18" charset="0"/>
                <a:cs typeface="Times New Roman" pitchFamily="18" charset="0"/>
              </a:rPr>
              <a:t>Posljedice nekvalitetnog i neetičkog finansijskog izvještavanja su višestruke i dugoročne. Na nivou pojedinačnog preduzeća one se ogledaju u gubitku povjerenja investitora, finansijskim sankcijama i reputacionoj šteti, dok na makroekonomskom nivou mogu dovesti do poremećaja tržišta, smanjenja investicione aktivnosti i narušavanja stabilnosti finansijskog sistema. Brojni međunarodni i domaći finansijski skandali pokazali su da neetičko ponašanje u oblasti finansijskog izvještavanja ima ozbiljne društvene posljedice koje prevazilaze interese pojedinačnih organizacija.</a:t>
            </a:r>
            <a:endParaRPr lang="sr-Latn-BA" sz="8000" b="1" dirty="0" smtClean="0">
              <a:latin typeface="Times New Roman" pitchFamily="18" charset="0"/>
              <a:cs typeface="Times New Roman" pitchFamily="18" charset="0"/>
            </a:endParaRPr>
          </a:p>
          <a:p>
            <a:pPr lvl="0">
              <a:buNone/>
            </a:pPr>
            <a:endParaRPr lang="sr-Latn-BA" b="1" dirty="0" smtClean="0"/>
          </a:p>
          <a:p>
            <a:pPr>
              <a:buNone/>
            </a:pPr>
            <a:r>
              <a:rPr lang="sr-Cyrl-CS" b="1" dirty="0" smtClean="0"/>
              <a:t/>
            </a:r>
            <a:br>
              <a:rPr lang="sr-Cyrl-CS" b="1" dirty="0" smtClean="0"/>
            </a:br>
            <a:r>
              <a:rPr lang="sr-Latn-BA" b="1" dirty="0" smtClean="0"/>
              <a:t> </a:t>
            </a:r>
            <a:endParaRPr lang="sr-Latn-BA" dirty="0" smtClean="0"/>
          </a:p>
          <a:p>
            <a:pPr>
              <a:buNone/>
            </a:pPr>
            <a:endParaRPr lang="sr-Latn-BA" dirty="0"/>
          </a:p>
        </p:txBody>
      </p:sp>
      <p:sp>
        <p:nvSpPr>
          <p:cNvPr id="4" name="Slide Number Placeholder 3"/>
          <p:cNvSpPr>
            <a:spLocks noGrp="1"/>
          </p:cNvSpPr>
          <p:nvPr>
            <p:ph type="sldNum" sz="quarter" idx="15"/>
          </p:nvPr>
        </p:nvSpPr>
        <p:spPr/>
        <p:txBody>
          <a:bodyPr/>
          <a:lstStyle/>
          <a:p>
            <a:fld id="{2FCA1DB4-C1ED-4D75-A260-FC396E7E20F9}" type="slidenum">
              <a:rPr lang="sr-Latn-BA" smtClean="0"/>
              <a:pPr/>
              <a:t>10</a:t>
            </a:fld>
            <a:endParaRPr lang="sr-Latn-BA"/>
          </a:p>
        </p:txBody>
      </p:sp>
      <p:pic>
        <p:nvPicPr>
          <p:cNvPr id="5" name="Picture 3" descr="굆。"/>
          <p:cNvPicPr>
            <a:picLocks noChangeAspect="1" noChangeArrowheads="1"/>
          </p:cNvPicPr>
          <p:nvPr/>
        </p:nvPicPr>
        <p:blipFill>
          <a:blip r:embed="rId2" cstate="print"/>
          <a:srcRect/>
          <a:stretch>
            <a:fillRect/>
          </a:stretch>
        </p:blipFill>
        <p:spPr bwMode="auto">
          <a:xfrm>
            <a:off x="4644008" y="260648"/>
            <a:ext cx="4117032" cy="115212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b="1" dirty="0" smtClean="0">
                <a:solidFill>
                  <a:schemeClr val="tx1"/>
                </a:solidFill>
                <a:latin typeface="Times New Roman" pitchFamily="18" charset="0"/>
                <a:cs typeface="Times New Roman" pitchFamily="18" charset="0"/>
              </a:rPr>
              <a:t>Važnost etike u finansijskom izvještavanju</a:t>
            </a:r>
            <a:endParaRPr lang="sr-Latn-BA" sz="28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pPr algn="just"/>
            <a:r>
              <a:rPr lang="sr-Latn-BA" dirty="0" smtClean="0">
                <a:latin typeface="Times New Roman" pitchFamily="18" charset="0"/>
                <a:cs typeface="Times New Roman" pitchFamily="18" charset="0"/>
              </a:rPr>
              <a:t>E</a:t>
            </a:r>
            <a:r>
              <a:rPr lang="sr-Latn-BA" dirty="0" smtClean="0">
                <a:latin typeface="Times New Roman" pitchFamily="18" charset="0"/>
                <a:cs typeface="Times New Roman" pitchFamily="18" charset="0"/>
              </a:rPr>
              <a:t>tika se ne </a:t>
            </a:r>
            <a:r>
              <a:rPr lang="sr-Latn-BA" dirty="0" smtClean="0">
                <a:latin typeface="Times New Roman" pitchFamily="18" charset="0"/>
                <a:cs typeface="Times New Roman" pitchFamily="18" charset="0"/>
              </a:rPr>
              <a:t>može posmatrati kao dodatak finansijskom izvještavanju, već kao njegov temeljni stub: bez etike, finansijski izvještaji gube svoju svrhu, a sa etikom postaju </a:t>
            </a:r>
            <a:r>
              <a:rPr lang="sr-Latn-BA" dirty="0" err="1" smtClean="0">
                <a:latin typeface="Times New Roman" pitchFamily="18" charset="0"/>
                <a:cs typeface="Times New Roman" pitchFamily="18" charset="0"/>
              </a:rPr>
              <a:t>vjerodostojan</a:t>
            </a:r>
            <a:r>
              <a:rPr lang="sr-Latn-BA" dirty="0" smtClean="0">
                <a:latin typeface="Times New Roman" pitchFamily="18" charset="0"/>
                <a:cs typeface="Times New Roman" pitchFamily="18" charset="0"/>
              </a:rPr>
              <a:t> instrument informisanja i donošenja ekonomskih odluka</a:t>
            </a:r>
            <a:r>
              <a:rPr lang="sr-Latn-BA" dirty="0" smtClean="0">
                <a:latin typeface="Times New Roman" pitchFamily="18" charset="0"/>
                <a:cs typeface="Times New Roman" pitchFamily="18" charset="0"/>
              </a:rPr>
              <a:t>.</a:t>
            </a:r>
          </a:p>
          <a:p>
            <a:pPr algn="just"/>
            <a:r>
              <a:rPr lang="sr-Latn-BA" dirty="0" smtClean="0">
                <a:latin typeface="Times New Roman" pitchFamily="18" charset="0"/>
                <a:cs typeface="Times New Roman" pitchFamily="18" charset="0"/>
              </a:rPr>
              <a:t>Dugoročno posmatrano, etičko finansijsko izvještavanje doprinosi stabilnosti finansijskih tržišta, smanjenju rizika od finansijskih skandala i jačanju reputacije organizacije. Kompanije koje grade kulturu etike lakše privlače investitore, ostvaruju povoljnije uslove finansiranja i održavaju dugoročne odnose sa zainteresovanim stranama. Stoga etika nije samo moralna obaveza, već i ekonomska nužnost koja predstavlja osnovu održivog i odgovornog poslovanja.</a:t>
            </a:r>
          </a:p>
          <a:p>
            <a:pPr algn="just"/>
            <a:endParaRPr lang="sr-Latn-BA" dirty="0" smtClean="0">
              <a:latin typeface="Times New Roman" pitchFamily="18" charset="0"/>
              <a:cs typeface="Times New Roman" pitchFamily="18" charset="0"/>
            </a:endParaRPr>
          </a:p>
          <a:p>
            <a:pPr algn="just"/>
            <a:endParaRPr lang="sr-Latn-BA" dirty="0">
              <a:latin typeface="Times New Roman" pitchFamily="18" charset="0"/>
              <a:cs typeface="Times New Roman" pitchFamily="18" charset="0"/>
            </a:endParaRPr>
          </a:p>
        </p:txBody>
      </p:sp>
      <p:sp>
        <p:nvSpPr>
          <p:cNvPr id="4" name="Slide Number Placeholder 3"/>
          <p:cNvSpPr>
            <a:spLocks noGrp="1"/>
          </p:cNvSpPr>
          <p:nvPr>
            <p:ph type="sldNum" sz="quarter" idx="15"/>
          </p:nvPr>
        </p:nvSpPr>
        <p:spPr/>
        <p:txBody>
          <a:bodyPr/>
          <a:lstStyle/>
          <a:p>
            <a:fld id="{2FCA1DB4-C1ED-4D75-A260-FC396E7E20F9}" type="slidenum">
              <a:rPr lang="sr-Latn-BA" smtClean="0"/>
              <a:pPr/>
              <a:t>11</a:t>
            </a:fld>
            <a:endParaRPr lang="sr-Latn-B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282154"/>
          </a:xfrm>
        </p:spPr>
        <p:txBody>
          <a:bodyPr>
            <a:normAutofit/>
          </a:bodyPr>
          <a:lstStyle/>
          <a:p>
            <a:r>
              <a:rPr lang="sr-Latn-BA" b="1" dirty="0" smtClean="0">
                <a:solidFill>
                  <a:schemeClr val="tx1"/>
                </a:solidFill>
                <a:latin typeface="Times New Roman" pitchFamily="18" charset="0"/>
                <a:cs typeface="Times New Roman" pitchFamily="18" charset="0"/>
              </a:rPr>
              <a:t>Pojam finansijskog</a:t>
            </a:r>
            <a:br>
              <a:rPr lang="sr-Latn-BA" b="1" dirty="0" smtClean="0">
                <a:solidFill>
                  <a:schemeClr val="tx1"/>
                </a:solidFill>
                <a:latin typeface="Times New Roman" pitchFamily="18" charset="0"/>
                <a:cs typeface="Times New Roman" pitchFamily="18" charset="0"/>
              </a:rPr>
            </a:br>
            <a:r>
              <a:rPr lang="sr-Latn-BA" b="1" dirty="0" smtClean="0">
                <a:solidFill>
                  <a:schemeClr val="tx1"/>
                </a:solidFill>
                <a:latin typeface="Times New Roman" pitchFamily="18" charset="0"/>
                <a:cs typeface="Times New Roman" pitchFamily="18" charset="0"/>
              </a:rPr>
              <a:t> izvještavanja</a:t>
            </a:r>
            <a:endParaRPr lang="sr-Latn-BA"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gn="just"/>
            <a:r>
              <a:rPr lang="sr-Latn-BA" i="1" dirty="0" smtClean="0">
                <a:latin typeface="Times New Roman" pitchFamily="18" charset="0"/>
                <a:cs typeface="Times New Roman" pitchFamily="18" charset="0"/>
              </a:rPr>
              <a:t>Prema IASB Konceptualnom okviru za finansijsko izvještavanje</a:t>
            </a:r>
            <a:r>
              <a:rPr lang="sr-Latn-BA" dirty="0" smtClean="0">
                <a:latin typeface="Times New Roman" pitchFamily="18" charset="0"/>
                <a:cs typeface="Times New Roman" pitchFamily="18" charset="0"/>
              </a:rPr>
              <a:t>, cilj finansijskog izvještavanja opšte </a:t>
            </a:r>
            <a:r>
              <a:rPr lang="sr-Latn-BA" dirty="0" err="1" smtClean="0">
                <a:latin typeface="Times New Roman" pitchFamily="18" charset="0"/>
                <a:cs typeface="Times New Roman" pitchFamily="18" charset="0"/>
              </a:rPr>
              <a:t>namjene</a:t>
            </a:r>
            <a:r>
              <a:rPr lang="sr-Latn-BA" dirty="0" smtClean="0">
                <a:latin typeface="Times New Roman" pitchFamily="18" charset="0"/>
                <a:cs typeface="Times New Roman" pitchFamily="18" charset="0"/>
              </a:rPr>
              <a:t> jeste pružanje finansijskih informacija o </a:t>
            </a:r>
            <a:r>
              <a:rPr lang="sr-Latn-BA" dirty="0" err="1" smtClean="0">
                <a:latin typeface="Times New Roman" pitchFamily="18" charset="0"/>
                <a:cs typeface="Times New Roman" pitchFamily="18" charset="0"/>
              </a:rPr>
              <a:t>izvještajnom</a:t>
            </a:r>
            <a:r>
              <a:rPr lang="sr-Latn-BA" dirty="0" smtClean="0">
                <a:latin typeface="Times New Roman" pitchFamily="18" charset="0"/>
                <a:cs typeface="Times New Roman" pitchFamily="18" charset="0"/>
              </a:rPr>
              <a:t> </a:t>
            </a:r>
            <a:r>
              <a:rPr lang="sr-Latn-BA" dirty="0" err="1" smtClean="0">
                <a:latin typeface="Times New Roman" pitchFamily="18" charset="0"/>
                <a:cs typeface="Times New Roman" pitchFamily="18" charset="0"/>
              </a:rPr>
              <a:t>entitetu</a:t>
            </a:r>
            <a:r>
              <a:rPr lang="sr-Latn-BA" dirty="0" smtClean="0">
                <a:latin typeface="Times New Roman" pitchFamily="18" charset="0"/>
                <a:cs typeface="Times New Roman" pitchFamily="18" charset="0"/>
              </a:rPr>
              <a:t> koje su korisne postojećim i potencijalnim investitorima, zajmodavcima i drugim povjeriocima prilikom donošenja odluka o </a:t>
            </a:r>
            <a:r>
              <a:rPr lang="sr-Latn-BA" dirty="0" err="1" smtClean="0">
                <a:latin typeface="Times New Roman" pitchFamily="18" charset="0"/>
                <a:cs typeface="Times New Roman" pitchFamily="18" charset="0"/>
              </a:rPr>
              <a:t>obezbjeđivanju</a:t>
            </a:r>
            <a:r>
              <a:rPr lang="sr-Latn-BA" dirty="0" smtClean="0">
                <a:latin typeface="Times New Roman" pitchFamily="18" charset="0"/>
                <a:cs typeface="Times New Roman" pitchFamily="18" charset="0"/>
              </a:rPr>
              <a:t> resursa </a:t>
            </a:r>
            <a:r>
              <a:rPr lang="sr-Latn-BA" dirty="0" err="1" smtClean="0">
                <a:latin typeface="Times New Roman" pitchFamily="18" charset="0"/>
                <a:cs typeface="Times New Roman" pitchFamily="18" charset="0"/>
              </a:rPr>
              <a:t>entitetu</a:t>
            </a:r>
            <a:r>
              <a:rPr lang="sr-Latn-BA" dirty="0" smtClean="0">
                <a:latin typeface="Times New Roman" pitchFamily="18" charset="0"/>
                <a:cs typeface="Times New Roman" pitchFamily="18" charset="0"/>
              </a:rPr>
              <a:t>.</a:t>
            </a:r>
          </a:p>
          <a:p>
            <a:pPr algn="just"/>
            <a:r>
              <a:rPr lang="sr-Latn-BA" dirty="0" smtClean="0">
                <a:latin typeface="Times New Roman" pitchFamily="18" charset="0"/>
                <a:cs typeface="Times New Roman" pitchFamily="18" charset="0"/>
              </a:rPr>
              <a:t>Finansijsko izvještavanje predstavlja glavno sredstvo za saopštavanje finansijskih informacija i predstavlja značajan mehanizam u funkcionisanju tržišta, poboljšava njegovu efikasnost i vodi ka ostvarenju društvenog blagostanja.</a:t>
            </a:r>
          </a:p>
          <a:p>
            <a:pPr algn="just"/>
            <a:endParaRPr lang="sr-Latn-BA" dirty="0">
              <a:latin typeface="Times New Roman" pitchFamily="18" charset="0"/>
              <a:cs typeface="Times New Roman" pitchFamily="18" charset="0"/>
            </a:endParaRPr>
          </a:p>
        </p:txBody>
      </p:sp>
      <p:sp>
        <p:nvSpPr>
          <p:cNvPr id="4" name="Slide Number Placeholder 3"/>
          <p:cNvSpPr>
            <a:spLocks noGrp="1"/>
          </p:cNvSpPr>
          <p:nvPr>
            <p:ph type="sldNum" sz="quarter" idx="15"/>
          </p:nvPr>
        </p:nvSpPr>
        <p:spPr/>
        <p:txBody>
          <a:bodyPr/>
          <a:lstStyle/>
          <a:p>
            <a:fld id="{2FCA1DB4-C1ED-4D75-A260-FC396E7E20F9}" type="slidenum">
              <a:rPr lang="sr-Latn-BA" smtClean="0"/>
              <a:pPr/>
              <a:t>2</a:t>
            </a:fld>
            <a:endParaRPr lang="sr-Latn-BA"/>
          </a:p>
        </p:txBody>
      </p:sp>
      <p:pic>
        <p:nvPicPr>
          <p:cNvPr id="5" name="Picture 3" descr="굆。"/>
          <p:cNvPicPr>
            <a:picLocks noChangeAspect="1" noChangeArrowheads="1"/>
          </p:cNvPicPr>
          <p:nvPr/>
        </p:nvPicPr>
        <p:blipFill>
          <a:blip r:embed="rId2" cstate="print"/>
          <a:srcRect/>
          <a:stretch>
            <a:fillRect/>
          </a:stretch>
        </p:blipFill>
        <p:spPr bwMode="auto">
          <a:xfrm>
            <a:off x="4644008" y="260648"/>
            <a:ext cx="4117032" cy="115212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Korisnici finansijskih izvještaja</a:t>
            </a:r>
            <a:endParaRPr lang="sr-Latn-BA"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pPr algn="just"/>
            <a:endParaRPr lang="sr-Latn-BA" dirty="0" smtClean="0">
              <a:latin typeface="Times New Roman" pitchFamily="18" charset="0"/>
              <a:cs typeface="Times New Roman" pitchFamily="18" charset="0"/>
            </a:endParaRPr>
          </a:p>
          <a:p>
            <a:pPr algn="just"/>
            <a:r>
              <a:rPr lang="sr-Latn-BA" dirty="0" smtClean="0">
                <a:latin typeface="Times New Roman" pitchFamily="18" charset="0"/>
                <a:cs typeface="Times New Roman" pitchFamily="18" charset="0"/>
              </a:rPr>
              <a:t>Korisnici finansijskih izvještaja predstavljaju grupu pojedinaca i organizacija koji se oslanjaju na ove dokumente kako bi donosili informisane odluke o poslovanju, investicijama i upravljanju resursima. </a:t>
            </a:r>
          </a:p>
          <a:p>
            <a:pPr algn="just"/>
            <a:r>
              <a:rPr lang="sr-Latn-BA" dirty="0" smtClean="0">
                <a:latin typeface="Times New Roman" pitchFamily="18" charset="0"/>
                <a:cs typeface="Times New Roman" pitchFamily="18" charset="0"/>
              </a:rPr>
              <a:t>Primarni korisnici finansijskih izvještaja su </a:t>
            </a:r>
            <a:r>
              <a:rPr lang="sr-Latn-BA" b="1" dirty="0" smtClean="0">
                <a:latin typeface="Times New Roman" pitchFamily="18" charset="0"/>
                <a:cs typeface="Times New Roman" pitchFamily="18" charset="0"/>
              </a:rPr>
              <a:t>investitori i povjerioci. </a:t>
            </a:r>
            <a:r>
              <a:rPr lang="sr-Latn-BA" dirty="0" smtClean="0">
                <a:latin typeface="Times New Roman" pitchFamily="18" charset="0"/>
                <a:cs typeface="Times New Roman" pitchFamily="18" charset="0"/>
              </a:rPr>
              <a:t>Oni koriste ove informacije kako bi procijenili profitabilnost i solventnost preduzeća, a na osnovu toga donose odluke o kupovini, prodaji ili zadržavanju akcija. Investitori su posebno zainteresovani za pokazatelje kao što su neto dobit, bruto marža i tokovi gotovine, jer ovi faktori direktno utiču na vrijednost njihovog ulaganja.</a:t>
            </a:r>
          </a:p>
        </p:txBody>
      </p:sp>
      <p:sp>
        <p:nvSpPr>
          <p:cNvPr id="4" name="Slide Number Placeholder 3"/>
          <p:cNvSpPr>
            <a:spLocks noGrp="1"/>
          </p:cNvSpPr>
          <p:nvPr>
            <p:ph type="sldNum" sz="quarter" idx="15"/>
          </p:nvPr>
        </p:nvSpPr>
        <p:spPr/>
        <p:txBody>
          <a:bodyPr/>
          <a:lstStyle/>
          <a:p>
            <a:fld id="{2FCA1DB4-C1ED-4D75-A260-FC396E7E20F9}" type="slidenum">
              <a:rPr lang="sr-Latn-BA" smtClean="0"/>
              <a:pPr/>
              <a:t>3</a:t>
            </a:fld>
            <a:endParaRPr lang="sr-Latn-B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pPr algn="just"/>
            <a:r>
              <a:rPr lang="sr-Latn-BA" dirty="0" smtClean="0">
                <a:latin typeface="Times New Roman" pitchFamily="18" charset="0"/>
                <a:cs typeface="Times New Roman" pitchFamily="18" charset="0"/>
              </a:rPr>
              <a:t>Druga važna grupa su kreditori, uključujući banke i druge finansijske institucije. Kreditori analiziraju finansijske izvještaja kako bi procijenili rizik od neispunjavanja obaveza </a:t>
            </a:r>
            <a:r>
              <a:rPr lang="sr-Latn-BA" dirty="0" smtClean="0">
                <a:latin typeface="Times New Roman" pitchFamily="18" charset="0"/>
                <a:cs typeface="Times New Roman" pitchFamily="18" charset="0"/>
              </a:rPr>
              <a:t>kompanije. </a:t>
            </a:r>
            <a:r>
              <a:rPr lang="sr-Latn-BA" dirty="0" smtClean="0">
                <a:latin typeface="Times New Roman" pitchFamily="18" charset="0"/>
                <a:cs typeface="Times New Roman" pitchFamily="18" charset="0"/>
              </a:rPr>
              <a:t>Oni se fokusiraju na solventnost, likvidnost i sposobnost </a:t>
            </a:r>
            <a:r>
              <a:rPr lang="sr-Latn-BA" dirty="0" smtClean="0">
                <a:latin typeface="Times New Roman" pitchFamily="18" charset="0"/>
                <a:cs typeface="Times New Roman" pitchFamily="18" charset="0"/>
              </a:rPr>
              <a:t>kompanije da </a:t>
            </a:r>
            <a:r>
              <a:rPr lang="sr-Latn-BA" dirty="0" smtClean="0">
                <a:latin typeface="Times New Roman" pitchFamily="18" charset="0"/>
                <a:cs typeface="Times New Roman" pitchFamily="18" charset="0"/>
              </a:rPr>
              <a:t>generiše novčane tokove potrebne za otplatu dugova. Ova analiza pomaže da se donesu odluke o odobravanju kredita, kao i o kamatnim stopama koje će primijeniti. </a:t>
            </a:r>
          </a:p>
          <a:p>
            <a:pPr algn="just"/>
            <a:r>
              <a:rPr lang="sr-Latn-BA" dirty="0" smtClean="0">
                <a:latin typeface="Times New Roman" pitchFamily="18" charset="0"/>
                <a:cs typeface="Times New Roman" pitchFamily="18" charset="0"/>
              </a:rPr>
              <a:t>Menadžment preduzeća koristi finansijske izvještaje za donošenje strateških odluka. </a:t>
            </a:r>
          </a:p>
          <a:p>
            <a:pPr algn="just"/>
            <a:r>
              <a:rPr lang="sr-Latn-BA" dirty="0" smtClean="0">
                <a:latin typeface="Times New Roman" pitchFamily="18" charset="0"/>
                <a:cs typeface="Times New Roman" pitchFamily="18" charset="0"/>
              </a:rPr>
              <a:t>Državne institucije i regulatori igraju važnu ulogu u osiguravanju usklađenosti </a:t>
            </a:r>
            <a:r>
              <a:rPr lang="sr-Latn-BA" dirty="0" smtClean="0">
                <a:latin typeface="Times New Roman" pitchFamily="18" charset="0"/>
                <a:cs typeface="Times New Roman" pitchFamily="18" charset="0"/>
              </a:rPr>
              <a:t>kompanije </a:t>
            </a:r>
            <a:r>
              <a:rPr lang="sr-Latn-BA" dirty="0" smtClean="0">
                <a:latin typeface="Times New Roman" pitchFamily="18" charset="0"/>
                <a:cs typeface="Times New Roman" pitchFamily="18" charset="0"/>
              </a:rPr>
              <a:t>sa </a:t>
            </a:r>
            <a:r>
              <a:rPr lang="sr-Latn-BA" dirty="0" smtClean="0">
                <a:latin typeface="Times New Roman" pitchFamily="18" charset="0"/>
                <a:cs typeface="Times New Roman" pitchFamily="18" charset="0"/>
              </a:rPr>
              <a:t>zakonodavstvom, te finansijske izvještaje koriste za provjeru prethodno navedene usklađenosti i za praćenje ekonomskih indikatora u cilju zaštite interesa potrošača i investitora, te da bi održali stabilnost tržišta.</a:t>
            </a:r>
          </a:p>
          <a:p>
            <a:pPr>
              <a:buNone/>
            </a:pPr>
            <a:endParaRPr lang="sr-Latn-BA" dirty="0"/>
          </a:p>
        </p:txBody>
      </p:sp>
      <p:sp>
        <p:nvSpPr>
          <p:cNvPr id="4" name="Slide Number Placeholder 3"/>
          <p:cNvSpPr>
            <a:spLocks noGrp="1"/>
          </p:cNvSpPr>
          <p:nvPr>
            <p:ph type="sldNum" sz="quarter" idx="15"/>
          </p:nvPr>
        </p:nvSpPr>
        <p:spPr/>
        <p:txBody>
          <a:bodyPr/>
          <a:lstStyle/>
          <a:p>
            <a:fld id="{2FCA1DB4-C1ED-4D75-A260-FC396E7E20F9}" type="slidenum">
              <a:rPr lang="sr-Latn-BA" smtClean="0"/>
              <a:pPr/>
              <a:t>4</a:t>
            </a:fld>
            <a:endParaRPr lang="sr-Latn-BA"/>
          </a:p>
        </p:txBody>
      </p:sp>
      <p:sp>
        <p:nvSpPr>
          <p:cNvPr id="5"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Korisnici finansijskih izvještaja</a:t>
            </a:r>
            <a:endParaRPr lang="sr-Latn-BA" b="1"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Kvalitativne karakteristike finansijskih izvještaja</a:t>
            </a:r>
            <a:endParaRPr lang="sr-Latn-BA"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sr-Latn-BA" dirty="0" smtClean="0">
                <a:latin typeface="Times New Roman" pitchFamily="18" charset="0"/>
                <a:cs typeface="Times New Roman" pitchFamily="18" charset="0"/>
              </a:rPr>
              <a:t>Prvu kategoriju čine fundamentalne kvalitativne karakteristike, kao što su:</a:t>
            </a:r>
          </a:p>
          <a:p>
            <a:pPr marL="457200" indent="-457200">
              <a:buClrTx/>
              <a:buSzPct val="80000"/>
              <a:buFont typeface="+mj-lt"/>
              <a:buAutoNum type="arabicPeriod"/>
            </a:pPr>
            <a:r>
              <a:rPr lang="sr-Latn-BA" dirty="0" smtClean="0">
                <a:latin typeface="Times New Roman" pitchFamily="18" charset="0"/>
                <a:cs typeface="Times New Roman" pitchFamily="18" charset="0"/>
              </a:rPr>
              <a:t>relevantnost,</a:t>
            </a:r>
          </a:p>
          <a:p>
            <a:pPr marL="457200" indent="-457200">
              <a:buClrTx/>
              <a:buSzPct val="80000"/>
              <a:buFont typeface="+mj-lt"/>
              <a:buAutoNum type="arabicPeriod"/>
            </a:pPr>
            <a:r>
              <a:rPr lang="sr-Latn-BA" dirty="0" smtClean="0">
                <a:latin typeface="Times New Roman" pitchFamily="18" charset="0"/>
                <a:cs typeface="Times New Roman" pitchFamily="18" charset="0"/>
              </a:rPr>
              <a:t>vjerna prezentacija. </a:t>
            </a:r>
          </a:p>
          <a:p>
            <a:pPr marL="457200" indent="-457200" algn="just">
              <a:buClrTx/>
              <a:buSzPct val="80000"/>
              <a:buNone/>
            </a:pPr>
            <a:r>
              <a:rPr lang="sr-Latn-BA" dirty="0" smtClean="0">
                <a:latin typeface="Times New Roman" pitchFamily="18" charset="0"/>
                <a:cs typeface="Times New Roman" pitchFamily="18" charset="0"/>
              </a:rPr>
              <a:t>      </a:t>
            </a:r>
          </a:p>
          <a:p>
            <a:pPr marL="457200" indent="-457200" algn="just">
              <a:buClrTx/>
              <a:buSzPct val="80000"/>
              <a:buNone/>
            </a:pPr>
            <a:r>
              <a:rPr lang="sr-Latn-BA"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Relevantna informacija </a:t>
            </a:r>
            <a:r>
              <a:rPr lang="sr-Latn-BA" dirty="0" smtClean="0">
                <a:latin typeface="Times New Roman" pitchFamily="18" charset="0"/>
                <a:cs typeface="Times New Roman" pitchFamily="18" charset="0"/>
              </a:rPr>
              <a:t>je ona informacija koja utiče na ekonomske odluke korisnika, na način da mu pomaže da procijeni prošle, sadašnje ili buduće poslovne događaje ili tako što ispravlja ili potvrđuje prethodne procjene.</a:t>
            </a:r>
          </a:p>
          <a:p>
            <a:pPr marL="457200" indent="-457200" algn="just">
              <a:buNone/>
            </a:pPr>
            <a:r>
              <a:rPr lang="sr-Latn-BA" dirty="0" smtClean="0">
                <a:latin typeface="Times New Roman" pitchFamily="18" charset="0"/>
                <a:cs typeface="Times New Roman" pitchFamily="18" charset="0"/>
              </a:rPr>
              <a:t>      </a:t>
            </a:r>
            <a:endParaRPr lang="sr-Latn-BA" dirty="0">
              <a:latin typeface="Times New Roman" pitchFamily="18" charset="0"/>
              <a:cs typeface="Times New Roman" pitchFamily="18" charset="0"/>
            </a:endParaRPr>
          </a:p>
        </p:txBody>
      </p:sp>
      <p:sp>
        <p:nvSpPr>
          <p:cNvPr id="4" name="Slide Number Placeholder 3"/>
          <p:cNvSpPr>
            <a:spLocks noGrp="1"/>
          </p:cNvSpPr>
          <p:nvPr>
            <p:ph type="sldNum" sz="quarter" idx="15"/>
          </p:nvPr>
        </p:nvSpPr>
        <p:spPr/>
        <p:txBody>
          <a:bodyPr/>
          <a:lstStyle/>
          <a:p>
            <a:fld id="{2FCA1DB4-C1ED-4D75-A260-FC396E7E20F9}" type="slidenum">
              <a:rPr lang="sr-Latn-BA" smtClean="0"/>
              <a:pPr/>
              <a:t>5</a:t>
            </a:fld>
            <a:endParaRPr lang="sr-Latn-B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Kvalitativne karakteristike finansijskih izvještaja</a:t>
            </a:r>
            <a:endParaRPr lang="sr-Latn-BA" dirty="0"/>
          </a:p>
        </p:txBody>
      </p:sp>
      <p:sp>
        <p:nvSpPr>
          <p:cNvPr id="3" name="Content Placeholder 2"/>
          <p:cNvSpPr>
            <a:spLocks noGrp="1"/>
          </p:cNvSpPr>
          <p:nvPr>
            <p:ph sz="quarter" idx="1"/>
          </p:nvPr>
        </p:nvSpPr>
        <p:spPr/>
        <p:txBody>
          <a:bodyPr>
            <a:normAutofit lnSpcReduction="10000"/>
          </a:bodyPr>
          <a:lstStyle/>
          <a:p>
            <a:pPr algn="just">
              <a:buNone/>
            </a:pPr>
            <a:r>
              <a:rPr lang="sr-Latn-BA"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Vjerna prezentacija </a:t>
            </a:r>
            <a:r>
              <a:rPr lang="sr-Latn-BA" dirty="0" smtClean="0">
                <a:latin typeface="Times New Roman" pitchFamily="18" charset="0"/>
                <a:cs typeface="Times New Roman" pitchFamily="18" charset="0"/>
              </a:rPr>
              <a:t>podrazumijeva da su informacije u finansijskim izvještajima potpune, neutralne i bez materijalno značajnih grešaka. Potpunost se odnosi na prikazivanje svih informacija potrebnih za postizanje vjerne prezentacije. Neutralnost ili neutralna informacija koja ne stvara predrasude, odnosi se na vođenje korisnika ka shvatanju koje služi pojedinačnim ciljevima koje žele da ostvare oni koji pripremaju izvještaj. Bez materijalno značajnih grešaka znači da prezentovane informacije ne sadrže greške ili propuste koji su pojedinačno ili zbirno materijalni u odnosu na nastali događaj. </a:t>
            </a:r>
          </a:p>
          <a:p>
            <a:pPr algn="just">
              <a:buNone/>
            </a:pPr>
            <a:r>
              <a:rPr lang="sr-Latn-BA" dirty="0" smtClean="0">
                <a:latin typeface="Times New Roman" pitchFamily="18" charset="0"/>
                <a:cs typeface="Times New Roman" pitchFamily="18" charset="0"/>
              </a:rPr>
              <a:t>    </a:t>
            </a:r>
            <a:endParaRPr lang="sr-Latn-BA" dirty="0"/>
          </a:p>
        </p:txBody>
      </p:sp>
      <p:sp>
        <p:nvSpPr>
          <p:cNvPr id="4" name="Slide Number Placeholder 3"/>
          <p:cNvSpPr>
            <a:spLocks noGrp="1"/>
          </p:cNvSpPr>
          <p:nvPr>
            <p:ph type="sldNum" sz="quarter" idx="15"/>
          </p:nvPr>
        </p:nvSpPr>
        <p:spPr/>
        <p:txBody>
          <a:bodyPr/>
          <a:lstStyle/>
          <a:p>
            <a:fld id="{2FCA1DB4-C1ED-4D75-A260-FC396E7E20F9}" type="slidenum">
              <a:rPr lang="sr-Latn-BA" smtClean="0"/>
              <a:pPr/>
              <a:t>6</a:t>
            </a:fld>
            <a:endParaRPr lang="sr-Latn-B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85000" lnSpcReduction="10000"/>
          </a:bodyPr>
          <a:lstStyle/>
          <a:p>
            <a:pPr algn="just">
              <a:buNone/>
            </a:pPr>
            <a:r>
              <a:rPr lang="sr-Latn-BA" dirty="0" smtClean="0">
                <a:latin typeface="Times New Roman" pitchFamily="18" charset="0"/>
                <a:cs typeface="Times New Roman" pitchFamily="18" charset="0"/>
              </a:rPr>
              <a:t>   Drugu kategoriju kvalitativnih karakteristika čine one karakteristike koje se javljaju kao dopuna  fundamentalnim karakteristikama, a to su:</a:t>
            </a:r>
          </a:p>
          <a:p>
            <a:pPr algn="just"/>
            <a:r>
              <a:rPr lang="sr-Latn-BA" b="1" dirty="0" smtClean="0">
                <a:latin typeface="Times New Roman" pitchFamily="18" charset="0"/>
                <a:cs typeface="Times New Roman" pitchFamily="18" charset="0"/>
              </a:rPr>
              <a:t>Razumljivost</a:t>
            </a:r>
            <a:r>
              <a:rPr lang="sr-Latn-BA" dirty="0" smtClean="0">
                <a:latin typeface="Times New Roman" pitchFamily="18" charset="0"/>
                <a:cs typeface="Times New Roman" pitchFamily="18" charset="0"/>
              </a:rPr>
              <a:t> – informacija treba biti prezentovana na </a:t>
            </a:r>
            <a:r>
              <a:rPr lang="sr-Latn-BA" dirty="0" err="1" smtClean="0">
                <a:latin typeface="Times New Roman" pitchFamily="18" charset="0"/>
                <a:cs typeface="Times New Roman" pitchFamily="18" charset="0"/>
              </a:rPr>
              <a:t>najrazumljiviji</a:t>
            </a:r>
            <a:r>
              <a:rPr lang="sr-Latn-BA" dirty="0" smtClean="0">
                <a:latin typeface="Times New Roman" pitchFamily="18" charset="0"/>
                <a:cs typeface="Times New Roman" pitchFamily="18" charset="0"/>
              </a:rPr>
              <a:t> način, a da se pri tome ne narušava relevantnost. </a:t>
            </a:r>
          </a:p>
          <a:p>
            <a:pPr algn="just"/>
            <a:r>
              <a:rPr lang="sr-Latn-BA" b="1" dirty="0" err="1" smtClean="0">
                <a:latin typeface="Times New Roman" pitchFamily="18" charset="0"/>
                <a:cs typeface="Times New Roman" pitchFamily="18" charset="0"/>
              </a:rPr>
              <a:t>Blagovremenost</a:t>
            </a:r>
            <a:r>
              <a:rPr lang="sr-Latn-BA" dirty="0" smtClean="0">
                <a:latin typeface="Times New Roman" pitchFamily="18" charset="0"/>
                <a:cs typeface="Times New Roman" pitchFamily="18" charset="0"/>
              </a:rPr>
              <a:t> – informacija mora biti blagovremeno prikazana da bi se smatrala relevantnom. </a:t>
            </a:r>
          </a:p>
          <a:p>
            <a:pPr algn="just"/>
            <a:r>
              <a:rPr lang="sr-Latn-BA" b="1" dirty="0" err="1" smtClean="0">
                <a:latin typeface="Times New Roman" pitchFamily="18" charset="0"/>
                <a:cs typeface="Times New Roman" pitchFamily="18" charset="0"/>
              </a:rPr>
              <a:t>Uporedivost</a:t>
            </a:r>
            <a:r>
              <a:rPr lang="sr-Latn-BA" b="1"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 informacija mora biti uporediva jer korisnici moraju imati na raspolaganju mogućnost upoređivanja finansijskih performansi kompanije sa drugim kompanijama u istom sektoru ili sa prethodnim vremenskim periodima.</a:t>
            </a:r>
          </a:p>
          <a:p>
            <a:pPr algn="just"/>
            <a:r>
              <a:rPr lang="sr-Latn-BA" b="1" dirty="0" err="1" smtClean="0">
                <a:latin typeface="Times New Roman" pitchFamily="18" charset="0"/>
                <a:cs typeface="Times New Roman" pitchFamily="18" charset="0"/>
              </a:rPr>
              <a:t>Provjerljivost</a:t>
            </a:r>
            <a:r>
              <a:rPr lang="sr-Latn-BA" dirty="0" smtClean="0">
                <a:latin typeface="Times New Roman" pitchFamily="18" charset="0"/>
                <a:cs typeface="Times New Roman" pitchFamily="18" charset="0"/>
              </a:rPr>
              <a:t> – informacija mora biti </a:t>
            </a:r>
            <a:r>
              <a:rPr lang="sr-Latn-BA" dirty="0" err="1" smtClean="0">
                <a:latin typeface="Times New Roman" pitchFamily="18" charset="0"/>
                <a:cs typeface="Times New Roman" pitchFamily="18" charset="0"/>
              </a:rPr>
              <a:t>provjerljiva</a:t>
            </a:r>
            <a:r>
              <a:rPr lang="sr-Latn-BA" dirty="0" smtClean="0">
                <a:latin typeface="Times New Roman" pitchFamily="18" charset="0"/>
                <a:cs typeface="Times New Roman" pitchFamily="18" charset="0"/>
              </a:rPr>
              <a:t>, odnosno mora postojati mogućnost da se utvrdi da li finansijske informacije sadrže materijalno značajne greške, da li su pristrasne, kao i da li su metode priznavanja i procjene </a:t>
            </a:r>
            <a:r>
              <a:rPr lang="sr-Latn-BA" dirty="0" err="1" smtClean="0">
                <a:latin typeface="Times New Roman" pitchFamily="18" charset="0"/>
                <a:cs typeface="Times New Roman" pitchFamily="18" charset="0"/>
              </a:rPr>
              <a:t>primijenjene</a:t>
            </a:r>
            <a:r>
              <a:rPr lang="sr-Latn-BA" dirty="0" smtClean="0">
                <a:latin typeface="Times New Roman" pitchFamily="18" charset="0"/>
                <a:cs typeface="Times New Roman" pitchFamily="18" charset="0"/>
              </a:rPr>
              <a:t> bez materijalnih grešaka ili pristrasnosti.</a:t>
            </a:r>
            <a:endParaRPr lang="sr-Latn-BA" dirty="0">
              <a:latin typeface="Times New Roman" pitchFamily="18" charset="0"/>
              <a:cs typeface="Times New Roman" pitchFamily="18" charset="0"/>
            </a:endParaRPr>
          </a:p>
        </p:txBody>
      </p:sp>
      <p:sp>
        <p:nvSpPr>
          <p:cNvPr id="4" name="Slide Number Placeholder 3"/>
          <p:cNvSpPr>
            <a:spLocks noGrp="1"/>
          </p:cNvSpPr>
          <p:nvPr>
            <p:ph type="sldNum" sz="quarter" idx="15"/>
          </p:nvPr>
        </p:nvSpPr>
        <p:spPr/>
        <p:txBody>
          <a:bodyPr/>
          <a:lstStyle/>
          <a:p>
            <a:fld id="{2FCA1DB4-C1ED-4D75-A260-FC396E7E20F9}" type="slidenum">
              <a:rPr lang="sr-Latn-BA" smtClean="0"/>
              <a:pPr/>
              <a:t>7</a:t>
            </a:fld>
            <a:endParaRPr lang="sr-Latn-BA"/>
          </a:p>
        </p:txBody>
      </p:sp>
      <p:sp>
        <p:nvSpPr>
          <p:cNvPr id="5"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Kvalitativne karakteristike finansijskih izvještaja</a:t>
            </a:r>
            <a:endParaRPr lang="sr-Latn-BA" b="1" dirty="0">
              <a:solidFill>
                <a:schemeClr val="tx1"/>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Uloga finansijskog</a:t>
            </a:r>
            <a:br>
              <a:rPr lang="sr-Latn-BA" b="1" dirty="0" smtClean="0">
                <a:solidFill>
                  <a:schemeClr val="tx1"/>
                </a:solidFill>
                <a:latin typeface="Times New Roman" pitchFamily="18" charset="0"/>
                <a:cs typeface="Times New Roman" pitchFamily="18" charset="0"/>
              </a:rPr>
            </a:br>
            <a:r>
              <a:rPr lang="sr-Latn-BA" b="1" dirty="0" smtClean="0">
                <a:solidFill>
                  <a:schemeClr val="tx1"/>
                </a:solidFill>
                <a:latin typeface="Times New Roman" pitchFamily="18" charset="0"/>
                <a:cs typeface="Times New Roman" pitchFamily="18" charset="0"/>
              </a:rPr>
              <a:t>izvještavanja</a:t>
            </a:r>
            <a:endParaRPr lang="sr-Latn-BA"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gn="ctr"/>
            <a:endParaRPr lang="sr-Latn-BA" dirty="0" smtClean="0"/>
          </a:p>
          <a:p>
            <a:pPr algn="ctr"/>
            <a:r>
              <a:rPr lang="vi-VN" dirty="0" smtClean="0"/>
              <a:t>Finansijski </a:t>
            </a:r>
            <a:r>
              <a:rPr lang="vi-VN" dirty="0" smtClean="0"/>
              <a:t>izvještaji </a:t>
            </a:r>
            <a:r>
              <a:rPr lang="sr-Latn-BA" dirty="0" smtClean="0">
                <a:latin typeface="Times New Roman" pitchFamily="18" charset="0"/>
                <a:cs typeface="Times New Roman" pitchFamily="18" charset="0"/>
              </a:rPr>
              <a:t>predstavljaju</a:t>
            </a:r>
            <a:r>
              <a:rPr lang="sr-Latn-BA" dirty="0" smtClean="0"/>
              <a:t> </a:t>
            </a:r>
            <a:r>
              <a:rPr lang="vi-VN" dirty="0" smtClean="0"/>
              <a:t>osnov</a:t>
            </a:r>
            <a:r>
              <a:rPr lang="sr-Latn-BA" dirty="0" smtClean="0"/>
              <a:t>u</a:t>
            </a:r>
            <a:r>
              <a:rPr lang="vi-VN" dirty="0" smtClean="0"/>
              <a:t> ekonomskih odluka (investitori, banke, država, menadžment)</a:t>
            </a:r>
            <a:r>
              <a:rPr lang="sr-Latn-BA" dirty="0" smtClean="0"/>
              <a:t>.</a:t>
            </a:r>
            <a:endParaRPr lang="vi-VN" dirty="0" smtClean="0"/>
          </a:p>
          <a:p>
            <a:pPr algn="ctr"/>
            <a:r>
              <a:rPr lang="vi-VN" dirty="0" smtClean="0"/>
              <a:t>Povjerenje </a:t>
            </a:r>
            <a:r>
              <a:rPr lang="sr-Latn-BA" dirty="0" smtClean="0">
                <a:latin typeface="Times New Roman" pitchFamily="18" charset="0"/>
                <a:cs typeface="Times New Roman" pitchFamily="18" charset="0"/>
              </a:rPr>
              <a:t>predstavlja</a:t>
            </a:r>
            <a:r>
              <a:rPr lang="sr-Latn-BA" dirty="0" smtClean="0"/>
              <a:t> </a:t>
            </a:r>
            <a:r>
              <a:rPr lang="vi-VN" dirty="0" smtClean="0"/>
              <a:t>ključni „kapital“ tržišta</a:t>
            </a:r>
            <a:r>
              <a:rPr lang="sr-Latn-BA" dirty="0" smtClean="0"/>
              <a:t>.</a:t>
            </a:r>
          </a:p>
          <a:p>
            <a:pPr algn="ctr"/>
            <a:r>
              <a:rPr lang="sr-Latn-BA" dirty="0" smtClean="0">
                <a:latin typeface="Times New Roman" pitchFamily="18" charset="0"/>
                <a:cs typeface="Times New Roman" pitchFamily="18" charset="0"/>
              </a:rPr>
              <a:t>Etika kao </a:t>
            </a:r>
            <a:r>
              <a:rPr lang="sr-Latn-BA" i="1" dirty="0" smtClean="0">
                <a:latin typeface="Times New Roman" pitchFamily="18" charset="0"/>
                <a:cs typeface="Times New Roman" pitchFamily="18" charset="0"/>
              </a:rPr>
              <a:t>preventivni mehanizam</a:t>
            </a:r>
            <a:r>
              <a:rPr lang="sr-Latn-BA" dirty="0" smtClean="0">
                <a:latin typeface="Times New Roman" pitchFamily="18" charset="0"/>
                <a:cs typeface="Times New Roman" pitchFamily="18" charset="0"/>
              </a:rPr>
              <a:t>, a ne reakcija nakon skandala.</a:t>
            </a:r>
            <a:endParaRPr lang="vi-VN" dirty="0" smtClean="0">
              <a:latin typeface="Times New Roman" pitchFamily="18" charset="0"/>
              <a:cs typeface="Times New Roman" pitchFamily="18" charset="0"/>
            </a:endParaRPr>
          </a:p>
          <a:p>
            <a:pPr>
              <a:buNone/>
            </a:pPr>
            <a:endParaRPr lang="sr-Latn-BA" dirty="0" smtClean="0"/>
          </a:p>
          <a:p>
            <a:pPr algn="ctr">
              <a:buNone/>
            </a:pPr>
            <a:r>
              <a:rPr lang="vi-VN" sz="2000" b="1" dirty="0" smtClean="0"/>
              <a:t>LOŠ KVALITET </a:t>
            </a:r>
            <a:r>
              <a:rPr lang="sr-Latn-BA" sz="2000" b="1" dirty="0" smtClean="0">
                <a:latin typeface="Times New Roman" pitchFamily="18" charset="0"/>
                <a:cs typeface="Times New Roman" pitchFamily="18" charset="0"/>
              </a:rPr>
              <a:t>FINANSIJSKOG IZVJEŠTAVANJA </a:t>
            </a:r>
            <a:r>
              <a:rPr lang="vi-VN" sz="2000" b="1" dirty="0" smtClean="0"/>
              <a:t>≠ SAMO TEHNIČKA GREŠKA, VEĆ SISTEMSKI RIZIK</a:t>
            </a:r>
          </a:p>
          <a:p>
            <a:pPr>
              <a:buNone/>
            </a:pPr>
            <a:endParaRPr lang="sr-Latn-BA" dirty="0"/>
          </a:p>
        </p:txBody>
      </p:sp>
      <p:sp>
        <p:nvSpPr>
          <p:cNvPr id="4" name="Slide Number Placeholder 3"/>
          <p:cNvSpPr>
            <a:spLocks noGrp="1"/>
          </p:cNvSpPr>
          <p:nvPr>
            <p:ph type="sldNum" sz="quarter" idx="15"/>
          </p:nvPr>
        </p:nvSpPr>
        <p:spPr/>
        <p:txBody>
          <a:bodyPr/>
          <a:lstStyle/>
          <a:p>
            <a:fld id="{2FCA1DB4-C1ED-4D75-A260-FC396E7E20F9}" type="slidenum">
              <a:rPr lang="sr-Latn-BA" smtClean="0"/>
              <a:pPr/>
              <a:t>8</a:t>
            </a:fld>
            <a:endParaRPr lang="sr-Latn-BA"/>
          </a:p>
        </p:txBody>
      </p:sp>
      <p:pic>
        <p:nvPicPr>
          <p:cNvPr id="5" name="Picture 3" descr="굆。"/>
          <p:cNvPicPr>
            <a:picLocks noChangeAspect="1" noChangeArrowheads="1"/>
          </p:cNvPicPr>
          <p:nvPr/>
        </p:nvPicPr>
        <p:blipFill>
          <a:blip r:embed="rId2" cstate="print"/>
          <a:srcRect/>
          <a:stretch>
            <a:fillRect/>
          </a:stretch>
        </p:blipFill>
        <p:spPr bwMode="auto">
          <a:xfrm>
            <a:off x="4644008" y="260648"/>
            <a:ext cx="4117032" cy="115212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chemeClr val="tx1"/>
                </a:solidFill>
              </a:rPr>
              <a:t>Profesionalna etika </a:t>
            </a:r>
            <a:r>
              <a:rPr lang="sr-Latn-BA" b="1" dirty="0" smtClean="0">
                <a:solidFill>
                  <a:schemeClr val="tx1"/>
                </a:solidFill>
              </a:rPr>
              <a:t>i </a:t>
            </a:r>
            <a:r>
              <a:rPr lang="vi-VN" b="1" dirty="0" smtClean="0">
                <a:solidFill>
                  <a:schemeClr val="tx1"/>
                </a:solidFill>
              </a:rPr>
              <a:t>kvalitet finansijskog izvještavanja</a:t>
            </a:r>
            <a:endParaRPr lang="sr-Latn-BA" b="1" dirty="0">
              <a:solidFill>
                <a:schemeClr val="tx1"/>
              </a:solidFill>
            </a:endParaRPr>
          </a:p>
        </p:txBody>
      </p:sp>
      <p:sp>
        <p:nvSpPr>
          <p:cNvPr id="3" name="Content Placeholder 2"/>
          <p:cNvSpPr>
            <a:spLocks noGrp="1"/>
          </p:cNvSpPr>
          <p:nvPr>
            <p:ph sz="quarter" idx="1"/>
          </p:nvPr>
        </p:nvSpPr>
        <p:spPr/>
        <p:txBody>
          <a:bodyPr/>
          <a:lstStyle/>
          <a:p>
            <a:pPr algn="just"/>
            <a:r>
              <a:rPr lang="vi-VN" dirty="0" smtClean="0"/>
              <a:t>Profesionalna etika ima presudnu ulogu u očuvanju kvaliteta finansijskog izvještavanja. Računovođe i revizori djeluju u okruženju koje je često obilježeno pritiscima menadžmenta, sukobima interesa i potrebom za procjenama koje podrazumijevaju profesionalni sud. U takvim okolnostima, etička načela poput integriteta, objektivnosti, profesionalne kompetentnosti i dužne pažnje, povjerljivosti i profesionalnog ponašanja predstavljaju osnovu za donošenje ispravnih odluka. Etika, za razliku od formalnih pravila i standarda, djeluje kao unutrašnji mehanizam kontrole i vodi profesionalce ka ponašanju koje je u skladu sa javnim interesom.</a:t>
            </a:r>
            <a:endParaRPr lang="sr-Latn-BA" dirty="0"/>
          </a:p>
        </p:txBody>
      </p:sp>
      <p:sp>
        <p:nvSpPr>
          <p:cNvPr id="4" name="Slide Number Placeholder 3"/>
          <p:cNvSpPr>
            <a:spLocks noGrp="1"/>
          </p:cNvSpPr>
          <p:nvPr>
            <p:ph type="sldNum" sz="quarter" idx="15"/>
          </p:nvPr>
        </p:nvSpPr>
        <p:spPr/>
        <p:txBody>
          <a:bodyPr/>
          <a:lstStyle/>
          <a:p>
            <a:fld id="{2FCA1DB4-C1ED-4D75-A260-FC396E7E20F9}" type="slidenum">
              <a:rPr lang="sr-Latn-BA" smtClean="0"/>
              <a:pPr/>
              <a:t>9</a:t>
            </a:fld>
            <a:endParaRPr lang="sr-Latn-BA"/>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10417</TotalTime>
  <Words>947</Words>
  <Application>Microsoft Office PowerPoint</Application>
  <PresentationFormat>On-screen Show (4:3)</PresentationFormat>
  <Paragraphs>66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Slide 1</vt:lpstr>
      <vt:lpstr>Pojam finansijskog  izvještavanja</vt:lpstr>
      <vt:lpstr>Korisnici finansijskih izvještaja</vt:lpstr>
      <vt:lpstr>Korisnici finansijskih izvještaja</vt:lpstr>
      <vt:lpstr>Kvalitativne karakteristike finansijskih izvještaja</vt:lpstr>
      <vt:lpstr>Kvalitativne karakteristike finansijskih izvještaja</vt:lpstr>
      <vt:lpstr>Kvalitativne karakteristike finansijskih izvještaja</vt:lpstr>
      <vt:lpstr>Uloga finansijskog izvještavanja</vt:lpstr>
      <vt:lpstr>Profesionalna etika i kvalitet finansijskog izvještavanja</vt:lpstr>
      <vt:lpstr>Posljedice neetičkog i nekvalitetnog  izvještavanja</vt:lpstr>
      <vt:lpstr>Važnost etike u finansijskom izvještavanju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u finansijskom izvještavanju</dc:title>
  <dc:creator>Svetlana</dc:creator>
  <cp:lastModifiedBy>Svetlana</cp:lastModifiedBy>
  <cp:revision>73</cp:revision>
  <dcterms:created xsi:type="dcterms:W3CDTF">2024-11-27T09:19:32Z</dcterms:created>
  <dcterms:modified xsi:type="dcterms:W3CDTF">2025-12-31T10:25:39Z</dcterms:modified>
</cp:coreProperties>
</file>